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56" r:id="rId5"/>
    <p:sldId id="257" r:id="rId6"/>
    <p:sldId id="259" r:id="rId7"/>
    <p:sldId id="261" r:id="rId8"/>
    <p:sldId id="346" r:id="rId9"/>
    <p:sldId id="347" r:id="rId10"/>
    <p:sldId id="348" r:id="rId11"/>
    <p:sldId id="350" r:id="rId12"/>
    <p:sldId id="351" r:id="rId13"/>
    <p:sldId id="352" r:id="rId14"/>
    <p:sldId id="353" r:id="rId15"/>
    <p:sldId id="354" r:id="rId16"/>
    <p:sldId id="355" r:id="rId17"/>
    <p:sldId id="357" r:id="rId18"/>
    <p:sldId id="358" r:id="rId19"/>
    <p:sldId id="264" r:id="rId20"/>
    <p:sldId id="271" r:id="rId21"/>
    <p:sldId id="266" r:id="rId22"/>
    <p:sldId id="268" r:id="rId23"/>
    <p:sldId id="269" r:id="rId24"/>
    <p:sldId id="270" r:id="rId25"/>
    <p:sldId id="267" r:id="rId26"/>
    <p:sldId id="349" r:id="rId27"/>
    <p:sldId id="272" r:id="rId28"/>
    <p:sldId id="262" r:id="rId29"/>
    <p:sldId id="336" r:id="rId30"/>
    <p:sldId id="273" r:id="rId31"/>
    <p:sldId id="316" r:id="rId32"/>
    <p:sldId id="338" r:id="rId33"/>
    <p:sldId id="34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C29FBE-1890-4E18-8771-08CC77F7CA6C}">
          <p14:sldIdLst>
            <p14:sldId id="256"/>
            <p14:sldId id="257"/>
            <p14:sldId id="259"/>
            <p14:sldId id="261"/>
            <p14:sldId id="346"/>
            <p14:sldId id="347"/>
            <p14:sldId id="348"/>
            <p14:sldId id="350"/>
            <p14:sldId id="351"/>
            <p14:sldId id="352"/>
            <p14:sldId id="353"/>
            <p14:sldId id="354"/>
            <p14:sldId id="355"/>
            <p14:sldId id="357"/>
            <p14:sldId id="358"/>
          </p14:sldIdLst>
        </p14:section>
        <p14:section name="Ready SWVA Slides" id="{FE559281-A959-492A-94E3-54C63FA56971}">
          <p14:sldIdLst>
            <p14:sldId id="264"/>
            <p14:sldId id="271"/>
            <p14:sldId id="266"/>
            <p14:sldId id="268"/>
            <p14:sldId id="269"/>
            <p14:sldId id="270"/>
            <p14:sldId id="267"/>
          </p14:sldIdLst>
        </p14:section>
        <p14:section name="Feasibility study models slides" id="{80A6085B-7FFD-458F-905E-78EDD6F1A404}">
          <p14:sldIdLst>
            <p14:sldId id="349"/>
            <p14:sldId id="272"/>
            <p14:sldId id="262"/>
            <p14:sldId id="336"/>
            <p14:sldId id="273"/>
            <p14:sldId id="316"/>
            <p14:sldId id="338"/>
            <p14:sldId id="34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0031"/>
    <a:srgbClr val="F8F8F8"/>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613" autoAdjust="0"/>
  </p:normalViewPr>
  <p:slideViewPr>
    <p:cSldViewPr snapToGrid="0">
      <p:cViewPr varScale="1">
        <p:scale>
          <a:sx n="43" d="100"/>
          <a:sy n="43" d="100"/>
        </p:scale>
        <p:origin x="39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vis, Elli" userId="e401d019-9f5b-45f8-a557-37188c7659da" providerId="ADAL" clId="{90DA3838-9D6D-4A2B-AD0A-3754A2229FDF}"/>
    <pc:docChg chg="undo custSel addSld delSld modSld sldOrd addSection modSection">
      <pc:chgData name="Travis, Elli" userId="e401d019-9f5b-45f8-a557-37188c7659da" providerId="ADAL" clId="{90DA3838-9D6D-4A2B-AD0A-3754A2229FDF}" dt="2025-03-10T23:46:41.102" v="8856" actId="20577"/>
      <pc:docMkLst>
        <pc:docMk/>
      </pc:docMkLst>
      <pc:sldChg chg="modSp mod">
        <pc:chgData name="Travis, Elli" userId="e401d019-9f5b-45f8-a557-37188c7659da" providerId="ADAL" clId="{90DA3838-9D6D-4A2B-AD0A-3754A2229FDF}" dt="2025-03-10T23:16:04.903" v="8561" actId="20577"/>
        <pc:sldMkLst>
          <pc:docMk/>
          <pc:sldMk cId="109857222" sldId="256"/>
        </pc:sldMkLst>
        <pc:spChg chg="mod">
          <ac:chgData name="Travis, Elli" userId="e401d019-9f5b-45f8-a557-37188c7659da" providerId="ADAL" clId="{90DA3838-9D6D-4A2B-AD0A-3754A2229FDF}" dt="2025-03-10T23:16:04.903" v="8561" actId="20577"/>
          <ac:spMkLst>
            <pc:docMk/>
            <pc:sldMk cId="109857222" sldId="256"/>
            <ac:spMk id="2" creationId="{00000000-0000-0000-0000-000000000000}"/>
          </ac:spMkLst>
        </pc:spChg>
        <pc:spChg chg="mod">
          <ac:chgData name="Travis, Elli" userId="e401d019-9f5b-45f8-a557-37188c7659da" providerId="ADAL" clId="{90DA3838-9D6D-4A2B-AD0A-3754A2229FDF}" dt="2025-03-10T21:05:57.209" v="267" actId="27636"/>
          <ac:spMkLst>
            <pc:docMk/>
            <pc:sldMk cId="109857222" sldId="256"/>
            <ac:spMk id="3" creationId="{00000000-0000-0000-0000-000000000000}"/>
          </ac:spMkLst>
        </pc:spChg>
      </pc:sldChg>
      <pc:sldChg chg="modSp mod ord modNotesTx">
        <pc:chgData name="Travis, Elli" userId="e401d019-9f5b-45f8-a557-37188c7659da" providerId="ADAL" clId="{90DA3838-9D6D-4A2B-AD0A-3754A2229FDF}" dt="2025-03-10T23:32:18.632" v="8732" actId="20577"/>
        <pc:sldMkLst>
          <pc:docMk/>
          <pc:sldMk cId="2549387180" sldId="257"/>
        </pc:sldMkLst>
        <pc:spChg chg="mod">
          <ac:chgData name="Travis, Elli" userId="e401d019-9f5b-45f8-a557-37188c7659da" providerId="ADAL" clId="{90DA3838-9D6D-4A2B-AD0A-3754A2229FDF}" dt="2025-03-10T23:32:18.632" v="8732" actId="20577"/>
          <ac:spMkLst>
            <pc:docMk/>
            <pc:sldMk cId="2549387180" sldId="257"/>
            <ac:spMk id="6" creationId="{4C9DA73D-4C56-4841-8091-8E55DAC8686F}"/>
          </ac:spMkLst>
        </pc:spChg>
      </pc:sldChg>
      <pc:sldChg chg="ord">
        <pc:chgData name="Travis, Elli" userId="e401d019-9f5b-45f8-a557-37188c7659da" providerId="ADAL" clId="{90DA3838-9D6D-4A2B-AD0A-3754A2229FDF}" dt="2025-03-10T22:27:16.195" v="7165"/>
        <pc:sldMkLst>
          <pc:docMk/>
          <pc:sldMk cId="2085855754" sldId="259"/>
        </pc:sldMkLst>
      </pc:sldChg>
      <pc:sldChg chg="del">
        <pc:chgData name="Travis, Elli" userId="e401d019-9f5b-45f8-a557-37188c7659da" providerId="ADAL" clId="{90DA3838-9D6D-4A2B-AD0A-3754A2229FDF}" dt="2025-03-10T22:35:34.574" v="7256" actId="47"/>
        <pc:sldMkLst>
          <pc:docMk/>
          <pc:sldMk cId="4923695" sldId="260"/>
        </pc:sldMkLst>
      </pc:sldChg>
      <pc:sldChg chg="modSp mod ord">
        <pc:chgData name="Travis, Elli" userId="e401d019-9f5b-45f8-a557-37188c7659da" providerId="ADAL" clId="{90DA3838-9D6D-4A2B-AD0A-3754A2229FDF}" dt="2025-03-10T22:27:24.588" v="7167" actId="1076"/>
        <pc:sldMkLst>
          <pc:docMk/>
          <pc:sldMk cId="55273739" sldId="261"/>
        </pc:sldMkLst>
        <pc:spChg chg="mod">
          <ac:chgData name="Travis, Elli" userId="e401d019-9f5b-45f8-a557-37188c7659da" providerId="ADAL" clId="{90DA3838-9D6D-4A2B-AD0A-3754A2229FDF}" dt="2025-03-10T22:08:19.185" v="6906" actId="20577"/>
          <ac:spMkLst>
            <pc:docMk/>
            <pc:sldMk cId="55273739" sldId="261"/>
            <ac:spMk id="2" creationId="{C6A0A3AB-99DF-476B-5B60-20C11D2E00B3}"/>
          </ac:spMkLst>
        </pc:spChg>
        <pc:spChg chg="mod">
          <ac:chgData name="Travis, Elli" userId="e401d019-9f5b-45f8-a557-37188c7659da" providerId="ADAL" clId="{90DA3838-9D6D-4A2B-AD0A-3754A2229FDF}" dt="2025-03-10T22:27:24.588" v="7167" actId="1076"/>
          <ac:spMkLst>
            <pc:docMk/>
            <pc:sldMk cId="55273739" sldId="261"/>
            <ac:spMk id="8" creationId="{F9DA5948-5BC5-37B7-D04D-EE1564BB8403}"/>
          </ac:spMkLst>
        </pc:spChg>
      </pc:sldChg>
      <pc:sldChg chg="add setBg">
        <pc:chgData name="Travis, Elli" userId="e401d019-9f5b-45f8-a557-37188c7659da" providerId="ADAL" clId="{90DA3838-9D6D-4A2B-AD0A-3754A2229FDF}" dt="2025-03-10T22:37:19.808" v="7275"/>
        <pc:sldMkLst>
          <pc:docMk/>
          <pc:sldMk cId="0" sldId="262"/>
        </pc:sldMkLst>
      </pc:sldChg>
      <pc:sldChg chg="ord">
        <pc:chgData name="Travis, Elli" userId="e401d019-9f5b-45f8-a557-37188c7659da" providerId="ADAL" clId="{90DA3838-9D6D-4A2B-AD0A-3754A2229FDF}" dt="2025-03-10T21:08:31.732" v="272"/>
        <pc:sldMkLst>
          <pc:docMk/>
          <pc:sldMk cId="1360353649" sldId="264"/>
        </pc:sldMkLst>
      </pc:sldChg>
      <pc:sldChg chg="del">
        <pc:chgData name="Travis, Elli" userId="e401d019-9f5b-45f8-a557-37188c7659da" providerId="ADAL" clId="{90DA3838-9D6D-4A2B-AD0A-3754A2229FDF}" dt="2025-03-10T22:35:36.642" v="7257" actId="47"/>
        <pc:sldMkLst>
          <pc:docMk/>
          <pc:sldMk cId="1924134437" sldId="265"/>
        </pc:sldMkLst>
      </pc:sldChg>
      <pc:sldChg chg="ord">
        <pc:chgData name="Travis, Elli" userId="e401d019-9f5b-45f8-a557-37188c7659da" providerId="ADAL" clId="{90DA3838-9D6D-4A2B-AD0A-3754A2229FDF}" dt="2025-03-10T22:35:44.090" v="7259"/>
        <pc:sldMkLst>
          <pc:docMk/>
          <pc:sldMk cId="718285496" sldId="266"/>
        </pc:sldMkLst>
      </pc:sldChg>
      <pc:sldChg chg="ord">
        <pc:chgData name="Travis, Elli" userId="e401d019-9f5b-45f8-a557-37188c7659da" providerId="ADAL" clId="{90DA3838-9D6D-4A2B-AD0A-3754A2229FDF}" dt="2025-03-10T22:36:30.975" v="7273"/>
        <pc:sldMkLst>
          <pc:docMk/>
          <pc:sldMk cId="1971457347" sldId="267"/>
        </pc:sldMkLst>
      </pc:sldChg>
      <pc:sldChg chg="ord">
        <pc:chgData name="Travis, Elli" userId="e401d019-9f5b-45f8-a557-37188c7659da" providerId="ADAL" clId="{90DA3838-9D6D-4A2B-AD0A-3754A2229FDF}" dt="2025-03-10T22:36:20.684" v="7269"/>
        <pc:sldMkLst>
          <pc:docMk/>
          <pc:sldMk cId="1335278419" sldId="268"/>
        </pc:sldMkLst>
      </pc:sldChg>
      <pc:sldChg chg="ord">
        <pc:chgData name="Travis, Elli" userId="e401d019-9f5b-45f8-a557-37188c7659da" providerId="ADAL" clId="{90DA3838-9D6D-4A2B-AD0A-3754A2229FDF}" dt="2025-03-10T22:36:09.328" v="7267"/>
        <pc:sldMkLst>
          <pc:docMk/>
          <pc:sldMk cId="3989533431" sldId="269"/>
        </pc:sldMkLst>
      </pc:sldChg>
      <pc:sldChg chg="ord">
        <pc:chgData name="Travis, Elli" userId="e401d019-9f5b-45f8-a557-37188c7659da" providerId="ADAL" clId="{90DA3838-9D6D-4A2B-AD0A-3754A2229FDF}" dt="2025-03-10T22:36:03.645" v="7265"/>
        <pc:sldMkLst>
          <pc:docMk/>
          <pc:sldMk cId="3887224256" sldId="270"/>
        </pc:sldMkLst>
      </pc:sldChg>
      <pc:sldChg chg="ord">
        <pc:chgData name="Travis, Elli" userId="e401d019-9f5b-45f8-a557-37188c7659da" providerId="ADAL" clId="{90DA3838-9D6D-4A2B-AD0A-3754A2229FDF}" dt="2025-03-10T22:35:57.701" v="7261"/>
        <pc:sldMkLst>
          <pc:docMk/>
          <pc:sldMk cId="2884156283" sldId="271"/>
        </pc:sldMkLst>
      </pc:sldChg>
      <pc:sldChg chg="add">
        <pc:chgData name="Travis, Elli" userId="e401d019-9f5b-45f8-a557-37188c7659da" providerId="ADAL" clId="{90DA3838-9D6D-4A2B-AD0A-3754A2229FDF}" dt="2025-03-10T22:37:14.362" v="7274"/>
        <pc:sldMkLst>
          <pc:docMk/>
          <pc:sldMk cId="0" sldId="272"/>
        </pc:sldMkLst>
      </pc:sldChg>
      <pc:sldChg chg="modSp new del mod">
        <pc:chgData name="Travis, Elli" userId="e401d019-9f5b-45f8-a557-37188c7659da" providerId="ADAL" clId="{90DA3838-9D6D-4A2B-AD0A-3754A2229FDF}" dt="2025-03-10T22:27:55.762" v="7168" actId="47"/>
        <pc:sldMkLst>
          <pc:docMk/>
          <pc:sldMk cId="1665813601" sldId="272"/>
        </pc:sldMkLst>
        <pc:spChg chg="mod">
          <ac:chgData name="Travis, Elli" userId="e401d019-9f5b-45f8-a557-37188c7659da" providerId="ADAL" clId="{90DA3838-9D6D-4A2B-AD0A-3754A2229FDF}" dt="2025-03-10T21:08:56.658" v="293" actId="20577"/>
          <ac:spMkLst>
            <pc:docMk/>
            <pc:sldMk cId="1665813601" sldId="272"/>
            <ac:spMk id="2" creationId="{AA178197-C4A1-4F4C-98BD-398715C49518}"/>
          </ac:spMkLst>
        </pc:spChg>
        <pc:spChg chg="mod">
          <ac:chgData name="Travis, Elli" userId="e401d019-9f5b-45f8-a557-37188c7659da" providerId="ADAL" clId="{90DA3838-9D6D-4A2B-AD0A-3754A2229FDF}" dt="2025-03-10T21:15:55.182" v="1137" actId="21"/>
          <ac:spMkLst>
            <pc:docMk/>
            <pc:sldMk cId="1665813601" sldId="272"/>
            <ac:spMk id="3" creationId="{8CCD605F-4178-4A86-9B62-1A24536D9CFD}"/>
          </ac:spMkLst>
        </pc:spChg>
      </pc:sldChg>
      <pc:sldChg chg="add">
        <pc:chgData name="Travis, Elli" userId="e401d019-9f5b-45f8-a557-37188c7659da" providerId="ADAL" clId="{90DA3838-9D6D-4A2B-AD0A-3754A2229FDF}" dt="2025-03-10T22:37:36.480" v="7277"/>
        <pc:sldMkLst>
          <pc:docMk/>
          <pc:sldMk cId="0" sldId="273"/>
        </pc:sldMkLst>
      </pc:sldChg>
      <pc:sldChg chg="modSp new del mod">
        <pc:chgData name="Travis, Elli" userId="e401d019-9f5b-45f8-a557-37188c7659da" providerId="ADAL" clId="{90DA3838-9D6D-4A2B-AD0A-3754A2229FDF}" dt="2025-03-10T22:07:30.134" v="6863" actId="47"/>
        <pc:sldMkLst>
          <pc:docMk/>
          <pc:sldMk cId="1651473819" sldId="273"/>
        </pc:sldMkLst>
        <pc:spChg chg="mod">
          <ac:chgData name="Travis, Elli" userId="e401d019-9f5b-45f8-a557-37188c7659da" providerId="ADAL" clId="{90DA3838-9D6D-4A2B-AD0A-3754A2229FDF}" dt="2025-03-10T21:09:05.028" v="328" actId="20577"/>
          <ac:spMkLst>
            <pc:docMk/>
            <pc:sldMk cId="1651473819" sldId="273"/>
            <ac:spMk id="2" creationId="{F7BCC3CB-1E37-4C08-9295-1FF6DDF3FFD2}"/>
          </ac:spMkLst>
        </pc:spChg>
        <pc:spChg chg="mod">
          <ac:chgData name="Travis, Elli" userId="e401d019-9f5b-45f8-a557-37188c7659da" providerId="ADAL" clId="{90DA3838-9D6D-4A2B-AD0A-3754A2229FDF}" dt="2025-03-10T21:33:51.916" v="2990" actId="20577"/>
          <ac:spMkLst>
            <pc:docMk/>
            <pc:sldMk cId="1651473819" sldId="273"/>
            <ac:spMk id="3" creationId="{348C16AF-4168-4FAC-AC26-A8832ABA7A60}"/>
          </ac:spMkLst>
        </pc:spChg>
      </pc:sldChg>
      <pc:sldChg chg="modSp new del mod">
        <pc:chgData name="Travis, Elli" userId="e401d019-9f5b-45f8-a557-37188c7659da" providerId="ADAL" clId="{90DA3838-9D6D-4A2B-AD0A-3754A2229FDF}" dt="2025-03-10T22:13:07.990" v="6967" actId="47"/>
        <pc:sldMkLst>
          <pc:docMk/>
          <pc:sldMk cId="3014184587" sldId="274"/>
        </pc:sldMkLst>
        <pc:spChg chg="mod">
          <ac:chgData name="Travis, Elli" userId="e401d019-9f5b-45f8-a557-37188c7659da" providerId="ADAL" clId="{90DA3838-9D6D-4A2B-AD0A-3754A2229FDF}" dt="2025-03-10T21:28:37.130" v="1951" actId="20577"/>
          <ac:spMkLst>
            <pc:docMk/>
            <pc:sldMk cId="3014184587" sldId="274"/>
            <ac:spMk id="2" creationId="{5DF10629-B4F3-44C3-92A9-BA82361C3A2C}"/>
          </ac:spMkLst>
        </pc:spChg>
        <pc:spChg chg="mod">
          <ac:chgData name="Travis, Elli" userId="e401d019-9f5b-45f8-a557-37188c7659da" providerId="ADAL" clId="{90DA3838-9D6D-4A2B-AD0A-3754A2229FDF}" dt="2025-03-10T21:31:07.497" v="2456" actId="20577"/>
          <ac:spMkLst>
            <pc:docMk/>
            <pc:sldMk cId="3014184587" sldId="274"/>
            <ac:spMk id="3" creationId="{2AFAA1B6-B1F6-4CA8-866C-8397B70690E3}"/>
          </ac:spMkLst>
        </pc:spChg>
      </pc:sldChg>
      <pc:sldChg chg="modSp new del mod ord">
        <pc:chgData name="Travis, Elli" userId="e401d019-9f5b-45f8-a557-37188c7659da" providerId="ADAL" clId="{90DA3838-9D6D-4A2B-AD0A-3754A2229FDF}" dt="2025-03-10T22:09:26.273" v="6921" actId="47"/>
        <pc:sldMkLst>
          <pc:docMk/>
          <pc:sldMk cId="1719654721" sldId="275"/>
        </pc:sldMkLst>
        <pc:spChg chg="mod">
          <ac:chgData name="Travis, Elli" userId="e401d019-9f5b-45f8-a557-37188c7659da" providerId="ADAL" clId="{90DA3838-9D6D-4A2B-AD0A-3754A2229FDF}" dt="2025-03-10T21:26:52.650" v="1448" actId="20577"/>
          <ac:spMkLst>
            <pc:docMk/>
            <pc:sldMk cId="1719654721" sldId="275"/>
            <ac:spMk id="2" creationId="{47F6B4A6-6136-49A3-8B38-31508F7EC2A0}"/>
          </ac:spMkLst>
        </pc:spChg>
        <pc:spChg chg="mod">
          <ac:chgData name="Travis, Elli" userId="e401d019-9f5b-45f8-a557-37188c7659da" providerId="ADAL" clId="{90DA3838-9D6D-4A2B-AD0A-3754A2229FDF}" dt="2025-03-10T21:28:22.275" v="1898" actId="20577"/>
          <ac:spMkLst>
            <pc:docMk/>
            <pc:sldMk cId="1719654721" sldId="275"/>
            <ac:spMk id="3" creationId="{B7D5DE12-BE40-4B39-93E7-EAF57BEB34DA}"/>
          </ac:spMkLst>
        </pc:spChg>
      </pc:sldChg>
      <pc:sldChg chg="addSp delSp modSp new del mod modNotesTx">
        <pc:chgData name="Travis, Elli" userId="e401d019-9f5b-45f8-a557-37188c7659da" providerId="ADAL" clId="{90DA3838-9D6D-4A2B-AD0A-3754A2229FDF}" dt="2025-03-10T22:16:12.551" v="6992" actId="47"/>
        <pc:sldMkLst>
          <pc:docMk/>
          <pc:sldMk cId="2165320579" sldId="276"/>
        </pc:sldMkLst>
        <pc:spChg chg="mod">
          <ac:chgData name="Travis, Elli" userId="e401d019-9f5b-45f8-a557-37188c7659da" providerId="ADAL" clId="{90DA3838-9D6D-4A2B-AD0A-3754A2229FDF}" dt="2025-03-10T21:44:20.407" v="4208" actId="20577"/>
          <ac:spMkLst>
            <pc:docMk/>
            <pc:sldMk cId="2165320579" sldId="276"/>
            <ac:spMk id="2" creationId="{B553C442-A72F-4685-ADC6-57488F2D065B}"/>
          </ac:spMkLst>
        </pc:spChg>
        <pc:spChg chg="del">
          <ac:chgData name="Travis, Elli" userId="e401d019-9f5b-45f8-a557-37188c7659da" providerId="ADAL" clId="{90DA3838-9D6D-4A2B-AD0A-3754A2229FDF}" dt="2025-03-10T21:12:00.521" v="576"/>
          <ac:spMkLst>
            <pc:docMk/>
            <pc:sldMk cId="2165320579" sldId="276"/>
            <ac:spMk id="3" creationId="{20934645-FE5A-46AB-B4CE-92DD620DC9FB}"/>
          </ac:spMkLst>
        </pc:spChg>
        <pc:spChg chg="add mod">
          <ac:chgData name="Travis, Elli" userId="e401d019-9f5b-45f8-a557-37188c7659da" providerId="ADAL" clId="{90DA3838-9D6D-4A2B-AD0A-3754A2229FDF}" dt="2025-03-10T21:35:31.330" v="3307"/>
          <ac:spMkLst>
            <pc:docMk/>
            <pc:sldMk cId="2165320579" sldId="276"/>
            <ac:spMk id="4" creationId="{34841668-B723-4146-9085-F29DE233EB28}"/>
          </ac:spMkLst>
        </pc:spChg>
      </pc:sldChg>
      <pc:sldChg chg="addSp delSp modSp new del mod modNotesTx">
        <pc:chgData name="Travis, Elli" userId="e401d019-9f5b-45f8-a557-37188c7659da" providerId="ADAL" clId="{90DA3838-9D6D-4A2B-AD0A-3754A2229FDF}" dt="2025-03-10T22:18:42.303" v="7035" actId="47"/>
        <pc:sldMkLst>
          <pc:docMk/>
          <pc:sldMk cId="2735271448" sldId="277"/>
        </pc:sldMkLst>
        <pc:spChg chg="mod">
          <ac:chgData name="Travis, Elli" userId="e401d019-9f5b-45f8-a557-37188c7659da" providerId="ADAL" clId="{90DA3838-9D6D-4A2B-AD0A-3754A2229FDF}" dt="2025-03-10T22:17:35.290" v="7020" actId="20577"/>
          <ac:spMkLst>
            <pc:docMk/>
            <pc:sldMk cId="2735271448" sldId="277"/>
            <ac:spMk id="2" creationId="{A4E02B6B-4A3C-4088-A8F8-203DBAE25346}"/>
          </ac:spMkLst>
        </pc:spChg>
        <pc:spChg chg="del">
          <ac:chgData name="Travis, Elli" userId="e401d019-9f5b-45f8-a557-37188c7659da" providerId="ADAL" clId="{90DA3838-9D6D-4A2B-AD0A-3754A2229FDF}" dt="2025-03-10T21:12:21.244" v="607"/>
          <ac:spMkLst>
            <pc:docMk/>
            <pc:sldMk cId="2735271448" sldId="277"/>
            <ac:spMk id="3" creationId="{E1B4B70B-36A5-4D31-939D-A008AA8B4D9F}"/>
          </ac:spMkLst>
        </pc:spChg>
        <pc:spChg chg="add mod">
          <ac:chgData name="Travis, Elli" userId="e401d019-9f5b-45f8-a557-37188c7659da" providerId="ADAL" clId="{90DA3838-9D6D-4A2B-AD0A-3754A2229FDF}" dt="2025-03-10T21:42:19.487" v="4135" actId="14100"/>
          <ac:spMkLst>
            <pc:docMk/>
            <pc:sldMk cId="2735271448" sldId="277"/>
            <ac:spMk id="4" creationId="{396BA5FC-15D8-457B-9F3A-9D95EDB35250}"/>
          </ac:spMkLst>
        </pc:spChg>
      </pc:sldChg>
      <pc:sldChg chg="addSp delSp modSp new del mod">
        <pc:chgData name="Travis, Elli" userId="e401d019-9f5b-45f8-a557-37188c7659da" providerId="ADAL" clId="{90DA3838-9D6D-4A2B-AD0A-3754A2229FDF}" dt="2025-03-10T22:20:19.448" v="7064" actId="47"/>
        <pc:sldMkLst>
          <pc:docMk/>
          <pc:sldMk cId="534701198" sldId="278"/>
        </pc:sldMkLst>
        <pc:spChg chg="mod">
          <ac:chgData name="Travis, Elli" userId="e401d019-9f5b-45f8-a557-37188c7659da" providerId="ADAL" clId="{90DA3838-9D6D-4A2B-AD0A-3754A2229FDF}" dt="2025-03-10T21:48:25.040" v="5142" actId="20577"/>
          <ac:spMkLst>
            <pc:docMk/>
            <pc:sldMk cId="534701198" sldId="278"/>
            <ac:spMk id="2" creationId="{7156F4C7-FE53-4308-8DE1-675C57C59399}"/>
          </ac:spMkLst>
        </pc:spChg>
        <pc:spChg chg="del">
          <ac:chgData name="Travis, Elli" userId="e401d019-9f5b-45f8-a557-37188c7659da" providerId="ADAL" clId="{90DA3838-9D6D-4A2B-AD0A-3754A2229FDF}" dt="2025-03-10T21:12:47.134" v="643"/>
          <ac:spMkLst>
            <pc:docMk/>
            <pc:sldMk cId="534701198" sldId="278"/>
            <ac:spMk id="3" creationId="{228051F1-8480-48FB-8911-54F6FD9D7A95}"/>
          </ac:spMkLst>
        </pc:spChg>
        <pc:spChg chg="add mod">
          <ac:chgData name="Travis, Elli" userId="e401d019-9f5b-45f8-a557-37188c7659da" providerId="ADAL" clId="{90DA3838-9D6D-4A2B-AD0A-3754A2229FDF}" dt="2025-03-10T21:48:37.949" v="5145" actId="20577"/>
          <ac:spMkLst>
            <pc:docMk/>
            <pc:sldMk cId="534701198" sldId="278"/>
            <ac:spMk id="4" creationId="{F20EB84A-EBB6-4468-9CF9-77C07601A826}"/>
          </ac:spMkLst>
        </pc:spChg>
      </pc:sldChg>
      <pc:sldChg chg="addSp delSp modSp new del mod modNotesTx">
        <pc:chgData name="Travis, Elli" userId="e401d019-9f5b-45f8-a557-37188c7659da" providerId="ADAL" clId="{90DA3838-9D6D-4A2B-AD0A-3754A2229FDF}" dt="2025-03-10T22:22:51.567" v="7099" actId="47"/>
        <pc:sldMkLst>
          <pc:docMk/>
          <pc:sldMk cId="446243826" sldId="279"/>
        </pc:sldMkLst>
        <pc:spChg chg="mod">
          <ac:chgData name="Travis, Elli" userId="e401d019-9f5b-45f8-a557-37188c7659da" providerId="ADAL" clId="{90DA3838-9D6D-4A2B-AD0A-3754A2229FDF}" dt="2025-03-10T21:13:00.630" v="685" actId="20577"/>
          <ac:spMkLst>
            <pc:docMk/>
            <pc:sldMk cId="446243826" sldId="279"/>
            <ac:spMk id="2" creationId="{46E8F39A-7F47-4B31-823B-3A1947AD2E87}"/>
          </ac:spMkLst>
        </pc:spChg>
        <pc:spChg chg="del">
          <ac:chgData name="Travis, Elli" userId="e401d019-9f5b-45f8-a557-37188c7659da" providerId="ADAL" clId="{90DA3838-9D6D-4A2B-AD0A-3754A2229FDF}" dt="2025-03-10T21:13:08.389" v="686"/>
          <ac:spMkLst>
            <pc:docMk/>
            <pc:sldMk cId="446243826" sldId="279"/>
            <ac:spMk id="3" creationId="{D9CC9776-8CE2-4025-AE78-A60D3364BDAD}"/>
          </ac:spMkLst>
        </pc:spChg>
        <pc:spChg chg="add mod">
          <ac:chgData name="Travis, Elli" userId="e401d019-9f5b-45f8-a557-37188c7659da" providerId="ADAL" clId="{90DA3838-9D6D-4A2B-AD0A-3754A2229FDF}" dt="2025-03-10T21:50:27.174" v="5545" actId="14100"/>
          <ac:spMkLst>
            <pc:docMk/>
            <pc:sldMk cId="446243826" sldId="279"/>
            <ac:spMk id="4" creationId="{33EEBB88-D409-4A09-8B9F-6AD1EAD9AE38}"/>
          </ac:spMkLst>
        </pc:spChg>
      </pc:sldChg>
      <pc:sldChg chg="addSp delSp modSp new del mod modNotesTx">
        <pc:chgData name="Travis, Elli" userId="e401d019-9f5b-45f8-a557-37188c7659da" providerId="ADAL" clId="{90DA3838-9D6D-4A2B-AD0A-3754A2229FDF}" dt="2025-03-10T22:23:40.067" v="7141" actId="47"/>
        <pc:sldMkLst>
          <pc:docMk/>
          <pc:sldMk cId="3351282190" sldId="280"/>
        </pc:sldMkLst>
        <pc:spChg chg="mod">
          <ac:chgData name="Travis, Elli" userId="e401d019-9f5b-45f8-a557-37188c7659da" providerId="ADAL" clId="{90DA3838-9D6D-4A2B-AD0A-3754A2229FDF}" dt="2025-03-10T21:13:21.738" v="725" actId="20577"/>
          <ac:spMkLst>
            <pc:docMk/>
            <pc:sldMk cId="3351282190" sldId="280"/>
            <ac:spMk id="2" creationId="{FA76A35B-C3C9-4DA9-8EDC-38F89C027E4B}"/>
          </ac:spMkLst>
        </pc:spChg>
        <pc:spChg chg="del">
          <ac:chgData name="Travis, Elli" userId="e401d019-9f5b-45f8-a557-37188c7659da" providerId="ADAL" clId="{90DA3838-9D6D-4A2B-AD0A-3754A2229FDF}" dt="2025-03-10T21:13:27.772" v="726"/>
          <ac:spMkLst>
            <pc:docMk/>
            <pc:sldMk cId="3351282190" sldId="280"/>
            <ac:spMk id="3" creationId="{D04EDCE7-CA02-4B96-82FC-ADE12267DDD0}"/>
          </ac:spMkLst>
        </pc:spChg>
        <pc:spChg chg="add mod">
          <ac:chgData name="Travis, Elli" userId="e401d019-9f5b-45f8-a557-37188c7659da" providerId="ADAL" clId="{90DA3838-9D6D-4A2B-AD0A-3754A2229FDF}" dt="2025-03-10T21:50:49.625" v="5547" actId="14100"/>
          <ac:spMkLst>
            <pc:docMk/>
            <pc:sldMk cId="3351282190" sldId="280"/>
            <ac:spMk id="4" creationId="{E97B3B67-2C96-4257-B806-D6ED0E7201AB}"/>
          </ac:spMkLst>
        </pc:spChg>
      </pc:sldChg>
      <pc:sldChg chg="addSp delSp modSp new del mod modNotesTx">
        <pc:chgData name="Travis, Elli" userId="e401d019-9f5b-45f8-a557-37188c7659da" providerId="ADAL" clId="{90DA3838-9D6D-4A2B-AD0A-3754A2229FDF}" dt="2025-03-10T22:27:05.401" v="7163" actId="47"/>
        <pc:sldMkLst>
          <pc:docMk/>
          <pc:sldMk cId="1951004160" sldId="281"/>
        </pc:sldMkLst>
        <pc:spChg chg="mod">
          <ac:chgData name="Travis, Elli" userId="e401d019-9f5b-45f8-a557-37188c7659da" providerId="ADAL" clId="{90DA3838-9D6D-4A2B-AD0A-3754A2229FDF}" dt="2025-03-10T21:54:20.751" v="6658" actId="20577"/>
          <ac:spMkLst>
            <pc:docMk/>
            <pc:sldMk cId="1951004160" sldId="281"/>
            <ac:spMk id="2" creationId="{1F6A27D0-76D6-4448-81BB-A146E7B49DF6}"/>
          </ac:spMkLst>
        </pc:spChg>
        <pc:spChg chg="del">
          <ac:chgData name="Travis, Elli" userId="e401d019-9f5b-45f8-a557-37188c7659da" providerId="ADAL" clId="{90DA3838-9D6D-4A2B-AD0A-3754A2229FDF}" dt="2025-03-10T21:13:49.239" v="752"/>
          <ac:spMkLst>
            <pc:docMk/>
            <pc:sldMk cId="1951004160" sldId="281"/>
            <ac:spMk id="3" creationId="{C6EFDA90-D3FB-4806-8547-D0F3787C603A}"/>
          </ac:spMkLst>
        </pc:spChg>
        <pc:spChg chg="add mod">
          <ac:chgData name="Travis, Elli" userId="e401d019-9f5b-45f8-a557-37188c7659da" providerId="ADAL" clId="{90DA3838-9D6D-4A2B-AD0A-3754A2229FDF}" dt="2025-03-10T21:56:03.884" v="6822" actId="20577"/>
          <ac:spMkLst>
            <pc:docMk/>
            <pc:sldMk cId="1951004160" sldId="281"/>
            <ac:spMk id="4" creationId="{BECC26C3-A06E-4C2C-9B30-31783CF08869}"/>
          </ac:spMkLst>
        </pc:spChg>
      </pc:sldChg>
      <pc:sldChg chg="modSp new del mod modNotesTx">
        <pc:chgData name="Travis, Elli" userId="e401d019-9f5b-45f8-a557-37188c7659da" providerId="ADAL" clId="{90DA3838-9D6D-4A2B-AD0A-3754A2229FDF}" dt="2025-03-10T22:14:23.693" v="6982" actId="47"/>
        <pc:sldMkLst>
          <pc:docMk/>
          <pc:sldMk cId="2968258930" sldId="282"/>
        </pc:sldMkLst>
        <pc:spChg chg="mod">
          <ac:chgData name="Travis, Elli" userId="e401d019-9f5b-45f8-a557-37188c7659da" providerId="ADAL" clId="{90DA3838-9D6D-4A2B-AD0A-3754A2229FDF}" dt="2025-03-10T21:44:11.479" v="4205" actId="14100"/>
          <ac:spMkLst>
            <pc:docMk/>
            <pc:sldMk cId="2968258930" sldId="282"/>
            <ac:spMk id="2" creationId="{A435CE5F-1A74-4C3A-8B36-FF51A3DF5C59}"/>
          </ac:spMkLst>
        </pc:spChg>
        <pc:spChg chg="mod">
          <ac:chgData name="Travis, Elli" userId="e401d019-9f5b-45f8-a557-37188c7659da" providerId="ADAL" clId="{90DA3838-9D6D-4A2B-AD0A-3754A2229FDF}" dt="2025-03-10T21:34:31.383" v="3035" actId="20577"/>
          <ac:spMkLst>
            <pc:docMk/>
            <pc:sldMk cId="2968258930" sldId="282"/>
            <ac:spMk id="3" creationId="{8CCA2616-27CF-4CBB-B117-DCC54B5C9E87}"/>
          </ac:spMkLst>
        </pc:spChg>
      </pc:sldChg>
      <pc:sldChg chg="modSp new del mod">
        <pc:chgData name="Travis, Elli" userId="e401d019-9f5b-45f8-a557-37188c7659da" providerId="ADAL" clId="{90DA3838-9D6D-4A2B-AD0A-3754A2229FDF}" dt="2025-03-10T22:17:16.930" v="7000" actId="47"/>
        <pc:sldMkLst>
          <pc:docMk/>
          <pc:sldMk cId="1486958870" sldId="283"/>
        </pc:sldMkLst>
        <pc:spChg chg="mod">
          <ac:chgData name="Travis, Elli" userId="e401d019-9f5b-45f8-a557-37188c7659da" providerId="ADAL" clId="{90DA3838-9D6D-4A2B-AD0A-3754A2229FDF}" dt="2025-03-10T21:36:23.482" v="3335" actId="20577"/>
          <ac:spMkLst>
            <pc:docMk/>
            <pc:sldMk cId="1486958870" sldId="283"/>
            <ac:spMk id="2" creationId="{A0BC2C1F-09F2-49E5-8192-F33AD6A37D32}"/>
          </ac:spMkLst>
        </pc:spChg>
        <pc:spChg chg="mod">
          <ac:chgData name="Travis, Elli" userId="e401d019-9f5b-45f8-a557-37188c7659da" providerId="ADAL" clId="{90DA3838-9D6D-4A2B-AD0A-3754A2229FDF}" dt="2025-03-10T21:43:38.266" v="4200" actId="1076"/>
          <ac:spMkLst>
            <pc:docMk/>
            <pc:sldMk cId="1486958870" sldId="283"/>
            <ac:spMk id="3" creationId="{21A644CB-D01F-43B5-AA1F-7D42D9C7CDB2}"/>
          </ac:spMkLst>
        </pc:spChg>
      </pc:sldChg>
      <pc:sldChg chg="modSp new del mod">
        <pc:chgData name="Travis, Elli" userId="e401d019-9f5b-45f8-a557-37188c7659da" providerId="ADAL" clId="{90DA3838-9D6D-4A2B-AD0A-3754A2229FDF}" dt="2025-03-10T21:42:55.064" v="4197" actId="47"/>
        <pc:sldMkLst>
          <pc:docMk/>
          <pc:sldMk cId="305463875" sldId="284"/>
        </pc:sldMkLst>
        <pc:spChg chg="mod">
          <ac:chgData name="Travis, Elli" userId="e401d019-9f5b-45f8-a557-37188c7659da" providerId="ADAL" clId="{90DA3838-9D6D-4A2B-AD0A-3754A2229FDF}" dt="2025-03-10T21:42:40.432" v="4196" actId="20577"/>
          <ac:spMkLst>
            <pc:docMk/>
            <pc:sldMk cId="305463875" sldId="284"/>
            <ac:spMk id="2" creationId="{738C4594-4310-4F17-9B2C-AB50B08FE0B0}"/>
          </ac:spMkLst>
        </pc:spChg>
      </pc:sldChg>
      <pc:sldChg chg="modSp new del mod modNotesTx">
        <pc:chgData name="Travis, Elli" userId="e401d019-9f5b-45f8-a557-37188c7659da" providerId="ADAL" clId="{90DA3838-9D6D-4A2B-AD0A-3754A2229FDF}" dt="2025-03-10T22:19:33.092" v="7041" actId="47"/>
        <pc:sldMkLst>
          <pc:docMk/>
          <pc:sldMk cId="3688766350" sldId="284"/>
        </pc:sldMkLst>
        <pc:spChg chg="mod">
          <ac:chgData name="Travis, Elli" userId="e401d019-9f5b-45f8-a557-37188c7659da" providerId="ADAL" clId="{90DA3838-9D6D-4A2B-AD0A-3754A2229FDF}" dt="2025-03-10T21:44:54.763" v="4256" actId="14100"/>
          <ac:spMkLst>
            <pc:docMk/>
            <pc:sldMk cId="3688766350" sldId="284"/>
            <ac:spMk id="2" creationId="{FE26E460-4D5E-4397-866E-9C01179B9CC4}"/>
          </ac:spMkLst>
        </pc:spChg>
        <pc:spChg chg="mod">
          <ac:chgData name="Travis, Elli" userId="e401d019-9f5b-45f8-a557-37188c7659da" providerId="ADAL" clId="{90DA3838-9D6D-4A2B-AD0A-3754A2229FDF}" dt="2025-03-10T21:48:12.638" v="5123" actId="20577"/>
          <ac:spMkLst>
            <pc:docMk/>
            <pc:sldMk cId="3688766350" sldId="284"/>
            <ac:spMk id="3" creationId="{2EA64D64-1737-43C9-98CA-87B656C15D61}"/>
          </ac:spMkLst>
        </pc:spChg>
      </pc:sldChg>
      <pc:sldChg chg="modSp new del mod ord modNotesTx">
        <pc:chgData name="Travis, Elli" userId="e401d019-9f5b-45f8-a557-37188c7659da" providerId="ADAL" clId="{90DA3838-9D6D-4A2B-AD0A-3754A2229FDF}" dt="2025-03-10T22:21:48.940" v="7074" actId="47"/>
        <pc:sldMkLst>
          <pc:docMk/>
          <pc:sldMk cId="2223912375" sldId="285"/>
        </pc:sldMkLst>
        <pc:spChg chg="mod">
          <ac:chgData name="Travis, Elli" userId="e401d019-9f5b-45f8-a557-37188c7659da" providerId="ADAL" clId="{90DA3838-9D6D-4A2B-AD0A-3754A2229FDF}" dt="2025-03-10T21:49:02.293" v="5175" actId="20577"/>
          <ac:spMkLst>
            <pc:docMk/>
            <pc:sldMk cId="2223912375" sldId="285"/>
            <ac:spMk id="2" creationId="{51B82B29-50C2-4165-902F-9F3828EBB2FE}"/>
          </ac:spMkLst>
        </pc:spChg>
        <pc:spChg chg="mod">
          <ac:chgData name="Travis, Elli" userId="e401d019-9f5b-45f8-a557-37188c7659da" providerId="ADAL" clId="{90DA3838-9D6D-4A2B-AD0A-3754A2229FDF}" dt="2025-03-10T21:50:02.914" v="5537" actId="313"/>
          <ac:spMkLst>
            <pc:docMk/>
            <pc:sldMk cId="2223912375" sldId="285"/>
            <ac:spMk id="3" creationId="{D2AE9053-25B8-47C5-BFCE-063717292BFE}"/>
          </ac:spMkLst>
        </pc:spChg>
      </pc:sldChg>
      <pc:sldChg chg="modSp new del mod modNotesTx">
        <pc:chgData name="Travis, Elli" userId="e401d019-9f5b-45f8-a557-37188c7659da" providerId="ADAL" clId="{90DA3838-9D6D-4A2B-AD0A-3754A2229FDF}" dt="2025-03-10T22:25:23.514" v="7149" actId="47"/>
        <pc:sldMkLst>
          <pc:docMk/>
          <pc:sldMk cId="667058815" sldId="286"/>
        </pc:sldMkLst>
        <pc:spChg chg="mod">
          <ac:chgData name="Travis, Elli" userId="e401d019-9f5b-45f8-a557-37188c7659da" providerId="ADAL" clId="{90DA3838-9D6D-4A2B-AD0A-3754A2229FDF}" dt="2025-03-10T21:51:04.795" v="5582" actId="20577"/>
          <ac:spMkLst>
            <pc:docMk/>
            <pc:sldMk cId="667058815" sldId="286"/>
            <ac:spMk id="2" creationId="{FD8B43B0-ED04-4848-92B4-55028BCEECBD}"/>
          </ac:spMkLst>
        </pc:spChg>
        <pc:spChg chg="mod">
          <ac:chgData name="Travis, Elli" userId="e401d019-9f5b-45f8-a557-37188c7659da" providerId="ADAL" clId="{90DA3838-9D6D-4A2B-AD0A-3754A2229FDF}" dt="2025-03-10T21:52:24.215" v="6057" actId="20577"/>
          <ac:spMkLst>
            <pc:docMk/>
            <pc:sldMk cId="667058815" sldId="286"/>
            <ac:spMk id="3" creationId="{ADD4DFDC-E1A4-42C2-AC5B-81266C70877E}"/>
          </ac:spMkLst>
        </pc:spChg>
      </pc:sldChg>
      <pc:sldChg chg="modSp new del mod">
        <pc:chgData name="Travis, Elli" userId="e401d019-9f5b-45f8-a557-37188c7659da" providerId="ADAL" clId="{90DA3838-9D6D-4A2B-AD0A-3754A2229FDF}" dt="2025-03-10T22:26:11.055" v="7156" actId="47"/>
        <pc:sldMkLst>
          <pc:docMk/>
          <pc:sldMk cId="1780252078" sldId="287"/>
        </pc:sldMkLst>
        <pc:spChg chg="mod">
          <ac:chgData name="Travis, Elli" userId="e401d019-9f5b-45f8-a557-37188c7659da" providerId="ADAL" clId="{90DA3838-9D6D-4A2B-AD0A-3754A2229FDF}" dt="2025-03-10T21:52:41.628" v="6090" actId="20577"/>
          <ac:spMkLst>
            <pc:docMk/>
            <pc:sldMk cId="1780252078" sldId="287"/>
            <ac:spMk id="2" creationId="{56BFCFA9-8430-4830-8430-9B73B0EBEBBA}"/>
          </ac:spMkLst>
        </pc:spChg>
        <pc:spChg chg="mod">
          <ac:chgData name="Travis, Elli" userId="e401d019-9f5b-45f8-a557-37188c7659da" providerId="ADAL" clId="{90DA3838-9D6D-4A2B-AD0A-3754A2229FDF}" dt="2025-03-10T21:54:08.578" v="6633" actId="20577"/>
          <ac:spMkLst>
            <pc:docMk/>
            <pc:sldMk cId="1780252078" sldId="287"/>
            <ac:spMk id="3" creationId="{012E9A76-714C-40BC-AD84-37F47772799D}"/>
          </ac:spMkLst>
        </pc:spChg>
      </pc:sldChg>
      <pc:sldChg chg="add">
        <pc:chgData name="Travis, Elli" userId="e401d019-9f5b-45f8-a557-37188c7659da" providerId="ADAL" clId="{90DA3838-9D6D-4A2B-AD0A-3754A2229FDF}" dt="2025-03-10T22:37:53.786" v="7278"/>
        <pc:sldMkLst>
          <pc:docMk/>
          <pc:sldMk cId="1817185379" sldId="316"/>
        </pc:sldMkLst>
      </pc:sldChg>
      <pc:sldChg chg="add setBg">
        <pc:chgData name="Travis, Elli" userId="e401d019-9f5b-45f8-a557-37188c7659da" providerId="ADAL" clId="{90DA3838-9D6D-4A2B-AD0A-3754A2229FDF}" dt="2025-03-10T22:37:27.057" v="7276"/>
        <pc:sldMkLst>
          <pc:docMk/>
          <pc:sldMk cId="0" sldId="336"/>
        </pc:sldMkLst>
      </pc:sldChg>
      <pc:sldChg chg="add">
        <pc:chgData name="Travis, Elli" userId="e401d019-9f5b-45f8-a557-37188c7659da" providerId="ADAL" clId="{90DA3838-9D6D-4A2B-AD0A-3754A2229FDF}" dt="2025-03-10T22:38:46.180" v="7279"/>
        <pc:sldMkLst>
          <pc:docMk/>
          <pc:sldMk cId="3461766174" sldId="338"/>
        </pc:sldMkLst>
      </pc:sldChg>
      <pc:sldChg chg="add setBg">
        <pc:chgData name="Travis, Elli" userId="e401d019-9f5b-45f8-a557-37188c7659da" providerId="ADAL" clId="{90DA3838-9D6D-4A2B-AD0A-3754A2229FDF}" dt="2025-03-10T22:39:02.366" v="7280"/>
        <pc:sldMkLst>
          <pc:docMk/>
          <pc:sldMk cId="3981518188" sldId="343"/>
        </pc:sldMkLst>
      </pc:sldChg>
      <pc:sldChg chg="add del">
        <pc:chgData name="Travis, Elli" userId="e401d019-9f5b-45f8-a557-37188c7659da" providerId="ADAL" clId="{90DA3838-9D6D-4A2B-AD0A-3754A2229FDF}" dt="2025-03-10T22:27:18.478" v="7166" actId="47"/>
        <pc:sldMkLst>
          <pc:docMk/>
          <pc:sldMk cId="4188677385" sldId="345"/>
        </pc:sldMkLst>
      </pc:sldChg>
      <pc:sldChg chg="addSp delSp modSp add mod ord">
        <pc:chgData name="Travis, Elli" userId="e401d019-9f5b-45f8-a557-37188c7659da" providerId="ADAL" clId="{90DA3838-9D6D-4A2B-AD0A-3754A2229FDF}" dt="2025-03-10T23:19:48.548" v="8590" actId="20577"/>
        <pc:sldMkLst>
          <pc:docMk/>
          <pc:sldMk cId="797979036" sldId="346"/>
        </pc:sldMkLst>
        <pc:spChg chg="mod">
          <ac:chgData name="Travis, Elli" userId="e401d019-9f5b-45f8-a557-37188c7659da" providerId="ADAL" clId="{90DA3838-9D6D-4A2B-AD0A-3754A2229FDF}" dt="2025-03-10T22:12:34.170" v="6953" actId="20577"/>
          <ac:spMkLst>
            <pc:docMk/>
            <pc:sldMk cId="797979036" sldId="346"/>
            <ac:spMk id="2" creationId="{FA489B1F-9885-9CA9-8754-67593EBB5C73}"/>
          </ac:spMkLst>
        </pc:spChg>
        <pc:spChg chg="del">
          <ac:chgData name="Travis, Elli" userId="e401d019-9f5b-45f8-a557-37188c7659da" providerId="ADAL" clId="{90DA3838-9D6D-4A2B-AD0A-3754A2229FDF}" dt="2025-03-10T22:12:22.221" v="6951" actId="478"/>
          <ac:spMkLst>
            <pc:docMk/>
            <pc:sldMk cId="797979036" sldId="346"/>
            <ac:spMk id="6" creationId="{4C9DA73D-4C56-4841-8091-8E55DAC8686F}"/>
          </ac:spMkLst>
        </pc:spChg>
        <pc:spChg chg="add mod">
          <ac:chgData name="Travis, Elli" userId="e401d019-9f5b-45f8-a557-37188c7659da" providerId="ADAL" clId="{90DA3838-9D6D-4A2B-AD0A-3754A2229FDF}" dt="2025-03-10T23:19:48.548" v="8590" actId="20577"/>
          <ac:spMkLst>
            <pc:docMk/>
            <pc:sldMk cId="797979036" sldId="346"/>
            <ac:spMk id="7" creationId="{D1EE939E-4C76-41B7-98AE-2AB00637957E}"/>
          </ac:spMkLst>
        </pc:spChg>
        <pc:picChg chg="del">
          <ac:chgData name="Travis, Elli" userId="e401d019-9f5b-45f8-a557-37188c7659da" providerId="ADAL" clId="{90DA3838-9D6D-4A2B-AD0A-3754A2229FDF}" dt="2025-03-10T22:12:04.916" v="6949" actId="478"/>
          <ac:picMkLst>
            <pc:docMk/>
            <pc:sldMk cId="797979036" sldId="346"/>
            <ac:picMk id="5" creationId="{FF5D45EE-9F6E-4162-2DA4-F9C53FB08BFA}"/>
          </ac:picMkLst>
        </pc:picChg>
      </pc:sldChg>
      <pc:sldChg chg="modSp add mod modNotesTx">
        <pc:chgData name="Travis, Elli" userId="e401d019-9f5b-45f8-a557-37188c7659da" providerId="ADAL" clId="{90DA3838-9D6D-4A2B-AD0A-3754A2229FDF}" dt="2025-03-10T22:44:52.523" v="7353" actId="20577"/>
        <pc:sldMkLst>
          <pc:docMk/>
          <pc:sldMk cId="552328669" sldId="347"/>
        </pc:sldMkLst>
        <pc:spChg chg="mod">
          <ac:chgData name="Travis, Elli" userId="e401d019-9f5b-45f8-a557-37188c7659da" providerId="ADAL" clId="{90DA3838-9D6D-4A2B-AD0A-3754A2229FDF}" dt="2025-03-10T22:14:56.153" v="6987" actId="122"/>
          <ac:spMkLst>
            <pc:docMk/>
            <pc:sldMk cId="552328669" sldId="347"/>
            <ac:spMk id="2" creationId="{FA489B1F-9885-9CA9-8754-67593EBB5C73}"/>
          </ac:spMkLst>
        </pc:spChg>
        <pc:spChg chg="mod">
          <ac:chgData name="Travis, Elli" userId="e401d019-9f5b-45f8-a557-37188c7659da" providerId="ADAL" clId="{90DA3838-9D6D-4A2B-AD0A-3754A2229FDF}" dt="2025-03-10T22:44:52.523" v="7353" actId="20577"/>
          <ac:spMkLst>
            <pc:docMk/>
            <pc:sldMk cId="552328669" sldId="347"/>
            <ac:spMk id="7" creationId="{D1EE939E-4C76-41B7-98AE-2AB00637957E}"/>
          </ac:spMkLst>
        </pc:spChg>
      </pc:sldChg>
      <pc:sldChg chg="modSp add mod modNotesTx">
        <pc:chgData name="Travis, Elli" userId="e401d019-9f5b-45f8-a557-37188c7659da" providerId="ADAL" clId="{90DA3838-9D6D-4A2B-AD0A-3754A2229FDF}" dt="2025-03-10T22:44:47.947" v="7348" actId="20577"/>
        <pc:sldMkLst>
          <pc:docMk/>
          <pc:sldMk cId="2090145011" sldId="348"/>
        </pc:sldMkLst>
        <pc:spChg chg="mod">
          <ac:chgData name="Travis, Elli" userId="e401d019-9f5b-45f8-a557-37188c7659da" providerId="ADAL" clId="{90DA3838-9D6D-4A2B-AD0A-3754A2229FDF}" dt="2025-03-10T22:15:23.692" v="6989"/>
          <ac:spMkLst>
            <pc:docMk/>
            <pc:sldMk cId="2090145011" sldId="348"/>
            <ac:spMk id="2" creationId="{FA489B1F-9885-9CA9-8754-67593EBB5C73}"/>
          </ac:spMkLst>
        </pc:spChg>
        <pc:spChg chg="mod">
          <ac:chgData name="Travis, Elli" userId="e401d019-9f5b-45f8-a557-37188c7659da" providerId="ADAL" clId="{90DA3838-9D6D-4A2B-AD0A-3754A2229FDF}" dt="2025-03-10T22:44:47.947" v="7348" actId="20577"/>
          <ac:spMkLst>
            <pc:docMk/>
            <pc:sldMk cId="2090145011" sldId="348"/>
            <ac:spMk id="7" creationId="{D1EE939E-4C76-41B7-98AE-2AB00637957E}"/>
          </ac:spMkLst>
        </pc:spChg>
      </pc:sldChg>
      <pc:sldChg chg="modSp add mod ord modNotesTx">
        <pc:chgData name="Travis, Elli" userId="e401d019-9f5b-45f8-a557-37188c7659da" providerId="ADAL" clId="{90DA3838-9D6D-4A2B-AD0A-3754A2229FDF}" dt="2025-03-10T22:40:01.828" v="7284"/>
        <pc:sldMkLst>
          <pc:docMk/>
          <pc:sldMk cId="2154207488" sldId="349"/>
        </pc:sldMkLst>
        <pc:spChg chg="mod">
          <ac:chgData name="Travis, Elli" userId="e401d019-9f5b-45f8-a557-37188c7659da" providerId="ADAL" clId="{90DA3838-9D6D-4A2B-AD0A-3754A2229FDF}" dt="2025-03-10T22:17:30.046" v="7010" actId="20577"/>
          <ac:spMkLst>
            <pc:docMk/>
            <pc:sldMk cId="2154207488" sldId="349"/>
            <ac:spMk id="2" creationId="{FA489B1F-9885-9CA9-8754-67593EBB5C73}"/>
          </ac:spMkLst>
        </pc:spChg>
        <pc:spChg chg="mod">
          <ac:chgData name="Travis, Elli" userId="e401d019-9f5b-45f8-a557-37188c7659da" providerId="ADAL" clId="{90DA3838-9D6D-4A2B-AD0A-3754A2229FDF}" dt="2025-03-10T22:17:01.322" v="6998" actId="27636"/>
          <ac:spMkLst>
            <pc:docMk/>
            <pc:sldMk cId="2154207488" sldId="349"/>
            <ac:spMk id="7" creationId="{D1EE939E-4C76-41B7-98AE-2AB00637957E}"/>
          </ac:spMkLst>
        </pc:spChg>
      </pc:sldChg>
      <pc:sldChg chg="modSp add mod modNotesTx">
        <pc:chgData name="Travis, Elli" userId="e401d019-9f5b-45f8-a557-37188c7659da" providerId="ADAL" clId="{90DA3838-9D6D-4A2B-AD0A-3754A2229FDF}" dt="2025-03-10T23:46:08.426" v="8833" actId="20577"/>
        <pc:sldMkLst>
          <pc:docMk/>
          <pc:sldMk cId="3927358253" sldId="350"/>
        </pc:sldMkLst>
        <pc:spChg chg="mod">
          <ac:chgData name="Travis, Elli" userId="e401d019-9f5b-45f8-a557-37188c7659da" providerId="ADAL" clId="{90DA3838-9D6D-4A2B-AD0A-3754A2229FDF}" dt="2025-03-10T22:29:15.539" v="7182" actId="20577"/>
          <ac:spMkLst>
            <pc:docMk/>
            <pc:sldMk cId="3927358253" sldId="350"/>
            <ac:spMk id="2" creationId="{FA489B1F-9885-9CA9-8754-67593EBB5C73}"/>
          </ac:spMkLst>
        </pc:spChg>
        <pc:spChg chg="mod">
          <ac:chgData name="Travis, Elli" userId="e401d019-9f5b-45f8-a557-37188c7659da" providerId="ADAL" clId="{90DA3838-9D6D-4A2B-AD0A-3754A2229FDF}" dt="2025-03-10T23:46:08.426" v="8833" actId="20577"/>
          <ac:spMkLst>
            <pc:docMk/>
            <pc:sldMk cId="3927358253" sldId="350"/>
            <ac:spMk id="7" creationId="{D1EE939E-4C76-41B7-98AE-2AB00637957E}"/>
          </ac:spMkLst>
        </pc:spChg>
      </pc:sldChg>
      <pc:sldChg chg="modSp add mod modNotesTx">
        <pc:chgData name="Travis, Elli" userId="e401d019-9f5b-45f8-a557-37188c7659da" providerId="ADAL" clId="{90DA3838-9D6D-4A2B-AD0A-3754A2229FDF}" dt="2025-03-10T23:46:41.102" v="8856" actId="20577"/>
        <pc:sldMkLst>
          <pc:docMk/>
          <pc:sldMk cId="4000185597" sldId="351"/>
        </pc:sldMkLst>
        <pc:spChg chg="mod">
          <ac:chgData name="Travis, Elli" userId="e401d019-9f5b-45f8-a557-37188c7659da" providerId="ADAL" clId="{90DA3838-9D6D-4A2B-AD0A-3754A2229FDF}" dt="2025-03-10T22:19:01.759" v="7037"/>
          <ac:spMkLst>
            <pc:docMk/>
            <pc:sldMk cId="4000185597" sldId="351"/>
            <ac:spMk id="2" creationId="{FA489B1F-9885-9CA9-8754-67593EBB5C73}"/>
          </ac:spMkLst>
        </pc:spChg>
        <pc:spChg chg="mod">
          <ac:chgData name="Travis, Elli" userId="e401d019-9f5b-45f8-a557-37188c7659da" providerId="ADAL" clId="{90DA3838-9D6D-4A2B-AD0A-3754A2229FDF}" dt="2025-03-10T23:46:41.102" v="8856" actId="20577"/>
          <ac:spMkLst>
            <pc:docMk/>
            <pc:sldMk cId="4000185597" sldId="351"/>
            <ac:spMk id="7" creationId="{D1EE939E-4C76-41B7-98AE-2AB00637957E}"/>
          </ac:spMkLst>
        </pc:spChg>
      </pc:sldChg>
      <pc:sldChg chg="delSp modSp add mod setBg delDesignElem">
        <pc:chgData name="Travis, Elli" userId="e401d019-9f5b-45f8-a557-37188c7659da" providerId="ADAL" clId="{90DA3838-9D6D-4A2B-AD0A-3754A2229FDF}" dt="2025-03-10T22:56:46.713" v="8110" actId="1076"/>
        <pc:sldMkLst>
          <pc:docMk/>
          <pc:sldMk cId="2075167738" sldId="352"/>
        </pc:sldMkLst>
        <pc:spChg chg="mod">
          <ac:chgData name="Travis, Elli" userId="e401d019-9f5b-45f8-a557-37188c7659da" providerId="ADAL" clId="{90DA3838-9D6D-4A2B-AD0A-3754A2229FDF}" dt="2025-03-10T22:45:58.311" v="7360" actId="20577"/>
          <ac:spMkLst>
            <pc:docMk/>
            <pc:sldMk cId="2075167738" sldId="352"/>
            <ac:spMk id="5" creationId="{34250190-5A5F-7993-340F-BEC66E4F5051}"/>
          </ac:spMkLst>
        </pc:spChg>
        <pc:spChg chg="mod">
          <ac:chgData name="Travis, Elli" userId="e401d019-9f5b-45f8-a557-37188c7659da" providerId="ADAL" clId="{90DA3838-9D6D-4A2B-AD0A-3754A2229FDF}" dt="2025-03-10T22:56:46.713" v="8110" actId="1076"/>
          <ac:spMkLst>
            <pc:docMk/>
            <pc:sldMk cId="2075167738" sldId="352"/>
            <ac:spMk id="8" creationId="{E81CEF1F-BB9C-2D08-C394-32597C20A502}"/>
          </ac:spMkLst>
        </pc:spChg>
        <pc:spChg chg="del">
          <ac:chgData name="Travis, Elli" userId="e401d019-9f5b-45f8-a557-37188c7659da" providerId="ADAL" clId="{90DA3838-9D6D-4A2B-AD0A-3754A2229FDF}" dt="2025-03-10T22:19:51.271" v="7043"/>
          <ac:spMkLst>
            <pc:docMk/>
            <pc:sldMk cId="2075167738" sldId="352"/>
            <ac:spMk id="23" creationId="{50E4C519-FBE9-4ABE-A8F9-C2CBE326932F}"/>
          </ac:spMkLst>
        </pc:spChg>
        <pc:spChg chg="del">
          <ac:chgData name="Travis, Elli" userId="e401d019-9f5b-45f8-a557-37188c7659da" providerId="ADAL" clId="{90DA3838-9D6D-4A2B-AD0A-3754A2229FDF}" dt="2025-03-10T22:19:51.271" v="7043"/>
          <ac:spMkLst>
            <pc:docMk/>
            <pc:sldMk cId="2075167738" sldId="352"/>
            <ac:spMk id="24" creationId="{80EC29FB-299E-49F3-8C7B-01199632A30F}"/>
          </ac:spMkLst>
        </pc:spChg>
        <pc:spChg chg="del">
          <ac:chgData name="Travis, Elli" userId="e401d019-9f5b-45f8-a557-37188c7659da" providerId="ADAL" clId="{90DA3838-9D6D-4A2B-AD0A-3754A2229FDF}" dt="2025-03-10T22:19:51.271" v="7043"/>
          <ac:spMkLst>
            <pc:docMk/>
            <pc:sldMk cId="2075167738" sldId="352"/>
            <ac:spMk id="25" creationId="{C29A2522-B27A-45C5-897B-79A1407D159A}"/>
          </ac:spMkLst>
        </pc:spChg>
        <pc:spChg chg="del">
          <ac:chgData name="Travis, Elli" userId="e401d019-9f5b-45f8-a557-37188c7659da" providerId="ADAL" clId="{90DA3838-9D6D-4A2B-AD0A-3754A2229FDF}" dt="2025-03-10T22:19:51.271" v="7043"/>
          <ac:spMkLst>
            <pc:docMk/>
            <pc:sldMk cId="2075167738" sldId="352"/>
            <ac:spMk id="26" creationId="{98E79BE4-34FE-485A-98A5-92CE8F7C4743}"/>
          </ac:spMkLst>
        </pc:spChg>
        <pc:spChg chg="del">
          <ac:chgData name="Travis, Elli" userId="e401d019-9f5b-45f8-a557-37188c7659da" providerId="ADAL" clId="{90DA3838-9D6D-4A2B-AD0A-3754A2229FDF}" dt="2025-03-10T22:19:51.271" v="7043"/>
          <ac:spMkLst>
            <pc:docMk/>
            <pc:sldMk cId="2075167738" sldId="352"/>
            <ac:spMk id="27" creationId="{7A5F0580-5EE9-419F-96EE-B6529EF6E7D0}"/>
          </ac:spMkLst>
        </pc:spChg>
      </pc:sldChg>
      <pc:sldChg chg="modSp add mod modNotesTx">
        <pc:chgData name="Travis, Elli" userId="e401d019-9f5b-45f8-a557-37188c7659da" providerId="ADAL" clId="{90DA3838-9D6D-4A2B-AD0A-3754A2229FDF}" dt="2025-03-10T22:57:36.661" v="8124" actId="20577"/>
        <pc:sldMkLst>
          <pc:docMk/>
          <pc:sldMk cId="1576567369" sldId="353"/>
        </pc:sldMkLst>
        <pc:spChg chg="mod">
          <ac:chgData name="Travis, Elli" userId="e401d019-9f5b-45f8-a557-37188c7659da" providerId="ADAL" clId="{90DA3838-9D6D-4A2B-AD0A-3754A2229FDF}" dt="2025-03-10T22:21:00.738" v="7069"/>
          <ac:spMkLst>
            <pc:docMk/>
            <pc:sldMk cId="1576567369" sldId="353"/>
            <ac:spMk id="2" creationId="{FA489B1F-9885-9CA9-8754-67593EBB5C73}"/>
          </ac:spMkLst>
        </pc:spChg>
        <pc:spChg chg="mod">
          <ac:chgData name="Travis, Elli" userId="e401d019-9f5b-45f8-a557-37188c7659da" providerId="ADAL" clId="{90DA3838-9D6D-4A2B-AD0A-3754A2229FDF}" dt="2025-03-10T22:57:36.661" v="8124" actId="20577"/>
          <ac:spMkLst>
            <pc:docMk/>
            <pc:sldMk cId="1576567369" sldId="353"/>
            <ac:spMk id="7" creationId="{D1EE939E-4C76-41B7-98AE-2AB00637957E}"/>
          </ac:spMkLst>
        </pc:spChg>
      </pc:sldChg>
      <pc:sldChg chg="delSp add del setBg delDesignElem">
        <pc:chgData name="Travis, Elli" userId="e401d019-9f5b-45f8-a557-37188c7659da" providerId="ADAL" clId="{90DA3838-9D6D-4A2B-AD0A-3754A2229FDF}" dt="2025-03-10T22:20:43.346" v="7067" actId="47"/>
        <pc:sldMkLst>
          <pc:docMk/>
          <pc:sldMk cId="3282551284" sldId="353"/>
        </pc:sldMkLst>
        <pc:spChg chg="del">
          <ac:chgData name="Travis, Elli" userId="e401d019-9f5b-45f8-a557-37188c7659da" providerId="ADAL" clId="{90DA3838-9D6D-4A2B-AD0A-3754A2229FDF}" dt="2025-03-10T22:20:35.799" v="7066"/>
          <ac:spMkLst>
            <pc:docMk/>
            <pc:sldMk cId="3282551284" sldId="353"/>
            <ac:spMk id="10" creationId="{E2BA2BD9-7B54-4190-8F06-3EF3658A0020}"/>
          </ac:spMkLst>
        </pc:spChg>
        <pc:spChg chg="del">
          <ac:chgData name="Travis, Elli" userId="e401d019-9f5b-45f8-a557-37188c7659da" providerId="ADAL" clId="{90DA3838-9D6D-4A2B-AD0A-3754A2229FDF}" dt="2025-03-10T22:20:35.799" v="7066"/>
          <ac:spMkLst>
            <pc:docMk/>
            <pc:sldMk cId="3282551284" sldId="353"/>
            <ac:spMk id="14" creationId="{648D746A-0359-4EAE-8CF9-062E281698EC}"/>
          </ac:spMkLst>
        </pc:spChg>
        <pc:spChg chg="del">
          <ac:chgData name="Travis, Elli" userId="e401d019-9f5b-45f8-a557-37188c7659da" providerId="ADAL" clId="{90DA3838-9D6D-4A2B-AD0A-3754A2229FDF}" dt="2025-03-10T22:20:35.799" v="7066"/>
          <ac:spMkLst>
            <pc:docMk/>
            <pc:sldMk cId="3282551284" sldId="353"/>
            <ac:spMk id="15" creationId="{184F9D61-9303-40B4-9F7E-66A9B4EDC458}"/>
          </ac:spMkLst>
        </pc:spChg>
      </pc:sldChg>
      <pc:sldChg chg="modSp add mod modNotesTx">
        <pc:chgData name="Travis, Elli" userId="e401d019-9f5b-45f8-a557-37188c7659da" providerId="ADAL" clId="{90DA3838-9D6D-4A2B-AD0A-3754A2229FDF}" dt="2025-03-10T22:33:42.911" v="7234" actId="5793"/>
        <pc:sldMkLst>
          <pc:docMk/>
          <pc:sldMk cId="2623701438" sldId="354"/>
        </pc:sldMkLst>
        <pc:spChg chg="mod">
          <ac:chgData name="Travis, Elli" userId="e401d019-9f5b-45f8-a557-37188c7659da" providerId="ADAL" clId="{90DA3838-9D6D-4A2B-AD0A-3754A2229FDF}" dt="2025-03-10T22:22:02.444" v="7092" actId="20577"/>
          <ac:spMkLst>
            <pc:docMk/>
            <pc:sldMk cId="2623701438" sldId="354"/>
            <ac:spMk id="2" creationId="{FA489B1F-9885-9CA9-8754-67593EBB5C73}"/>
          </ac:spMkLst>
        </pc:spChg>
        <pc:spChg chg="mod">
          <ac:chgData name="Travis, Elli" userId="e401d019-9f5b-45f8-a557-37188c7659da" providerId="ADAL" clId="{90DA3838-9D6D-4A2B-AD0A-3754A2229FDF}" dt="2025-03-10T22:33:42.911" v="7234" actId="5793"/>
          <ac:spMkLst>
            <pc:docMk/>
            <pc:sldMk cId="2623701438" sldId="354"/>
            <ac:spMk id="7" creationId="{D1EE939E-4C76-41B7-98AE-2AB00637957E}"/>
          </ac:spMkLst>
        </pc:spChg>
      </pc:sldChg>
      <pc:sldChg chg="modSp add mod modNotesTx">
        <pc:chgData name="Travis, Elli" userId="e401d019-9f5b-45f8-a557-37188c7659da" providerId="ADAL" clId="{90DA3838-9D6D-4A2B-AD0A-3754A2229FDF}" dt="2025-03-10T22:59:25.452" v="8191" actId="20577"/>
        <pc:sldMkLst>
          <pc:docMk/>
          <pc:sldMk cId="3585853184" sldId="355"/>
        </pc:sldMkLst>
        <pc:spChg chg="mod">
          <ac:chgData name="Travis, Elli" userId="e401d019-9f5b-45f8-a557-37188c7659da" providerId="ADAL" clId="{90DA3838-9D6D-4A2B-AD0A-3754A2229FDF}" dt="2025-03-10T22:23:05.540" v="7137" actId="20577"/>
          <ac:spMkLst>
            <pc:docMk/>
            <pc:sldMk cId="3585853184" sldId="355"/>
            <ac:spMk id="2" creationId="{FA489B1F-9885-9CA9-8754-67593EBB5C73}"/>
          </ac:spMkLst>
        </pc:spChg>
        <pc:spChg chg="mod">
          <ac:chgData name="Travis, Elli" userId="e401d019-9f5b-45f8-a557-37188c7659da" providerId="ADAL" clId="{90DA3838-9D6D-4A2B-AD0A-3754A2229FDF}" dt="2025-03-10T22:59:25.452" v="8191" actId="20577"/>
          <ac:spMkLst>
            <pc:docMk/>
            <pc:sldMk cId="3585853184" sldId="355"/>
            <ac:spMk id="7" creationId="{D1EE939E-4C76-41B7-98AE-2AB00637957E}"/>
          </ac:spMkLst>
        </pc:spChg>
      </pc:sldChg>
      <pc:sldChg chg="modSp add del mod modNotesTx">
        <pc:chgData name="Travis, Elli" userId="e401d019-9f5b-45f8-a557-37188c7659da" providerId="ADAL" clId="{90DA3838-9D6D-4A2B-AD0A-3754A2229FDF}" dt="2025-03-10T22:34:44.005" v="7243" actId="47"/>
        <pc:sldMkLst>
          <pc:docMk/>
          <pc:sldMk cId="2459639735" sldId="356"/>
        </pc:sldMkLst>
        <pc:spChg chg="mod">
          <ac:chgData name="Travis, Elli" userId="e401d019-9f5b-45f8-a557-37188c7659da" providerId="ADAL" clId="{90DA3838-9D6D-4A2B-AD0A-3754A2229FDF}" dt="2025-03-10T22:24:50.254" v="7146"/>
          <ac:spMkLst>
            <pc:docMk/>
            <pc:sldMk cId="2459639735" sldId="356"/>
            <ac:spMk id="2" creationId="{FA489B1F-9885-9CA9-8754-67593EBB5C73}"/>
          </ac:spMkLst>
        </pc:spChg>
        <pc:spChg chg="mod">
          <ac:chgData name="Travis, Elli" userId="e401d019-9f5b-45f8-a557-37188c7659da" providerId="ADAL" clId="{90DA3838-9D6D-4A2B-AD0A-3754A2229FDF}" dt="2025-03-10T22:34:20.264" v="7242" actId="255"/>
          <ac:spMkLst>
            <pc:docMk/>
            <pc:sldMk cId="2459639735" sldId="356"/>
            <ac:spMk id="7" creationId="{D1EE939E-4C76-41B7-98AE-2AB00637957E}"/>
          </ac:spMkLst>
        </pc:spChg>
      </pc:sldChg>
      <pc:sldChg chg="modSp add mod modNotesTx">
        <pc:chgData name="Travis, Elli" userId="e401d019-9f5b-45f8-a557-37188c7659da" providerId="ADAL" clId="{90DA3838-9D6D-4A2B-AD0A-3754A2229FDF}" dt="2025-03-10T23:42:05.061" v="8757" actId="20577"/>
        <pc:sldMkLst>
          <pc:docMk/>
          <pc:sldMk cId="2018695716" sldId="357"/>
        </pc:sldMkLst>
        <pc:spChg chg="mod">
          <ac:chgData name="Travis, Elli" userId="e401d019-9f5b-45f8-a557-37188c7659da" providerId="ADAL" clId="{90DA3838-9D6D-4A2B-AD0A-3754A2229FDF}" dt="2025-03-10T22:25:42.732" v="7153"/>
          <ac:spMkLst>
            <pc:docMk/>
            <pc:sldMk cId="2018695716" sldId="357"/>
            <ac:spMk id="2" creationId="{FA489B1F-9885-9CA9-8754-67593EBB5C73}"/>
          </ac:spMkLst>
        </pc:spChg>
        <pc:spChg chg="mod">
          <ac:chgData name="Travis, Elli" userId="e401d019-9f5b-45f8-a557-37188c7659da" providerId="ADAL" clId="{90DA3838-9D6D-4A2B-AD0A-3754A2229FDF}" dt="2025-03-10T23:42:05.061" v="8757" actId="20577"/>
          <ac:spMkLst>
            <pc:docMk/>
            <pc:sldMk cId="2018695716" sldId="357"/>
            <ac:spMk id="7" creationId="{D1EE939E-4C76-41B7-98AE-2AB00637957E}"/>
          </ac:spMkLst>
        </pc:spChg>
      </pc:sldChg>
      <pc:sldChg chg="modSp add mod modNotesTx">
        <pc:chgData name="Travis, Elli" userId="e401d019-9f5b-45f8-a557-37188c7659da" providerId="ADAL" clId="{90DA3838-9D6D-4A2B-AD0A-3754A2229FDF}" dt="2025-03-10T23:42:27.497" v="8759" actId="113"/>
        <pc:sldMkLst>
          <pc:docMk/>
          <pc:sldMk cId="283674395" sldId="358"/>
        </pc:sldMkLst>
        <pc:spChg chg="mod">
          <ac:chgData name="Travis, Elli" userId="e401d019-9f5b-45f8-a557-37188c7659da" providerId="ADAL" clId="{90DA3838-9D6D-4A2B-AD0A-3754A2229FDF}" dt="2025-03-10T22:26:35.328" v="7158"/>
          <ac:spMkLst>
            <pc:docMk/>
            <pc:sldMk cId="283674395" sldId="358"/>
            <ac:spMk id="2" creationId="{FA489B1F-9885-9CA9-8754-67593EBB5C73}"/>
          </ac:spMkLst>
        </pc:spChg>
        <pc:spChg chg="mod">
          <ac:chgData name="Travis, Elli" userId="e401d019-9f5b-45f8-a557-37188c7659da" providerId="ADAL" clId="{90DA3838-9D6D-4A2B-AD0A-3754A2229FDF}" dt="2025-03-10T23:42:27.497" v="8759" actId="113"/>
          <ac:spMkLst>
            <pc:docMk/>
            <pc:sldMk cId="283674395" sldId="358"/>
            <ac:spMk id="7" creationId="{D1EE939E-4C76-41B7-98AE-2AB00637957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FFFA62-A3DB-4CD1-A164-AB2AEBD2451D}" type="doc">
      <dgm:prSet loTypeId="urn:microsoft.com/office/officeart/2005/8/layout/hList1" loCatId="list" qsTypeId="urn:microsoft.com/office/officeart/2005/8/quickstyle/simple1" qsCatId="simple" csTypeId="urn:microsoft.com/office/officeart/2005/8/colors/accent2_1" csCatId="accent2" phldr="1"/>
      <dgm:spPr/>
      <dgm:t>
        <a:bodyPr/>
        <a:lstStyle/>
        <a:p>
          <a:endParaRPr lang="en-US"/>
        </a:p>
      </dgm:t>
    </dgm:pt>
    <dgm:pt modelId="{5D167044-FBE7-4046-9AB7-CFCD604FB73F}">
      <dgm:prSet phldrT="[Text]" phldr="0"/>
      <dgm:spPr/>
      <dgm:t>
        <a:bodyPr/>
        <a:lstStyle/>
        <a:p>
          <a:pPr rtl="0"/>
          <a:r>
            <a:rPr lang="en-US">
              <a:latin typeface="Aptos Display" panose="020F0302020204030204"/>
            </a:rPr>
            <a:t>Community Well-being</a:t>
          </a:r>
          <a:endParaRPr lang="en-US"/>
        </a:p>
      </dgm:t>
    </dgm:pt>
    <dgm:pt modelId="{3CE8A71B-D2F1-4DDE-8A24-7F02B1B0AD77}" type="parTrans" cxnId="{9F520A5A-FA51-4A6F-AD81-AFDB13BBA27C}">
      <dgm:prSet/>
      <dgm:spPr/>
      <dgm:t>
        <a:bodyPr/>
        <a:lstStyle/>
        <a:p>
          <a:endParaRPr lang="en-US"/>
        </a:p>
      </dgm:t>
    </dgm:pt>
    <dgm:pt modelId="{0B037C43-4F5F-439C-9AF4-BAA19B1A390C}" type="sibTrans" cxnId="{9F520A5A-FA51-4A6F-AD81-AFDB13BBA27C}">
      <dgm:prSet/>
      <dgm:spPr/>
      <dgm:t>
        <a:bodyPr/>
        <a:lstStyle/>
        <a:p>
          <a:endParaRPr lang="en-US"/>
        </a:p>
      </dgm:t>
    </dgm:pt>
    <dgm:pt modelId="{7973F063-172B-44A0-A8B4-72925CE9E012}">
      <dgm:prSet phldrT="[Text]" phldr="0"/>
      <dgm:spPr/>
      <dgm:t>
        <a:bodyPr/>
        <a:lstStyle/>
        <a:p>
          <a:pPr rtl="0"/>
          <a:r>
            <a:rPr lang="en-US" dirty="0">
              <a:latin typeface="Aptos Display" panose="020F0302020204030204"/>
            </a:rPr>
            <a:t>Quality childcare supports the youngest members of the community with a foundation for success</a:t>
          </a:r>
          <a:endParaRPr lang="en-US" dirty="0"/>
        </a:p>
      </dgm:t>
    </dgm:pt>
    <dgm:pt modelId="{87BB40E3-60B2-416C-BCDF-5F381E8BFEE9}" type="parTrans" cxnId="{62D38512-26EE-4DD1-AE45-93E4EB07EF8D}">
      <dgm:prSet/>
      <dgm:spPr/>
      <dgm:t>
        <a:bodyPr/>
        <a:lstStyle/>
        <a:p>
          <a:endParaRPr lang="en-US"/>
        </a:p>
      </dgm:t>
    </dgm:pt>
    <dgm:pt modelId="{8441C9B1-8035-4C4A-9007-A0218EDB7A91}" type="sibTrans" cxnId="{62D38512-26EE-4DD1-AE45-93E4EB07EF8D}">
      <dgm:prSet/>
      <dgm:spPr/>
      <dgm:t>
        <a:bodyPr/>
        <a:lstStyle/>
        <a:p>
          <a:endParaRPr lang="en-US"/>
        </a:p>
      </dgm:t>
    </dgm:pt>
    <dgm:pt modelId="{F94655A5-4A23-421C-B85B-A1EF7AD1DCDB}">
      <dgm:prSet phldrT="[Text]" phldr="0"/>
      <dgm:spPr/>
      <dgm:t>
        <a:bodyPr/>
        <a:lstStyle/>
        <a:p>
          <a:pPr rtl="0"/>
          <a:r>
            <a:rPr lang="en-US">
              <a:latin typeface="Aptos Display" panose="020F0302020204030204"/>
            </a:rPr>
            <a:t>Accessible childcare reduces stress on families, contributing to a resilient community</a:t>
          </a:r>
          <a:endParaRPr lang="en-US"/>
        </a:p>
      </dgm:t>
    </dgm:pt>
    <dgm:pt modelId="{78DF22A1-777B-4107-9ADE-982B0A208D6F}" type="parTrans" cxnId="{67CF240C-6F93-464C-8412-81A34D6E7FFA}">
      <dgm:prSet/>
      <dgm:spPr/>
      <dgm:t>
        <a:bodyPr/>
        <a:lstStyle/>
        <a:p>
          <a:endParaRPr lang="en-US"/>
        </a:p>
      </dgm:t>
    </dgm:pt>
    <dgm:pt modelId="{74B5AEF4-0880-488D-AE31-21E70CCE5C00}" type="sibTrans" cxnId="{67CF240C-6F93-464C-8412-81A34D6E7FFA}">
      <dgm:prSet/>
      <dgm:spPr/>
      <dgm:t>
        <a:bodyPr/>
        <a:lstStyle/>
        <a:p>
          <a:endParaRPr lang="en-US"/>
        </a:p>
      </dgm:t>
    </dgm:pt>
    <dgm:pt modelId="{9595BA14-DB72-45A3-A1C6-281C0A0E8A82}">
      <dgm:prSet phldrT="[Text]" phldr="0"/>
      <dgm:spPr/>
      <dgm:t>
        <a:bodyPr/>
        <a:lstStyle/>
        <a:p>
          <a:pPr rtl="0"/>
          <a:r>
            <a:rPr lang="en-US">
              <a:latin typeface="Aptos Display" panose="020F0302020204030204"/>
            </a:rPr>
            <a:t>Workforce Support</a:t>
          </a:r>
          <a:endParaRPr lang="en-US"/>
        </a:p>
      </dgm:t>
    </dgm:pt>
    <dgm:pt modelId="{563A61B5-9C54-435B-B88C-68F4CA51CC80}" type="parTrans" cxnId="{78896566-76D0-4EA7-A369-B469A2B802B3}">
      <dgm:prSet/>
      <dgm:spPr/>
      <dgm:t>
        <a:bodyPr/>
        <a:lstStyle/>
        <a:p>
          <a:endParaRPr lang="en-US"/>
        </a:p>
      </dgm:t>
    </dgm:pt>
    <dgm:pt modelId="{7E43C0E8-56E8-4838-AD78-043FE0DB78A1}" type="sibTrans" cxnId="{78896566-76D0-4EA7-A369-B469A2B802B3}">
      <dgm:prSet/>
      <dgm:spPr/>
      <dgm:t>
        <a:bodyPr/>
        <a:lstStyle/>
        <a:p>
          <a:endParaRPr lang="en-US"/>
        </a:p>
      </dgm:t>
    </dgm:pt>
    <dgm:pt modelId="{55C479BA-43A9-4781-85F8-99A3E30F53F7}">
      <dgm:prSet phldrT="[Text]" phldr="0"/>
      <dgm:spPr/>
      <dgm:t>
        <a:bodyPr/>
        <a:lstStyle/>
        <a:p>
          <a:pPr rtl="0"/>
          <a:r>
            <a:rPr lang="en-US">
              <a:latin typeface="Aptos Display" panose="020F0302020204030204"/>
            </a:rPr>
            <a:t>Reliable childcare allows parents to focus on work, improving productivity and reliability</a:t>
          </a:r>
          <a:endParaRPr lang="en-US"/>
        </a:p>
      </dgm:t>
    </dgm:pt>
    <dgm:pt modelId="{3C3CA676-89CF-4A54-8027-86157D9AAD6B}" type="parTrans" cxnId="{9F87865E-15C3-4310-8EF9-7B7C5C529C4B}">
      <dgm:prSet/>
      <dgm:spPr/>
      <dgm:t>
        <a:bodyPr/>
        <a:lstStyle/>
        <a:p>
          <a:endParaRPr lang="en-US"/>
        </a:p>
      </dgm:t>
    </dgm:pt>
    <dgm:pt modelId="{D0402607-C3FE-48E9-9E4F-44A8804536B1}" type="sibTrans" cxnId="{9F87865E-15C3-4310-8EF9-7B7C5C529C4B}">
      <dgm:prSet/>
      <dgm:spPr/>
      <dgm:t>
        <a:bodyPr/>
        <a:lstStyle/>
        <a:p>
          <a:endParaRPr lang="en-US"/>
        </a:p>
      </dgm:t>
    </dgm:pt>
    <dgm:pt modelId="{E8C33ED1-19CA-4479-AC25-0DB7148EF90F}">
      <dgm:prSet phldrT="[Text]" phldr="0"/>
      <dgm:spPr/>
      <dgm:t>
        <a:bodyPr/>
        <a:lstStyle/>
        <a:p>
          <a:pPr rtl="0"/>
          <a:r>
            <a:rPr lang="en-US">
              <a:latin typeface="Aptos Display" panose="020F0302020204030204"/>
            </a:rPr>
            <a:t>Companies offering childcare benefits attract and retain top talent</a:t>
          </a:r>
          <a:endParaRPr lang="en-US"/>
        </a:p>
      </dgm:t>
    </dgm:pt>
    <dgm:pt modelId="{D8540F31-18E9-46EE-9538-4F5E14FDC2D4}" type="parTrans" cxnId="{311AE61E-A913-4F8C-A519-11967EC6C1FB}">
      <dgm:prSet/>
      <dgm:spPr/>
      <dgm:t>
        <a:bodyPr/>
        <a:lstStyle/>
        <a:p>
          <a:endParaRPr lang="en-US"/>
        </a:p>
      </dgm:t>
    </dgm:pt>
    <dgm:pt modelId="{7B40D014-EDC1-437D-B565-E78CA1CDA695}" type="sibTrans" cxnId="{311AE61E-A913-4F8C-A519-11967EC6C1FB}">
      <dgm:prSet/>
      <dgm:spPr/>
      <dgm:t>
        <a:bodyPr/>
        <a:lstStyle/>
        <a:p>
          <a:endParaRPr lang="en-US"/>
        </a:p>
      </dgm:t>
    </dgm:pt>
    <dgm:pt modelId="{E2383D68-9FFB-4759-A2A4-6E98B979BE7A}">
      <dgm:prSet phldr="0"/>
      <dgm:spPr/>
      <dgm:t>
        <a:bodyPr/>
        <a:lstStyle/>
        <a:p>
          <a:pPr rtl="0"/>
          <a:r>
            <a:rPr lang="en-US">
              <a:latin typeface="Aptos Display" panose="020F0302020204030204"/>
            </a:rPr>
            <a:t>Economic Development</a:t>
          </a:r>
        </a:p>
      </dgm:t>
    </dgm:pt>
    <dgm:pt modelId="{D83C56FC-61D5-44BB-9B35-A23E27257CB9}" type="parTrans" cxnId="{58254956-48CB-4034-8270-65BE765F3675}">
      <dgm:prSet/>
      <dgm:spPr/>
    </dgm:pt>
    <dgm:pt modelId="{CB5CDDDB-A6D0-4CAB-AF7C-435BF4CD9295}" type="sibTrans" cxnId="{58254956-48CB-4034-8270-65BE765F3675}">
      <dgm:prSet/>
      <dgm:spPr/>
    </dgm:pt>
    <dgm:pt modelId="{F888DB26-C880-463A-9BA4-827F823428C4}">
      <dgm:prSet phldr="0"/>
      <dgm:spPr/>
      <dgm:t>
        <a:bodyPr/>
        <a:lstStyle/>
        <a:p>
          <a:pPr rtl="0"/>
          <a:r>
            <a:rPr lang="en-US">
              <a:latin typeface="Aptos Display" panose="020F0302020204030204"/>
            </a:rPr>
            <a:t>Early childhood education centers generate jobs in the community</a:t>
          </a:r>
        </a:p>
      </dgm:t>
    </dgm:pt>
    <dgm:pt modelId="{41829AC7-80A4-450D-B08E-A1F4D3F4C1C2}" type="parTrans" cxnId="{887CE674-78BC-46D1-BC69-973B193D2C3B}">
      <dgm:prSet/>
      <dgm:spPr/>
    </dgm:pt>
    <dgm:pt modelId="{B723F825-3268-4BD5-AEEB-534A73D8C4AC}" type="sibTrans" cxnId="{887CE674-78BC-46D1-BC69-973B193D2C3B}">
      <dgm:prSet/>
      <dgm:spPr/>
    </dgm:pt>
    <dgm:pt modelId="{A5522AEE-4353-4473-BA6F-C61B23E4823C}">
      <dgm:prSet phldr="0"/>
      <dgm:spPr/>
      <dgm:t>
        <a:bodyPr/>
        <a:lstStyle/>
        <a:p>
          <a:pPr rtl="0"/>
          <a:r>
            <a:rPr lang="en-US">
              <a:latin typeface="Aptos Display" panose="020F0302020204030204"/>
            </a:rPr>
            <a:t>Childcare accessibility allows more parents to participate in the workforce, driving local economic activity</a:t>
          </a:r>
        </a:p>
      </dgm:t>
    </dgm:pt>
    <dgm:pt modelId="{35AF6530-853A-4C66-B538-58C57D156A79}" type="parTrans" cxnId="{97C227B3-DA2F-44BF-BA07-9AFC0F1167EE}">
      <dgm:prSet/>
      <dgm:spPr/>
    </dgm:pt>
    <dgm:pt modelId="{B184BADD-812F-4FB5-BB33-5C01E06048A5}" type="sibTrans" cxnId="{97C227B3-DA2F-44BF-BA07-9AFC0F1167EE}">
      <dgm:prSet/>
      <dgm:spPr/>
    </dgm:pt>
    <dgm:pt modelId="{E186A067-CC01-4084-B78F-2BCC99BFA38B}" type="pres">
      <dgm:prSet presAssocID="{6BFFFA62-A3DB-4CD1-A164-AB2AEBD2451D}" presName="Name0" presStyleCnt="0">
        <dgm:presLayoutVars>
          <dgm:dir/>
          <dgm:animLvl val="lvl"/>
          <dgm:resizeHandles val="exact"/>
        </dgm:presLayoutVars>
      </dgm:prSet>
      <dgm:spPr/>
    </dgm:pt>
    <dgm:pt modelId="{CDE8578C-110B-4A35-9916-C2798A754FD0}" type="pres">
      <dgm:prSet presAssocID="{5D167044-FBE7-4046-9AB7-CFCD604FB73F}" presName="composite" presStyleCnt="0"/>
      <dgm:spPr/>
    </dgm:pt>
    <dgm:pt modelId="{B259109C-1126-4019-AC86-E237BB437A5D}" type="pres">
      <dgm:prSet presAssocID="{5D167044-FBE7-4046-9AB7-CFCD604FB73F}" presName="parTx" presStyleLbl="alignNode1" presStyleIdx="0" presStyleCnt="3">
        <dgm:presLayoutVars>
          <dgm:chMax val="0"/>
          <dgm:chPref val="0"/>
          <dgm:bulletEnabled val="1"/>
        </dgm:presLayoutVars>
      </dgm:prSet>
      <dgm:spPr/>
    </dgm:pt>
    <dgm:pt modelId="{62533E99-422A-44C2-9B94-1C34F5056977}" type="pres">
      <dgm:prSet presAssocID="{5D167044-FBE7-4046-9AB7-CFCD604FB73F}" presName="desTx" presStyleLbl="alignAccFollowNode1" presStyleIdx="0" presStyleCnt="3">
        <dgm:presLayoutVars>
          <dgm:bulletEnabled val="1"/>
        </dgm:presLayoutVars>
      </dgm:prSet>
      <dgm:spPr/>
    </dgm:pt>
    <dgm:pt modelId="{AD714DAE-71AB-41BF-B510-7A118570809C}" type="pres">
      <dgm:prSet presAssocID="{0B037C43-4F5F-439C-9AF4-BAA19B1A390C}" presName="space" presStyleCnt="0"/>
      <dgm:spPr/>
    </dgm:pt>
    <dgm:pt modelId="{DA749A15-35F6-4C63-B283-E52D557DD2F5}" type="pres">
      <dgm:prSet presAssocID="{9595BA14-DB72-45A3-A1C6-281C0A0E8A82}" presName="composite" presStyleCnt="0"/>
      <dgm:spPr/>
    </dgm:pt>
    <dgm:pt modelId="{AC7B13B4-6B26-4717-AA10-4B67F8563C0D}" type="pres">
      <dgm:prSet presAssocID="{9595BA14-DB72-45A3-A1C6-281C0A0E8A82}" presName="parTx" presStyleLbl="alignNode1" presStyleIdx="1" presStyleCnt="3">
        <dgm:presLayoutVars>
          <dgm:chMax val="0"/>
          <dgm:chPref val="0"/>
          <dgm:bulletEnabled val="1"/>
        </dgm:presLayoutVars>
      </dgm:prSet>
      <dgm:spPr/>
    </dgm:pt>
    <dgm:pt modelId="{C1B2FAF2-33EF-42AF-9970-EEFB03260A4D}" type="pres">
      <dgm:prSet presAssocID="{9595BA14-DB72-45A3-A1C6-281C0A0E8A82}" presName="desTx" presStyleLbl="alignAccFollowNode1" presStyleIdx="1" presStyleCnt="3">
        <dgm:presLayoutVars>
          <dgm:bulletEnabled val="1"/>
        </dgm:presLayoutVars>
      </dgm:prSet>
      <dgm:spPr/>
    </dgm:pt>
    <dgm:pt modelId="{B3AC1DC3-09E0-4180-A413-92F107CD33FB}" type="pres">
      <dgm:prSet presAssocID="{7E43C0E8-56E8-4838-AD78-043FE0DB78A1}" presName="space" presStyleCnt="0"/>
      <dgm:spPr/>
    </dgm:pt>
    <dgm:pt modelId="{302FA28A-4FD0-45D6-97D3-07F5794A77CB}" type="pres">
      <dgm:prSet presAssocID="{E2383D68-9FFB-4759-A2A4-6E98B979BE7A}" presName="composite" presStyleCnt="0"/>
      <dgm:spPr/>
    </dgm:pt>
    <dgm:pt modelId="{49609A38-BD93-4038-86A5-86B3CB07BC2D}" type="pres">
      <dgm:prSet presAssocID="{E2383D68-9FFB-4759-A2A4-6E98B979BE7A}" presName="parTx" presStyleLbl="alignNode1" presStyleIdx="2" presStyleCnt="3">
        <dgm:presLayoutVars>
          <dgm:chMax val="0"/>
          <dgm:chPref val="0"/>
          <dgm:bulletEnabled val="1"/>
        </dgm:presLayoutVars>
      </dgm:prSet>
      <dgm:spPr/>
    </dgm:pt>
    <dgm:pt modelId="{3567F0E3-95E6-43FC-873F-37118F0678E6}" type="pres">
      <dgm:prSet presAssocID="{E2383D68-9FFB-4759-A2A4-6E98B979BE7A}" presName="desTx" presStyleLbl="alignAccFollowNode1" presStyleIdx="2" presStyleCnt="3">
        <dgm:presLayoutVars>
          <dgm:bulletEnabled val="1"/>
        </dgm:presLayoutVars>
      </dgm:prSet>
      <dgm:spPr/>
    </dgm:pt>
  </dgm:ptLst>
  <dgm:cxnLst>
    <dgm:cxn modelId="{B4AC9301-48C2-4FBE-88EA-298BFBB8F999}" type="presOf" srcId="{6BFFFA62-A3DB-4CD1-A164-AB2AEBD2451D}" destId="{E186A067-CC01-4084-B78F-2BCC99BFA38B}" srcOrd="0" destOrd="0" presId="urn:microsoft.com/office/officeart/2005/8/layout/hList1"/>
    <dgm:cxn modelId="{67CF240C-6F93-464C-8412-81A34D6E7FFA}" srcId="{5D167044-FBE7-4046-9AB7-CFCD604FB73F}" destId="{F94655A5-4A23-421C-B85B-A1EF7AD1DCDB}" srcOrd="1" destOrd="0" parTransId="{78DF22A1-777B-4107-9ADE-982B0A208D6F}" sibTransId="{74B5AEF4-0880-488D-AE31-21E70CCE5C00}"/>
    <dgm:cxn modelId="{62D38512-26EE-4DD1-AE45-93E4EB07EF8D}" srcId="{5D167044-FBE7-4046-9AB7-CFCD604FB73F}" destId="{7973F063-172B-44A0-A8B4-72925CE9E012}" srcOrd="0" destOrd="0" parTransId="{87BB40E3-60B2-416C-BCDF-5F381E8BFEE9}" sibTransId="{8441C9B1-8035-4C4A-9007-A0218EDB7A91}"/>
    <dgm:cxn modelId="{311AE61E-A913-4F8C-A519-11967EC6C1FB}" srcId="{9595BA14-DB72-45A3-A1C6-281C0A0E8A82}" destId="{E8C33ED1-19CA-4479-AC25-0DB7148EF90F}" srcOrd="1" destOrd="0" parTransId="{D8540F31-18E9-46EE-9538-4F5E14FDC2D4}" sibTransId="{7B40D014-EDC1-437D-B565-E78CA1CDA695}"/>
    <dgm:cxn modelId="{3618E023-8149-49CE-BBAA-94BB831A02BC}" type="presOf" srcId="{55C479BA-43A9-4781-85F8-99A3E30F53F7}" destId="{C1B2FAF2-33EF-42AF-9970-EEFB03260A4D}" srcOrd="0" destOrd="0" presId="urn:microsoft.com/office/officeart/2005/8/layout/hList1"/>
    <dgm:cxn modelId="{9F87865E-15C3-4310-8EF9-7B7C5C529C4B}" srcId="{9595BA14-DB72-45A3-A1C6-281C0A0E8A82}" destId="{55C479BA-43A9-4781-85F8-99A3E30F53F7}" srcOrd="0" destOrd="0" parTransId="{3C3CA676-89CF-4A54-8027-86157D9AAD6B}" sibTransId="{D0402607-C3FE-48E9-9E4F-44A8804536B1}"/>
    <dgm:cxn modelId="{78896566-76D0-4EA7-A369-B469A2B802B3}" srcId="{6BFFFA62-A3DB-4CD1-A164-AB2AEBD2451D}" destId="{9595BA14-DB72-45A3-A1C6-281C0A0E8A82}" srcOrd="1" destOrd="0" parTransId="{563A61B5-9C54-435B-B88C-68F4CA51CC80}" sibTransId="{7E43C0E8-56E8-4838-AD78-043FE0DB78A1}"/>
    <dgm:cxn modelId="{887CE674-78BC-46D1-BC69-973B193D2C3B}" srcId="{E2383D68-9FFB-4759-A2A4-6E98B979BE7A}" destId="{F888DB26-C880-463A-9BA4-827F823428C4}" srcOrd="0" destOrd="0" parTransId="{41829AC7-80A4-450D-B08E-A1F4D3F4C1C2}" sibTransId="{B723F825-3268-4BD5-AEEB-534A73D8C4AC}"/>
    <dgm:cxn modelId="{EB95EF75-E2A9-42C5-9BE2-42C277B6AF86}" type="presOf" srcId="{E8C33ED1-19CA-4479-AC25-0DB7148EF90F}" destId="{C1B2FAF2-33EF-42AF-9970-EEFB03260A4D}" srcOrd="0" destOrd="1" presId="urn:microsoft.com/office/officeart/2005/8/layout/hList1"/>
    <dgm:cxn modelId="{58254956-48CB-4034-8270-65BE765F3675}" srcId="{6BFFFA62-A3DB-4CD1-A164-AB2AEBD2451D}" destId="{E2383D68-9FFB-4759-A2A4-6E98B979BE7A}" srcOrd="2" destOrd="0" parTransId="{D83C56FC-61D5-44BB-9B35-A23E27257CB9}" sibTransId="{CB5CDDDB-A6D0-4CAB-AF7C-435BF4CD9295}"/>
    <dgm:cxn modelId="{9F520A5A-FA51-4A6F-AD81-AFDB13BBA27C}" srcId="{6BFFFA62-A3DB-4CD1-A164-AB2AEBD2451D}" destId="{5D167044-FBE7-4046-9AB7-CFCD604FB73F}" srcOrd="0" destOrd="0" parTransId="{3CE8A71B-D2F1-4DDE-8A24-7F02B1B0AD77}" sibTransId="{0B037C43-4F5F-439C-9AF4-BAA19B1A390C}"/>
    <dgm:cxn modelId="{A511047B-FD95-44D5-9195-3759CF6C41EF}" type="presOf" srcId="{5D167044-FBE7-4046-9AB7-CFCD604FB73F}" destId="{B259109C-1126-4019-AC86-E237BB437A5D}" srcOrd="0" destOrd="0" presId="urn:microsoft.com/office/officeart/2005/8/layout/hList1"/>
    <dgm:cxn modelId="{1C76088F-28E2-4B33-AB97-1F8D9933E577}" type="presOf" srcId="{E2383D68-9FFB-4759-A2A4-6E98B979BE7A}" destId="{49609A38-BD93-4038-86A5-86B3CB07BC2D}" srcOrd="0" destOrd="0" presId="urn:microsoft.com/office/officeart/2005/8/layout/hList1"/>
    <dgm:cxn modelId="{31B2AB99-160A-426C-BA0A-09BC5EDAC62B}" type="presOf" srcId="{F94655A5-4A23-421C-B85B-A1EF7AD1DCDB}" destId="{62533E99-422A-44C2-9B94-1C34F5056977}" srcOrd="0" destOrd="1" presId="urn:microsoft.com/office/officeart/2005/8/layout/hList1"/>
    <dgm:cxn modelId="{47A1CBA2-D1E8-40A4-8F11-B0E46C38B40B}" type="presOf" srcId="{7973F063-172B-44A0-A8B4-72925CE9E012}" destId="{62533E99-422A-44C2-9B94-1C34F5056977}" srcOrd="0" destOrd="0" presId="urn:microsoft.com/office/officeart/2005/8/layout/hList1"/>
    <dgm:cxn modelId="{97C227B3-DA2F-44BF-BA07-9AFC0F1167EE}" srcId="{E2383D68-9FFB-4759-A2A4-6E98B979BE7A}" destId="{A5522AEE-4353-4473-BA6F-C61B23E4823C}" srcOrd="1" destOrd="0" parTransId="{35AF6530-853A-4C66-B538-58C57D156A79}" sibTransId="{B184BADD-812F-4FB5-BB33-5C01E06048A5}"/>
    <dgm:cxn modelId="{76CDF3D1-464D-404F-B005-0D5716DFE6CD}" type="presOf" srcId="{9595BA14-DB72-45A3-A1C6-281C0A0E8A82}" destId="{AC7B13B4-6B26-4717-AA10-4B67F8563C0D}" srcOrd="0" destOrd="0" presId="urn:microsoft.com/office/officeart/2005/8/layout/hList1"/>
    <dgm:cxn modelId="{47F650ED-548F-4801-A4E1-717952D084A9}" type="presOf" srcId="{A5522AEE-4353-4473-BA6F-C61B23E4823C}" destId="{3567F0E3-95E6-43FC-873F-37118F0678E6}" srcOrd="0" destOrd="1" presId="urn:microsoft.com/office/officeart/2005/8/layout/hList1"/>
    <dgm:cxn modelId="{FC475AF5-4A86-403A-8565-5D234AE02F13}" type="presOf" srcId="{F888DB26-C880-463A-9BA4-827F823428C4}" destId="{3567F0E3-95E6-43FC-873F-37118F0678E6}" srcOrd="0" destOrd="0" presId="urn:microsoft.com/office/officeart/2005/8/layout/hList1"/>
    <dgm:cxn modelId="{A193C576-389C-41EF-8006-EFBC97CE59C9}" type="presParOf" srcId="{E186A067-CC01-4084-B78F-2BCC99BFA38B}" destId="{CDE8578C-110B-4A35-9916-C2798A754FD0}" srcOrd="0" destOrd="0" presId="urn:microsoft.com/office/officeart/2005/8/layout/hList1"/>
    <dgm:cxn modelId="{B6318401-51A2-499B-AAED-F00F9A099659}" type="presParOf" srcId="{CDE8578C-110B-4A35-9916-C2798A754FD0}" destId="{B259109C-1126-4019-AC86-E237BB437A5D}" srcOrd="0" destOrd="0" presId="urn:microsoft.com/office/officeart/2005/8/layout/hList1"/>
    <dgm:cxn modelId="{A88F0207-4B9D-4E57-AF4B-872E7966A9B0}" type="presParOf" srcId="{CDE8578C-110B-4A35-9916-C2798A754FD0}" destId="{62533E99-422A-44C2-9B94-1C34F5056977}" srcOrd="1" destOrd="0" presId="urn:microsoft.com/office/officeart/2005/8/layout/hList1"/>
    <dgm:cxn modelId="{E5EC8EAC-FA0C-43B3-9E5B-5239F814B5F3}" type="presParOf" srcId="{E186A067-CC01-4084-B78F-2BCC99BFA38B}" destId="{AD714DAE-71AB-41BF-B510-7A118570809C}" srcOrd="1" destOrd="0" presId="urn:microsoft.com/office/officeart/2005/8/layout/hList1"/>
    <dgm:cxn modelId="{A43762BC-D62F-4B18-85E4-03B7D2A23E15}" type="presParOf" srcId="{E186A067-CC01-4084-B78F-2BCC99BFA38B}" destId="{DA749A15-35F6-4C63-B283-E52D557DD2F5}" srcOrd="2" destOrd="0" presId="urn:microsoft.com/office/officeart/2005/8/layout/hList1"/>
    <dgm:cxn modelId="{ECB5A8D1-F453-4BC2-9E9E-6A2CD33A672D}" type="presParOf" srcId="{DA749A15-35F6-4C63-B283-E52D557DD2F5}" destId="{AC7B13B4-6B26-4717-AA10-4B67F8563C0D}" srcOrd="0" destOrd="0" presId="urn:microsoft.com/office/officeart/2005/8/layout/hList1"/>
    <dgm:cxn modelId="{5141D5F4-7ACC-4387-8BA2-22F87470A816}" type="presParOf" srcId="{DA749A15-35F6-4C63-B283-E52D557DD2F5}" destId="{C1B2FAF2-33EF-42AF-9970-EEFB03260A4D}" srcOrd="1" destOrd="0" presId="urn:microsoft.com/office/officeart/2005/8/layout/hList1"/>
    <dgm:cxn modelId="{41593043-A904-4FFA-B078-80FA85D6718E}" type="presParOf" srcId="{E186A067-CC01-4084-B78F-2BCC99BFA38B}" destId="{B3AC1DC3-09E0-4180-A413-92F107CD33FB}" srcOrd="3" destOrd="0" presId="urn:microsoft.com/office/officeart/2005/8/layout/hList1"/>
    <dgm:cxn modelId="{5362CCC8-6488-4BF7-8AD9-A1802F097F19}" type="presParOf" srcId="{E186A067-CC01-4084-B78F-2BCC99BFA38B}" destId="{302FA28A-4FD0-45D6-97D3-07F5794A77CB}" srcOrd="4" destOrd="0" presId="urn:microsoft.com/office/officeart/2005/8/layout/hList1"/>
    <dgm:cxn modelId="{93D9A03D-A7AD-4639-BB1E-CC723806F16C}" type="presParOf" srcId="{302FA28A-4FD0-45D6-97D3-07F5794A77CB}" destId="{49609A38-BD93-4038-86A5-86B3CB07BC2D}" srcOrd="0" destOrd="0" presId="urn:microsoft.com/office/officeart/2005/8/layout/hList1"/>
    <dgm:cxn modelId="{1691E293-0E2C-4EC4-8D28-AE19FF305F1F}" type="presParOf" srcId="{302FA28A-4FD0-45D6-97D3-07F5794A77CB}" destId="{3567F0E3-95E6-43FC-873F-37118F0678E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0A6A9C-49BD-4123-9C16-47BE490AB842}" type="doc">
      <dgm:prSet loTypeId="urn:microsoft.com/office/officeart/2016/7/layout/AccentHomeChevronProcess" loCatId="timeline" qsTypeId="urn:microsoft.com/office/officeart/2005/8/quickstyle/simple1" qsCatId="simple" csTypeId="urn:microsoft.com/office/officeart/2005/8/colors/accent2_2" csCatId="accent2" phldr="1"/>
      <dgm:spPr/>
      <dgm:t>
        <a:bodyPr/>
        <a:lstStyle/>
        <a:p>
          <a:endParaRPr lang="en-US"/>
        </a:p>
      </dgm:t>
    </dgm:pt>
    <dgm:pt modelId="{C997622C-DC45-48C5-B263-F28D27F34EAC}">
      <dgm:prSet phldrT="[Text]" phldr="0"/>
      <dgm:spPr/>
      <dgm:t>
        <a:bodyPr/>
        <a:lstStyle/>
        <a:p>
          <a:r>
            <a:rPr lang="en-US">
              <a:latin typeface="Aptos Display" panose="020F0302020204030204"/>
            </a:rPr>
            <a:t>Inputs</a:t>
          </a:r>
          <a:endParaRPr lang="en-US"/>
        </a:p>
      </dgm:t>
    </dgm:pt>
    <dgm:pt modelId="{C4324603-8D87-485D-BA1F-0063AFD3CE58}" type="parTrans" cxnId="{CAF06191-5BCA-4AC8-ACBD-E540DFADB053}">
      <dgm:prSet/>
      <dgm:spPr/>
      <dgm:t>
        <a:bodyPr/>
        <a:lstStyle/>
        <a:p>
          <a:endParaRPr lang="en-US"/>
        </a:p>
      </dgm:t>
    </dgm:pt>
    <dgm:pt modelId="{15CF01FD-0075-4151-91E7-5E3F502CD140}" type="sibTrans" cxnId="{CAF06191-5BCA-4AC8-ACBD-E540DFADB053}">
      <dgm:prSet/>
      <dgm:spPr/>
      <dgm:t>
        <a:bodyPr/>
        <a:lstStyle/>
        <a:p>
          <a:endParaRPr lang="en-US"/>
        </a:p>
      </dgm:t>
    </dgm:pt>
    <dgm:pt modelId="{08ABD84C-6DAE-4FE7-9671-6EC959B57564}">
      <dgm:prSet phldrT="[Text]" phldr="0"/>
      <dgm:spPr/>
      <dgm:t>
        <a:bodyPr/>
        <a:lstStyle/>
        <a:p>
          <a:pPr rtl="0"/>
          <a:r>
            <a:rPr lang="en-US">
              <a:latin typeface="Aptos Display" panose="020F0302020204030204"/>
            </a:rPr>
            <a:t>Labor Shortage Report</a:t>
          </a:r>
          <a:endParaRPr lang="en-US"/>
        </a:p>
      </dgm:t>
    </dgm:pt>
    <dgm:pt modelId="{399D6D84-ADF9-4327-AC14-8D8547481D4E}" type="parTrans" cxnId="{1C673842-26FA-4619-AE46-61BB26AC3C76}">
      <dgm:prSet/>
      <dgm:spPr/>
      <dgm:t>
        <a:bodyPr/>
        <a:lstStyle/>
        <a:p>
          <a:endParaRPr lang="en-US"/>
        </a:p>
      </dgm:t>
    </dgm:pt>
    <dgm:pt modelId="{4DEC38E4-7CF9-4E36-A03F-9A46C84286AF}" type="sibTrans" cxnId="{1C673842-26FA-4619-AE46-61BB26AC3C76}">
      <dgm:prSet/>
      <dgm:spPr/>
      <dgm:t>
        <a:bodyPr/>
        <a:lstStyle/>
        <a:p>
          <a:endParaRPr lang="en-US"/>
        </a:p>
      </dgm:t>
    </dgm:pt>
    <dgm:pt modelId="{B85CA93B-DC46-4D79-ADEC-3BE8AC354E45}">
      <dgm:prSet phldrT="[Text]" phldr="0"/>
      <dgm:spPr/>
      <dgm:t>
        <a:bodyPr/>
        <a:lstStyle/>
        <a:p>
          <a:pPr rtl="0"/>
          <a:r>
            <a:rPr lang="en-US">
              <a:latin typeface="Aptos Display" panose="020F0302020204030204"/>
            </a:rPr>
            <a:t>ECE Career Pathway Report</a:t>
          </a:r>
          <a:endParaRPr lang="en-US"/>
        </a:p>
      </dgm:t>
    </dgm:pt>
    <dgm:pt modelId="{F5CE5FE6-11C4-479D-B87C-B86239893D16}" type="parTrans" cxnId="{EACD9954-A8AA-4B0B-8370-F44FC26C9930}">
      <dgm:prSet/>
      <dgm:spPr/>
      <dgm:t>
        <a:bodyPr/>
        <a:lstStyle/>
        <a:p>
          <a:endParaRPr lang="en-US"/>
        </a:p>
      </dgm:t>
    </dgm:pt>
    <dgm:pt modelId="{09D1977E-72AD-47AE-875C-A3216E612076}" type="sibTrans" cxnId="{EACD9954-A8AA-4B0B-8370-F44FC26C9930}">
      <dgm:prSet/>
      <dgm:spPr/>
      <dgm:t>
        <a:bodyPr/>
        <a:lstStyle/>
        <a:p>
          <a:endParaRPr lang="en-US"/>
        </a:p>
      </dgm:t>
    </dgm:pt>
    <dgm:pt modelId="{847A3308-72D0-4309-9BE7-BF827EEB97BE}">
      <dgm:prSet phldrT="[Text]" phldr="0"/>
      <dgm:spPr/>
      <dgm:t>
        <a:bodyPr/>
        <a:lstStyle/>
        <a:p>
          <a:r>
            <a:rPr lang="en-US">
              <a:latin typeface="Aptos Display" panose="020F0302020204030204"/>
            </a:rPr>
            <a:t>Activities</a:t>
          </a:r>
          <a:endParaRPr lang="en-US"/>
        </a:p>
      </dgm:t>
    </dgm:pt>
    <dgm:pt modelId="{4D5738AA-1701-4314-A114-4C5B75519B00}" type="parTrans" cxnId="{AAB98DF0-D514-4B39-B5D3-07E793510F0E}">
      <dgm:prSet/>
      <dgm:spPr/>
      <dgm:t>
        <a:bodyPr/>
        <a:lstStyle/>
        <a:p>
          <a:endParaRPr lang="en-US"/>
        </a:p>
      </dgm:t>
    </dgm:pt>
    <dgm:pt modelId="{AE98B871-7058-4DD9-B0E0-F87F5937DEC2}" type="sibTrans" cxnId="{AAB98DF0-D514-4B39-B5D3-07E793510F0E}">
      <dgm:prSet/>
      <dgm:spPr/>
      <dgm:t>
        <a:bodyPr/>
        <a:lstStyle/>
        <a:p>
          <a:endParaRPr lang="en-US"/>
        </a:p>
      </dgm:t>
    </dgm:pt>
    <dgm:pt modelId="{4CD950E6-4054-4752-9F5E-015F4594CA4E}">
      <dgm:prSet phldrT="[Text]" phldr="0"/>
      <dgm:spPr/>
      <dgm:t>
        <a:bodyPr/>
        <a:lstStyle/>
        <a:p>
          <a:pPr rtl="0"/>
          <a:r>
            <a:rPr lang="en-US">
              <a:latin typeface="Aptos Display" panose="020F0302020204030204"/>
            </a:rPr>
            <a:t>Recruitment Dashboard</a:t>
          </a:r>
          <a:endParaRPr lang="en-US"/>
        </a:p>
      </dgm:t>
    </dgm:pt>
    <dgm:pt modelId="{E10A8EB5-54F9-48AB-9571-94C53BE53E3E}" type="parTrans" cxnId="{4B8DFCA6-5F4E-45E7-924A-BEDBFEC0892E}">
      <dgm:prSet/>
      <dgm:spPr/>
      <dgm:t>
        <a:bodyPr/>
        <a:lstStyle/>
        <a:p>
          <a:endParaRPr lang="en-US"/>
        </a:p>
      </dgm:t>
    </dgm:pt>
    <dgm:pt modelId="{C83B888E-C026-49B5-85D6-30BF1F4E7A9E}" type="sibTrans" cxnId="{4B8DFCA6-5F4E-45E7-924A-BEDBFEC0892E}">
      <dgm:prSet/>
      <dgm:spPr/>
      <dgm:t>
        <a:bodyPr/>
        <a:lstStyle/>
        <a:p>
          <a:endParaRPr lang="en-US"/>
        </a:p>
      </dgm:t>
    </dgm:pt>
    <dgm:pt modelId="{1E2242FB-3CA1-4AA3-8CC0-820A5CFFF723}">
      <dgm:prSet phldrT="[Text]" phldr="0"/>
      <dgm:spPr/>
      <dgm:t>
        <a:bodyPr/>
        <a:lstStyle/>
        <a:p>
          <a:pPr rtl="0"/>
          <a:r>
            <a:rPr lang="en-US">
              <a:latin typeface="Aptos Display" panose="020F0302020204030204"/>
            </a:rPr>
            <a:t>Outreach Campaign</a:t>
          </a:r>
          <a:endParaRPr lang="en-US"/>
        </a:p>
      </dgm:t>
    </dgm:pt>
    <dgm:pt modelId="{13FD9A69-AA0A-4A36-91D6-1DDB3DE05A8F}" type="parTrans" cxnId="{911A107D-A508-4712-AED5-EAC9B70BAD08}">
      <dgm:prSet/>
      <dgm:spPr/>
      <dgm:t>
        <a:bodyPr/>
        <a:lstStyle/>
        <a:p>
          <a:endParaRPr lang="en-US"/>
        </a:p>
      </dgm:t>
    </dgm:pt>
    <dgm:pt modelId="{C2818872-1878-4925-A383-095BF9CD0A6F}" type="sibTrans" cxnId="{911A107D-A508-4712-AED5-EAC9B70BAD08}">
      <dgm:prSet/>
      <dgm:spPr/>
      <dgm:t>
        <a:bodyPr/>
        <a:lstStyle/>
        <a:p>
          <a:endParaRPr lang="en-US"/>
        </a:p>
      </dgm:t>
    </dgm:pt>
    <dgm:pt modelId="{D5797F92-0506-4330-BF96-86E5E9A2B4A1}">
      <dgm:prSet phldr="0"/>
      <dgm:spPr/>
      <dgm:t>
        <a:bodyPr/>
        <a:lstStyle/>
        <a:p>
          <a:r>
            <a:rPr lang="en-US">
              <a:latin typeface="Aptos Display" panose="020F0302020204030204"/>
            </a:rPr>
            <a:t>Outputs</a:t>
          </a:r>
        </a:p>
      </dgm:t>
    </dgm:pt>
    <dgm:pt modelId="{0CE5B18E-3A77-424A-8406-A4DF458890A1}" type="parTrans" cxnId="{F70C3388-AE88-4A9E-8C17-7CF96F92F000}">
      <dgm:prSet/>
      <dgm:spPr/>
    </dgm:pt>
    <dgm:pt modelId="{C6A120E5-703D-4FDA-A311-F5A81AE91E50}" type="sibTrans" cxnId="{F70C3388-AE88-4A9E-8C17-7CF96F92F000}">
      <dgm:prSet/>
      <dgm:spPr/>
      <dgm:t>
        <a:bodyPr/>
        <a:lstStyle/>
        <a:p>
          <a:endParaRPr lang="en-US"/>
        </a:p>
      </dgm:t>
    </dgm:pt>
    <dgm:pt modelId="{6257236E-A9E0-4806-B0D4-FD952DE598D0}">
      <dgm:prSet phldr="0"/>
      <dgm:spPr/>
      <dgm:t>
        <a:bodyPr/>
        <a:lstStyle/>
        <a:p>
          <a:pPr rtl="0"/>
          <a:r>
            <a:rPr lang="en-US" b="1">
              <a:latin typeface="Aptos Display" panose="020F0302020204030204"/>
            </a:rPr>
            <a:t>100 </a:t>
          </a:r>
          <a:r>
            <a:rPr lang="en-US" b="0">
              <a:latin typeface="Aptos Display" panose="020F0302020204030204"/>
            </a:rPr>
            <a:t>K-12 teachers providing special instruction about career pathways in ECE</a:t>
          </a:r>
        </a:p>
      </dgm:t>
    </dgm:pt>
    <dgm:pt modelId="{94D51F6C-AFB7-4F10-9500-469349127971}" type="parTrans" cxnId="{72245659-36F1-4B36-956A-336B2963AEBD}">
      <dgm:prSet/>
      <dgm:spPr/>
    </dgm:pt>
    <dgm:pt modelId="{9979B65A-F9B5-4BA7-9583-34401D6B26C6}" type="sibTrans" cxnId="{72245659-36F1-4B36-956A-336B2963AEBD}">
      <dgm:prSet/>
      <dgm:spPr/>
      <dgm:t>
        <a:bodyPr/>
        <a:lstStyle/>
        <a:p>
          <a:endParaRPr lang="en-US"/>
        </a:p>
      </dgm:t>
    </dgm:pt>
    <dgm:pt modelId="{72E70F03-FC77-415E-9E14-86F55502E134}">
      <dgm:prSet phldr="0"/>
      <dgm:spPr/>
      <dgm:t>
        <a:bodyPr/>
        <a:lstStyle/>
        <a:p>
          <a:pPr rtl="0"/>
          <a:r>
            <a:rPr lang="en-US" b="1">
              <a:latin typeface="Aptos Display" panose="020F0302020204030204"/>
            </a:rPr>
            <a:t>250 </a:t>
          </a:r>
          <a:r>
            <a:rPr lang="en-US" b="0">
              <a:latin typeface="Aptos Display" panose="020F0302020204030204"/>
            </a:rPr>
            <a:t>emerging workers (students) trained</a:t>
          </a:r>
        </a:p>
      </dgm:t>
    </dgm:pt>
    <dgm:pt modelId="{D5B14ABF-B6F0-42C2-ADFA-6B61A60F5663}" type="parTrans" cxnId="{8BC7152B-B547-4E9A-9385-2274DF5B0116}">
      <dgm:prSet/>
      <dgm:spPr/>
    </dgm:pt>
    <dgm:pt modelId="{91CECE91-2890-4704-8B63-2866ADB4B91C}" type="sibTrans" cxnId="{8BC7152B-B547-4E9A-9385-2274DF5B0116}">
      <dgm:prSet/>
      <dgm:spPr/>
      <dgm:t>
        <a:bodyPr/>
        <a:lstStyle/>
        <a:p>
          <a:endParaRPr lang="en-US"/>
        </a:p>
      </dgm:t>
    </dgm:pt>
    <dgm:pt modelId="{38B23C27-6340-49F4-9B94-06C430337A42}">
      <dgm:prSet phldr="0"/>
      <dgm:spPr/>
      <dgm:t>
        <a:bodyPr/>
        <a:lstStyle/>
        <a:p>
          <a:pPr rtl="0"/>
          <a:r>
            <a:rPr lang="en-US" b="1">
              <a:latin typeface="Aptos Display" panose="020F0302020204030204"/>
            </a:rPr>
            <a:t>50 </a:t>
          </a:r>
          <a:r>
            <a:rPr lang="en-US" b="0">
              <a:latin typeface="Aptos Display" panose="020F0302020204030204"/>
            </a:rPr>
            <a:t>businesses served with incumbent worker training</a:t>
          </a:r>
        </a:p>
      </dgm:t>
    </dgm:pt>
    <dgm:pt modelId="{21698F39-1790-46EF-8126-E0E5EA24FB38}" type="parTrans" cxnId="{981FCEB2-286A-4E07-BE25-105F147DF33A}">
      <dgm:prSet/>
      <dgm:spPr/>
    </dgm:pt>
    <dgm:pt modelId="{88CFDB6E-46FA-4C95-A31A-D29E8AEF684A}" type="sibTrans" cxnId="{981FCEB2-286A-4E07-BE25-105F147DF33A}">
      <dgm:prSet/>
      <dgm:spPr/>
      <dgm:t>
        <a:bodyPr/>
        <a:lstStyle/>
        <a:p>
          <a:endParaRPr lang="en-US"/>
        </a:p>
      </dgm:t>
    </dgm:pt>
    <dgm:pt modelId="{ABD4E063-14A5-483C-B038-3D611D1DAA74}">
      <dgm:prSet phldr="0"/>
      <dgm:spPr/>
      <dgm:t>
        <a:bodyPr/>
        <a:lstStyle/>
        <a:p>
          <a:pPr rtl="0"/>
          <a:r>
            <a:rPr lang="en-US" b="1">
              <a:latin typeface="Aptos Display" panose="020F0302020204030204"/>
            </a:rPr>
            <a:t>100 </a:t>
          </a:r>
          <a:r>
            <a:rPr lang="en-US" b="0">
              <a:latin typeface="Aptos Display" panose="020F0302020204030204"/>
            </a:rPr>
            <a:t>businesses participate in Shared Service Alliance</a:t>
          </a:r>
        </a:p>
      </dgm:t>
    </dgm:pt>
    <dgm:pt modelId="{D76C5E85-709A-429E-B401-D0A1283057CB}" type="parTrans" cxnId="{E82DBE09-6BD5-4A04-A3AF-98010909A7DB}">
      <dgm:prSet/>
      <dgm:spPr/>
    </dgm:pt>
    <dgm:pt modelId="{1F08BAC0-8B46-450C-AFDE-9E19E19DB76A}" type="sibTrans" cxnId="{E82DBE09-6BD5-4A04-A3AF-98010909A7DB}">
      <dgm:prSet/>
      <dgm:spPr/>
      <dgm:t>
        <a:bodyPr/>
        <a:lstStyle/>
        <a:p>
          <a:endParaRPr lang="en-US"/>
        </a:p>
      </dgm:t>
    </dgm:pt>
    <dgm:pt modelId="{5C136E58-977E-4066-AF9E-891B161B9D73}">
      <dgm:prSet phldr="0"/>
      <dgm:spPr/>
      <dgm:t>
        <a:bodyPr/>
        <a:lstStyle/>
        <a:p>
          <a:pPr rtl="0"/>
          <a:r>
            <a:rPr lang="en-US" b="1">
              <a:latin typeface="Aptos Display" panose="020F0302020204030204"/>
            </a:rPr>
            <a:t>250 </a:t>
          </a:r>
          <a:r>
            <a:rPr lang="en-US" b="0">
              <a:latin typeface="Aptos Display" panose="020F0302020204030204"/>
            </a:rPr>
            <a:t>incumbent workers trained/upskilled</a:t>
          </a:r>
        </a:p>
      </dgm:t>
    </dgm:pt>
    <dgm:pt modelId="{A02C513F-1899-4319-B808-C795853BB9BA}" type="parTrans" cxnId="{E13A6517-90BF-4EFF-AA5E-26E3576424B5}">
      <dgm:prSet/>
      <dgm:spPr/>
    </dgm:pt>
    <dgm:pt modelId="{9B9F7561-6F14-445D-8DA8-4C316C51461E}" type="sibTrans" cxnId="{E13A6517-90BF-4EFF-AA5E-26E3576424B5}">
      <dgm:prSet/>
      <dgm:spPr/>
      <dgm:t>
        <a:bodyPr/>
        <a:lstStyle/>
        <a:p>
          <a:endParaRPr lang="en-US"/>
        </a:p>
      </dgm:t>
    </dgm:pt>
    <dgm:pt modelId="{1BBD8AEC-94C3-4B23-AF51-E4D2F6FEE862}">
      <dgm:prSet phldr="0"/>
      <dgm:spPr/>
      <dgm:t>
        <a:bodyPr/>
        <a:lstStyle/>
        <a:p>
          <a:pPr rtl="0"/>
          <a:r>
            <a:rPr lang="en-US" b="1">
              <a:latin typeface="Aptos Display" panose="020F0302020204030204"/>
            </a:rPr>
            <a:t>S</a:t>
          </a:r>
          <a:r>
            <a:rPr lang="en-US" b="0">
              <a:latin typeface="Aptos Display" panose="020F0302020204030204"/>
            </a:rPr>
            <a:t>hort-Term Outcomes</a:t>
          </a:r>
        </a:p>
      </dgm:t>
    </dgm:pt>
    <dgm:pt modelId="{9F2208D6-74F8-40E6-AEE2-8501C264BE9A}" type="parTrans" cxnId="{2CF86ECA-C5A1-428E-9A87-4912F48E6FE4}">
      <dgm:prSet/>
      <dgm:spPr/>
    </dgm:pt>
    <dgm:pt modelId="{C5850224-5A33-438D-97C4-BFBA05C739EE}" type="sibTrans" cxnId="{2CF86ECA-C5A1-428E-9A87-4912F48E6FE4}">
      <dgm:prSet/>
      <dgm:spPr/>
      <dgm:t>
        <a:bodyPr/>
        <a:lstStyle/>
        <a:p>
          <a:endParaRPr lang="en-US"/>
        </a:p>
      </dgm:t>
    </dgm:pt>
    <dgm:pt modelId="{CEBA38C1-F6D3-414A-9669-508EE18C396D}">
      <dgm:prSet phldr="0"/>
      <dgm:spPr/>
      <dgm:t>
        <a:bodyPr/>
        <a:lstStyle/>
        <a:p>
          <a:pPr rtl="0"/>
          <a:r>
            <a:rPr lang="en-US" b="0">
              <a:latin typeface="Aptos Display" panose="020F0302020204030204"/>
            </a:rPr>
            <a:t>Increased K-12 awareness of ECE career opportunities</a:t>
          </a:r>
        </a:p>
      </dgm:t>
    </dgm:pt>
    <dgm:pt modelId="{F6A89994-D3E4-487B-8B96-DD05A953304E}" type="parTrans" cxnId="{A77467C9-2AAE-45F4-99B1-983CFAA474B2}">
      <dgm:prSet/>
      <dgm:spPr/>
    </dgm:pt>
    <dgm:pt modelId="{7152E3D5-BBB6-4215-8DEF-AA68941890A8}" type="sibTrans" cxnId="{A77467C9-2AAE-45F4-99B1-983CFAA474B2}">
      <dgm:prSet/>
      <dgm:spPr/>
      <dgm:t>
        <a:bodyPr/>
        <a:lstStyle/>
        <a:p>
          <a:endParaRPr lang="en-US"/>
        </a:p>
      </dgm:t>
    </dgm:pt>
    <dgm:pt modelId="{B78A1BA3-02B9-4540-934B-D71349079887}">
      <dgm:prSet phldr="0"/>
      <dgm:spPr/>
      <dgm:t>
        <a:bodyPr/>
        <a:lstStyle/>
        <a:p>
          <a:pPr rtl="0"/>
          <a:r>
            <a:rPr lang="en-US" b="0">
              <a:latin typeface="Aptos Display" panose="020F0302020204030204"/>
            </a:rPr>
            <a:t>Greater institutional understanding of ECE barriers and challenges</a:t>
          </a:r>
        </a:p>
      </dgm:t>
    </dgm:pt>
    <dgm:pt modelId="{159F3151-C210-4E8A-91AE-011CE2036686}" type="parTrans" cxnId="{016292CA-EBA4-4D24-A2E3-E23227CE1AC9}">
      <dgm:prSet/>
      <dgm:spPr/>
    </dgm:pt>
    <dgm:pt modelId="{B7CF08ED-8F29-4B36-A2A7-00F595C19A0D}" type="sibTrans" cxnId="{016292CA-EBA4-4D24-A2E3-E23227CE1AC9}">
      <dgm:prSet/>
      <dgm:spPr/>
      <dgm:t>
        <a:bodyPr/>
        <a:lstStyle/>
        <a:p>
          <a:endParaRPr lang="en-US"/>
        </a:p>
      </dgm:t>
    </dgm:pt>
    <dgm:pt modelId="{EC5AD21E-1FE1-487B-8526-F0F0FB5CE76E}">
      <dgm:prSet phldr="0"/>
      <dgm:spPr/>
      <dgm:t>
        <a:bodyPr/>
        <a:lstStyle/>
        <a:p>
          <a:pPr rtl="0"/>
          <a:r>
            <a:rPr lang="en-US" b="0">
              <a:latin typeface="Aptos Display" panose="020F0302020204030204"/>
            </a:rPr>
            <a:t>Stronger connections with educational institutions (K-12, community college, university, etc.)</a:t>
          </a:r>
        </a:p>
      </dgm:t>
    </dgm:pt>
    <dgm:pt modelId="{9394CBE9-E469-446B-96AF-2D566E1B9201}" type="parTrans" cxnId="{4326EC6D-216D-4AF0-B05F-82F9990E618A}">
      <dgm:prSet/>
      <dgm:spPr/>
    </dgm:pt>
    <dgm:pt modelId="{B52C4C47-4544-47DB-8AA8-873F40514E89}" type="sibTrans" cxnId="{4326EC6D-216D-4AF0-B05F-82F9990E618A}">
      <dgm:prSet/>
      <dgm:spPr/>
      <dgm:t>
        <a:bodyPr/>
        <a:lstStyle/>
        <a:p>
          <a:endParaRPr lang="en-US"/>
        </a:p>
      </dgm:t>
    </dgm:pt>
    <dgm:pt modelId="{BF752C7A-4917-435B-B72D-F798090B6652}">
      <dgm:prSet phldr="0"/>
      <dgm:spPr/>
      <dgm:t>
        <a:bodyPr/>
        <a:lstStyle/>
        <a:p>
          <a:pPr rtl="0"/>
          <a:r>
            <a:rPr lang="en-US" b="0">
              <a:latin typeface="Aptos Display" panose="020F0302020204030204"/>
            </a:rPr>
            <a:t>Increased regional awareness of ECE support organizations/resources</a:t>
          </a:r>
          <a:endParaRPr lang="en-US" b="0"/>
        </a:p>
      </dgm:t>
    </dgm:pt>
    <dgm:pt modelId="{04D7B615-76AA-4ABB-98D0-206C7AB5C599}" type="parTrans" cxnId="{B899D858-ADFE-4A63-A959-EE22441212AD}">
      <dgm:prSet/>
      <dgm:spPr/>
    </dgm:pt>
    <dgm:pt modelId="{C40D44EC-195D-496E-A3AD-76423029BE87}" type="sibTrans" cxnId="{B899D858-ADFE-4A63-A959-EE22441212AD}">
      <dgm:prSet/>
      <dgm:spPr/>
    </dgm:pt>
    <dgm:pt modelId="{4ABECC06-ACF5-456E-836C-63CBEA9328F1}">
      <dgm:prSet phldr="0"/>
      <dgm:spPr/>
      <dgm:t>
        <a:bodyPr/>
        <a:lstStyle/>
        <a:p>
          <a:pPr rtl="0"/>
          <a:r>
            <a:rPr lang="en-US" b="0">
              <a:latin typeface="Aptos Display" panose="020F0302020204030204"/>
            </a:rPr>
            <a:t>Increase in proficiency and skill among ECE workers</a:t>
          </a:r>
        </a:p>
      </dgm:t>
    </dgm:pt>
    <dgm:pt modelId="{20B1BE93-AB1A-4A44-8523-E78774056BAF}" type="parTrans" cxnId="{DC82A98B-DDD2-47C5-A688-A46A25D0BE6B}">
      <dgm:prSet/>
      <dgm:spPr/>
    </dgm:pt>
    <dgm:pt modelId="{CC5A47F0-4650-4FCE-838B-44D5C52EE73A}" type="sibTrans" cxnId="{DC82A98B-DDD2-47C5-A688-A46A25D0BE6B}">
      <dgm:prSet/>
      <dgm:spPr/>
      <dgm:t>
        <a:bodyPr/>
        <a:lstStyle/>
        <a:p>
          <a:endParaRPr lang="en-US"/>
        </a:p>
      </dgm:t>
    </dgm:pt>
    <dgm:pt modelId="{504B5784-1A69-4AAB-9657-8B64691FEC5F}">
      <dgm:prSet phldr="0"/>
      <dgm:spPr/>
      <dgm:t>
        <a:bodyPr/>
        <a:lstStyle/>
        <a:p>
          <a:pPr rtl="0"/>
          <a:r>
            <a:rPr lang="en-US" b="0">
              <a:latin typeface="Aptos Display" panose="020F0302020204030204"/>
            </a:rPr>
            <a:t>Mid-Term Outcomes</a:t>
          </a:r>
        </a:p>
      </dgm:t>
    </dgm:pt>
    <dgm:pt modelId="{8C8E0FA3-6AB2-468C-8B52-DF3317FD5D8B}" type="parTrans" cxnId="{1ABC9FC8-969F-43A5-B36C-50AE32D16377}">
      <dgm:prSet/>
      <dgm:spPr/>
    </dgm:pt>
    <dgm:pt modelId="{31437C62-93E6-484E-A7FE-ABCF6908455A}" type="sibTrans" cxnId="{1ABC9FC8-969F-43A5-B36C-50AE32D16377}">
      <dgm:prSet/>
      <dgm:spPr/>
      <dgm:t>
        <a:bodyPr/>
        <a:lstStyle/>
        <a:p>
          <a:endParaRPr lang="en-US"/>
        </a:p>
      </dgm:t>
    </dgm:pt>
    <dgm:pt modelId="{8C48ADD2-6106-4C42-A243-A6E3B1246C7C}">
      <dgm:prSet phldr="0"/>
      <dgm:spPr/>
      <dgm:t>
        <a:bodyPr/>
        <a:lstStyle/>
        <a:p>
          <a:pPr rtl="0"/>
          <a:r>
            <a:rPr lang="en-US" b="0">
              <a:latin typeface="Aptos Display" panose="020F0302020204030204"/>
            </a:rPr>
            <a:t>Greater likelihood of successful program/resource implementation</a:t>
          </a:r>
        </a:p>
      </dgm:t>
    </dgm:pt>
    <dgm:pt modelId="{2B3C38AD-B297-4787-AD74-04B671665C47}" type="parTrans" cxnId="{44E1A012-A412-4E81-A62A-56918281A36C}">
      <dgm:prSet/>
      <dgm:spPr/>
    </dgm:pt>
    <dgm:pt modelId="{4EE3D4DE-EEB3-46F0-A041-C7A7E3E62BAA}" type="sibTrans" cxnId="{44E1A012-A412-4E81-A62A-56918281A36C}">
      <dgm:prSet/>
      <dgm:spPr/>
      <dgm:t>
        <a:bodyPr/>
        <a:lstStyle/>
        <a:p>
          <a:endParaRPr lang="en-US"/>
        </a:p>
      </dgm:t>
    </dgm:pt>
    <dgm:pt modelId="{A043D36D-DCA0-4B74-B4BC-D0659845DBB8}">
      <dgm:prSet phldr="0"/>
      <dgm:spPr/>
      <dgm:t>
        <a:bodyPr/>
        <a:lstStyle/>
        <a:p>
          <a:pPr rtl="0"/>
          <a:r>
            <a:rPr lang="en-US" b="0">
              <a:latin typeface="Aptos Display" panose="020F0302020204030204"/>
            </a:rPr>
            <a:t>Long-Term Outcomes</a:t>
          </a:r>
        </a:p>
      </dgm:t>
    </dgm:pt>
    <dgm:pt modelId="{53289B8E-E4C2-4CE1-8B71-EFDFB482D881}" type="parTrans" cxnId="{47EB3938-7810-4538-96A1-6CE875AE3C5D}">
      <dgm:prSet/>
      <dgm:spPr/>
    </dgm:pt>
    <dgm:pt modelId="{A27E2C37-ED40-4AC5-9B48-07932D663354}" type="sibTrans" cxnId="{47EB3938-7810-4538-96A1-6CE875AE3C5D}">
      <dgm:prSet/>
      <dgm:spPr/>
      <dgm:t>
        <a:bodyPr/>
        <a:lstStyle/>
        <a:p>
          <a:endParaRPr lang="en-US"/>
        </a:p>
      </dgm:t>
    </dgm:pt>
    <dgm:pt modelId="{E093E2F7-2C5C-4EBF-A415-54B0DAFAE133}">
      <dgm:prSet phldr="0"/>
      <dgm:spPr/>
      <dgm:t>
        <a:bodyPr/>
        <a:lstStyle/>
        <a:p>
          <a:pPr rtl="0"/>
          <a:r>
            <a:rPr lang="en-US" b="0">
              <a:latin typeface="Aptos Display" panose="020F0302020204030204"/>
            </a:rPr>
            <a:t>Increase in skills confidence among ECE workers</a:t>
          </a:r>
          <a:endParaRPr lang="en-US" b="0"/>
        </a:p>
      </dgm:t>
    </dgm:pt>
    <dgm:pt modelId="{6CD499BB-3F6E-4419-991E-A7C0244D7066}" type="parTrans" cxnId="{07EEFA4B-060D-4D4F-86A9-CE8BD3846047}">
      <dgm:prSet/>
      <dgm:spPr/>
    </dgm:pt>
    <dgm:pt modelId="{E0434ACB-71B5-4595-B73F-D53D42D91CF9}" type="sibTrans" cxnId="{07EEFA4B-060D-4D4F-86A9-CE8BD3846047}">
      <dgm:prSet/>
      <dgm:spPr/>
      <dgm:t>
        <a:bodyPr/>
        <a:lstStyle/>
        <a:p>
          <a:endParaRPr lang="en-US"/>
        </a:p>
      </dgm:t>
    </dgm:pt>
    <dgm:pt modelId="{912FC3D1-FFE1-450E-8E7B-25085A12DBF7}">
      <dgm:prSet phldr="0"/>
      <dgm:spPr/>
      <dgm:t>
        <a:bodyPr/>
        <a:lstStyle/>
        <a:p>
          <a:pPr rtl="0"/>
          <a:r>
            <a:rPr lang="en-US" b="0">
              <a:latin typeface="Aptos Display" panose="020F0302020204030204"/>
            </a:rPr>
            <a:t>Improved programming/resource provision for childcare centers/ECE workers</a:t>
          </a:r>
        </a:p>
      </dgm:t>
    </dgm:pt>
    <dgm:pt modelId="{7D941A92-7761-42AF-BE2E-F77CCFDDD1CB}" type="parTrans" cxnId="{30C917BB-15EB-4E5B-BAE5-0476148161C1}">
      <dgm:prSet/>
      <dgm:spPr/>
    </dgm:pt>
    <dgm:pt modelId="{0D3116BE-D007-4BA6-A740-62EEA59E3C34}" type="sibTrans" cxnId="{30C917BB-15EB-4E5B-BAE5-0476148161C1}">
      <dgm:prSet/>
      <dgm:spPr/>
    </dgm:pt>
    <dgm:pt modelId="{0F263892-34B4-4951-8597-F09FDFBC0099}">
      <dgm:prSet phldr="0"/>
      <dgm:spPr/>
      <dgm:t>
        <a:bodyPr/>
        <a:lstStyle/>
        <a:p>
          <a:pPr rtl="0"/>
          <a:r>
            <a:rPr lang="en-US" b="0">
              <a:latin typeface="Aptos Display" panose="020F0302020204030204"/>
            </a:rPr>
            <a:t>Increase in number of students pursuing ECE as a career</a:t>
          </a:r>
        </a:p>
      </dgm:t>
    </dgm:pt>
    <dgm:pt modelId="{16AE339B-5BFD-4E02-8F9C-ABECA3BE8196}" type="parTrans" cxnId="{6BD6101B-853D-4C6A-84AE-54EAE857103B}">
      <dgm:prSet/>
      <dgm:spPr/>
    </dgm:pt>
    <dgm:pt modelId="{01118F4A-D9F0-42EB-BF97-4DD717287B17}" type="sibTrans" cxnId="{6BD6101B-853D-4C6A-84AE-54EAE857103B}">
      <dgm:prSet/>
      <dgm:spPr/>
    </dgm:pt>
    <dgm:pt modelId="{AB51B85E-372E-4116-841F-9EB7B2B9F81D}">
      <dgm:prSet phldr="0"/>
      <dgm:spPr/>
      <dgm:t>
        <a:bodyPr/>
        <a:lstStyle/>
        <a:p>
          <a:pPr rtl="0"/>
          <a:r>
            <a:rPr lang="en-US" b="0">
              <a:latin typeface="Aptos Display" panose="020F0302020204030204"/>
            </a:rPr>
            <a:t>Changes in perception of ECE as a career</a:t>
          </a:r>
          <a:endParaRPr lang="en-US" b="0"/>
        </a:p>
      </dgm:t>
    </dgm:pt>
    <dgm:pt modelId="{C9C12780-746D-463A-876A-62C252A3733F}" type="parTrans" cxnId="{F5BA9066-F863-485B-89FF-0A1FFF2A58D6}">
      <dgm:prSet/>
      <dgm:spPr/>
    </dgm:pt>
    <dgm:pt modelId="{FC9B7EC4-3201-42D7-8BB3-0EA094454E69}" type="sibTrans" cxnId="{F5BA9066-F863-485B-89FF-0A1FFF2A58D6}">
      <dgm:prSet/>
      <dgm:spPr/>
    </dgm:pt>
    <dgm:pt modelId="{24AA809F-1522-40EA-B15A-CCA5692A9F38}">
      <dgm:prSet phldr="0"/>
      <dgm:spPr/>
      <dgm:t>
        <a:bodyPr/>
        <a:lstStyle/>
        <a:p>
          <a:pPr rtl="0"/>
          <a:r>
            <a:rPr lang="en-US" b="0">
              <a:latin typeface="Aptos Display" panose="020F0302020204030204"/>
            </a:rPr>
            <a:t>ECE workers are paid a living wage</a:t>
          </a:r>
        </a:p>
      </dgm:t>
    </dgm:pt>
    <dgm:pt modelId="{3AFEB521-A95C-4FA5-A32D-D825031A5102}" type="parTrans" cxnId="{88AA1F70-6F4A-4E61-B9C8-B62245070465}">
      <dgm:prSet/>
      <dgm:spPr/>
    </dgm:pt>
    <dgm:pt modelId="{E7420D63-3C2C-4395-91B0-FDB3B3FE0EDF}" type="sibTrans" cxnId="{88AA1F70-6F4A-4E61-B9C8-B62245070465}">
      <dgm:prSet/>
      <dgm:spPr/>
    </dgm:pt>
    <dgm:pt modelId="{625BAA96-7B7A-4FA5-937A-7A4CE7C9E640}">
      <dgm:prSet phldr="0"/>
      <dgm:spPr/>
      <dgm:t>
        <a:bodyPr/>
        <a:lstStyle/>
        <a:p>
          <a:pPr rtl="0"/>
          <a:r>
            <a:rPr lang="en-US" b="0">
              <a:latin typeface="Aptos Display" panose="020F0302020204030204"/>
            </a:rPr>
            <a:t>Increase operational capacity and quality of childcare</a:t>
          </a:r>
          <a:endParaRPr lang="en-US" b="0"/>
        </a:p>
      </dgm:t>
    </dgm:pt>
    <dgm:pt modelId="{EEC2A002-F936-42E4-A264-C26E760FCB6B}" type="parTrans" cxnId="{3A0B4B1B-DE75-46D4-AE2E-6238469F1F40}">
      <dgm:prSet/>
      <dgm:spPr/>
    </dgm:pt>
    <dgm:pt modelId="{EB5CBB7F-99BF-4101-830D-789B09AC744E}" type="sibTrans" cxnId="{3A0B4B1B-DE75-46D4-AE2E-6238469F1F40}">
      <dgm:prSet/>
      <dgm:spPr/>
    </dgm:pt>
    <dgm:pt modelId="{29BDDCDA-4E81-4EA4-9085-48423A027E07}">
      <dgm:prSet phldr="0"/>
      <dgm:spPr/>
      <dgm:t>
        <a:bodyPr/>
        <a:lstStyle/>
        <a:p>
          <a:pPr rtl="0"/>
          <a:r>
            <a:rPr lang="en-US" b="0">
              <a:latin typeface="Aptos Display" panose="020F0302020204030204"/>
            </a:rPr>
            <a:t>Add </a:t>
          </a:r>
          <a:r>
            <a:rPr lang="en-US" b="1">
              <a:latin typeface="Aptos Display" panose="020F0302020204030204"/>
            </a:rPr>
            <a:t>100 </a:t>
          </a:r>
          <a:r>
            <a:rPr lang="en-US" b="0">
              <a:latin typeface="Aptos Display" panose="020F0302020204030204"/>
            </a:rPr>
            <a:t>ECE teachers to the region</a:t>
          </a:r>
        </a:p>
      </dgm:t>
    </dgm:pt>
    <dgm:pt modelId="{68D1403B-61AB-42EA-A84C-48C087822F49}" type="parTrans" cxnId="{309FEF82-0B72-4E80-8C15-B15E817A4854}">
      <dgm:prSet/>
      <dgm:spPr/>
    </dgm:pt>
    <dgm:pt modelId="{7A12704F-AACA-4498-9A56-88C4879C7D85}" type="sibTrans" cxnId="{309FEF82-0B72-4E80-8C15-B15E817A4854}">
      <dgm:prSet/>
      <dgm:spPr/>
    </dgm:pt>
    <dgm:pt modelId="{FC1FA9DC-FCE0-4087-8133-7FA720EE6F49}" type="pres">
      <dgm:prSet presAssocID="{490A6A9C-49BD-4123-9C16-47BE490AB842}" presName="Name0" presStyleCnt="0">
        <dgm:presLayoutVars>
          <dgm:animLvl val="lvl"/>
          <dgm:resizeHandles val="exact"/>
        </dgm:presLayoutVars>
      </dgm:prSet>
      <dgm:spPr/>
    </dgm:pt>
    <dgm:pt modelId="{5A73627C-6B39-4060-ABDD-9D2230008EEF}" type="pres">
      <dgm:prSet presAssocID="{C997622C-DC45-48C5-B263-F28D27F34EAC}" presName="composite" presStyleCnt="0"/>
      <dgm:spPr/>
    </dgm:pt>
    <dgm:pt modelId="{007016CF-D199-488B-BD14-D698647C636C}" type="pres">
      <dgm:prSet presAssocID="{C997622C-DC45-48C5-B263-F28D27F34EAC}" presName="L" presStyleLbl="solidFgAcc1" presStyleIdx="0" presStyleCnt="6">
        <dgm:presLayoutVars>
          <dgm:chMax val="0"/>
          <dgm:chPref val="0"/>
        </dgm:presLayoutVars>
      </dgm:prSet>
      <dgm:spPr/>
    </dgm:pt>
    <dgm:pt modelId="{DEB6BBAA-863E-4D86-A7FD-6DDF77451635}" type="pres">
      <dgm:prSet presAssocID="{C997622C-DC45-48C5-B263-F28D27F34EAC}" presName="parTx" presStyleLbl="alignNode1" presStyleIdx="0" presStyleCnt="6">
        <dgm:presLayoutVars>
          <dgm:chMax val="0"/>
          <dgm:chPref val="0"/>
          <dgm:bulletEnabled val="1"/>
        </dgm:presLayoutVars>
      </dgm:prSet>
      <dgm:spPr/>
    </dgm:pt>
    <dgm:pt modelId="{20458458-D685-45F1-AA27-FD196E79317C}" type="pres">
      <dgm:prSet presAssocID="{C997622C-DC45-48C5-B263-F28D27F34EAC}" presName="desTx" presStyleLbl="revTx" presStyleIdx="0" presStyleCnt="6">
        <dgm:presLayoutVars>
          <dgm:chMax val="0"/>
          <dgm:chPref val="0"/>
          <dgm:bulletEnabled val="1"/>
        </dgm:presLayoutVars>
      </dgm:prSet>
      <dgm:spPr/>
    </dgm:pt>
    <dgm:pt modelId="{16491ECA-AD5F-484F-9F76-0A923917B937}" type="pres">
      <dgm:prSet presAssocID="{C997622C-DC45-48C5-B263-F28D27F34EAC}" presName="EmptyPlaceHolder" presStyleCnt="0"/>
      <dgm:spPr/>
    </dgm:pt>
    <dgm:pt modelId="{831123A2-18D8-4EC7-9C04-95F477C64309}" type="pres">
      <dgm:prSet presAssocID="{15CF01FD-0075-4151-91E7-5E3F502CD140}" presName="space" presStyleCnt="0"/>
      <dgm:spPr/>
    </dgm:pt>
    <dgm:pt modelId="{B1845AEF-0156-472F-B55F-5546CFC87FA5}" type="pres">
      <dgm:prSet presAssocID="{847A3308-72D0-4309-9BE7-BF827EEB97BE}" presName="composite" presStyleCnt="0"/>
      <dgm:spPr/>
    </dgm:pt>
    <dgm:pt modelId="{71701FBD-799E-44AA-B9B2-0E68B42BCC50}" type="pres">
      <dgm:prSet presAssocID="{847A3308-72D0-4309-9BE7-BF827EEB97BE}" presName="L" presStyleLbl="solidFgAcc1" presStyleIdx="1" presStyleCnt="6">
        <dgm:presLayoutVars>
          <dgm:chMax val="0"/>
          <dgm:chPref val="0"/>
        </dgm:presLayoutVars>
      </dgm:prSet>
      <dgm:spPr/>
    </dgm:pt>
    <dgm:pt modelId="{CCA52A5F-3FD5-40DD-945B-50FC93059D64}" type="pres">
      <dgm:prSet presAssocID="{847A3308-72D0-4309-9BE7-BF827EEB97BE}" presName="parTx" presStyleLbl="alignNode1" presStyleIdx="1" presStyleCnt="6">
        <dgm:presLayoutVars>
          <dgm:chMax val="0"/>
          <dgm:chPref val="0"/>
          <dgm:bulletEnabled val="1"/>
        </dgm:presLayoutVars>
      </dgm:prSet>
      <dgm:spPr/>
    </dgm:pt>
    <dgm:pt modelId="{DB4A3C09-2FFE-435E-AA49-D04CBF0E1AEF}" type="pres">
      <dgm:prSet presAssocID="{847A3308-72D0-4309-9BE7-BF827EEB97BE}" presName="desTx" presStyleLbl="revTx" presStyleIdx="1" presStyleCnt="6">
        <dgm:presLayoutVars>
          <dgm:chMax val="0"/>
          <dgm:chPref val="0"/>
          <dgm:bulletEnabled val="1"/>
        </dgm:presLayoutVars>
      </dgm:prSet>
      <dgm:spPr/>
    </dgm:pt>
    <dgm:pt modelId="{010EBB57-4D96-471E-8A4A-54DD50654946}" type="pres">
      <dgm:prSet presAssocID="{847A3308-72D0-4309-9BE7-BF827EEB97BE}" presName="EmptyPlaceHolder" presStyleCnt="0"/>
      <dgm:spPr/>
    </dgm:pt>
    <dgm:pt modelId="{8E45FA67-3CD1-4E0F-B154-62C59F0F6100}" type="pres">
      <dgm:prSet presAssocID="{AE98B871-7058-4DD9-B0E0-F87F5937DEC2}" presName="space" presStyleCnt="0"/>
      <dgm:spPr/>
    </dgm:pt>
    <dgm:pt modelId="{2453CB4A-D21F-48F7-BB21-FADF062FCF97}" type="pres">
      <dgm:prSet presAssocID="{D5797F92-0506-4330-BF96-86E5E9A2B4A1}" presName="composite" presStyleCnt="0"/>
      <dgm:spPr/>
    </dgm:pt>
    <dgm:pt modelId="{6DD80003-FB79-43B1-BB10-95ED0B4B1AB2}" type="pres">
      <dgm:prSet presAssocID="{D5797F92-0506-4330-BF96-86E5E9A2B4A1}" presName="L" presStyleLbl="solidFgAcc1" presStyleIdx="2" presStyleCnt="6">
        <dgm:presLayoutVars>
          <dgm:chMax val="0"/>
          <dgm:chPref val="0"/>
        </dgm:presLayoutVars>
      </dgm:prSet>
      <dgm:spPr/>
    </dgm:pt>
    <dgm:pt modelId="{F28787D9-E560-4445-91AA-AE2BE2B3B2EB}" type="pres">
      <dgm:prSet presAssocID="{D5797F92-0506-4330-BF96-86E5E9A2B4A1}" presName="parTx" presStyleLbl="alignNode1" presStyleIdx="2" presStyleCnt="6">
        <dgm:presLayoutVars>
          <dgm:chMax val="0"/>
          <dgm:chPref val="0"/>
          <dgm:bulletEnabled val="1"/>
        </dgm:presLayoutVars>
      </dgm:prSet>
      <dgm:spPr/>
    </dgm:pt>
    <dgm:pt modelId="{A869E4D2-F95D-48FD-87ED-4448F5D67744}" type="pres">
      <dgm:prSet presAssocID="{D5797F92-0506-4330-BF96-86E5E9A2B4A1}" presName="desTx" presStyleLbl="revTx" presStyleIdx="2" presStyleCnt="6">
        <dgm:presLayoutVars>
          <dgm:chMax val="0"/>
          <dgm:chPref val="0"/>
          <dgm:bulletEnabled val="1"/>
        </dgm:presLayoutVars>
      </dgm:prSet>
      <dgm:spPr/>
    </dgm:pt>
    <dgm:pt modelId="{C20F0BD0-2C83-4D6C-9CEF-5DCBD54CA900}" type="pres">
      <dgm:prSet presAssocID="{D5797F92-0506-4330-BF96-86E5E9A2B4A1}" presName="EmptyPlaceHolder" presStyleCnt="0"/>
      <dgm:spPr/>
    </dgm:pt>
    <dgm:pt modelId="{AB0EC31E-E96E-4014-809A-A35DECA44ECB}" type="pres">
      <dgm:prSet presAssocID="{C6A120E5-703D-4FDA-A311-F5A81AE91E50}" presName="space" presStyleCnt="0"/>
      <dgm:spPr/>
    </dgm:pt>
    <dgm:pt modelId="{D5D9E48C-9CE3-4A55-AA2B-937FB26CC8DE}" type="pres">
      <dgm:prSet presAssocID="{1BBD8AEC-94C3-4B23-AF51-E4D2F6FEE862}" presName="composite" presStyleCnt="0"/>
      <dgm:spPr/>
    </dgm:pt>
    <dgm:pt modelId="{BF511546-BFE2-41E8-8C92-7A25CC82A0E0}" type="pres">
      <dgm:prSet presAssocID="{1BBD8AEC-94C3-4B23-AF51-E4D2F6FEE862}" presName="L" presStyleLbl="solidFgAcc1" presStyleIdx="3" presStyleCnt="6">
        <dgm:presLayoutVars>
          <dgm:chMax val="0"/>
          <dgm:chPref val="0"/>
        </dgm:presLayoutVars>
      </dgm:prSet>
      <dgm:spPr/>
    </dgm:pt>
    <dgm:pt modelId="{2D22ACBC-CD17-4F94-B9AF-B761818D70C3}" type="pres">
      <dgm:prSet presAssocID="{1BBD8AEC-94C3-4B23-AF51-E4D2F6FEE862}" presName="parTx" presStyleLbl="alignNode1" presStyleIdx="3" presStyleCnt="6">
        <dgm:presLayoutVars>
          <dgm:chMax val="0"/>
          <dgm:chPref val="0"/>
          <dgm:bulletEnabled val="1"/>
        </dgm:presLayoutVars>
      </dgm:prSet>
      <dgm:spPr/>
    </dgm:pt>
    <dgm:pt modelId="{6D887707-13DA-4C54-B76F-EECC77D16BD1}" type="pres">
      <dgm:prSet presAssocID="{1BBD8AEC-94C3-4B23-AF51-E4D2F6FEE862}" presName="desTx" presStyleLbl="revTx" presStyleIdx="3" presStyleCnt="6">
        <dgm:presLayoutVars>
          <dgm:chMax val="0"/>
          <dgm:chPref val="0"/>
          <dgm:bulletEnabled val="1"/>
        </dgm:presLayoutVars>
      </dgm:prSet>
      <dgm:spPr/>
    </dgm:pt>
    <dgm:pt modelId="{47806F23-1BA7-45CF-8BD5-37BD77A0D215}" type="pres">
      <dgm:prSet presAssocID="{1BBD8AEC-94C3-4B23-AF51-E4D2F6FEE862}" presName="EmptyPlaceHolder" presStyleCnt="0"/>
      <dgm:spPr/>
    </dgm:pt>
    <dgm:pt modelId="{24D44BC9-966B-4017-9F1C-14F9B24A22AD}" type="pres">
      <dgm:prSet presAssocID="{C5850224-5A33-438D-97C4-BFBA05C739EE}" presName="space" presStyleCnt="0"/>
      <dgm:spPr/>
    </dgm:pt>
    <dgm:pt modelId="{F7482CD0-A367-4586-ADD7-201796B8F1E3}" type="pres">
      <dgm:prSet presAssocID="{504B5784-1A69-4AAB-9657-8B64691FEC5F}" presName="composite" presStyleCnt="0"/>
      <dgm:spPr/>
    </dgm:pt>
    <dgm:pt modelId="{ECB2D6E2-DA84-42E5-8D98-5506F1B14406}" type="pres">
      <dgm:prSet presAssocID="{504B5784-1A69-4AAB-9657-8B64691FEC5F}" presName="L" presStyleLbl="solidFgAcc1" presStyleIdx="4" presStyleCnt="6">
        <dgm:presLayoutVars>
          <dgm:chMax val="0"/>
          <dgm:chPref val="0"/>
        </dgm:presLayoutVars>
      </dgm:prSet>
      <dgm:spPr/>
    </dgm:pt>
    <dgm:pt modelId="{B24DB0C7-F46A-4766-B581-EFE3A6BA848E}" type="pres">
      <dgm:prSet presAssocID="{504B5784-1A69-4AAB-9657-8B64691FEC5F}" presName="parTx" presStyleLbl="alignNode1" presStyleIdx="4" presStyleCnt="6">
        <dgm:presLayoutVars>
          <dgm:chMax val="0"/>
          <dgm:chPref val="0"/>
          <dgm:bulletEnabled val="1"/>
        </dgm:presLayoutVars>
      </dgm:prSet>
      <dgm:spPr/>
    </dgm:pt>
    <dgm:pt modelId="{F01F485F-B4EB-4965-BBFA-51100D6A00C5}" type="pres">
      <dgm:prSet presAssocID="{504B5784-1A69-4AAB-9657-8B64691FEC5F}" presName="desTx" presStyleLbl="revTx" presStyleIdx="4" presStyleCnt="6">
        <dgm:presLayoutVars>
          <dgm:chMax val="0"/>
          <dgm:chPref val="0"/>
          <dgm:bulletEnabled val="1"/>
        </dgm:presLayoutVars>
      </dgm:prSet>
      <dgm:spPr/>
    </dgm:pt>
    <dgm:pt modelId="{4250780B-6527-41C9-BDB0-89A8A488CE83}" type="pres">
      <dgm:prSet presAssocID="{504B5784-1A69-4AAB-9657-8B64691FEC5F}" presName="EmptyPlaceHolder" presStyleCnt="0"/>
      <dgm:spPr/>
    </dgm:pt>
    <dgm:pt modelId="{E406F9B1-70A7-483F-96C2-71ABAFD6B3CB}" type="pres">
      <dgm:prSet presAssocID="{31437C62-93E6-484E-A7FE-ABCF6908455A}" presName="space" presStyleCnt="0"/>
      <dgm:spPr/>
    </dgm:pt>
    <dgm:pt modelId="{A85F8448-D62B-4EB3-A163-831D4C48B2AE}" type="pres">
      <dgm:prSet presAssocID="{A043D36D-DCA0-4B74-B4BC-D0659845DBB8}" presName="composite" presStyleCnt="0"/>
      <dgm:spPr/>
    </dgm:pt>
    <dgm:pt modelId="{29A99024-2E4B-4491-8E76-3EFFDD870FC1}" type="pres">
      <dgm:prSet presAssocID="{A043D36D-DCA0-4B74-B4BC-D0659845DBB8}" presName="L" presStyleLbl="solidFgAcc1" presStyleIdx="5" presStyleCnt="6">
        <dgm:presLayoutVars>
          <dgm:chMax val="0"/>
          <dgm:chPref val="0"/>
        </dgm:presLayoutVars>
      </dgm:prSet>
      <dgm:spPr/>
    </dgm:pt>
    <dgm:pt modelId="{A379FA70-F266-4C6E-A80F-954992DBBEC8}" type="pres">
      <dgm:prSet presAssocID="{A043D36D-DCA0-4B74-B4BC-D0659845DBB8}" presName="parTx" presStyleLbl="alignNode1" presStyleIdx="5" presStyleCnt="6">
        <dgm:presLayoutVars>
          <dgm:chMax val="0"/>
          <dgm:chPref val="0"/>
          <dgm:bulletEnabled val="1"/>
        </dgm:presLayoutVars>
      </dgm:prSet>
      <dgm:spPr/>
    </dgm:pt>
    <dgm:pt modelId="{894A1BF4-D2DE-4F7B-B106-865D0E574C9B}" type="pres">
      <dgm:prSet presAssocID="{A043D36D-DCA0-4B74-B4BC-D0659845DBB8}" presName="desTx" presStyleLbl="revTx" presStyleIdx="5" presStyleCnt="6">
        <dgm:presLayoutVars>
          <dgm:chMax val="0"/>
          <dgm:chPref val="0"/>
          <dgm:bulletEnabled val="1"/>
        </dgm:presLayoutVars>
      </dgm:prSet>
      <dgm:spPr/>
    </dgm:pt>
    <dgm:pt modelId="{C4721A61-530D-494C-BB64-867577BFE416}" type="pres">
      <dgm:prSet presAssocID="{A043D36D-DCA0-4B74-B4BC-D0659845DBB8}" presName="EmptyPlaceHolder" presStyleCnt="0"/>
      <dgm:spPr/>
    </dgm:pt>
  </dgm:ptLst>
  <dgm:cxnLst>
    <dgm:cxn modelId="{0D9A8401-99E5-4F9D-AA80-1F67799B0609}" type="presOf" srcId="{847A3308-72D0-4309-9BE7-BF827EEB97BE}" destId="{CCA52A5F-3FD5-40DD-945B-50FC93059D64}" srcOrd="0" destOrd="0" presId="urn:microsoft.com/office/officeart/2016/7/layout/AccentHomeChevronProcess"/>
    <dgm:cxn modelId="{C8359F09-86F7-45D1-8418-B1C7BC58FBDF}" type="presOf" srcId="{4CD950E6-4054-4752-9F5E-015F4594CA4E}" destId="{DB4A3C09-2FFE-435E-AA49-D04CBF0E1AEF}" srcOrd="0" destOrd="0" presId="urn:microsoft.com/office/officeart/2016/7/layout/AccentHomeChevronProcess"/>
    <dgm:cxn modelId="{E82DBE09-6BD5-4A04-A3AF-98010909A7DB}" srcId="{D5797F92-0506-4330-BF96-86E5E9A2B4A1}" destId="{ABD4E063-14A5-483C-B038-3D611D1DAA74}" srcOrd="3" destOrd="0" parTransId="{D76C5E85-709A-429E-B401-D0A1283057CB}" sibTransId="{1F08BAC0-8B46-450C-AFDE-9E19E19DB76A}"/>
    <dgm:cxn modelId="{9AD9D90E-1B88-4009-9F93-5174EF8CEB37}" type="presOf" srcId="{38B23C27-6340-49F4-9B94-06C430337A42}" destId="{A869E4D2-F95D-48FD-87ED-4448F5D67744}" srcOrd="0" destOrd="2" presId="urn:microsoft.com/office/officeart/2016/7/layout/AccentHomeChevronProcess"/>
    <dgm:cxn modelId="{44E1A012-A412-4E81-A62A-56918281A36C}" srcId="{504B5784-1A69-4AAB-9657-8B64691FEC5F}" destId="{8C48ADD2-6106-4C42-A243-A6E3B1246C7C}" srcOrd="1" destOrd="0" parTransId="{2B3C38AD-B297-4787-AD74-04B671665C47}" sibTransId="{4EE3D4DE-EEB3-46F0-A041-C7A7E3E62BAA}"/>
    <dgm:cxn modelId="{9044B913-9BCA-4FF2-88CA-1470F1FA8202}" type="presOf" srcId="{AB51B85E-372E-4116-841F-9EB7B2B9F81D}" destId="{F01F485F-B4EB-4965-BBFA-51100D6A00C5}" srcOrd="0" destOrd="4" presId="urn:microsoft.com/office/officeart/2016/7/layout/AccentHomeChevronProcess"/>
    <dgm:cxn modelId="{E13A6517-90BF-4EFF-AA5E-26E3576424B5}" srcId="{D5797F92-0506-4330-BF96-86E5E9A2B4A1}" destId="{5C136E58-977E-4066-AF9E-891B161B9D73}" srcOrd="4" destOrd="0" parTransId="{A02C513F-1899-4319-B808-C795853BB9BA}" sibTransId="{9B9F7561-6F14-445D-8DA8-4C316C51461E}"/>
    <dgm:cxn modelId="{6BD6101B-853D-4C6A-84AE-54EAE857103B}" srcId="{504B5784-1A69-4AAB-9657-8B64691FEC5F}" destId="{0F263892-34B4-4951-8597-F09FDFBC0099}" srcOrd="3" destOrd="0" parTransId="{16AE339B-5BFD-4E02-8F9C-ABECA3BE8196}" sibTransId="{01118F4A-D9F0-42EB-BF97-4DD717287B17}"/>
    <dgm:cxn modelId="{3A0B4B1B-DE75-46D4-AE2E-6238469F1F40}" srcId="{A043D36D-DCA0-4B74-B4BC-D0659845DBB8}" destId="{625BAA96-7B7A-4FA5-937A-7A4CE7C9E640}" srcOrd="0" destOrd="0" parTransId="{EEC2A002-F936-42E4-A264-C26E760FCB6B}" sibTransId="{EB5CBB7F-99BF-4101-830D-789B09AC744E}"/>
    <dgm:cxn modelId="{64D30323-C2BD-4656-A0F1-431FC72A6C00}" type="presOf" srcId="{EC5AD21E-1FE1-487B-8526-F0F0FB5CE76E}" destId="{6D887707-13DA-4C54-B76F-EECC77D16BD1}" srcOrd="0" destOrd="3" presId="urn:microsoft.com/office/officeart/2016/7/layout/AccentHomeChevronProcess"/>
    <dgm:cxn modelId="{17461B24-0055-4F72-8FDC-CFD1C5690B2E}" type="presOf" srcId="{490A6A9C-49BD-4123-9C16-47BE490AB842}" destId="{FC1FA9DC-FCE0-4087-8133-7FA720EE6F49}" srcOrd="0" destOrd="0" presId="urn:microsoft.com/office/officeart/2016/7/layout/AccentHomeChevronProcess"/>
    <dgm:cxn modelId="{A4FC8026-4032-44A0-8E0E-6FFCAF2B2B89}" type="presOf" srcId="{24AA809F-1522-40EA-B15A-CCA5692A9F38}" destId="{F01F485F-B4EB-4965-BBFA-51100D6A00C5}" srcOrd="0" destOrd="5" presId="urn:microsoft.com/office/officeart/2016/7/layout/AccentHomeChevronProcess"/>
    <dgm:cxn modelId="{8BC7152B-B547-4E9A-9385-2274DF5B0116}" srcId="{D5797F92-0506-4330-BF96-86E5E9A2B4A1}" destId="{72E70F03-FC77-415E-9E14-86F55502E134}" srcOrd="1" destOrd="0" parTransId="{D5B14ABF-B6F0-42C2-ADFA-6B61A60F5663}" sibTransId="{91CECE91-2890-4704-8B63-2866ADB4B91C}"/>
    <dgm:cxn modelId="{07983830-99C0-4A2E-ADC5-DA5A280DAA4D}" type="presOf" srcId="{912FC3D1-FFE1-450E-8E7B-25085A12DBF7}" destId="{F01F485F-B4EB-4965-BBFA-51100D6A00C5}" srcOrd="0" destOrd="2" presId="urn:microsoft.com/office/officeart/2016/7/layout/AccentHomeChevronProcess"/>
    <dgm:cxn modelId="{2EEF9134-ADD1-4D59-8269-3F15B89F4E42}" type="presOf" srcId="{0F263892-34B4-4951-8597-F09FDFBC0099}" destId="{F01F485F-B4EB-4965-BBFA-51100D6A00C5}" srcOrd="0" destOrd="3" presId="urn:microsoft.com/office/officeart/2016/7/layout/AccentHomeChevronProcess"/>
    <dgm:cxn modelId="{47EB3938-7810-4538-96A1-6CE875AE3C5D}" srcId="{490A6A9C-49BD-4123-9C16-47BE490AB842}" destId="{A043D36D-DCA0-4B74-B4BC-D0659845DBB8}" srcOrd="5" destOrd="0" parTransId="{53289B8E-E4C2-4CE1-8B71-EFDFB482D881}" sibTransId="{A27E2C37-ED40-4AC5-9B48-07932D663354}"/>
    <dgm:cxn modelId="{AF2F8B3A-765D-4C5F-B8C1-DBB26B12DC3D}" type="presOf" srcId="{4ABECC06-ACF5-456E-836C-63CBEA9328F1}" destId="{6D887707-13DA-4C54-B76F-EECC77D16BD1}" srcOrd="0" destOrd="4" presId="urn:microsoft.com/office/officeart/2016/7/layout/AccentHomeChevronProcess"/>
    <dgm:cxn modelId="{104FEC3B-4EF4-4511-B7C5-A139B132B658}" type="presOf" srcId="{504B5784-1A69-4AAB-9657-8B64691FEC5F}" destId="{B24DB0C7-F46A-4766-B581-EFE3A6BA848E}" srcOrd="0" destOrd="0" presId="urn:microsoft.com/office/officeart/2016/7/layout/AccentHomeChevronProcess"/>
    <dgm:cxn modelId="{8B7BFE3F-D6DD-4972-ABC1-6F5CCD13DB35}" type="presOf" srcId="{6257236E-A9E0-4806-B0D4-FD952DE598D0}" destId="{A869E4D2-F95D-48FD-87ED-4448F5D67744}" srcOrd="0" destOrd="0" presId="urn:microsoft.com/office/officeart/2016/7/layout/AccentHomeChevronProcess"/>
    <dgm:cxn modelId="{763E175B-41F3-42DC-BCA7-6B884B351511}" type="presOf" srcId="{29BDDCDA-4E81-4EA4-9085-48423A027E07}" destId="{894A1BF4-D2DE-4F7B-B106-865D0E574C9B}" srcOrd="0" destOrd="1" presId="urn:microsoft.com/office/officeart/2016/7/layout/AccentHomeChevronProcess"/>
    <dgm:cxn modelId="{829CD060-3118-4B9F-8712-2F74C473E4C1}" type="presOf" srcId="{B78A1BA3-02B9-4540-934B-D71349079887}" destId="{6D887707-13DA-4C54-B76F-EECC77D16BD1}" srcOrd="0" destOrd="2" presId="urn:microsoft.com/office/officeart/2016/7/layout/AccentHomeChevronProcess"/>
    <dgm:cxn modelId="{1C673842-26FA-4619-AE46-61BB26AC3C76}" srcId="{C997622C-DC45-48C5-B263-F28D27F34EAC}" destId="{08ABD84C-6DAE-4FE7-9671-6EC959B57564}" srcOrd="0" destOrd="0" parTransId="{399D6D84-ADF9-4327-AC14-8D8547481D4E}" sibTransId="{4DEC38E4-7CF9-4E36-A03F-9A46C84286AF}"/>
    <dgm:cxn modelId="{3CE8F144-A3C3-42B6-AE04-B6EDF2706783}" type="presOf" srcId="{CEBA38C1-F6D3-414A-9669-508EE18C396D}" destId="{6D887707-13DA-4C54-B76F-EECC77D16BD1}" srcOrd="0" destOrd="0" presId="urn:microsoft.com/office/officeart/2016/7/layout/AccentHomeChevronProcess"/>
    <dgm:cxn modelId="{F5BA9066-F863-485B-89FF-0A1FFF2A58D6}" srcId="{504B5784-1A69-4AAB-9657-8B64691FEC5F}" destId="{AB51B85E-372E-4116-841F-9EB7B2B9F81D}" srcOrd="4" destOrd="0" parTransId="{C9C12780-746D-463A-876A-62C252A3733F}" sibTransId="{FC9B7EC4-3201-42D7-8BB3-0EA094454E69}"/>
    <dgm:cxn modelId="{80C98567-2C21-4D6A-AB76-2758FAC96EC7}" type="presOf" srcId="{5C136E58-977E-4066-AF9E-891B161B9D73}" destId="{A869E4D2-F95D-48FD-87ED-4448F5D67744}" srcOrd="0" destOrd="4" presId="urn:microsoft.com/office/officeart/2016/7/layout/AccentHomeChevronProcess"/>
    <dgm:cxn modelId="{07EEFA4B-060D-4D4F-86A9-CE8BD3846047}" srcId="{504B5784-1A69-4AAB-9657-8B64691FEC5F}" destId="{E093E2F7-2C5C-4EBF-A415-54B0DAFAE133}" srcOrd="0" destOrd="0" parTransId="{6CD499BB-3F6E-4419-991E-A7C0244D7066}" sibTransId="{E0434ACB-71B5-4595-B73F-D53D42D91CF9}"/>
    <dgm:cxn modelId="{4326EC6D-216D-4AF0-B05F-82F9990E618A}" srcId="{1BBD8AEC-94C3-4B23-AF51-E4D2F6FEE862}" destId="{EC5AD21E-1FE1-487B-8526-F0F0FB5CE76E}" srcOrd="3" destOrd="0" parTransId="{9394CBE9-E469-446B-96AF-2D566E1B9201}" sibTransId="{B52C4C47-4544-47DB-8AA8-873F40514E89}"/>
    <dgm:cxn modelId="{88AA1F70-6F4A-4E61-B9C8-B62245070465}" srcId="{504B5784-1A69-4AAB-9657-8B64691FEC5F}" destId="{24AA809F-1522-40EA-B15A-CCA5692A9F38}" srcOrd="5" destOrd="0" parTransId="{3AFEB521-A95C-4FA5-A32D-D825031A5102}" sibTransId="{E7420D63-3C2C-4395-91B0-FDB3B3FE0EDF}"/>
    <dgm:cxn modelId="{DACBCE51-B748-4ED0-80B7-40BF3D8EE464}" type="presOf" srcId="{1E2242FB-3CA1-4AA3-8CC0-820A5CFFF723}" destId="{DB4A3C09-2FFE-435E-AA49-D04CBF0E1AEF}" srcOrd="0" destOrd="1" presId="urn:microsoft.com/office/officeart/2016/7/layout/AccentHomeChevronProcess"/>
    <dgm:cxn modelId="{EACD9954-A8AA-4B0B-8370-F44FC26C9930}" srcId="{C997622C-DC45-48C5-B263-F28D27F34EAC}" destId="{B85CA93B-DC46-4D79-ADEC-3BE8AC354E45}" srcOrd="1" destOrd="0" parTransId="{F5CE5FE6-11C4-479D-B87C-B86239893D16}" sibTransId="{09D1977E-72AD-47AE-875C-A3216E612076}"/>
    <dgm:cxn modelId="{B899D858-ADFE-4A63-A959-EE22441212AD}" srcId="{1BBD8AEC-94C3-4B23-AF51-E4D2F6FEE862}" destId="{BF752C7A-4917-435B-B72D-F798090B6652}" srcOrd="1" destOrd="0" parTransId="{04D7B615-76AA-4ABB-98D0-206C7AB5C599}" sibTransId="{C40D44EC-195D-496E-A3AD-76423029BE87}"/>
    <dgm:cxn modelId="{72245659-36F1-4B36-956A-336B2963AEBD}" srcId="{D5797F92-0506-4330-BF96-86E5E9A2B4A1}" destId="{6257236E-A9E0-4806-B0D4-FD952DE598D0}" srcOrd="0" destOrd="0" parTransId="{94D51F6C-AFB7-4F10-9500-469349127971}" sibTransId="{9979B65A-F9B5-4BA7-9583-34401D6B26C6}"/>
    <dgm:cxn modelId="{911A107D-A508-4712-AED5-EAC9B70BAD08}" srcId="{847A3308-72D0-4309-9BE7-BF827EEB97BE}" destId="{1E2242FB-3CA1-4AA3-8CC0-820A5CFFF723}" srcOrd="1" destOrd="0" parTransId="{13FD9A69-AA0A-4A36-91D6-1DDB3DE05A8F}" sibTransId="{C2818872-1878-4925-A383-095BF9CD0A6F}"/>
    <dgm:cxn modelId="{309FEF82-0B72-4E80-8C15-B15E817A4854}" srcId="{A043D36D-DCA0-4B74-B4BC-D0659845DBB8}" destId="{29BDDCDA-4E81-4EA4-9085-48423A027E07}" srcOrd="1" destOrd="0" parTransId="{68D1403B-61AB-42EA-A84C-48C087822F49}" sibTransId="{7A12704F-AACA-4498-9A56-88C4879C7D85}"/>
    <dgm:cxn modelId="{F70C3388-AE88-4A9E-8C17-7CF96F92F000}" srcId="{490A6A9C-49BD-4123-9C16-47BE490AB842}" destId="{D5797F92-0506-4330-BF96-86E5E9A2B4A1}" srcOrd="2" destOrd="0" parTransId="{0CE5B18E-3A77-424A-8406-A4DF458890A1}" sibTransId="{C6A120E5-703D-4FDA-A311-F5A81AE91E50}"/>
    <dgm:cxn modelId="{F0AE2F89-D5EE-4138-A81B-037CF0C394CD}" type="presOf" srcId="{A043D36D-DCA0-4B74-B4BC-D0659845DBB8}" destId="{A379FA70-F266-4C6E-A80F-954992DBBEC8}" srcOrd="0" destOrd="0" presId="urn:microsoft.com/office/officeart/2016/7/layout/AccentHomeChevronProcess"/>
    <dgm:cxn modelId="{DC82A98B-DDD2-47C5-A688-A46A25D0BE6B}" srcId="{1BBD8AEC-94C3-4B23-AF51-E4D2F6FEE862}" destId="{4ABECC06-ACF5-456E-836C-63CBEA9328F1}" srcOrd="4" destOrd="0" parTransId="{20B1BE93-AB1A-4A44-8523-E78774056BAF}" sibTransId="{CC5A47F0-4650-4FCE-838B-44D5C52EE73A}"/>
    <dgm:cxn modelId="{CAF06191-5BCA-4AC8-ACBD-E540DFADB053}" srcId="{490A6A9C-49BD-4123-9C16-47BE490AB842}" destId="{C997622C-DC45-48C5-B263-F28D27F34EAC}" srcOrd="0" destOrd="0" parTransId="{C4324603-8D87-485D-BA1F-0063AFD3CE58}" sibTransId="{15CF01FD-0075-4151-91E7-5E3F502CD140}"/>
    <dgm:cxn modelId="{ED680F9A-4487-4E20-A9AE-A710926DB2EB}" type="presOf" srcId="{8C48ADD2-6106-4C42-A243-A6E3B1246C7C}" destId="{F01F485F-B4EB-4965-BBFA-51100D6A00C5}" srcOrd="0" destOrd="1" presId="urn:microsoft.com/office/officeart/2016/7/layout/AccentHomeChevronProcess"/>
    <dgm:cxn modelId="{AD3B48A4-263D-4375-A5D0-F3716B29A545}" type="presOf" srcId="{08ABD84C-6DAE-4FE7-9671-6EC959B57564}" destId="{20458458-D685-45F1-AA27-FD196E79317C}" srcOrd="0" destOrd="0" presId="urn:microsoft.com/office/officeart/2016/7/layout/AccentHomeChevronProcess"/>
    <dgm:cxn modelId="{4B8DFCA6-5F4E-45E7-924A-BEDBFEC0892E}" srcId="{847A3308-72D0-4309-9BE7-BF827EEB97BE}" destId="{4CD950E6-4054-4752-9F5E-015F4594CA4E}" srcOrd="0" destOrd="0" parTransId="{E10A8EB5-54F9-48AB-9571-94C53BE53E3E}" sibTransId="{C83B888E-C026-49B5-85D6-30BF1F4E7A9E}"/>
    <dgm:cxn modelId="{56B626B0-DDDC-40A2-A158-1628598F4D98}" type="presOf" srcId="{B85CA93B-DC46-4D79-ADEC-3BE8AC354E45}" destId="{20458458-D685-45F1-AA27-FD196E79317C}" srcOrd="0" destOrd="1" presId="urn:microsoft.com/office/officeart/2016/7/layout/AccentHomeChevronProcess"/>
    <dgm:cxn modelId="{981FCEB2-286A-4E07-BE25-105F147DF33A}" srcId="{D5797F92-0506-4330-BF96-86E5E9A2B4A1}" destId="{38B23C27-6340-49F4-9B94-06C430337A42}" srcOrd="2" destOrd="0" parTransId="{21698F39-1790-46EF-8126-E0E5EA24FB38}" sibTransId="{88CFDB6E-46FA-4C95-A31A-D29E8AEF684A}"/>
    <dgm:cxn modelId="{B24966B3-8188-45E5-B07C-8D14DEA83E8C}" type="presOf" srcId="{E093E2F7-2C5C-4EBF-A415-54B0DAFAE133}" destId="{F01F485F-B4EB-4965-BBFA-51100D6A00C5}" srcOrd="0" destOrd="0" presId="urn:microsoft.com/office/officeart/2016/7/layout/AccentHomeChevronProcess"/>
    <dgm:cxn modelId="{199C87B7-9BA1-4F13-A96D-B86BF2E332E9}" type="presOf" srcId="{ABD4E063-14A5-483C-B038-3D611D1DAA74}" destId="{A869E4D2-F95D-48FD-87ED-4448F5D67744}" srcOrd="0" destOrd="3" presId="urn:microsoft.com/office/officeart/2016/7/layout/AccentHomeChevronProcess"/>
    <dgm:cxn modelId="{30C917BB-15EB-4E5B-BAE5-0476148161C1}" srcId="{504B5784-1A69-4AAB-9657-8B64691FEC5F}" destId="{912FC3D1-FFE1-450E-8E7B-25085A12DBF7}" srcOrd="2" destOrd="0" parTransId="{7D941A92-7761-42AF-BE2E-F77CCFDDD1CB}" sibTransId="{0D3116BE-D007-4BA6-A740-62EEA59E3C34}"/>
    <dgm:cxn modelId="{5626A5BD-D9D2-46A2-84EB-C2E6CD0D4430}" type="presOf" srcId="{BF752C7A-4917-435B-B72D-F798090B6652}" destId="{6D887707-13DA-4C54-B76F-EECC77D16BD1}" srcOrd="0" destOrd="1" presId="urn:microsoft.com/office/officeart/2016/7/layout/AccentHomeChevronProcess"/>
    <dgm:cxn modelId="{1ABC9FC8-969F-43A5-B36C-50AE32D16377}" srcId="{490A6A9C-49BD-4123-9C16-47BE490AB842}" destId="{504B5784-1A69-4AAB-9657-8B64691FEC5F}" srcOrd="4" destOrd="0" parTransId="{8C8E0FA3-6AB2-468C-8B52-DF3317FD5D8B}" sibTransId="{31437C62-93E6-484E-A7FE-ABCF6908455A}"/>
    <dgm:cxn modelId="{A77467C9-2AAE-45F4-99B1-983CFAA474B2}" srcId="{1BBD8AEC-94C3-4B23-AF51-E4D2F6FEE862}" destId="{CEBA38C1-F6D3-414A-9669-508EE18C396D}" srcOrd="0" destOrd="0" parTransId="{F6A89994-D3E4-487B-8B96-DD05A953304E}" sibTransId="{7152E3D5-BBB6-4215-8DEF-AA68941890A8}"/>
    <dgm:cxn modelId="{2CF86ECA-C5A1-428E-9A87-4912F48E6FE4}" srcId="{490A6A9C-49BD-4123-9C16-47BE490AB842}" destId="{1BBD8AEC-94C3-4B23-AF51-E4D2F6FEE862}" srcOrd="3" destOrd="0" parTransId="{9F2208D6-74F8-40E6-AEE2-8501C264BE9A}" sibTransId="{C5850224-5A33-438D-97C4-BFBA05C739EE}"/>
    <dgm:cxn modelId="{016292CA-EBA4-4D24-A2E3-E23227CE1AC9}" srcId="{1BBD8AEC-94C3-4B23-AF51-E4D2F6FEE862}" destId="{B78A1BA3-02B9-4540-934B-D71349079887}" srcOrd="2" destOrd="0" parTransId="{159F3151-C210-4E8A-91AE-011CE2036686}" sibTransId="{B7CF08ED-8F29-4B36-A2A7-00F595C19A0D}"/>
    <dgm:cxn modelId="{DE1F02CB-4ED5-4EEB-B664-0353CD2BA143}" type="presOf" srcId="{C997622C-DC45-48C5-B263-F28D27F34EAC}" destId="{DEB6BBAA-863E-4D86-A7FD-6DDF77451635}" srcOrd="0" destOrd="0" presId="urn:microsoft.com/office/officeart/2016/7/layout/AccentHomeChevronProcess"/>
    <dgm:cxn modelId="{7B2E45CC-A19E-4FA3-8521-0AFC1C344FA7}" type="presOf" srcId="{625BAA96-7B7A-4FA5-937A-7A4CE7C9E640}" destId="{894A1BF4-D2DE-4F7B-B106-865D0E574C9B}" srcOrd="0" destOrd="0" presId="urn:microsoft.com/office/officeart/2016/7/layout/AccentHomeChevronProcess"/>
    <dgm:cxn modelId="{99F6A0DD-79B4-4D79-ABE4-0B99E622B91B}" type="presOf" srcId="{1BBD8AEC-94C3-4B23-AF51-E4D2F6FEE862}" destId="{2D22ACBC-CD17-4F94-B9AF-B761818D70C3}" srcOrd="0" destOrd="0" presId="urn:microsoft.com/office/officeart/2016/7/layout/AccentHomeChevronProcess"/>
    <dgm:cxn modelId="{5E4511EE-6E3E-4C2F-A64D-BB3BD5248E14}" type="presOf" srcId="{D5797F92-0506-4330-BF96-86E5E9A2B4A1}" destId="{F28787D9-E560-4445-91AA-AE2BE2B3B2EB}" srcOrd="0" destOrd="0" presId="urn:microsoft.com/office/officeart/2016/7/layout/AccentHomeChevronProcess"/>
    <dgm:cxn modelId="{AAB98DF0-D514-4B39-B5D3-07E793510F0E}" srcId="{490A6A9C-49BD-4123-9C16-47BE490AB842}" destId="{847A3308-72D0-4309-9BE7-BF827EEB97BE}" srcOrd="1" destOrd="0" parTransId="{4D5738AA-1701-4314-A114-4C5B75519B00}" sibTransId="{AE98B871-7058-4DD9-B0E0-F87F5937DEC2}"/>
    <dgm:cxn modelId="{7DA3FDFB-C05A-4595-AACF-58E32F1F246D}" type="presOf" srcId="{72E70F03-FC77-415E-9E14-86F55502E134}" destId="{A869E4D2-F95D-48FD-87ED-4448F5D67744}" srcOrd="0" destOrd="1" presId="urn:microsoft.com/office/officeart/2016/7/layout/AccentHomeChevronProcess"/>
    <dgm:cxn modelId="{A7123830-70A6-44E0-8357-9CE26140B157}" type="presParOf" srcId="{FC1FA9DC-FCE0-4087-8133-7FA720EE6F49}" destId="{5A73627C-6B39-4060-ABDD-9D2230008EEF}" srcOrd="0" destOrd="0" presId="urn:microsoft.com/office/officeart/2016/7/layout/AccentHomeChevronProcess"/>
    <dgm:cxn modelId="{1412FB89-D63E-4D72-AD60-62E57D6DC5AB}" type="presParOf" srcId="{5A73627C-6B39-4060-ABDD-9D2230008EEF}" destId="{007016CF-D199-488B-BD14-D698647C636C}" srcOrd="0" destOrd="0" presId="urn:microsoft.com/office/officeart/2016/7/layout/AccentHomeChevronProcess"/>
    <dgm:cxn modelId="{875C8B14-E705-4C8F-A9F8-5EF56EC967A6}" type="presParOf" srcId="{5A73627C-6B39-4060-ABDD-9D2230008EEF}" destId="{DEB6BBAA-863E-4D86-A7FD-6DDF77451635}" srcOrd="1" destOrd="0" presId="urn:microsoft.com/office/officeart/2016/7/layout/AccentHomeChevronProcess"/>
    <dgm:cxn modelId="{72881731-E354-4BA7-8AB7-38680846BCA9}" type="presParOf" srcId="{5A73627C-6B39-4060-ABDD-9D2230008EEF}" destId="{20458458-D685-45F1-AA27-FD196E79317C}" srcOrd="2" destOrd="0" presId="urn:microsoft.com/office/officeart/2016/7/layout/AccentHomeChevronProcess"/>
    <dgm:cxn modelId="{0261619D-0DE0-4DB0-8AE1-03028EC0AAC7}" type="presParOf" srcId="{5A73627C-6B39-4060-ABDD-9D2230008EEF}" destId="{16491ECA-AD5F-484F-9F76-0A923917B937}" srcOrd="3" destOrd="0" presId="urn:microsoft.com/office/officeart/2016/7/layout/AccentHomeChevronProcess"/>
    <dgm:cxn modelId="{67867AE5-50D0-49A5-BBD5-94C7783A6D73}" type="presParOf" srcId="{FC1FA9DC-FCE0-4087-8133-7FA720EE6F49}" destId="{831123A2-18D8-4EC7-9C04-95F477C64309}" srcOrd="1" destOrd="0" presId="urn:microsoft.com/office/officeart/2016/7/layout/AccentHomeChevronProcess"/>
    <dgm:cxn modelId="{096088E8-989C-4565-B2AD-522CAA5EA7E3}" type="presParOf" srcId="{FC1FA9DC-FCE0-4087-8133-7FA720EE6F49}" destId="{B1845AEF-0156-472F-B55F-5546CFC87FA5}" srcOrd="2" destOrd="0" presId="urn:microsoft.com/office/officeart/2016/7/layout/AccentHomeChevronProcess"/>
    <dgm:cxn modelId="{C43B2CB0-C910-4F62-AB0B-021A561D05E2}" type="presParOf" srcId="{B1845AEF-0156-472F-B55F-5546CFC87FA5}" destId="{71701FBD-799E-44AA-B9B2-0E68B42BCC50}" srcOrd="0" destOrd="0" presId="urn:microsoft.com/office/officeart/2016/7/layout/AccentHomeChevronProcess"/>
    <dgm:cxn modelId="{18845D0E-0BA3-4579-A7E3-06DECBE35D51}" type="presParOf" srcId="{B1845AEF-0156-472F-B55F-5546CFC87FA5}" destId="{CCA52A5F-3FD5-40DD-945B-50FC93059D64}" srcOrd="1" destOrd="0" presId="urn:microsoft.com/office/officeart/2016/7/layout/AccentHomeChevronProcess"/>
    <dgm:cxn modelId="{983930A1-4122-4F00-AA49-2EECE7C05102}" type="presParOf" srcId="{B1845AEF-0156-472F-B55F-5546CFC87FA5}" destId="{DB4A3C09-2FFE-435E-AA49-D04CBF0E1AEF}" srcOrd="2" destOrd="0" presId="urn:microsoft.com/office/officeart/2016/7/layout/AccentHomeChevronProcess"/>
    <dgm:cxn modelId="{1C55ABBA-A1F7-425C-A372-FC3B0269EA46}" type="presParOf" srcId="{B1845AEF-0156-472F-B55F-5546CFC87FA5}" destId="{010EBB57-4D96-471E-8A4A-54DD50654946}" srcOrd="3" destOrd="0" presId="urn:microsoft.com/office/officeart/2016/7/layout/AccentHomeChevronProcess"/>
    <dgm:cxn modelId="{0F9223D4-0607-4496-84FA-82A93E037F51}" type="presParOf" srcId="{FC1FA9DC-FCE0-4087-8133-7FA720EE6F49}" destId="{8E45FA67-3CD1-4E0F-B154-62C59F0F6100}" srcOrd="3" destOrd="0" presId="urn:microsoft.com/office/officeart/2016/7/layout/AccentHomeChevronProcess"/>
    <dgm:cxn modelId="{EC37239E-7585-434D-A8B1-2982809AB5E1}" type="presParOf" srcId="{FC1FA9DC-FCE0-4087-8133-7FA720EE6F49}" destId="{2453CB4A-D21F-48F7-BB21-FADF062FCF97}" srcOrd="4" destOrd="0" presId="urn:microsoft.com/office/officeart/2016/7/layout/AccentHomeChevronProcess"/>
    <dgm:cxn modelId="{32FC8BBD-BD21-4163-81B2-EE5985092A83}" type="presParOf" srcId="{2453CB4A-D21F-48F7-BB21-FADF062FCF97}" destId="{6DD80003-FB79-43B1-BB10-95ED0B4B1AB2}" srcOrd="0" destOrd="0" presId="urn:microsoft.com/office/officeart/2016/7/layout/AccentHomeChevronProcess"/>
    <dgm:cxn modelId="{DABD29FF-42FC-4007-B413-7BC9A505AEE6}" type="presParOf" srcId="{2453CB4A-D21F-48F7-BB21-FADF062FCF97}" destId="{F28787D9-E560-4445-91AA-AE2BE2B3B2EB}" srcOrd="1" destOrd="0" presId="urn:microsoft.com/office/officeart/2016/7/layout/AccentHomeChevronProcess"/>
    <dgm:cxn modelId="{003A211A-8C2B-4C4B-A3C5-F2CE2F3D8145}" type="presParOf" srcId="{2453CB4A-D21F-48F7-BB21-FADF062FCF97}" destId="{A869E4D2-F95D-48FD-87ED-4448F5D67744}" srcOrd="2" destOrd="0" presId="urn:microsoft.com/office/officeart/2016/7/layout/AccentHomeChevronProcess"/>
    <dgm:cxn modelId="{2F4F75ED-10A0-457E-A118-0FEBC0C74945}" type="presParOf" srcId="{2453CB4A-D21F-48F7-BB21-FADF062FCF97}" destId="{C20F0BD0-2C83-4D6C-9CEF-5DCBD54CA900}" srcOrd="3" destOrd="0" presId="urn:microsoft.com/office/officeart/2016/7/layout/AccentHomeChevronProcess"/>
    <dgm:cxn modelId="{4A70DF72-D36E-4963-9D2F-389AC349B4CB}" type="presParOf" srcId="{FC1FA9DC-FCE0-4087-8133-7FA720EE6F49}" destId="{AB0EC31E-E96E-4014-809A-A35DECA44ECB}" srcOrd="5" destOrd="0" presId="urn:microsoft.com/office/officeart/2016/7/layout/AccentHomeChevronProcess"/>
    <dgm:cxn modelId="{4C12B369-E094-4B64-9A67-7A5B27B17009}" type="presParOf" srcId="{FC1FA9DC-FCE0-4087-8133-7FA720EE6F49}" destId="{D5D9E48C-9CE3-4A55-AA2B-937FB26CC8DE}" srcOrd="6" destOrd="0" presId="urn:microsoft.com/office/officeart/2016/7/layout/AccentHomeChevronProcess"/>
    <dgm:cxn modelId="{56C828E8-780D-444A-AC9B-A7D30E9FEE83}" type="presParOf" srcId="{D5D9E48C-9CE3-4A55-AA2B-937FB26CC8DE}" destId="{BF511546-BFE2-41E8-8C92-7A25CC82A0E0}" srcOrd="0" destOrd="0" presId="urn:microsoft.com/office/officeart/2016/7/layout/AccentHomeChevronProcess"/>
    <dgm:cxn modelId="{CC1C2A38-9BA5-4B14-9F65-A7475CF777BD}" type="presParOf" srcId="{D5D9E48C-9CE3-4A55-AA2B-937FB26CC8DE}" destId="{2D22ACBC-CD17-4F94-B9AF-B761818D70C3}" srcOrd="1" destOrd="0" presId="urn:microsoft.com/office/officeart/2016/7/layout/AccentHomeChevronProcess"/>
    <dgm:cxn modelId="{469FD221-E09C-4D2F-BCE7-BDBB977B504C}" type="presParOf" srcId="{D5D9E48C-9CE3-4A55-AA2B-937FB26CC8DE}" destId="{6D887707-13DA-4C54-B76F-EECC77D16BD1}" srcOrd="2" destOrd="0" presId="urn:microsoft.com/office/officeart/2016/7/layout/AccentHomeChevronProcess"/>
    <dgm:cxn modelId="{8024342F-2221-4546-BE25-AEFAEDEE3F18}" type="presParOf" srcId="{D5D9E48C-9CE3-4A55-AA2B-937FB26CC8DE}" destId="{47806F23-1BA7-45CF-8BD5-37BD77A0D215}" srcOrd="3" destOrd="0" presId="urn:microsoft.com/office/officeart/2016/7/layout/AccentHomeChevronProcess"/>
    <dgm:cxn modelId="{458CBB7C-C863-43FC-B3A8-73730BE05948}" type="presParOf" srcId="{FC1FA9DC-FCE0-4087-8133-7FA720EE6F49}" destId="{24D44BC9-966B-4017-9F1C-14F9B24A22AD}" srcOrd="7" destOrd="0" presId="urn:microsoft.com/office/officeart/2016/7/layout/AccentHomeChevronProcess"/>
    <dgm:cxn modelId="{CA15D9C0-2BDA-452E-8CFD-72AC3C2B2709}" type="presParOf" srcId="{FC1FA9DC-FCE0-4087-8133-7FA720EE6F49}" destId="{F7482CD0-A367-4586-ADD7-201796B8F1E3}" srcOrd="8" destOrd="0" presId="urn:microsoft.com/office/officeart/2016/7/layout/AccentHomeChevronProcess"/>
    <dgm:cxn modelId="{B1F69381-7501-4E20-8904-3F96DAA55EAA}" type="presParOf" srcId="{F7482CD0-A367-4586-ADD7-201796B8F1E3}" destId="{ECB2D6E2-DA84-42E5-8D98-5506F1B14406}" srcOrd="0" destOrd="0" presId="urn:microsoft.com/office/officeart/2016/7/layout/AccentHomeChevronProcess"/>
    <dgm:cxn modelId="{D4F43696-3841-4A94-B7E2-4EB77621FC46}" type="presParOf" srcId="{F7482CD0-A367-4586-ADD7-201796B8F1E3}" destId="{B24DB0C7-F46A-4766-B581-EFE3A6BA848E}" srcOrd="1" destOrd="0" presId="urn:microsoft.com/office/officeart/2016/7/layout/AccentHomeChevronProcess"/>
    <dgm:cxn modelId="{2CF2D541-2323-49E7-A417-0825FB2F34E8}" type="presParOf" srcId="{F7482CD0-A367-4586-ADD7-201796B8F1E3}" destId="{F01F485F-B4EB-4965-BBFA-51100D6A00C5}" srcOrd="2" destOrd="0" presId="urn:microsoft.com/office/officeart/2016/7/layout/AccentHomeChevronProcess"/>
    <dgm:cxn modelId="{013806A1-A72F-4FF4-AA37-3D62726F9517}" type="presParOf" srcId="{F7482CD0-A367-4586-ADD7-201796B8F1E3}" destId="{4250780B-6527-41C9-BDB0-89A8A488CE83}" srcOrd="3" destOrd="0" presId="urn:microsoft.com/office/officeart/2016/7/layout/AccentHomeChevronProcess"/>
    <dgm:cxn modelId="{BB3F3C89-BDA3-453D-9274-6337F75639C9}" type="presParOf" srcId="{FC1FA9DC-FCE0-4087-8133-7FA720EE6F49}" destId="{E406F9B1-70A7-483F-96C2-71ABAFD6B3CB}" srcOrd="9" destOrd="0" presId="urn:microsoft.com/office/officeart/2016/7/layout/AccentHomeChevronProcess"/>
    <dgm:cxn modelId="{40A55DEE-03DC-42BE-9DC2-22956E646968}" type="presParOf" srcId="{FC1FA9DC-FCE0-4087-8133-7FA720EE6F49}" destId="{A85F8448-D62B-4EB3-A163-831D4C48B2AE}" srcOrd="10" destOrd="0" presId="urn:microsoft.com/office/officeart/2016/7/layout/AccentHomeChevronProcess"/>
    <dgm:cxn modelId="{1E00D865-71E0-4522-B265-0CBC50A1E5BF}" type="presParOf" srcId="{A85F8448-D62B-4EB3-A163-831D4C48B2AE}" destId="{29A99024-2E4B-4491-8E76-3EFFDD870FC1}" srcOrd="0" destOrd="0" presId="urn:microsoft.com/office/officeart/2016/7/layout/AccentHomeChevronProcess"/>
    <dgm:cxn modelId="{115E46E8-4716-42C7-ACEB-6D8ADD0D7B3C}" type="presParOf" srcId="{A85F8448-D62B-4EB3-A163-831D4C48B2AE}" destId="{A379FA70-F266-4C6E-A80F-954992DBBEC8}" srcOrd="1" destOrd="0" presId="urn:microsoft.com/office/officeart/2016/7/layout/AccentHomeChevronProcess"/>
    <dgm:cxn modelId="{333F8E24-553C-4158-9B5D-AF334452EC6D}" type="presParOf" srcId="{A85F8448-D62B-4EB3-A163-831D4C48B2AE}" destId="{894A1BF4-D2DE-4F7B-B106-865D0E574C9B}" srcOrd="2" destOrd="0" presId="urn:microsoft.com/office/officeart/2016/7/layout/AccentHomeChevronProcess"/>
    <dgm:cxn modelId="{5EEE9B62-6776-4D21-B94E-252553313630}" type="presParOf" srcId="{A85F8448-D62B-4EB3-A163-831D4C48B2AE}" destId="{C4721A61-530D-494C-BB64-867577BFE416}"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9109C-1126-4019-AC86-E237BB437A5D}">
      <dsp:nvSpPr>
        <dsp:cNvPr id="0" name=""/>
        <dsp:cNvSpPr/>
      </dsp:nvSpPr>
      <dsp:spPr>
        <a:xfrm>
          <a:off x="3286" y="45121"/>
          <a:ext cx="3203971" cy="662400"/>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Aptos Display" panose="020F0302020204030204"/>
            </a:rPr>
            <a:t>Community Well-being</a:t>
          </a:r>
          <a:endParaRPr lang="en-US" sz="2300" kern="1200"/>
        </a:p>
      </dsp:txBody>
      <dsp:txXfrm>
        <a:off x="3286" y="45121"/>
        <a:ext cx="3203971" cy="662400"/>
      </dsp:txXfrm>
    </dsp:sp>
    <dsp:sp modelId="{62533E99-422A-44C2-9B94-1C34F5056977}">
      <dsp:nvSpPr>
        <dsp:cNvPr id="0" name=""/>
        <dsp:cNvSpPr/>
      </dsp:nvSpPr>
      <dsp:spPr>
        <a:xfrm>
          <a:off x="3286" y="707521"/>
          <a:ext cx="3203971" cy="3598695"/>
        </a:xfrm>
        <a:prstGeom prst="rect">
          <a:avLst/>
        </a:prstGeom>
        <a:solidFill>
          <a:schemeClr val="lt1">
            <a:alpha val="90000"/>
            <a:tint val="40000"/>
            <a:hueOff val="0"/>
            <a:satOff val="0"/>
            <a:lumOff val="0"/>
            <a:alphaOff val="0"/>
          </a:schemeClr>
        </a:solidFill>
        <a:ln w="1905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en-US" sz="2300" kern="1200" dirty="0">
              <a:latin typeface="Aptos Display" panose="020F0302020204030204"/>
            </a:rPr>
            <a:t>Quality childcare supports the youngest members of the community with a foundation for success</a:t>
          </a:r>
          <a:endParaRPr lang="en-US" sz="2300" kern="1200" dirty="0"/>
        </a:p>
        <a:p>
          <a:pPr marL="228600" lvl="1" indent="-228600" algn="l" defTabSz="1022350" rtl="0">
            <a:lnSpc>
              <a:spcPct val="90000"/>
            </a:lnSpc>
            <a:spcBef>
              <a:spcPct val="0"/>
            </a:spcBef>
            <a:spcAft>
              <a:spcPct val="15000"/>
            </a:spcAft>
            <a:buChar char="•"/>
          </a:pPr>
          <a:r>
            <a:rPr lang="en-US" sz="2300" kern="1200">
              <a:latin typeface="Aptos Display" panose="020F0302020204030204"/>
            </a:rPr>
            <a:t>Accessible childcare reduces stress on families, contributing to a resilient community</a:t>
          </a:r>
          <a:endParaRPr lang="en-US" sz="2300" kern="1200"/>
        </a:p>
      </dsp:txBody>
      <dsp:txXfrm>
        <a:off x="3286" y="707521"/>
        <a:ext cx="3203971" cy="3598695"/>
      </dsp:txXfrm>
    </dsp:sp>
    <dsp:sp modelId="{AC7B13B4-6B26-4717-AA10-4B67F8563C0D}">
      <dsp:nvSpPr>
        <dsp:cNvPr id="0" name=""/>
        <dsp:cNvSpPr/>
      </dsp:nvSpPr>
      <dsp:spPr>
        <a:xfrm>
          <a:off x="3655814" y="45121"/>
          <a:ext cx="3203971" cy="662400"/>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Aptos Display" panose="020F0302020204030204"/>
            </a:rPr>
            <a:t>Workforce Support</a:t>
          </a:r>
          <a:endParaRPr lang="en-US" sz="2300" kern="1200"/>
        </a:p>
      </dsp:txBody>
      <dsp:txXfrm>
        <a:off x="3655814" y="45121"/>
        <a:ext cx="3203971" cy="662400"/>
      </dsp:txXfrm>
    </dsp:sp>
    <dsp:sp modelId="{C1B2FAF2-33EF-42AF-9970-EEFB03260A4D}">
      <dsp:nvSpPr>
        <dsp:cNvPr id="0" name=""/>
        <dsp:cNvSpPr/>
      </dsp:nvSpPr>
      <dsp:spPr>
        <a:xfrm>
          <a:off x="3655814" y="707521"/>
          <a:ext cx="3203971" cy="3598695"/>
        </a:xfrm>
        <a:prstGeom prst="rect">
          <a:avLst/>
        </a:prstGeom>
        <a:solidFill>
          <a:schemeClr val="lt1">
            <a:alpha val="90000"/>
            <a:tint val="40000"/>
            <a:hueOff val="0"/>
            <a:satOff val="0"/>
            <a:lumOff val="0"/>
            <a:alphaOff val="0"/>
          </a:schemeClr>
        </a:solidFill>
        <a:ln w="1905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en-US" sz="2300" kern="1200">
              <a:latin typeface="Aptos Display" panose="020F0302020204030204"/>
            </a:rPr>
            <a:t>Reliable childcare allows parents to focus on work, improving productivity and reliability</a:t>
          </a:r>
          <a:endParaRPr lang="en-US" sz="2300" kern="1200"/>
        </a:p>
        <a:p>
          <a:pPr marL="228600" lvl="1" indent="-228600" algn="l" defTabSz="1022350" rtl="0">
            <a:lnSpc>
              <a:spcPct val="90000"/>
            </a:lnSpc>
            <a:spcBef>
              <a:spcPct val="0"/>
            </a:spcBef>
            <a:spcAft>
              <a:spcPct val="15000"/>
            </a:spcAft>
            <a:buChar char="•"/>
          </a:pPr>
          <a:r>
            <a:rPr lang="en-US" sz="2300" kern="1200">
              <a:latin typeface="Aptos Display" panose="020F0302020204030204"/>
            </a:rPr>
            <a:t>Companies offering childcare benefits attract and retain top talent</a:t>
          </a:r>
          <a:endParaRPr lang="en-US" sz="2300" kern="1200"/>
        </a:p>
      </dsp:txBody>
      <dsp:txXfrm>
        <a:off x="3655814" y="707521"/>
        <a:ext cx="3203971" cy="3598695"/>
      </dsp:txXfrm>
    </dsp:sp>
    <dsp:sp modelId="{49609A38-BD93-4038-86A5-86B3CB07BC2D}">
      <dsp:nvSpPr>
        <dsp:cNvPr id="0" name=""/>
        <dsp:cNvSpPr/>
      </dsp:nvSpPr>
      <dsp:spPr>
        <a:xfrm>
          <a:off x="7308342" y="45121"/>
          <a:ext cx="3203971" cy="662400"/>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Aptos Display" panose="020F0302020204030204"/>
            </a:rPr>
            <a:t>Economic Development</a:t>
          </a:r>
        </a:p>
      </dsp:txBody>
      <dsp:txXfrm>
        <a:off x="7308342" y="45121"/>
        <a:ext cx="3203971" cy="662400"/>
      </dsp:txXfrm>
    </dsp:sp>
    <dsp:sp modelId="{3567F0E3-95E6-43FC-873F-37118F0678E6}">
      <dsp:nvSpPr>
        <dsp:cNvPr id="0" name=""/>
        <dsp:cNvSpPr/>
      </dsp:nvSpPr>
      <dsp:spPr>
        <a:xfrm>
          <a:off x="7308342" y="707521"/>
          <a:ext cx="3203971" cy="3598695"/>
        </a:xfrm>
        <a:prstGeom prst="rect">
          <a:avLst/>
        </a:prstGeom>
        <a:solidFill>
          <a:schemeClr val="lt1">
            <a:alpha val="90000"/>
            <a:tint val="40000"/>
            <a:hueOff val="0"/>
            <a:satOff val="0"/>
            <a:lumOff val="0"/>
            <a:alphaOff val="0"/>
          </a:schemeClr>
        </a:solidFill>
        <a:ln w="1905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en-US" sz="2300" kern="1200">
              <a:latin typeface="Aptos Display" panose="020F0302020204030204"/>
            </a:rPr>
            <a:t>Early childhood education centers generate jobs in the community</a:t>
          </a:r>
        </a:p>
        <a:p>
          <a:pPr marL="228600" lvl="1" indent="-228600" algn="l" defTabSz="1022350" rtl="0">
            <a:lnSpc>
              <a:spcPct val="90000"/>
            </a:lnSpc>
            <a:spcBef>
              <a:spcPct val="0"/>
            </a:spcBef>
            <a:spcAft>
              <a:spcPct val="15000"/>
            </a:spcAft>
            <a:buChar char="•"/>
          </a:pPr>
          <a:r>
            <a:rPr lang="en-US" sz="2300" kern="1200">
              <a:latin typeface="Aptos Display" panose="020F0302020204030204"/>
            </a:rPr>
            <a:t>Childcare accessibility allows more parents to participate in the workforce, driving local economic activity</a:t>
          </a:r>
        </a:p>
      </dsp:txBody>
      <dsp:txXfrm>
        <a:off x="7308342" y="707521"/>
        <a:ext cx="3203971" cy="35986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016CF-D199-488B-BD14-D698647C636C}">
      <dsp:nvSpPr>
        <dsp:cNvPr id="0" name=""/>
        <dsp:cNvSpPr/>
      </dsp:nvSpPr>
      <dsp:spPr>
        <a:xfrm rot="5400000">
          <a:off x="-1759859" y="3397316"/>
          <a:ext cx="3678228" cy="153133"/>
        </a:xfrm>
        <a:prstGeom prst="corner">
          <a:avLst>
            <a:gd name="adj1" fmla="val 1000"/>
            <a:gd name="adj2" fmla="val 100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B6BBAA-863E-4D86-A7FD-6DDF77451635}">
      <dsp:nvSpPr>
        <dsp:cNvPr id="0" name=""/>
        <dsp:cNvSpPr/>
      </dsp:nvSpPr>
      <dsp:spPr>
        <a:xfrm>
          <a:off x="2688" y="5312997"/>
          <a:ext cx="1914165" cy="1226076"/>
        </a:xfrm>
        <a:prstGeom prst="homePlate">
          <a:avLst>
            <a:gd name="adj" fmla="val 25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Display" panose="020F0302020204030204"/>
            </a:rPr>
            <a:t>Inputs</a:t>
          </a:r>
          <a:endParaRPr lang="en-US" sz="1800" kern="1200"/>
        </a:p>
      </dsp:txBody>
      <dsp:txXfrm>
        <a:off x="2688" y="5312997"/>
        <a:ext cx="1760906" cy="1226076"/>
      </dsp:txXfrm>
    </dsp:sp>
    <dsp:sp modelId="{20458458-D685-45F1-AA27-FD196E79317C}">
      <dsp:nvSpPr>
        <dsp:cNvPr id="0" name=""/>
        <dsp:cNvSpPr/>
      </dsp:nvSpPr>
      <dsp:spPr>
        <a:xfrm>
          <a:off x="155821" y="1726648"/>
          <a:ext cx="1554302" cy="3494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a:latin typeface="Aptos Display" panose="020F0302020204030204"/>
            </a:rPr>
            <a:t>Labor Shortage Report</a:t>
          </a:r>
          <a:endParaRPr lang="en-US" sz="1100" kern="1200"/>
        </a:p>
        <a:p>
          <a:pPr marL="0" lvl="0" indent="0" algn="l" defTabSz="488950" rtl="0">
            <a:lnSpc>
              <a:spcPct val="90000"/>
            </a:lnSpc>
            <a:spcBef>
              <a:spcPct val="0"/>
            </a:spcBef>
            <a:spcAft>
              <a:spcPct val="35000"/>
            </a:spcAft>
            <a:buNone/>
          </a:pPr>
          <a:r>
            <a:rPr lang="en-US" sz="1100" kern="1200">
              <a:latin typeface="Aptos Display" panose="020F0302020204030204"/>
            </a:rPr>
            <a:t>ECE Career Pathway Report</a:t>
          </a:r>
          <a:endParaRPr lang="en-US" sz="1100" kern="1200"/>
        </a:p>
      </dsp:txBody>
      <dsp:txXfrm>
        <a:off x="155821" y="1726648"/>
        <a:ext cx="1554302" cy="3494469"/>
      </dsp:txXfrm>
    </dsp:sp>
    <dsp:sp modelId="{71701FBD-799E-44AA-B9B2-0E68B42BCC50}">
      <dsp:nvSpPr>
        <dsp:cNvPr id="0" name=""/>
        <dsp:cNvSpPr/>
      </dsp:nvSpPr>
      <dsp:spPr>
        <a:xfrm rot="5400000">
          <a:off x="58597" y="3397316"/>
          <a:ext cx="3678228" cy="153133"/>
        </a:xfrm>
        <a:prstGeom prst="corner">
          <a:avLst>
            <a:gd name="adj1" fmla="val 1000"/>
            <a:gd name="adj2" fmla="val 100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A52A5F-3FD5-40DD-945B-50FC93059D64}">
      <dsp:nvSpPr>
        <dsp:cNvPr id="0" name=""/>
        <dsp:cNvSpPr/>
      </dsp:nvSpPr>
      <dsp:spPr>
        <a:xfrm>
          <a:off x="1821145" y="5312997"/>
          <a:ext cx="1914165" cy="1226076"/>
        </a:xfrm>
        <a:prstGeom prst="chevron">
          <a:avLst>
            <a:gd name="adj" fmla="val 25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Display" panose="020F0302020204030204"/>
            </a:rPr>
            <a:t>Activities</a:t>
          </a:r>
          <a:endParaRPr lang="en-US" sz="1800" kern="1200"/>
        </a:p>
      </dsp:txBody>
      <dsp:txXfrm>
        <a:off x="2127664" y="5312997"/>
        <a:ext cx="1301127" cy="1226076"/>
      </dsp:txXfrm>
    </dsp:sp>
    <dsp:sp modelId="{DB4A3C09-2FFE-435E-AA49-D04CBF0E1AEF}">
      <dsp:nvSpPr>
        <dsp:cNvPr id="0" name=""/>
        <dsp:cNvSpPr/>
      </dsp:nvSpPr>
      <dsp:spPr>
        <a:xfrm>
          <a:off x="1974278" y="1726648"/>
          <a:ext cx="1554302" cy="3494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a:latin typeface="Aptos Display" panose="020F0302020204030204"/>
            </a:rPr>
            <a:t>Recruitment Dashboard</a:t>
          </a:r>
          <a:endParaRPr lang="en-US" sz="1100" kern="1200"/>
        </a:p>
        <a:p>
          <a:pPr marL="0" lvl="0" indent="0" algn="l" defTabSz="488950" rtl="0">
            <a:lnSpc>
              <a:spcPct val="90000"/>
            </a:lnSpc>
            <a:spcBef>
              <a:spcPct val="0"/>
            </a:spcBef>
            <a:spcAft>
              <a:spcPct val="35000"/>
            </a:spcAft>
            <a:buNone/>
          </a:pPr>
          <a:r>
            <a:rPr lang="en-US" sz="1100" kern="1200">
              <a:latin typeface="Aptos Display" panose="020F0302020204030204"/>
            </a:rPr>
            <a:t>Outreach Campaign</a:t>
          </a:r>
          <a:endParaRPr lang="en-US" sz="1100" kern="1200"/>
        </a:p>
      </dsp:txBody>
      <dsp:txXfrm>
        <a:off x="1974278" y="1726648"/>
        <a:ext cx="1554302" cy="3494469"/>
      </dsp:txXfrm>
    </dsp:sp>
    <dsp:sp modelId="{6DD80003-FB79-43B1-BB10-95ED0B4B1AB2}">
      <dsp:nvSpPr>
        <dsp:cNvPr id="0" name=""/>
        <dsp:cNvSpPr/>
      </dsp:nvSpPr>
      <dsp:spPr>
        <a:xfrm rot="5400000">
          <a:off x="1877054" y="3397316"/>
          <a:ext cx="3678228" cy="153133"/>
        </a:xfrm>
        <a:prstGeom prst="corner">
          <a:avLst>
            <a:gd name="adj1" fmla="val 1000"/>
            <a:gd name="adj2" fmla="val 100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8787D9-E560-4445-91AA-AE2BE2B3B2EB}">
      <dsp:nvSpPr>
        <dsp:cNvPr id="0" name=""/>
        <dsp:cNvSpPr/>
      </dsp:nvSpPr>
      <dsp:spPr>
        <a:xfrm>
          <a:off x="3639602" y="5312997"/>
          <a:ext cx="1914165" cy="1226076"/>
        </a:xfrm>
        <a:prstGeom prst="chevron">
          <a:avLst>
            <a:gd name="adj" fmla="val 25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Display" panose="020F0302020204030204"/>
            </a:rPr>
            <a:t>Outputs</a:t>
          </a:r>
        </a:p>
      </dsp:txBody>
      <dsp:txXfrm>
        <a:off x="3946121" y="5312997"/>
        <a:ext cx="1301127" cy="1226076"/>
      </dsp:txXfrm>
    </dsp:sp>
    <dsp:sp modelId="{A869E4D2-F95D-48FD-87ED-4448F5D67744}">
      <dsp:nvSpPr>
        <dsp:cNvPr id="0" name=""/>
        <dsp:cNvSpPr/>
      </dsp:nvSpPr>
      <dsp:spPr>
        <a:xfrm>
          <a:off x="3792735" y="1726648"/>
          <a:ext cx="1554302" cy="3494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b="1" kern="1200">
              <a:latin typeface="Aptos Display" panose="020F0302020204030204"/>
            </a:rPr>
            <a:t>100 </a:t>
          </a:r>
          <a:r>
            <a:rPr lang="en-US" sz="1100" b="0" kern="1200">
              <a:latin typeface="Aptos Display" panose="020F0302020204030204"/>
            </a:rPr>
            <a:t>K-12 teachers providing special instruction about career pathways in ECE</a:t>
          </a:r>
        </a:p>
        <a:p>
          <a:pPr marL="0" lvl="0" indent="0" algn="l" defTabSz="488950" rtl="0">
            <a:lnSpc>
              <a:spcPct val="90000"/>
            </a:lnSpc>
            <a:spcBef>
              <a:spcPct val="0"/>
            </a:spcBef>
            <a:spcAft>
              <a:spcPct val="35000"/>
            </a:spcAft>
            <a:buNone/>
          </a:pPr>
          <a:r>
            <a:rPr lang="en-US" sz="1100" b="1" kern="1200">
              <a:latin typeface="Aptos Display" panose="020F0302020204030204"/>
            </a:rPr>
            <a:t>250 </a:t>
          </a:r>
          <a:r>
            <a:rPr lang="en-US" sz="1100" b="0" kern="1200">
              <a:latin typeface="Aptos Display" panose="020F0302020204030204"/>
            </a:rPr>
            <a:t>emerging workers (students) trained</a:t>
          </a:r>
        </a:p>
        <a:p>
          <a:pPr marL="0" lvl="0" indent="0" algn="l" defTabSz="488950" rtl="0">
            <a:lnSpc>
              <a:spcPct val="90000"/>
            </a:lnSpc>
            <a:spcBef>
              <a:spcPct val="0"/>
            </a:spcBef>
            <a:spcAft>
              <a:spcPct val="35000"/>
            </a:spcAft>
            <a:buNone/>
          </a:pPr>
          <a:r>
            <a:rPr lang="en-US" sz="1100" b="1" kern="1200">
              <a:latin typeface="Aptos Display" panose="020F0302020204030204"/>
            </a:rPr>
            <a:t>50 </a:t>
          </a:r>
          <a:r>
            <a:rPr lang="en-US" sz="1100" b="0" kern="1200">
              <a:latin typeface="Aptos Display" panose="020F0302020204030204"/>
            </a:rPr>
            <a:t>businesses served with incumbent worker training</a:t>
          </a:r>
        </a:p>
        <a:p>
          <a:pPr marL="0" lvl="0" indent="0" algn="l" defTabSz="488950" rtl="0">
            <a:lnSpc>
              <a:spcPct val="90000"/>
            </a:lnSpc>
            <a:spcBef>
              <a:spcPct val="0"/>
            </a:spcBef>
            <a:spcAft>
              <a:spcPct val="35000"/>
            </a:spcAft>
            <a:buNone/>
          </a:pPr>
          <a:r>
            <a:rPr lang="en-US" sz="1100" b="1" kern="1200">
              <a:latin typeface="Aptos Display" panose="020F0302020204030204"/>
            </a:rPr>
            <a:t>100 </a:t>
          </a:r>
          <a:r>
            <a:rPr lang="en-US" sz="1100" b="0" kern="1200">
              <a:latin typeface="Aptos Display" panose="020F0302020204030204"/>
            </a:rPr>
            <a:t>businesses participate in Shared Service Alliance</a:t>
          </a:r>
        </a:p>
        <a:p>
          <a:pPr marL="0" lvl="0" indent="0" algn="l" defTabSz="488950" rtl="0">
            <a:lnSpc>
              <a:spcPct val="90000"/>
            </a:lnSpc>
            <a:spcBef>
              <a:spcPct val="0"/>
            </a:spcBef>
            <a:spcAft>
              <a:spcPct val="35000"/>
            </a:spcAft>
            <a:buNone/>
          </a:pPr>
          <a:r>
            <a:rPr lang="en-US" sz="1100" b="1" kern="1200">
              <a:latin typeface="Aptos Display" panose="020F0302020204030204"/>
            </a:rPr>
            <a:t>250 </a:t>
          </a:r>
          <a:r>
            <a:rPr lang="en-US" sz="1100" b="0" kern="1200">
              <a:latin typeface="Aptos Display" panose="020F0302020204030204"/>
            </a:rPr>
            <a:t>incumbent workers trained/upskilled</a:t>
          </a:r>
        </a:p>
      </dsp:txBody>
      <dsp:txXfrm>
        <a:off x="3792735" y="1726648"/>
        <a:ext cx="1554302" cy="3494469"/>
      </dsp:txXfrm>
    </dsp:sp>
    <dsp:sp modelId="{BF511546-BFE2-41E8-8C92-7A25CC82A0E0}">
      <dsp:nvSpPr>
        <dsp:cNvPr id="0" name=""/>
        <dsp:cNvSpPr/>
      </dsp:nvSpPr>
      <dsp:spPr>
        <a:xfrm rot="5400000">
          <a:off x="3695511" y="3397316"/>
          <a:ext cx="3678228" cy="153133"/>
        </a:xfrm>
        <a:prstGeom prst="corner">
          <a:avLst>
            <a:gd name="adj1" fmla="val 1000"/>
            <a:gd name="adj2" fmla="val 100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22ACBC-CD17-4F94-B9AF-B761818D70C3}">
      <dsp:nvSpPr>
        <dsp:cNvPr id="0" name=""/>
        <dsp:cNvSpPr/>
      </dsp:nvSpPr>
      <dsp:spPr>
        <a:xfrm>
          <a:off x="5458059" y="5312997"/>
          <a:ext cx="1914165" cy="1226076"/>
        </a:xfrm>
        <a:prstGeom prst="chevron">
          <a:avLst>
            <a:gd name="adj" fmla="val 25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Aptos Display" panose="020F0302020204030204"/>
            </a:rPr>
            <a:t>S</a:t>
          </a:r>
          <a:r>
            <a:rPr lang="en-US" sz="1800" b="0" kern="1200">
              <a:latin typeface="Aptos Display" panose="020F0302020204030204"/>
            </a:rPr>
            <a:t>hort-Term Outcomes</a:t>
          </a:r>
        </a:p>
      </dsp:txBody>
      <dsp:txXfrm>
        <a:off x="5764578" y="5312997"/>
        <a:ext cx="1301127" cy="1226076"/>
      </dsp:txXfrm>
    </dsp:sp>
    <dsp:sp modelId="{6D887707-13DA-4C54-B76F-EECC77D16BD1}">
      <dsp:nvSpPr>
        <dsp:cNvPr id="0" name=""/>
        <dsp:cNvSpPr/>
      </dsp:nvSpPr>
      <dsp:spPr>
        <a:xfrm>
          <a:off x="5611192" y="1726648"/>
          <a:ext cx="1554302" cy="3057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b="0" kern="1200">
              <a:latin typeface="Aptos Display" panose="020F0302020204030204"/>
            </a:rPr>
            <a:t>Increased K-12 awareness of ECE career opportunities</a:t>
          </a:r>
        </a:p>
        <a:p>
          <a:pPr marL="0" lvl="0" indent="0" algn="l" defTabSz="488950" rtl="0">
            <a:lnSpc>
              <a:spcPct val="90000"/>
            </a:lnSpc>
            <a:spcBef>
              <a:spcPct val="0"/>
            </a:spcBef>
            <a:spcAft>
              <a:spcPct val="35000"/>
            </a:spcAft>
            <a:buNone/>
          </a:pPr>
          <a:r>
            <a:rPr lang="en-US" sz="1100" b="0" kern="1200">
              <a:latin typeface="Aptos Display" panose="020F0302020204030204"/>
            </a:rPr>
            <a:t>Increased regional awareness of ECE support organizations/resources</a:t>
          </a:r>
          <a:endParaRPr lang="en-US" sz="1100" b="0" kern="1200"/>
        </a:p>
        <a:p>
          <a:pPr marL="0" lvl="0" indent="0" algn="l" defTabSz="488950" rtl="0">
            <a:lnSpc>
              <a:spcPct val="90000"/>
            </a:lnSpc>
            <a:spcBef>
              <a:spcPct val="0"/>
            </a:spcBef>
            <a:spcAft>
              <a:spcPct val="35000"/>
            </a:spcAft>
            <a:buNone/>
          </a:pPr>
          <a:r>
            <a:rPr lang="en-US" sz="1100" b="0" kern="1200">
              <a:latin typeface="Aptos Display" panose="020F0302020204030204"/>
            </a:rPr>
            <a:t>Greater institutional understanding of ECE barriers and challenges</a:t>
          </a:r>
        </a:p>
        <a:p>
          <a:pPr marL="0" lvl="0" indent="0" algn="l" defTabSz="488950" rtl="0">
            <a:lnSpc>
              <a:spcPct val="90000"/>
            </a:lnSpc>
            <a:spcBef>
              <a:spcPct val="0"/>
            </a:spcBef>
            <a:spcAft>
              <a:spcPct val="35000"/>
            </a:spcAft>
            <a:buNone/>
          </a:pPr>
          <a:r>
            <a:rPr lang="en-US" sz="1100" b="0" kern="1200">
              <a:latin typeface="Aptos Display" panose="020F0302020204030204"/>
            </a:rPr>
            <a:t>Stronger connections with educational institutions (K-12, community college, university, etc.)</a:t>
          </a:r>
        </a:p>
        <a:p>
          <a:pPr marL="0" lvl="0" indent="0" algn="l" defTabSz="488950" rtl="0">
            <a:lnSpc>
              <a:spcPct val="90000"/>
            </a:lnSpc>
            <a:spcBef>
              <a:spcPct val="0"/>
            </a:spcBef>
            <a:spcAft>
              <a:spcPct val="35000"/>
            </a:spcAft>
            <a:buNone/>
          </a:pPr>
          <a:r>
            <a:rPr lang="en-US" sz="1100" b="0" kern="1200">
              <a:latin typeface="Aptos Display" panose="020F0302020204030204"/>
            </a:rPr>
            <a:t>Increase in proficiency and skill among ECE workers</a:t>
          </a:r>
        </a:p>
      </dsp:txBody>
      <dsp:txXfrm>
        <a:off x="5611192" y="1726648"/>
        <a:ext cx="1554302" cy="3057781"/>
      </dsp:txXfrm>
    </dsp:sp>
    <dsp:sp modelId="{ECB2D6E2-DA84-42E5-8D98-5506F1B14406}">
      <dsp:nvSpPr>
        <dsp:cNvPr id="0" name=""/>
        <dsp:cNvSpPr/>
      </dsp:nvSpPr>
      <dsp:spPr>
        <a:xfrm rot="5400000">
          <a:off x="5513968" y="3397316"/>
          <a:ext cx="3678228" cy="153133"/>
        </a:xfrm>
        <a:prstGeom prst="corner">
          <a:avLst>
            <a:gd name="adj1" fmla="val 1000"/>
            <a:gd name="adj2" fmla="val 100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4DB0C7-F46A-4766-B581-EFE3A6BA848E}">
      <dsp:nvSpPr>
        <dsp:cNvPr id="0" name=""/>
        <dsp:cNvSpPr/>
      </dsp:nvSpPr>
      <dsp:spPr>
        <a:xfrm>
          <a:off x="7276516" y="5312997"/>
          <a:ext cx="1914165" cy="1226076"/>
        </a:xfrm>
        <a:prstGeom prst="chevron">
          <a:avLst>
            <a:gd name="adj" fmla="val 25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rtl="0">
            <a:lnSpc>
              <a:spcPct val="90000"/>
            </a:lnSpc>
            <a:spcBef>
              <a:spcPct val="0"/>
            </a:spcBef>
            <a:spcAft>
              <a:spcPct val="35000"/>
            </a:spcAft>
            <a:buNone/>
          </a:pPr>
          <a:r>
            <a:rPr lang="en-US" sz="1800" b="0" kern="1200">
              <a:latin typeface="Aptos Display" panose="020F0302020204030204"/>
            </a:rPr>
            <a:t>Mid-Term Outcomes</a:t>
          </a:r>
        </a:p>
      </dsp:txBody>
      <dsp:txXfrm>
        <a:off x="7583035" y="5312997"/>
        <a:ext cx="1301127" cy="1226076"/>
      </dsp:txXfrm>
    </dsp:sp>
    <dsp:sp modelId="{F01F485F-B4EB-4965-BBFA-51100D6A00C5}">
      <dsp:nvSpPr>
        <dsp:cNvPr id="0" name=""/>
        <dsp:cNvSpPr/>
      </dsp:nvSpPr>
      <dsp:spPr>
        <a:xfrm>
          <a:off x="7429649" y="1726648"/>
          <a:ext cx="1554302" cy="3057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b="0" kern="1200">
              <a:latin typeface="Aptos Display" panose="020F0302020204030204"/>
            </a:rPr>
            <a:t>Increase in skills confidence among ECE workers</a:t>
          </a:r>
          <a:endParaRPr lang="en-US" sz="1100" b="0" kern="1200"/>
        </a:p>
        <a:p>
          <a:pPr marL="0" lvl="0" indent="0" algn="l" defTabSz="488950" rtl="0">
            <a:lnSpc>
              <a:spcPct val="90000"/>
            </a:lnSpc>
            <a:spcBef>
              <a:spcPct val="0"/>
            </a:spcBef>
            <a:spcAft>
              <a:spcPct val="35000"/>
            </a:spcAft>
            <a:buNone/>
          </a:pPr>
          <a:r>
            <a:rPr lang="en-US" sz="1100" b="0" kern="1200">
              <a:latin typeface="Aptos Display" panose="020F0302020204030204"/>
            </a:rPr>
            <a:t>Greater likelihood of successful program/resource implementation</a:t>
          </a:r>
        </a:p>
        <a:p>
          <a:pPr marL="0" lvl="0" indent="0" algn="l" defTabSz="488950" rtl="0">
            <a:lnSpc>
              <a:spcPct val="90000"/>
            </a:lnSpc>
            <a:spcBef>
              <a:spcPct val="0"/>
            </a:spcBef>
            <a:spcAft>
              <a:spcPct val="35000"/>
            </a:spcAft>
            <a:buNone/>
          </a:pPr>
          <a:r>
            <a:rPr lang="en-US" sz="1100" b="0" kern="1200">
              <a:latin typeface="Aptos Display" panose="020F0302020204030204"/>
            </a:rPr>
            <a:t>Improved programming/resource provision for childcare centers/ECE workers</a:t>
          </a:r>
        </a:p>
        <a:p>
          <a:pPr marL="0" lvl="0" indent="0" algn="l" defTabSz="488950" rtl="0">
            <a:lnSpc>
              <a:spcPct val="90000"/>
            </a:lnSpc>
            <a:spcBef>
              <a:spcPct val="0"/>
            </a:spcBef>
            <a:spcAft>
              <a:spcPct val="35000"/>
            </a:spcAft>
            <a:buNone/>
          </a:pPr>
          <a:r>
            <a:rPr lang="en-US" sz="1100" b="0" kern="1200">
              <a:latin typeface="Aptos Display" panose="020F0302020204030204"/>
            </a:rPr>
            <a:t>Increase in number of students pursuing ECE as a career</a:t>
          </a:r>
        </a:p>
        <a:p>
          <a:pPr marL="0" lvl="0" indent="0" algn="l" defTabSz="488950" rtl="0">
            <a:lnSpc>
              <a:spcPct val="90000"/>
            </a:lnSpc>
            <a:spcBef>
              <a:spcPct val="0"/>
            </a:spcBef>
            <a:spcAft>
              <a:spcPct val="35000"/>
            </a:spcAft>
            <a:buNone/>
          </a:pPr>
          <a:r>
            <a:rPr lang="en-US" sz="1100" b="0" kern="1200">
              <a:latin typeface="Aptos Display" panose="020F0302020204030204"/>
            </a:rPr>
            <a:t>Changes in perception of ECE as a career</a:t>
          </a:r>
          <a:endParaRPr lang="en-US" sz="1100" b="0" kern="1200"/>
        </a:p>
        <a:p>
          <a:pPr marL="0" lvl="0" indent="0" algn="l" defTabSz="488950" rtl="0">
            <a:lnSpc>
              <a:spcPct val="90000"/>
            </a:lnSpc>
            <a:spcBef>
              <a:spcPct val="0"/>
            </a:spcBef>
            <a:spcAft>
              <a:spcPct val="35000"/>
            </a:spcAft>
            <a:buNone/>
          </a:pPr>
          <a:r>
            <a:rPr lang="en-US" sz="1100" b="0" kern="1200">
              <a:latin typeface="Aptos Display" panose="020F0302020204030204"/>
            </a:rPr>
            <a:t>ECE workers are paid a living wage</a:t>
          </a:r>
        </a:p>
      </dsp:txBody>
      <dsp:txXfrm>
        <a:off x="7429649" y="1726648"/>
        <a:ext cx="1554302" cy="3057781"/>
      </dsp:txXfrm>
    </dsp:sp>
    <dsp:sp modelId="{29A99024-2E4B-4491-8E76-3EFFDD870FC1}">
      <dsp:nvSpPr>
        <dsp:cNvPr id="0" name=""/>
        <dsp:cNvSpPr/>
      </dsp:nvSpPr>
      <dsp:spPr>
        <a:xfrm rot="5400000">
          <a:off x="7332425" y="3397316"/>
          <a:ext cx="3678228" cy="153133"/>
        </a:xfrm>
        <a:prstGeom prst="corner">
          <a:avLst>
            <a:gd name="adj1" fmla="val 1000"/>
            <a:gd name="adj2" fmla="val 100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79FA70-F266-4C6E-A80F-954992DBBEC8}">
      <dsp:nvSpPr>
        <dsp:cNvPr id="0" name=""/>
        <dsp:cNvSpPr/>
      </dsp:nvSpPr>
      <dsp:spPr>
        <a:xfrm>
          <a:off x="9094973" y="5312997"/>
          <a:ext cx="1914165" cy="1226076"/>
        </a:xfrm>
        <a:prstGeom prst="chevron">
          <a:avLst>
            <a:gd name="adj" fmla="val 25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rtl="0">
            <a:lnSpc>
              <a:spcPct val="90000"/>
            </a:lnSpc>
            <a:spcBef>
              <a:spcPct val="0"/>
            </a:spcBef>
            <a:spcAft>
              <a:spcPct val="35000"/>
            </a:spcAft>
            <a:buNone/>
          </a:pPr>
          <a:r>
            <a:rPr lang="en-US" sz="1800" b="0" kern="1200">
              <a:latin typeface="Aptos Display" panose="020F0302020204030204"/>
            </a:rPr>
            <a:t>Long-Term Outcomes</a:t>
          </a:r>
        </a:p>
      </dsp:txBody>
      <dsp:txXfrm>
        <a:off x="9401492" y="5312997"/>
        <a:ext cx="1301127" cy="1226076"/>
      </dsp:txXfrm>
    </dsp:sp>
    <dsp:sp modelId="{894A1BF4-D2DE-4F7B-B106-865D0E574C9B}">
      <dsp:nvSpPr>
        <dsp:cNvPr id="0" name=""/>
        <dsp:cNvSpPr/>
      </dsp:nvSpPr>
      <dsp:spPr>
        <a:xfrm>
          <a:off x="9248106" y="1726648"/>
          <a:ext cx="1554302" cy="3057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b="0" kern="1200">
              <a:latin typeface="Aptos Display" panose="020F0302020204030204"/>
            </a:rPr>
            <a:t>Increase operational capacity and quality of childcare</a:t>
          </a:r>
          <a:endParaRPr lang="en-US" sz="1100" b="0" kern="1200"/>
        </a:p>
        <a:p>
          <a:pPr marL="0" lvl="0" indent="0" algn="l" defTabSz="488950" rtl="0">
            <a:lnSpc>
              <a:spcPct val="90000"/>
            </a:lnSpc>
            <a:spcBef>
              <a:spcPct val="0"/>
            </a:spcBef>
            <a:spcAft>
              <a:spcPct val="35000"/>
            </a:spcAft>
            <a:buNone/>
          </a:pPr>
          <a:r>
            <a:rPr lang="en-US" sz="1100" b="0" kern="1200">
              <a:latin typeface="Aptos Display" panose="020F0302020204030204"/>
            </a:rPr>
            <a:t>Add </a:t>
          </a:r>
          <a:r>
            <a:rPr lang="en-US" sz="1100" b="1" kern="1200">
              <a:latin typeface="Aptos Display" panose="020F0302020204030204"/>
            </a:rPr>
            <a:t>100 </a:t>
          </a:r>
          <a:r>
            <a:rPr lang="en-US" sz="1100" b="0" kern="1200">
              <a:latin typeface="Aptos Display" panose="020F0302020204030204"/>
            </a:rPr>
            <a:t>ECE teachers to the region</a:t>
          </a:r>
        </a:p>
      </dsp:txBody>
      <dsp:txXfrm>
        <a:off x="9248106" y="1726648"/>
        <a:ext cx="1554302" cy="305778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C26D6-F8B4-4131-A8F9-080845908460}"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7F0D4-5BDD-4F72-B339-CB9F29D731D9}" type="slidenum">
              <a:rPr lang="en-US" smtClean="0"/>
              <a:t>‹#›</a:t>
            </a:fld>
            <a:endParaRPr lang="en-US"/>
          </a:p>
        </p:txBody>
      </p:sp>
    </p:spTree>
    <p:extLst>
      <p:ext uri="{BB962C8B-B14F-4D97-AF65-F5344CB8AC3E}">
        <p14:creationId xmlns:p14="http://schemas.microsoft.com/office/powerpoint/2010/main" val="2683343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97F0D4-5BDD-4F72-B339-CB9F29D731D9}" type="slidenum">
              <a:rPr lang="en-US" smtClean="0"/>
              <a:t>1</a:t>
            </a:fld>
            <a:endParaRPr lang="en-US"/>
          </a:p>
        </p:txBody>
      </p:sp>
    </p:spTree>
    <p:extLst>
      <p:ext uri="{BB962C8B-B14F-4D97-AF65-F5344CB8AC3E}">
        <p14:creationId xmlns:p14="http://schemas.microsoft.com/office/powerpoint/2010/main" val="2207044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97F0D4-5BDD-4F72-B339-CB9F29D731D9}" type="slidenum">
              <a:rPr lang="en-US" smtClean="0"/>
              <a:t>14</a:t>
            </a:fld>
            <a:endParaRPr lang="en-US"/>
          </a:p>
        </p:txBody>
      </p:sp>
    </p:spTree>
    <p:extLst>
      <p:ext uri="{BB962C8B-B14F-4D97-AF65-F5344CB8AC3E}">
        <p14:creationId xmlns:p14="http://schemas.microsoft.com/office/powerpoint/2010/main" val="3418294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97F0D4-5BDD-4F72-B339-CB9F29D731D9}" type="slidenum">
              <a:rPr lang="en-US" smtClean="0"/>
              <a:t>15</a:t>
            </a:fld>
            <a:endParaRPr lang="en-US"/>
          </a:p>
        </p:txBody>
      </p:sp>
    </p:spTree>
    <p:extLst>
      <p:ext uri="{BB962C8B-B14F-4D97-AF65-F5344CB8AC3E}">
        <p14:creationId xmlns:p14="http://schemas.microsoft.com/office/powerpoint/2010/main" val="2844014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97F0D4-5BDD-4F72-B339-CB9F29D731D9}" type="slidenum">
              <a:rPr lang="en-US" smtClean="0"/>
              <a:t>23</a:t>
            </a:fld>
            <a:endParaRPr lang="en-US"/>
          </a:p>
        </p:txBody>
      </p:sp>
    </p:spTree>
    <p:extLst>
      <p:ext uri="{BB962C8B-B14F-4D97-AF65-F5344CB8AC3E}">
        <p14:creationId xmlns:p14="http://schemas.microsoft.com/office/powerpoint/2010/main" val="1832406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a:defRPr/>
            </a:pPr>
            <a:r>
              <a:rPr lang="en-US"/>
              <a:t>When looking at the geographical distribution of childcare sites in Pittsylvania County related to where families of children under five are concentrated. This map shows that formal childcare sites do not align with where children under five live. </a:t>
            </a:r>
          </a:p>
          <a:p>
            <a:pPr>
              <a:defRPr/>
            </a:pPr>
            <a:endParaRPr lang="en-US"/>
          </a:p>
          <a:p>
            <a:pPr>
              <a:defRPr/>
            </a:pPr>
            <a:r>
              <a:rPr lang="en-US"/>
              <a:t>Our research found that 52% of the Danville-Pittsylvania region is considered a childcare desert, contributing to</a:t>
            </a:r>
            <a:r>
              <a:rPr lang="en-US" sz="2900"/>
              <a:t> the already challenging task of finding suitable care. For example, in the top left corner of the county (Pittsville), we see the considerable distance families must travel to access childcare, without any guarantee of availability at that location. </a:t>
            </a:r>
            <a:r>
              <a:rPr lang="en-US" sz="1800">
                <a:solidFill>
                  <a:srgbClr val="FFFFFF"/>
                </a:solidFill>
                <a:latin typeface="Inter Medium"/>
              </a:rPr>
              <a:t> </a:t>
            </a:r>
            <a:endParaRPr lang="en-US" sz="1800">
              <a:solidFill>
                <a:srgbClr val="FFFFFF"/>
              </a:solidFill>
              <a:latin typeface="Inter Medium"/>
              <a:ea typeface="Inter Medium"/>
            </a:endParaRPr>
          </a:p>
          <a:p>
            <a:endParaRPr lang="en-US" sz="1800">
              <a:solidFill>
                <a:srgbClr val="323130"/>
              </a:solidFill>
              <a:latin typeface="Segoe UI" panose="020B0502040204020203" pitchFamily="34" charset="0"/>
              <a:ea typeface="Segoe UI" panose="020B0502040204020203" pitchFamily="34" charset="0"/>
            </a:endParaRPr>
          </a:p>
          <a:p>
            <a:r>
              <a:rPr lang="en-US" sz="2900"/>
              <a:t>Take Java, a community with one of the highest populations of children under 5, yet it lacks any childcare providers. Similarly, places like Hurt, despite having a significant number of children under 5, only offer the Virginia Preschool Initiative (VPI)which serves ages 3-4 and lack providers catering to infants and toddlers.</a:t>
            </a:r>
          </a:p>
          <a:p>
            <a:endParaRPr lang="en-US" sz="1800">
              <a:solidFill>
                <a:srgbClr val="323130"/>
              </a:solidFill>
              <a:latin typeface="Segoe UI" panose="020B0502040204020203" pitchFamily="34" charset="0"/>
            </a:endParaRPr>
          </a:p>
          <a:p>
            <a:r>
              <a:rPr lang="en-US" sz="2900"/>
              <a:t>VPI is available in public elementary schools scattered throughout the region, it primarily serves 3 to 4-year-olds and operates solely during the academic year. This further limits families' options, particularly during the summer break.</a:t>
            </a:r>
            <a:endParaRPr lang="en-US"/>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Within the city limits, we observe that childcare day care centers and religious exempt facilities are more densely populated. However, as we move towards major transportation arteries, we notice a sparse distribution of formal childcare services.</a:t>
            </a:r>
          </a:p>
          <a:p>
            <a:endParaRPr lang="en-US"/>
          </a:p>
          <a:p>
            <a:r>
              <a:rPr lang="en-US"/>
              <a:t>Notably, neighborhoods north of the North Carolina state line, there exists a high concentration of children under the age of 5 with no available formal childcare providers. Similarly, to the west, we find limited options.</a:t>
            </a:r>
          </a:p>
          <a:p>
            <a:endParaRPr lang="en-US"/>
          </a:p>
          <a:p>
            <a:r>
              <a:rPr lang="en-US"/>
              <a:t>This mapping emphasizes the urgent need for targeted actions to bridge the gap between childcare services and the areas where they are most needed within our community</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Existing Facilities and Gaps: Despite the existing facilities, there is a pronounced demand for infant and toddler care, with less than half of providers offering services for these age groups. </a:t>
            </a:r>
          </a:p>
          <a:p>
            <a:endParaRPr lang="en-US"/>
          </a:p>
          <a:p>
            <a:r>
              <a:rPr lang="en-US"/>
              <a:t>Economic Impact: </a:t>
            </a:r>
            <a:r>
              <a:rPr kumimoji="0" lang="en-US" altLang="en-US" sz="1200" b="0" i="0" u="none" strike="noStrike" cap="none" normalizeH="0" baseline="0">
                <a:ln>
                  <a:noFill/>
                </a:ln>
                <a:solidFill>
                  <a:schemeClr val="tx1"/>
                </a:solidFill>
                <a:effectLst/>
                <a:latin typeface="Arial" panose="020B0604020202020204" pitchFamily="34" charset="0"/>
              </a:rPr>
              <a:t>Childcare is a driver of workforce productivity, particularly in key employment sectors like manufacturing and healthcare, which account for 33% of employment in the region. </a:t>
            </a:r>
            <a:r>
              <a:rPr lang="en-US"/>
              <a:t>There is a need for 2nd and 3rd shift childcare options to accommodate the non-traditional work hours of many parents in these sectors.</a:t>
            </a:r>
          </a:p>
          <a:p>
            <a:endParaRPr lang="en-US"/>
          </a:p>
          <a:p>
            <a:r>
              <a:rPr lang="en-US"/>
              <a:t>Cost Impact: </a:t>
            </a:r>
            <a:r>
              <a:rPr kumimoji="0" lang="en-US" altLang="en-US" sz="1200" b="0" i="0" u="none" strike="noStrike" cap="none" normalizeH="0" baseline="0">
                <a:ln>
                  <a:noFill/>
                </a:ln>
                <a:solidFill>
                  <a:schemeClr val="tx1"/>
                </a:solidFill>
                <a:effectLst/>
                <a:latin typeface="Arial" panose="020B0604020202020204" pitchFamily="34" charset="0"/>
              </a:rPr>
              <a:t>Childcare costs represent nearly 25% of most household incomes in the region. </a:t>
            </a:r>
            <a:endParaRPr lang="en-US"/>
          </a:p>
        </p:txBody>
      </p:sp>
      <p:sp>
        <p:nvSpPr>
          <p:cNvPr id="4" name="Slide Number Placeholder 3"/>
          <p:cNvSpPr>
            <a:spLocks noGrp="1"/>
          </p:cNvSpPr>
          <p:nvPr>
            <p:ph type="sldNum" sz="quarter" idx="5"/>
          </p:nvPr>
        </p:nvSpPr>
        <p:spPr/>
        <p:txBody>
          <a:bodyPr/>
          <a:lstStyle/>
          <a:p>
            <a:fld id="{C784482A-2456-43E6-86D6-7DE8FB01CA3E}" type="slidenum">
              <a:rPr lang="en-US" smtClean="0"/>
              <a:t>28</a:t>
            </a:fld>
            <a:endParaRPr lang="en-US"/>
          </a:p>
        </p:txBody>
      </p:sp>
    </p:spTree>
    <p:extLst>
      <p:ext uri="{BB962C8B-B14F-4D97-AF65-F5344CB8AC3E}">
        <p14:creationId xmlns:p14="http://schemas.microsoft.com/office/powerpoint/2010/main" val="36449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am going to give a brief intro of childcare as economic infrastructure, and the current challenges we see.</a:t>
            </a:r>
          </a:p>
          <a:p>
            <a:r>
              <a:rPr lang="en-US" dirty="0"/>
              <a:t>Next, I will share the methods and findings of three studies completed within the past year, including one underway/ongoing: needs assessment, feasibility study, and a workforce evaluation</a:t>
            </a:r>
          </a:p>
          <a:p>
            <a:r>
              <a:rPr lang="en-US" dirty="0"/>
              <a:t>I then discuss some findings and lessons learned, before talking about the potential role of LDDs in convening, providing research, and technical assistance</a:t>
            </a:r>
          </a:p>
          <a:p>
            <a:r>
              <a:rPr lang="en-US" dirty="0"/>
              <a:t>I conclude with some structural challenges we need to keep in mind, and suggestions for how we can move forward together</a:t>
            </a:r>
          </a:p>
          <a:p>
            <a:endParaRPr lang="en-US" dirty="0"/>
          </a:p>
        </p:txBody>
      </p:sp>
      <p:sp>
        <p:nvSpPr>
          <p:cNvPr id="4" name="Slide Number Placeholder 3"/>
          <p:cNvSpPr>
            <a:spLocks noGrp="1"/>
          </p:cNvSpPr>
          <p:nvPr>
            <p:ph type="sldNum" sz="quarter" idx="5"/>
          </p:nvPr>
        </p:nvSpPr>
        <p:spPr/>
        <p:txBody>
          <a:bodyPr/>
          <a:lstStyle/>
          <a:p>
            <a:fld id="{0F97F0D4-5BDD-4F72-B339-CB9F29D731D9}" type="slidenum">
              <a:rPr lang="en-US" smtClean="0"/>
              <a:t>2</a:t>
            </a:fld>
            <a:endParaRPr lang="en-US"/>
          </a:p>
        </p:txBody>
      </p:sp>
    </p:spTree>
    <p:extLst>
      <p:ext uri="{BB962C8B-B14F-4D97-AF65-F5344CB8AC3E}">
        <p14:creationId xmlns:p14="http://schemas.microsoft.com/office/powerpoint/2010/main" val="3007342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This needs assessment revealed significant childcare challenges in the Danville-Pittsylvania region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region is experiencing population growth among children under five, contrary to state trends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There's currently a gap of 810 childcare slots in the region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Financial strain is a major concern, with 38% of families paying more than the recommended 7% of monthly income on childcare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Many providers lack slots for infants and toddlers, creating a critical gap for working parents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We identified several barriers to expansion, including workforce challenges, regulatory requirements, and facilities constraints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F97F0D4-5BDD-4F72-B339-CB9F29D731D9}" type="slidenum">
              <a:rPr lang="en-US" smtClean="0"/>
              <a:t>6</a:t>
            </a:fld>
            <a:endParaRPr lang="en-US"/>
          </a:p>
        </p:txBody>
      </p:sp>
    </p:spTree>
    <p:extLst>
      <p:ext uri="{BB962C8B-B14F-4D97-AF65-F5344CB8AC3E}">
        <p14:creationId xmlns:p14="http://schemas.microsoft.com/office/powerpoint/2010/main" val="93655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We analyzed multiple childcare models to determine which could be successful in the region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non-profit center-based model offers structured programming but requires significant initial investment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Home-based daycare networks provide more personalized care with lower startup costs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employer consortium model reduces individual business burden while improving employee retention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Red Rooster Coffee example shows how even small businesses can support their workforce through childcare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Financial projections show varied sustainability timelines depending on the model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Each model has distinct staffing requirements based on regulatory ratios and age groups served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F97F0D4-5BDD-4F72-B339-CB9F29D731D9}" type="slidenum">
              <a:rPr lang="en-US" smtClean="0"/>
              <a:t>7</a:t>
            </a:fld>
            <a:endParaRPr lang="en-US"/>
          </a:p>
        </p:txBody>
      </p:sp>
    </p:spTree>
    <p:extLst>
      <p:ext uri="{BB962C8B-B14F-4D97-AF65-F5344CB8AC3E}">
        <p14:creationId xmlns:p14="http://schemas.microsoft.com/office/powerpoint/2010/main" val="50986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Shared services models offer a way to reduce costs through economies of scale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Our research included a comprehensive literature review, provider surveys, and interviews with operators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We developed a typology comparing centralized versus decentralized approaches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 three-tier shared services model emerged as most promising, offering different levels of support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These models help centers reduce operational costs, allowing them to redirect resources to quality improvements and staff compensation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Successful implementation requires strong governance structures and technology infrastructure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This approach particularly benefits smaller providers who struggle with administrative burdens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F97F0D4-5BDD-4F72-B339-CB9F29D731D9}" type="slidenum">
              <a:rPr lang="en-US" smtClean="0"/>
              <a:t>8</a:t>
            </a:fld>
            <a:endParaRPr lang="en-US"/>
          </a:p>
        </p:txBody>
      </p:sp>
    </p:spTree>
    <p:extLst>
      <p:ext uri="{BB962C8B-B14F-4D97-AF65-F5344CB8AC3E}">
        <p14:creationId xmlns:p14="http://schemas.microsoft.com/office/powerpoint/2010/main" val="3073599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Ready SWVA program took a comprehensive approach to strengthening the regional childcare system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Our evaluation combined quantitative tracking with qualitative insights from providers and participants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program exceeded its goal of adding 100 teachers, ultimately bringing 208 new educators into the field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Classroom expansions created capacity for an additional 252 children in the region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Flexible online training and direct certification support were key to success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Despite these achievements, structural challenges with compensation and retention persist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Mental health support emerged as a critical need for childcare workers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Collaboration between centers through the Shared Services Alliance improved resource sharing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F97F0D4-5BDD-4F72-B339-CB9F29D731D9}" type="slidenum">
              <a:rPr lang="en-US" smtClean="0"/>
              <a:t>9</a:t>
            </a:fld>
            <a:endParaRPr lang="en-US"/>
          </a:p>
        </p:txBody>
      </p:sp>
    </p:spTree>
    <p:extLst>
      <p:ext uri="{BB962C8B-B14F-4D97-AF65-F5344CB8AC3E}">
        <p14:creationId xmlns:p14="http://schemas.microsoft.com/office/powerpoint/2010/main" val="14821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According to the research in Danville-Pittsylvania County, "addressing child care challenges can't fall on just one group."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WIOA ECE report shows that "a coordinated cross-sector effort is necessary to increasing both access to and the quality of child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Based on the Ready SWVA program findings, key stakeholders include regional think tanks, nonprofits, economic development professionals, superintendents, parents, and childcare providers.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Danville-Pittsylvania County report emphasizes that successful collaboration examples show "joint efforts can effectively overcome financial and regulatory barriers to provide quality, accessible childcare."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WIOA report documented that centers participating in collaborative efforts "had the opportunity to collaborate with other centers in the area and suggest new ideas for classroom management, recruitment strategies, and employee management."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Shared Services Model research confirms that facilitating partnerships is essential as "community-driven solutions help address issues of location" particularly in rural "childcare deserts."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F97F0D4-5BDD-4F72-B339-CB9F29D731D9}" type="slidenum">
              <a:rPr lang="en-US" smtClean="0"/>
              <a:t>11</a:t>
            </a:fld>
            <a:endParaRPr lang="en-US"/>
          </a:p>
        </p:txBody>
      </p:sp>
    </p:spTree>
    <p:extLst>
      <p:ext uri="{BB962C8B-B14F-4D97-AF65-F5344CB8AC3E}">
        <p14:creationId xmlns:p14="http://schemas.microsoft.com/office/powerpoint/2010/main" val="665293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Local Development Districts are uniquely positioned to conduct comprehensive childcare research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This research should span geographic distribution, availability by age group, affordability, and quality measures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LDDs can evaluate different business models to determine which will be most successful in their specific context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Shared services research identifies operational efficiencies that can make childcare more affordable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Workforce development assessments track the impact of training and support initiatives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Virginia Tech CECE's work with the Danville Regional Foundation demonstrates the impact of research partnerships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Research findings should be widely shared to build consensus and drive action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F97F0D4-5BDD-4F72-B339-CB9F29D731D9}" type="slidenum">
              <a:rPr lang="en-US" smtClean="0"/>
              <a:t>12</a:t>
            </a:fld>
            <a:endParaRPr lang="en-US"/>
          </a:p>
        </p:txBody>
      </p:sp>
    </p:spTree>
    <p:extLst>
      <p:ext uri="{BB962C8B-B14F-4D97-AF65-F5344CB8AC3E}">
        <p14:creationId xmlns:p14="http://schemas.microsoft.com/office/powerpoint/2010/main" val="955670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Child Care Feasibility report identified the need to "assist businesses – providing guidance for businesses looking to expand or open child care facilities in their region."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Specific tools mentioned in your research include "How-To" guides for centers looking to expand services.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WIOA report indicates that centers benefit from "technical operational support" and "business operation assistance."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According to the Shared Services study, business assistance should focus on "billing, HR, and staff training" for childcare centers.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Danville-Pittsylvania report noted that one center director "participated in a business challenge program and received a $10,000 award to assist in purchasing new equipment and learning materials."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WIOA evaluation found that providers need help "navigating complex administrative requirements" which was a significant barrier to expansion.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Shared Services Model research proposes creating resources for "strategic insights on implementation" and "sample operational frameworks" for childcare businesses.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F97F0D4-5BDD-4F72-B339-CB9F29D731D9}" type="slidenum">
              <a:rPr lang="en-US" smtClean="0"/>
              <a:t>13</a:t>
            </a:fld>
            <a:endParaRPr lang="en-US"/>
          </a:p>
        </p:txBody>
      </p:sp>
    </p:spTree>
    <p:extLst>
      <p:ext uri="{BB962C8B-B14F-4D97-AF65-F5344CB8AC3E}">
        <p14:creationId xmlns:p14="http://schemas.microsoft.com/office/powerpoint/2010/main" val="1669771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diagramLayout" Target="../diagrams/layout1.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8.png"/><Relationship Id="rId5" Type="http://schemas.openxmlformats.org/officeDocument/2006/relationships/diagramColors" Target="../diagrams/colors1.xml"/><Relationship Id="rId10" Type="http://schemas.openxmlformats.org/officeDocument/2006/relationships/image" Target="../media/image7.svg"/><Relationship Id="rId4" Type="http://schemas.openxmlformats.org/officeDocument/2006/relationships/diagramQuickStyle" Target="../diagrams/quickStyle1.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ild playing hopscotch">
            <a:extLst>
              <a:ext uri="{FF2B5EF4-FFF2-40B4-BE49-F238E27FC236}">
                <a16:creationId xmlns:a16="http://schemas.microsoft.com/office/drawing/2014/main" id="{985DC812-F2E4-21CD-E989-A17816F8A2AF}"/>
              </a:ext>
            </a:extLst>
          </p:cNvPr>
          <p:cNvPicPr>
            <a:picLocks noChangeAspect="1"/>
          </p:cNvPicPr>
          <p:nvPr/>
        </p:nvPicPr>
        <p:blipFill>
          <a:blip r:embed="rId3">
            <a:alphaModFix amt="78000"/>
          </a:blip>
          <a:srcRect t="68" r="197" b="19555"/>
          <a:stretch/>
        </p:blipFill>
        <p:spPr>
          <a:xfrm>
            <a:off x="0" y="0"/>
            <a:ext cx="12192004" cy="6860844"/>
          </a:xfrm>
          <a:prstGeom prst="rect">
            <a:avLst/>
          </a:prstGeom>
        </p:spPr>
      </p:pic>
      <p:sp>
        <p:nvSpPr>
          <p:cNvPr id="10" name="Freeform 4">
            <a:extLst>
              <a:ext uri="{FF2B5EF4-FFF2-40B4-BE49-F238E27FC236}">
                <a16:creationId xmlns:a16="http://schemas.microsoft.com/office/drawing/2014/main" id="{82B7BD74-9656-8CA8-04A8-4B4A4D8BAB90}"/>
              </a:ext>
            </a:extLst>
          </p:cNvPr>
          <p:cNvSpPr/>
          <p:nvPr/>
        </p:nvSpPr>
        <p:spPr>
          <a:xfrm>
            <a:off x="-993698" y="-963865"/>
            <a:ext cx="8570161" cy="6193779"/>
          </a:xfrm>
          <a:custGeom>
            <a:avLst/>
            <a:gdLst/>
            <a:ahLst/>
            <a:cxnLst/>
            <a:rect l="l" t="t" r="r" b="b"/>
            <a:pathLst>
              <a:path w="3620399" h="2500303">
                <a:moveTo>
                  <a:pt x="28723" y="0"/>
                </a:moveTo>
                <a:lnTo>
                  <a:pt x="3591676" y="0"/>
                </a:lnTo>
                <a:cubicBezTo>
                  <a:pt x="3607539" y="0"/>
                  <a:pt x="3620399" y="12860"/>
                  <a:pt x="3620399" y="28723"/>
                </a:cubicBezTo>
                <a:lnTo>
                  <a:pt x="3620399" y="2471580"/>
                </a:lnTo>
                <a:cubicBezTo>
                  <a:pt x="3620399" y="2479198"/>
                  <a:pt x="3617373" y="2486504"/>
                  <a:pt x="3611986" y="2491891"/>
                </a:cubicBezTo>
                <a:cubicBezTo>
                  <a:pt x="3606600" y="2497277"/>
                  <a:pt x="3599294" y="2500303"/>
                  <a:pt x="3591676" y="2500303"/>
                </a:cubicBezTo>
                <a:lnTo>
                  <a:pt x="28723" y="2500303"/>
                </a:lnTo>
                <a:cubicBezTo>
                  <a:pt x="12860" y="2500303"/>
                  <a:pt x="0" y="2487444"/>
                  <a:pt x="0" y="2471580"/>
                </a:cubicBezTo>
                <a:lnTo>
                  <a:pt x="0" y="28723"/>
                </a:lnTo>
                <a:cubicBezTo>
                  <a:pt x="0" y="12860"/>
                  <a:pt x="12860" y="0"/>
                  <a:pt x="28723" y="0"/>
                </a:cubicBezTo>
                <a:close/>
              </a:path>
            </a:pathLst>
          </a:custGeom>
          <a:solidFill>
            <a:schemeClr val="bg1">
              <a:lumMod val="75000"/>
              <a:alpha val="67000"/>
            </a:schemeClr>
          </a:solidFill>
          <a:effectLst>
            <a:outerShdw blurRad="63500" dist="38100" dir="2700000">
              <a:srgbClr val="630031">
                <a:alpha val="84000"/>
              </a:srgbClr>
            </a:outerShdw>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 name="Title 1"/>
          <p:cNvSpPr>
            <a:spLocks noGrp="1"/>
          </p:cNvSpPr>
          <p:nvPr>
            <p:ph type="ctrTitle"/>
          </p:nvPr>
        </p:nvSpPr>
        <p:spPr>
          <a:xfrm>
            <a:off x="487303" y="1678531"/>
            <a:ext cx="6953082" cy="2531950"/>
          </a:xfrm>
        </p:spPr>
        <p:txBody>
          <a:bodyPr>
            <a:noAutofit/>
          </a:bodyPr>
          <a:lstStyle/>
          <a:p>
            <a:pPr algn="l"/>
            <a:r>
              <a:rPr lang="en-US" sz="4000" b="1" dirty="0">
                <a:latin typeface="Arial Black"/>
              </a:rPr>
              <a:t>Supporting Regional Childcare Needs: Examples from economic development practice</a:t>
            </a:r>
            <a:endParaRPr lang="en-US" b="1" dirty="0">
              <a:latin typeface="Arial Black"/>
            </a:endParaRPr>
          </a:p>
        </p:txBody>
      </p:sp>
      <p:sp>
        <p:nvSpPr>
          <p:cNvPr id="3" name="Subtitle 2"/>
          <p:cNvSpPr>
            <a:spLocks noGrp="1"/>
          </p:cNvSpPr>
          <p:nvPr>
            <p:ph type="subTitle" idx="1"/>
          </p:nvPr>
        </p:nvSpPr>
        <p:spPr>
          <a:xfrm>
            <a:off x="184989" y="4326082"/>
            <a:ext cx="6742022" cy="653181"/>
          </a:xfrm>
        </p:spPr>
        <p:txBody>
          <a:bodyPr vert="horz" lIns="91440" tIns="45720" rIns="91440" bIns="45720" rtlCol="0" anchor="t">
            <a:normAutofit fontScale="77500" lnSpcReduction="20000"/>
          </a:bodyPr>
          <a:lstStyle/>
          <a:p>
            <a:r>
              <a:rPr lang="en-US" dirty="0"/>
              <a:t>Elli Travis</a:t>
            </a:r>
          </a:p>
          <a:p>
            <a:r>
              <a:rPr lang="en-US" dirty="0"/>
              <a:t> Ashley Posthumus, Dylan Andrews, Makenzie Mann</a:t>
            </a:r>
          </a:p>
        </p:txBody>
      </p:sp>
      <p:pic>
        <p:nvPicPr>
          <p:cNvPr id="4" name="Picture 3" descr="A close up of a sign&#10;&#10;AI-generated content may be incorrect.">
            <a:extLst>
              <a:ext uri="{FF2B5EF4-FFF2-40B4-BE49-F238E27FC236}">
                <a16:creationId xmlns:a16="http://schemas.microsoft.com/office/drawing/2014/main" id="{ED069380-B871-9C1E-3CEA-061E7A46C145}"/>
              </a:ext>
            </a:extLst>
          </p:cNvPr>
          <p:cNvPicPr>
            <a:picLocks noChangeAspect="1"/>
          </p:cNvPicPr>
          <p:nvPr/>
        </p:nvPicPr>
        <p:blipFill>
          <a:blip r:embed="rId4"/>
          <a:stretch>
            <a:fillRect/>
          </a:stretch>
        </p:blipFill>
        <p:spPr>
          <a:xfrm>
            <a:off x="487303" y="471081"/>
            <a:ext cx="5610225" cy="84772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ild playing with toys">
            <a:extLst>
              <a:ext uri="{FF2B5EF4-FFF2-40B4-BE49-F238E27FC236}">
                <a16:creationId xmlns:a16="http://schemas.microsoft.com/office/drawing/2014/main" id="{BEEC673C-B818-714A-5069-024BF597780C}"/>
              </a:ext>
            </a:extLst>
          </p:cNvPr>
          <p:cNvPicPr>
            <a:picLocks noChangeAspect="1"/>
          </p:cNvPicPr>
          <p:nvPr/>
        </p:nvPicPr>
        <p:blipFill>
          <a:blip r:embed="rId2"/>
          <a:srcRect l="30017" r="517" b="-1"/>
          <a:stretch/>
        </p:blipFill>
        <p:spPr>
          <a:xfrm>
            <a:off x="4898426"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p:nvSpPr>
          <p:cNvPr id="5" name="Title 1">
            <a:extLst>
              <a:ext uri="{FF2B5EF4-FFF2-40B4-BE49-F238E27FC236}">
                <a16:creationId xmlns:a16="http://schemas.microsoft.com/office/drawing/2014/main" id="{34250190-5A5F-7993-340F-BEC66E4F5051}"/>
              </a:ext>
            </a:extLst>
          </p:cNvPr>
          <p:cNvSpPr txBox="1">
            <a:spLocks/>
          </p:cNvSpPr>
          <p:nvPr/>
        </p:nvSpPr>
        <p:spPr>
          <a:xfrm>
            <a:off x="414022" y="906802"/>
            <a:ext cx="4887018" cy="127120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Arial Black"/>
              </a:rPr>
              <a:t>Key Lessons Learned</a:t>
            </a:r>
            <a:endParaRPr lang="en-US" sz="2800" dirty="0"/>
          </a:p>
          <a:p>
            <a:pPr>
              <a:spcAft>
                <a:spcPts val="600"/>
              </a:spcAft>
            </a:pPr>
            <a:endParaRPr lang="en-US" sz="2800" dirty="0"/>
          </a:p>
        </p:txBody>
      </p:sp>
      <p:sp>
        <p:nvSpPr>
          <p:cNvPr id="8" name="TextBox 8">
            <a:extLst>
              <a:ext uri="{FF2B5EF4-FFF2-40B4-BE49-F238E27FC236}">
                <a16:creationId xmlns:a16="http://schemas.microsoft.com/office/drawing/2014/main" id="{E81CEF1F-BB9C-2D08-C394-32597C20A502}"/>
              </a:ext>
            </a:extLst>
          </p:cNvPr>
          <p:cNvSpPr txBox="1"/>
          <p:nvPr/>
        </p:nvSpPr>
        <p:spPr>
          <a:xfrm>
            <a:off x="62147" y="2178011"/>
            <a:ext cx="5590767" cy="443692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dirty="0">
                <a:effectLst/>
                <a:ea typeface="Times New Roman" panose="02020603050405020304" pitchFamily="18" charset="0"/>
                <a:cs typeface="Times New Roman" panose="02020603050405020304" pitchFamily="18" charset="0"/>
              </a:rPr>
              <a:t>Childcare challenges </a:t>
            </a:r>
            <a:r>
              <a:rPr lang="en-US" sz="2400" b="1" dirty="0">
                <a:effectLst/>
                <a:ea typeface="Times New Roman" panose="02020603050405020304" pitchFamily="18" charset="0"/>
                <a:cs typeface="Times New Roman" panose="02020603050405020304" pitchFamily="18" charset="0"/>
              </a:rPr>
              <a:t>cannot be solved by one sector alone</a:t>
            </a:r>
            <a:endParaRPr lang="en-US" sz="2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dirty="0">
                <a:effectLst/>
                <a:ea typeface="Times New Roman" panose="02020603050405020304" pitchFamily="18" charset="0"/>
                <a:cs typeface="Times New Roman" panose="02020603050405020304" pitchFamily="18" charset="0"/>
              </a:rPr>
              <a:t>Need for care during </a:t>
            </a:r>
            <a:r>
              <a:rPr lang="en-US" sz="2400" b="1" dirty="0">
                <a:effectLst/>
                <a:ea typeface="Times New Roman" panose="02020603050405020304" pitchFamily="18" charset="0"/>
                <a:cs typeface="Times New Roman" panose="02020603050405020304" pitchFamily="18" charset="0"/>
              </a:rPr>
              <a:t>non-traditional work hours</a:t>
            </a:r>
            <a:r>
              <a:rPr lang="en-US" sz="2400" dirty="0">
                <a:effectLst/>
                <a:ea typeface="Times New Roman" panose="02020603050405020304" pitchFamily="18" charset="0"/>
                <a:cs typeface="Times New Roman" panose="02020603050405020304" pitchFamily="18" charset="0"/>
              </a:rPr>
              <a:t> (second/third shifts)</a:t>
            </a:r>
            <a:endParaRPr lang="en-US" sz="2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dirty="0">
                <a:effectLst/>
                <a:ea typeface="Times New Roman" panose="02020603050405020304" pitchFamily="18" charset="0"/>
                <a:cs typeface="Times New Roman" panose="02020603050405020304" pitchFamily="18" charset="0"/>
              </a:rPr>
              <a:t>Quality childcare directly impacts </a:t>
            </a:r>
            <a:r>
              <a:rPr lang="en-US" sz="2400" b="1" dirty="0">
                <a:effectLst/>
                <a:ea typeface="Times New Roman" panose="02020603050405020304" pitchFamily="18" charset="0"/>
                <a:cs typeface="Times New Roman" panose="02020603050405020304" pitchFamily="18" charset="0"/>
              </a:rPr>
              <a:t>workforce productivity and retention</a:t>
            </a:r>
            <a:endParaRPr lang="en-US" sz="2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b="1" dirty="0">
                <a:effectLst/>
                <a:ea typeface="Times New Roman" panose="02020603050405020304" pitchFamily="18" charset="0"/>
                <a:cs typeface="Times New Roman" panose="02020603050405020304" pitchFamily="18" charset="0"/>
              </a:rPr>
              <a:t>Community collaboration</a:t>
            </a:r>
            <a:r>
              <a:rPr lang="en-US" sz="2400" dirty="0">
                <a:effectLst/>
                <a:ea typeface="Times New Roman" panose="02020603050405020304" pitchFamily="18" charset="0"/>
                <a:cs typeface="Times New Roman" panose="02020603050405020304" pitchFamily="18" charset="0"/>
              </a:rPr>
              <a:t> essential to overcoming barriers</a:t>
            </a:r>
            <a:endParaRPr lang="en-US" sz="2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dirty="0">
                <a:effectLst/>
                <a:ea typeface="Times New Roman" panose="02020603050405020304" pitchFamily="18" charset="0"/>
                <a:cs typeface="Times New Roman" panose="02020603050405020304" pitchFamily="18" charset="0"/>
              </a:rPr>
              <a:t>Businesses offering childcare support see </a:t>
            </a:r>
            <a:r>
              <a:rPr lang="en-US" sz="2400" b="1" dirty="0">
                <a:effectLst/>
                <a:ea typeface="Times New Roman" panose="02020603050405020304" pitchFamily="18" charset="0"/>
                <a:cs typeface="Times New Roman" panose="02020603050405020304" pitchFamily="18" charset="0"/>
              </a:rPr>
              <a:t>reduced turnover rates</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5167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9B1F-9885-9CA9-8754-67593EBB5C73}"/>
              </a:ext>
            </a:extLst>
          </p:cNvPr>
          <p:cNvSpPr>
            <a:spLocks noGrp="1"/>
          </p:cNvSpPr>
          <p:nvPr>
            <p:ph type="title"/>
          </p:nvPr>
        </p:nvSpPr>
        <p:spPr>
          <a:xfrm>
            <a:off x="237744" y="-635"/>
            <a:ext cx="11814047" cy="1943789"/>
          </a:xfrm>
        </p:spPr>
        <p:txBody>
          <a:bodyPr vert="horz" lIns="91440" tIns="45720" rIns="91440" bIns="45720" rtlCol="0" anchor="ctr">
            <a:noAutofit/>
          </a:bodyPr>
          <a:lstStyle/>
          <a:p>
            <a:pPr algn="ctr"/>
            <a:r>
              <a:rPr lang="en-US" dirty="0">
                <a:latin typeface="Arial Black"/>
              </a:rPr>
              <a:t>The role of LDDs: Conveners</a:t>
            </a:r>
            <a:endParaRPr lang="en-US" sz="3200" dirty="0"/>
          </a:p>
        </p:txBody>
      </p:sp>
      <p:sp>
        <p:nvSpPr>
          <p:cNvPr id="4" name="AutoShape 2">
            <a:extLst>
              <a:ext uri="{FF2B5EF4-FFF2-40B4-BE49-F238E27FC236}">
                <a16:creationId xmlns:a16="http://schemas.microsoft.com/office/drawing/2014/main" id="{63EA6536-DE73-BA64-66D1-5605DE5613D9}"/>
              </a:ext>
            </a:extLst>
          </p:cNvPr>
          <p:cNvSpPr/>
          <p:nvPr/>
        </p:nvSpPr>
        <p:spPr>
          <a:xfrm>
            <a:off x="0" y="5884369"/>
            <a:ext cx="12196217" cy="1253990"/>
          </a:xfrm>
          <a:prstGeom prst="rect">
            <a:avLst/>
          </a:prstGeom>
          <a:solidFill>
            <a:srgbClr val="63003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Content Placeholder 6">
            <a:extLst>
              <a:ext uri="{FF2B5EF4-FFF2-40B4-BE49-F238E27FC236}">
                <a16:creationId xmlns:a16="http://schemas.microsoft.com/office/drawing/2014/main" id="{D1EE939E-4C76-41B7-98AE-2AB00637957E}"/>
              </a:ext>
            </a:extLst>
          </p:cNvPr>
          <p:cNvSpPr>
            <a:spLocks noGrp="1"/>
          </p:cNvSpPr>
          <p:nvPr>
            <p:ph idx="1"/>
          </p:nvPr>
        </p:nvSpPr>
        <p:spPr>
          <a:xfrm>
            <a:off x="419100" y="1533030"/>
            <a:ext cx="11353800" cy="5324969"/>
          </a:xfrm>
        </p:spPr>
        <p:txBody>
          <a:bodyPr>
            <a:normAutofit/>
          </a:bodyPr>
          <a:lstStyle/>
          <a:p>
            <a:pPr marL="0" indent="0">
              <a:buNone/>
            </a:pPr>
            <a:r>
              <a:rPr lang="en-US" b="1" dirty="0"/>
              <a:t>Bring together diverse stakeholders:</a:t>
            </a:r>
          </a:p>
          <a:p>
            <a:pPr lvl="1"/>
            <a:r>
              <a:rPr lang="en-US" dirty="0"/>
              <a:t>Regional think-tanks</a:t>
            </a:r>
          </a:p>
          <a:p>
            <a:pPr lvl="1"/>
            <a:r>
              <a:rPr lang="en-US" dirty="0"/>
              <a:t>Non-profits</a:t>
            </a:r>
          </a:p>
          <a:p>
            <a:pPr lvl="1"/>
            <a:r>
              <a:rPr lang="en-US" dirty="0"/>
              <a:t>Economic and workforce developers</a:t>
            </a:r>
          </a:p>
          <a:p>
            <a:pPr lvl="1"/>
            <a:r>
              <a:rPr lang="en-US" dirty="0"/>
              <a:t>Educators and superintendents</a:t>
            </a:r>
          </a:p>
          <a:p>
            <a:pPr lvl="1"/>
            <a:r>
              <a:rPr lang="en-US" dirty="0"/>
              <a:t>Parents and childcare providers</a:t>
            </a:r>
          </a:p>
          <a:p>
            <a:pPr marL="0" indent="0">
              <a:buNone/>
            </a:pPr>
            <a:r>
              <a:rPr lang="en-US" b="1" dirty="0"/>
              <a:t>Create forums for cross-sector dialogue</a:t>
            </a:r>
          </a:p>
          <a:p>
            <a:pPr marL="0" indent="0">
              <a:buNone/>
            </a:pPr>
            <a:r>
              <a:rPr lang="en-US" b="1" dirty="0"/>
              <a:t>Facilitate partnerships between public and private entities</a:t>
            </a:r>
          </a:p>
          <a:p>
            <a:pPr marL="0" indent="0">
              <a:buNone/>
            </a:pPr>
            <a:endParaRPr lang="en-US" dirty="0"/>
          </a:p>
          <a:p>
            <a:pPr marL="0" indent="0">
              <a:buNone/>
            </a:pPr>
            <a:endParaRPr lang="en-US" dirty="0"/>
          </a:p>
          <a:p>
            <a:pPr marL="0" indent="0" algn="ctr">
              <a:buNone/>
            </a:pPr>
            <a:r>
              <a:rPr lang="en-US" i="1" dirty="0">
                <a:solidFill>
                  <a:schemeClr val="bg1"/>
                </a:solidFill>
              </a:rPr>
              <a:t>“Addressing childcare challenges can’t fall on just one group”</a:t>
            </a:r>
          </a:p>
          <a:p>
            <a:endParaRPr lang="en-US" dirty="0"/>
          </a:p>
        </p:txBody>
      </p:sp>
    </p:spTree>
    <p:extLst>
      <p:ext uri="{BB962C8B-B14F-4D97-AF65-F5344CB8AC3E}">
        <p14:creationId xmlns:p14="http://schemas.microsoft.com/office/powerpoint/2010/main" val="1576567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9B1F-9885-9CA9-8754-67593EBB5C73}"/>
              </a:ext>
            </a:extLst>
          </p:cNvPr>
          <p:cNvSpPr>
            <a:spLocks noGrp="1"/>
          </p:cNvSpPr>
          <p:nvPr>
            <p:ph type="title"/>
          </p:nvPr>
        </p:nvSpPr>
        <p:spPr>
          <a:xfrm>
            <a:off x="237744" y="-635"/>
            <a:ext cx="11814047" cy="1943789"/>
          </a:xfrm>
        </p:spPr>
        <p:txBody>
          <a:bodyPr vert="horz" lIns="91440" tIns="45720" rIns="91440" bIns="45720" rtlCol="0" anchor="ctr">
            <a:noAutofit/>
          </a:bodyPr>
          <a:lstStyle/>
          <a:p>
            <a:pPr algn="ctr"/>
            <a:r>
              <a:rPr lang="en-US" dirty="0">
                <a:latin typeface="Arial Black"/>
              </a:rPr>
              <a:t>The role of LDDs: Data and Research</a:t>
            </a:r>
            <a:endParaRPr lang="en-US" sz="3200" dirty="0"/>
          </a:p>
        </p:txBody>
      </p:sp>
      <p:sp>
        <p:nvSpPr>
          <p:cNvPr id="4" name="AutoShape 2">
            <a:extLst>
              <a:ext uri="{FF2B5EF4-FFF2-40B4-BE49-F238E27FC236}">
                <a16:creationId xmlns:a16="http://schemas.microsoft.com/office/drawing/2014/main" id="{63EA6536-DE73-BA64-66D1-5605DE5613D9}"/>
              </a:ext>
            </a:extLst>
          </p:cNvPr>
          <p:cNvSpPr/>
          <p:nvPr/>
        </p:nvSpPr>
        <p:spPr>
          <a:xfrm>
            <a:off x="0" y="5884369"/>
            <a:ext cx="12196217" cy="1253990"/>
          </a:xfrm>
          <a:prstGeom prst="rect">
            <a:avLst/>
          </a:prstGeom>
          <a:solidFill>
            <a:srgbClr val="63003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Content Placeholder 6">
            <a:extLst>
              <a:ext uri="{FF2B5EF4-FFF2-40B4-BE49-F238E27FC236}">
                <a16:creationId xmlns:a16="http://schemas.microsoft.com/office/drawing/2014/main" id="{D1EE939E-4C76-41B7-98AE-2AB00637957E}"/>
              </a:ext>
            </a:extLst>
          </p:cNvPr>
          <p:cNvSpPr>
            <a:spLocks noGrp="1"/>
          </p:cNvSpPr>
          <p:nvPr>
            <p:ph idx="1"/>
          </p:nvPr>
        </p:nvSpPr>
        <p:spPr>
          <a:xfrm>
            <a:off x="419100" y="1533031"/>
            <a:ext cx="11353800" cy="4351338"/>
          </a:xfrm>
        </p:spPr>
        <p:txBody>
          <a:bodyPr>
            <a:normAutofit/>
          </a:bodyPr>
          <a:lstStyle/>
          <a:p>
            <a:pPr marL="0" marR="0" lvl="0" indent="0">
              <a:lnSpc>
                <a:spcPct val="107000"/>
              </a:lnSpc>
              <a:spcBef>
                <a:spcPts val="0"/>
              </a:spcBef>
              <a:spcAft>
                <a:spcPts val="800"/>
              </a:spcAft>
              <a:buSzPts val="1000"/>
              <a:buNone/>
              <a:tabLst>
                <a:tab pos="457200" algn="l"/>
              </a:tabLst>
            </a:pPr>
            <a:r>
              <a:rPr lang="en-US" sz="2400" b="1" dirty="0">
                <a:effectLst/>
                <a:ea typeface="Times New Roman" panose="02020603050405020304" pitchFamily="18" charset="0"/>
                <a:cs typeface="Times New Roman" panose="02020603050405020304" pitchFamily="18" charset="0"/>
              </a:rPr>
              <a:t>Conduct comprehensive needs assessments</a:t>
            </a:r>
            <a:r>
              <a:rPr lang="en-US" sz="2400" dirty="0">
                <a:effectLst/>
                <a:ea typeface="Times New Roman" panose="02020603050405020304" pitchFamily="18" charset="0"/>
                <a:cs typeface="Times New Roman" panose="02020603050405020304" pitchFamily="18" charset="0"/>
              </a:rPr>
              <a:t>: </a:t>
            </a:r>
            <a:endParaRPr lang="en-US" sz="24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dirty="0">
                <a:effectLst/>
                <a:ea typeface="Times New Roman" panose="02020603050405020304" pitchFamily="18" charset="0"/>
                <a:cs typeface="Times New Roman" panose="02020603050405020304" pitchFamily="18" charset="0"/>
              </a:rPr>
              <a:t>Geographic distribution of providers</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dirty="0">
                <a:effectLst/>
                <a:ea typeface="Times New Roman" panose="02020603050405020304" pitchFamily="18" charset="0"/>
                <a:cs typeface="Times New Roman" panose="02020603050405020304" pitchFamily="18" charset="0"/>
              </a:rPr>
              <a:t>Age group availability</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dirty="0">
                <a:effectLst/>
                <a:ea typeface="Times New Roman" panose="02020603050405020304" pitchFamily="18" charset="0"/>
                <a:cs typeface="Times New Roman" panose="02020603050405020304" pitchFamily="18" charset="0"/>
              </a:rPr>
              <a:t>Affordability analysis</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dirty="0">
                <a:effectLst/>
                <a:ea typeface="Times New Roman" panose="02020603050405020304" pitchFamily="18" charset="0"/>
                <a:cs typeface="Times New Roman" panose="02020603050405020304" pitchFamily="18" charset="0"/>
              </a:rPr>
              <a:t>Quality measures</a:t>
            </a:r>
            <a:endParaRPr lang="en-US"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None/>
              <a:tabLst>
                <a:tab pos="457200" algn="l"/>
              </a:tabLst>
            </a:pPr>
            <a:r>
              <a:rPr lang="en-US" sz="2400" b="1" dirty="0">
                <a:effectLst/>
                <a:ea typeface="Times New Roman" panose="02020603050405020304" pitchFamily="18" charset="0"/>
                <a:cs typeface="Times New Roman" panose="02020603050405020304" pitchFamily="18" charset="0"/>
              </a:rPr>
              <a:t>Evaluate childcare business models</a:t>
            </a:r>
            <a:r>
              <a:rPr lang="en-US" sz="2400" dirty="0">
                <a:effectLst/>
                <a:ea typeface="Times New Roman" panose="02020603050405020304" pitchFamily="18" charset="0"/>
                <a:cs typeface="Times New Roman" panose="02020603050405020304" pitchFamily="18" charset="0"/>
              </a:rPr>
              <a:t> for local implementation</a:t>
            </a:r>
            <a:endParaRPr lang="en-US" sz="2400"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None/>
              <a:tabLst>
                <a:tab pos="457200" algn="l"/>
              </a:tabLst>
            </a:pPr>
            <a:r>
              <a:rPr lang="en-US" sz="2400" b="1" dirty="0">
                <a:effectLst/>
                <a:ea typeface="Times New Roman" panose="02020603050405020304" pitchFamily="18" charset="0"/>
                <a:cs typeface="Times New Roman" panose="02020603050405020304" pitchFamily="18" charset="0"/>
              </a:rPr>
              <a:t>Research shared services approaches</a:t>
            </a:r>
            <a:r>
              <a:rPr lang="en-US" sz="2400" dirty="0">
                <a:effectLst/>
                <a:ea typeface="Times New Roman" panose="02020603050405020304" pitchFamily="18" charset="0"/>
                <a:cs typeface="Times New Roman" panose="02020603050405020304" pitchFamily="18" charset="0"/>
              </a:rPr>
              <a:t> to improve operational efficiency</a:t>
            </a:r>
            <a:endParaRPr lang="en-US" sz="2400"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None/>
              <a:tabLst>
                <a:tab pos="457200" algn="l"/>
              </a:tabLst>
            </a:pPr>
            <a:r>
              <a:rPr lang="en-US" sz="2400" b="1" dirty="0">
                <a:effectLst/>
                <a:ea typeface="Times New Roman" panose="02020603050405020304" pitchFamily="18" charset="0"/>
                <a:cs typeface="Times New Roman" panose="02020603050405020304" pitchFamily="18" charset="0"/>
              </a:rPr>
              <a:t>Assess workforce development initiatives</a:t>
            </a:r>
            <a:r>
              <a:rPr lang="en-US" sz="2400" dirty="0">
                <a:effectLst/>
                <a:ea typeface="Times New Roman" panose="02020603050405020304" pitchFamily="18" charset="0"/>
                <a:cs typeface="Times New Roman" panose="02020603050405020304" pitchFamily="18" charset="0"/>
              </a:rPr>
              <a:t> to track impact and outcomes</a:t>
            </a:r>
            <a:endParaRPr lang="en-US" sz="2400" dirty="0">
              <a:effectLst/>
              <a:ea typeface="Calibri" panose="020F0502020204030204" pitchFamily="34" charset="0"/>
              <a:cs typeface="Times New Roman" panose="02020603050405020304" pitchFamily="18" charset="0"/>
            </a:endParaRPr>
          </a:p>
          <a:p>
            <a:pPr marL="0" indent="0">
              <a:buNone/>
            </a:pPr>
            <a:endParaRPr lang="en-US" dirty="0"/>
          </a:p>
          <a:p>
            <a:endParaRPr lang="en-US" dirty="0"/>
          </a:p>
        </p:txBody>
      </p:sp>
    </p:spTree>
    <p:extLst>
      <p:ext uri="{BB962C8B-B14F-4D97-AF65-F5344CB8AC3E}">
        <p14:creationId xmlns:p14="http://schemas.microsoft.com/office/powerpoint/2010/main" val="2623701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9B1F-9885-9CA9-8754-67593EBB5C73}"/>
              </a:ext>
            </a:extLst>
          </p:cNvPr>
          <p:cNvSpPr>
            <a:spLocks noGrp="1"/>
          </p:cNvSpPr>
          <p:nvPr>
            <p:ph type="title"/>
          </p:nvPr>
        </p:nvSpPr>
        <p:spPr>
          <a:xfrm>
            <a:off x="237744" y="-635"/>
            <a:ext cx="11814047" cy="1943789"/>
          </a:xfrm>
        </p:spPr>
        <p:txBody>
          <a:bodyPr vert="horz" lIns="91440" tIns="45720" rIns="91440" bIns="45720" rtlCol="0" anchor="ctr">
            <a:noAutofit/>
          </a:bodyPr>
          <a:lstStyle/>
          <a:p>
            <a:pPr algn="ctr"/>
            <a:r>
              <a:rPr lang="en-US" dirty="0">
                <a:latin typeface="Arial Black"/>
              </a:rPr>
              <a:t>The role of LDDs: Assisting businesses</a:t>
            </a:r>
            <a:endParaRPr lang="en-US" sz="3200" dirty="0"/>
          </a:p>
        </p:txBody>
      </p:sp>
      <p:sp>
        <p:nvSpPr>
          <p:cNvPr id="4" name="AutoShape 2">
            <a:extLst>
              <a:ext uri="{FF2B5EF4-FFF2-40B4-BE49-F238E27FC236}">
                <a16:creationId xmlns:a16="http://schemas.microsoft.com/office/drawing/2014/main" id="{63EA6536-DE73-BA64-66D1-5605DE5613D9}"/>
              </a:ext>
            </a:extLst>
          </p:cNvPr>
          <p:cNvSpPr/>
          <p:nvPr/>
        </p:nvSpPr>
        <p:spPr>
          <a:xfrm>
            <a:off x="0" y="5884369"/>
            <a:ext cx="12196217" cy="1253990"/>
          </a:xfrm>
          <a:prstGeom prst="rect">
            <a:avLst/>
          </a:prstGeom>
          <a:solidFill>
            <a:srgbClr val="63003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Content Placeholder 6">
            <a:extLst>
              <a:ext uri="{FF2B5EF4-FFF2-40B4-BE49-F238E27FC236}">
                <a16:creationId xmlns:a16="http://schemas.microsoft.com/office/drawing/2014/main" id="{D1EE939E-4C76-41B7-98AE-2AB00637957E}"/>
              </a:ext>
            </a:extLst>
          </p:cNvPr>
          <p:cNvSpPr>
            <a:spLocks noGrp="1"/>
          </p:cNvSpPr>
          <p:nvPr>
            <p:ph idx="1"/>
          </p:nvPr>
        </p:nvSpPr>
        <p:spPr>
          <a:xfrm>
            <a:off x="419100" y="1533031"/>
            <a:ext cx="11353800" cy="4351338"/>
          </a:xfrm>
        </p:spPr>
        <p:txBody>
          <a:bodyPr>
            <a:normAutofit/>
          </a:bodyPr>
          <a:lstStyle/>
          <a:p>
            <a:pPr marL="0" marR="0" lvl="0" indent="0">
              <a:lnSpc>
                <a:spcPct val="107000"/>
              </a:lnSpc>
              <a:spcBef>
                <a:spcPts val="0"/>
              </a:spcBef>
              <a:spcAft>
                <a:spcPts val="800"/>
              </a:spcAft>
              <a:buSzPts val="1000"/>
              <a:buNone/>
              <a:tabLst>
                <a:tab pos="457200" algn="l"/>
              </a:tabLst>
            </a:pPr>
            <a:r>
              <a:rPr lang="en-US" sz="2400" b="1" dirty="0">
                <a:effectLst/>
                <a:ea typeface="Times New Roman" panose="02020603050405020304" pitchFamily="18" charset="0"/>
                <a:cs typeface="Times New Roman" panose="02020603050405020304" pitchFamily="18" charset="0"/>
              </a:rPr>
              <a:t>Provide guidance</a:t>
            </a:r>
            <a:r>
              <a:rPr lang="en-US" sz="2400" dirty="0">
                <a:effectLst/>
                <a:ea typeface="Times New Roman" panose="02020603050405020304" pitchFamily="18" charset="0"/>
                <a:cs typeface="Times New Roman" panose="02020603050405020304" pitchFamily="18" charset="0"/>
              </a:rPr>
              <a:t> for new/expanding childcare facilities: </a:t>
            </a:r>
            <a:endParaRPr lang="en-US" sz="24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dirty="0">
                <a:effectLst/>
                <a:ea typeface="Times New Roman" panose="02020603050405020304" pitchFamily="18" charset="0"/>
                <a:cs typeface="Times New Roman" panose="02020603050405020304" pitchFamily="18" charset="0"/>
              </a:rPr>
              <a:t>Licensing requirements</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dirty="0">
                <a:effectLst/>
                <a:ea typeface="Times New Roman" panose="02020603050405020304" pitchFamily="18" charset="0"/>
                <a:cs typeface="Times New Roman" panose="02020603050405020304" pitchFamily="18" charset="0"/>
              </a:rPr>
              <a:t>Facility standards</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dirty="0">
                <a:effectLst/>
                <a:ea typeface="Times New Roman" panose="02020603050405020304" pitchFamily="18" charset="0"/>
                <a:cs typeface="Times New Roman" panose="02020603050405020304" pitchFamily="18" charset="0"/>
              </a:rPr>
              <a:t>Business planning</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dirty="0">
                <a:effectLst/>
                <a:ea typeface="Times New Roman" panose="02020603050405020304" pitchFamily="18" charset="0"/>
                <a:cs typeface="Times New Roman" panose="02020603050405020304" pitchFamily="18" charset="0"/>
              </a:rPr>
              <a:t>Funding sources</a:t>
            </a:r>
            <a:endParaRPr lang="en-US"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None/>
              <a:tabLst>
                <a:tab pos="457200" algn="l"/>
              </a:tabLst>
            </a:pPr>
            <a:r>
              <a:rPr lang="en-US" sz="2400" b="1" dirty="0">
                <a:effectLst/>
                <a:ea typeface="Times New Roman" panose="02020603050405020304" pitchFamily="18" charset="0"/>
                <a:cs typeface="Times New Roman" panose="02020603050405020304" pitchFamily="18" charset="0"/>
              </a:rPr>
              <a:t>"How-To" Guide</a:t>
            </a:r>
            <a:r>
              <a:rPr lang="en-US" sz="2400" b="1" dirty="0">
                <a:ea typeface="Times New Roman" panose="02020603050405020304" pitchFamily="18" charset="0"/>
                <a:cs typeface="Times New Roman" panose="02020603050405020304" pitchFamily="18" charset="0"/>
              </a:rPr>
              <a:t>s </a:t>
            </a:r>
            <a:r>
              <a:rPr lang="en-US" sz="2400" dirty="0">
                <a:ea typeface="Times New Roman" panose="02020603050405020304" pitchFamily="18" charset="0"/>
                <a:cs typeface="Times New Roman" panose="02020603050405020304" pitchFamily="18" charset="0"/>
              </a:rPr>
              <a:t>(adapt ours, or create new ones!)</a:t>
            </a:r>
            <a:endParaRPr lang="en-US" sz="2400"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None/>
              <a:tabLst>
                <a:tab pos="457200" algn="l"/>
              </a:tabLst>
            </a:pPr>
            <a:r>
              <a:rPr lang="en-US" sz="2400" b="1" dirty="0">
                <a:effectLst/>
                <a:ea typeface="Times New Roman" panose="02020603050405020304" pitchFamily="18" charset="0"/>
                <a:cs typeface="Times New Roman" panose="02020603050405020304" pitchFamily="18" charset="0"/>
              </a:rPr>
              <a:t>Technical assistance</a:t>
            </a:r>
            <a:r>
              <a:rPr lang="en-US" sz="2400" dirty="0">
                <a:effectLst/>
                <a:ea typeface="Times New Roman" panose="02020603050405020304" pitchFamily="18" charset="0"/>
                <a:cs typeface="Times New Roman" panose="02020603050405020304" pitchFamily="18" charset="0"/>
              </a:rPr>
              <a:t> to navigate regulations</a:t>
            </a:r>
            <a:endParaRPr lang="en-US" sz="2400"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None/>
              <a:tabLst>
                <a:tab pos="457200" algn="l"/>
              </a:tabLst>
            </a:pPr>
            <a:r>
              <a:rPr lang="en-US" sz="2400" b="1" dirty="0">
                <a:effectLst/>
                <a:ea typeface="Times New Roman" panose="02020603050405020304" pitchFamily="18" charset="0"/>
                <a:cs typeface="Times New Roman" panose="02020603050405020304" pitchFamily="18" charset="0"/>
              </a:rPr>
              <a:t>Connect providers</a:t>
            </a:r>
            <a:r>
              <a:rPr lang="en-US" sz="2400" dirty="0">
                <a:effectLst/>
                <a:ea typeface="Times New Roman" panose="02020603050405020304" pitchFamily="18" charset="0"/>
                <a:cs typeface="Times New Roman" panose="02020603050405020304" pitchFamily="18" charset="0"/>
              </a:rPr>
              <a:t> with available resources</a:t>
            </a:r>
            <a:endParaRPr lang="en-US" sz="2400" dirty="0">
              <a:effectLst/>
              <a:ea typeface="Calibri" panose="020F0502020204030204" pitchFamily="34" charset="0"/>
              <a:cs typeface="Times New Roman" panose="02020603050405020304" pitchFamily="18" charset="0"/>
            </a:endParaRPr>
          </a:p>
          <a:p>
            <a:pPr marL="0" indent="0">
              <a:buNone/>
            </a:pPr>
            <a:endParaRPr lang="en-US" dirty="0"/>
          </a:p>
          <a:p>
            <a:endParaRPr lang="en-US" dirty="0"/>
          </a:p>
        </p:txBody>
      </p:sp>
    </p:spTree>
    <p:extLst>
      <p:ext uri="{BB962C8B-B14F-4D97-AF65-F5344CB8AC3E}">
        <p14:creationId xmlns:p14="http://schemas.microsoft.com/office/powerpoint/2010/main" val="3585853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9B1F-9885-9CA9-8754-67593EBB5C73}"/>
              </a:ext>
            </a:extLst>
          </p:cNvPr>
          <p:cNvSpPr>
            <a:spLocks noGrp="1"/>
          </p:cNvSpPr>
          <p:nvPr>
            <p:ph type="title"/>
          </p:nvPr>
        </p:nvSpPr>
        <p:spPr>
          <a:xfrm>
            <a:off x="237744" y="-635"/>
            <a:ext cx="11814047" cy="1943789"/>
          </a:xfrm>
        </p:spPr>
        <p:txBody>
          <a:bodyPr vert="horz" lIns="91440" tIns="45720" rIns="91440" bIns="45720" rtlCol="0" anchor="ctr">
            <a:noAutofit/>
          </a:bodyPr>
          <a:lstStyle/>
          <a:p>
            <a:pPr algn="ctr"/>
            <a:r>
              <a:rPr lang="en-US" dirty="0">
                <a:latin typeface="Arial Black"/>
              </a:rPr>
              <a:t>Addressing structural challenges</a:t>
            </a:r>
            <a:endParaRPr lang="en-US" sz="3200" dirty="0"/>
          </a:p>
        </p:txBody>
      </p:sp>
      <p:sp>
        <p:nvSpPr>
          <p:cNvPr id="4" name="AutoShape 2">
            <a:extLst>
              <a:ext uri="{FF2B5EF4-FFF2-40B4-BE49-F238E27FC236}">
                <a16:creationId xmlns:a16="http://schemas.microsoft.com/office/drawing/2014/main" id="{63EA6536-DE73-BA64-66D1-5605DE5613D9}"/>
              </a:ext>
            </a:extLst>
          </p:cNvPr>
          <p:cNvSpPr/>
          <p:nvPr/>
        </p:nvSpPr>
        <p:spPr>
          <a:xfrm>
            <a:off x="0" y="5884369"/>
            <a:ext cx="12196217" cy="1253990"/>
          </a:xfrm>
          <a:prstGeom prst="rect">
            <a:avLst/>
          </a:prstGeom>
          <a:solidFill>
            <a:srgbClr val="63003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Content Placeholder 6">
            <a:extLst>
              <a:ext uri="{FF2B5EF4-FFF2-40B4-BE49-F238E27FC236}">
                <a16:creationId xmlns:a16="http://schemas.microsoft.com/office/drawing/2014/main" id="{D1EE939E-4C76-41B7-98AE-2AB00637957E}"/>
              </a:ext>
            </a:extLst>
          </p:cNvPr>
          <p:cNvSpPr>
            <a:spLocks noGrp="1"/>
          </p:cNvSpPr>
          <p:nvPr>
            <p:ph idx="1"/>
          </p:nvPr>
        </p:nvSpPr>
        <p:spPr>
          <a:xfrm>
            <a:off x="419100" y="1533031"/>
            <a:ext cx="11353800" cy="4351338"/>
          </a:xfrm>
        </p:spPr>
        <p:txBody>
          <a:bodyPr>
            <a:normAutofit lnSpcReduction="10000"/>
          </a:bodyPr>
          <a:lstStyle/>
          <a:p>
            <a:pPr marL="0" indent="0">
              <a:buNone/>
            </a:pPr>
            <a:r>
              <a:rPr lang="en-US" b="1" dirty="0"/>
              <a:t>Compensation barriers:</a:t>
            </a:r>
          </a:p>
          <a:p>
            <a:pPr lvl="1"/>
            <a:r>
              <a:rPr lang="en-US" dirty="0"/>
              <a:t>Advocate for funding models that support living wages</a:t>
            </a:r>
          </a:p>
          <a:p>
            <a:pPr lvl="1"/>
            <a:r>
              <a:rPr lang="en-US" dirty="0"/>
              <a:t>Connect centers with subsidy programs and tax incentives</a:t>
            </a:r>
          </a:p>
          <a:p>
            <a:pPr lvl="1"/>
            <a:r>
              <a:rPr lang="en-US" dirty="0"/>
              <a:t>Support shared services</a:t>
            </a:r>
          </a:p>
          <a:p>
            <a:pPr marL="0" indent="0">
              <a:buNone/>
            </a:pPr>
            <a:r>
              <a:rPr lang="en-US" b="1" dirty="0"/>
              <a:t>Workforce retention</a:t>
            </a:r>
          </a:p>
          <a:p>
            <a:pPr lvl="1"/>
            <a:r>
              <a:rPr lang="en-US" dirty="0"/>
              <a:t>Create clear pathways for career advancement</a:t>
            </a:r>
          </a:p>
          <a:p>
            <a:pPr lvl="1"/>
            <a:r>
              <a:rPr lang="en-US" dirty="0"/>
              <a:t>Support mental health resources for childcare workers</a:t>
            </a:r>
          </a:p>
          <a:p>
            <a:pPr lvl="1"/>
            <a:r>
              <a:rPr lang="en-US" dirty="0"/>
              <a:t>Develop professional recognition programs</a:t>
            </a:r>
          </a:p>
          <a:p>
            <a:pPr marL="0" indent="0">
              <a:buNone/>
            </a:pPr>
            <a:r>
              <a:rPr lang="en-US" b="1" dirty="0"/>
              <a:t>Regulatory navigation:</a:t>
            </a:r>
          </a:p>
          <a:p>
            <a:pPr lvl="1"/>
            <a:r>
              <a:rPr lang="en-US" dirty="0"/>
              <a:t>Provide technical assistance for licensing requirements</a:t>
            </a:r>
          </a:p>
          <a:p>
            <a:pPr lvl="1"/>
            <a:r>
              <a:rPr lang="en-US" dirty="0"/>
              <a:t>Facilitate zoning and facility standard compliance</a:t>
            </a:r>
          </a:p>
          <a:p>
            <a:pPr marL="0" indent="0">
              <a:buNone/>
            </a:pPr>
            <a:endParaRPr lang="en-US" dirty="0"/>
          </a:p>
          <a:p>
            <a:endParaRPr lang="en-US" dirty="0"/>
          </a:p>
        </p:txBody>
      </p:sp>
    </p:spTree>
    <p:extLst>
      <p:ext uri="{BB962C8B-B14F-4D97-AF65-F5344CB8AC3E}">
        <p14:creationId xmlns:p14="http://schemas.microsoft.com/office/powerpoint/2010/main" val="2018695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9B1F-9885-9CA9-8754-67593EBB5C73}"/>
              </a:ext>
            </a:extLst>
          </p:cNvPr>
          <p:cNvSpPr>
            <a:spLocks noGrp="1"/>
          </p:cNvSpPr>
          <p:nvPr>
            <p:ph type="title"/>
          </p:nvPr>
        </p:nvSpPr>
        <p:spPr>
          <a:xfrm>
            <a:off x="237744" y="-635"/>
            <a:ext cx="11814047" cy="1943789"/>
          </a:xfrm>
        </p:spPr>
        <p:txBody>
          <a:bodyPr vert="horz" lIns="91440" tIns="45720" rIns="91440" bIns="45720" rtlCol="0" anchor="ctr">
            <a:noAutofit/>
          </a:bodyPr>
          <a:lstStyle/>
          <a:p>
            <a:pPr algn="ctr"/>
            <a:r>
              <a:rPr lang="en-US" dirty="0">
                <a:latin typeface="Arial Black"/>
              </a:rPr>
              <a:t>Moving forward together</a:t>
            </a:r>
            <a:endParaRPr lang="en-US" sz="3200" dirty="0"/>
          </a:p>
        </p:txBody>
      </p:sp>
      <p:sp>
        <p:nvSpPr>
          <p:cNvPr id="4" name="AutoShape 2">
            <a:extLst>
              <a:ext uri="{FF2B5EF4-FFF2-40B4-BE49-F238E27FC236}">
                <a16:creationId xmlns:a16="http://schemas.microsoft.com/office/drawing/2014/main" id="{63EA6536-DE73-BA64-66D1-5605DE5613D9}"/>
              </a:ext>
            </a:extLst>
          </p:cNvPr>
          <p:cNvSpPr/>
          <p:nvPr/>
        </p:nvSpPr>
        <p:spPr>
          <a:xfrm>
            <a:off x="0" y="5884369"/>
            <a:ext cx="12196217" cy="1253990"/>
          </a:xfrm>
          <a:prstGeom prst="rect">
            <a:avLst/>
          </a:prstGeom>
          <a:solidFill>
            <a:srgbClr val="63003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Content Placeholder 6">
            <a:extLst>
              <a:ext uri="{FF2B5EF4-FFF2-40B4-BE49-F238E27FC236}">
                <a16:creationId xmlns:a16="http://schemas.microsoft.com/office/drawing/2014/main" id="{D1EE939E-4C76-41B7-98AE-2AB00637957E}"/>
              </a:ext>
            </a:extLst>
          </p:cNvPr>
          <p:cNvSpPr>
            <a:spLocks noGrp="1"/>
          </p:cNvSpPr>
          <p:nvPr>
            <p:ph idx="1"/>
          </p:nvPr>
        </p:nvSpPr>
        <p:spPr>
          <a:xfrm>
            <a:off x="419100" y="1533031"/>
            <a:ext cx="11353800" cy="4351338"/>
          </a:xfrm>
        </p:spPr>
        <p:txBody>
          <a:bodyPr>
            <a:normAutofit fontScale="85000" lnSpcReduction="10000"/>
          </a:bodyPr>
          <a:lstStyle/>
          <a:p>
            <a:pPr marL="0" marR="0" lvl="0" indent="0">
              <a:lnSpc>
                <a:spcPct val="107000"/>
              </a:lnSpc>
              <a:spcBef>
                <a:spcPts val="0"/>
              </a:spcBef>
              <a:spcAft>
                <a:spcPts val="800"/>
              </a:spcAft>
              <a:buSzPts val="1000"/>
              <a:buNone/>
              <a:tabLst>
                <a:tab pos="457200" algn="l"/>
              </a:tabLst>
            </a:pPr>
            <a:r>
              <a:rPr lang="en-US" sz="2800" b="1" dirty="0">
                <a:effectLst/>
                <a:ea typeface="Times New Roman" panose="02020603050405020304" pitchFamily="18" charset="0"/>
                <a:cs typeface="Times New Roman" panose="02020603050405020304" pitchFamily="18" charset="0"/>
              </a:rPr>
              <a:t>Understanding the landscape</a:t>
            </a:r>
            <a:r>
              <a:rPr lang="en-US" sz="2800" dirty="0">
                <a:effectLst/>
                <a:ea typeface="Times New Roman" panose="02020603050405020304" pitchFamily="18" charset="0"/>
                <a:cs typeface="Times New Roman" panose="02020603050405020304" pitchFamily="18" charset="0"/>
              </a:rPr>
              <a:t>: LDDs </a:t>
            </a:r>
            <a:r>
              <a:rPr lang="en-US" sz="2800" dirty="0">
                <a:ea typeface="Times New Roman" panose="02020603050405020304" pitchFamily="18" charset="0"/>
                <a:cs typeface="Times New Roman" panose="02020603050405020304" pitchFamily="18" charset="0"/>
              </a:rPr>
              <a:t>can </a:t>
            </a:r>
            <a:r>
              <a:rPr lang="en-US" sz="2800" dirty="0">
                <a:effectLst/>
                <a:ea typeface="Times New Roman" panose="02020603050405020304" pitchFamily="18" charset="0"/>
                <a:cs typeface="Times New Roman" panose="02020603050405020304" pitchFamily="18" charset="0"/>
              </a:rPr>
              <a:t>assess childcare demand versus supply, service gaps, and demographic needs to inform planning, zoning, and grant applications</a:t>
            </a:r>
            <a:endParaRPr lang="en-US" sz="2400"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None/>
              <a:tabLst>
                <a:tab pos="457200" algn="l"/>
              </a:tabLst>
            </a:pPr>
            <a:r>
              <a:rPr lang="en-US" sz="2800" b="1" dirty="0">
                <a:effectLst/>
                <a:ea typeface="Times New Roman" panose="02020603050405020304" pitchFamily="18" charset="0"/>
                <a:cs typeface="Times New Roman" panose="02020603050405020304" pitchFamily="18" charset="0"/>
              </a:rPr>
              <a:t>Partnerships are essential</a:t>
            </a:r>
            <a:r>
              <a:rPr lang="en-US" sz="2800" dirty="0">
                <a:effectLst/>
                <a:ea typeface="Times New Roman" panose="02020603050405020304" pitchFamily="18" charset="0"/>
                <a:cs typeface="Times New Roman" panose="02020603050405020304" pitchFamily="18" charset="0"/>
              </a:rPr>
              <a:t>: Childcare is an "everyone" problem requiring collaboration between providers, businesses, educational institutions, and community organizations</a:t>
            </a:r>
            <a:endParaRPr lang="en-US" sz="2400"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None/>
              <a:tabLst>
                <a:tab pos="457200" algn="l"/>
              </a:tabLst>
            </a:pPr>
            <a:r>
              <a:rPr lang="en-US" sz="2800" b="1" dirty="0">
                <a:effectLst/>
                <a:ea typeface="Times New Roman" panose="02020603050405020304" pitchFamily="18" charset="0"/>
                <a:cs typeface="Times New Roman" panose="02020603050405020304" pitchFamily="18" charset="0"/>
              </a:rPr>
              <a:t>Quality is paramount</a:t>
            </a:r>
            <a:r>
              <a:rPr lang="en-US" sz="2800" dirty="0">
                <a:effectLst/>
                <a:ea typeface="Times New Roman" panose="02020603050405020304" pitchFamily="18" charset="0"/>
                <a:cs typeface="Times New Roman" panose="02020603050405020304" pitchFamily="18" charset="0"/>
              </a:rPr>
              <a:t>: Sustainable growth must maintain high standards that support child development and workforce participation</a:t>
            </a:r>
            <a:endParaRPr lang="en-US" sz="2400"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None/>
              <a:tabLst>
                <a:tab pos="457200" algn="l"/>
              </a:tabLst>
            </a:pPr>
            <a:r>
              <a:rPr lang="en-US" sz="2800" b="1" dirty="0">
                <a:effectLst/>
                <a:ea typeface="Times New Roman" panose="02020603050405020304" pitchFamily="18" charset="0"/>
                <a:cs typeface="Times New Roman" panose="02020603050405020304" pitchFamily="18" charset="0"/>
              </a:rPr>
              <a:t>LDDs as catalysts</a:t>
            </a:r>
            <a:r>
              <a:rPr lang="en-US" sz="2800" dirty="0">
                <a:effectLst/>
                <a:ea typeface="Times New Roman" panose="02020603050405020304" pitchFamily="18" charset="0"/>
                <a:cs typeface="Times New Roman" panose="02020603050405020304" pitchFamily="18" charset="0"/>
              </a:rPr>
              <a:t>: Playing pivotal roles as conveners, researchers, and business supporters to create systems that serve families, businesses, and communities</a:t>
            </a:r>
          </a:p>
          <a:p>
            <a:pPr marL="0" marR="0" lvl="0" indent="0">
              <a:lnSpc>
                <a:spcPct val="107000"/>
              </a:lnSpc>
              <a:spcBef>
                <a:spcPts val="0"/>
              </a:spcBef>
              <a:spcAft>
                <a:spcPts val="800"/>
              </a:spcAft>
              <a:buSzPts val="1000"/>
              <a:buNone/>
              <a:tabLst>
                <a:tab pos="457200" algn="l"/>
              </a:tabLst>
            </a:pPr>
            <a:r>
              <a:rPr lang="en-US" sz="2800" dirty="0">
                <a:ea typeface="Calibri" panose="020F0502020204030204" pitchFamily="34" charset="0"/>
                <a:cs typeface="Times New Roman" panose="02020603050405020304" pitchFamily="18" charset="0"/>
              </a:rPr>
              <a:t>Reach out to your local </a:t>
            </a:r>
            <a:r>
              <a:rPr lang="en-US" sz="2800" b="1" dirty="0">
                <a:ea typeface="Calibri" panose="020F0502020204030204" pitchFamily="34" charset="0"/>
                <a:cs typeface="Times New Roman" panose="02020603050405020304" pitchFamily="18" charset="0"/>
              </a:rPr>
              <a:t>University Center </a:t>
            </a:r>
            <a:r>
              <a:rPr lang="en-US" sz="2800" dirty="0">
                <a:ea typeface="Calibri" panose="020F0502020204030204" pitchFamily="34" charset="0"/>
                <a:cs typeface="Times New Roman" panose="02020603050405020304" pitchFamily="18" charset="0"/>
              </a:rPr>
              <a:t>(or other HEI) for more technical assistance! </a:t>
            </a:r>
            <a:endParaRPr lang="en-US" sz="2400" dirty="0">
              <a:effectLst/>
              <a:ea typeface="Calibri" panose="020F0502020204030204" pitchFamily="34" charset="0"/>
              <a:cs typeface="Times New Roman" panose="02020603050405020304" pitchFamily="18" charset="0"/>
            </a:endParaRPr>
          </a:p>
          <a:p>
            <a:pPr marL="0" indent="0">
              <a:buNone/>
            </a:pPr>
            <a:endParaRPr lang="en-US" dirty="0"/>
          </a:p>
          <a:p>
            <a:endParaRPr lang="en-US" dirty="0"/>
          </a:p>
        </p:txBody>
      </p:sp>
    </p:spTree>
    <p:extLst>
      <p:ext uri="{BB962C8B-B14F-4D97-AF65-F5344CB8AC3E}">
        <p14:creationId xmlns:p14="http://schemas.microsoft.com/office/powerpoint/2010/main" val="283674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AC25B3-C806-98BE-F1AB-9C8A3C02ED74}"/>
              </a:ext>
            </a:extLst>
          </p:cNvPr>
          <p:cNvSpPr/>
          <p:nvPr/>
        </p:nvSpPr>
        <p:spPr>
          <a:xfrm>
            <a:off x="-173420" y="-105361"/>
            <a:ext cx="12530253" cy="7066155"/>
          </a:xfrm>
          <a:prstGeom prst="rect">
            <a:avLst/>
          </a:prstGeom>
          <a:solidFill>
            <a:srgbClr val="F8F8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map of virginia state&#10;&#10;AI-generated content may be incorrect.">
            <a:extLst>
              <a:ext uri="{FF2B5EF4-FFF2-40B4-BE49-F238E27FC236}">
                <a16:creationId xmlns:a16="http://schemas.microsoft.com/office/drawing/2014/main" id="{FBB04B8C-DA74-087C-8DB7-AD733D2F10BE}"/>
              </a:ext>
            </a:extLst>
          </p:cNvPr>
          <p:cNvPicPr>
            <a:picLocks noGrp="1" noChangeAspect="1"/>
          </p:cNvPicPr>
          <p:nvPr>
            <p:ph idx="1"/>
          </p:nvPr>
        </p:nvPicPr>
        <p:blipFill>
          <a:blip r:embed="rId2"/>
          <a:srcRect l="761" t="1617" r="-109" b="231"/>
          <a:stretch/>
        </p:blipFill>
        <p:spPr>
          <a:xfrm>
            <a:off x="1887810" y="1876755"/>
            <a:ext cx="10395689" cy="4825357"/>
          </a:xfrm>
        </p:spPr>
      </p:pic>
      <p:sp>
        <p:nvSpPr>
          <p:cNvPr id="7" name="TextBox 6">
            <a:extLst>
              <a:ext uri="{FF2B5EF4-FFF2-40B4-BE49-F238E27FC236}">
                <a16:creationId xmlns:a16="http://schemas.microsoft.com/office/drawing/2014/main" id="{FD913E94-8D9A-5728-2F6A-3EC310D1468E}"/>
              </a:ext>
            </a:extLst>
          </p:cNvPr>
          <p:cNvSpPr txBox="1"/>
          <p:nvPr/>
        </p:nvSpPr>
        <p:spPr>
          <a:xfrm>
            <a:off x="253234" y="220453"/>
            <a:ext cx="66394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latin typeface="Arial Black"/>
              </a:rPr>
              <a:t>Regional Overview</a:t>
            </a:r>
            <a:endParaRPr lang="en-US"/>
          </a:p>
        </p:txBody>
      </p:sp>
      <p:sp>
        <p:nvSpPr>
          <p:cNvPr id="8" name="TextBox 7">
            <a:extLst>
              <a:ext uri="{FF2B5EF4-FFF2-40B4-BE49-F238E27FC236}">
                <a16:creationId xmlns:a16="http://schemas.microsoft.com/office/drawing/2014/main" id="{4F632360-B1EE-8887-4B10-ADD8CDEC3AFD}"/>
              </a:ext>
            </a:extLst>
          </p:cNvPr>
          <p:cNvSpPr txBox="1"/>
          <p:nvPr/>
        </p:nvSpPr>
        <p:spPr>
          <a:xfrm>
            <a:off x="254621" y="1221059"/>
            <a:ext cx="1154336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400">
                <a:latin typeface="Arial"/>
                <a:cs typeface="Arial"/>
              </a:rPr>
              <a:t>17 counties and 4 independent cities​</a:t>
            </a:r>
          </a:p>
          <a:p>
            <a:pPr marL="285750" indent="-285750">
              <a:buFont typeface="Arial,Sans-Serif"/>
              <a:buChar char="•"/>
            </a:pPr>
            <a:r>
              <a:rPr lang="en-US" sz="2400">
                <a:latin typeface="Arial"/>
                <a:cs typeface="Arial"/>
              </a:rPr>
              <a:t>Approximately </a:t>
            </a:r>
            <a:r>
              <a:rPr lang="en-US" sz="2400" b="1">
                <a:latin typeface="Arial"/>
                <a:cs typeface="Arial"/>
              </a:rPr>
              <a:t>552,000</a:t>
            </a:r>
            <a:r>
              <a:rPr lang="en-US" sz="2400">
                <a:latin typeface="Arial"/>
                <a:cs typeface="Arial"/>
              </a:rPr>
              <a:t> residents​</a:t>
            </a:r>
          </a:p>
          <a:p>
            <a:pPr marL="285750" indent="-285750">
              <a:buFont typeface="Arial,Sans-Serif"/>
              <a:buChar char="•"/>
            </a:pPr>
            <a:r>
              <a:rPr lang="en-US" sz="2400">
                <a:latin typeface="Arial"/>
                <a:cs typeface="Arial"/>
              </a:rPr>
              <a:t>8.7% of households have a child of 6 years of age or younger​</a:t>
            </a:r>
          </a:p>
          <a:p>
            <a:pPr marL="285750" indent="-285750">
              <a:buFont typeface="Arial,Sans-Serif"/>
              <a:buChar char="•"/>
            </a:pPr>
            <a:r>
              <a:rPr lang="en-US" sz="2400">
                <a:latin typeface="Arial"/>
                <a:cs typeface="Arial"/>
              </a:rPr>
              <a:t>Overall labor force participation rate of </a:t>
            </a:r>
            <a:r>
              <a:rPr lang="en-US" sz="2400" b="1">
                <a:latin typeface="Arial"/>
                <a:cs typeface="Arial"/>
              </a:rPr>
              <a:t>51%</a:t>
            </a:r>
            <a:r>
              <a:rPr lang="en-US" sz="2400">
                <a:latin typeface="Arial"/>
                <a:cs typeface="Arial"/>
              </a:rPr>
              <a:t>; 14% lower than the state of Virginia​</a:t>
            </a:r>
          </a:p>
          <a:p>
            <a:pPr marL="285750" indent="-285750">
              <a:buFont typeface="Arial,Sans-Serif"/>
              <a:buChar char="•"/>
            </a:pPr>
            <a:r>
              <a:rPr lang="en-US" sz="2400">
                <a:latin typeface="Arial"/>
                <a:cs typeface="Arial"/>
              </a:rPr>
              <a:t>Median household income of </a:t>
            </a:r>
            <a:r>
              <a:rPr lang="en-US" sz="2400" b="1">
                <a:latin typeface="Arial"/>
                <a:cs typeface="Arial"/>
              </a:rPr>
              <a:t>$53,921</a:t>
            </a:r>
            <a:r>
              <a:rPr lang="en-US" sz="2400">
                <a:latin typeface="Arial"/>
                <a:cs typeface="Arial"/>
              </a:rPr>
              <a:t>; 32.9% lower than the median income in the United States and 47.2% lower than the median household income in Virginia</a:t>
            </a:r>
          </a:p>
          <a:p>
            <a:pPr marL="285750" indent="-285750">
              <a:buFont typeface="Arial,Sans-Serif"/>
              <a:buChar char="•"/>
            </a:pPr>
            <a:r>
              <a:rPr lang="en-US" sz="2400">
                <a:latin typeface="Arial"/>
                <a:cs typeface="Arial"/>
              </a:rPr>
              <a:t>Childcare costs equating to approximately </a:t>
            </a:r>
            <a:r>
              <a:rPr lang="en-US" sz="2400" b="1">
                <a:latin typeface="Arial"/>
                <a:cs typeface="Arial"/>
              </a:rPr>
              <a:t>$25,000 a year</a:t>
            </a:r>
            <a:r>
              <a:rPr lang="en-US" sz="2400">
                <a:latin typeface="Arial"/>
                <a:cs typeface="Arial"/>
              </a:rPr>
              <a:t>, 46% of the median household income</a:t>
            </a:r>
          </a:p>
          <a:p>
            <a:pPr marL="285750" indent="-285750">
              <a:buFont typeface="Arial,Sans-Serif"/>
              <a:buChar char="•"/>
            </a:pPr>
            <a:r>
              <a:rPr lang="en-US" sz="2400" b="1">
                <a:latin typeface="Arial"/>
                <a:cs typeface="Arial"/>
              </a:rPr>
              <a:t>71</a:t>
            </a:r>
            <a:r>
              <a:rPr lang="en-US" sz="2400">
                <a:latin typeface="Arial"/>
                <a:cs typeface="Arial"/>
              </a:rPr>
              <a:t> Early Childhood Education Businesses</a:t>
            </a:r>
          </a:p>
          <a:p>
            <a:pPr marL="285750" indent="-285750">
              <a:buFont typeface="Arial,Sans-Serif"/>
              <a:buChar char="•"/>
            </a:pPr>
            <a:endParaRPr lang="en-US" sz="2400">
              <a:latin typeface="Arial"/>
              <a:cs typeface="Arial"/>
            </a:endParaRPr>
          </a:p>
        </p:txBody>
      </p:sp>
    </p:spTree>
    <p:extLst>
      <p:ext uri="{BB962C8B-B14F-4D97-AF65-F5344CB8AC3E}">
        <p14:creationId xmlns:p14="http://schemas.microsoft.com/office/powerpoint/2010/main" val="1360353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4FFA3F-F06C-176E-A67C-39F9B1A539B5}"/>
              </a:ext>
            </a:extLst>
          </p:cNvPr>
          <p:cNvSpPr txBox="1"/>
          <p:nvPr/>
        </p:nvSpPr>
        <p:spPr>
          <a:xfrm>
            <a:off x="344673" y="467935"/>
            <a:ext cx="554218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Arial Black"/>
              </a:rPr>
              <a:t>Conclusions &amp; Recommendations</a:t>
            </a:r>
            <a:endParaRPr lang="en-US"/>
          </a:p>
        </p:txBody>
      </p:sp>
      <p:sp>
        <p:nvSpPr>
          <p:cNvPr id="7" name="Speech Bubble: Rectangle 6">
            <a:extLst>
              <a:ext uri="{FF2B5EF4-FFF2-40B4-BE49-F238E27FC236}">
                <a16:creationId xmlns:a16="http://schemas.microsoft.com/office/drawing/2014/main" id="{7ECAD782-8CAD-B40D-CC16-199149F9AB3C}"/>
              </a:ext>
            </a:extLst>
          </p:cNvPr>
          <p:cNvSpPr/>
          <p:nvPr/>
        </p:nvSpPr>
        <p:spPr>
          <a:xfrm>
            <a:off x="837823" y="2398261"/>
            <a:ext cx="4110450" cy="2708030"/>
          </a:xfrm>
          <a:prstGeom prst="wedgeRectCallout">
            <a:avLst/>
          </a:prstGeom>
          <a:solidFill>
            <a:srgbClr val="6300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"EO's program has educated people on childcare being a real career opportunity" - Provider</a:t>
            </a:r>
          </a:p>
        </p:txBody>
      </p:sp>
      <p:sp>
        <p:nvSpPr>
          <p:cNvPr id="9" name="TextBox 8">
            <a:extLst>
              <a:ext uri="{FF2B5EF4-FFF2-40B4-BE49-F238E27FC236}">
                <a16:creationId xmlns:a16="http://schemas.microsoft.com/office/drawing/2014/main" id="{E8C6BE5D-3477-C785-2F01-1180AA9ADE1E}"/>
              </a:ext>
            </a:extLst>
          </p:cNvPr>
          <p:cNvSpPr txBox="1"/>
          <p:nvPr/>
        </p:nvSpPr>
        <p:spPr>
          <a:xfrm>
            <a:off x="5886858" y="465542"/>
            <a:ext cx="6189454" cy="594008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Arial"/>
                <a:cs typeface="Arial"/>
              </a:rPr>
              <a:t>The Ready SWVA workforce development program has made measurable improvements to the landscape of ECE in the region through 2 primary channels: </a:t>
            </a:r>
            <a:r>
              <a:rPr lang="en-US" sz="2000" b="1">
                <a:latin typeface="Arial"/>
                <a:cs typeface="Arial"/>
              </a:rPr>
              <a:t>increased operational capacity of existing centers and significant workforce expansion. </a:t>
            </a:r>
          </a:p>
          <a:p>
            <a:endParaRPr lang="en-US" sz="2000" b="1">
              <a:latin typeface="Arial"/>
              <a:cs typeface="Arial"/>
            </a:endParaRPr>
          </a:p>
          <a:p>
            <a:r>
              <a:rPr lang="en-US" sz="2000">
                <a:latin typeface="Arial"/>
                <a:cs typeface="Arial"/>
              </a:rPr>
              <a:t>However, this evaluation revealed </a:t>
            </a:r>
            <a:r>
              <a:rPr lang="en-US" sz="2000" b="1">
                <a:latin typeface="Arial"/>
                <a:cs typeface="Arial"/>
              </a:rPr>
              <a:t>systemic challenges that affect the sector's long-term stability</a:t>
            </a:r>
            <a:r>
              <a:rPr lang="en-US" sz="2000">
                <a:latin typeface="Arial"/>
                <a:cs typeface="Arial"/>
              </a:rPr>
              <a:t>. Centers still struggle with employee retention due to persistent low wages and limited opportunities for wage increases. </a:t>
            </a:r>
          </a:p>
          <a:p>
            <a:endParaRPr lang="en-US" sz="2000">
              <a:latin typeface="Arial"/>
              <a:cs typeface="Arial"/>
            </a:endParaRPr>
          </a:p>
          <a:p>
            <a:r>
              <a:rPr lang="en-US" sz="2000">
                <a:latin typeface="Arial"/>
                <a:cs typeface="Arial"/>
              </a:rPr>
              <a:t>While EO's program has successfully strengthened the ECE system and improved the viability of childcare as a career in the region, sustainable transformation of the landscape requires continued collaboration and advocacy to address fundamental economic challenges. </a:t>
            </a:r>
          </a:p>
        </p:txBody>
      </p:sp>
    </p:spTree>
    <p:extLst>
      <p:ext uri="{BB962C8B-B14F-4D97-AF65-F5344CB8AC3E}">
        <p14:creationId xmlns:p14="http://schemas.microsoft.com/office/powerpoint/2010/main" val="2884156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DFAA50-F337-0DDB-6131-F0DF7A2FA3B1}"/>
              </a:ext>
            </a:extLst>
          </p:cNvPr>
          <p:cNvSpPr txBox="1"/>
          <p:nvPr/>
        </p:nvSpPr>
        <p:spPr>
          <a:xfrm>
            <a:off x="282498" y="198863"/>
            <a:ext cx="6293004" cy="2043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4800">
                <a:latin typeface="Arial Black"/>
                <a:cs typeface="Segoe UI"/>
              </a:rPr>
              <a:t>Logic Model</a:t>
            </a:r>
          </a:p>
          <a:p>
            <a:pPr>
              <a:lnSpc>
                <a:spcPct val="90000"/>
              </a:lnSpc>
              <a:spcBef>
                <a:spcPct val="0"/>
              </a:spcBef>
            </a:pPr>
            <a:endParaRPr lang="en-US" sz="4400">
              <a:latin typeface="Aptos Display"/>
              <a:cs typeface="Segoe UI"/>
            </a:endParaRPr>
          </a:p>
          <a:p>
            <a:r>
              <a:rPr lang="en-US" sz="4400">
                <a:latin typeface="Aptos Display"/>
                <a:cs typeface="Segoe UI"/>
              </a:rPr>
              <a:t>​</a:t>
            </a:r>
            <a:endParaRPr lang="en-US"/>
          </a:p>
        </p:txBody>
      </p:sp>
      <p:graphicFrame>
        <p:nvGraphicFramePr>
          <p:cNvPr id="7" name="Diagram 6">
            <a:extLst>
              <a:ext uri="{FF2B5EF4-FFF2-40B4-BE49-F238E27FC236}">
                <a16:creationId xmlns:a16="http://schemas.microsoft.com/office/drawing/2014/main" id="{C96E550F-968B-34B5-8667-8FA990414A9E}"/>
              </a:ext>
            </a:extLst>
          </p:cNvPr>
          <p:cNvGraphicFramePr/>
          <p:nvPr>
            <p:extLst>
              <p:ext uri="{D42A27DB-BD31-4B8C-83A1-F6EECF244321}">
                <p14:modId xmlns:p14="http://schemas.microsoft.com/office/powerpoint/2010/main" val="755774658"/>
              </p:ext>
            </p:extLst>
          </p:nvPr>
        </p:nvGraphicFramePr>
        <p:xfrm>
          <a:off x="585440" y="-379139"/>
          <a:ext cx="11011827" cy="8173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8285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13AC5-416A-7902-33AD-69D2A14CFB95}"/>
              </a:ext>
            </a:extLst>
          </p:cNvPr>
          <p:cNvSpPr>
            <a:spLocks noGrp="1"/>
          </p:cNvSpPr>
          <p:nvPr>
            <p:ph type="title"/>
          </p:nvPr>
        </p:nvSpPr>
        <p:spPr/>
        <p:txBody>
          <a:bodyPr>
            <a:normAutofit fontScale="90000"/>
          </a:bodyPr>
          <a:lstStyle/>
          <a:p>
            <a:r>
              <a:rPr lang="en-US" sz="4800">
                <a:latin typeface="Arial Black"/>
              </a:rPr>
              <a:t>Factors Influencing Short-Term Success</a:t>
            </a:r>
          </a:p>
          <a:p>
            <a:pPr>
              <a:spcAft>
                <a:spcPts val="600"/>
              </a:spcAft>
            </a:pPr>
            <a:endParaRPr lang="en-US" sz="2800"/>
          </a:p>
        </p:txBody>
      </p:sp>
      <p:pic>
        <p:nvPicPr>
          <p:cNvPr id="4" name="Content Placeholder 3" descr="Internet outline">
            <a:extLst>
              <a:ext uri="{FF2B5EF4-FFF2-40B4-BE49-F238E27FC236}">
                <a16:creationId xmlns:a16="http://schemas.microsoft.com/office/drawing/2014/main" id="{9D612742-7E2A-F498-67FA-9319B596A4A9}"/>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152023" y="3749450"/>
            <a:ext cx="2717442" cy="2685245"/>
          </a:xfrm>
        </p:spPr>
      </p:pic>
      <p:pic>
        <p:nvPicPr>
          <p:cNvPr id="5" name="Graphic 4" descr="Children outline">
            <a:extLst>
              <a:ext uri="{FF2B5EF4-FFF2-40B4-BE49-F238E27FC236}">
                <a16:creationId xmlns:a16="http://schemas.microsoft.com/office/drawing/2014/main" id="{9FA0EB1F-C4EB-B112-0864-F7D0D8AC64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6326" y="3761137"/>
            <a:ext cx="2706709" cy="2685245"/>
          </a:xfrm>
          <a:prstGeom prst="rect">
            <a:avLst/>
          </a:prstGeom>
        </p:spPr>
      </p:pic>
      <p:sp>
        <p:nvSpPr>
          <p:cNvPr id="6" name="Speech Bubble: Rectangle with Corners Rounded 5">
            <a:extLst>
              <a:ext uri="{FF2B5EF4-FFF2-40B4-BE49-F238E27FC236}">
                <a16:creationId xmlns:a16="http://schemas.microsoft.com/office/drawing/2014/main" id="{C4C6C7CE-673F-05D3-6DB7-7B855888A702}"/>
              </a:ext>
            </a:extLst>
          </p:cNvPr>
          <p:cNvSpPr/>
          <p:nvPr/>
        </p:nvSpPr>
        <p:spPr>
          <a:xfrm>
            <a:off x="7206015" y="1689279"/>
            <a:ext cx="4058990" cy="2040056"/>
          </a:xfrm>
          <a:prstGeom prst="wedgeRoundRectCallout">
            <a:avLst/>
          </a:prstGeom>
          <a:solidFill>
            <a:srgbClr val="630031"/>
          </a:solidFill>
          <a:ln>
            <a:solidFill>
              <a:srgbClr val="63003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"The </a:t>
            </a:r>
            <a:r>
              <a:rPr lang="en-US" b="1">
                <a:ea typeface="+mn-lt"/>
                <a:cs typeface="+mn-lt"/>
              </a:rPr>
              <a:t>help of EO</a:t>
            </a:r>
            <a:r>
              <a:rPr lang="en-US">
                <a:ea typeface="+mn-lt"/>
                <a:cs typeface="+mn-lt"/>
              </a:rPr>
              <a:t> is magic stuff . Whenever we call them: ‘here we've got it. With their help, we are not finding it difficult to get either MAT training, CPR and first aid done." - Provider</a:t>
            </a:r>
            <a:endParaRPr lang="en-US"/>
          </a:p>
        </p:txBody>
      </p:sp>
      <p:sp>
        <p:nvSpPr>
          <p:cNvPr id="3" name="Speech Bubble: Rectangle with Corners Rounded 2">
            <a:extLst>
              <a:ext uri="{FF2B5EF4-FFF2-40B4-BE49-F238E27FC236}">
                <a16:creationId xmlns:a16="http://schemas.microsoft.com/office/drawing/2014/main" id="{FD702265-A24D-774C-73EB-85F7833FFA99}"/>
              </a:ext>
            </a:extLst>
          </p:cNvPr>
          <p:cNvSpPr/>
          <p:nvPr/>
        </p:nvSpPr>
        <p:spPr>
          <a:xfrm>
            <a:off x="1469449" y="1703655"/>
            <a:ext cx="4058990" cy="2040056"/>
          </a:xfrm>
          <a:prstGeom prst="wedgeRoundRectCallout">
            <a:avLst/>
          </a:prstGeom>
          <a:solidFill>
            <a:srgbClr val="630031"/>
          </a:solidFill>
          <a:ln>
            <a:solidFill>
              <a:srgbClr val="63003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Flexible training </a:t>
            </a:r>
            <a:r>
              <a:rPr lang="en-US"/>
              <a:t>means "[my center] is not solely relying on one teacher to provide support for the various areas" of the business. - Provider</a:t>
            </a:r>
          </a:p>
        </p:txBody>
      </p:sp>
    </p:spTree>
    <p:extLst>
      <p:ext uri="{BB962C8B-B14F-4D97-AF65-F5344CB8AC3E}">
        <p14:creationId xmlns:p14="http://schemas.microsoft.com/office/powerpoint/2010/main" val="1335278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9B1F-9885-9CA9-8754-67593EBB5C73}"/>
              </a:ext>
            </a:extLst>
          </p:cNvPr>
          <p:cNvSpPr>
            <a:spLocks noGrp="1"/>
          </p:cNvSpPr>
          <p:nvPr>
            <p:ph type="title"/>
          </p:nvPr>
        </p:nvSpPr>
        <p:spPr>
          <a:xfrm>
            <a:off x="5590971" y="-635"/>
            <a:ext cx="5569789" cy="1943789"/>
          </a:xfrm>
        </p:spPr>
        <p:txBody>
          <a:bodyPr vert="horz" lIns="91440" tIns="45720" rIns="91440" bIns="45720" rtlCol="0" anchor="ctr">
            <a:noAutofit/>
          </a:bodyPr>
          <a:lstStyle/>
          <a:p>
            <a:r>
              <a:rPr lang="en-US" sz="6000">
                <a:latin typeface="Arial Black"/>
              </a:rPr>
              <a:t>Introduction</a:t>
            </a:r>
          </a:p>
          <a:p>
            <a:endParaRPr lang="en-US"/>
          </a:p>
        </p:txBody>
      </p:sp>
      <p:sp>
        <p:nvSpPr>
          <p:cNvPr id="4" name="AutoShape 2">
            <a:extLst>
              <a:ext uri="{FF2B5EF4-FFF2-40B4-BE49-F238E27FC236}">
                <a16:creationId xmlns:a16="http://schemas.microsoft.com/office/drawing/2014/main" id="{63EA6536-DE73-BA64-66D1-5605DE5613D9}"/>
              </a:ext>
            </a:extLst>
          </p:cNvPr>
          <p:cNvSpPr/>
          <p:nvPr/>
        </p:nvSpPr>
        <p:spPr>
          <a:xfrm>
            <a:off x="0" y="5884369"/>
            <a:ext cx="12196217" cy="1253990"/>
          </a:xfrm>
          <a:prstGeom prst="rect">
            <a:avLst/>
          </a:prstGeom>
          <a:solidFill>
            <a:srgbClr val="63003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5" name="Content Placeholder 4" descr="Child holding bubble wand near mouth and looking upwards at bubbles of various sizes">
            <a:extLst>
              <a:ext uri="{FF2B5EF4-FFF2-40B4-BE49-F238E27FC236}">
                <a16:creationId xmlns:a16="http://schemas.microsoft.com/office/drawing/2014/main" id="{FF5D45EE-9F6E-4162-2DA4-F9C53FB08BFA}"/>
              </a:ext>
            </a:extLst>
          </p:cNvPr>
          <p:cNvPicPr>
            <a:picLocks noGrp="1" noChangeAspect="1"/>
          </p:cNvPicPr>
          <p:nvPr>
            <p:ph idx="1"/>
          </p:nvPr>
        </p:nvPicPr>
        <p:blipFill>
          <a:blip r:embed="rId3"/>
          <a:srcRect l="7187" r="39135"/>
          <a:stretch/>
        </p:blipFill>
        <p:spPr>
          <a:xfrm>
            <a:off x="173870" y="-635"/>
            <a:ext cx="5233063" cy="6443135"/>
          </a:xfrm>
        </p:spPr>
      </p:pic>
      <p:sp>
        <p:nvSpPr>
          <p:cNvPr id="6" name="TextBox 8">
            <a:extLst>
              <a:ext uri="{FF2B5EF4-FFF2-40B4-BE49-F238E27FC236}">
                <a16:creationId xmlns:a16="http://schemas.microsoft.com/office/drawing/2014/main" id="{4C9DA73D-4C56-4841-8091-8E55DAC8686F}"/>
              </a:ext>
            </a:extLst>
          </p:cNvPr>
          <p:cNvSpPr txBox="1"/>
          <p:nvPr/>
        </p:nvSpPr>
        <p:spPr>
          <a:xfrm>
            <a:off x="5678290" y="1161599"/>
            <a:ext cx="6299105" cy="369331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CECE serves the outreach mission of Virginia Tech and is a designated EDA University Center. </a:t>
            </a:r>
          </a:p>
          <a:p>
            <a:pPr marL="285750" indent="-285750">
              <a:buFont typeface="Arial" panose="020B0604020202020204" pitchFamily="34" charset="0"/>
              <a:buChar char="•"/>
            </a:pPr>
            <a:r>
              <a:rPr lang="en-US" dirty="0"/>
              <a:t>We provide research, insights, problem solving, technical assistance to communities throughout VA (and beyond!)</a:t>
            </a:r>
          </a:p>
          <a:p>
            <a:pPr marL="285750" indent="-285750">
              <a:buFont typeface="Arial" panose="020B0604020202020204" pitchFamily="34" charset="0"/>
              <a:buChar char="•"/>
            </a:pPr>
            <a:r>
              <a:rPr lang="en-US" dirty="0"/>
              <a:t>Recent experience with childcare research and evaluation in two Virginia regions:</a:t>
            </a:r>
          </a:p>
          <a:p>
            <a:pPr lvl="1"/>
            <a:r>
              <a:rPr lang="en-US" dirty="0"/>
              <a:t>Danville-Pittsylvania (rural with urban center, some population growth)</a:t>
            </a:r>
          </a:p>
          <a:p>
            <a:pPr lvl="1"/>
            <a:r>
              <a:rPr lang="en-US" dirty="0"/>
              <a:t>Southwest Virginia (mostly rural, population decline)</a:t>
            </a:r>
          </a:p>
          <a:p>
            <a:pPr lvl="1"/>
            <a:endParaRPr lang="en-US" dirty="0"/>
          </a:p>
          <a:p>
            <a:pPr lvl="1"/>
            <a:endParaRPr lang="en-US" dirty="0"/>
          </a:p>
          <a:p>
            <a:pPr marL="0" indent="0" algn="ctr">
              <a:buNone/>
            </a:pPr>
            <a:r>
              <a:rPr lang="en-US" dirty="0"/>
              <a:t>“</a:t>
            </a:r>
            <a:r>
              <a:rPr lang="en-US" i="1" dirty="0"/>
              <a:t>Childcare is a critical component of a local region’s economic competitiveness”</a:t>
            </a:r>
            <a:endParaRPr lang="en-US" dirty="0"/>
          </a:p>
        </p:txBody>
      </p:sp>
    </p:spTree>
    <p:extLst>
      <p:ext uri="{BB962C8B-B14F-4D97-AF65-F5344CB8AC3E}">
        <p14:creationId xmlns:p14="http://schemas.microsoft.com/office/powerpoint/2010/main" val="2549387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860100-23C2-8F3A-BBF2-5DE03DC15D41}"/>
              </a:ext>
            </a:extLst>
          </p:cNvPr>
          <p:cNvSpPr txBox="1">
            <a:spLocks/>
          </p:cNvSpPr>
          <p:nvPr/>
        </p:nvSpPr>
        <p:spPr>
          <a:xfrm>
            <a:off x="832449" y="503148"/>
            <a:ext cx="10515600" cy="13255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latin typeface="Arial Black"/>
              </a:rPr>
              <a:t>Factors Influencing Mid-Term Outcomes</a:t>
            </a:r>
          </a:p>
          <a:p>
            <a:pPr>
              <a:spcAft>
                <a:spcPts val="600"/>
              </a:spcAft>
            </a:pPr>
            <a:endParaRPr lang="en-US" sz="2800"/>
          </a:p>
        </p:txBody>
      </p:sp>
      <p:sp>
        <p:nvSpPr>
          <p:cNvPr id="8" name="Speech Bubble: Rectangle with Corners Rounded 7">
            <a:extLst>
              <a:ext uri="{FF2B5EF4-FFF2-40B4-BE49-F238E27FC236}">
                <a16:creationId xmlns:a16="http://schemas.microsoft.com/office/drawing/2014/main" id="{0D45BA8B-42D4-4C46-D56B-6D2D99342483}"/>
              </a:ext>
            </a:extLst>
          </p:cNvPr>
          <p:cNvSpPr/>
          <p:nvPr/>
        </p:nvSpPr>
        <p:spPr>
          <a:xfrm>
            <a:off x="506166" y="1833051"/>
            <a:ext cx="4547820" cy="3808471"/>
          </a:xfrm>
          <a:prstGeom prst="wedgeRoundRectCallout">
            <a:avLst/>
          </a:prstGeom>
          <a:solidFill>
            <a:schemeClr val="accent2"/>
          </a:solidFill>
          <a:ln>
            <a:solidFill>
              <a:srgbClr val="63003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a:t>
            </a:r>
            <a:r>
              <a:rPr lang="en-US" sz="2400"/>
              <a:t>We were finding that even folks who are straight out of high school were expecting $15.00 an hour. And that's really hard when we have credentialed teachers we can barely pay $15.00 an hour" - Provider</a:t>
            </a:r>
          </a:p>
        </p:txBody>
      </p:sp>
      <p:sp>
        <p:nvSpPr>
          <p:cNvPr id="10" name="TextBox 8">
            <a:extLst>
              <a:ext uri="{FF2B5EF4-FFF2-40B4-BE49-F238E27FC236}">
                <a16:creationId xmlns:a16="http://schemas.microsoft.com/office/drawing/2014/main" id="{4C90D684-3B5A-3C23-D18B-17D970B783BC}"/>
              </a:ext>
            </a:extLst>
          </p:cNvPr>
          <p:cNvSpPr txBox="1"/>
          <p:nvPr/>
        </p:nvSpPr>
        <p:spPr>
          <a:xfrm>
            <a:off x="5279942" y="1450679"/>
            <a:ext cx="6629784" cy="526297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latin typeface="Arial"/>
                <a:cs typeface="Arial"/>
              </a:rPr>
              <a:t>Throughout the program, factors external to the program provided additional challenges. While center directors observed that the program built and trained the workforce, the training program did not significantly impact retention. </a:t>
            </a:r>
          </a:p>
          <a:p>
            <a:endParaRPr lang="en-US" sz="1600">
              <a:latin typeface="Arial" panose="020B0604020202020204" pitchFamily="34" charset="0"/>
              <a:cs typeface="Arial" panose="020B0604020202020204" pitchFamily="34" charset="0"/>
            </a:endParaRPr>
          </a:p>
          <a:p>
            <a:r>
              <a:rPr lang="en-US" sz="1600">
                <a:latin typeface="Arial"/>
                <a:cs typeface="Arial"/>
              </a:rPr>
              <a:t>Of surveyed program participants, just </a:t>
            </a:r>
            <a:r>
              <a:rPr lang="en-US" sz="1600" b="1">
                <a:latin typeface="Arial"/>
                <a:cs typeface="Arial"/>
              </a:rPr>
              <a:t>73%</a:t>
            </a:r>
            <a:r>
              <a:rPr lang="en-US" sz="1600">
                <a:latin typeface="Arial"/>
                <a:cs typeface="Arial"/>
              </a:rPr>
              <a:t> remained employed at their initial childcare center. Of participants who had left, </a:t>
            </a:r>
            <a:r>
              <a:rPr lang="en-US" sz="1600" b="1">
                <a:latin typeface="Arial"/>
                <a:cs typeface="Arial"/>
              </a:rPr>
              <a:t>68% had left the childcare industry altogether. </a:t>
            </a:r>
          </a:p>
          <a:p>
            <a:endParaRPr lang="en-US" sz="1600">
              <a:latin typeface="Arial" panose="020B0604020202020204" pitchFamily="34" charset="0"/>
              <a:cs typeface="Arial" panose="020B0604020202020204" pitchFamily="34" charset="0"/>
            </a:endParaRPr>
          </a:p>
          <a:p>
            <a:r>
              <a:rPr lang="en-US" sz="1600" b="1">
                <a:latin typeface="Arial"/>
                <a:cs typeface="Arial"/>
              </a:rPr>
              <a:t>81%</a:t>
            </a:r>
            <a:r>
              <a:rPr lang="en-US" sz="1600">
                <a:latin typeface="Arial"/>
                <a:cs typeface="Arial"/>
              </a:rPr>
              <a:t> of surveyed participants reported no earnings increase after completing the training program. Furthermore, only </a:t>
            </a:r>
            <a:r>
              <a:rPr lang="en-US" sz="1600" b="1">
                <a:latin typeface="Arial"/>
                <a:cs typeface="Arial"/>
              </a:rPr>
              <a:t>15% </a:t>
            </a:r>
            <a:r>
              <a:rPr lang="en-US" sz="1600">
                <a:latin typeface="Arial"/>
                <a:cs typeface="Arial"/>
              </a:rPr>
              <a:t>receive health related benefits, and just </a:t>
            </a:r>
            <a:r>
              <a:rPr lang="en-US" sz="1600" b="1">
                <a:latin typeface="Arial"/>
                <a:cs typeface="Arial"/>
              </a:rPr>
              <a:t>21% </a:t>
            </a:r>
            <a:r>
              <a:rPr lang="en-US" sz="1600">
                <a:latin typeface="Arial"/>
                <a:cs typeface="Arial"/>
              </a:rPr>
              <a:t>receive retirement benefits.</a:t>
            </a:r>
            <a:endParaRPr lang="en-US" sz="1600" b="1">
              <a:latin typeface="Arial" panose="020B0604020202020204" pitchFamily="34" charset="0"/>
              <a:cs typeface="Arial" panose="020B0604020202020204" pitchFamily="34" charset="0"/>
            </a:endParaRPr>
          </a:p>
          <a:p>
            <a:endParaRPr lang="en-US" sz="1600">
              <a:latin typeface="Arial" panose="020B0604020202020204" pitchFamily="34" charset="0"/>
              <a:cs typeface="Arial" panose="020B0604020202020204" pitchFamily="34" charset="0"/>
            </a:endParaRPr>
          </a:p>
          <a:p>
            <a:r>
              <a:rPr lang="en-US" sz="1600" b="1">
                <a:latin typeface="Arial"/>
                <a:cs typeface="Arial"/>
              </a:rPr>
              <a:t>70%</a:t>
            </a:r>
            <a:r>
              <a:rPr lang="en-US" sz="1600">
                <a:latin typeface="Arial"/>
                <a:cs typeface="Arial"/>
              </a:rPr>
              <a:t> of survey respondents indicated that higher compensation or better benefits would improve their position. Among survey respondents who left the early childhood education industry, </a:t>
            </a:r>
            <a:r>
              <a:rPr lang="en-US" sz="1600" b="1">
                <a:latin typeface="Arial"/>
                <a:cs typeface="Arial"/>
              </a:rPr>
              <a:t>40% </a:t>
            </a:r>
            <a:r>
              <a:rPr lang="en-US" sz="1600">
                <a:latin typeface="Arial"/>
                <a:cs typeface="Arial"/>
              </a:rPr>
              <a:t>cited that higher wages may have retained them in their former position. </a:t>
            </a:r>
          </a:p>
          <a:p>
            <a:endParaRPr lang="en-US" sz="1600">
              <a:latin typeface="Arial"/>
              <a:cs typeface="Arial"/>
            </a:endParaRPr>
          </a:p>
          <a:p>
            <a:r>
              <a:rPr lang="en-US" sz="1600">
                <a:latin typeface="Arial"/>
                <a:cs typeface="Arial"/>
              </a:rPr>
              <a:t>Multiple centers stated that wages are their highest expense, confirming a structural barrier to improving compensation despite cost savings in other areas as a result of the workforce training program.</a:t>
            </a:r>
          </a:p>
        </p:txBody>
      </p:sp>
    </p:spTree>
    <p:extLst>
      <p:ext uri="{BB962C8B-B14F-4D97-AF65-F5344CB8AC3E}">
        <p14:creationId xmlns:p14="http://schemas.microsoft.com/office/powerpoint/2010/main" val="3989533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84F9D61-9303-40B4-9F7E-66A9B4EDC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oman reading to toddlers">
            <a:extLst>
              <a:ext uri="{FF2B5EF4-FFF2-40B4-BE49-F238E27FC236}">
                <a16:creationId xmlns:a16="http://schemas.microsoft.com/office/drawing/2014/main" id="{96955B00-30C8-3F66-402C-85F832CBF66E}"/>
              </a:ext>
            </a:extLst>
          </p:cNvPr>
          <p:cNvPicPr>
            <a:picLocks noGrp="1" noChangeAspect="1"/>
          </p:cNvPicPr>
          <p:nvPr>
            <p:ph idx="1"/>
          </p:nvPr>
        </p:nvPicPr>
        <p:blipFill>
          <a:blip r:embed="rId2"/>
          <a:srcRect l="3642" r="-3715" b="9989"/>
          <a:stretch/>
        </p:blipFill>
        <p:spPr>
          <a:xfrm>
            <a:off x="-1696721" y="-1"/>
            <a:ext cx="13966588" cy="8058349"/>
          </a:xfrm>
          <a:prstGeom prst="rect">
            <a:avLst/>
          </a:prstGeom>
          <a:effectLst>
            <a:outerShdw blurRad="596900" dist="330200" dir="8820000" sx="87000" sy="87000" algn="ctr" rotWithShape="0">
              <a:srgbClr val="000000">
                <a:alpha val="29000"/>
              </a:srgbClr>
            </a:outerShdw>
          </a:effectLst>
        </p:spPr>
      </p:pic>
      <p:sp>
        <p:nvSpPr>
          <p:cNvPr id="14" name="Overlay">
            <a:extLst>
              <a:ext uri="{FF2B5EF4-FFF2-40B4-BE49-F238E27FC236}">
                <a16:creationId xmlns:a16="http://schemas.microsoft.com/office/drawing/2014/main" id="{648D746A-0359-4EAE-8CF9-062E28169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8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4">
            <a:extLst>
              <a:ext uri="{FF2B5EF4-FFF2-40B4-BE49-F238E27FC236}">
                <a16:creationId xmlns:a16="http://schemas.microsoft.com/office/drawing/2014/main" id="{1BF6EF33-96F0-5A9D-19D5-A6C1CD9F645D}"/>
              </a:ext>
            </a:extLst>
          </p:cNvPr>
          <p:cNvSpPr/>
          <p:nvPr/>
        </p:nvSpPr>
        <p:spPr>
          <a:xfrm>
            <a:off x="5366462" y="-110425"/>
            <a:ext cx="6985201" cy="7880339"/>
          </a:xfrm>
          <a:custGeom>
            <a:avLst/>
            <a:gdLst/>
            <a:ahLst/>
            <a:cxnLst/>
            <a:rect l="l" t="t" r="r" b="b"/>
            <a:pathLst>
              <a:path w="3620399" h="2500303">
                <a:moveTo>
                  <a:pt x="28723" y="0"/>
                </a:moveTo>
                <a:lnTo>
                  <a:pt x="3591676" y="0"/>
                </a:lnTo>
                <a:cubicBezTo>
                  <a:pt x="3607539" y="0"/>
                  <a:pt x="3620399" y="12860"/>
                  <a:pt x="3620399" y="28723"/>
                </a:cubicBezTo>
                <a:lnTo>
                  <a:pt x="3620399" y="2471580"/>
                </a:lnTo>
                <a:cubicBezTo>
                  <a:pt x="3620399" y="2479198"/>
                  <a:pt x="3617373" y="2486504"/>
                  <a:pt x="3611986" y="2491891"/>
                </a:cubicBezTo>
                <a:cubicBezTo>
                  <a:pt x="3606600" y="2497277"/>
                  <a:pt x="3599294" y="2500303"/>
                  <a:pt x="3591676" y="2500303"/>
                </a:cubicBezTo>
                <a:lnTo>
                  <a:pt x="28723" y="2500303"/>
                </a:lnTo>
                <a:cubicBezTo>
                  <a:pt x="12860" y="2500303"/>
                  <a:pt x="0" y="2487444"/>
                  <a:pt x="0" y="2471580"/>
                </a:cubicBezTo>
                <a:lnTo>
                  <a:pt x="0" y="28723"/>
                </a:lnTo>
                <a:cubicBezTo>
                  <a:pt x="0" y="12860"/>
                  <a:pt x="12860" y="0"/>
                  <a:pt x="28723" y="0"/>
                </a:cubicBezTo>
                <a:close/>
              </a:path>
            </a:pathLst>
          </a:custGeom>
          <a:solidFill>
            <a:schemeClr val="bg1">
              <a:lumMod val="75000"/>
              <a:alpha val="67000"/>
            </a:schemeClr>
          </a:solidFill>
          <a:effectLst>
            <a:outerShdw blurRad="63500" dist="38100" dir="2700000">
              <a:srgbClr val="630031">
                <a:alpha val="84000"/>
              </a:srgbClr>
            </a:outerShdw>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TextBox 7">
            <a:extLst>
              <a:ext uri="{FF2B5EF4-FFF2-40B4-BE49-F238E27FC236}">
                <a16:creationId xmlns:a16="http://schemas.microsoft.com/office/drawing/2014/main" id="{E15C07AF-A269-1683-6AB4-DE53AC17BFEE}"/>
              </a:ext>
            </a:extLst>
          </p:cNvPr>
          <p:cNvSpPr txBox="1"/>
          <p:nvPr/>
        </p:nvSpPr>
        <p:spPr>
          <a:xfrm>
            <a:off x="5709920" y="335663"/>
            <a:ext cx="6644640" cy="728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Arial Black"/>
              </a:rPr>
              <a:t>Long-Term Outcomes</a:t>
            </a:r>
          </a:p>
        </p:txBody>
      </p:sp>
      <p:sp>
        <p:nvSpPr>
          <p:cNvPr id="16" name="TextBox 8">
            <a:extLst>
              <a:ext uri="{FF2B5EF4-FFF2-40B4-BE49-F238E27FC236}">
                <a16:creationId xmlns:a16="http://schemas.microsoft.com/office/drawing/2014/main" id="{A6107CBD-A3E0-400A-62C5-934268C8B6DD}"/>
              </a:ext>
            </a:extLst>
          </p:cNvPr>
          <p:cNvSpPr txBox="1"/>
          <p:nvPr/>
        </p:nvSpPr>
        <p:spPr>
          <a:xfrm>
            <a:off x="5709729" y="1069967"/>
            <a:ext cx="6324984" cy="550920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ea typeface="+mn-lt"/>
                <a:cs typeface="+mn-lt"/>
              </a:rPr>
              <a:t>While many of the fundamental challenges facing the ECE sector – such as wage constraints and broader economic pressures – extend beyond the scope of any single program, Ready SWVA has demonstrably strengthened the region's early childhood education landscape through multiple interconnected improvements. Significant program achievements include:</a:t>
            </a:r>
            <a:endParaRPr lang="en-US">
              <a:ea typeface="+mn-lt"/>
              <a:cs typeface="+mn-lt"/>
            </a:endParaRPr>
          </a:p>
          <a:p>
            <a:pPr marL="285750" indent="-285750">
              <a:buFont typeface="Arial"/>
              <a:buChar char="•"/>
            </a:pPr>
            <a:r>
              <a:rPr lang="en-US" sz="1600">
                <a:ea typeface="+mn-lt"/>
                <a:cs typeface="+mn-lt"/>
              </a:rPr>
              <a:t>Enhanced operational </a:t>
            </a:r>
            <a:r>
              <a:rPr lang="en-US" sz="1600" b="1">
                <a:ea typeface="+mn-lt"/>
                <a:cs typeface="+mn-lt"/>
              </a:rPr>
              <a:t>capacity by providing standardized online training and certification support </a:t>
            </a:r>
            <a:r>
              <a:rPr lang="en-US" sz="1600">
                <a:ea typeface="+mn-lt"/>
                <a:cs typeface="+mn-lt"/>
              </a:rPr>
              <a:t>allowing directors to focus on other critical aspects of business operations.</a:t>
            </a:r>
          </a:p>
          <a:p>
            <a:pPr marL="285750" indent="-285750">
              <a:buFont typeface="Arial"/>
              <a:buChar char="•"/>
            </a:pPr>
            <a:r>
              <a:rPr lang="en-US" sz="1600" b="1">
                <a:ea typeface="+mn-lt"/>
                <a:cs typeface="+mn-lt"/>
              </a:rPr>
              <a:t>Created a reliable pipeline of interested workers</a:t>
            </a:r>
            <a:r>
              <a:rPr lang="en-US" sz="1600">
                <a:ea typeface="+mn-lt"/>
                <a:cs typeface="+mn-lt"/>
              </a:rPr>
              <a:t>, streamlining the hiring process for centers</a:t>
            </a:r>
            <a:endParaRPr lang="en-US">
              <a:ea typeface="+mn-lt"/>
              <a:cs typeface="+mn-lt"/>
            </a:endParaRPr>
          </a:p>
          <a:p>
            <a:pPr marL="285750" indent="-285750">
              <a:buFont typeface="Arial"/>
              <a:buChar char="•"/>
            </a:pPr>
            <a:r>
              <a:rPr lang="en-US" sz="1600">
                <a:ea typeface="+mn-lt"/>
                <a:cs typeface="+mn-lt"/>
              </a:rPr>
              <a:t>Fostered a </a:t>
            </a:r>
            <a:r>
              <a:rPr lang="en-US" sz="1600" b="1">
                <a:ea typeface="+mn-lt"/>
                <a:cs typeface="+mn-lt"/>
              </a:rPr>
              <a:t>cultural shift in how centers interact with each other</a:t>
            </a:r>
            <a:r>
              <a:rPr lang="en-US" sz="1600">
                <a:ea typeface="+mn-lt"/>
                <a:cs typeface="+mn-lt"/>
              </a:rPr>
              <a:t>, moving away from competition for qualified employees towards greater collaboration and knowledge sharing through the Shared Services Alliance. </a:t>
            </a:r>
            <a:endParaRPr lang="en-US">
              <a:ea typeface="+mn-lt"/>
              <a:cs typeface="+mn-lt"/>
            </a:endParaRPr>
          </a:p>
          <a:p>
            <a:pPr marL="285750" indent="-285750">
              <a:buFont typeface="Arial"/>
              <a:buChar char="•"/>
            </a:pPr>
            <a:r>
              <a:rPr lang="en-US" sz="1600" b="1">
                <a:ea typeface="+mn-lt"/>
                <a:cs typeface="+mn-lt"/>
              </a:rPr>
              <a:t>33 center expansions</a:t>
            </a:r>
            <a:r>
              <a:rPr lang="en-US" sz="1600">
                <a:ea typeface="+mn-lt"/>
                <a:cs typeface="+mn-lt"/>
              </a:rPr>
              <a:t> with capacity to serve an additional </a:t>
            </a:r>
            <a:r>
              <a:rPr lang="en-US" sz="1600" b="1">
                <a:ea typeface="+mn-lt"/>
                <a:cs typeface="+mn-lt"/>
              </a:rPr>
              <a:t>252 children</a:t>
            </a:r>
          </a:p>
          <a:p>
            <a:endParaRPr lang="en-US" sz="1600">
              <a:ea typeface="+mn-lt"/>
              <a:cs typeface="+mn-lt"/>
            </a:endParaRPr>
          </a:p>
          <a:p>
            <a:r>
              <a:rPr lang="en-US" sz="1600">
                <a:ea typeface="+mn-lt"/>
                <a:cs typeface="+mn-lt"/>
              </a:rPr>
              <a:t>These results demonstrate that the program has not only met but exceeded its goals in both expanding workforce capacity and improving operational quality, creating lasting positive changes in Southwest Virginia's early childhood education system.</a:t>
            </a:r>
            <a:endParaRPr lang="en-US"/>
          </a:p>
        </p:txBody>
      </p:sp>
    </p:spTree>
    <p:extLst>
      <p:ext uri="{BB962C8B-B14F-4D97-AF65-F5344CB8AC3E}">
        <p14:creationId xmlns:p14="http://schemas.microsoft.com/office/powerpoint/2010/main" val="3887224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Child playing with toys">
            <a:extLst>
              <a:ext uri="{FF2B5EF4-FFF2-40B4-BE49-F238E27FC236}">
                <a16:creationId xmlns:a16="http://schemas.microsoft.com/office/drawing/2014/main" id="{BEEC673C-B818-714A-5069-024BF597780C}"/>
              </a:ext>
            </a:extLst>
          </p:cNvPr>
          <p:cNvPicPr>
            <a:picLocks noChangeAspect="1"/>
          </p:cNvPicPr>
          <p:nvPr/>
        </p:nvPicPr>
        <p:blipFill>
          <a:blip r:embed="rId2"/>
          <a:srcRect l="30017" r="517" b="-1"/>
          <a:stretch/>
        </p:blipFill>
        <p:spPr>
          <a:xfrm>
            <a:off x="4898426"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24" name="Freeform: Shape 23">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34250190-5A5F-7993-340F-BEC66E4F5051}"/>
              </a:ext>
            </a:extLst>
          </p:cNvPr>
          <p:cNvSpPr txBox="1">
            <a:spLocks/>
          </p:cNvSpPr>
          <p:nvPr/>
        </p:nvSpPr>
        <p:spPr>
          <a:xfrm>
            <a:off x="414023" y="1418866"/>
            <a:ext cx="4887018" cy="127120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latin typeface="Arial Black"/>
              </a:rPr>
              <a:t>Key Outcomes</a:t>
            </a:r>
            <a:endParaRPr lang="en-US"/>
          </a:p>
          <a:p>
            <a:pPr>
              <a:spcAft>
                <a:spcPts val="600"/>
              </a:spcAft>
            </a:pPr>
            <a:endParaRPr lang="en-US" sz="2800"/>
          </a:p>
          <a:p>
            <a:pPr>
              <a:spcAft>
                <a:spcPts val="600"/>
              </a:spcAft>
            </a:pPr>
            <a:endParaRPr lang="en-US" sz="2800"/>
          </a:p>
        </p:txBody>
      </p:sp>
      <p:sp>
        <p:nvSpPr>
          <p:cNvPr id="26" name="Rectangle 25">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rgbClr val="630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extBox 8">
            <a:extLst>
              <a:ext uri="{FF2B5EF4-FFF2-40B4-BE49-F238E27FC236}">
                <a16:creationId xmlns:a16="http://schemas.microsoft.com/office/drawing/2014/main" id="{E81CEF1F-BB9C-2D08-C394-32597C20A502}"/>
              </a:ext>
            </a:extLst>
          </p:cNvPr>
          <p:cNvSpPr txBox="1"/>
          <p:nvPr/>
        </p:nvSpPr>
        <p:spPr>
          <a:xfrm>
            <a:off x="419417" y="2546078"/>
            <a:ext cx="5590767" cy="403187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sz="1600" b="1">
                <a:latin typeface="Arial"/>
                <a:cs typeface="Arial"/>
              </a:rPr>
              <a:t>252 </a:t>
            </a:r>
            <a:r>
              <a:rPr lang="en-US" sz="1600">
                <a:latin typeface="Arial"/>
                <a:cs typeface="Arial"/>
              </a:rPr>
              <a:t>incumbent workers trained</a:t>
            </a:r>
            <a:endParaRPr lang="en-US"/>
          </a:p>
          <a:p>
            <a:pPr marL="285750" indent="-285750">
              <a:buFont typeface="Arial"/>
              <a:buChar char="•"/>
            </a:pPr>
            <a:r>
              <a:rPr lang="en-US" sz="1600" b="1">
                <a:latin typeface="Arial"/>
                <a:cs typeface="Arial"/>
              </a:rPr>
              <a:t>208</a:t>
            </a:r>
            <a:r>
              <a:rPr lang="en-US" sz="1600">
                <a:latin typeface="Arial"/>
                <a:cs typeface="Arial"/>
              </a:rPr>
              <a:t> new educators hired</a:t>
            </a:r>
          </a:p>
          <a:p>
            <a:pPr marL="285750" indent="-285750">
              <a:buFont typeface="Arial"/>
              <a:buChar char="•"/>
            </a:pPr>
            <a:r>
              <a:rPr lang="en-US" sz="1600" b="1">
                <a:latin typeface="Arial"/>
                <a:cs typeface="Arial"/>
              </a:rPr>
              <a:t>412 </a:t>
            </a:r>
            <a:r>
              <a:rPr lang="en-US" sz="1600">
                <a:latin typeface="Arial"/>
                <a:cs typeface="Arial"/>
              </a:rPr>
              <a:t>enrollments / </a:t>
            </a:r>
            <a:r>
              <a:rPr lang="en-US" sz="1600" b="1">
                <a:latin typeface="Arial"/>
                <a:cs typeface="Arial"/>
              </a:rPr>
              <a:t>380 </a:t>
            </a:r>
            <a:r>
              <a:rPr lang="en-US" sz="1600">
                <a:latin typeface="Arial"/>
                <a:cs typeface="Arial"/>
              </a:rPr>
              <a:t>completions of work-based learning opportunities</a:t>
            </a:r>
          </a:p>
          <a:p>
            <a:pPr marL="285750" indent="-285750">
              <a:buFont typeface="Arial"/>
              <a:buChar char="•"/>
            </a:pPr>
            <a:r>
              <a:rPr lang="en-US" b="1"/>
              <a:t>311 </a:t>
            </a:r>
            <a:r>
              <a:rPr lang="en-US"/>
              <a:t>enrollments / </a:t>
            </a:r>
            <a:r>
              <a:rPr lang="en-US" b="1"/>
              <a:t>380 </a:t>
            </a:r>
            <a:r>
              <a:rPr lang="en-US"/>
              <a:t>completions for incumbent workers</a:t>
            </a:r>
          </a:p>
          <a:p>
            <a:pPr marL="285750" indent="-285750">
              <a:buFont typeface="Arial"/>
              <a:buChar char="•"/>
            </a:pPr>
            <a:r>
              <a:rPr lang="en-US" b="1">
                <a:latin typeface="Aptos"/>
                <a:cs typeface="Arial"/>
              </a:rPr>
              <a:t>35 </a:t>
            </a:r>
            <a:r>
              <a:rPr lang="en-US">
                <a:latin typeface="Aptos"/>
                <a:cs typeface="Arial"/>
              </a:rPr>
              <a:t>hiring events held</a:t>
            </a:r>
          </a:p>
          <a:p>
            <a:pPr marL="285750" indent="-285750">
              <a:buFont typeface="Arial"/>
              <a:buChar char="•"/>
            </a:pPr>
            <a:r>
              <a:rPr lang="en-US" b="1">
                <a:latin typeface="Aptos"/>
                <a:cs typeface="Arial"/>
              </a:rPr>
              <a:t>51 </a:t>
            </a:r>
            <a:r>
              <a:rPr lang="en-US">
                <a:latin typeface="Aptos"/>
                <a:cs typeface="Arial"/>
              </a:rPr>
              <a:t>businesses served with incumbent worker training</a:t>
            </a:r>
          </a:p>
          <a:p>
            <a:pPr marL="285750" indent="-285750">
              <a:buFont typeface="Arial"/>
              <a:buChar char="•"/>
            </a:pPr>
            <a:r>
              <a:rPr lang="en-US" b="1">
                <a:latin typeface="Aptos"/>
                <a:cs typeface="Arial"/>
              </a:rPr>
              <a:t>53 </a:t>
            </a:r>
            <a:r>
              <a:rPr lang="en-US">
                <a:latin typeface="Aptos"/>
                <a:cs typeface="Arial"/>
              </a:rPr>
              <a:t>businesses participating in the Shared Service Alliance</a:t>
            </a:r>
          </a:p>
          <a:p>
            <a:pPr marL="285750" indent="-285750">
              <a:buFont typeface="Arial"/>
              <a:buChar char="•"/>
            </a:pPr>
            <a:r>
              <a:rPr lang="en-US" b="1">
                <a:latin typeface="Aptos"/>
                <a:cs typeface="Arial"/>
              </a:rPr>
              <a:t>26</a:t>
            </a:r>
            <a:r>
              <a:rPr lang="en-US">
                <a:latin typeface="Aptos"/>
                <a:cs typeface="Arial"/>
              </a:rPr>
              <a:t> business workshops/roundtables hosted</a:t>
            </a:r>
          </a:p>
          <a:p>
            <a:pPr marL="285750" indent="-285750">
              <a:buFont typeface="Arial"/>
              <a:buChar char="•"/>
            </a:pPr>
            <a:r>
              <a:rPr lang="en-US" sz="1600">
                <a:latin typeface="Arial"/>
                <a:cs typeface="Arial"/>
              </a:rPr>
              <a:t>Increased operational capacity of childcare centers</a:t>
            </a:r>
          </a:p>
          <a:p>
            <a:pPr marL="285750" indent="-285750">
              <a:buFont typeface="Arial"/>
              <a:buChar char="•"/>
            </a:pPr>
            <a:r>
              <a:rPr lang="en-US" sz="1600">
                <a:latin typeface="Arial"/>
                <a:cs typeface="Arial"/>
              </a:rPr>
              <a:t>Improved confidence among ECE workers</a:t>
            </a:r>
          </a:p>
          <a:p>
            <a:pPr marL="285750" indent="-285750">
              <a:buFont typeface="Arial"/>
              <a:buChar char="•"/>
            </a:pPr>
            <a:r>
              <a:rPr lang="en-US" sz="1600">
                <a:latin typeface="Arial"/>
                <a:cs typeface="Arial"/>
              </a:rPr>
              <a:t>Stronger regional collaboration</a:t>
            </a:r>
          </a:p>
        </p:txBody>
      </p:sp>
    </p:spTree>
    <p:extLst>
      <p:ext uri="{BB962C8B-B14F-4D97-AF65-F5344CB8AC3E}">
        <p14:creationId xmlns:p14="http://schemas.microsoft.com/office/powerpoint/2010/main" val="1971457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9B1F-9885-9CA9-8754-67593EBB5C73}"/>
              </a:ext>
            </a:extLst>
          </p:cNvPr>
          <p:cNvSpPr>
            <a:spLocks noGrp="1"/>
          </p:cNvSpPr>
          <p:nvPr>
            <p:ph type="title"/>
          </p:nvPr>
        </p:nvSpPr>
        <p:spPr>
          <a:xfrm>
            <a:off x="237744" y="-635"/>
            <a:ext cx="11814047" cy="1943789"/>
          </a:xfrm>
        </p:spPr>
        <p:txBody>
          <a:bodyPr vert="horz" lIns="91440" tIns="45720" rIns="91440" bIns="45720" rtlCol="0" anchor="ctr">
            <a:noAutofit/>
          </a:bodyPr>
          <a:lstStyle/>
          <a:p>
            <a:pPr algn="ctr"/>
            <a:r>
              <a:rPr lang="en-US" dirty="0">
                <a:latin typeface="Arial Black"/>
              </a:rPr>
              <a:t>Findings: Childcare Models explored</a:t>
            </a:r>
            <a:endParaRPr lang="en-US" sz="3200" dirty="0"/>
          </a:p>
        </p:txBody>
      </p:sp>
      <p:sp>
        <p:nvSpPr>
          <p:cNvPr id="4" name="AutoShape 2">
            <a:extLst>
              <a:ext uri="{FF2B5EF4-FFF2-40B4-BE49-F238E27FC236}">
                <a16:creationId xmlns:a16="http://schemas.microsoft.com/office/drawing/2014/main" id="{63EA6536-DE73-BA64-66D1-5605DE5613D9}"/>
              </a:ext>
            </a:extLst>
          </p:cNvPr>
          <p:cNvSpPr/>
          <p:nvPr/>
        </p:nvSpPr>
        <p:spPr>
          <a:xfrm>
            <a:off x="0" y="5884369"/>
            <a:ext cx="12196217" cy="1253990"/>
          </a:xfrm>
          <a:prstGeom prst="rect">
            <a:avLst/>
          </a:prstGeom>
          <a:solidFill>
            <a:srgbClr val="63003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Content Placeholder 6">
            <a:extLst>
              <a:ext uri="{FF2B5EF4-FFF2-40B4-BE49-F238E27FC236}">
                <a16:creationId xmlns:a16="http://schemas.microsoft.com/office/drawing/2014/main" id="{D1EE939E-4C76-41B7-98AE-2AB00637957E}"/>
              </a:ext>
            </a:extLst>
          </p:cNvPr>
          <p:cNvSpPr>
            <a:spLocks noGrp="1"/>
          </p:cNvSpPr>
          <p:nvPr>
            <p:ph idx="1"/>
          </p:nvPr>
        </p:nvSpPr>
        <p:spPr>
          <a:xfrm>
            <a:off x="419100" y="1533031"/>
            <a:ext cx="11353800" cy="4351338"/>
          </a:xfrm>
        </p:spPr>
        <p:txBody>
          <a:bodyPr>
            <a:normAutofit fontScale="77500" lnSpcReduction="20000"/>
          </a:bodyPr>
          <a:lstStyle/>
          <a:p>
            <a:r>
              <a:rPr lang="en-US" dirty="0"/>
              <a:t>Non-profit center-based</a:t>
            </a:r>
          </a:p>
          <a:p>
            <a:pPr lvl="1"/>
            <a:r>
              <a:rPr lang="en-US" dirty="0"/>
              <a:t>100+ slots</a:t>
            </a:r>
          </a:p>
          <a:p>
            <a:pPr lvl="1"/>
            <a:r>
              <a:rPr lang="en-US" dirty="0"/>
              <a:t>$1 million +</a:t>
            </a:r>
          </a:p>
          <a:p>
            <a:pPr lvl="1"/>
            <a:r>
              <a:rPr lang="en-US" dirty="0"/>
              <a:t>Pros: Large number of trained staff, structured environment</a:t>
            </a:r>
          </a:p>
          <a:p>
            <a:pPr lvl="1"/>
            <a:r>
              <a:rPr lang="en-US" dirty="0"/>
              <a:t>Cons: high initial investment, complex regulatory environment</a:t>
            </a:r>
          </a:p>
          <a:p>
            <a:r>
              <a:rPr lang="en-US" dirty="0"/>
              <a:t>Home-based network</a:t>
            </a:r>
          </a:p>
          <a:p>
            <a:pPr lvl="1"/>
            <a:r>
              <a:rPr lang="en-US" dirty="0"/>
              <a:t>Smaller, five child maximum</a:t>
            </a:r>
          </a:p>
          <a:p>
            <a:pPr lvl="1"/>
            <a:r>
              <a:rPr lang="en-US" dirty="0"/>
              <a:t>Modest investment</a:t>
            </a:r>
          </a:p>
          <a:p>
            <a:pPr lvl="1"/>
            <a:r>
              <a:rPr lang="en-US" dirty="0"/>
              <a:t>Pros: coordinated providers who share resources</a:t>
            </a:r>
          </a:p>
          <a:p>
            <a:pPr lvl="1"/>
            <a:r>
              <a:rPr lang="en-US" dirty="0"/>
              <a:t>Cons: provider isolation, limited scale</a:t>
            </a:r>
          </a:p>
          <a:p>
            <a:r>
              <a:rPr lang="en-US" dirty="0"/>
              <a:t>Employer consortium</a:t>
            </a:r>
          </a:p>
          <a:p>
            <a:pPr lvl="1"/>
            <a:r>
              <a:rPr lang="en-US" dirty="0"/>
              <a:t>Multiple businesses invest in a facility</a:t>
            </a:r>
          </a:p>
          <a:p>
            <a:pPr lvl="1"/>
            <a:r>
              <a:rPr lang="en-US" dirty="0"/>
              <a:t>Board of advisors, third party management</a:t>
            </a:r>
          </a:p>
          <a:p>
            <a:pPr lvl="1"/>
            <a:r>
              <a:rPr lang="en-US" dirty="0"/>
              <a:t>Pro: reduces individual employer burden, decreases absenteeism</a:t>
            </a:r>
          </a:p>
          <a:p>
            <a:pPr lvl="1"/>
            <a:r>
              <a:rPr lang="en-US" dirty="0"/>
              <a:t>Con: complex coordination between multiple partners</a:t>
            </a:r>
          </a:p>
          <a:p>
            <a:endParaRPr lang="en-US" dirty="0"/>
          </a:p>
        </p:txBody>
      </p:sp>
    </p:spTree>
    <p:extLst>
      <p:ext uri="{BB962C8B-B14F-4D97-AF65-F5344CB8AC3E}">
        <p14:creationId xmlns:p14="http://schemas.microsoft.com/office/powerpoint/2010/main" val="2154207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rot="-10800000">
            <a:off x="-203876" y="-215410"/>
            <a:ext cx="5829376" cy="1674621"/>
          </a:xfrm>
          <a:custGeom>
            <a:avLst/>
            <a:gdLst/>
            <a:ahLst/>
            <a:cxnLst/>
            <a:rect l="l" t="t" r="r" b="b"/>
            <a:pathLst>
              <a:path w="8744064" h="2511931">
                <a:moveTo>
                  <a:pt x="0" y="0"/>
                </a:moveTo>
                <a:lnTo>
                  <a:pt x="8744064" y="0"/>
                </a:lnTo>
                <a:lnTo>
                  <a:pt x="8744064" y="2511931"/>
                </a:lnTo>
                <a:lnTo>
                  <a:pt x="0" y="2511931"/>
                </a:lnTo>
                <a:lnTo>
                  <a:pt x="0" y="0"/>
                </a:lnTo>
                <a:close/>
              </a:path>
            </a:pathLst>
          </a:custGeom>
          <a:solidFill>
            <a:srgbClr val="AABD40"/>
          </a:solidFill>
        </p:spPr>
        <p:txBody>
          <a:bodyPr/>
          <a:lstStyle/>
          <a:p>
            <a:endParaRPr lang="en-US" sz="1200">
              <a:solidFill>
                <a:srgbClr val="AABD40"/>
              </a:solidFill>
            </a:endParaRPr>
          </a:p>
        </p:txBody>
      </p:sp>
      <p:grpSp>
        <p:nvGrpSpPr>
          <p:cNvPr id="2" name="Group 2"/>
          <p:cNvGrpSpPr/>
          <p:nvPr/>
        </p:nvGrpSpPr>
        <p:grpSpPr>
          <a:xfrm rot="5400000">
            <a:off x="5482410" y="3368441"/>
            <a:ext cx="1146734" cy="1376268"/>
            <a:chOff x="0" y="0"/>
            <a:chExt cx="2656504" cy="3188238"/>
          </a:xfrm>
        </p:grpSpPr>
        <p:sp>
          <p:nvSpPr>
            <p:cNvPr id="3" name="Freeform 3"/>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200"/>
            </a:p>
          </p:txBody>
        </p:sp>
      </p:grpSp>
      <p:grpSp>
        <p:nvGrpSpPr>
          <p:cNvPr id="4" name="Group 4"/>
          <p:cNvGrpSpPr/>
          <p:nvPr/>
        </p:nvGrpSpPr>
        <p:grpSpPr>
          <a:xfrm>
            <a:off x="5377738" y="2078482"/>
            <a:ext cx="1376268" cy="1146734"/>
            <a:chOff x="0" y="0"/>
            <a:chExt cx="2752536" cy="2293468"/>
          </a:xfrm>
        </p:grpSpPr>
        <p:grpSp>
          <p:nvGrpSpPr>
            <p:cNvPr id="5" name="Group 5"/>
            <p:cNvGrpSpPr/>
            <p:nvPr/>
          </p:nvGrpSpPr>
          <p:grpSpPr>
            <a:xfrm rot="5400000">
              <a:off x="229534" y="-229534"/>
              <a:ext cx="2293468" cy="2752536"/>
              <a:chOff x="0" y="0"/>
              <a:chExt cx="2656504" cy="3188238"/>
            </a:xfrm>
          </p:grpSpPr>
          <p:sp>
            <p:nvSpPr>
              <p:cNvPr id="6" name="Freeform 6"/>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200"/>
              </a:p>
            </p:txBody>
          </p:sp>
        </p:grpSp>
        <p:sp>
          <p:nvSpPr>
            <p:cNvPr id="7" name="Freeform 7"/>
            <p:cNvSpPr/>
            <p:nvPr/>
          </p:nvSpPr>
          <p:spPr>
            <a:xfrm>
              <a:off x="903335" y="391874"/>
              <a:ext cx="1367369" cy="1422529"/>
            </a:xfrm>
            <a:custGeom>
              <a:avLst/>
              <a:gdLst/>
              <a:ahLst/>
              <a:cxnLst/>
              <a:rect l="l" t="t" r="r" b="b"/>
              <a:pathLst>
                <a:path w="1367369" h="1422529">
                  <a:moveTo>
                    <a:pt x="0" y="0"/>
                  </a:moveTo>
                  <a:lnTo>
                    <a:pt x="1367370" y="0"/>
                  </a:lnTo>
                  <a:lnTo>
                    <a:pt x="1367370" y="1422529"/>
                  </a:lnTo>
                  <a:lnTo>
                    <a:pt x="0" y="14225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8" name="Freeform 8"/>
            <p:cNvSpPr/>
            <p:nvPr/>
          </p:nvSpPr>
          <p:spPr>
            <a:xfrm>
              <a:off x="1169885" y="1146734"/>
              <a:ext cx="820050" cy="853130"/>
            </a:xfrm>
            <a:custGeom>
              <a:avLst/>
              <a:gdLst/>
              <a:ahLst/>
              <a:cxnLst/>
              <a:rect l="l" t="t" r="r" b="b"/>
              <a:pathLst>
                <a:path w="820050" h="853130">
                  <a:moveTo>
                    <a:pt x="0" y="0"/>
                  </a:moveTo>
                  <a:lnTo>
                    <a:pt x="820050" y="0"/>
                  </a:lnTo>
                  <a:lnTo>
                    <a:pt x="820050" y="853130"/>
                  </a:lnTo>
                  <a:lnTo>
                    <a:pt x="0" y="8531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grpSp>
      <p:grpSp>
        <p:nvGrpSpPr>
          <p:cNvPr id="12" name="Group 12"/>
          <p:cNvGrpSpPr/>
          <p:nvPr/>
        </p:nvGrpSpPr>
        <p:grpSpPr>
          <a:xfrm rot="5400000">
            <a:off x="5464212" y="4953493"/>
            <a:ext cx="1146734" cy="1376268"/>
            <a:chOff x="0" y="0"/>
            <a:chExt cx="2656504" cy="3188238"/>
          </a:xfrm>
        </p:grpSpPr>
        <p:sp>
          <p:nvSpPr>
            <p:cNvPr id="13" name="Freeform 13"/>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n-US" sz="1200"/>
            </a:p>
          </p:txBody>
        </p:sp>
      </p:grpSp>
      <p:sp>
        <p:nvSpPr>
          <p:cNvPr id="14" name="Freeform 14"/>
          <p:cNvSpPr/>
          <p:nvPr/>
        </p:nvSpPr>
        <p:spPr>
          <a:xfrm>
            <a:off x="5714519" y="3540358"/>
            <a:ext cx="923708" cy="923708"/>
          </a:xfrm>
          <a:custGeom>
            <a:avLst/>
            <a:gdLst/>
            <a:ahLst/>
            <a:cxnLst/>
            <a:rect l="l" t="t" r="r" b="b"/>
            <a:pathLst>
              <a:path w="1385562" h="1385562">
                <a:moveTo>
                  <a:pt x="0" y="0"/>
                </a:moveTo>
                <a:lnTo>
                  <a:pt x="1385562" y="0"/>
                </a:lnTo>
                <a:lnTo>
                  <a:pt x="1385562" y="1385563"/>
                </a:lnTo>
                <a:lnTo>
                  <a:pt x="0" y="1385563"/>
                </a:lnTo>
                <a:lnTo>
                  <a:pt x="0" y="0"/>
                </a:lnTo>
                <a:close/>
              </a:path>
            </a:pathLst>
          </a:custGeom>
          <a:blipFill>
            <a:blip r:embed="rId7"/>
            <a:stretch>
              <a:fillRect/>
            </a:stretch>
          </a:blipFill>
        </p:spPr>
        <p:txBody>
          <a:bodyPr/>
          <a:lstStyle/>
          <a:p>
            <a:endParaRPr lang="en-US" sz="1200"/>
          </a:p>
        </p:txBody>
      </p:sp>
      <p:sp>
        <p:nvSpPr>
          <p:cNvPr id="16" name="TextBox 16"/>
          <p:cNvSpPr txBox="1"/>
          <p:nvPr/>
        </p:nvSpPr>
        <p:spPr>
          <a:xfrm>
            <a:off x="7279656" y="5307461"/>
            <a:ext cx="4356182" cy="710707"/>
          </a:xfrm>
          <a:prstGeom prst="rect">
            <a:avLst/>
          </a:prstGeom>
        </p:spPr>
        <p:txBody>
          <a:bodyPr lIns="0" tIns="0" rIns="0" bIns="0" rtlCol="0" anchor="t">
            <a:spAutoFit/>
          </a:bodyPr>
          <a:lstStyle/>
          <a:p>
            <a:pPr>
              <a:lnSpc>
                <a:spcPts val="1923"/>
              </a:lnSpc>
              <a:spcBef>
                <a:spcPct val="0"/>
              </a:spcBef>
            </a:pPr>
            <a:r>
              <a:rPr lang="en-US" sz="1393" spc="136" dirty="0">
                <a:solidFill>
                  <a:srgbClr val="231F20"/>
                </a:solidFill>
                <a:latin typeface="Arial" panose="020B0604020202020204" pitchFamily="34" charset="0"/>
                <a:cs typeface="Arial" panose="020B0604020202020204" pitchFamily="34" charset="0"/>
              </a:rPr>
              <a:t>7.4% of grandparents in Pittsylvania County care for their grandchildren, compared to 16.5% in the City of Danville</a:t>
            </a:r>
          </a:p>
        </p:txBody>
      </p:sp>
      <p:sp>
        <p:nvSpPr>
          <p:cNvPr id="17" name="TextBox 17"/>
          <p:cNvSpPr txBox="1"/>
          <p:nvPr/>
        </p:nvSpPr>
        <p:spPr>
          <a:xfrm>
            <a:off x="7279656" y="3858846"/>
            <a:ext cx="4356182" cy="466281"/>
          </a:xfrm>
          <a:prstGeom prst="rect">
            <a:avLst/>
          </a:prstGeom>
        </p:spPr>
        <p:txBody>
          <a:bodyPr lIns="0" tIns="0" rIns="0" bIns="0" rtlCol="0" anchor="t">
            <a:spAutoFit/>
          </a:bodyPr>
          <a:lstStyle/>
          <a:p>
            <a:pPr>
              <a:lnSpc>
                <a:spcPts val="1922"/>
              </a:lnSpc>
              <a:spcBef>
                <a:spcPct val="0"/>
              </a:spcBef>
            </a:pPr>
            <a:r>
              <a:rPr lang="en-US" sz="1367" spc="136" dirty="0">
                <a:solidFill>
                  <a:srgbClr val="231F20"/>
                </a:solidFill>
                <a:latin typeface="Arial" panose="020B0604020202020204" pitchFamily="34" charset="0"/>
                <a:cs typeface="Arial" panose="020B0604020202020204" pitchFamily="34" charset="0"/>
              </a:rPr>
              <a:t>Regional median household income (MHI) is $40.1K below Virginia, and $28K below U.S.</a:t>
            </a:r>
          </a:p>
        </p:txBody>
      </p:sp>
      <p:sp>
        <p:nvSpPr>
          <p:cNvPr id="18" name="TextBox 18"/>
          <p:cNvSpPr txBox="1"/>
          <p:nvPr/>
        </p:nvSpPr>
        <p:spPr>
          <a:xfrm>
            <a:off x="2559728" y="2115693"/>
            <a:ext cx="2508607" cy="293029"/>
          </a:xfrm>
          <a:prstGeom prst="rect">
            <a:avLst/>
          </a:prstGeom>
        </p:spPr>
        <p:txBody>
          <a:bodyPr lIns="0" tIns="0" rIns="0" bIns="0" rtlCol="0" anchor="t">
            <a:spAutoFit/>
          </a:bodyPr>
          <a:lstStyle/>
          <a:p>
            <a:pPr algn="ctr">
              <a:lnSpc>
                <a:spcPts val="2520"/>
              </a:lnSpc>
            </a:pPr>
            <a:r>
              <a:rPr lang="en-US">
                <a:solidFill>
                  <a:srgbClr val="000000"/>
                </a:solidFill>
                <a:latin typeface="Arial" panose="020B0604020202020204" pitchFamily="34" charset="0"/>
                <a:cs typeface="Arial" panose="020B0604020202020204" pitchFamily="34" charset="0"/>
              </a:rPr>
              <a:t>103.3K, </a:t>
            </a:r>
            <a:r>
              <a:rPr lang="en-US">
                <a:solidFill>
                  <a:srgbClr val="E87722"/>
                </a:solidFill>
                <a:latin typeface="Arial" panose="020B0604020202020204" pitchFamily="34" charset="0"/>
                <a:cs typeface="Arial" panose="020B0604020202020204" pitchFamily="34" charset="0"/>
              </a:rPr>
              <a:t>5.0K UNDER 5</a:t>
            </a:r>
          </a:p>
        </p:txBody>
      </p:sp>
      <p:sp>
        <p:nvSpPr>
          <p:cNvPr id="19" name="TextBox 19"/>
          <p:cNvSpPr txBox="1"/>
          <p:nvPr/>
        </p:nvSpPr>
        <p:spPr>
          <a:xfrm>
            <a:off x="450178" y="2257928"/>
            <a:ext cx="1900000" cy="233205"/>
          </a:xfrm>
          <a:prstGeom prst="rect">
            <a:avLst/>
          </a:prstGeom>
        </p:spPr>
        <p:txBody>
          <a:bodyPr lIns="0" tIns="0" rIns="0" bIns="0" rtlCol="0" anchor="t">
            <a:spAutoFit/>
          </a:bodyPr>
          <a:lstStyle/>
          <a:p>
            <a:pPr algn="ctr">
              <a:lnSpc>
                <a:spcPts val="1959"/>
              </a:lnSpc>
            </a:pPr>
            <a:r>
              <a:rPr lang="en-US" sz="1399">
                <a:solidFill>
                  <a:srgbClr val="000000"/>
                </a:solidFill>
                <a:latin typeface="Arial" panose="020B0604020202020204" pitchFamily="34" charset="0"/>
                <a:cs typeface="Arial" panose="020B0604020202020204" pitchFamily="34" charset="0"/>
              </a:rPr>
              <a:t>TOTAL POPULATION</a:t>
            </a:r>
          </a:p>
        </p:txBody>
      </p:sp>
      <p:sp>
        <p:nvSpPr>
          <p:cNvPr id="20" name="TextBox 20"/>
          <p:cNvSpPr txBox="1"/>
          <p:nvPr/>
        </p:nvSpPr>
        <p:spPr>
          <a:xfrm>
            <a:off x="978369" y="2570077"/>
            <a:ext cx="1348200" cy="221664"/>
          </a:xfrm>
          <a:prstGeom prst="rect">
            <a:avLst/>
          </a:prstGeom>
        </p:spPr>
        <p:txBody>
          <a:bodyPr lIns="0" tIns="0" rIns="0" bIns="0" rtlCol="0" anchor="t">
            <a:spAutoFit/>
          </a:bodyPr>
          <a:lstStyle/>
          <a:p>
            <a:pPr algn="ctr">
              <a:lnSpc>
                <a:spcPts val="1866"/>
              </a:lnSpc>
            </a:pPr>
            <a:r>
              <a:rPr lang="en-US" sz="1333">
                <a:solidFill>
                  <a:srgbClr val="000000"/>
                </a:solidFill>
                <a:latin typeface="Arial" panose="020B0604020202020204" pitchFamily="34" charset="0"/>
                <a:cs typeface="Arial" panose="020B0604020202020204" pitchFamily="34" charset="0"/>
              </a:rPr>
              <a:t>PITTSYLVANIA</a:t>
            </a:r>
          </a:p>
        </p:txBody>
      </p:sp>
      <p:sp>
        <p:nvSpPr>
          <p:cNvPr id="21" name="TextBox 21"/>
          <p:cNvSpPr txBox="1"/>
          <p:nvPr/>
        </p:nvSpPr>
        <p:spPr>
          <a:xfrm>
            <a:off x="1435821" y="2875878"/>
            <a:ext cx="914357" cy="220701"/>
          </a:xfrm>
          <a:prstGeom prst="rect">
            <a:avLst/>
          </a:prstGeom>
        </p:spPr>
        <p:txBody>
          <a:bodyPr lIns="0" tIns="0" rIns="0" bIns="0" rtlCol="0" anchor="t">
            <a:spAutoFit/>
          </a:bodyPr>
          <a:lstStyle/>
          <a:p>
            <a:pPr algn="ctr">
              <a:lnSpc>
                <a:spcPts val="1866"/>
              </a:lnSpc>
            </a:pPr>
            <a:r>
              <a:rPr lang="en-US" sz="1300">
                <a:solidFill>
                  <a:srgbClr val="000000"/>
                </a:solidFill>
                <a:latin typeface="Arial" panose="020B0604020202020204" pitchFamily="34" charset="0"/>
                <a:cs typeface="Arial" panose="020B0604020202020204" pitchFamily="34" charset="0"/>
              </a:rPr>
              <a:t>DANVILLE</a:t>
            </a:r>
            <a:endParaRPr lang="en-US" sz="1333">
              <a:solidFill>
                <a:srgbClr val="000000"/>
              </a:solidFill>
              <a:latin typeface="Arial" panose="020B0604020202020204" pitchFamily="34" charset="0"/>
              <a:cs typeface="Arial" panose="020B0604020202020204" pitchFamily="34" charset="0"/>
            </a:endParaRPr>
          </a:p>
        </p:txBody>
      </p:sp>
      <p:sp>
        <p:nvSpPr>
          <p:cNvPr id="22" name="TextBox 22"/>
          <p:cNvSpPr txBox="1"/>
          <p:nvPr/>
        </p:nvSpPr>
        <p:spPr>
          <a:xfrm>
            <a:off x="2602292" y="2477863"/>
            <a:ext cx="2387104" cy="293029"/>
          </a:xfrm>
          <a:prstGeom prst="rect">
            <a:avLst/>
          </a:prstGeom>
        </p:spPr>
        <p:txBody>
          <a:bodyPr lIns="0" tIns="0" rIns="0" bIns="0" rtlCol="0" anchor="t">
            <a:spAutoFit/>
          </a:bodyPr>
          <a:lstStyle/>
          <a:p>
            <a:pPr algn="ctr">
              <a:lnSpc>
                <a:spcPts val="2520"/>
              </a:lnSpc>
            </a:pPr>
            <a:r>
              <a:rPr lang="en-US">
                <a:solidFill>
                  <a:srgbClr val="000000"/>
                </a:solidFill>
                <a:latin typeface="Arial" panose="020B0604020202020204" pitchFamily="34" charset="0"/>
                <a:cs typeface="Arial" panose="020B0604020202020204" pitchFamily="34" charset="0"/>
              </a:rPr>
              <a:t>60.8K,  </a:t>
            </a:r>
            <a:r>
              <a:rPr lang="en-US">
                <a:solidFill>
                  <a:srgbClr val="E87722"/>
                </a:solidFill>
                <a:latin typeface="Arial" panose="020B0604020202020204" pitchFamily="34" charset="0"/>
                <a:cs typeface="Arial" panose="020B0604020202020204" pitchFamily="34" charset="0"/>
              </a:rPr>
              <a:t>2.6K UNDER 5</a:t>
            </a:r>
          </a:p>
        </p:txBody>
      </p:sp>
      <p:sp>
        <p:nvSpPr>
          <p:cNvPr id="23" name="TextBox 23"/>
          <p:cNvSpPr txBox="1"/>
          <p:nvPr/>
        </p:nvSpPr>
        <p:spPr>
          <a:xfrm>
            <a:off x="2602292" y="2840033"/>
            <a:ext cx="2394446" cy="293029"/>
          </a:xfrm>
          <a:prstGeom prst="rect">
            <a:avLst/>
          </a:prstGeom>
        </p:spPr>
        <p:txBody>
          <a:bodyPr lIns="0" tIns="0" rIns="0" bIns="0" rtlCol="0" anchor="t">
            <a:spAutoFit/>
          </a:bodyPr>
          <a:lstStyle/>
          <a:p>
            <a:pPr algn="ctr">
              <a:lnSpc>
                <a:spcPts val="2520"/>
              </a:lnSpc>
            </a:pPr>
            <a:r>
              <a:rPr lang="en-US">
                <a:solidFill>
                  <a:srgbClr val="000000"/>
                </a:solidFill>
                <a:latin typeface="Arial" panose="020B0604020202020204" pitchFamily="34" charset="0"/>
                <a:cs typeface="Arial" panose="020B0604020202020204" pitchFamily="34" charset="0"/>
              </a:rPr>
              <a:t>42.5K,   </a:t>
            </a:r>
            <a:r>
              <a:rPr lang="en-US">
                <a:solidFill>
                  <a:srgbClr val="E87722"/>
                </a:solidFill>
                <a:latin typeface="Arial" panose="020B0604020202020204" pitchFamily="34" charset="0"/>
                <a:cs typeface="Arial" panose="020B0604020202020204" pitchFamily="34" charset="0"/>
              </a:rPr>
              <a:t>2.4K UNDER 5</a:t>
            </a:r>
          </a:p>
        </p:txBody>
      </p:sp>
      <p:sp>
        <p:nvSpPr>
          <p:cNvPr id="30" name="TextBox 30"/>
          <p:cNvSpPr txBox="1"/>
          <p:nvPr/>
        </p:nvSpPr>
        <p:spPr>
          <a:xfrm>
            <a:off x="4311180" y="3562654"/>
            <a:ext cx="1021060" cy="293029"/>
          </a:xfrm>
          <a:prstGeom prst="rect">
            <a:avLst/>
          </a:prstGeom>
        </p:spPr>
        <p:txBody>
          <a:bodyPr lIns="0" tIns="0" rIns="0" bIns="0" rtlCol="0" anchor="t">
            <a:spAutoFit/>
          </a:bodyPr>
          <a:lstStyle/>
          <a:p>
            <a:pPr>
              <a:lnSpc>
                <a:spcPts val="2519"/>
              </a:lnSpc>
            </a:pPr>
            <a:r>
              <a:rPr lang="en-US">
                <a:solidFill>
                  <a:srgbClr val="000000"/>
                </a:solidFill>
                <a:latin typeface="Arial" panose="020B0604020202020204" pitchFamily="34" charset="0"/>
                <a:cs typeface="Arial" panose="020B0604020202020204" pitchFamily="34" charset="0"/>
              </a:rPr>
              <a:t>$47.0K</a:t>
            </a:r>
          </a:p>
        </p:txBody>
      </p:sp>
      <p:sp>
        <p:nvSpPr>
          <p:cNvPr id="31" name="TextBox 31"/>
          <p:cNvSpPr txBox="1"/>
          <p:nvPr/>
        </p:nvSpPr>
        <p:spPr>
          <a:xfrm>
            <a:off x="4310692" y="3944897"/>
            <a:ext cx="782159" cy="293029"/>
          </a:xfrm>
          <a:prstGeom prst="rect">
            <a:avLst/>
          </a:prstGeom>
        </p:spPr>
        <p:txBody>
          <a:bodyPr wrap="square" lIns="0" tIns="0" rIns="0" bIns="0" rtlCol="0" anchor="t">
            <a:spAutoFit/>
          </a:bodyPr>
          <a:lstStyle/>
          <a:p>
            <a:pPr algn="ctr">
              <a:lnSpc>
                <a:spcPts val="2519"/>
              </a:lnSpc>
            </a:pPr>
            <a:r>
              <a:rPr lang="en-US">
                <a:solidFill>
                  <a:srgbClr val="000000"/>
                </a:solidFill>
                <a:latin typeface="Arial" panose="020B0604020202020204" pitchFamily="34" charset="0"/>
                <a:cs typeface="Arial" panose="020B0604020202020204" pitchFamily="34" charset="0"/>
              </a:rPr>
              <a:t>$52.6K</a:t>
            </a:r>
          </a:p>
        </p:txBody>
      </p:sp>
      <p:sp>
        <p:nvSpPr>
          <p:cNvPr id="32" name="TextBox 32"/>
          <p:cNvSpPr txBox="1"/>
          <p:nvPr/>
        </p:nvSpPr>
        <p:spPr>
          <a:xfrm>
            <a:off x="4317435" y="4286022"/>
            <a:ext cx="782649" cy="293029"/>
          </a:xfrm>
          <a:prstGeom prst="rect">
            <a:avLst/>
          </a:prstGeom>
        </p:spPr>
        <p:txBody>
          <a:bodyPr wrap="square" lIns="0" tIns="0" rIns="0" bIns="0" rtlCol="0" anchor="t">
            <a:spAutoFit/>
          </a:bodyPr>
          <a:lstStyle/>
          <a:p>
            <a:pPr algn="ctr">
              <a:lnSpc>
                <a:spcPts val="2519"/>
              </a:lnSpc>
            </a:pPr>
            <a:r>
              <a:rPr lang="en-US">
                <a:solidFill>
                  <a:srgbClr val="000000"/>
                </a:solidFill>
                <a:latin typeface="Arial" panose="020B0604020202020204" pitchFamily="34" charset="0"/>
                <a:cs typeface="Arial" panose="020B0604020202020204" pitchFamily="34" charset="0"/>
              </a:rPr>
              <a:t>$41.5K</a:t>
            </a:r>
          </a:p>
        </p:txBody>
      </p:sp>
      <p:sp>
        <p:nvSpPr>
          <p:cNvPr id="33" name="TextBox 33"/>
          <p:cNvSpPr txBox="1"/>
          <p:nvPr/>
        </p:nvSpPr>
        <p:spPr>
          <a:xfrm>
            <a:off x="612207" y="3638270"/>
            <a:ext cx="3611375" cy="233205"/>
          </a:xfrm>
          <a:prstGeom prst="rect">
            <a:avLst/>
          </a:prstGeom>
        </p:spPr>
        <p:txBody>
          <a:bodyPr lIns="0" tIns="0" rIns="0" bIns="0" rtlCol="0" anchor="t">
            <a:spAutoFit/>
          </a:bodyPr>
          <a:lstStyle/>
          <a:p>
            <a:pPr algn="r">
              <a:lnSpc>
                <a:spcPts val="1959"/>
              </a:lnSpc>
            </a:pPr>
            <a:r>
              <a:rPr lang="en-US" sz="1399">
                <a:solidFill>
                  <a:srgbClr val="000000"/>
                </a:solidFill>
                <a:latin typeface="Arial" panose="020B0604020202020204" pitchFamily="34" charset="0"/>
                <a:cs typeface="Arial" panose="020B0604020202020204" pitchFamily="34" charset="0"/>
              </a:rPr>
              <a:t>REGIONAL MEDIAN HOUSEHOLD INCOME</a:t>
            </a:r>
          </a:p>
        </p:txBody>
      </p:sp>
      <p:sp>
        <p:nvSpPr>
          <p:cNvPr id="34" name="TextBox 34"/>
          <p:cNvSpPr txBox="1"/>
          <p:nvPr/>
        </p:nvSpPr>
        <p:spPr>
          <a:xfrm>
            <a:off x="2843937" y="3999034"/>
            <a:ext cx="1379645" cy="221664"/>
          </a:xfrm>
          <a:prstGeom prst="rect">
            <a:avLst/>
          </a:prstGeom>
        </p:spPr>
        <p:txBody>
          <a:bodyPr lIns="0" tIns="0" rIns="0" bIns="0" rtlCol="0" anchor="t">
            <a:spAutoFit/>
          </a:bodyPr>
          <a:lstStyle/>
          <a:p>
            <a:pPr algn="r">
              <a:lnSpc>
                <a:spcPts val="1866"/>
              </a:lnSpc>
            </a:pPr>
            <a:r>
              <a:rPr lang="en-US" sz="1333">
                <a:solidFill>
                  <a:srgbClr val="000000"/>
                </a:solidFill>
                <a:latin typeface="Arial" panose="020B0604020202020204" pitchFamily="34" charset="0"/>
                <a:cs typeface="Arial" panose="020B0604020202020204" pitchFamily="34" charset="0"/>
              </a:rPr>
              <a:t>PITTSYLVANIA</a:t>
            </a:r>
          </a:p>
        </p:txBody>
      </p:sp>
      <p:sp>
        <p:nvSpPr>
          <p:cNvPr id="35" name="TextBox 35"/>
          <p:cNvSpPr txBox="1"/>
          <p:nvPr/>
        </p:nvSpPr>
        <p:spPr>
          <a:xfrm>
            <a:off x="3290257" y="4358411"/>
            <a:ext cx="933326" cy="221664"/>
          </a:xfrm>
          <a:prstGeom prst="rect">
            <a:avLst/>
          </a:prstGeom>
        </p:spPr>
        <p:txBody>
          <a:bodyPr lIns="0" tIns="0" rIns="0" bIns="0" rtlCol="0" anchor="t">
            <a:spAutoFit/>
          </a:bodyPr>
          <a:lstStyle/>
          <a:p>
            <a:pPr algn="r">
              <a:lnSpc>
                <a:spcPts val="1866"/>
              </a:lnSpc>
            </a:pPr>
            <a:r>
              <a:rPr lang="en-US" sz="1333">
                <a:solidFill>
                  <a:srgbClr val="000000"/>
                </a:solidFill>
                <a:latin typeface="Arial" panose="020B0604020202020204" pitchFamily="34" charset="0"/>
                <a:cs typeface="Arial" panose="020B0604020202020204" pitchFamily="34" charset="0"/>
              </a:rPr>
              <a:t>DANVILLE</a:t>
            </a:r>
          </a:p>
        </p:txBody>
      </p:sp>
      <p:pic>
        <p:nvPicPr>
          <p:cNvPr id="38" name="Picture 37">
            <a:extLst>
              <a:ext uri="{FF2B5EF4-FFF2-40B4-BE49-F238E27FC236}">
                <a16:creationId xmlns:a16="http://schemas.microsoft.com/office/drawing/2014/main" id="{9ACF0B58-8EB6-43F9-B02F-C8C05ABA7A94}"/>
              </a:ext>
            </a:extLst>
          </p:cNvPr>
          <p:cNvPicPr>
            <a:picLocks noChangeAspect="1"/>
          </p:cNvPicPr>
          <p:nvPr/>
        </p:nvPicPr>
        <p:blipFill rotWithShape="1">
          <a:blip r:embed="rId8">
            <a:extLst>
              <a:ext uri="{28A0092B-C50C-407E-A947-70E740481C1C}">
                <a14:useLocalDpi xmlns:a14="http://schemas.microsoft.com/office/drawing/2010/main" val="0"/>
              </a:ext>
            </a:extLst>
          </a:blip>
          <a:srcRect l="29517" t="22654" r="27808" b="21392"/>
          <a:stretch/>
        </p:blipFill>
        <p:spPr>
          <a:xfrm>
            <a:off x="5857907" y="5307460"/>
            <a:ext cx="543301" cy="712340"/>
          </a:xfrm>
          <a:prstGeom prst="rect">
            <a:avLst/>
          </a:prstGeom>
        </p:spPr>
      </p:pic>
      <p:sp>
        <p:nvSpPr>
          <p:cNvPr id="39" name="TextBox 33">
            <a:extLst>
              <a:ext uri="{FF2B5EF4-FFF2-40B4-BE49-F238E27FC236}">
                <a16:creationId xmlns:a16="http://schemas.microsoft.com/office/drawing/2014/main" id="{813F2897-D732-4D81-8E18-113FBE5FA7B5}"/>
              </a:ext>
            </a:extLst>
          </p:cNvPr>
          <p:cNvSpPr txBox="1"/>
          <p:nvPr/>
        </p:nvSpPr>
        <p:spPr>
          <a:xfrm>
            <a:off x="730489" y="5186416"/>
            <a:ext cx="3611375" cy="233205"/>
          </a:xfrm>
          <a:prstGeom prst="rect">
            <a:avLst/>
          </a:prstGeom>
        </p:spPr>
        <p:txBody>
          <a:bodyPr lIns="0" tIns="0" rIns="0" bIns="0" rtlCol="0" anchor="t">
            <a:spAutoFit/>
          </a:bodyPr>
          <a:lstStyle/>
          <a:p>
            <a:pPr algn="r">
              <a:lnSpc>
                <a:spcPts val="1959"/>
              </a:lnSpc>
            </a:pPr>
            <a:r>
              <a:rPr lang="en-US" sz="1399" dirty="0">
                <a:solidFill>
                  <a:srgbClr val="000000"/>
                </a:solidFill>
                <a:latin typeface="Arial" panose="020B0604020202020204" pitchFamily="34" charset="0"/>
                <a:cs typeface="Arial" panose="020B0604020202020204" pitchFamily="34" charset="0"/>
              </a:rPr>
              <a:t>SINGLE PARENT HOUSEHOLDS</a:t>
            </a:r>
          </a:p>
        </p:txBody>
      </p:sp>
      <p:sp>
        <p:nvSpPr>
          <p:cNvPr id="40" name="TextBox 34">
            <a:extLst>
              <a:ext uri="{FF2B5EF4-FFF2-40B4-BE49-F238E27FC236}">
                <a16:creationId xmlns:a16="http://schemas.microsoft.com/office/drawing/2014/main" id="{113F3C0A-86FA-49EC-97E1-74D66AF53ED2}"/>
              </a:ext>
            </a:extLst>
          </p:cNvPr>
          <p:cNvSpPr txBox="1"/>
          <p:nvPr/>
        </p:nvSpPr>
        <p:spPr>
          <a:xfrm>
            <a:off x="2962219" y="5547181"/>
            <a:ext cx="1379645" cy="221664"/>
          </a:xfrm>
          <a:prstGeom prst="rect">
            <a:avLst/>
          </a:prstGeom>
        </p:spPr>
        <p:txBody>
          <a:bodyPr lIns="0" tIns="0" rIns="0" bIns="0" rtlCol="0" anchor="t">
            <a:spAutoFit/>
          </a:bodyPr>
          <a:lstStyle/>
          <a:p>
            <a:pPr algn="r">
              <a:lnSpc>
                <a:spcPts val="1866"/>
              </a:lnSpc>
            </a:pPr>
            <a:r>
              <a:rPr lang="en-US" sz="1333">
                <a:solidFill>
                  <a:srgbClr val="000000"/>
                </a:solidFill>
                <a:latin typeface="Arial" panose="020B0604020202020204" pitchFamily="34" charset="0"/>
                <a:cs typeface="Arial" panose="020B0604020202020204" pitchFamily="34" charset="0"/>
              </a:rPr>
              <a:t>PITTSYLVANIA</a:t>
            </a:r>
          </a:p>
        </p:txBody>
      </p:sp>
      <p:sp>
        <p:nvSpPr>
          <p:cNvPr id="11" name="Rectangle 10">
            <a:extLst>
              <a:ext uri="{FF2B5EF4-FFF2-40B4-BE49-F238E27FC236}">
                <a16:creationId xmlns:a16="http://schemas.microsoft.com/office/drawing/2014/main" id="{564FFB09-A4EB-408E-B0DB-2CC690388144}"/>
              </a:ext>
            </a:extLst>
          </p:cNvPr>
          <p:cNvSpPr/>
          <p:nvPr/>
        </p:nvSpPr>
        <p:spPr>
          <a:xfrm>
            <a:off x="1016001" y="584201"/>
            <a:ext cx="4609499" cy="875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TextBox 35">
            <a:extLst>
              <a:ext uri="{FF2B5EF4-FFF2-40B4-BE49-F238E27FC236}">
                <a16:creationId xmlns:a16="http://schemas.microsoft.com/office/drawing/2014/main" id="{8C270E42-0155-45EE-AF1C-8FD477DBDD6B}"/>
              </a:ext>
            </a:extLst>
          </p:cNvPr>
          <p:cNvSpPr txBox="1"/>
          <p:nvPr/>
        </p:nvSpPr>
        <p:spPr>
          <a:xfrm>
            <a:off x="3408539" y="5906558"/>
            <a:ext cx="933326" cy="221664"/>
          </a:xfrm>
          <a:prstGeom prst="rect">
            <a:avLst/>
          </a:prstGeom>
        </p:spPr>
        <p:txBody>
          <a:bodyPr lIns="0" tIns="0" rIns="0" bIns="0" rtlCol="0" anchor="t">
            <a:spAutoFit/>
          </a:bodyPr>
          <a:lstStyle/>
          <a:p>
            <a:pPr algn="r">
              <a:lnSpc>
                <a:spcPts val="1866"/>
              </a:lnSpc>
            </a:pPr>
            <a:r>
              <a:rPr lang="en-US" sz="1333">
                <a:solidFill>
                  <a:srgbClr val="000000"/>
                </a:solidFill>
                <a:latin typeface="Arial" panose="020B0604020202020204" pitchFamily="34" charset="0"/>
                <a:cs typeface="Arial" panose="020B0604020202020204" pitchFamily="34" charset="0"/>
              </a:rPr>
              <a:t>DANVILLE</a:t>
            </a:r>
          </a:p>
        </p:txBody>
      </p:sp>
      <p:sp>
        <p:nvSpPr>
          <p:cNvPr id="42" name="TextBox 30">
            <a:extLst>
              <a:ext uri="{FF2B5EF4-FFF2-40B4-BE49-F238E27FC236}">
                <a16:creationId xmlns:a16="http://schemas.microsoft.com/office/drawing/2014/main" id="{2C25C6D5-4B93-4CAD-BED9-96A0E30A145D}"/>
              </a:ext>
            </a:extLst>
          </p:cNvPr>
          <p:cNvSpPr txBox="1"/>
          <p:nvPr/>
        </p:nvSpPr>
        <p:spPr>
          <a:xfrm>
            <a:off x="4424263" y="5141492"/>
            <a:ext cx="675820" cy="293029"/>
          </a:xfrm>
          <a:prstGeom prst="rect">
            <a:avLst/>
          </a:prstGeom>
        </p:spPr>
        <p:txBody>
          <a:bodyPr wrap="square" lIns="0" tIns="0" rIns="0" bIns="0" rtlCol="0" anchor="t">
            <a:spAutoFit/>
          </a:bodyPr>
          <a:lstStyle/>
          <a:p>
            <a:pPr>
              <a:lnSpc>
                <a:spcPts val="2519"/>
              </a:lnSpc>
            </a:pPr>
            <a:r>
              <a:rPr lang="en-US" dirty="0">
                <a:solidFill>
                  <a:srgbClr val="000000"/>
                </a:solidFill>
                <a:latin typeface="Arial" panose="020B0604020202020204" pitchFamily="34" charset="0"/>
                <a:cs typeface="Arial" panose="020B0604020202020204" pitchFamily="34" charset="0"/>
              </a:rPr>
              <a:t>16.3%</a:t>
            </a:r>
          </a:p>
        </p:txBody>
      </p:sp>
      <p:sp>
        <p:nvSpPr>
          <p:cNvPr id="43" name="TextBox 31">
            <a:extLst>
              <a:ext uri="{FF2B5EF4-FFF2-40B4-BE49-F238E27FC236}">
                <a16:creationId xmlns:a16="http://schemas.microsoft.com/office/drawing/2014/main" id="{75465112-FA92-4D7E-AE95-1046ECD8B190}"/>
              </a:ext>
            </a:extLst>
          </p:cNvPr>
          <p:cNvSpPr txBox="1"/>
          <p:nvPr/>
        </p:nvSpPr>
        <p:spPr>
          <a:xfrm>
            <a:off x="4462023" y="5502172"/>
            <a:ext cx="675820" cy="293029"/>
          </a:xfrm>
          <a:prstGeom prst="rect">
            <a:avLst/>
          </a:prstGeom>
        </p:spPr>
        <p:txBody>
          <a:bodyPr wrap="square" lIns="0" tIns="0" rIns="0" bIns="0" rtlCol="0" anchor="t">
            <a:spAutoFit/>
          </a:bodyPr>
          <a:lstStyle/>
          <a:p>
            <a:pPr algn="ctr">
              <a:lnSpc>
                <a:spcPts val="2519"/>
              </a:lnSpc>
            </a:pPr>
            <a:r>
              <a:rPr lang="en-US" dirty="0">
                <a:solidFill>
                  <a:srgbClr val="000000"/>
                </a:solidFill>
                <a:latin typeface="Arial" panose="020B0604020202020204" pitchFamily="34" charset="0"/>
                <a:cs typeface="Arial" panose="020B0604020202020204" pitchFamily="34" charset="0"/>
              </a:rPr>
              <a:t>6.9%</a:t>
            </a:r>
          </a:p>
        </p:txBody>
      </p:sp>
      <p:sp>
        <p:nvSpPr>
          <p:cNvPr id="44" name="TextBox 32">
            <a:extLst>
              <a:ext uri="{FF2B5EF4-FFF2-40B4-BE49-F238E27FC236}">
                <a16:creationId xmlns:a16="http://schemas.microsoft.com/office/drawing/2014/main" id="{FFEB9CEF-D11A-42A9-B136-61BA6EEB3594}"/>
              </a:ext>
            </a:extLst>
          </p:cNvPr>
          <p:cNvSpPr txBox="1"/>
          <p:nvPr/>
        </p:nvSpPr>
        <p:spPr>
          <a:xfrm>
            <a:off x="4478786" y="5864178"/>
            <a:ext cx="614065" cy="293029"/>
          </a:xfrm>
          <a:prstGeom prst="rect">
            <a:avLst/>
          </a:prstGeom>
        </p:spPr>
        <p:txBody>
          <a:bodyPr lIns="0" tIns="0" rIns="0" bIns="0" rtlCol="0" anchor="t">
            <a:spAutoFit/>
          </a:bodyPr>
          <a:lstStyle/>
          <a:p>
            <a:pPr algn="ctr">
              <a:lnSpc>
                <a:spcPts val="2519"/>
              </a:lnSpc>
            </a:pPr>
            <a:r>
              <a:rPr lang="en-US" dirty="0">
                <a:solidFill>
                  <a:srgbClr val="000000"/>
                </a:solidFill>
                <a:latin typeface="Arial" panose="020B0604020202020204" pitchFamily="34" charset="0"/>
                <a:cs typeface="Arial" panose="020B0604020202020204" pitchFamily="34" charset="0"/>
              </a:rPr>
              <a:t>9.4%</a:t>
            </a:r>
          </a:p>
        </p:txBody>
      </p:sp>
      <p:sp>
        <p:nvSpPr>
          <p:cNvPr id="9" name="TextBox 9"/>
          <p:cNvSpPr txBox="1"/>
          <p:nvPr/>
        </p:nvSpPr>
        <p:spPr>
          <a:xfrm>
            <a:off x="1269318" y="887860"/>
            <a:ext cx="10469687" cy="1008609"/>
          </a:xfrm>
          <a:prstGeom prst="rect">
            <a:avLst/>
          </a:prstGeom>
        </p:spPr>
        <p:txBody>
          <a:bodyPr wrap="square" lIns="0" tIns="0" rIns="0" bIns="0" rtlCol="0" anchor="t">
            <a:spAutoFit/>
          </a:bodyPr>
          <a:lstStyle/>
          <a:p>
            <a:pPr>
              <a:lnSpc>
                <a:spcPts val="3908"/>
              </a:lnSpc>
              <a:spcBef>
                <a:spcPct val="0"/>
              </a:spcBef>
            </a:pPr>
            <a:r>
              <a:rPr lang="en-US" sz="3948" spc="138" dirty="0">
                <a:solidFill>
                  <a:srgbClr val="040506"/>
                </a:solidFill>
                <a:latin typeface="Arial Black" panose="020B0A04020102020204" pitchFamily="34" charset="0"/>
              </a:rPr>
              <a:t>THERE IS A GAP IN EARLY CHILDHOOD CARE</a:t>
            </a:r>
          </a:p>
        </p:txBody>
      </p:sp>
      <p:sp>
        <p:nvSpPr>
          <p:cNvPr id="15" name="TextBox 14">
            <a:extLst>
              <a:ext uri="{FF2B5EF4-FFF2-40B4-BE49-F238E27FC236}">
                <a16:creationId xmlns:a16="http://schemas.microsoft.com/office/drawing/2014/main" id="{5BDBAB1F-C7CA-47DA-AD07-A2C975F235B5}"/>
              </a:ext>
            </a:extLst>
          </p:cNvPr>
          <p:cNvSpPr txBox="1"/>
          <p:nvPr/>
        </p:nvSpPr>
        <p:spPr>
          <a:xfrm>
            <a:off x="7187821" y="2257929"/>
            <a:ext cx="4740323" cy="513089"/>
          </a:xfrm>
          <a:prstGeom prst="rect">
            <a:avLst/>
          </a:prstGeom>
          <a:noFill/>
        </p:spPr>
        <p:txBody>
          <a:bodyPr wrap="square" rtlCol="0">
            <a:spAutoFit/>
          </a:bodyPr>
          <a:lstStyle/>
          <a:p>
            <a:r>
              <a:rPr lang="en-US" sz="1367" dirty="0">
                <a:latin typeface="Arial" panose="020B0604020202020204" pitchFamily="34" charset="0"/>
                <a:cs typeface="Arial" panose="020B0604020202020204" pitchFamily="34" charset="0"/>
              </a:rPr>
              <a:t>In certain neighborhoods, children under 5 years of age make up as much as 20% of the population.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5F485DFF-AA09-40AC-AB7B-E70FDF2E9B23}"/>
              </a:ext>
            </a:extLst>
          </p:cNvPr>
          <p:cNvSpPr/>
          <p:nvPr/>
        </p:nvSpPr>
        <p:spPr>
          <a:xfrm>
            <a:off x="8763963" y="0"/>
            <a:ext cx="347883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Freeform 35"/>
          <p:cNvSpPr/>
          <p:nvPr/>
        </p:nvSpPr>
        <p:spPr>
          <a:xfrm>
            <a:off x="7607914" y="3715706"/>
            <a:ext cx="250664" cy="250664"/>
          </a:xfrm>
          <a:custGeom>
            <a:avLst/>
            <a:gdLst/>
            <a:ahLst/>
            <a:cxnLst/>
            <a:rect l="l" t="t" r="r" b="b"/>
            <a:pathLst>
              <a:path w="375996" h="375996">
                <a:moveTo>
                  <a:pt x="0" y="0"/>
                </a:moveTo>
                <a:lnTo>
                  <a:pt x="375996" y="0"/>
                </a:lnTo>
                <a:lnTo>
                  <a:pt x="375996" y="375996"/>
                </a:lnTo>
                <a:lnTo>
                  <a:pt x="0" y="375996"/>
                </a:lnTo>
                <a:lnTo>
                  <a:pt x="0" y="0"/>
                </a:lnTo>
                <a:close/>
              </a:path>
            </a:pathLst>
          </a:custGeom>
          <a:blipFill>
            <a:blip r:embed="rId3"/>
            <a:stretch>
              <a:fillRect/>
            </a:stretch>
          </a:blipFill>
        </p:spPr>
      </p:sp>
      <p:sp>
        <p:nvSpPr>
          <p:cNvPr id="58" name="Freeform 58"/>
          <p:cNvSpPr/>
          <p:nvPr/>
        </p:nvSpPr>
        <p:spPr>
          <a:xfrm>
            <a:off x="1035628" y="4904064"/>
            <a:ext cx="250664" cy="250664"/>
          </a:xfrm>
          <a:custGeom>
            <a:avLst/>
            <a:gdLst/>
            <a:ahLst/>
            <a:cxnLst/>
            <a:rect l="l" t="t" r="r" b="b"/>
            <a:pathLst>
              <a:path w="375996" h="375996">
                <a:moveTo>
                  <a:pt x="0" y="0"/>
                </a:moveTo>
                <a:lnTo>
                  <a:pt x="375996" y="0"/>
                </a:lnTo>
                <a:lnTo>
                  <a:pt x="375996" y="375996"/>
                </a:lnTo>
                <a:lnTo>
                  <a:pt x="0" y="375996"/>
                </a:lnTo>
                <a:lnTo>
                  <a:pt x="0" y="0"/>
                </a:lnTo>
                <a:close/>
              </a:path>
            </a:pathLst>
          </a:custGeom>
          <a:blipFill>
            <a:blip r:embed="rId3"/>
            <a:stretch>
              <a:fillRect/>
            </a:stretch>
          </a:blipFill>
        </p:spPr>
      </p:sp>
      <p:pic>
        <p:nvPicPr>
          <p:cNvPr id="65" name="Picture 64">
            <a:extLst>
              <a:ext uri="{FF2B5EF4-FFF2-40B4-BE49-F238E27FC236}">
                <a16:creationId xmlns:a16="http://schemas.microsoft.com/office/drawing/2014/main" id="{0B50360D-5D7A-4FBB-8796-6F1C87D71A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992" y="4918483"/>
            <a:ext cx="197899" cy="197899"/>
          </a:xfrm>
          <a:prstGeom prst="rect">
            <a:avLst/>
          </a:prstGeom>
        </p:spPr>
      </p:pic>
      <p:grpSp>
        <p:nvGrpSpPr>
          <p:cNvPr id="9" name="Group 8">
            <a:extLst>
              <a:ext uri="{FF2B5EF4-FFF2-40B4-BE49-F238E27FC236}">
                <a16:creationId xmlns:a16="http://schemas.microsoft.com/office/drawing/2014/main" id="{A5FB6C99-6977-4790-A30C-E7FE24D249BF}"/>
              </a:ext>
            </a:extLst>
          </p:cNvPr>
          <p:cNvGrpSpPr/>
          <p:nvPr/>
        </p:nvGrpSpPr>
        <p:grpSpPr>
          <a:xfrm>
            <a:off x="9369364" y="4191000"/>
            <a:ext cx="2705206" cy="1992501"/>
            <a:chOff x="14170959" y="1866900"/>
            <a:chExt cx="4057809" cy="2988751"/>
          </a:xfrm>
        </p:grpSpPr>
        <p:sp>
          <p:nvSpPr>
            <p:cNvPr id="72" name="TextBox 24">
              <a:extLst>
                <a:ext uri="{FF2B5EF4-FFF2-40B4-BE49-F238E27FC236}">
                  <a16:creationId xmlns:a16="http://schemas.microsoft.com/office/drawing/2014/main" id="{11F6F7C0-CCE8-4304-949A-62299BC195C5}"/>
                </a:ext>
              </a:extLst>
            </p:cNvPr>
            <p:cNvSpPr txBox="1"/>
            <p:nvPr/>
          </p:nvSpPr>
          <p:spPr>
            <a:xfrm>
              <a:off x="14170959" y="1866900"/>
              <a:ext cx="4050809" cy="298543"/>
            </a:xfrm>
            <a:prstGeom prst="rect">
              <a:avLst/>
            </a:prstGeom>
          </p:spPr>
          <p:txBody>
            <a:bodyPr lIns="0" tIns="0" rIns="0" bIns="0" rtlCol="0" anchor="t">
              <a:spAutoFit/>
            </a:bodyPr>
            <a:lstStyle/>
            <a:p>
              <a:pPr>
                <a:lnSpc>
                  <a:spcPts val="1643"/>
                </a:lnSpc>
              </a:pPr>
              <a:r>
                <a:rPr lang="en-US" sz="1333" b="1">
                  <a:solidFill>
                    <a:srgbClr val="000000"/>
                  </a:solidFill>
                </a:rPr>
                <a:t>Percent of Population Under 5</a:t>
              </a:r>
            </a:p>
          </p:txBody>
        </p:sp>
        <p:grpSp>
          <p:nvGrpSpPr>
            <p:cNvPr id="73" name="Group 72">
              <a:extLst>
                <a:ext uri="{FF2B5EF4-FFF2-40B4-BE49-F238E27FC236}">
                  <a16:creationId xmlns:a16="http://schemas.microsoft.com/office/drawing/2014/main" id="{4B8A6A46-48D6-440A-BE50-E8AD065F8AD5}"/>
                </a:ext>
              </a:extLst>
            </p:cNvPr>
            <p:cNvGrpSpPr/>
            <p:nvPr/>
          </p:nvGrpSpPr>
          <p:grpSpPr>
            <a:xfrm>
              <a:off x="14204140" y="2263101"/>
              <a:ext cx="4024628" cy="2592550"/>
              <a:chOff x="14204140" y="2491526"/>
              <a:chExt cx="4024628" cy="2592550"/>
            </a:xfrm>
          </p:grpSpPr>
          <p:grpSp>
            <p:nvGrpSpPr>
              <p:cNvPr id="74" name="Group 25">
                <a:extLst>
                  <a:ext uri="{FF2B5EF4-FFF2-40B4-BE49-F238E27FC236}">
                    <a16:creationId xmlns:a16="http://schemas.microsoft.com/office/drawing/2014/main" id="{355CBDD0-88DD-4C11-86DE-5819267B691D}"/>
                  </a:ext>
                </a:extLst>
              </p:cNvPr>
              <p:cNvGrpSpPr/>
              <p:nvPr/>
            </p:nvGrpSpPr>
            <p:grpSpPr>
              <a:xfrm>
                <a:off x="14204140" y="2495400"/>
                <a:ext cx="438178" cy="389128"/>
                <a:chOff x="0" y="0"/>
                <a:chExt cx="115405" cy="102486"/>
              </a:xfrm>
            </p:grpSpPr>
            <p:sp>
              <p:nvSpPr>
                <p:cNvPr id="93" name="Freeform 26">
                  <a:extLst>
                    <a:ext uri="{FF2B5EF4-FFF2-40B4-BE49-F238E27FC236}">
                      <a16:creationId xmlns:a16="http://schemas.microsoft.com/office/drawing/2014/main" id="{0907CAB1-7F4B-4837-96B8-D385D4FF5993}"/>
                    </a:ext>
                  </a:extLst>
                </p:cNvPr>
                <p:cNvSpPr/>
                <p:nvPr/>
              </p:nvSpPr>
              <p:spPr>
                <a:xfrm>
                  <a:off x="0" y="0"/>
                  <a:ext cx="115405" cy="102486"/>
                </a:xfrm>
                <a:custGeom>
                  <a:avLst/>
                  <a:gdLst/>
                  <a:ahLst/>
                  <a:cxnLst/>
                  <a:rect l="l" t="t" r="r" b="b"/>
                  <a:pathLst>
                    <a:path w="115405" h="102486">
                      <a:moveTo>
                        <a:pt x="0" y="0"/>
                      </a:moveTo>
                      <a:lnTo>
                        <a:pt x="115405" y="0"/>
                      </a:lnTo>
                      <a:lnTo>
                        <a:pt x="115405" y="102486"/>
                      </a:lnTo>
                      <a:lnTo>
                        <a:pt x="0" y="102486"/>
                      </a:lnTo>
                      <a:close/>
                    </a:path>
                  </a:pathLst>
                </a:custGeom>
                <a:solidFill>
                  <a:srgbClr val="FFFFFF"/>
                </a:solidFill>
                <a:ln w="9525" cap="sq">
                  <a:solidFill>
                    <a:srgbClr val="000000"/>
                  </a:solidFill>
                  <a:prstDash val="solid"/>
                  <a:miter/>
                </a:ln>
              </p:spPr>
            </p:sp>
            <p:sp>
              <p:nvSpPr>
                <p:cNvPr id="94" name="TextBox 27">
                  <a:extLst>
                    <a:ext uri="{FF2B5EF4-FFF2-40B4-BE49-F238E27FC236}">
                      <a16:creationId xmlns:a16="http://schemas.microsoft.com/office/drawing/2014/main" id="{F52E0D19-54DB-4491-8CB8-98B26F5C1700}"/>
                    </a:ext>
                  </a:extLst>
                </p:cNvPr>
                <p:cNvSpPr txBox="1"/>
                <p:nvPr/>
              </p:nvSpPr>
              <p:spPr>
                <a:xfrm>
                  <a:off x="0" y="-47625"/>
                  <a:ext cx="115405" cy="150111"/>
                </a:xfrm>
                <a:prstGeom prst="rect">
                  <a:avLst/>
                </a:prstGeom>
              </p:spPr>
              <p:txBody>
                <a:bodyPr lIns="33867" tIns="33867" rIns="33867" bIns="33867" rtlCol="0" anchor="ctr"/>
                <a:lstStyle/>
                <a:p>
                  <a:pPr algn="ctr">
                    <a:lnSpc>
                      <a:spcPts val="2333"/>
                    </a:lnSpc>
                  </a:pPr>
                  <a:endParaRPr sz="1333"/>
                </a:p>
              </p:txBody>
            </p:sp>
          </p:grpSp>
          <p:grpSp>
            <p:nvGrpSpPr>
              <p:cNvPr id="75" name="Group 28">
                <a:extLst>
                  <a:ext uri="{FF2B5EF4-FFF2-40B4-BE49-F238E27FC236}">
                    <a16:creationId xmlns:a16="http://schemas.microsoft.com/office/drawing/2014/main" id="{EA0CC796-6228-427D-9EE5-04F2DBF4A54A}"/>
                  </a:ext>
                </a:extLst>
              </p:cNvPr>
              <p:cNvGrpSpPr/>
              <p:nvPr/>
            </p:nvGrpSpPr>
            <p:grpSpPr>
              <a:xfrm>
                <a:off x="14204140" y="3041789"/>
                <a:ext cx="438178" cy="389128"/>
                <a:chOff x="0" y="0"/>
                <a:chExt cx="115405" cy="102486"/>
              </a:xfrm>
            </p:grpSpPr>
            <p:sp>
              <p:nvSpPr>
                <p:cNvPr id="91" name="Freeform 29">
                  <a:extLst>
                    <a:ext uri="{FF2B5EF4-FFF2-40B4-BE49-F238E27FC236}">
                      <a16:creationId xmlns:a16="http://schemas.microsoft.com/office/drawing/2014/main" id="{05A35587-E626-4513-8A2E-68CEF32B7C1A}"/>
                    </a:ext>
                  </a:extLst>
                </p:cNvPr>
                <p:cNvSpPr/>
                <p:nvPr/>
              </p:nvSpPr>
              <p:spPr>
                <a:xfrm>
                  <a:off x="0" y="0"/>
                  <a:ext cx="115405" cy="102486"/>
                </a:xfrm>
                <a:custGeom>
                  <a:avLst/>
                  <a:gdLst/>
                  <a:ahLst/>
                  <a:cxnLst/>
                  <a:rect l="l" t="t" r="r" b="b"/>
                  <a:pathLst>
                    <a:path w="115405" h="102486">
                      <a:moveTo>
                        <a:pt x="0" y="0"/>
                      </a:moveTo>
                      <a:lnTo>
                        <a:pt x="115405" y="0"/>
                      </a:lnTo>
                      <a:lnTo>
                        <a:pt x="115405" y="102486"/>
                      </a:lnTo>
                      <a:lnTo>
                        <a:pt x="0" y="102486"/>
                      </a:lnTo>
                      <a:close/>
                    </a:path>
                  </a:pathLst>
                </a:custGeom>
                <a:solidFill>
                  <a:srgbClr val="CCCCCC"/>
                </a:solidFill>
                <a:ln w="9525" cap="sq">
                  <a:solidFill>
                    <a:srgbClr val="000000"/>
                  </a:solidFill>
                  <a:prstDash val="solid"/>
                  <a:miter/>
                </a:ln>
              </p:spPr>
            </p:sp>
            <p:sp>
              <p:nvSpPr>
                <p:cNvPr id="92" name="TextBox 30">
                  <a:extLst>
                    <a:ext uri="{FF2B5EF4-FFF2-40B4-BE49-F238E27FC236}">
                      <a16:creationId xmlns:a16="http://schemas.microsoft.com/office/drawing/2014/main" id="{9FE3111D-D275-4548-A64B-605165751CD7}"/>
                    </a:ext>
                  </a:extLst>
                </p:cNvPr>
                <p:cNvSpPr txBox="1"/>
                <p:nvPr/>
              </p:nvSpPr>
              <p:spPr>
                <a:xfrm>
                  <a:off x="0" y="-47625"/>
                  <a:ext cx="115405" cy="150111"/>
                </a:xfrm>
                <a:prstGeom prst="rect">
                  <a:avLst/>
                </a:prstGeom>
              </p:spPr>
              <p:txBody>
                <a:bodyPr lIns="33867" tIns="33867" rIns="33867" bIns="33867" rtlCol="0" anchor="ctr"/>
                <a:lstStyle/>
                <a:p>
                  <a:pPr algn="ctr">
                    <a:lnSpc>
                      <a:spcPts val="2333"/>
                    </a:lnSpc>
                  </a:pPr>
                  <a:endParaRPr sz="1333"/>
                </a:p>
              </p:txBody>
            </p:sp>
          </p:grpSp>
          <p:grpSp>
            <p:nvGrpSpPr>
              <p:cNvPr id="76" name="Group 31">
                <a:extLst>
                  <a:ext uri="{FF2B5EF4-FFF2-40B4-BE49-F238E27FC236}">
                    <a16:creationId xmlns:a16="http://schemas.microsoft.com/office/drawing/2014/main" id="{B90852E7-83B4-49F8-A4FA-F6B72A7300F2}"/>
                  </a:ext>
                </a:extLst>
              </p:cNvPr>
              <p:cNvGrpSpPr/>
              <p:nvPr/>
            </p:nvGrpSpPr>
            <p:grpSpPr>
              <a:xfrm>
                <a:off x="14204140" y="3592842"/>
                <a:ext cx="438178" cy="389128"/>
                <a:chOff x="0" y="0"/>
                <a:chExt cx="115405" cy="102486"/>
              </a:xfrm>
            </p:grpSpPr>
            <p:sp>
              <p:nvSpPr>
                <p:cNvPr id="89" name="Freeform 32">
                  <a:extLst>
                    <a:ext uri="{FF2B5EF4-FFF2-40B4-BE49-F238E27FC236}">
                      <a16:creationId xmlns:a16="http://schemas.microsoft.com/office/drawing/2014/main" id="{2407DED9-B004-4996-8754-1B8758CFA1A4}"/>
                    </a:ext>
                  </a:extLst>
                </p:cNvPr>
                <p:cNvSpPr/>
                <p:nvPr/>
              </p:nvSpPr>
              <p:spPr>
                <a:xfrm>
                  <a:off x="0" y="0"/>
                  <a:ext cx="115405" cy="102486"/>
                </a:xfrm>
                <a:custGeom>
                  <a:avLst/>
                  <a:gdLst/>
                  <a:ahLst/>
                  <a:cxnLst/>
                  <a:rect l="l" t="t" r="r" b="b"/>
                  <a:pathLst>
                    <a:path w="115405" h="102486">
                      <a:moveTo>
                        <a:pt x="0" y="0"/>
                      </a:moveTo>
                      <a:lnTo>
                        <a:pt x="115405" y="0"/>
                      </a:lnTo>
                      <a:lnTo>
                        <a:pt x="115405" y="102486"/>
                      </a:lnTo>
                      <a:lnTo>
                        <a:pt x="0" y="102486"/>
                      </a:lnTo>
                      <a:close/>
                    </a:path>
                  </a:pathLst>
                </a:custGeom>
                <a:solidFill>
                  <a:srgbClr val="969696"/>
                </a:solidFill>
                <a:ln w="9525" cap="sq">
                  <a:solidFill>
                    <a:srgbClr val="000000"/>
                  </a:solidFill>
                  <a:prstDash val="solid"/>
                  <a:miter/>
                </a:ln>
              </p:spPr>
            </p:sp>
            <p:sp>
              <p:nvSpPr>
                <p:cNvPr id="90" name="TextBox 33">
                  <a:extLst>
                    <a:ext uri="{FF2B5EF4-FFF2-40B4-BE49-F238E27FC236}">
                      <a16:creationId xmlns:a16="http://schemas.microsoft.com/office/drawing/2014/main" id="{EC540C62-6499-4EAE-9C71-7F9C207FE51C}"/>
                    </a:ext>
                  </a:extLst>
                </p:cNvPr>
                <p:cNvSpPr txBox="1"/>
                <p:nvPr/>
              </p:nvSpPr>
              <p:spPr>
                <a:xfrm>
                  <a:off x="0" y="-47625"/>
                  <a:ext cx="115405" cy="150111"/>
                </a:xfrm>
                <a:prstGeom prst="rect">
                  <a:avLst/>
                </a:prstGeom>
              </p:spPr>
              <p:txBody>
                <a:bodyPr lIns="33867" tIns="33867" rIns="33867" bIns="33867" rtlCol="0" anchor="ctr"/>
                <a:lstStyle/>
                <a:p>
                  <a:pPr algn="ctr">
                    <a:lnSpc>
                      <a:spcPts val="2333"/>
                    </a:lnSpc>
                  </a:pPr>
                  <a:endParaRPr sz="1333"/>
                </a:p>
              </p:txBody>
            </p:sp>
          </p:grpSp>
          <p:grpSp>
            <p:nvGrpSpPr>
              <p:cNvPr id="77" name="Group 34">
                <a:extLst>
                  <a:ext uri="{FF2B5EF4-FFF2-40B4-BE49-F238E27FC236}">
                    <a16:creationId xmlns:a16="http://schemas.microsoft.com/office/drawing/2014/main" id="{BA241368-1B4E-44C7-87D5-793FFC444568}"/>
                  </a:ext>
                </a:extLst>
              </p:cNvPr>
              <p:cNvGrpSpPr/>
              <p:nvPr/>
            </p:nvGrpSpPr>
            <p:grpSpPr>
              <a:xfrm>
                <a:off x="14204140" y="4143895"/>
                <a:ext cx="438178" cy="389128"/>
                <a:chOff x="0" y="0"/>
                <a:chExt cx="115405" cy="102486"/>
              </a:xfrm>
            </p:grpSpPr>
            <p:sp>
              <p:nvSpPr>
                <p:cNvPr id="87" name="Freeform 35">
                  <a:extLst>
                    <a:ext uri="{FF2B5EF4-FFF2-40B4-BE49-F238E27FC236}">
                      <a16:creationId xmlns:a16="http://schemas.microsoft.com/office/drawing/2014/main" id="{74A7D5CC-A071-4CCF-B718-581EFBD0E5AB}"/>
                    </a:ext>
                  </a:extLst>
                </p:cNvPr>
                <p:cNvSpPr/>
                <p:nvPr/>
              </p:nvSpPr>
              <p:spPr>
                <a:xfrm>
                  <a:off x="0" y="0"/>
                  <a:ext cx="115405" cy="102486"/>
                </a:xfrm>
                <a:custGeom>
                  <a:avLst/>
                  <a:gdLst/>
                  <a:ahLst/>
                  <a:cxnLst/>
                  <a:rect l="l" t="t" r="r" b="b"/>
                  <a:pathLst>
                    <a:path w="115405" h="102486">
                      <a:moveTo>
                        <a:pt x="0" y="0"/>
                      </a:moveTo>
                      <a:lnTo>
                        <a:pt x="115405" y="0"/>
                      </a:lnTo>
                      <a:lnTo>
                        <a:pt x="115405" y="102486"/>
                      </a:lnTo>
                      <a:lnTo>
                        <a:pt x="0" y="102486"/>
                      </a:lnTo>
                      <a:close/>
                    </a:path>
                  </a:pathLst>
                </a:custGeom>
                <a:solidFill>
                  <a:srgbClr val="626262"/>
                </a:solidFill>
                <a:ln w="9525" cap="sq">
                  <a:solidFill>
                    <a:srgbClr val="000000"/>
                  </a:solidFill>
                  <a:prstDash val="solid"/>
                  <a:miter/>
                </a:ln>
              </p:spPr>
            </p:sp>
            <p:sp>
              <p:nvSpPr>
                <p:cNvPr id="88" name="TextBox 36">
                  <a:extLst>
                    <a:ext uri="{FF2B5EF4-FFF2-40B4-BE49-F238E27FC236}">
                      <a16:creationId xmlns:a16="http://schemas.microsoft.com/office/drawing/2014/main" id="{0BDCA853-5C4A-400B-BFF4-78892845DDD9}"/>
                    </a:ext>
                  </a:extLst>
                </p:cNvPr>
                <p:cNvSpPr txBox="1"/>
                <p:nvPr/>
              </p:nvSpPr>
              <p:spPr>
                <a:xfrm>
                  <a:off x="0" y="-47625"/>
                  <a:ext cx="115405" cy="150111"/>
                </a:xfrm>
                <a:prstGeom prst="rect">
                  <a:avLst/>
                </a:prstGeom>
              </p:spPr>
              <p:txBody>
                <a:bodyPr lIns="33867" tIns="33867" rIns="33867" bIns="33867" rtlCol="0" anchor="ctr"/>
                <a:lstStyle/>
                <a:p>
                  <a:pPr algn="ctr">
                    <a:lnSpc>
                      <a:spcPts val="2333"/>
                    </a:lnSpc>
                  </a:pPr>
                  <a:endParaRPr sz="1333"/>
                </a:p>
              </p:txBody>
            </p:sp>
          </p:grpSp>
          <p:grpSp>
            <p:nvGrpSpPr>
              <p:cNvPr id="78" name="Group 37">
                <a:extLst>
                  <a:ext uri="{FF2B5EF4-FFF2-40B4-BE49-F238E27FC236}">
                    <a16:creationId xmlns:a16="http://schemas.microsoft.com/office/drawing/2014/main" id="{CB79EC19-698D-45CD-88A6-43AC04DD28E0}"/>
                  </a:ext>
                </a:extLst>
              </p:cNvPr>
              <p:cNvGrpSpPr/>
              <p:nvPr/>
            </p:nvGrpSpPr>
            <p:grpSpPr>
              <a:xfrm>
                <a:off x="14204140" y="4694948"/>
                <a:ext cx="438178" cy="389128"/>
                <a:chOff x="0" y="0"/>
                <a:chExt cx="115405" cy="102486"/>
              </a:xfrm>
            </p:grpSpPr>
            <p:sp>
              <p:nvSpPr>
                <p:cNvPr id="85" name="Freeform 38">
                  <a:extLst>
                    <a:ext uri="{FF2B5EF4-FFF2-40B4-BE49-F238E27FC236}">
                      <a16:creationId xmlns:a16="http://schemas.microsoft.com/office/drawing/2014/main" id="{6E8B976B-7C64-463E-8F1C-AE368A736E66}"/>
                    </a:ext>
                  </a:extLst>
                </p:cNvPr>
                <p:cNvSpPr/>
                <p:nvPr/>
              </p:nvSpPr>
              <p:spPr>
                <a:xfrm>
                  <a:off x="0" y="0"/>
                  <a:ext cx="115405" cy="102486"/>
                </a:xfrm>
                <a:custGeom>
                  <a:avLst/>
                  <a:gdLst/>
                  <a:ahLst/>
                  <a:cxnLst/>
                  <a:rect l="l" t="t" r="r" b="b"/>
                  <a:pathLst>
                    <a:path w="115405" h="102486">
                      <a:moveTo>
                        <a:pt x="0" y="0"/>
                      </a:moveTo>
                      <a:lnTo>
                        <a:pt x="115405" y="0"/>
                      </a:lnTo>
                      <a:lnTo>
                        <a:pt x="115405" y="102486"/>
                      </a:lnTo>
                      <a:lnTo>
                        <a:pt x="0" y="102486"/>
                      </a:lnTo>
                      <a:close/>
                    </a:path>
                  </a:pathLst>
                </a:custGeom>
                <a:solidFill>
                  <a:srgbClr val="343434"/>
                </a:solidFill>
              </p:spPr>
            </p:sp>
            <p:sp>
              <p:nvSpPr>
                <p:cNvPr id="86" name="TextBox 39">
                  <a:extLst>
                    <a:ext uri="{FF2B5EF4-FFF2-40B4-BE49-F238E27FC236}">
                      <a16:creationId xmlns:a16="http://schemas.microsoft.com/office/drawing/2014/main" id="{3F79A163-A345-47B9-A8C1-BB7461A5D6A8}"/>
                    </a:ext>
                  </a:extLst>
                </p:cNvPr>
                <p:cNvSpPr txBox="1"/>
                <p:nvPr/>
              </p:nvSpPr>
              <p:spPr>
                <a:xfrm>
                  <a:off x="0" y="-47625"/>
                  <a:ext cx="115405" cy="150111"/>
                </a:xfrm>
                <a:prstGeom prst="rect">
                  <a:avLst/>
                </a:prstGeom>
              </p:spPr>
              <p:txBody>
                <a:bodyPr lIns="33867" tIns="33867" rIns="33867" bIns="33867" rtlCol="0" anchor="ctr"/>
                <a:lstStyle/>
                <a:p>
                  <a:pPr algn="ctr">
                    <a:lnSpc>
                      <a:spcPts val="2333"/>
                    </a:lnSpc>
                  </a:pPr>
                  <a:endParaRPr sz="1333"/>
                </a:p>
              </p:txBody>
            </p:sp>
          </p:grpSp>
          <p:grpSp>
            <p:nvGrpSpPr>
              <p:cNvPr id="79" name="Group 78">
                <a:extLst>
                  <a:ext uri="{FF2B5EF4-FFF2-40B4-BE49-F238E27FC236}">
                    <a16:creationId xmlns:a16="http://schemas.microsoft.com/office/drawing/2014/main" id="{85B69B20-BBC6-4238-B1BE-69DC5C33BFC2}"/>
                  </a:ext>
                </a:extLst>
              </p:cNvPr>
              <p:cNvGrpSpPr/>
              <p:nvPr/>
            </p:nvGrpSpPr>
            <p:grpSpPr>
              <a:xfrm>
                <a:off x="14642318" y="2491526"/>
                <a:ext cx="3586450" cy="2537816"/>
                <a:chOff x="14642318" y="2491526"/>
                <a:chExt cx="3586450" cy="2537816"/>
              </a:xfrm>
            </p:grpSpPr>
            <p:sp>
              <p:nvSpPr>
                <p:cNvPr id="80" name="TextBox 40">
                  <a:extLst>
                    <a:ext uri="{FF2B5EF4-FFF2-40B4-BE49-F238E27FC236}">
                      <a16:creationId xmlns:a16="http://schemas.microsoft.com/office/drawing/2014/main" id="{8B2DC2CD-7C8E-4582-96B0-12B4449F924F}"/>
                    </a:ext>
                  </a:extLst>
                </p:cNvPr>
                <p:cNvSpPr txBox="1"/>
                <p:nvPr/>
              </p:nvSpPr>
              <p:spPr>
                <a:xfrm>
                  <a:off x="14642318" y="2491526"/>
                  <a:ext cx="3586450" cy="341824"/>
                </a:xfrm>
                <a:prstGeom prst="rect">
                  <a:avLst/>
                </a:prstGeom>
              </p:spPr>
              <p:txBody>
                <a:bodyPr lIns="0" tIns="0" rIns="0" bIns="0" rtlCol="0" anchor="t">
                  <a:spAutoFit/>
                </a:bodyPr>
                <a:lstStyle/>
                <a:p>
                  <a:pPr algn="ctr">
                    <a:lnSpc>
                      <a:spcPts val="1867"/>
                    </a:lnSpc>
                  </a:pPr>
                  <a:r>
                    <a:rPr lang="en-US" sz="1333">
                      <a:solidFill>
                        <a:srgbClr val="000000"/>
                      </a:solidFill>
                    </a:rPr>
                    <a:t>Less than 2%</a:t>
                  </a:r>
                </a:p>
              </p:txBody>
            </p:sp>
            <p:sp>
              <p:nvSpPr>
                <p:cNvPr id="81" name="TextBox 41">
                  <a:extLst>
                    <a:ext uri="{FF2B5EF4-FFF2-40B4-BE49-F238E27FC236}">
                      <a16:creationId xmlns:a16="http://schemas.microsoft.com/office/drawing/2014/main" id="{4CFF39EF-4EDB-4BFA-8B33-BB2E8C0B2908}"/>
                    </a:ext>
                  </a:extLst>
                </p:cNvPr>
                <p:cNvSpPr txBox="1"/>
                <p:nvPr/>
              </p:nvSpPr>
              <p:spPr>
                <a:xfrm>
                  <a:off x="14642318" y="3037916"/>
                  <a:ext cx="3586450" cy="341824"/>
                </a:xfrm>
                <a:prstGeom prst="rect">
                  <a:avLst/>
                </a:prstGeom>
              </p:spPr>
              <p:txBody>
                <a:bodyPr lIns="0" tIns="0" rIns="0" bIns="0" rtlCol="0" anchor="t">
                  <a:spAutoFit/>
                </a:bodyPr>
                <a:lstStyle/>
                <a:p>
                  <a:pPr algn="ctr">
                    <a:lnSpc>
                      <a:spcPts val="1867"/>
                    </a:lnSpc>
                  </a:pPr>
                  <a:r>
                    <a:rPr lang="en-US" sz="1333">
                      <a:solidFill>
                        <a:srgbClr val="000000"/>
                      </a:solidFill>
                    </a:rPr>
                    <a:t>2% - 4%</a:t>
                  </a:r>
                </a:p>
              </p:txBody>
            </p:sp>
            <p:sp>
              <p:nvSpPr>
                <p:cNvPr id="82" name="TextBox 42">
                  <a:extLst>
                    <a:ext uri="{FF2B5EF4-FFF2-40B4-BE49-F238E27FC236}">
                      <a16:creationId xmlns:a16="http://schemas.microsoft.com/office/drawing/2014/main" id="{D49F1315-F5A8-4C20-8383-C39720B4467C}"/>
                    </a:ext>
                  </a:extLst>
                </p:cNvPr>
                <p:cNvSpPr txBox="1"/>
                <p:nvPr/>
              </p:nvSpPr>
              <p:spPr>
                <a:xfrm>
                  <a:off x="14642318" y="3588969"/>
                  <a:ext cx="3586450" cy="341824"/>
                </a:xfrm>
                <a:prstGeom prst="rect">
                  <a:avLst/>
                </a:prstGeom>
              </p:spPr>
              <p:txBody>
                <a:bodyPr lIns="0" tIns="0" rIns="0" bIns="0" rtlCol="0" anchor="t">
                  <a:spAutoFit/>
                </a:bodyPr>
                <a:lstStyle/>
                <a:p>
                  <a:pPr algn="ctr">
                    <a:lnSpc>
                      <a:spcPts val="1867"/>
                    </a:lnSpc>
                  </a:pPr>
                  <a:r>
                    <a:rPr lang="en-US" sz="1333">
                      <a:solidFill>
                        <a:srgbClr val="000000"/>
                      </a:solidFill>
                    </a:rPr>
                    <a:t>4% - 6%</a:t>
                  </a:r>
                </a:p>
              </p:txBody>
            </p:sp>
            <p:sp>
              <p:nvSpPr>
                <p:cNvPr id="83" name="TextBox 43">
                  <a:extLst>
                    <a:ext uri="{FF2B5EF4-FFF2-40B4-BE49-F238E27FC236}">
                      <a16:creationId xmlns:a16="http://schemas.microsoft.com/office/drawing/2014/main" id="{CF357970-94F6-41E7-B2AF-402251659ED9}"/>
                    </a:ext>
                  </a:extLst>
                </p:cNvPr>
                <p:cNvSpPr txBox="1"/>
                <p:nvPr/>
              </p:nvSpPr>
              <p:spPr>
                <a:xfrm>
                  <a:off x="14642318" y="4138244"/>
                  <a:ext cx="3586450" cy="341824"/>
                </a:xfrm>
                <a:prstGeom prst="rect">
                  <a:avLst/>
                </a:prstGeom>
              </p:spPr>
              <p:txBody>
                <a:bodyPr lIns="0" tIns="0" rIns="0" bIns="0" rtlCol="0" anchor="t">
                  <a:spAutoFit/>
                </a:bodyPr>
                <a:lstStyle/>
                <a:p>
                  <a:pPr algn="ctr">
                    <a:lnSpc>
                      <a:spcPts val="1867"/>
                    </a:lnSpc>
                  </a:pPr>
                  <a:r>
                    <a:rPr lang="en-US" sz="1333">
                      <a:solidFill>
                        <a:srgbClr val="000000"/>
                      </a:solidFill>
                    </a:rPr>
                    <a:t>6% -8% </a:t>
                  </a:r>
                </a:p>
              </p:txBody>
            </p:sp>
            <p:sp>
              <p:nvSpPr>
                <p:cNvPr id="84" name="TextBox 44">
                  <a:extLst>
                    <a:ext uri="{FF2B5EF4-FFF2-40B4-BE49-F238E27FC236}">
                      <a16:creationId xmlns:a16="http://schemas.microsoft.com/office/drawing/2014/main" id="{796D0221-C101-4062-85D6-519A24D73930}"/>
                    </a:ext>
                  </a:extLst>
                </p:cNvPr>
                <p:cNvSpPr txBox="1"/>
                <p:nvPr/>
              </p:nvSpPr>
              <p:spPr>
                <a:xfrm>
                  <a:off x="14642318" y="4687518"/>
                  <a:ext cx="3586450" cy="341824"/>
                </a:xfrm>
                <a:prstGeom prst="rect">
                  <a:avLst/>
                </a:prstGeom>
              </p:spPr>
              <p:txBody>
                <a:bodyPr lIns="0" tIns="0" rIns="0" bIns="0" rtlCol="0" anchor="t">
                  <a:spAutoFit/>
                </a:bodyPr>
                <a:lstStyle/>
                <a:p>
                  <a:pPr algn="ctr">
                    <a:lnSpc>
                      <a:spcPts val="1867"/>
                    </a:lnSpc>
                  </a:pPr>
                  <a:r>
                    <a:rPr lang="en-US" sz="1333">
                      <a:solidFill>
                        <a:srgbClr val="000000"/>
                      </a:solidFill>
                    </a:rPr>
                    <a:t>More than 8%</a:t>
                  </a:r>
                </a:p>
              </p:txBody>
            </p:sp>
          </p:grpSp>
        </p:grpSp>
      </p:grpSp>
      <p:sp>
        <p:nvSpPr>
          <p:cNvPr id="114" name="TextBox 9">
            <a:extLst>
              <a:ext uri="{FF2B5EF4-FFF2-40B4-BE49-F238E27FC236}">
                <a16:creationId xmlns:a16="http://schemas.microsoft.com/office/drawing/2014/main" id="{78DF1611-4B12-418F-8FEB-9007CE9B0425}"/>
              </a:ext>
            </a:extLst>
          </p:cNvPr>
          <p:cNvSpPr txBox="1"/>
          <p:nvPr/>
        </p:nvSpPr>
        <p:spPr>
          <a:xfrm>
            <a:off x="756502" y="297202"/>
            <a:ext cx="8235098" cy="779572"/>
          </a:xfrm>
          <a:prstGeom prst="rect">
            <a:avLst/>
          </a:prstGeom>
        </p:spPr>
        <p:txBody>
          <a:bodyPr wrap="square" lIns="0" tIns="0" rIns="0" bIns="0" rtlCol="0" anchor="t">
            <a:spAutoFit/>
          </a:bodyPr>
          <a:lstStyle/>
          <a:p>
            <a:pPr>
              <a:spcBef>
                <a:spcPct val="0"/>
              </a:spcBef>
            </a:pPr>
            <a:r>
              <a:rPr lang="en-US" sz="2533" spc="138">
                <a:solidFill>
                  <a:srgbClr val="040506"/>
                </a:solidFill>
                <a:latin typeface="Arial Black" panose="020B0A04020102020204" pitchFamily="34" charset="0"/>
              </a:rPr>
              <a:t>CHILDCARE SITES DO NOT ALIGN WITH WHERE CHILDREN UNDER FIVE LIVE</a:t>
            </a:r>
          </a:p>
        </p:txBody>
      </p:sp>
      <p:pic>
        <p:nvPicPr>
          <p:cNvPr id="8" name="Picture 7">
            <a:extLst>
              <a:ext uri="{FF2B5EF4-FFF2-40B4-BE49-F238E27FC236}">
                <a16:creationId xmlns:a16="http://schemas.microsoft.com/office/drawing/2014/main" id="{55A5DDDC-89AD-40D5-BB4A-9174BF4BA201}"/>
              </a:ext>
            </a:extLst>
          </p:cNvPr>
          <p:cNvPicPr>
            <a:picLocks noChangeAspect="1"/>
          </p:cNvPicPr>
          <p:nvPr/>
        </p:nvPicPr>
        <p:blipFill rotWithShape="1">
          <a:blip r:embed="rId5">
            <a:extLst>
              <a:ext uri="{28A0092B-C50C-407E-A947-70E740481C1C}">
                <a14:useLocalDpi xmlns:a14="http://schemas.microsoft.com/office/drawing/2010/main" val="0"/>
              </a:ext>
            </a:extLst>
          </a:blip>
          <a:srcRect l="72955" t="20742" r="2167" b="33999"/>
          <a:stretch/>
        </p:blipFill>
        <p:spPr>
          <a:xfrm>
            <a:off x="9227297" y="1200312"/>
            <a:ext cx="2609103" cy="2669993"/>
          </a:xfrm>
          <a:prstGeom prst="rect">
            <a:avLst/>
          </a:prstGeom>
        </p:spPr>
      </p:pic>
      <p:sp>
        <p:nvSpPr>
          <p:cNvPr id="115" name="TextBox 13">
            <a:extLst>
              <a:ext uri="{FF2B5EF4-FFF2-40B4-BE49-F238E27FC236}">
                <a16:creationId xmlns:a16="http://schemas.microsoft.com/office/drawing/2014/main" id="{82638F90-EC71-423C-898B-2C8DA1F49710}"/>
              </a:ext>
            </a:extLst>
          </p:cNvPr>
          <p:cNvSpPr txBox="1"/>
          <p:nvPr/>
        </p:nvSpPr>
        <p:spPr>
          <a:xfrm rot="-5400000">
            <a:off x="-2800240" y="2847038"/>
            <a:ext cx="6262915" cy="590611"/>
          </a:xfrm>
          <a:prstGeom prst="rect">
            <a:avLst/>
          </a:prstGeom>
        </p:spPr>
        <p:txBody>
          <a:bodyPr wrap="square" lIns="0" tIns="0" rIns="0" bIns="0" rtlCol="0" anchor="t">
            <a:spAutoFit/>
          </a:bodyPr>
          <a:lstStyle/>
          <a:p>
            <a:pPr algn="ctr">
              <a:lnSpc>
                <a:spcPts val="4946"/>
              </a:lnSpc>
            </a:pPr>
            <a:r>
              <a:rPr lang="en-US" sz="3533">
                <a:solidFill>
                  <a:srgbClr val="75787B"/>
                </a:solidFill>
                <a:latin typeface="Arial Black" panose="020B0A04020102020204" pitchFamily="34" charset="0"/>
              </a:rPr>
              <a:t>PITTSYLVANIA COUNTY</a:t>
            </a:r>
          </a:p>
        </p:txBody>
      </p:sp>
      <p:pic>
        <p:nvPicPr>
          <p:cNvPr id="3" name="Picture 2">
            <a:extLst>
              <a:ext uri="{FF2B5EF4-FFF2-40B4-BE49-F238E27FC236}">
                <a16:creationId xmlns:a16="http://schemas.microsoft.com/office/drawing/2014/main" id="{B66979DD-7E44-48B9-8DC2-1DC937B68BC6}"/>
              </a:ext>
            </a:extLst>
          </p:cNvPr>
          <p:cNvPicPr>
            <a:picLocks noChangeAspect="1"/>
          </p:cNvPicPr>
          <p:nvPr/>
        </p:nvPicPr>
        <p:blipFill rotWithShape="1">
          <a:blip r:embed="rId6">
            <a:extLst>
              <a:ext uri="{28A0092B-C50C-407E-A947-70E740481C1C}">
                <a14:useLocalDpi xmlns:a14="http://schemas.microsoft.com/office/drawing/2010/main" val="0"/>
              </a:ext>
            </a:extLst>
          </a:blip>
          <a:srcRect l="18013" t="14387" r="29935" b="12478"/>
          <a:stretch/>
        </p:blipFill>
        <p:spPr>
          <a:xfrm>
            <a:off x="1455176" y="1076903"/>
            <a:ext cx="7294188" cy="559622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0" y="-120551"/>
            <a:ext cx="12459646" cy="6978551"/>
          </a:xfrm>
          <a:prstGeom prst="rect">
            <a:avLst/>
          </a:prstGeom>
        </p:spPr>
        <p:txBody>
          <a:bodyPr lIns="33867" tIns="33867" rIns="33867" bIns="33867" rtlCol="0" anchor="ctr"/>
          <a:lstStyle/>
          <a:p>
            <a:pPr algn="ctr">
              <a:lnSpc>
                <a:spcPts val="1653"/>
              </a:lnSpc>
            </a:pPr>
            <a:endParaRPr sz="1200"/>
          </a:p>
        </p:txBody>
      </p:sp>
      <p:sp>
        <p:nvSpPr>
          <p:cNvPr id="13" name="TextBox 13"/>
          <p:cNvSpPr txBox="1"/>
          <p:nvPr/>
        </p:nvSpPr>
        <p:spPr>
          <a:xfrm rot="-5400000">
            <a:off x="-2805107" y="3057494"/>
            <a:ext cx="6350001" cy="590611"/>
          </a:xfrm>
          <a:prstGeom prst="rect">
            <a:avLst/>
          </a:prstGeom>
        </p:spPr>
        <p:txBody>
          <a:bodyPr wrap="square" lIns="0" tIns="0" rIns="0" bIns="0" rtlCol="0" anchor="t">
            <a:spAutoFit/>
          </a:bodyPr>
          <a:lstStyle/>
          <a:p>
            <a:pPr algn="r">
              <a:lnSpc>
                <a:spcPts val="4946"/>
              </a:lnSpc>
            </a:pPr>
            <a:r>
              <a:rPr lang="en-US" sz="3533">
                <a:solidFill>
                  <a:srgbClr val="75787B"/>
                </a:solidFill>
                <a:latin typeface="Arial Black" panose="020B0A04020102020204" pitchFamily="34" charset="0"/>
              </a:rPr>
              <a:t>CITY OF DANVILLE</a:t>
            </a:r>
          </a:p>
        </p:txBody>
      </p:sp>
      <p:sp>
        <p:nvSpPr>
          <p:cNvPr id="2" name="Rectangle 1">
            <a:extLst>
              <a:ext uri="{FF2B5EF4-FFF2-40B4-BE49-F238E27FC236}">
                <a16:creationId xmlns:a16="http://schemas.microsoft.com/office/drawing/2014/main" id="{C2014986-43D3-450B-B0E0-198112BF0ED6}"/>
              </a:ext>
            </a:extLst>
          </p:cNvPr>
          <p:cNvSpPr/>
          <p:nvPr/>
        </p:nvSpPr>
        <p:spPr>
          <a:xfrm>
            <a:off x="8763963" y="0"/>
            <a:ext cx="347883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1" name="TextBox 9">
            <a:extLst>
              <a:ext uri="{FF2B5EF4-FFF2-40B4-BE49-F238E27FC236}">
                <a16:creationId xmlns:a16="http://schemas.microsoft.com/office/drawing/2014/main" id="{C335B686-F2EB-4ECE-B21A-CB926E59441D}"/>
              </a:ext>
            </a:extLst>
          </p:cNvPr>
          <p:cNvSpPr txBox="1"/>
          <p:nvPr/>
        </p:nvSpPr>
        <p:spPr>
          <a:xfrm>
            <a:off x="761153" y="302874"/>
            <a:ext cx="8840047" cy="779572"/>
          </a:xfrm>
          <a:prstGeom prst="rect">
            <a:avLst/>
          </a:prstGeom>
        </p:spPr>
        <p:txBody>
          <a:bodyPr wrap="square" lIns="0" tIns="0" rIns="0" bIns="0" rtlCol="0" anchor="t">
            <a:spAutoFit/>
          </a:bodyPr>
          <a:lstStyle/>
          <a:p>
            <a:pPr>
              <a:spcBef>
                <a:spcPct val="0"/>
              </a:spcBef>
            </a:pPr>
            <a:r>
              <a:rPr lang="en-US" sz="2533" spc="138">
                <a:solidFill>
                  <a:srgbClr val="040506"/>
                </a:solidFill>
                <a:latin typeface="Arial Black" panose="020B0A04020102020204" pitchFamily="34" charset="0"/>
              </a:rPr>
              <a:t>CHILDCARE SITES DO NOT ALIGN WITH WHERE CHILDREN UNDER FIVE LIVE</a:t>
            </a:r>
          </a:p>
        </p:txBody>
      </p:sp>
      <p:grpSp>
        <p:nvGrpSpPr>
          <p:cNvPr id="99" name="Group 98">
            <a:extLst>
              <a:ext uri="{FF2B5EF4-FFF2-40B4-BE49-F238E27FC236}">
                <a16:creationId xmlns:a16="http://schemas.microsoft.com/office/drawing/2014/main" id="{A4E78F4A-E557-45BC-A630-1882391F9307}"/>
              </a:ext>
            </a:extLst>
          </p:cNvPr>
          <p:cNvGrpSpPr/>
          <p:nvPr/>
        </p:nvGrpSpPr>
        <p:grpSpPr>
          <a:xfrm>
            <a:off x="9131194" y="4089400"/>
            <a:ext cx="2705206" cy="1992501"/>
            <a:chOff x="14170959" y="1866900"/>
            <a:chExt cx="4057809" cy="2988751"/>
          </a:xfrm>
        </p:grpSpPr>
        <p:sp>
          <p:nvSpPr>
            <p:cNvPr id="100" name="TextBox 24">
              <a:extLst>
                <a:ext uri="{FF2B5EF4-FFF2-40B4-BE49-F238E27FC236}">
                  <a16:creationId xmlns:a16="http://schemas.microsoft.com/office/drawing/2014/main" id="{18058B8A-47A7-4AB2-B7FB-659DAB2CF6D2}"/>
                </a:ext>
              </a:extLst>
            </p:cNvPr>
            <p:cNvSpPr txBox="1"/>
            <p:nvPr/>
          </p:nvSpPr>
          <p:spPr>
            <a:xfrm>
              <a:off x="14170959" y="1866900"/>
              <a:ext cx="4050809" cy="298543"/>
            </a:xfrm>
            <a:prstGeom prst="rect">
              <a:avLst/>
            </a:prstGeom>
          </p:spPr>
          <p:txBody>
            <a:bodyPr lIns="0" tIns="0" rIns="0" bIns="0" rtlCol="0" anchor="t">
              <a:spAutoFit/>
            </a:bodyPr>
            <a:lstStyle/>
            <a:p>
              <a:pPr>
                <a:lnSpc>
                  <a:spcPts val="1643"/>
                </a:lnSpc>
              </a:pPr>
              <a:r>
                <a:rPr lang="en-US" sz="1333" b="1">
                  <a:solidFill>
                    <a:srgbClr val="000000"/>
                  </a:solidFill>
                </a:rPr>
                <a:t>Percent of Population Under 5</a:t>
              </a:r>
            </a:p>
          </p:txBody>
        </p:sp>
        <p:grpSp>
          <p:nvGrpSpPr>
            <p:cNvPr id="101" name="Group 100">
              <a:extLst>
                <a:ext uri="{FF2B5EF4-FFF2-40B4-BE49-F238E27FC236}">
                  <a16:creationId xmlns:a16="http://schemas.microsoft.com/office/drawing/2014/main" id="{1F5F1D76-005E-4A7C-8264-687F0F44D6F8}"/>
                </a:ext>
              </a:extLst>
            </p:cNvPr>
            <p:cNvGrpSpPr/>
            <p:nvPr/>
          </p:nvGrpSpPr>
          <p:grpSpPr>
            <a:xfrm>
              <a:off x="14204140" y="2263101"/>
              <a:ext cx="4024628" cy="2592550"/>
              <a:chOff x="14204140" y="2491526"/>
              <a:chExt cx="4024628" cy="2592550"/>
            </a:xfrm>
          </p:grpSpPr>
          <p:grpSp>
            <p:nvGrpSpPr>
              <p:cNvPr id="102" name="Group 25">
                <a:extLst>
                  <a:ext uri="{FF2B5EF4-FFF2-40B4-BE49-F238E27FC236}">
                    <a16:creationId xmlns:a16="http://schemas.microsoft.com/office/drawing/2014/main" id="{7FA4D943-9EAB-471C-BE63-B569762B3AEE}"/>
                  </a:ext>
                </a:extLst>
              </p:cNvPr>
              <p:cNvGrpSpPr/>
              <p:nvPr/>
            </p:nvGrpSpPr>
            <p:grpSpPr>
              <a:xfrm>
                <a:off x="14204140" y="2495400"/>
                <a:ext cx="438178" cy="389128"/>
                <a:chOff x="0" y="0"/>
                <a:chExt cx="115405" cy="102486"/>
              </a:xfrm>
            </p:grpSpPr>
            <p:sp>
              <p:nvSpPr>
                <p:cNvPr id="121" name="Freeform 26">
                  <a:extLst>
                    <a:ext uri="{FF2B5EF4-FFF2-40B4-BE49-F238E27FC236}">
                      <a16:creationId xmlns:a16="http://schemas.microsoft.com/office/drawing/2014/main" id="{CDF6962D-BD78-4C4C-824E-07722F870302}"/>
                    </a:ext>
                  </a:extLst>
                </p:cNvPr>
                <p:cNvSpPr/>
                <p:nvPr/>
              </p:nvSpPr>
              <p:spPr>
                <a:xfrm>
                  <a:off x="0" y="0"/>
                  <a:ext cx="115405" cy="102486"/>
                </a:xfrm>
                <a:custGeom>
                  <a:avLst/>
                  <a:gdLst/>
                  <a:ahLst/>
                  <a:cxnLst/>
                  <a:rect l="l" t="t" r="r" b="b"/>
                  <a:pathLst>
                    <a:path w="115405" h="102486">
                      <a:moveTo>
                        <a:pt x="0" y="0"/>
                      </a:moveTo>
                      <a:lnTo>
                        <a:pt x="115405" y="0"/>
                      </a:lnTo>
                      <a:lnTo>
                        <a:pt x="115405" y="102486"/>
                      </a:lnTo>
                      <a:lnTo>
                        <a:pt x="0" y="102486"/>
                      </a:lnTo>
                      <a:close/>
                    </a:path>
                  </a:pathLst>
                </a:custGeom>
                <a:solidFill>
                  <a:srgbClr val="FFFFFF"/>
                </a:solidFill>
                <a:ln w="9525" cap="sq">
                  <a:solidFill>
                    <a:srgbClr val="000000"/>
                  </a:solidFill>
                  <a:prstDash val="solid"/>
                  <a:miter/>
                </a:ln>
              </p:spPr>
            </p:sp>
            <p:sp>
              <p:nvSpPr>
                <p:cNvPr id="122" name="TextBox 27">
                  <a:extLst>
                    <a:ext uri="{FF2B5EF4-FFF2-40B4-BE49-F238E27FC236}">
                      <a16:creationId xmlns:a16="http://schemas.microsoft.com/office/drawing/2014/main" id="{277E1750-9D07-401C-8D94-D21FCC3A90E3}"/>
                    </a:ext>
                  </a:extLst>
                </p:cNvPr>
                <p:cNvSpPr txBox="1"/>
                <p:nvPr/>
              </p:nvSpPr>
              <p:spPr>
                <a:xfrm>
                  <a:off x="0" y="-47625"/>
                  <a:ext cx="115405" cy="150111"/>
                </a:xfrm>
                <a:prstGeom prst="rect">
                  <a:avLst/>
                </a:prstGeom>
              </p:spPr>
              <p:txBody>
                <a:bodyPr lIns="33867" tIns="33867" rIns="33867" bIns="33867" rtlCol="0" anchor="ctr"/>
                <a:lstStyle/>
                <a:p>
                  <a:pPr algn="ctr">
                    <a:lnSpc>
                      <a:spcPts val="2333"/>
                    </a:lnSpc>
                  </a:pPr>
                  <a:endParaRPr sz="1333"/>
                </a:p>
              </p:txBody>
            </p:sp>
          </p:grpSp>
          <p:grpSp>
            <p:nvGrpSpPr>
              <p:cNvPr id="103" name="Group 28">
                <a:extLst>
                  <a:ext uri="{FF2B5EF4-FFF2-40B4-BE49-F238E27FC236}">
                    <a16:creationId xmlns:a16="http://schemas.microsoft.com/office/drawing/2014/main" id="{8571D98A-DE81-486B-B511-09EF144C5F42}"/>
                  </a:ext>
                </a:extLst>
              </p:cNvPr>
              <p:cNvGrpSpPr/>
              <p:nvPr/>
            </p:nvGrpSpPr>
            <p:grpSpPr>
              <a:xfrm>
                <a:off x="14204140" y="3041789"/>
                <a:ext cx="438178" cy="389128"/>
                <a:chOff x="0" y="0"/>
                <a:chExt cx="115405" cy="102486"/>
              </a:xfrm>
            </p:grpSpPr>
            <p:sp>
              <p:nvSpPr>
                <p:cNvPr id="119" name="Freeform 29">
                  <a:extLst>
                    <a:ext uri="{FF2B5EF4-FFF2-40B4-BE49-F238E27FC236}">
                      <a16:creationId xmlns:a16="http://schemas.microsoft.com/office/drawing/2014/main" id="{2FA21181-ABB7-4E22-A9D1-AB1FE3A15056}"/>
                    </a:ext>
                  </a:extLst>
                </p:cNvPr>
                <p:cNvSpPr/>
                <p:nvPr/>
              </p:nvSpPr>
              <p:spPr>
                <a:xfrm>
                  <a:off x="0" y="0"/>
                  <a:ext cx="115405" cy="102486"/>
                </a:xfrm>
                <a:custGeom>
                  <a:avLst/>
                  <a:gdLst/>
                  <a:ahLst/>
                  <a:cxnLst/>
                  <a:rect l="l" t="t" r="r" b="b"/>
                  <a:pathLst>
                    <a:path w="115405" h="102486">
                      <a:moveTo>
                        <a:pt x="0" y="0"/>
                      </a:moveTo>
                      <a:lnTo>
                        <a:pt x="115405" y="0"/>
                      </a:lnTo>
                      <a:lnTo>
                        <a:pt x="115405" y="102486"/>
                      </a:lnTo>
                      <a:lnTo>
                        <a:pt x="0" y="102486"/>
                      </a:lnTo>
                      <a:close/>
                    </a:path>
                  </a:pathLst>
                </a:custGeom>
                <a:solidFill>
                  <a:srgbClr val="CCCCCC"/>
                </a:solidFill>
                <a:ln w="9525" cap="sq">
                  <a:solidFill>
                    <a:srgbClr val="000000"/>
                  </a:solidFill>
                  <a:prstDash val="solid"/>
                  <a:miter/>
                </a:ln>
              </p:spPr>
            </p:sp>
            <p:sp>
              <p:nvSpPr>
                <p:cNvPr id="120" name="TextBox 30">
                  <a:extLst>
                    <a:ext uri="{FF2B5EF4-FFF2-40B4-BE49-F238E27FC236}">
                      <a16:creationId xmlns:a16="http://schemas.microsoft.com/office/drawing/2014/main" id="{494480CA-B628-44A4-923A-832ED76E6397}"/>
                    </a:ext>
                  </a:extLst>
                </p:cNvPr>
                <p:cNvSpPr txBox="1"/>
                <p:nvPr/>
              </p:nvSpPr>
              <p:spPr>
                <a:xfrm>
                  <a:off x="0" y="-47625"/>
                  <a:ext cx="115405" cy="150111"/>
                </a:xfrm>
                <a:prstGeom prst="rect">
                  <a:avLst/>
                </a:prstGeom>
              </p:spPr>
              <p:txBody>
                <a:bodyPr lIns="33867" tIns="33867" rIns="33867" bIns="33867" rtlCol="0" anchor="ctr"/>
                <a:lstStyle/>
                <a:p>
                  <a:pPr algn="ctr">
                    <a:lnSpc>
                      <a:spcPts val="2333"/>
                    </a:lnSpc>
                  </a:pPr>
                  <a:endParaRPr sz="1333"/>
                </a:p>
              </p:txBody>
            </p:sp>
          </p:grpSp>
          <p:grpSp>
            <p:nvGrpSpPr>
              <p:cNvPr id="104" name="Group 31">
                <a:extLst>
                  <a:ext uri="{FF2B5EF4-FFF2-40B4-BE49-F238E27FC236}">
                    <a16:creationId xmlns:a16="http://schemas.microsoft.com/office/drawing/2014/main" id="{2DBEA44E-2002-44BA-A5BD-690E729D0218}"/>
                  </a:ext>
                </a:extLst>
              </p:cNvPr>
              <p:cNvGrpSpPr/>
              <p:nvPr/>
            </p:nvGrpSpPr>
            <p:grpSpPr>
              <a:xfrm>
                <a:off x="14204140" y="3592842"/>
                <a:ext cx="438178" cy="389128"/>
                <a:chOff x="0" y="0"/>
                <a:chExt cx="115405" cy="102486"/>
              </a:xfrm>
            </p:grpSpPr>
            <p:sp>
              <p:nvSpPr>
                <p:cNvPr id="117" name="Freeform 32">
                  <a:extLst>
                    <a:ext uri="{FF2B5EF4-FFF2-40B4-BE49-F238E27FC236}">
                      <a16:creationId xmlns:a16="http://schemas.microsoft.com/office/drawing/2014/main" id="{6D23E89C-BD1B-408E-893A-D13416789F72}"/>
                    </a:ext>
                  </a:extLst>
                </p:cNvPr>
                <p:cNvSpPr/>
                <p:nvPr/>
              </p:nvSpPr>
              <p:spPr>
                <a:xfrm>
                  <a:off x="0" y="0"/>
                  <a:ext cx="115405" cy="102486"/>
                </a:xfrm>
                <a:custGeom>
                  <a:avLst/>
                  <a:gdLst/>
                  <a:ahLst/>
                  <a:cxnLst/>
                  <a:rect l="l" t="t" r="r" b="b"/>
                  <a:pathLst>
                    <a:path w="115405" h="102486">
                      <a:moveTo>
                        <a:pt x="0" y="0"/>
                      </a:moveTo>
                      <a:lnTo>
                        <a:pt x="115405" y="0"/>
                      </a:lnTo>
                      <a:lnTo>
                        <a:pt x="115405" y="102486"/>
                      </a:lnTo>
                      <a:lnTo>
                        <a:pt x="0" y="102486"/>
                      </a:lnTo>
                      <a:close/>
                    </a:path>
                  </a:pathLst>
                </a:custGeom>
                <a:solidFill>
                  <a:srgbClr val="969696"/>
                </a:solidFill>
                <a:ln w="9525" cap="sq">
                  <a:solidFill>
                    <a:srgbClr val="000000"/>
                  </a:solidFill>
                  <a:prstDash val="solid"/>
                  <a:miter/>
                </a:ln>
              </p:spPr>
            </p:sp>
            <p:sp>
              <p:nvSpPr>
                <p:cNvPr id="118" name="TextBox 33">
                  <a:extLst>
                    <a:ext uri="{FF2B5EF4-FFF2-40B4-BE49-F238E27FC236}">
                      <a16:creationId xmlns:a16="http://schemas.microsoft.com/office/drawing/2014/main" id="{FD38CACE-B762-4DC0-B875-CFAE4474A265}"/>
                    </a:ext>
                  </a:extLst>
                </p:cNvPr>
                <p:cNvSpPr txBox="1"/>
                <p:nvPr/>
              </p:nvSpPr>
              <p:spPr>
                <a:xfrm>
                  <a:off x="0" y="-47625"/>
                  <a:ext cx="115405" cy="150111"/>
                </a:xfrm>
                <a:prstGeom prst="rect">
                  <a:avLst/>
                </a:prstGeom>
              </p:spPr>
              <p:txBody>
                <a:bodyPr lIns="33867" tIns="33867" rIns="33867" bIns="33867" rtlCol="0" anchor="ctr"/>
                <a:lstStyle/>
                <a:p>
                  <a:pPr algn="ctr">
                    <a:lnSpc>
                      <a:spcPts val="2333"/>
                    </a:lnSpc>
                  </a:pPr>
                  <a:endParaRPr sz="1333"/>
                </a:p>
              </p:txBody>
            </p:sp>
          </p:grpSp>
          <p:grpSp>
            <p:nvGrpSpPr>
              <p:cNvPr id="105" name="Group 34">
                <a:extLst>
                  <a:ext uri="{FF2B5EF4-FFF2-40B4-BE49-F238E27FC236}">
                    <a16:creationId xmlns:a16="http://schemas.microsoft.com/office/drawing/2014/main" id="{6A4DE651-928E-4254-87B3-E505CE3BA8C0}"/>
                  </a:ext>
                </a:extLst>
              </p:cNvPr>
              <p:cNvGrpSpPr/>
              <p:nvPr/>
            </p:nvGrpSpPr>
            <p:grpSpPr>
              <a:xfrm>
                <a:off x="14204140" y="4143895"/>
                <a:ext cx="438178" cy="389128"/>
                <a:chOff x="0" y="0"/>
                <a:chExt cx="115405" cy="102486"/>
              </a:xfrm>
            </p:grpSpPr>
            <p:sp>
              <p:nvSpPr>
                <p:cNvPr id="115" name="Freeform 35">
                  <a:extLst>
                    <a:ext uri="{FF2B5EF4-FFF2-40B4-BE49-F238E27FC236}">
                      <a16:creationId xmlns:a16="http://schemas.microsoft.com/office/drawing/2014/main" id="{C0571A20-2513-4067-9D0B-8DD705797A45}"/>
                    </a:ext>
                  </a:extLst>
                </p:cNvPr>
                <p:cNvSpPr/>
                <p:nvPr/>
              </p:nvSpPr>
              <p:spPr>
                <a:xfrm>
                  <a:off x="0" y="0"/>
                  <a:ext cx="115405" cy="102486"/>
                </a:xfrm>
                <a:custGeom>
                  <a:avLst/>
                  <a:gdLst/>
                  <a:ahLst/>
                  <a:cxnLst/>
                  <a:rect l="l" t="t" r="r" b="b"/>
                  <a:pathLst>
                    <a:path w="115405" h="102486">
                      <a:moveTo>
                        <a:pt x="0" y="0"/>
                      </a:moveTo>
                      <a:lnTo>
                        <a:pt x="115405" y="0"/>
                      </a:lnTo>
                      <a:lnTo>
                        <a:pt x="115405" y="102486"/>
                      </a:lnTo>
                      <a:lnTo>
                        <a:pt x="0" y="102486"/>
                      </a:lnTo>
                      <a:close/>
                    </a:path>
                  </a:pathLst>
                </a:custGeom>
                <a:solidFill>
                  <a:srgbClr val="626262"/>
                </a:solidFill>
                <a:ln w="9525" cap="sq">
                  <a:solidFill>
                    <a:srgbClr val="000000"/>
                  </a:solidFill>
                  <a:prstDash val="solid"/>
                  <a:miter/>
                </a:ln>
              </p:spPr>
            </p:sp>
            <p:sp>
              <p:nvSpPr>
                <p:cNvPr id="116" name="TextBox 36">
                  <a:extLst>
                    <a:ext uri="{FF2B5EF4-FFF2-40B4-BE49-F238E27FC236}">
                      <a16:creationId xmlns:a16="http://schemas.microsoft.com/office/drawing/2014/main" id="{3E19C91A-AE2E-4896-8BFF-C7C4B8ADCF32}"/>
                    </a:ext>
                  </a:extLst>
                </p:cNvPr>
                <p:cNvSpPr txBox="1"/>
                <p:nvPr/>
              </p:nvSpPr>
              <p:spPr>
                <a:xfrm>
                  <a:off x="0" y="-47625"/>
                  <a:ext cx="115405" cy="150111"/>
                </a:xfrm>
                <a:prstGeom prst="rect">
                  <a:avLst/>
                </a:prstGeom>
              </p:spPr>
              <p:txBody>
                <a:bodyPr lIns="33867" tIns="33867" rIns="33867" bIns="33867" rtlCol="0" anchor="ctr"/>
                <a:lstStyle/>
                <a:p>
                  <a:pPr algn="ctr">
                    <a:lnSpc>
                      <a:spcPts val="2333"/>
                    </a:lnSpc>
                  </a:pPr>
                  <a:endParaRPr sz="1333"/>
                </a:p>
              </p:txBody>
            </p:sp>
          </p:grpSp>
          <p:grpSp>
            <p:nvGrpSpPr>
              <p:cNvPr id="106" name="Group 37">
                <a:extLst>
                  <a:ext uri="{FF2B5EF4-FFF2-40B4-BE49-F238E27FC236}">
                    <a16:creationId xmlns:a16="http://schemas.microsoft.com/office/drawing/2014/main" id="{C95AC07B-3850-4B98-917E-52BA10251F55}"/>
                  </a:ext>
                </a:extLst>
              </p:cNvPr>
              <p:cNvGrpSpPr/>
              <p:nvPr/>
            </p:nvGrpSpPr>
            <p:grpSpPr>
              <a:xfrm>
                <a:off x="14204140" y="4694948"/>
                <a:ext cx="438178" cy="389128"/>
                <a:chOff x="0" y="0"/>
                <a:chExt cx="115405" cy="102486"/>
              </a:xfrm>
            </p:grpSpPr>
            <p:sp>
              <p:nvSpPr>
                <p:cNvPr id="113" name="Freeform 38">
                  <a:extLst>
                    <a:ext uri="{FF2B5EF4-FFF2-40B4-BE49-F238E27FC236}">
                      <a16:creationId xmlns:a16="http://schemas.microsoft.com/office/drawing/2014/main" id="{AE19ECF1-AE54-4AA3-A797-1EDB95202A38}"/>
                    </a:ext>
                  </a:extLst>
                </p:cNvPr>
                <p:cNvSpPr/>
                <p:nvPr/>
              </p:nvSpPr>
              <p:spPr>
                <a:xfrm>
                  <a:off x="0" y="0"/>
                  <a:ext cx="115405" cy="102486"/>
                </a:xfrm>
                <a:custGeom>
                  <a:avLst/>
                  <a:gdLst/>
                  <a:ahLst/>
                  <a:cxnLst/>
                  <a:rect l="l" t="t" r="r" b="b"/>
                  <a:pathLst>
                    <a:path w="115405" h="102486">
                      <a:moveTo>
                        <a:pt x="0" y="0"/>
                      </a:moveTo>
                      <a:lnTo>
                        <a:pt x="115405" y="0"/>
                      </a:lnTo>
                      <a:lnTo>
                        <a:pt x="115405" y="102486"/>
                      </a:lnTo>
                      <a:lnTo>
                        <a:pt x="0" y="102486"/>
                      </a:lnTo>
                      <a:close/>
                    </a:path>
                  </a:pathLst>
                </a:custGeom>
                <a:solidFill>
                  <a:srgbClr val="343434"/>
                </a:solidFill>
              </p:spPr>
            </p:sp>
            <p:sp>
              <p:nvSpPr>
                <p:cNvPr id="114" name="TextBox 39">
                  <a:extLst>
                    <a:ext uri="{FF2B5EF4-FFF2-40B4-BE49-F238E27FC236}">
                      <a16:creationId xmlns:a16="http://schemas.microsoft.com/office/drawing/2014/main" id="{D138CFBC-DBF1-43A5-B68D-134D3E112841}"/>
                    </a:ext>
                  </a:extLst>
                </p:cNvPr>
                <p:cNvSpPr txBox="1"/>
                <p:nvPr/>
              </p:nvSpPr>
              <p:spPr>
                <a:xfrm>
                  <a:off x="0" y="-47625"/>
                  <a:ext cx="115405" cy="150111"/>
                </a:xfrm>
                <a:prstGeom prst="rect">
                  <a:avLst/>
                </a:prstGeom>
              </p:spPr>
              <p:txBody>
                <a:bodyPr lIns="33867" tIns="33867" rIns="33867" bIns="33867" rtlCol="0" anchor="ctr"/>
                <a:lstStyle/>
                <a:p>
                  <a:pPr algn="ctr">
                    <a:lnSpc>
                      <a:spcPts val="2333"/>
                    </a:lnSpc>
                  </a:pPr>
                  <a:endParaRPr sz="1333"/>
                </a:p>
              </p:txBody>
            </p:sp>
          </p:grpSp>
          <p:grpSp>
            <p:nvGrpSpPr>
              <p:cNvPr id="107" name="Group 106">
                <a:extLst>
                  <a:ext uri="{FF2B5EF4-FFF2-40B4-BE49-F238E27FC236}">
                    <a16:creationId xmlns:a16="http://schemas.microsoft.com/office/drawing/2014/main" id="{0EFDD850-2B00-4549-963F-C2836246DECF}"/>
                  </a:ext>
                </a:extLst>
              </p:cNvPr>
              <p:cNvGrpSpPr/>
              <p:nvPr/>
            </p:nvGrpSpPr>
            <p:grpSpPr>
              <a:xfrm>
                <a:off x="14642318" y="2491526"/>
                <a:ext cx="3586450" cy="2537816"/>
                <a:chOff x="14642318" y="2491526"/>
                <a:chExt cx="3586450" cy="2537816"/>
              </a:xfrm>
            </p:grpSpPr>
            <p:sp>
              <p:nvSpPr>
                <p:cNvPr id="108" name="TextBox 40">
                  <a:extLst>
                    <a:ext uri="{FF2B5EF4-FFF2-40B4-BE49-F238E27FC236}">
                      <a16:creationId xmlns:a16="http://schemas.microsoft.com/office/drawing/2014/main" id="{6DEAEF1D-9D5A-4540-9964-5BF00E450FFF}"/>
                    </a:ext>
                  </a:extLst>
                </p:cNvPr>
                <p:cNvSpPr txBox="1"/>
                <p:nvPr/>
              </p:nvSpPr>
              <p:spPr>
                <a:xfrm>
                  <a:off x="14642318" y="2491526"/>
                  <a:ext cx="3586450" cy="341824"/>
                </a:xfrm>
                <a:prstGeom prst="rect">
                  <a:avLst/>
                </a:prstGeom>
              </p:spPr>
              <p:txBody>
                <a:bodyPr lIns="0" tIns="0" rIns="0" bIns="0" rtlCol="0" anchor="t">
                  <a:spAutoFit/>
                </a:bodyPr>
                <a:lstStyle/>
                <a:p>
                  <a:pPr algn="ctr">
                    <a:lnSpc>
                      <a:spcPts val="1867"/>
                    </a:lnSpc>
                  </a:pPr>
                  <a:r>
                    <a:rPr lang="en-US" sz="1333">
                      <a:solidFill>
                        <a:srgbClr val="000000"/>
                      </a:solidFill>
                    </a:rPr>
                    <a:t>Less than 2%</a:t>
                  </a:r>
                </a:p>
              </p:txBody>
            </p:sp>
            <p:sp>
              <p:nvSpPr>
                <p:cNvPr id="109" name="TextBox 41">
                  <a:extLst>
                    <a:ext uri="{FF2B5EF4-FFF2-40B4-BE49-F238E27FC236}">
                      <a16:creationId xmlns:a16="http://schemas.microsoft.com/office/drawing/2014/main" id="{4F86E0BC-0083-4979-A67C-D4CF9356E095}"/>
                    </a:ext>
                  </a:extLst>
                </p:cNvPr>
                <p:cNvSpPr txBox="1"/>
                <p:nvPr/>
              </p:nvSpPr>
              <p:spPr>
                <a:xfrm>
                  <a:off x="14642318" y="3037916"/>
                  <a:ext cx="3586450" cy="341824"/>
                </a:xfrm>
                <a:prstGeom prst="rect">
                  <a:avLst/>
                </a:prstGeom>
              </p:spPr>
              <p:txBody>
                <a:bodyPr lIns="0" tIns="0" rIns="0" bIns="0" rtlCol="0" anchor="t">
                  <a:spAutoFit/>
                </a:bodyPr>
                <a:lstStyle/>
                <a:p>
                  <a:pPr algn="ctr">
                    <a:lnSpc>
                      <a:spcPts val="1867"/>
                    </a:lnSpc>
                  </a:pPr>
                  <a:r>
                    <a:rPr lang="en-US" sz="1333">
                      <a:solidFill>
                        <a:srgbClr val="000000"/>
                      </a:solidFill>
                    </a:rPr>
                    <a:t>2% - 4%</a:t>
                  </a:r>
                </a:p>
              </p:txBody>
            </p:sp>
            <p:sp>
              <p:nvSpPr>
                <p:cNvPr id="110" name="TextBox 42">
                  <a:extLst>
                    <a:ext uri="{FF2B5EF4-FFF2-40B4-BE49-F238E27FC236}">
                      <a16:creationId xmlns:a16="http://schemas.microsoft.com/office/drawing/2014/main" id="{7D1572B5-DA8C-4729-BA58-4D1B99220021}"/>
                    </a:ext>
                  </a:extLst>
                </p:cNvPr>
                <p:cNvSpPr txBox="1"/>
                <p:nvPr/>
              </p:nvSpPr>
              <p:spPr>
                <a:xfrm>
                  <a:off x="14642318" y="3588969"/>
                  <a:ext cx="3586450" cy="341824"/>
                </a:xfrm>
                <a:prstGeom prst="rect">
                  <a:avLst/>
                </a:prstGeom>
              </p:spPr>
              <p:txBody>
                <a:bodyPr lIns="0" tIns="0" rIns="0" bIns="0" rtlCol="0" anchor="t">
                  <a:spAutoFit/>
                </a:bodyPr>
                <a:lstStyle/>
                <a:p>
                  <a:pPr algn="ctr">
                    <a:lnSpc>
                      <a:spcPts val="1867"/>
                    </a:lnSpc>
                  </a:pPr>
                  <a:r>
                    <a:rPr lang="en-US" sz="1333">
                      <a:solidFill>
                        <a:srgbClr val="000000"/>
                      </a:solidFill>
                    </a:rPr>
                    <a:t>4% - 6%</a:t>
                  </a:r>
                </a:p>
              </p:txBody>
            </p:sp>
            <p:sp>
              <p:nvSpPr>
                <p:cNvPr id="111" name="TextBox 43">
                  <a:extLst>
                    <a:ext uri="{FF2B5EF4-FFF2-40B4-BE49-F238E27FC236}">
                      <a16:creationId xmlns:a16="http://schemas.microsoft.com/office/drawing/2014/main" id="{41060044-A62E-4B50-A04A-69C31666658B}"/>
                    </a:ext>
                  </a:extLst>
                </p:cNvPr>
                <p:cNvSpPr txBox="1"/>
                <p:nvPr/>
              </p:nvSpPr>
              <p:spPr>
                <a:xfrm>
                  <a:off x="14642318" y="4138244"/>
                  <a:ext cx="3586450" cy="341824"/>
                </a:xfrm>
                <a:prstGeom prst="rect">
                  <a:avLst/>
                </a:prstGeom>
              </p:spPr>
              <p:txBody>
                <a:bodyPr lIns="0" tIns="0" rIns="0" bIns="0" rtlCol="0" anchor="t">
                  <a:spAutoFit/>
                </a:bodyPr>
                <a:lstStyle/>
                <a:p>
                  <a:pPr algn="ctr">
                    <a:lnSpc>
                      <a:spcPts val="1867"/>
                    </a:lnSpc>
                  </a:pPr>
                  <a:r>
                    <a:rPr lang="en-US" sz="1333">
                      <a:solidFill>
                        <a:srgbClr val="000000"/>
                      </a:solidFill>
                    </a:rPr>
                    <a:t>6% -8% </a:t>
                  </a:r>
                </a:p>
              </p:txBody>
            </p:sp>
            <p:sp>
              <p:nvSpPr>
                <p:cNvPr id="112" name="TextBox 44">
                  <a:extLst>
                    <a:ext uri="{FF2B5EF4-FFF2-40B4-BE49-F238E27FC236}">
                      <a16:creationId xmlns:a16="http://schemas.microsoft.com/office/drawing/2014/main" id="{2A9A4A19-1845-488C-8059-5A1091513E5A}"/>
                    </a:ext>
                  </a:extLst>
                </p:cNvPr>
                <p:cNvSpPr txBox="1"/>
                <p:nvPr/>
              </p:nvSpPr>
              <p:spPr>
                <a:xfrm>
                  <a:off x="14642318" y="4687518"/>
                  <a:ext cx="3586450" cy="341824"/>
                </a:xfrm>
                <a:prstGeom prst="rect">
                  <a:avLst/>
                </a:prstGeom>
              </p:spPr>
              <p:txBody>
                <a:bodyPr lIns="0" tIns="0" rIns="0" bIns="0" rtlCol="0" anchor="t">
                  <a:spAutoFit/>
                </a:bodyPr>
                <a:lstStyle/>
                <a:p>
                  <a:pPr algn="ctr">
                    <a:lnSpc>
                      <a:spcPts val="1867"/>
                    </a:lnSpc>
                  </a:pPr>
                  <a:r>
                    <a:rPr lang="en-US" sz="1333">
                      <a:solidFill>
                        <a:srgbClr val="000000"/>
                      </a:solidFill>
                    </a:rPr>
                    <a:t>More than 8%</a:t>
                  </a:r>
                </a:p>
              </p:txBody>
            </p:sp>
          </p:grpSp>
        </p:grpSp>
      </p:grpSp>
      <p:pic>
        <p:nvPicPr>
          <p:cNvPr id="19" name="Picture 18">
            <a:extLst>
              <a:ext uri="{FF2B5EF4-FFF2-40B4-BE49-F238E27FC236}">
                <a16:creationId xmlns:a16="http://schemas.microsoft.com/office/drawing/2014/main" id="{588B0B47-C382-45DC-9ECB-8A47001F4149}"/>
              </a:ext>
            </a:extLst>
          </p:cNvPr>
          <p:cNvPicPr>
            <a:picLocks noChangeAspect="1"/>
          </p:cNvPicPr>
          <p:nvPr/>
        </p:nvPicPr>
        <p:blipFill rotWithShape="1">
          <a:blip r:embed="rId3">
            <a:extLst>
              <a:ext uri="{28A0092B-C50C-407E-A947-70E740481C1C}">
                <a14:useLocalDpi xmlns:a14="http://schemas.microsoft.com/office/drawing/2010/main" val="0"/>
              </a:ext>
            </a:extLst>
          </a:blip>
          <a:srcRect l="75625" t="4009" r="625" b="55292"/>
          <a:stretch/>
        </p:blipFill>
        <p:spPr>
          <a:xfrm>
            <a:off x="9109423" y="1228741"/>
            <a:ext cx="2634985" cy="2539965"/>
          </a:xfrm>
          <a:prstGeom prst="rect">
            <a:avLst/>
          </a:prstGeom>
        </p:spPr>
      </p:pic>
      <p:grpSp>
        <p:nvGrpSpPr>
          <p:cNvPr id="8" name="Group 7">
            <a:extLst>
              <a:ext uri="{FF2B5EF4-FFF2-40B4-BE49-F238E27FC236}">
                <a16:creationId xmlns:a16="http://schemas.microsoft.com/office/drawing/2014/main" id="{BCCDF57A-62A8-41EF-AC88-4CC5C0326BF3}"/>
              </a:ext>
            </a:extLst>
          </p:cNvPr>
          <p:cNvGrpSpPr/>
          <p:nvPr/>
        </p:nvGrpSpPr>
        <p:grpSpPr>
          <a:xfrm>
            <a:off x="965201" y="1432077"/>
            <a:ext cx="7804559" cy="4902504"/>
            <a:chOff x="1445633" y="2244229"/>
            <a:chExt cx="11540312" cy="7257641"/>
          </a:xfrm>
        </p:grpSpPr>
        <p:pic>
          <p:nvPicPr>
            <p:cNvPr id="6" name="Picture 5">
              <a:extLst>
                <a:ext uri="{FF2B5EF4-FFF2-40B4-BE49-F238E27FC236}">
                  <a16:creationId xmlns:a16="http://schemas.microsoft.com/office/drawing/2014/main" id="{63C6E270-E8EF-4607-A80B-2CF822B9669B}"/>
                </a:ext>
              </a:extLst>
            </p:cNvPr>
            <p:cNvPicPr>
              <a:picLocks noChangeAspect="1"/>
            </p:cNvPicPr>
            <p:nvPr/>
          </p:nvPicPr>
          <p:blipFill rotWithShape="1">
            <a:blip r:embed="rId4">
              <a:extLst>
                <a:ext uri="{28A0092B-C50C-407E-A947-70E740481C1C}">
                  <a14:useLocalDpi xmlns:a14="http://schemas.microsoft.com/office/drawing/2010/main" val="0"/>
                </a:ext>
              </a:extLst>
            </a:blip>
            <a:srcRect l="18581" t="15556" r="18211" b="13776"/>
            <a:stretch/>
          </p:blipFill>
          <p:spPr>
            <a:xfrm>
              <a:off x="1445633" y="2244229"/>
              <a:ext cx="11540312" cy="7257641"/>
            </a:xfrm>
            <a:prstGeom prst="rect">
              <a:avLst/>
            </a:prstGeom>
          </p:spPr>
        </p:pic>
        <p:sp>
          <p:nvSpPr>
            <p:cNvPr id="7" name="Rectangle 6">
              <a:extLst>
                <a:ext uri="{FF2B5EF4-FFF2-40B4-BE49-F238E27FC236}">
                  <a16:creationId xmlns:a16="http://schemas.microsoft.com/office/drawing/2014/main" id="{7A730B1D-9393-45D9-B438-1AFC9B0F91BC}"/>
                </a:ext>
              </a:extLst>
            </p:cNvPr>
            <p:cNvSpPr/>
            <p:nvPr/>
          </p:nvSpPr>
          <p:spPr>
            <a:xfrm>
              <a:off x="11736535" y="2247901"/>
              <a:ext cx="1240839" cy="3247896"/>
            </a:xfrm>
            <a:prstGeom prst="rect">
              <a:avLst/>
            </a:prstGeom>
            <a:solidFill>
              <a:srgbClr val="9EB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124" name="Picture 123">
            <a:extLst>
              <a:ext uri="{FF2B5EF4-FFF2-40B4-BE49-F238E27FC236}">
                <a16:creationId xmlns:a16="http://schemas.microsoft.com/office/drawing/2014/main" id="{4B85D444-49A7-470D-AA7D-4CC8666356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6400" y="1854200"/>
            <a:ext cx="221569" cy="235085"/>
          </a:xfrm>
          <a:prstGeom prst="rect">
            <a:avLst/>
          </a:prstGeom>
        </p:spPr>
      </p:pic>
      <p:pic>
        <p:nvPicPr>
          <p:cNvPr id="125" name="Picture 124">
            <a:extLst>
              <a:ext uri="{FF2B5EF4-FFF2-40B4-BE49-F238E27FC236}">
                <a16:creationId xmlns:a16="http://schemas.microsoft.com/office/drawing/2014/main" id="{DC60D862-436A-4F86-B2CD-72C2613713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6800" y="4140200"/>
            <a:ext cx="257557" cy="273269"/>
          </a:xfrm>
          <a:prstGeom prst="rect">
            <a:avLst/>
          </a:prstGeom>
        </p:spPr>
      </p:pic>
      <p:sp>
        <p:nvSpPr>
          <p:cNvPr id="20" name="TextBox 19">
            <a:extLst>
              <a:ext uri="{FF2B5EF4-FFF2-40B4-BE49-F238E27FC236}">
                <a16:creationId xmlns:a16="http://schemas.microsoft.com/office/drawing/2014/main" id="{9205E8DD-9B00-406B-A22A-3A3F39483842}"/>
              </a:ext>
            </a:extLst>
          </p:cNvPr>
          <p:cNvSpPr txBox="1"/>
          <p:nvPr/>
        </p:nvSpPr>
        <p:spPr>
          <a:xfrm>
            <a:off x="1879600" y="2308305"/>
            <a:ext cx="914400" cy="646331"/>
          </a:xfrm>
          <a:prstGeom prst="rect">
            <a:avLst/>
          </a:prstGeom>
          <a:noFill/>
        </p:spPr>
        <p:txBody>
          <a:bodyPr wrap="square" rtlCol="0">
            <a:spAutoFit/>
          </a:bodyPr>
          <a:lstStyle/>
          <a:p>
            <a:pPr algn="ctr"/>
            <a:r>
              <a:rPr lang="en-US" sz="1200">
                <a:solidFill>
                  <a:schemeClr val="tx1">
                    <a:lumMod val="75000"/>
                    <a:lumOff val="25000"/>
                  </a:schemeClr>
                </a:solidFill>
              </a:rPr>
              <a:t>Old Hunting Hills</a:t>
            </a:r>
          </a:p>
        </p:txBody>
      </p:sp>
      <p:sp>
        <p:nvSpPr>
          <p:cNvPr id="126" name="TextBox 125">
            <a:extLst>
              <a:ext uri="{FF2B5EF4-FFF2-40B4-BE49-F238E27FC236}">
                <a16:creationId xmlns:a16="http://schemas.microsoft.com/office/drawing/2014/main" id="{EE013057-A3E1-483D-9566-D6FBA5E74660}"/>
              </a:ext>
            </a:extLst>
          </p:cNvPr>
          <p:cNvSpPr txBox="1"/>
          <p:nvPr/>
        </p:nvSpPr>
        <p:spPr>
          <a:xfrm>
            <a:off x="914400" y="1756299"/>
            <a:ext cx="914400" cy="461665"/>
          </a:xfrm>
          <a:prstGeom prst="rect">
            <a:avLst/>
          </a:prstGeom>
          <a:noFill/>
        </p:spPr>
        <p:txBody>
          <a:bodyPr wrap="square" rtlCol="0">
            <a:spAutoFit/>
          </a:bodyPr>
          <a:lstStyle/>
          <a:p>
            <a:pPr algn="ctr"/>
            <a:r>
              <a:rPr lang="en-US" sz="1200">
                <a:solidFill>
                  <a:schemeClr val="tx1">
                    <a:lumMod val="75000"/>
                    <a:lumOff val="25000"/>
                  </a:schemeClr>
                </a:solidFill>
              </a:rPr>
              <a:t>Mount Cross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459646" cy="6858000"/>
            <a:chOff x="0" y="0"/>
            <a:chExt cx="4922329" cy="2709333"/>
          </a:xfrm>
        </p:grpSpPr>
        <p:sp>
          <p:nvSpPr>
            <p:cNvPr id="3" name="Freeform 3"/>
            <p:cNvSpPr/>
            <p:nvPr/>
          </p:nvSpPr>
          <p:spPr>
            <a:xfrm>
              <a:off x="0" y="0"/>
              <a:ext cx="4922329" cy="2709333"/>
            </a:xfrm>
            <a:custGeom>
              <a:avLst/>
              <a:gdLst/>
              <a:ahLst/>
              <a:cxnLst/>
              <a:rect l="l" t="t" r="r" b="b"/>
              <a:pathLst>
                <a:path w="4922329" h="2709333">
                  <a:moveTo>
                    <a:pt x="0" y="0"/>
                  </a:moveTo>
                  <a:lnTo>
                    <a:pt x="4922329" y="0"/>
                  </a:lnTo>
                  <a:lnTo>
                    <a:pt x="4922329" y="2709333"/>
                  </a:lnTo>
                  <a:lnTo>
                    <a:pt x="0" y="2709333"/>
                  </a:lnTo>
                  <a:close/>
                </a:path>
              </a:pathLst>
            </a:custGeom>
            <a:solidFill>
              <a:srgbClr val="000000">
                <a:alpha val="26667"/>
              </a:srgbClr>
            </a:solidFill>
          </p:spPr>
          <p:txBody>
            <a:bodyPr/>
            <a:lstStyle/>
            <a:p>
              <a:endParaRPr lang="en-US" sz="1200"/>
            </a:p>
          </p:txBody>
        </p:sp>
        <p:sp>
          <p:nvSpPr>
            <p:cNvPr id="4" name="TextBox 4"/>
            <p:cNvSpPr txBox="1"/>
            <p:nvPr/>
          </p:nvSpPr>
          <p:spPr>
            <a:xfrm>
              <a:off x="0" y="-47625"/>
              <a:ext cx="4922329" cy="2756958"/>
            </a:xfrm>
            <a:prstGeom prst="rect">
              <a:avLst/>
            </a:prstGeom>
          </p:spPr>
          <p:txBody>
            <a:bodyPr lIns="33867" tIns="33867" rIns="33867" bIns="33867" rtlCol="0" anchor="ctr"/>
            <a:lstStyle/>
            <a:p>
              <a:pPr algn="ctr">
                <a:lnSpc>
                  <a:spcPts val="1653"/>
                </a:lnSpc>
              </a:pPr>
              <a:endParaRPr sz="1200"/>
            </a:p>
          </p:txBody>
        </p:sp>
      </p:grpSp>
      <p:sp>
        <p:nvSpPr>
          <p:cNvPr id="5" name="Freeform 5"/>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1999"/>
            </a:blip>
            <a:stretch>
              <a:fillRect t="-9259" b="-9259"/>
            </a:stretch>
          </a:blipFill>
        </p:spPr>
        <p:txBody>
          <a:bodyPr/>
          <a:lstStyle/>
          <a:p>
            <a:endParaRPr lang="en-US" sz="1200"/>
          </a:p>
        </p:txBody>
      </p:sp>
      <p:sp>
        <p:nvSpPr>
          <p:cNvPr id="6" name="AutoShape 6"/>
          <p:cNvSpPr/>
          <p:nvPr/>
        </p:nvSpPr>
        <p:spPr>
          <a:xfrm>
            <a:off x="1032605" y="2377972"/>
            <a:ext cx="5069745" cy="1766239"/>
          </a:xfrm>
          <a:prstGeom prst="rect">
            <a:avLst/>
          </a:prstGeom>
          <a:solidFill>
            <a:srgbClr val="000000">
              <a:alpha val="11765"/>
            </a:srgbClr>
          </a:solidFill>
        </p:spPr>
        <p:txBody>
          <a:bodyPr/>
          <a:lstStyle/>
          <a:p>
            <a:endParaRPr lang="en-US" sz="1200"/>
          </a:p>
        </p:txBody>
      </p:sp>
      <p:sp>
        <p:nvSpPr>
          <p:cNvPr id="7" name="AutoShape 7"/>
          <p:cNvSpPr/>
          <p:nvPr/>
        </p:nvSpPr>
        <p:spPr>
          <a:xfrm>
            <a:off x="1032605" y="4343839"/>
            <a:ext cx="5069745" cy="1766239"/>
          </a:xfrm>
          <a:prstGeom prst="rect">
            <a:avLst/>
          </a:prstGeom>
          <a:solidFill>
            <a:srgbClr val="000000">
              <a:alpha val="11765"/>
            </a:srgbClr>
          </a:solidFill>
        </p:spPr>
        <p:txBody>
          <a:bodyPr/>
          <a:lstStyle/>
          <a:p>
            <a:endParaRPr lang="en-US" sz="1200"/>
          </a:p>
        </p:txBody>
      </p:sp>
      <p:sp>
        <p:nvSpPr>
          <p:cNvPr id="8" name="AutoShape 8"/>
          <p:cNvSpPr/>
          <p:nvPr/>
        </p:nvSpPr>
        <p:spPr>
          <a:xfrm>
            <a:off x="6264123" y="2377972"/>
            <a:ext cx="5069745" cy="1766239"/>
          </a:xfrm>
          <a:prstGeom prst="rect">
            <a:avLst/>
          </a:prstGeom>
          <a:solidFill>
            <a:srgbClr val="000000">
              <a:alpha val="11765"/>
            </a:srgbClr>
          </a:solidFill>
        </p:spPr>
        <p:txBody>
          <a:bodyPr/>
          <a:lstStyle/>
          <a:p>
            <a:endParaRPr lang="en-US" sz="1200"/>
          </a:p>
        </p:txBody>
      </p:sp>
      <p:sp>
        <p:nvSpPr>
          <p:cNvPr id="9" name="AutoShape 9"/>
          <p:cNvSpPr/>
          <p:nvPr/>
        </p:nvSpPr>
        <p:spPr>
          <a:xfrm>
            <a:off x="6264123" y="4343839"/>
            <a:ext cx="5069745" cy="1766239"/>
          </a:xfrm>
          <a:prstGeom prst="rect">
            <a:avLst/>
          </a:prstGeom>
          <a:solidFill>
            <a:srgbClr val="000000">
              <a:alpha val="11765"/>
            </a:srgbClr>
          </a:solidFill>
        </p:spPr>
        <p:txBody>
          <a:bodyPr/>
          <a:lstStyle/>
          <a:p>
            <a:endParaRPr lang="en-US" sz="1200"/>
          </a:p>
        </p:txBody>
      </p:sp>
      <p:sp>
        <p:nvSpPr>
          <p:cNvPr id="10" name="AutoShape 10"/>
          <p:cNvSpPr/>
          <p:nvPr/>
        </p:nvSpPr>
        <p:spPr>
          <a:xfrm>
            <a:off x="945369" y="2297207"/>
            <a:ext cx="5069745" cy="1766239"/>
          </a:xfrm>
          <a:prstGeom prst="rect">
            <a:avLst/>
          </a:prstGeom>
          <a:solidFill>
            <a:srgbClr val="AABD40"/>
          </a:solidFill>
        </p:spPr>
        <p:txBody>
          <a:bodyPr/>
          <a:lstStyle/>
          <a:p>
            <a:endParaRPr lang="en-US" sz="1200"/>
          </a:p>
        </p:txBody>
      </p:sp>
      <p:sp>
        <p:nvSpPr>
          <p:cNvPr id="11" name="AutoShape 11"/>
          <p:cNvSpPr/>
          <p:nvPr/>
        </p:nvSpPr>
        <p:spPr>
          <a:xfrm>
            <a:off x="945369" y="4263075"/>
            <a:ext cx="5069745" cy="1766239"/>
          </a:xfrm>
          <a:prstGeom prst="rect">
            <a:avLst/>
          </a:prstGeom>
          <a:solidFill>
            <a:srgbClr val="AABD40"/>
          </a:solidFill>
        </p:spPr>
        <p:txBody>
          <a:bodyPr/>
          <a:lstStyle/>
          <a:p>
            <a:endParaRPr lang="en-US" sz="1200"/>
          </a:p>
        </p:txBody>
      </p:sp>
      <p:sp>
        <p:nvSpPr>
          <p:cNvPr id="12" name="AutoShape 12"/>
          <p:cNvSpPr/>
          <p:nvPr/>
        </p:nvSpPr>
        <p:spPr>
          <a:xfrm>
            <a:off x="6176886" y="2297207"/>
            <a:ext cx="5069745" cy="1766239"/>
          </a:xfrm>
          <a:prstGeom prst="rect">
            <a:avLst/>
          </a:prstGeom>
          <a:solidFill>
            <a:srgbClr val="AABD40"/>
          </a:solidFill>
        </p:spPr>
        <p:txBody>
          <a:bodyPr/>
          <a:lstStyle/>
          <a:p>
            <a:endParaRPr lang="en-US" sz="1200"/>
          </a:p>
        </p:txBody>
      </p:sp>
      <p:sp>
        <p:nvSpPr>
          <p:cNvPr id="13" name="AutoShape 13"/>
          <p:cNvSpPr/>
          <p:nvPr/>
        </p:nvSpPr>
        <p:spPr>
          <a:xfrm>
            <a:off x="6176886" y="4263075"/>
            <a:ext cx="5069745" cy="1766239"/>
          </a:xfrm>
          <a:prstGeom prst="rect">
            <a:avLst/>
          </a:prstGeom>
          <a:solidFill>
            <a:srgbClr val="AABD40"/>
          </a:solidFill>
        </p:spPr>
        <p:txBody>
          <a:bodyPr/>
          <a:lstStyle/>
          <a:p>
            <a:endParaRPr lang="en-US" sz="1200"/>
          </a:p>
        </p:txBody>
      </p:sp>
      <p:sp>
        <p:nvSpPr>
          <p:cNvPr id="14" name="TextBox 14"/>
          <p:cNvSpPr txBox="1"/>
          <p:nvPr/>
        </p:nvSpPr>
        <p:spPr>
          <a:xfrm>
            <a:off x="945369" y="1122457"/>
            <a:ext cx="8558780" cy="519886"/>
          </a:xfrm>
          <a:prstGeom prst="rect">
            <a:avLst/>
          </a:prstGeom>
        </p:spPr>
        <p:txBody>
          <a:bodyPr lIns="0" tIns="0" rIns="0" bIns="0" rtlCol="0" anchor="t">
            <a:spAutoFit/>
          </a:bodyPr>
          <a:lstStyle/>
          <a:p>
            <a:pPr>
              <a:lnSpc>
                <a:spcPts val="4000"/>
              </a:lnSpc>
              <a:spcBef>
                <a:spcPct val="0"/>
              </a:spcBef>
            </a:pPr>
            <a:r>
              <a:rPr lang="en-US" sz="4000">
                <a:solidFill>
                  <a:srgbClr val="005476"/>
                </a:solidFill>
                <a:latin typeface="Arial Black" panose="020B0A04020102020204" pitchFamily="34" charset="0"/>
              </a:rPr>
              <a:t>THE COST OF THE GAP</a:t>
            </a:r>
          </a:p>
        </p:txBody>
      </p:sp>
      <p:sp>
        <p:nvSpPr>
          <p:cNvPr id="15" name="TextBox 15"/>
          <p:cNvSpPr txBox="1"/>
          <p:nvPr/>
        </p:nvSpPr>
        <p:spPr>
          <a:xfrm>
            <a:off x="1213722" y="3213144"/>
            <a:ext cx="4533038" cy="662361"/>
          </a:xfrm>
          <a:prstGeom prst="rect">
            <a:avLst/>
          </a:prstGeom>
        </p:spPr>
        <p:txBody>
          <a:bodyPr lIns="0" tIns="0" rIns="0" bIns="0" rtlCol="0" anchor="t">
            <a:spAutoFit/>
          </a:bodyPr>
          <a:lstStyle/>
          <a:p>
            <a:pPr algn="ctr">
              <a:lnSpc>
                <a:spcPts val="2706"/>
              </a:lnSpc>
              <a:spcBef>
                <a:spcPct val="0"/>
              </a:spcBef>
            </a:pPr>
            <a:r>
              <a:rPr lang="en-US" sz="1933">
                <a:solidFill>
                  <a:srgbClr val="FFFFFF"/>
                </a:solidFill>
                <a:latin typeface="Arial" panose="020B0604020202020204" pitchFamily="34" charset="0"/>
                <a:cs typeface="Arial" panose="020B0604020202020204" pitchFamily="34" charset="0"/>
              </a:rPr>
              <a:t>economic impact of childcare service gaps</a:t>
            </a:r>
          </a:p>
        </p:txBody>
      </p:sp>
      <p:sp>
        <p:nvSpPr>
          <p:cNvPr id="16" name="TextBox 16"/>
          <p:cNvSpPr txBox="1"/>
          <p:nvPr/>
        </p:nvSpPr>
        <p:spPr>
          <a:xfrm>
            <a:off x="1407754" y="2581909"/>
            <a:ext cx="4144975" cy="505267"/>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Arial Black" panose="020B0A04020102020204" pitchFamily="34" charset="0"/>
              </a:rPr>
              <a:t>$22.7M </a:t>
            </a:r>
          </a:p>
        </p:txBody>
      </p:sp>
      <p:sp>
        <p:nvSpPr>
          <p:cNvPr id="17" name="TextBox 17"/>
          <p:cNvSpPr txBox="1"/>
          <p:nvPr/>
        </p:nvSpPr>
        <p:spPr>
          <a:xfrm>
            <a:off x="6639272" y="2581909"/>
            <a:ext cx="4144975" cy="505267"/>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Arial Black" panose="020B0A04020102020204" pitchFamily="34" charset="0"/>
              </a:rPr>
              <a:t>58.2% sites</a:t>
            </a:r>
          </a:p>
        </p:txBody>
      </p:sp>
      <p:sp>
        <p:nvSpPr>
          <p:cNvPr id="18" name="TextBox 18"/>
          <p:cNvSpPr txBox="1"/>
          <p:nvPr/>
        </p:nvSpPr>
        <p:spPr>
          <a:xfrm>
            <a:off x="6427601" y="5105365"/>
            <a:ext cx="4568317" cy="662361"/>
          </a:xfrm>
          <a:prstGeom prst="rect">
            <a:avLst/>
          </a:prstGeom>
        </p:spPr>
        <p:txBody>
          <a:bodyPr lIns="0" tIns="0" rIns="0" bIns="0" rtlCol="0" anchor="t">
            <a:spAutoFit/>
          </a:bodyPr>
          <a:lstStyle/>
          <a:p>
            <a:pPr algn="ctr">
              <a:lnSpc>
                <a:spcPts val="2706"/>
              </a:lnSpc>
              <a:spcBef>
                <a:spcPct val="0"/>
              </a:spcBef>
            </a:pPr>
            <a:r>
              <a:rPr lang="en-US" sz="1933">
                <a:solidFill>
                  <a:srgbClr val="FFFFFF"/>
                </a:solidFill>
                <a:latin typeface="Arial" panose="020B0604020202020204" pitchFamily="34" charset="0"/>
                <a:cs typeface="Arial" panose="020B0604020202020204" pitchFamily="34" charset="0"/>
              </a:rPr>
              <a:t>early childcare supply needed to close the gap in Danville</a:t>
            </a:r>
          </a:p>
        </p:txBody>
      </p:sp>
      <p:sp>
        <p:nvSpPr>
          <p:cNvPr id="19" name="TextBox 19"/>
          <p:cNvSpPr txBox="1"/>
          <p:nvPr/>
        </p:nvSpPr>
        <p:spPr>
          <a:xfrm>
            <a:off x="6639272" y="4467780"/>
            <a:ext cx="4144975" cy="505267"/>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Arial Black" panose="020B0A04020102020204" pitchFamily="34" charset="0"/>
              </a:rPr>
              <a:t>400 slots</a:t>
            </a:r>
          </a:p>
        </p:txBody>
      </p:sp>
      <p:sp>
        <p:nvSpPr>
          <p:cNvPr id="20" name="TextBox 20"/>
          <p:cNvSpPr txBox="1"/>
          <p:nvPr/>
        </p:nvSpPr>
        <p:spPr>
          <a:xfrm>
            <a:off x="6427601" y="3213144"/>
            <a:ext cx="4533038" cy="662361"/>
          </a:xfrm>
          <a:prstGeom prst="rect">
            <a:avLst/>
          </a:prstGeom>
        </p:spPr>
        <p:txBody>
          <a:bodyPr lIns="0" tIns="0" rIns="0" bIns="0" rtlCol="0" anchor="t">
            <a:spAutoFit/>
          </a:bodyPr>
          <a:lstStyle/>
          <a:p>
            <a:pPr algn="ctr">
              <a:lnSpc>
                <a:spcPts val="2706"/>
              </a:lnSpc>
              <a:spcBef>
                <a:spcPct val="0"/>
              </a:spcBef>
            </a:pPr>
            <a:r>
              <a:rPr lang="en-US" sz="1933">
                <a:solidFill>
                  <a:srgbClr val="FFFFFF"/>
                </a:solidFill>
                <a:latin typeface="Arial" panose="020B0604020202020204" pitchFamily="34" charset="0"/>
                <a:cs typeface="Arial" panose="020B0604020202020204" pitchFamily="34" charset="0"/>
              </a:rPr>
              <a:t>licensed &amp; regulated sites reported a waitlist </a:t>
            </a:r>
          </a:p>
        </p:txBody>
      </p:sp>
      <p:sp>
        <p:nvSpPr>
          <p:cNvPr id="21" name="TextBox 21"/>
          <p:cNvSpPr txBox="1"/>
          <p:nvPr/>
        </p:nvSpPr>
        <p:spPr>
          <a:xfrm>
            <a:off x="1213722" y="5105365"/>
            <a:ext cx="4568317" cy="662361"/>
          </a:xfrm>
          <a:prstGeom prst="rect">
            <a:avLst/>
          </a:prstGeom>
        </p:spPr>
        <p:txBody>
          <a:bodyPr lIns="0" tIns="0" rIns="0" bIns="0" rtlCol="0" anchor="t">
            <a:spAutoFit/>
          </a:bodyPr>
          <a:lstStyle/>
          <a:p>
            <a:pPr algn="ctr">
              <a:lnSpc>
                <a:spcPts val="2706"/>
              </a:lnSpc>
              <a:spcBef>
                <a:spcPct val="0"/>
              </a:spcBef>
            </a:pPr>
            <a:r>
              <a:rPr lang="en-US" sz="1933">
                <a:solidFill>
                  <a:srgbClr val="FFFFFF"/>
                </a:solidFill>
                <a:latin typeface="Arial" panose="020B0604020202020204" pitchFamily="34" charset="0"/>
                <a:cs typeface="Arial" panose="020B0604020202020204" pitchFamily="34" charset="0"/>
              </a:rPr>
              <a:t>early childcare supply needed to close the gap in Pittsylvania</a:t>
            </a:r>
          </a:p>
        </p:txBody>
      </p:sp>
      <p:sp>
        <p:nvSpPr>
          <p:cNvPr id="22" name="TextBox 22"/>
          <p:cNvSpPr txBox="1"/>
          <p:nvPr/>
        </p:nvSpPr>
        <p:spPr>
          <a:xfrm>
            <a:off x="1425393" y="4467780"/>
            <a:ext cx="4144975" cy="505267"/>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Arial Black" panose="020B0A04020102020204" pitchFamily="34" charset="0"/>
              </a:rPr>
              <a:t>410 slots</a:t>
            </a:r>
          </a:p>
        </p:txBody>
      </p:sp>
      <p:sp>
        <p:nvSpPr>
          <p:cNvPr id="23" name="TextBox 22">
            <a:extLst>
              <a:ext uri="{FF2B5EF4-FFF2-40B4-BE49-F238E27FC236}">
                <a16:creationId xmlns:a16="http://schemas.microsoft.com/office/drawing/2014/main" id="{3ADB301B-CE91-4C0D-A5F5-90D7FD1E8F49}"/>
              </a:ext>
            </a:extLst>
          </p:cNvPr>
          <p:cNvSpPr txBox="1"/>
          <p:nvPr/>
        </p:nvSpPr>
        <p:spPr>
          <a:xfrm>
            <a:off x="863600" y="6360928"/>
            <a:ext cx="6701578" cy="276999"/>
          </a:xfrm>
          <a:prstGeom prst="rect">
            <a:avLst/>
          </a:prstGeom>
          <a:noFill/>
        </p:spPr>
        <p:txBody>
          <a:bodyPr wrap="none" rtlCol="0">
            <a:spAutoFit/>
          </a:bodyPr>
          <a:lstStyle/>
          <a:p>
            <a:r>
              <a:rPr lang="en-US" sz="1200" i="1">
                <a:solidFill>
                  <a:srgbClr val="005476"/>
                </a:solidFill>
                <a:latin typeface="Arial" panose="020B0604020202020204" pitchFamily="34" charset="0"/>
                <a:cs typeface="Arial" panose="020B0604020202020204" pitchFamily="34" charset="0"/>
              </a:rPr>
              <a:t>SOURCE: Ready Region Southwest Early Childhood Care Demand Access Dashboard, 8.10.23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Abstract background made from colored handprints. Abstract background made from colored handprints.  Multicolor background for  design. Isolated on white. Handprint Stock Photo">
            <a:extLst>
              <a:ext uri="{FF2B5EF4-FFF2-40B4-BE49-F238E27FC236}">
                <a16:creationId xmlns:a16="http://schemas.microsoft.com/office/drawing/2014/main" id="{EA25DBEF-3C32-49E3-8778-F6FAB58F05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625"/>
          <a:stretch/>
        </p:blipFill>
        <p:spPr bwMode="auto">
          <a:xfrm>
            <a:off x="0" y="0"/>
            <a:ext cx="572054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0" y="0"/>
            <a:ext cx="5720541" cy="6858000"/>
          </a:xfrm>
          <a:prstGeom prst="rect">
            <a:avLst/>
          </a:prstGeom>
          <a:solidFill>
            <a:srgbClr val="AABD40">
              <a:alpha val="89804"/>
            </a:srgbClr>
          </a:solidFill>
        </p:spPr>
        <p:txBody>
          <a:bodyPr/>
          <a:lstStyle/>
          <a:p>
            <a:endParaRPr lang="en-US" sz="1200"/>
          </a:p>
        </p:txBody>
      </p:sp>
      <p:sp>
        <p:nvSpPr>
          <p:cNvPr id="12" name="Rectangle 1">
            <a:extLst>
              <a:ext uri="{FF2B5EF4-FFF2-40B4-BE49-F238E27FC236}">
                <a16:creationId xmlns:a16="http://schemas.microsoft.com/office/drawing/2014/main" id="{0911A3B3-5F5C-4225-BF78-70955D790F49}"/>
              </a:ext>
            </a:extLst>
          </p:cNvPr>
          <p:cNvSpPr>
            <a:spLocks noChangeArrowheads="1"/>
          </p:cNvSpPr>
          <p:nvPr/>
        </p:nvSpPr>
        <p:spPr bwMode="auto">
          <a:xfrm rot="10800000" flipV="1">
            <a:off x="6299199" y="1263218"/>
            <a:ext cx="5207000" cy="433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defTabSz="609630" eaLnBrk="0" fontAlgn="base" hangingPunct="0">
              <a:lnSpc>
                <a:spcPct val="150000"/>
              </a:lnSpc>
              <a:spcBef>
                <a:spcPct val="0"/>
              </a:spcBef>
              <a:spcAft>
                <a:spcPct val="0"/>
              </a:spcAft>
            </a:pPr>
            <a:r>
              <a:rPr lang="en-US" altLang="en-US" sz="1333" b="1" dirty="0">
                <a:latin typeface="Arial" panose="020B0604020202020204" pitchFamily="34" charset="0"/>
              </a:rPr>
              <a:t>Demand</a:t>
            </a:r>
            <a:r>
              <a:rPr lang="en-US" altLang="en-US" sz="1333" dirty="0">
                <a:latin typeface="Arial" panose="020B0604020202020204" pitchFamily="34" charset="0"/>
              </a:rPr>
              <a:t>: Approximately 810 children could benefit from additional childcare spots priced at 7% of the median household income ($4,000).</a:t>
            </a:r>
          </a:p>
          <a:p>
            <a:pPr defTabSz="609630" eaLnBrk="0" fontAlgn="base" hangingPunct="0">
              <a:lnSpc>
                <a:spcPct val="150000"/>
              </a:lnSpc>
              <a:spcBef>
                <a:spcPct val="0"/>
              </a:spcBef>
              <a:spcAft>
                <a:spcPct val="0"/>
              </a:spcAft>
            </a:pPr>
            <a:endParaRPr lang="en-US" altLang="en-US" sz="1333" dirty="0">
              <a:latin typeface="Arial" panose="020B0604020202020204" pitchFamily="34" charset="0"/>
            </a:endParaRPr>
          </a:p>
          <a:p>
            <a:pPr defTabSz="609630" eaLnBrk="0" fontAlgn="base" hangingPunct="0">
              <a:lnSpc>
                <a:spcPct val="150000"/>
              </a:lnSpc>
              <a:spcBef>
                <a:spcPct val="0"/>
              </a:spcBef>
              <a:spcAft>
                <a:spcPct val="0"/>
              </a:spcAft>
            </a:pPr>
            <a:r>
              <a:rPr lang="en-US" altLang="en-US" sz="1333" b="1" dirty="0">
                <a:latin typeface="Arial" panose="020B0604020202020204" pitchFamily="34" charset="0"/>
              </a:rPr>
              <a:t>Existing Facilities and Gaps</a:t>
            </a:r>
            <a:r>
              <a:rPr lang="en-US" altLang="en-US" sz="1333" dirty="0">
                <a:latin typeface="Arial" panose="020B0604020202020204" pitchFamily="34" charset="0"/>
              </a:rPr>
              <a:t>: The region supports 56 formal childcare sites, with licensed child daycare centers having the highest capacity.</a:t>
            </a:r>
          </a:p>
          <a:p>
            <a:pPr defTabSz="609630" eaLnBrk="0" fontAlgn="base" hangingPunct="0">
              <a:lnSpc>
                <a:spcPct val="150000"/>
              </a:lnSpc>
              <a:spcBef>
                <a:spcPct val="0"/>
              </a:spcBef>
              <a:spcAft>
                <a:spcPct val="0"/>
              </a:spcAft>
            </a:pPr>
            <a:endParaRPr lang="en-US" altLang="en-US" sz="1333" dirty="0">
              <a:latin typeface="Arial" panose="020B0604020202020204" pitchFamily="34" charset="0"/>
            </a:endParaRPr>
          </a:p>
          <a:p>
            <a:pPr defTabSz="609630" eaLnBrk="0" fontAlgn="base" hangingPunct="0">
              <a:lnSpc>
                <a:spcPct val="150000"/>
              </a:lnSpc>
              <a:spcBef>
                <a:spcPct val="0"/>
              </a:spcBef>
              <a:spcAft>
                <a:spcPct val="0"/>
              </a:spcAft>
            </a:pPr>
            <a:r>
              <a:rPr lang="en-US" altLang="en-US" sz="1333" b="1" dirty="0">
                <a:latin typeface="Arial" panose="020B0604020202020204" pitchFamily="34" charset="0"/>
              </a:rPr>
              <a:t>Cost Impact: </a:t>
            </a:r>
            <a:r>
              <a:rPr lang="en-US" altLang="en-US" sz="1333" dirty="0">
                <a:latin typeface="Arial" panose="020B0604020202020204" pitchFamily="34" charset="0"/>
              </a:rPr>
              <a:t>Regional Median Household Income is $47,051, with many families experiencing incomes below the poverty threshold, particularly those headed by single females with children under five.</a:t>
            </a:r>
          </a:p>
          <a:p>
            <a:pPr defTabSz="609630" eaLnBrk="0" fontAlgn="base" hangingPunct="0">
              <a:lnSpc>
                <a:spcPct val="150000"/>
              </a:lnSpc>
              <a:spcBef>
                <a:spcPct val="0"/>
              </a:spcBef>
              <a:spcAft>
                <a:spcPct val="0"/>
              </a:spcAft>
            </a:pPr>
            <a:endParaRPr lang="en-US" altLang="en-US" sz="1333" dirty="0">
              <a:latin typeface="Arial" panose="020B0604020202020204" pitchFamily="34" charset="0"/>
            </a:endParaRPr>
          </a:p>
          <a:p>
            <a:pPr defTabSz="609630" eaLnBrk="0" fontAlgn="base" hangingPunct="0">
              <a:lnSpc>
                <a:spcPct val="150000"/>
              </a:lnSpc>
              <a:spcBef>
                <a:spcPct val="0"/>
              </a:spcBef>
              <a:spcAft>
                <a:spcPct val="0"/>
              </a:spcAft>
            </a:pPr>
            <a:r>
              <a:rPr lang="en-US" altLang="en-US" sz="1333" b="1" dirty="0">
                <a:latin typeface="Arial" panose="020B0604020202020204" pitchFamily="34" charset="0"/>
              </a:rPr>
              <a:t>Economic Impact</a:t>
            </a:r>
            <a:r>
              <a:rPr lang="en-US" altLang="en-US" sz="1333" dirty="0">
                <a:latin typeface="Arial" panose="020B0604020202020204" pitchFamily="34" charset="0"/>
              </a:rPr>
              <a:t>: The region is losing a combined 22.7M in economic impact due to the childcare gap. </a:t>
            </a:r>
          </a:p>
        </p:txBody>
      </p:sp>
      <p:sp>
        <p:nvSpPr>
          <p:cNvPr id="8" name="TextBox 3">
            <a:extLst>
              <a:ext uri="{FF2B5EF4-FFF2-40B4-BE49-F238E27FC236}">
                <a16:creationId xmlns:a16="http://schemas.microsoft.com/office/drawing/2014/main" id="{FC0849A7-6269-40D5-883E-3342E650D3C5}"/>
              </a:ext>
            </a:extLst>
          </p:cNvPr>
          <p:cNvSpPr txBox="1"/>
          <p:nvPr/>
        </p:nvSpPr>
        <p:spPr>
          <a:xfrm>
            <a:off x="-9805" y="1905000"/>
            <a:ext cx="5720541" cy="626582"/>
          </a:xfrm>
          <a:prstGeom prst="rect">
            <a:avLst/>
          </a:prstGeom>
        </p:spPr>
        <p:txBody>
          <a:bodyPr wrap="square" lIns="0" tIns="0" rIns="0" bIns="0" rtlCol="0" anchor="t">
            <a:spAutoFit/>
          </a:bodyPr>
          <a:lstStyle/>
          <a:p>
            <a:pPr algn="ctr">
              <a:lnSpc>
                <a:spcPts val="5200"/>
              </a:lnSpc>
            </a:pPr>
            <a:r>
              <a:rPr lang="en-US" sz="4333">
                <a:solidFill>
                  <a:srgbClr val="005476"/>
                </a:solidFill>
                <a:latin typeface="Codec Pro Bold"/>
                <a:ea typeface="Codec Pro Bold"/>
                <a:cs typeface="Codec Pro Bold"/>
                <a:sym typeface="Codec Pro Bold"/>
              </a:rPr>
              <a:t>Key Takeaways</a:t>
            </a:r>
          </a:p>
        </p:txBody>
      </p:sp>
    </p:spTree>
    <p:extLst>
      <p:ext uri="{BB962C8B-B14F-4D97-AF65-F5344CB8AC3E}">
        <p14:creationId xmlns:p14="http://schemas.microsoft.com/office/powerpoint/2010/main" val="1817185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Red Rooster Coffee Roaster &amp; Cafe - A Guide to Floyd Food">
            <a:extLst>
              <a:ext uri="{FF2B5EF4-FFF2-40B4-BE49-F238E27FC236}">
                <a16:creationId xmlns:a16="http://schemas.microsoft.com/office/drawing/2014/main" id="{A2C1ECBC-2271-41DC-9071-283863E95C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68123">
            <a:off x="9996803" y="-38270"/>
            <a:ext cx="2799136" cy="1866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4">
            <a:extLst>
              <a:ext uri="{FF2B5EF4-FFF2-40B4-BE49-F238E27FC236}">
                <a16:creationId xmlns:a16="http://schemas.microsoft.com/office/drawing/2014/main" id="{D64BC5EA-220E-4FFA-9032-0F183A1CCABD}"/>
              </a:ext>
            </a:extLst>
          </p:cNvPr>
          <p:cNvSpPr txBox="1"/>
          <p:nvPr/>
        </p:nvSpPr>
        <p:spPr>
          <a:xfrm>
            <a:off x="3403600" y="1041400"/>
            <a:ext cx="8280400" cy="519886"/>
          </a:xfrm>
          <a:prstGeom prst="rect">
            <a:avLst/>
          </a:prstGeom>
        </p:spPr>
        <p:txBody>
          <a:bodyPr wrap="square" lIns="0" tIns="0" rIns="0" bIns="0" rtlCol="0" anchor="t">
            <a:spAutoFit/>
          </a:bodyPr>
          <a:lstStyle/>
          <a:p>
            <a:pPr algn="r">
              <a:lnSpc>
                <a:spcPts val="4000"/>
              </a:lnSpc>
              <a:spcBef>
                <a:spcPct val="0"/>
              </a:spcBef>
            </a:pPr>
            <a:r>
              <a:rPr lang="en-US" sz="4000">
                <a:solidFill>
                  <a:srgbClr val="005476"/>
                </a:solidFill>
                <a:latin typeface="Arial Black" panose="020B0A04020102020204" pitchFamily="34" charset="0"/>
              </a:rPr>
              <a:t>Red Rooster Coffee</a:t>
            </a:r>
          </a:p>
        </p:txBody>
      </p:sp>
      <p:sp>
        <p:nvSpPr>
          <p:cNvPr id="6" name="TextBox 5">
            <a:extLst>
              <a:ext uri="{FF2B5EF4-FFF2-40B4-BE49-F238E27FC236}">
                <a16:creationId xmlns:a16="http://schemas.microsoft.com/office/drawing/2014/main" id="{DB8FD8D2-3272-4F53-9737-B61CCD34F50E}"/>
              </a:ext>
            </a:extLst>
          </p:cNvPr>
          <p:cNvSpPr txBox="1"/>
          <p:nvPr/>
        </p:nvSpPr>
        <p:spPr>
          <a:xfrm>
            <a:off x="6300490" y="1905000"/>
            <a:ext cx="5175893" cy="3683957"/>
          </a:xfrm>
          <a:prstGeom prst="rect">
            <a:avLst/>
          </a:prstGeom>
          <a:noFill/>
        </p:spPr>
        <p:txBody>
          <a:bodyPr wrap="square">
            <a:spAutoFit/>
          </a:bodyPr>
          <a:lstStyle/>
          <a:p>
            <a:pPr marL="228611" indent="-228611">
              <a:buFont typeface="Wingdings" panose="05000000000000000000" pitchFamily="2" charset="2"/>
              <a:buChar char="§"/>
            </a:pPr>
            <a:r>
              <a:rPr lang="en-US" sz="1667" dirty="0"/>
              <a:t>Red Rooster Coffee launched Yellow Hen, a Montessori-style childcare center, to tackle local childcare shortages. </a:t>
            </a:r>
          </a:p>
          <a:p>
            <a:endParaRPr lang="en-US" sz="1667" dirty="0"/>
          </a:p>
          <a:p>
            <a:pPr marL="228611" indent="-228611">
              <a:buFont typeface="Wingdings" panose="05000000000000000000" pitchFamily="2" charset="2"/>
              <a:buChar char="§"/>
            </a:pPr>
            <a:r>
              <a:rPr lang="en-US" sz="1667" dirty="0"/>
              <a:t>Directed by former Montessori teacher Ella Zander, Yellow Hen currently enrolls 10 children with a capacity for 16. </a:t>
            </a:r>
          </a:p>
          <a:p>
            <a:pPr marL="228611" indent="-228611">
              <a:buFont typeface="Wingdings" panose="05000000000000000000" pitchFamily="2" charset="2"/>
              <a:buChar char="§"/>
            </a:pPr>
            <a:endParaRPr lang="en-US" sz="1667" dirty="0"/>
          </a:p>
          <a:p>
            <a:pPr marL="228611" indent="-228611">
              <a:buFont typeface="Wingdings" panose="05000000000000000000" pitchFamily="2" charset="2"/>
              <a:buChar char="§"/>
            </a:pPr>
            <a:r>
              <a:rPr lang="en-US" sz="1667" dirty="0"/>
              <a:t>Red Rooster subsidizes 70% of childcare costs for its employees, who pay $2/hour, while non-employees pay a standard fee. </a:t>
            </a:r>
          </a:p>
          <a:p>
            <a:endParaRPr lang="en-US" sz="1667" dirty="0"/>
          </a:p>
          <a:p>
            <a:pPr marL="228611" indent="-228611">
              <a:buFont typeface="Wingdings" panose="05000000000000000000" pitchFamily="2" charset="2"/>
              <a:buChar char="§"/>
            </a:pPr>
            <a:r>
              <a:rPr lang="en-US" sz="1667" dirty="0"/>
              <a:t>Yellow Hen provides flexible hours to accommodate employees' schedules.</a:t>
            </a:r>
          </a:p>
        </p:txBody>
      </p:sp>
      <p:pic>
        <p:nvPicPr>
          <p:cNvPr id="6148" name="Picture 4" descr="In Floyd, Red Rooster Coffee Is A Small Town Roaster With Big Ideas |  Sprudge Coffee">
            <a:extLst>
              <a:ext uri="{FF2B5EF4-FFF2-40B4-BE49-F238E27FC236}">
                <a16:creationId xmlns:a16="http://schemas.microsoft.com/office/drawing/2014/main" id="{24E215D9-E36E-4DF7-A5B6-3CA7A66639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77" r="23502"/>
          <a:stretch/>
        </p:blipFill>
        <p:spPr bwMode="auto">
          <a:xfrm>
            <a:off x="0" y="0"/>
            <a:ext cx="56909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766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7B7838D-5432-8EB2-82A0-82C7C3A7E039}"/>
              </a:ext>
            </a:extLst>
          </p:cNvPr>
          <p:cNvSpPr txBox="1">
            <a:spLocks/>
          </p:cNvSpPr>
          <p:nvPr/>
        </p:nvSpPr>
        <p:spPr>
          <a:xfrm>
            <a:off x="591868" y="354965"/>
            <a:ext cx="10558732" cy="1857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latin typeface="Arial Black"/>
              </a:rPr>
              <a:t>Why Childcare Matters</a:t>
            </a:r>
          </a:p>
          <a:p>
            <a:endParaRPr lang="en-US"/>
          </a:p>
        </p:txBody>
      </p:sp>
      <p:graphicFrame>
        <p:nvGraphicFramePr>
          <p:cNvPr id="4" name="Content Placeholder 3">
            <a:extLst>
              <a:ext uri="{FF2B5EF4-FFF2-40B4-BE49-F238E27FC236}">
                <a16:creationId xmlns:a16="http://schemas.microsoft.com/office/drawing/2014/main" id="{B386ACFF-D7F3-0A2C-8225-B66BD4400FD6}"/>
              </a:ext>
            </a:extLst>
          </p:cNvPr>
          <p:cNvGraphicFramePr>
            <a:graphicFrameLocks noGrp="1"/>
          </p:cNvGraphicFramePr>
          <p:nvPr>
            <p:ph idx="1"/>
            <p:extLst>
              <p:ext uri="{D42A27DB-BD31-4B8C-83A1-F6EECF244321}">
                <p14:modId xmlns:p14="http://schemas.microsoft.com/office/powerpoint/2010/main" val="321814113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953" name="Graphic 2952" descr="Office worker female outline">
            <a:extLst>
              <a:ext uri="{FF2B5EF4-FFF2-40B4-BE49-F238E27FC236}">
                <a16:creationId xmlns:a16="http://schemas.microsoft.com/office/drawing/2014/main" id="{5D0CC1C4-26B8-805D-8AFC-68E221CB03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58000" y="5227320"/>
            <a:ext cx="914400" cy="914400"/>
          </a:xfrm>
          <a:prstGeom prst="rect">
            <a:avLst/>
          </a:prstGeom>
        </p:spPr>
      </p:pic>
      <p:pic>
        <p:nvPicPr>
          <p:cNvPr id="2954" name="Graphic 2953" descr="Baby Onesie outline">
            <a:extLst>
              <a:ext uri="{FF2B5EF4-FFF2-40B4-BE49-F238E27FC236}">
                <a16:creationId xmlns:a16="http://schemas.microsoft.com/office/drawing/2014/main" id="{4BFEA808-86C1-1FD8-370F-082BEDE13A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01035" y="5288915"/>
            <a:ext cx="863600" cy="853440"/>
          </a:xfrm>
          <a:prstGeom prst="rect">
            <a:avLst/>
          </a:prstGeom>
        </p:spPr>
      </p:pic>
      <p:pic>
        <p:nvPicPr>
          <p:cNvPr id="2955" name="Graphic 2954" descr="Money outline">
            <a:extLst>
              <a:ext uri="{FF2B5EF4-FFF2-40B4-BE49-F238E27FC236}">
                <a16:creationId xmlns:a16="http://schemas.microsoft.com/office/drawing/2014/main" id="{DA491A37-A002-8652-6449-8C88BCA03B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74630" y="5259070"/>
            <a:ext cx="914400" cy="914400"/>
          </a:xfrm>
          <a:prstGeom prst="rect">
            <a:avLst/>
          </a:prstGeom>
        </p:spPr>
      </p:pic>
    </p:spTree>
    <p:extLst>
      <p:ext uri="{BB962C8B-B14F-4D97-AF65-F5344CB8AC3E}">
        <p14:creationId xmlns:p14="http://schemas.microsoft.com/office/powerpoint/2010/main" val="2085855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4">
            <a:extLst>
              <a:ext uri="{FF2B5EF4-FFF2-40B4-BE49-F238E27FC236}">
                <a16:creationId xmlns:a16="http://schemas.microsoft.com/office/drawing/2014/main" id="{24C99CCB-D8CD-4A15-8C96-CE0E1F6A9645}"/>
              </a:ext>
            </a:extLst>
          </p:cNvPr>
          <p:cNvSpPr txBox="1"/>
          <p:nvPr/>
        </p:nvSpPr>
        <p:spPr>
          <a:xfrm>
            <a:off x="0" y="584200"/>
            <a:ext cx="6248400" cy="519886"/>
          </a:xfrm>
          <a:prstGeom prst="rect">
            <a:avLst/>
          </a:prstGeom>
        </p:spPr>
        <p:txBody>
          <a:bodyPr wrap="square" lIns="0" tIns="0" rIns="0" bIns="0" rtlCol="0" anchor="t">
            <a:spAutoFit/>
          </a:bodyPr>
          <a:lstStyle/>
          <a:p>
            <a:pPr algn="r">
              <a:lnSpc>
                <a:spcPts val="4000"/>
              </a:lnSpc>
              <a:spcBef>
                <a:spcPct val="0"/>
              </a:spcBef>
            </a:pPr>
            <a:r>
              <a:rPr lang="en-US" sz="4000">
                <a:solidFill>
                  <a:srgbClr val="005476"/>
                </a:solidFill>
                <a:latin typeface="Arial Black" panose="020B0A04020102020204" pitchFamily="34" charset="0"/>
              </a:rPr>
              <a:t>Financial Resources</a:t>
            </a:r>
          </a:p>
        </p:txBody>
      </p:sp>
      <p:sp>
        <p:nvSpPr>
          <p:cNvPr id="6" name="TextBox 5">
            <a:extLst>
              <a:ext uri="{FF2B5EF4-FFF2-40B4-BE49-F238E27FC236}">
                <a16:creationId xmlns:a16="http://schemas.microsoft.com/office/drawing/2014/main" id="{FC20E1E4-7D5F-489A-ABB9-46107D08758C}"/>
              </a:ext>
            </a:extLst>
          </p:cNvPr>
          <p:cNvSpPr txBox="1"/>
          <p:nvPr/>
        </p:nvSpPr>
        <p:spPr>
          <a:xfrm>
            <a:off x="812800" y="1643896"/>
            <a:ext cx="10566400" cy="4400244"/>
          </a:xfrm>
          <a:prstGeom prst="rect">
            <a:avLst/>
          </a:prstGeom>
          <a:noFill/>
        </p:spPr>
        <p:txBody>
          <a:bodyPr wrap="square">
            <a:spAutoFit/>
          </a:bodyPr>
          <a:lstStyle/>
          <a:p>
            <a:pPr marL="190510" indent="-190510">
              <a:buFont typeface="Arial" panose="020B0604020202020204" pitchFamily="34" charset="0"/>
              <a:buChar char="•"/>
            </a:pPr>
            <a:r>
              <a:rPr lang="en-US" sz="1600" b="1"/>
              <a:t>Rural Community Development Initiative (USDA):</a:t>
            </a:r>
          </a:p>
          <a:p>
            <a:pPr marL="495325" lvl="1" indent="-190510">
              <a:buFont typeface="Arial" panose="020B0604020202020204" pitchFamily="34" charset="0"/>
              <a:buChar char="•"/>
            </a:pPr>
            <a:r>
              <a:rPr lang="en-US" sz="1333"/>
              <a:t>Annual federal grants for housing, community facilities, and economic development in rural areas.</a:t>
            </a:r>
          </a:p>
          <a:p>
            <a:pPr marL="495325" lvl="1" indent="-190510">
              <a:buFont typeface="Arial" panose="020B0604020202020204" pitchFamily="34" charset="0"/>
              <a:buChar char="•"/>
            </a:pPr>
            <a:r>
              <a:rPr lang="en-US" sz="1333"/>
              <a:t>Awards range from $50,000 to $500,000 with a match requirement.</a:t>
            </a:r>
          </a:p>
          <a:p>
            <a:pPr marL="495325" lvl="1" indent="-190510">
              <a:buFont typeface="Arial" panose="020B0604020202020204" pitchFamily="34" charset="0"/>
              <a:buChar char="•"/>
            </a:pPr>
            <a:r>
              <a:rPr lang="en-US" sz="1333"/>
              <a:t>Eligible for public bodies, non-profits, and qualified private organizations.</a:t>
            </a:r>
          </a:p>
          <a:p>
            <a:pPr marL="495325" lvl="1" indent="-190510">
              <a:buFont typeface="Arial" panose="020B0604020202020204" pitchFamily="34" charset="0"/>
              <a:buChar char="•"/>
            </a:pPr>
            <a:endParaRPr lang="en-US" sz="1333"/>
          </a:p>
          <a:p>
            <a:pPr marL="190510" indent="-190510">
              <a:buFont typeface="Arial" panose="020B0604020202020204" pitchFamily="34" charset="0"/>
              <a:buChar char="•"/>
            </a:pPr>
            <a:r>
              <a:rPr lang="en-US" sz="1600" b="1"/>
              <a:t>Small Business Administration (SBA) 7(a) Loans:</a:t>
            </a:r>
            <a:endParaRPr lang="en-US" sz="1600"/>
          </a:p>
          <a:p>
            <a:pPr marL="495325" lvl="1" indent="-190510">
              <a:buFont typeface="Arial" panose="020B0604020202020204" pitchFamily="34" charset="0"/>
              <a:buChar char="•"/>
            </a:pPr>
            <a:r>
              <a:rPr lang="en-US" sz="1333"/>
              <a:t>Loans up to $5 million for real estate, working capital, debt refinancing, and equipment.</a:t>
            </a:r>
          </a:p>
          <a:p>
            <a:pPr marL="495325" lvl="1" indent="-190510">
              <a:buFont typeface="Arial" panose="020B0604020202020204" pitchFamily="34" charset="0"/>
              <a:buChar char="•"/>
            </a:pPr>
            <a:r>
              <a:rPr lang="en-US" sz="1333"/>
              <a:t>Open year-round with a maximum term of 25 years.</a:t>
            </a:r>
          </a:p>
          <a:p>
            <a:pPr marL="495325" lvl="1" indent="-190510">
              <a:buFont typeface="Arial" panose="020B0604020202020204" pitchFamily="34" charset="0"/>
              <a:buChar char="•"/>
            </a:pPr>
            <a:endParaRPr lang="en-US" sz="1333"/>
          </a:p>
          <a:p>
            <a:pPr marL="190510" indent="-190510">
              <a:buFont typeface="Arial" panose="020B0604020202020204" pitchFamily="34" charset="0"/>
              <a:buChar char="•"/>
            </a:pPr>
            <a:r>
              <a:rPr lang="en-US" sz="1600" b="1"/>
              <a:t>Community Facilities Programs (USDA):</a:t>
            </a:r>
            <a:endParaRPr lang="en-US" sz="1600"/>
          </a:p>
          <a:p>
            <a:pPr marL="495325" lvl="1" indent="-190510">
              <a:buFont typeface="Arial" panose="020B0604020202020204" pitchFamily="34" charset="0"/>
              <a:buChar char="•"/>
            </a:pPr>
            <a:r>
              <a:rPr lang="en-US" sz="1333"/>
              <a:t>Loans and grants for essential community facilities like childcare centers.</a:t>
            </a:r>
          </a:p>
          <a:p>
            <a:pPr marL="495325" lvl="1" indent="-190510">
              <a:buFont typeface="Arial" panose="020B0604020202020204" pitchFamily="34" charset="0"/>
              <a:buChar char="•"/>
            </a:pPr>
            <a:r>
              <a:rPr lang="en-US" sz="1333"/>
              <a:t>Applications accepted year-round, with funding based on community need and income levels.</a:t>
            </a:r>
          </a:p>
          <a:p>
            <a:pPr marL="495325" lvl="1" indent="-190510">
              <a:buFont typeface="Arial" panose="020B0604020202020204" pitchFamily="34" charset="0"/>
              <a:buChar char="•"/>
            </a:pPr>
            <a:endParaRPr lang="en-US" sz="1333"/>
          </a:p>
          <a:p>
            <a:pPr marL="190510" indent="-190510">
              <a:buFont typeface="Arial" panose="020B0604020202020204" pitchFamily="34" charset="0"/>
              <a:buChar char="•"/>
            </a:pPr>
            <a:r>
              <a:rPr lang="en-US" sz="1600" b="1"/>
              <a:t>Community Economic Development (CED) Program:</a:t>
            </a:r>
            <a:endParaRPr lang="en-US" sz="1600"/>
          </a:p>
          <a:p>
            <a:pPr marL="495325" lvl="1" indent="-190510">
              <a:buFont typeface="Arial" panose="020B0604020202020204" pitchFamily="34" charset="0"/>
              <a:buChar char="•"/>
            </a:pPr>
            <a:r>
              <a:rPr lang="en-US" sz="1333"/>
              <a:t>Grants for non-profit CDCs to create sustainable business and job opportunities in low-income areas.</a:t>
            </a:r>
          </a:p>
          <a:p>
            <a:pPr marL="495325" lvl="1" indent="-190510">
              <a:buFont typeface="Arial" panose="020B0604020202020204" pitchFamily="34" charset="0"/>
              <a:buChar char="•"/>
            </a:pPr>
            <a:r>
              <a:rPr lang="en-US" sz="1333"/>
              <a:t>Competitive grants, no match required.</a:t>
            </a:r>
          </a:p>
          <a:p>
            <a:pPr marL="495325" lvl="1" indent="-190510">
              <a:buFont typeface="Arial" panose="020B0604020202020204" pitchFamily="34" charset="0"/>
              <a:buChar char="•"/>
            </a:pPr>
            <a:endParaRPr lang="en-US" sz="1333"/>
          </a:p>
          <a:p>
            <a:pPr marL="190510" indent="-190510">
              <a:buFont typeface="Arial" panose="020B0604020202020204" pitchFamily="34" charset="0"/>
              <a:buChar char="•"/>
            </a:pPr>
            <a:r>
              <a:rPr lang="en-US" sz="1600" b="1"/>
              <a:t>Virginia Child Care Financing Program (VSBFA):</a:t>
            </a:r>
            <a:endParaRPr lang="en-US" sz="1600"/>
          </a:p>
          <a:p>
            <a:pPr marL="495325" lvl="1" indent="-190510">
              <a:buFont typeface="Arial" panose="020B0604020202020204" pitchFamily="34" charset="0"/>
              <a:buChar char="•"/>
            </a:pPr>
            <a:r>
              <a:rPr lang="en-US" sz="1333"/>
              <a:t>Low-interest loans up to $250,000 for enhancing or starting childcare programs.</a:t>
            </a:r>
          </a:p>
          <a:p>
            <a:pPr marL="495325" lvl="1" indent="-190510">
              <a:buFont typeface="Arial" panose="020B0604020202020204" pitchFamily="34" charset="0"/>
              <a:buChar char="•"/>
            </a:pPr>
            <a:r>
              <a:rPr lang="en-US" sz="1333"/>
              <a:t>Available to providers in the Child Care Subsidy Program.</a:t>
            </a:r>
          </a:p>
        </p:txBody>
      </p:sp>
      <p:sp>
        <p:nvSpPr>
          <p:cNvPr id="8" name="TextBox 7">
            <a:extLst>
              <a:ext uri="{FF2B5EF4-FFF2-40B4-BE49-F238E27FC236}">
                <a16:creationId xmlns:a16="http://schemas.microsoft.com/office/drawing/2014/main" id="{A275DFB4-6FA1-42E7-BC56-10AD75402AD7}"/>
              </a:ext>
            </a:extLst>
          </p:cNvPr>
          <p:cNvSpPr txBox="1"/>
          <p:nvPr/>
        </p:nvSpPr>
        <p:spPr>
          <a:xfrm>
            <a:off x="558800" y="1096841"/>
            <a:ext cx="8026400" cy="379656"/>
          </a:xfrm>
          <a:prstGeom prst="rect">
            <a:avLst/>
          </a:prstGeom>
          <a:noFill/>
        </p:spPr>
        <p:txBody>
          <a:bodyPr wrap="square">
            <a:spAutoFit/>
          </a:bodyPr>
          <a:lstStyle/>
          <a:p>
            <a:r>
              <a:rPr lang="en-US" sz="1867" b="1">
                <a:latin typeface="Arial Black" panose="020B0A04020102020204" pitchFamily="34" charset="0"/>
              </a:rPr>
              <a:t>Key Funding and Support Programs for Childcare Centers</a:t>
            </a:r>
          </a:p>
        </p:txBody>
      </p:sp>
    </p:spTree>
    <p:extLst>
      <p:ext uri="{BB962C8B-B14F-4D97-AF65-F5344CB8AC3E}">
        <p14:creationId xmlns:p14="http://schemas.microsoft.com/office/powerpoint/2010/main" val="398151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ids doing art">
            <a:extLst>
              <a:ext uri="{FF2B5EF4-FFF2-40B4-BE49-F238E27FC236}">
                <a16:creationId xmlns:a16="http://schemas.microsoft.com/office/drawing/2014/main" id="{AFDC4E2B-18F9-0549-9593-9D1E23EE98B8}"/>
              </a:ext>
            </a:extLst>
          </p:cNvPr>
          <p:cNvPicPr>
            <a:picLocks noGrp="1" noChangeAspect="1"/>
          </p:cNvPicPr>
          <p:nvPr>
            <p:ph idx="1"/>
          </p:nvPr>
        </p:nvPicPr>
        <p:blipFill>
          <a:blip r:embed="rId2"/>
          <a:srcRect l="24" t="46" r="-24" b="10627"/>
          <a:stretch/>
        </p:blipFill>
        <p:spPr>
          <a:xfrm>
            <a:off x="0" y="0"/>
            <a:ext cx="12196949" cy="6860113"/>
          </a:xfrm>
        </p:spPr>
      </p:pic>
      <p:sp>
        <p:nvSpPr>
          <p:cNvPr id="6" name="Freeform 4">
            <a:extLst>
              <a:ext uri="{FF2B5EF4-FFF2-40B4-BE49-F238E27FC236}">
                <a16:creationId xmlns:a16="http://schemas.microsoft.com/office/drawing/2014/main" id="{47D45B86-6C9F-DA74-A3E8-393473ECF6FC}"/>
              </a:ext>
            </a:extLst>
          </p:cNvPr>
          <p:cNvSpPr/>
          <p:nvPr/>
        </p:nvSpPr>
        <p:spPr>
          <a:xfrm>
            <a:off x="-719378" y="-293305"/>
            <a:ext cx="8570161" cy="7880339"/>
          </a:xfrm>
          <a:custGeom>
            <a:avLst/>
            <a:gdLst/>
            <a:ahLst/>
            <a:cxnLst/>
            <a:rect l="l" t="t" r="r" b="b"/>
            <a:pathLst>
              <a:path w="3620399" h="2500303">
                <a:moveTo>
                  <a:pt x="28723" y="0"/>
                </a:moveTo>
                <a:lnTo>
                  <a:pt x="3591676" y="0"/>
                </a:lnTo>
                <a:cubicBezTo>
                  <a:pt x="3607539" y="0"/>
                  <a:pt x="3620399" y="12860"/>
                  <a:pt x="3620399" y="28723"/>
                </a:cubicBezTo>
                <a:lnTo>
                  <a:pt x="3620399" y="2471580"/>
                </a:lnTo>
                <a:cubicBezTo>
                  <a:pt x="3620399" y="2479198"/>
                  <a:pt x="3617373" y="2486504"/>
                  <a:pt x="3611986" y="2491891"/>
                </a:cubicBezTo>
                <a:cubicBezTo>
                  <a:pt x="3606600" y="2497277"/>
                  <a:pt x="3599294" y="2500303"/>
                  <a:pt x="3591676" y="2500303"/>
                </a:cubicBezTo>
                <a:lnTo>
                  <a:pt x="28723" y="2500303"/>
                </a:lnTo>
                <a:cubicBezTo>
                  <a:pt x="12860" y="2500303"/>
                  <a:pt x="0" y="2487444"/>
                  <a:pt x="0" y="2471580"/>
                </a:cubicBezTo>
                <a:lnTo>
                  <a:pt x="0" y="28723"/>
                </a:lnTo>
                <a:cubicBezTo>
                  <a:pt x="0" y="12860"/>
                  <a:pt x="12860" y="0"/>
                  <a:pt x="28723" y="0"/>
                </a:cubicBezTo>
                <a:close/>
              </a:path>
            </a:pathLst>
          </a:custGeom>
          <a:solidFill>
            <a:schemeClr val="bg1">
              <a:lumMod val="75000"/>
              <a:alpha val="67000"/>
            </a:schemeClr>
          </a:solidFill>
          <a:effectLst>
            <a:outerShdw blurRad="63500" dist="38100" dir="2700000">
              <a:srgbClr val="630031">
                <a:alpha val="84000"/>
              </a:srgbClr>
            </a:outerShdw>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 name="Title 1">
            <a:extLst>
              <a:ext uri="{FF2B5EF4-FFF2-40B4-BE49-F238E27FC236}">
                <a16:creationId xmlns:a16="http://schemas.microsoft.com/office/drawing/2014/main" id="{C6A0A3AB-99DF-476B-5B60-20C11D2E00B3}"/>
              </a:ext>
            </a:extLst>
          </p:cNvPr>
          <p:cNvSpPr>
            <a:spLocks noGrp="1"/>
          </p:cNvSpPr>
          <p:nvPr>
            <p:ph type="title"/>
          </p:nvPr>
        </p:nvSpPr>
        <p:spPr>
          <a:xfrm>
            <a:off x="176842" y="437012"/>
            <a:ext cx="7368108" cy="1610043"/>
          </a:xfrm>
        </p:spPr>
        <p:txBody>
          <a:bodyPr>
            <a:normAutofit fontScale="90000"/>
          </a:bodyPr>
          <a:lstStyle/>
          <a:p>
            <a:r>
              <a:rPr lang="en-US" sz="4800" dirty="0">
                <a:latin typeface="Arial Black"/>
              </a:rPr>
              <a:t>Childcare as economic infrastructure</a:t>
            </a:r>
            <a:endParaRPr lang="en-US" dirty="0"/>
          </a:p>
          <a:p>
            <a:endParaRPr lang="en-US" dirty="0"/>
          </a:p>
        </p:txBody>
      </p:sp>
      <p:sp>
        <p:nvSpPr>
          <p:cNvPr id="8" name="TextBox 8">
            <a:extLst>
              <a:ext uri="{FF2B5EF4-FFF2-40B4-BE49-F238E27FC236}">
                <a16:creationId xmlns:a16="http://schemas.microsoft.com/office/drawing/2014/main" id="{F9DA5948-5BC5-37B7-D04D-EE1564BB8403}"/>
              </a:ext>
            </a:extLst>
          </p:cNvPr>
          <p:cNvSpPr txBox="1"/>
          <p:nvPr/>
        </p:nvSpPr>
        <p:spPr>
          <a:xfrm>
            <a:off x="176842" y="2369591"/>
            <a:ext cx="7264305" cy="255454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3200" dirty="0"/>
              <a:t>Essential for workforce participation</a:t>
            </a:r>
          </a:p>
          <a:p>
            <a:pPr marL="342900" indent="-342900">
              <a:buFont typeface="Arial" panose="020B0604020202020204" pitchFamily="34" charset="0"/>
              <a:buChar char="•"/>
            </a:pPr>
            <a:r>
              <a:rPr lang="en-US" sz="3200" dirty="0"/>
              <a:t>Critical for business attraction and retention</a:t>
            </a:r>
          </a:p>
          <a:p>
            <a:pPr marL="342900" indent="-342900">
              <a:buFont typeface="Arial" panose="020B0604020202020204" pitchFamily="34" charset="0"/>
              <a:buChar char="•"/>
            </a:pPr>
            <a:r>
              <a:rPr lang="en-US" sz="3200" dirty="0"/>
              <a:t>Driver of early childhood development</a:t>
            </a:r>
          </a:p>
          <a:p>
            <a:pPr marL="342900" indent="-342900">
              <a:buFont typeface="Arial" panose="020B0604020202020204" pitchFamily="34" charset="0"/>
              <a:buChar char="•"/>
            </a:pPr>
            <a:r>
              <a:rPr lang="en-US" sz="3200" dirty="0"/>
              <a:t>Community stability factor</a:t>
            </a:r>
          </a:p>
        </p:txBody>
      </p:sp>
    </p:spTree>
    <p:extLst>
      <p:ext uri="{BB962C8B-B14F-4D97-AF65-F5344CB8AC3E}">
        <p14:creationId xmlns:p14="http://schemas.microsoft.com/office/powerpoint/2010/main" val="55273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9B1F-9885-9CA9-8754-67593EBB5C73}"/>
              </a:ext>
            </a:extLst>
          </p:cNvPr>
          <p:cNvSpPr>
            <a:spLocks noGrp="1"/>
          </p:cNvSpPr>
          <p:nvPr>
            <p:ph type="title"/>
          </p:nvPr>
        </p:nvSpPr>
        <p:spPr>
          <a:xfrm>
            <a:off x="838201" y="-635"/>
            <a:ext cx="10322560" cy="1943789"/>
          </a:xfrm>
        </p:spPr>
        <p:txBody>
          <a:bodyPr vert="horz" lIns="91440" tIns="45720" rIns="91440" bIns="45720" rtlCol="0" anchor="ctr">
            <a:noAutofit/>
          </a:bodyPr>
          <a:lstStyle/>
          <a:p>
            <a:r>
              <a:rPr lang="en-US" sz="6000" dirty="0">
                <a:latin typeface="Arial Black"/>
              </a:rPr>
              <a:t>The childcare challenge</a:t>
            </a:r>
          </a:p>
          <a:p>
            <a:endParaRPr lang="en-US" dirty="0"/>
          </a:p>
        </p:txBody>
      </p:sp>
      <p:sp>
        <p:nvSpPr>
          <p:cNvPr id="4" name="AutoShape 2">
            <a:extLst>
              <a:ext uri="{FF2B5EF4-FFF2-40B4-BE49-F238E27FC236}">
                <a16:creationId xmlns:a16="http://schemas.microsoft.com/office/drawing/2014/main" id="{63EA6536-DE73-BA64-66D1-5605DE5613D9}"/>
              </a:ext>
            </a:extLst>
          </p:cNvPr>
          <p:cNvSpPr/>
          <p:nvPr/>
        </p:nvSpPr>
        <p:spPr>
          <a:xfrm>
            <a:off x="0" y="5884369"/>
            <a:ext cx="12196217" cy="1253990"/>
          </a:xfrm>
          <a:prstGeom prst="rect">
            <a:avLst/>
          </a:prstGeom>
          <a:solidFill>
            <a:srgbClr val="63003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Content Placeholder 6">
            <a:extLst>
              <a:ext uri="{FF2B5EF4-FFF2-40B4-BE49-F238E27FC236}">
                <a16:creationId xmlns:a16="http://schemas.microsoft.com/office/drawing/2014/main" id="{D1EE939E-4C76-41B7-98AE-2AB00637957E}"/>
              </a:ext>
            </a:extLst>
          </p:cNvPr>
          <p:cNvSpPr>
            <a:spLocks noGrp="1"/>
          </p:cNvSpPr>
          <p:nvPr>
            <p:ph idx="1"/>
          </p:nvPr>
        </p:nvSpPr>
        <p:spPr>
          <a:xfrm>
            <a:off x="419100" y="1253331"/>
            <a:ext cx="11353800" cy="4351338"/>
          </a:xfrm>
        </p:spPr>
        <p:txBody>
          <a:bodyPr>
            <a:normAutofit lnSpcReduction="10000"/>
          </a:bodyPr>
          <a:lstStyle/>
          <a:p>
            <a:pPr marL="0" indent="0">
              <a:buNone/>
            </a:pPr>
            <a:r>
              <a:rPr lang="en-US" b="1" dirty="0"/>
              <a:t>Financial strain</a:t>
            </a:r>
          </a:p>
          <a:p>
            <a:pPr lvl="1"/>
            <a:r>
              <a:rPr lang="en-US" dirty="0"/>
              <a:t>Average wages in these rural regions are low</a:t>
            </a:r>
          </a:p>
          <a:p>
            <a:pPr lvl="1"/>
            <a:r>
              <a:rPr lang="en-US" dirty="0"/>
              <a:t>Many families pay more than the recommended % monthly income for childcare</a:t>
            </a:r>
          </a:p>
          <a:p>
            <a:pPr marL="0" indent="0">
              <a:buNone/>
            </a:pPr>
            <a:r>
              <a:rPr lang="en-US" b="1" dirty="0"/>
              <a:t>Provider challenges</a:t>
            </a:r>
          </a:p>
          <a:p>
            <a:pPr lvl="1"/>
            <a:r>
              <a:rPr lang="en-US" dirty="0"/>
              <a:t>High turnover rates for staff</a:t>
            </a:r>
          </a:p>
          <a:p>
            <a:pPr lvl="1"/>
            <a:r>
              <a:rPr lang="en-US" dirty="0"/>
              <a:t>Low wages and limited benefits</a:t>
            </a:r>
          </a:p>
          <a:p>
            <a:pPr lvl="1"/>
            <a:r>
              <a:rPr lang="en-US" dirty="0"/>
              <a:t>Complex administrative and regulatory environments</a:t>
            </a:r>
          </a:p>
          <a:p>
            <a:pPr marL="0" indent="0">
              <a:buNone/>
            </a:pPr>
            <a:r>
              <a:rPr lang="en-US" b="1" dirty="0"/>
              <a:t>Availability issues</a:t>
            </a:r>
          </a:p>
          <a:p>
            <a:pPr lvl="1"/>
            <a:r>
              <a:rPr lang="en-US" dirty="0"/>
              <a:t>Limited quality options, especially for infants and toddlers</a:t>
            </a:r>
          </a:p>
          <a:p>
            <a:pPr lvl="1"/>
            <a:r>
              <a:rPr lang="en-US" dirty="0"/>
              <a:t>Long waitlists and existing centers</a:t>
            </a:r>
          </a:p>
          <a:p>
            <a:pPr lvl="1"/>
            <a:r>
              <a:rPr lang="en-US" dirty="0"/>
              <a:t>Few providers offering non-traditional hours of care</a:t>
            </a:r>
          </a:p>
          <a:p>
            <a:endParaRPr lang="en-US" dirty="0"/>
          </a:p>
        </p:txBody>
      </p:sp>
    </p:spTree>
    <p:extLst>
      <p:ext uri="{BB962C8B-B14F-4D97-AF65-F5344CB8AC3E}">
        <p14:creationId xmlns:p14="http://schemas.microsoft.com/office/powerpoint/2010/main" val="79797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9B1F-9885-9CA9-8754-67593EBB5C73}"/>
              </a:ext>
            </a:extLst>
          </p:cNvPr>
          <p:cNvSpPr>
            <a:spLocks noGrp="1"/>
          </p:cNvSpPr>
          <p:nvPr>
            <p:ph type="title"/>
          </p:nvPr>
        </p:nvSpPr>
        <p:spPr>
          <a:xfrm>
            <a:off x="237744" y="-635"/>
            <a:ext cx="11814047" cy="1943789"/>
          </a:xfrm>
        </p:spPr>
        <p:txBody>
          <a:bodyPr vert="horz" lIns="91440" tIns="45720" rIns="91440" bIns="45720" rtlCol="0" anchor="ctr">
            <a:noAutofit/>
          </a:bodyPr>
          <a:lstStyle/>
          <a:p>
            <a:pPr algn="ctr"/>
            <a:r>
              <a:rPr lang="en-US" dirty="0">
                <a:latin typeface="Arial Black"/>
              </a:rPr>
              <a:t>1: Danville- Pittsylvania County Needs Assessment</a:t>
            </a:r>
            <a:endParaRPr lang="en-US" sz="3200" dirty="0"/>
          </a:p>
        </p:txBody>
      </p:sp>
      <p:sp>
        <p:nvSpPr>
          <p:cNvPr id="4" name="AutoShape 2">
            <a:extLst>
              <a:ext uri="{FF2B5EF4-FFF2-40B4-BE49-F238E27FC236}">
                <a16:creationId xmlns:a16="http://schemas.microsoft.com/office/drawing/2014/main" id="{63EA6536-DE73-BA64-66D1-5605DE5613D9}"/>
              </a:ext>
            </a:extLst>
          </p:cNvPr>
          <p:cNvSpPr/>
          <p:nvPr/>
        </p:nvSpPr>
        <p:spPr>
          <a:xfrm>
            <a:off x="0" y="5884369"/>
            <a:ext cx="12196217" cy="1253990"/>
          </a:xfrm>
          <a:prstGeom prst="rect">
            <a:avLst/>
          </a:prstGeom>
          <a:solidFill>
            <a:srgbClr val="63003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Content Placeholder 6">
            <a:extLst>
              <a:ext uri="{FF2B5EF4-FFF2-40B4-BE49-F238E27FC236}">
                <a16:creationId xmlns:a16="http://schemas.microsoft.com/office/drawing/2014/main" id="{D1EE939E-4C76-41B7-98AE-2AB00637957E}"/>
              </a:ext>
            </a:extLst>
          </p:cNvPr>
          <p:cNvSpPr>
            <a:spLocks noGrp="1"/>
          </p:cNvSpPr>
          <p:nvPr>
            <p:ph idx="1"/>
          </p:nvPr>
        </p:nvSpPr>
        <p:spPr>
          <a:xfrm>
            <a:off x="419100" y="1533030"/>
            <a:ext cx="11772900" cy="5605329"/>
          </a:xfrm>
        </p:spPr>
        <p:txBody>
          <a:bodyPr>
            <a:normAutofit fontScale="85000" lnSpcReduction="20000"/>
          </a:bodyPr>
          <a:lstStyle/>
          <a:p>
            <a:pPr marL="0" indent="0">
              <a:buNone/>
            </a:pPr>
            <a:r>
              <a:rPr lang="en-US" b="1" dirty="0"/>
              <a:t>Methods</a:t>
            </a:r>
          </a:p>
          <a:p>
            <a:r>
              <a:rPr lang="en-US" dirty="0"/>
              <a:t>Comprehensive gap analysis to assess supply and demand</a:t>
            </a:r>
          </a:p>
          <a:p>
            <a:r>
              <a:rPr lang="en-US" dirty="0"/>
              <a:t>Parent and guardian surveys to understand needs and preferences</a:t>
            </a:r>
          </a:p>
          <a:p>
            <a:r>
              <a:rPr lang="en-US" dirty="0"/>
              <a:t>Provider focus groups to identify barriers to expansion</a:t>
            </a:r>
          </a:p>
          <a:p>
            <a:r>
              <a:rPr lang="en-US" dirty="0"/>
              <a:t>Demographic and economic data analysis to project future needs</a:t>
            </a:r>
          </a:p>
          <a:p>
            <a:pPr marL="0" indent="0">
              <a:buNone/>
            </a:pPr>
            <a:endParaRPr lang="en-US" dirty="0"/>
          </a:p>
          <a:p>
            <a:pPr marL="0" indent="0">
              <a:buNone/>
            </a:pPr>
            <a:r>
              <a:rPr lang="en-US" b="1" dirty="0"/>
              <a:t>Key Findings</a:t>
            </a:r>
          </a:p>
          <a:p>
            <a:r>
              <a:rPr lang="en-US" dirty="0"/>
              <a:t>2% increase in children under five years (vs. state decline)</a:t>
            </a:r>
          </a:p>
          <a:p>
            <a:r>
              <a:rPr lang="en-US" dirty="0"/>
              <a:t>Projected 7% growth by 2029</a:t>
            </a:r>
          </a:p>
          <a:p>
            <a:r>
              <a:rPr lang="en-US" dirty="0"/>
              <a:t>Current gap: 810 additional childcare slots needed</a:t>
            </a:r>
          </a:p>
          <a:p>
            <a:r>
              <a:rPr lang="en-US" dirty="0"/>
              <a:t>Fewer than half of providers cater to infants and toddlers</a:t>
            </a:r>
          </a:p>
          <a:p>
            <a:pPr marL="457200" lvl="1" indent="0">
              <a:buNone/>
            </a:pPr>
            <a:endParaRPr lang="en-US" dirty="0"/>
          </a:p>
          <a:p>
            <a:pPr marL="0" indent="0">
              <a:buNone/>
            </a:pPr>
            <a:r>
              <a:rPr lang="en-US" dirty="0">
                <a:solidFill>
                  <a:schemeClr val="bg1"/>
                </a:solidFill>
              </a:rPr>
              <a:t>“</a:t>
            </a:r>
            <a:r>
              <a:rPr lang="en-US" i="1" dirty="0">
                <a:solidFill>
                  <a:schemeClr val="bg1"/>
                </a:solidFill>
              </a:rPr>
              <a:t>The Danville-Pittsylvania region faces significant challenges in providing quality and affordable childcare. With an increasing population, particularly among children under five years old, the demand for high-quality childcare has surged”</a:t>
            </a:r>
            <a:endParaRPr lang="en-US" dirty="0">
              <a:solidFill>
                <a:schemeClr val="bg1"/>
              </a:solidFill>
            </a:endParaRPr>
          </a:p>
          <a:p>
            <a:endParaRPr lang="en-US" dirty="0"/>
          </a:p>
        </p:txBody>
      </p:sp>
    </p:spTree>
    <p:extLst>
      <p:ext uri="{BB962C8B-B14F-4D97-AF65-F5344CB8AC3E}">
        <p14:creationId xmlns:p14="http://schemas.microsoft.com/office/powerpoint/2010/main" val="552328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9B1F-9885-9CA9-8754-67593EBB5C73}"/>
              </a:ext>
            </a:extLst>
          </p:cNvPr>
          <p:cNvSpPr>
            <a:spLocks noGrp="1"/>
          </p:cNvSpPr>
          <p:nvPr>
            <p:ph type="title"/>
          </p:nvPr>
        </p:nvSpPr>
        <p:spPr>
          <a:xfrm>
            <a:off x="237744" y="-635"/>
            <a:ext cx="11814047" cy="1943789"/>
          </a:xfrm>
        </p:spPr>
        <p:txBody>
          <a:bodyPr vert="horz" lIns="91440" tIns="45720" rIns="91440" bIns="45720" rtlCol="0" anchor="ctr">
            <a:noAutofit/>
          </a:bodyPr>
          <a:lstStyle/>
          <a:p>
            <a:pPr algn="ctr"/>
            <a:r>
              <a:rPr lang="en-US" dirty="0">
                <a:latin typeface="Arial Black"/>
              </a:rPr>
              <a:t>2: Childcare Business Model Feasibility Study</a:t>
            </a:r>
            <a:endParaRPr lang="en-US" sz="3200" dirty="0"/>
          </a:p>
        </p:txBody>
      </p:sp>
      <p:sp>
        <p:nvSpPr>
          <p:cNvPr id="4" name="AutoShape 2">
            <a:extLst>
              <a:ext uri="{FF2B5EF4-FFF2-40B4-BE49-F238E27FC236}">
                <a16:creationId xmlns:a16="http://schemas.microsoft.com/office/drawing/2014/main" id="{63EA6536-DE73-BA64-66D1-5605DE5613D9}"/>
              </a:ext>
            </a:extLst>
          </p:cNvPr>
          <p:cNvSpPr/>
          <p:nvPr/>
        </p:nvSpPr>
        <p:spPr>
          <a:xfrm>
            <a:off x="0" y="5884369"/>
            <a:ext cx="12196217" cy="1253990"/>
          </a:xfrm>
          <a:prstGeom prst="rect">
            <a:avLst/>
          </a:prstGeom>
          <a:solidFill>
            <a:srgbClr val="63003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Content Placeholder 6">
            <a:extLst>
              <a:ext uri="{FF2B5EF4-FFF2-40B4-BE49-F238E27FC236}">
                <a16:creationId xmlns:a16="http://schemas.microsoft.com/office/drawing/2014/main" id="{D1EE939E-4C76-41B7-98AE-2AB00637957E}"/>
              </a:ext>
            </a:extLst>
          </p:cNvPr>
          <p:cNvSpPr>
            <a:spLocks noGrp="1"/>
          </p:cNvSpPr>
          <p:nvPr>
            <p:ph idx="1"/>
          </p:nvPr>
        </p:nvSpPr>
        <p:spPr>
          <a:xfrm>
            <a:off x="419100" y="1533031"/>
            <a:ext cx="11353800" cy="4351338"/>
          </a:xfrm>
        </p:spPr>
        <p:txBody>
          <a:bodyPr>
            <a:normAutofit fontScale="85000" lnSpcReduction="20000"/>
          </a:bodyPr>
          <a:lstStyle/>
          <a:p>
            <a:pPr marL="0" indent="0">
              <a:buNone/>
            </a:pPr>
            <a:r>
              <a:rPr lang="en-US" b="1" dirty="0"/>
              <a:t>Methods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800" dirty="0">
                <a:effectLst/>
                <a:ea typeface="Times New Roman" panose="02020603050405020304" pitchFamily="18" charset="0"/>
                <a:cs typeface="Times New Roman" panose="02020603050405020304" pitchFamily="18" charset="0"/>
              </a:rPr>
              <a:t>Model comparison analysis of center-based, home-based, employer consortium, and franchised childcare centers</a:t>
            </a:r>
            <a:endParaRPr lang="en-US" sz="28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800" dirty="0">
                <a:effectLst/>
                <a:ea typeface="Times New Roman" panose="02020603050405020304" pitchFamily="18" charset="0"/>
                <a:cs typeface="Times New Roman" panose="02020603050405020304" pitchFamily="18" charset="0"/>
              </a:rPr>
              <a:t>Financial pro forma development for each model type</a:t>
            </a:r>
            <a:endParaRPr lang="en-US" sz="28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800" dirty="0">
                <a:effectLst/>
                <a:ea typeface="Times New Roman" panose="02020603050405020304" pitchFamily="18" charset="0"/>
                <a:cs typeface="Times New Roman" panose="02020603050405020304" pitchFamily="18" charset="0"/>
              </a:rPr>
              <a:t>Case study examination of successful implementations (e.g., Red Rooster Coffee's Yellow Hen Program)</a:t>
            </a:r>
            <a:endParaRPr lang="en-US" sz="28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800" dirty="0">
                <a:effectLst/>
                <a:ea typeface="Times New Roman" panose="02020603050405020304" pitchFamily="18" charset="0"/>
                <a:cs typeface="Times New Roman" panose="02020603050405020304" pitchFamily="18" charset="0"/>
              </a:rPr>
              <a:t>Five-year projections of expenses and revenue for various models</a:t>
            </a:r>
            <a:endParaRPr lang="en-US" sz="2800" dirty="0">
              <a:effectLst/>
              <a:ea typeface="Calibri" panose="020F0502020204030204" pitchFamily="34" charset="0"/>
              <a:cs typeface="Times New Roman" panose="02020603050405020304" pitchFamily="18" charset="0"/>
            </a:endParaRPr>
          </a:p>
          <a:p>
            <a:pPr marL="0" indent="0">
              <a:buNone/>
            </a:pPr>
            <a:r>
              <a:rPr lang="en-US" b="1" dirty="0"/>
              <a:t>Key Recommendations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800" dirty="0">
                <a:effectLst/>
                <a:ea typeface="Times New Roman" panose="02020603050405020304" pitchFamily="18" charset="0"/>
                <a:cs typeface="Times New Roman" panose="02020603050405020304" pitchFamily="18" charset="0"/>
              </a:rPr>
              <a:t>Identify community champions passionate about childcare</a:t>
            </a:r>
            <a:endParaRPr lang="en-US" sz="28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800" dirty="0">
                <a:effectLst/>
                <a:ea typeface="Times New Roman" panose="02020603050405020304" pitchFamily="18" charset="0"/>
                <a:cs typeface="Times New Roman" panose="02020603050405020304" pitchFamily="18" charset="0"/>
              </a:rPr>
              <a:t>Explore different operational models based on community needs</a:t>
            </a:r>
            <a:endParaRPr lang="en-US" sz="28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800" dirty="0">
                <a:effectLst/>
                <a:ea typeface="Times New Roman" panose="02020603050405020304" pitchFamily="18" charset="0"/>
                <a:cs typeface="Times New Roman" panose="02020603050405020304" pitchFamily="18" charset="0"/>
              </a:rPr>
              <a:t>Partner with businesses for corporate-sponsored support</a:t>
            </a:r>
            <a:endParaRPr lang="en-US" sz="2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9014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9B1F-9885-9CA9-8754-67593EBB5C73}"/>
              </a:ext>
            </a:extLst>
          </p:cNvPr>
          <p:cNvSpPr>
            <a:spLocks noGrp="1"/>
          </p:cNvSpPr>
          <p:nvPr>
            <p:ph type="title"/>
          </p:nvPr>
        </p:nvSpPr>
        <p:spPr>
          <a:xfrm>
            <a:off x="237744" y="-635"/>
            <a:ext cx="11814047" cy="1943789"/>
          </a:xfrm>
        </p:spPr>
        <p:txBody>
          <a:bodyPr vert="horz" lIns="91440" tIns="45720" rIns="91440" bIns="45720" rtlCol="0" anchor="ctr">
            <a:noAutofit/>
          </a:bodyPr>
          <a:lstStyle/>
          <a:p>
            <a:pPr algn="ctr"/>
            <a:r>
              <a:rPr lang="en-US" dirty="0">
                <a:latin typeface="Arial Black"/>
              </a:rPr>
              <a:t>2A: Shared Services Model Feasibility</a:t>
            </a:r>
            <a:endParaRPr lang="en-US" sz="3200" dirty="0"/>
          </a:p>
        </p:txBody>
      </p:sp>
      <p:sp>
        <p:nvSpPr>
          <p:cNvPr id="4" name="AutoShape 2">
            <a:extLst>
              <a:ext uri="{FF2B5EF4-FFF2-40B4-BE49-F238E27FC236}">
                <a16:creationId xmlns:a16="http://schemas.microsoft.com/office/drawing/2014/main" id="{63EA6536-DE73-BA64-66D1-5605DE5613D9}"/>
              </a:ext>
            </a:extLst>
          </p:cNvPr>
          <p:cNvSpPr/>
          <p:nvPr/>
        </p:nvSpPr>
        <p:spPr>
          <a:xfrm>
            <a:off x="0" y="5884369"/>
            <a:ext cx="12196217" cy="1253990"/>
          </a:xfrm>
          <a:prstGeom prst="rect">
            <a:avLst/>
          </a:prstGeom>
          <a:solidFill>
            <a:srgbClr val="63003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Content Placeholder 6">
            <a:extLst>
              <a:ext uri="{FF2B5EF4-FFF2-40B4-BE49-F238E27FC236}">
                <a16:creationId xmlns:a16="http://schemas.microsoft.com/office/drawing/2014/main" id="{D1EE939E-4C76-41B7-98AE-2AB00637957E}"/>
              </a:ext>
            </a:extLst>
          </p:cNvPr>
          <p:cNvSpPr>
            <a:spLocks noGrp="1"/>
          </p:cNvSpPr>
          <p:nvPr>
            <p:ph idx="1"/>
          </p:nvPr>
        </p:nvSpPr>
        <p:spPr>
          <a:xfrm>
            <a:off x="419100" y="1533031"/>
            <a:ext cx="11353800" cy="4351338"/>
          </a:xfrm>
        </p:spPr>
        <p:txBody>
          <a:bodyPr>
            <a:normAutofit fontScale="92500" lnSpcReduction="20000"/>
          </a:bodyPr>
          <a:lstStyle/>
          <a:p>
            <a:pPr marL="0" marR="0" lvl="0" indent="0">
              <a:lnSpc>
                <a:spcPct val="107000"/>
              </a:lnSpc>
              <a:spcBef>
                <a:spcPts val="0"/>
              </a:spcBef>
              <a:spcAft>
                <a:spcPts val="800"/>
              </a:spcAft>
              <a:buSzPts val="1000"/>
              <a:buNone/>
              <a:tabLst>
                <a:tab pos="457200" algn="l"/>
              </a:tabLst>
            </a:pPr>
            <a:r>
              <a:rPr lang="en-US" sz="2800" b="1" dirty="0">
                <a:effectLst/>
                <a:ea typeface="Times New Roman" panose="02020603050405020304" pitchFamily="18" charset="0"/>
                <a:cs typeface="Times New Roman" panose="02020603050405020304" pitchFamily="18" charset="0"/>
              </a:rPr>
              <a:t>Methods (currently underway through July 2025)</a:t>
            </a:r>
          </a:p>
          <a:p>
            <a:pPr>
              <a:lnSpc>
                <a:spcPct val="107000"/>
              </a:lnSpc>
              <a:spcBef>
                <a:spcPts val="0"/>
              </a:spcBef>
              <a:spcAft>
                <a:spcPts val="800"/>
              </a:spcAft>
              <a:buSzPts val="1000"/>
              <a:tabLst>
                <a:tab pos="457200" algn="l"/>
              </a:tabLst>
            </a:pPr>
            <a:r>
              <a:rPr lang="en-US" sz="2800" dirty="0">
                <a:effectLst/>
                <a:ea typeface="Times New Roman" panose="02020603050405020304" pitchFamily="18" charset="0"/>
                <a:cs typeface="Times New Roman" panose="02020603050405020304" pitchFamily="18" charset="0"/>
              </a:rPr>
              <a:t>Literature review of shared service models in childcare and other industries</a:t>
            </a:r>
            <a:endParaRPr lang="en-US" sz="2800" dirty="0">
              <a:effectLst/>
              <a:ea typeface="Calibri" panose="020F0502020204030204" pitchFamily="34" charset="0"/>
              <a:cs typeface="Times New Roman" panose="02020603050405020304" pitchFamily="18" charset="0"/>
            </a:endParaRPr>
          </a:p>
          <a:p>
            <a:pPr marR="0" lvl="0">
              <a:lnSpc>
                <a:spcPct val="107000"/>
              </a:lnSpc>
              <a:spcBef>
                <a:spcPts val="0"/>
              </a:spcBef>
              <a:spcAft>
                <a:spcPts val="800"/>
              </a:spcAft>
              <a:buSzPts val="1000"/>
              <a:tabLst>
                <a:tab pos="457200" algn="l"/>
              </a:tabLst>
            </a:pPr>
            <a:r>
              <a:rPr lang="en-US" sz="2800" dirty="0">
                <a:effectLst/>
                <a:ea typeface="Times New Roman" panose="02020603050405020304" pitchFamily="18" charset="0"/>
                <a:cs typeface="Times New Roman" panose="02020603050405020304" pitchFamily="18" charset="0"/>
              </a:rPr>
              <a:t>Provider surveys to identify operational pain points and resource gaps</a:t>
            </a:r>
            <a:endParaRPr lang="en-US" sz="2800" dirty="0">
              <a:effectLst/>
              <a:ea typeface="Calibri" panose="020F0502020204030204" pitchFamily="34" charset="0"/>
              <a:cs typeface="Times New Roman" panose="02020603050405020304" pitchFamily="18" charset="0"/>
            </a:endParaRPr>
          </a:p>
          <a:p>
            <a:pPr marR="0" lvl="0">
              <a:lnSpc>
                <a:spcPct val="107000"/>
              </a:lnSpc>
              <a:spcBef>
                <a:spcPts val="0"/>
              </a:spcBef>
              <a:spcAft>
                <a:spcPts val="800"/>
              </a:spcAft>
              <a:buSzPts val="1000"/>
              <a:tabLst>
                <a:tab pos="457200" algn="l"/>
              </a:tabLst>
            </a:pPr>
            <a:r>
              <a:rPr lang="en-US" sz="2800" dirty="0">
                <a:effectLst/>
                <a:ea typeface="Times New Roman" panose="02020603050405020304" pitchFamily="18" charset="0"/>
                <a:cs typeface="Times New Roman" panose="02020603050405020304" pitchFamily="18" charset="0"/>
              </a:rPr>
              <a:t>Interviews with shared service operators to gather insights on best practices</a:t>
            </a:r>
            <a:endParaRPr lang="en-US" sz="2800" dirty="0">
              <a:effectLst/>
              <a:ea typeface="Calibri" panose="020F0502020204030204" pitchFamily="34" charset="0"/>
              <a:cs typeface="Times New Roman" panose="02020603050405020304" pitchFamily="18" charset="0"/>
            </a:endParaRPr>
          </a:p>
          <a:p>
            <a:pPr marR="0" lvl="0">
              <a:lnSpc>
                <a:spcPct val="107000"/>
              </a:lnSpc>
              <a:spcBef>
                <a:spcPts val="0"/>
              </a:spcBef>
              <a:spcAft>
                <a:spcPts val="800"/>
              </a:spcAft>
              <a:buSzPts val="1000"/>
              <a:tabLst>
                <a:tab pos="457200" algn="l"/>
              </a:tabLst>
            </a:pPr>
            <a:r>
              <a:rPr lang="en-US" sz="2800" dirty="0">
                <a:effectLst/>
                <a:ea typeface="Times New Roman" panose="02020603050405020304" pitchFamily="18" charset="0"/>
                <a:cs typeface="Times New Roman" panose="02020603050405020304" pitchFamily="18" charset="0"/>
              </a:rPr>
              <a:t>Typology development comparing centralized vs. decentralized models</a:t>
            </a:r>
            <a:endParaRPr lang="en-US" sz="28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b="1" dirty="0">
                <a:effectLst/>
                <a:ea typeface="Times New Roman" panose="02020603050405020304" pitchFamily="18" charset="0"/>
                <a:cs typeface="Times New Roman" panose="02020603050405020304" pitchFamily="18" charset="0"/>
              </a:rPr>
              <a:t>Key Initial Recommendations:</a:t>
            </a:r>
            <a:endParaRPr lang="en-US" sz="2800" b="1" dirty="0">
              <a:effectLst/>
              <a:ea typeface="Calibri" panose="020F0502020204030204" pitchFamily="34" charset="0"/>
              <a:cs typeface="Times New Roman" panose="02020603050405020304" pitchFamily="18" charset="0"/>
            </a:endParaRPr>
          </a:p>
          <a:p>
            <a:pPr>
              <a:lnSpc>
                <a:spcPct val="107000"/>
              </a:lnSpc>
              <a:spcBef>
                <a:spcPts val="0"/>
              </a:spcBef>
              <a:spcAft>
                <a:spcPts val="800"/>
              </a:spcAft>
              <a:buSzPts val="1000"/>
              <a:tabLst>
                <a:tab pos="457200" algn="l"/>
              </a:tabLst>
            </a:pPr>
            <a:r>
              <a:rPr lang="en-US" sz="2800" dirty="0">
                <a:effectLst/>
                <a:ea typeface="Times New Roman" panose="02020603050405020304" pitchFamily="18" charset="0"/>
                <a:cs typeface="Times New Roman" panose="02020603050405020304" pitchFamily="18" charset="0"/>
              </a:rPr>
              <a:t>Centralize administrative functions including billing, HR, and staff training</a:t>
            </a:r>
            <a:endParaRPr lang="en-US" sz="2800" dirty="0">
              <a:effectLst/>
              <a:ea typeface="Calibri" panose="020F0502020204030204" pitchFamily="34" charset="0"/>
              <a:cs typeface="Times New Roman" panose="02020603050405020304" pitchFamily="18" charset="0"/>
            </a:endParaRPr>
          </a:p>
          <a:p>
            <a:pPr>
              <a:lnSpc>
                <a:spcPct val="107000"/>
              </a:lnSpc>
              <a:spcBef>
                <a:spcPts val="0"/>
              </a:spcBef>
              <a:spcAft>
                <a:spcPts val="800"/>
              </a:spcAft>
              <a:buSzPts val="1000"/>
              <a:tabLst>
                <a:tab pos="457200" algn="l"/>
              </a:tabLst>
            </a:pPr>
            <a:r>
              <a:rPr lang="en-US" sz="2800" dirty="0">
                <a:effectLst/>
                <a:ea typeface="Times New Roman" panose="02020603050405020304" pitchFamily="18" charset="0"/>
                <a:cs typeface="Times New Roman" panose="02020603050405020304" pitchFamily="18" charset="0"/>
              </a:rPr>
              <a:t>Create substitute teacher pools to address staffing challenges</a:t>
            </a:r>
            <a:endParaRPr lang="en-US" sz="2800" dirty="0">
              <a:effectLst/>
              <a:ea typeface="Calibri" panose="020F0502020204030204" pitchFamily="34" charset="0"/>
              <a:cs typeface="Times New Roman" panose="02020603050405020304" pitchFamily="18" charset="0"/>
            </a:endParaRPr>
          </a:p>
          <a:p>
            <a:pPr>
              <a:lnSpc>
                <a:spcPct val="107000"/>
              </a:lnSpc>
              <a:spcBef>
                <a:spcPts val="0"/>
              </a:spcBef>
              <a:spcAft>
                <a:spcPts val="800"/>
              </a:spcAft>
              <a:buSzPts val="1000"/>
              <a:tabLst>
                <a:tab pos="457200" algn="l"/>
              </a:tabLst>
            </a:pPr>
            <a:r>
              <a:rPr lang="en-US" sz="2800" dirty="0">
                <a:effectLst/>
                <a:ea typeface="Times New Roman" panose="02020603050405020304" pitchFamily="18" charset="0"/>
                <a:cs typeface="Times New Roman" panose="02020603050405020304" pitchFamily="18" charset="0"/>
              </a:rPr>
              <a:t>Establish collective purchasing power for insurance and supplies</a:t>
            </a:r>
            <a:endParaRPr lang="en-US" sz="2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27358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9B1F-9885-9CA9-8754-67593EBB5C73}"/>
              </a:ext>
            </a:extLst>
          </p:cNvPr>
          <p:cNvSpPr>
            <a:spLocks noGrp="1"/>
          </p:cNvSpPr>
          <p:nvPr>
            <p:ph type="title"/>
          </p:nvPr>
        </p:nvSpPr>
        <p:spPr>
          <a:xfrm>
            <a:off x="237744" y="-635"/>
            <a:ext cx="11814047" cy="1943789"/>
          </a:xfrm>
        </p:spPr>
        <p:txBody>
          <a:bodyPr vert="horz" lIns="91440" tIns="45720" rIns="91440" bIns="45720" rtlCol="0" anchor="ctr">
            <a:noAutofit/>
          </a:bodyPr>
          <a:lstStyle/>
          <a:p>
            <a:pPr algn="ctr"/>
            <a:r>
              <a:rPr lang="en-US" dirty="0">
                <a:latin typeface="Arial Black"/>
              </a:rPr>
              <a:t>3: Ready SWVA Workforce Development Evaluation</a:t>
            </a:r>
            <a:endParaRPr lang="en-US" sz="3200" dirty="0"/>
          </a:p>
        </p:txBody>
      </p:sp>
      <p:sp>
        <p:nvSpPr>
          <p:cNvPr id="4" name="AutoShape 2">
            <a:extLst>
              <a:ext uri="{FF2B5EF4-FFF2-40B4-BE49-F238E27FC236}">
                <a16:creationId xmlns:a16="http://schemas.microsoft.com/office/drawing/2014/main" id="{63EA6536-DE73-BA64-66D1-5605DE5613D9}"/>
              </a:ext>
            </a:extLst>
          </p:cNvPr>
          <p:cNvSpPr/>
          <p:nvPr/>
        </p:nvSpPr>
        <p:spPr>
          <a:xfrm>
            <a:off x="0" y="5884369"/>
            <a:ext cx="12196217" cy="1253990"/>
          </a:xfrm>
          <a:prstGeom prst="rect">
            <a:avLst/>
          </a:prstGeom>
          <a:solidFill>
            <a:srgbClr val="63003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Content Placeholder 6">
            <a:extLst>
              <a:ext uri="{FF2B5EF4-FFF2-40B4-BE49-F238E27FC236}">
                <a16:creationId xmlns:a16="http://schemas.microsoft.com/office/drawing/2014/main" id="{D1EE939E-4C76-41B7-98AE-2AB00637957E}"/>
              </a:ext>
            </a:extLst>
          </p:cNvPr>
          <p:cNvSpPr>
            <a:spLocks noGrp="1"/>
          </p:cNvSpPr>
          <p:nvPr>
            <p:ph idx="1"/>
          </p:nvPr>
        </p:nvSpPr>
        <p:spPr>
          <a:xfrm>
            <a:off x="419100" y="1533031"/>
            <a:ext cx="11353800" cy="4351338"/>
          </a:xfrm>
        </p:spPr>
        <p:txBody>
          <a:bodyPr>
            <a:normAutofit fontScale="77500" lnSpcReduction="20000"/>
          </a:bodyPr>
          <a:lstStyle/>
          <a:p>
            <a:pPr marL="0" indent="0">
              <a:buNone/>
            </a:pPr>
            <a:r>
              <a:rPr lang="en-US" b="1" dirty="0"/>
              <a:t>The program</a:t>
            </a:r>
          </a:p>
          <a:p>
            <a:r>
              <a:rPr lang="en-US" dirty="0"/>
              <a:t>Training for existing workers (MAT and CPR certification)</a:t>
            </a:r>
          </a:p>
          <a:p>
            <a:r>
              <a:rPr lang="en-US" dirty="0"/>
              <a:t>Emerging workforce identification and placement (community college and high school)</a:t>
            </a:r>
          </a:p>
          <a:p>
            <a:r>
              <a:rPr lang="en-US" dirty="0"/>
              <a:t>Shared services alliance</a:t>
            </a:r>
          </a:p>
          <a:p>
            <a:r>
              <a:rPr lang="en-US" dirty="0"/>
              <a:t>Managed by the local workforce development board, and non-profit partner</a:t>
            </a:r>
          </a:p>
          <a:p>
            <a:pPr marL="0" indent="0">
              <a:buNone/>
            </a:pPr>
            <a:r>
              <a:rPr lang="en-US" b="1" dirty="0"/>
              <a:t>Evaluation Methods used:</a:t>
            </a:r>
          </a:p>
          <a:p>
            <a:r>
              <a:rPr lang="en-US" dirty="0"/>
              <a:t>Logic model development</a:t>
            </a:r>
          </a:p>
          <a:p>
            <a:r>
              <a:rPr lang="en-US" dirty="0"/>
              <a:t>Comprehensive data collection through tracking, surveys, and interviews</a:t>
            </a:r>
          </a:p>
          <a:p>
            <a:pPr marL="0" indent="0">
              <a:buNone/>
            </a:pPr>
            <a:r>
              <a:rPr lang="en-US" b="1" dirty="0"/>
              <a:t>Evaluation findings:</a:t>
            </a:r>
          </a:p>
          <a:p>
            <a:r>
              <a:rPr lang="en-US" dirty="0"/>
              <a:t>Added 208 new teachers to the region (exceeding goal of 100)</a:t>
            </a:r>
          </a:p>
          <a:p>
            <a:r>
              <a:rPr lang="en-US" dirty="0"/>
              <a:t>Facilitated 33 classroom expansions, creating capacity for an additional 252 children</a:t>
            </a:r>
          </a:p>
          <a:p>
            <a:r>
              <a:rPr lang="en-US" dirty="0"/>
              <a:t>Enhanced collaboration between centers through shared services alliance</a:t>
            </a:r>
          </a:p>
          <a:p>
            <a:endParaRPr lang="en-US" dirty="0"/>
          </a:p>
        </p:txBody>
      </p:sp>
    </p:spTree>
    <p:extLst>
      <p:ext uri="{BB962C8B-B14F-4D97-AF65-F5344CB8AC3E}">
        <p14:creationId xmlns:p14="http://schemas.microsoft.com/office/powerpoint/2010/main" val="40001855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76ab5d-c363-4cb9-b177-8b68990486e8" xsi:nil="true"/>
    <lcf76f155ced4ddcb4097134ff3c332f xmlns="03dfb928-5554-4a87-8e9a-edea6c8e310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FFFC962BD627F4EA76B28DDC6E46AD9" ma:contentTypeVersion="18" ma:contentTypeDescription="Create a new document." ma:contentTypeScope="" ma:versionID="1b3349cfe4e30f2f0ed150aa6a98c9e0">
  <xsd:schema xmlns:xsd="http://www.w3.org/2001/XMLSchema" xmlns:xs="http://www.w3.org/2001/XMLSchema" xmlns:p="http://schemas.microsoft.com/office/2006/metadata/properties" xmlns:ns2="03dfb928-5554-4a87-8e9a-edea6c8e3105" xmlns:ns3="d876ab5d-c363-4cb9-b177-8b68990486e8" targetNamespace="http://schemas.microsoft.com/office/2006/metadata/properties" ma:root="true" ma:fieldsID="ae046be87a6e9bc3ae4b93cf525dea45" ns2:_="" ns3:_="">
    <xsd:import namespace="03dfb928-5554-4a87-8e9a-edea6c8e3105"/>
    <xsd:import namespace="d876ab5d-c363-4cb9-b177-8b68990486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fb928-5554-4a87-8e9a-edea6c8e3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0b9d03e-f63d-43c7-9a43-349d0cf1a4d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76ab5d-c363-4cb9-b177-8b68990486e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d38cad6-e624-4609-8f59-2c75c4e321dd}" ma:internalName="TaxCatchAll" ma:showField="CatchAllData" ma:web="d876ab5d-c363-4cb9-b177-8b68990486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3EDFEA-C3EF-475A-9953-F6BBA2842EC0}">
  <ds:schemaRefs>
    <ds:schemaRef ds:uri="8a096e5d-cab4-418d-a904-fb2b177982d2"/>
    <ds:schemaRef ds:uri="e6847383-64ac-4859-a287-a9c32af435f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9BA3280-C380-45EE-8531-1AEB0B58EE11}"/>
</file>

<file path=customXml/itemProps3.xml><?xml version="1.0" encoding="utf-8"?>
<ds:datastoreItem xmlns:ds="http://schemas.openxmlformats.org/officeDocument/2006/customXml" ds:itemID="{2D1A012E-1047-451C-9BEF-AD03C99564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163</TotalTime>
  <Words>3998</Words>
  <Application>Microsoft Office PowerPoint</Application>
  <PresentationFormat>Widescreen</PresentationFormat>
  <Paragraphs>415</Paragraphs>
  <Slides>30</Slides>
  <Notes>17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Aptos</vt:lpstr>
      <vt:lpstr>Aptos Display</vt:lpstr>
      <vt:lpstr>Arial</vt:lpstr>
      <vt:lpstr>Arial Black</vt:lpstr>
      <vt:lpstr>Arial,Sans-Serif</vt:lpstr>
      <vt:lpstr>Calibri</vt:lpstr>
      <vt:lpstr>Codec Pro Bold</vt:lpstr>
      <vt:lpstr>Courier New</vt:lpstr>
      <vt:lpstr>Inter Medium</vt:lpstr>
      <vt:lpstr>Segoe UI</vt:lpstr>
      <vt:lpstr>Symbol</vt:lpstr>
      <vt:lpstr>Times New Roman</vt:lpstr>
      <vt:lpstr>Wingdings</vt:lpstr>
      <vt:lpstr>office theme</vt:lpstr>
      <vt:lpstr>Supporting Regional Childcare Needs: Examples from economic development practice</vt:lpstr>
      <vt:lpstr>Introduction </vt:lpstr>
      <vt:lpstr>PowerPoint Presentation</vt:lpstr>
      <vt:lpstr>Childcare as economic infrastructure </vt:lpstr>
      <vt:lpstr>The childcare challenge </vt:lpstr>
      <vt:lpstr>1: Danville- Pittsylvania County Needs Assessment</vt:lpstr>
      <vt:lpstr>2: Childcare Business Model Feasibility Study</vt:lpstr>
      <vt:lpstr>2A: Shared Services Model Feasibility</vt:lpstr>
      <vt:lpstr>3: Ready SWVA Workforce Development Evaluation</vt:lpstr>
      <vt:lpstr>PowerPoint Presentation</vt:lpstr>
      <vt:lpstr>The role of LDDs: Conveners</vt:lpstr>
      <vt:lpstr>The role of LDDs: Data and Research</vt:lpstr>
      <vt:lpstr>The role of LDDs: Assisting businesses</vt:lpstr>
      <vt:lpstr>Addressing structural challenges</vt:lpstr>
      <vt:lpstr>Moving forward together</vt:lpstr>
      <vt:lpstr>PowerPoint Presentation</vt:lpstr>
      <vt:lpstr>PowerPoint Presentation</vt:lpstr>
      <vt:lpstr>PowerPoint Presentation</vt:lpstr>
      <vt:lpstr>Factors Influencing Short-Term Success </vt:lpstr>
      <vt:lpstr>PowerPoint Presentation</vt:lpstr>
      <vt:lpstr>PowerPoint Presentation</vt:lpstr>
      <vt:lpstr>PowerPoint Presentation</vt:lpstr>
      <vt:lpstr>Findings: Childcare Models explored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Early Childhood Education Workforce Development in Southwest Virginia</dc:title>
  <dc:creator>Elli Travis</dc:creator>
  <cp:lastModifiedBy>Travis, Elli</cp:lastModifiedBy>
  <cp:revision>15</cp:revision>
  <dcterms:created xsi:type="dcterms:W3CDTF">2025-03-05T13:16:49Z</dcterms:created>
  <dcterms:modified xsi:type="dcterms:W3CDTF">2025-03-10T23:47:10Z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0x010100BFFFC962BD627F4EA76B28DDC6E46AD9</vt:lpwstr>
  </property>
  <property fmtid="{D5CDD505-2E9C-101B-9397-08002B2CF9AE}" pid="3" name="MediaServiceImageTags">
    <vt:lpwstr/>
  </property>
</Properties>
</file>