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6"/>
  </p:notesMasterIdLst>
  <p:sldIdLst>
    <p:sldId id="257" r:id="rId2"/>
    <p:sldId id="289" r:id="rId3"/>
    <p:sldId id="2144868226" r:id="rId4"/>
    <p:sldId id="386" r:id="rId5"/>
    <p:sldId id="437" r:id="rId6"/>
    <p:sldId id="264" r:id="rId7"/>
    <p:sldId id="368" r:id="rId8"/>
    <p:sldId id="439" r:id="rId9"/>
    <p:sldId id="440" r:id="rId10"/>
    <p:sldId id="268" r:id="rId11"/>
    <p:sldId id="552" r:id="rId12"/>
    <p:sldId id="1730" r:id="rId13"/>
    <p:sldId id="2144867982" r:id="rId14"/>
    <p:sldId id="56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1"/>
    <p:restoredTop sz="94625"/>
  </p:normalViewPr>
  <p:slideViewPr>
    <p:cSldViewPr snapToGrid="0">
      <p:cViewPr varScale="1">
        <p:scale>
          <a:sx n="71" d="100"/>
          <a:sy n="71" d="100"/>
        </p:scale>
        <p:origin x="46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1713FC-06E5-AD40-9E2B-9420A83D1A4F}" type="datetimeFigureOut">
              <a:rPr lang="en-US" smtClean="0"/>
              <a:t>3/9/2025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63306C-5D23-0F44-A5A2-DCD190CB534A}" type="slidenum">
              <a:rPr lang="en-US" smtClean="0"/>
              <a:t>‹#›</a:t>
            </a:fld>
            <a:endParaRPr lang="en-US"/>
          </a:p>
        </p:txBody>
      </p:sp>
    </p:spTree>
    <p:extLst>
      <p:ext uri="{BB962C8B-B14F-4D97-AF65-F5344CB8AC3E}">
        <p14:creationId xmlns:p14="http://schemas.microsoft.com/office/powerpoint/2010/main" val="702812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1. Program manager will introduce the SENIOR community representative and ask them to deliver the official welcome to the city/state. This individual will likely make brief comments about the value of the mission/civil-military partnership. </a:t>
            </a:r>
          </a:p>
          <a:p>
            <a:pPr marL="239024" indent="-239024">
              <a:buAutoNum type="arabicPeriod"/>
            </a:pPr>
            <a:endParaRPr lang="en-US" baseline="0" dirty="0"/>
          </a:p>
          <a:p>
            <a:r>
              <a:rPr lang="en-US" baseline="0" dirty="0"/>
              <a:t>2. At the conclusion of welcome remarks, the program manager will EITHER: introduce the IRT video (slide #2) OR proceed to slide #3 and speak briefly on the value of the civil-military partnership. *All community partners offering remarks will speak at this time IF the IRT video will be played later in the presentation. If the video is to be played at slide #2, remaining community partners will speak at slide #3.</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D6CC3B-93E9-4BC0-8413-F6103EB4430D}"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1384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US" baseline="0" dirty="0"/>
              <a:t>1. Program manager will introduce the SENIOR community representative and ask them to deliver the official welcome to the city/state. This individual will likely make brief comments about the value of the mission/civil-military partnership. </a:t>
            </a:r>
          </a:p>
          <a:p>
            <a:pPr marL="228600" indent="-228600">
              <a:buAutoNum type="arabicPeriod"/>
            </a:pPr>
            <a:endParaRPr lang="en-US" baseline="0" dirty="0"/>
          </a:p>
          <a:p>
            <a:r>
              <a:rPr lang="en-US" baseline="0" dirty="0"/>
              <a:t>2. At the conclusion of welcome remarks, the program manager will EITHER: introduce the IRT video (slide #2) OR proceed to slide #3 and speak briefly on the value of the civil-military partnership. *All community partners offering remarks will speak at this time IF the IRT video will be played later in the presentation. If the video is to be played at slide #2, remaining community partners will speak at slide #3.</a:t>
            </a:r>
          </a:p>
          <a:p>
            <a:endParaRPr lang="en-US" dirty="0"/>
          </a:p>
        </p:txBody>
      </p:sp>
      <p:sp>
        <p:nvSpPr>
          <p:cNvPr id="4" name="Slide Number Placeholder 3"/>
          <p:cNvSpPr>
            <a:spLocks noGrp="1"/>
          </p:cNvSpPr>
          <p:nvPr>
            <p:ph type="sldNum" sz="quarter" idx="10"/>
          </p:nvPr>
        </p:nvSpPr>
        <p:spPr/>
        <p:txBody>
          <a:bodyPr/>
          <a:lstStyle/>
          <a:p>
            <a:fld id="{FED6CC3B-93E9-4BC0-8413-F6103EB4430D}" type="slidenum">
              <a:rPr lang="en-US" smtClean="0"/>
              <a:t>3</a:t>
            </a:fld>
            <a:endParaRPr lang="en-US"/>
          </a:p>
        </p:txBody>
      </p:sp>
    </p:spTree>
    <p:extLst>
      <p:ext uri="{BB962C8B-B14F-4D97-AF65-F5344CB8AC3E}">
        <p14:creationId xmlns:p14="http://schemas.microsoft.com/office/powerpoint/2010/main" val="2680454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D6CC3B-93E9-4BC0-8413-F6103EB4430D}"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1264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dirty="0"/>
              <a:t>In</a:t>
            </a:r>
            <a:r>
              <a:rPr lang="en-US" sz="1200" b="0" baseline="0" dirty="0"/>
              <a:t> conjunction with Secretary of Defense priorities:</a:t>
            </a:r>
          </a:p>
          <a:p>
            <a:pPr lvl="0"/>
            <a:endParaRPr lang="en-US" sz="1200" dirty="0"/>
          </a:p>
          <a:p>
            <a:pPr algn="l"/>
            <a:r>
              <a:rPr lang="en-US" sz="1200" i="0" dirty="0"/>
              <a:t>IRT is authorized under Title 10 U.S. Code §2012.</a:t>
            </a:r>
          </a:p>
          <a:p>
            <a:pPr algn="l"/>
            <a:endParaRPr lang="en-US" sz="1200" i="0" dirty="0"/>
          </a:p>
          <a:p>
            <a:pPr algn="l"/>
            <a:r>
              <a:rPr lang="en-US" sz="1200" dirty="0"/>
              <a:t>IRT is led by the Director, Civil-Military Training Policy (Colonel Jay Scott), in the Office of the Deputy Assistant Secretary of Defense for Reserve Integration.</a:t>
            </a:r>
            <a:endParaRPr lang="en-US" sz="1200" i="0"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IRT includes opportunities for Active, Guard, and Reserve service members (as well as our multinational partners) to integrate as a joint and whole-of-society team to train and serve American communities.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D6CC3B-93E9-4BC0-8413-F6103EB4430D}"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7518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they are about to see – Junior officer/enlisted</a:t>
            </a:r>
            <a:r>
              <a:rPr lang="en-US" baseline="0" dirty="0"/>
              <a:t> leadership opportunity</a:t>
            </a:r>
          </a:p>
          <a:p>
            <a:r>
              <a:rPr lang="en-US" baseline="0" dirty="0"/>
              <a:t>Community Partnerships</a:t>
            </a:r>
          </a:p>
          <a:p>
            <a:r>
              <a:rPr lang="en-US" baseline="0" dirty="0"/>
              <a:t>Complex environment</a:t>
            </a:r>
          </a:p>
          <a:p>
            <a:r>
              <a:rPr lang="en-US" baseline="0" dirty="0"/>
              <a:t>REAL</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D6CC3B-93E9-4BC0-8413-F6103EB4430D}"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8455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a:spLocks noGrp="1" noRot="1" noChangeAspect="1"/>
          </p:cNvSpPr>
          <p:nvPr>
            <p:ph type="sldImg"/>
          </p:nvPr>
        </p:nvSpPr>
        <p:spPr>
          <a:prstGeom prst="rect">
            <a:avLst/>
          </a:prstGeom>
        </p:spPr>
        <p:txBody>
          <a:bodyPr/>
          <a:lstStyle/>
          <a:p>
            <a:endParaRPr/>
          </a:p>
        </p:txBody>
      </p:sp>
      <p:sp>
        <p:nvSpPr>
          <p:cNvPr id="242" name="Shape 242"/>
          <p:cNvSpPr>
            <a:spLocks noGrp="1"/>
          </p:cNvSpPr>
          <p:nvPr>
            <p:ph type="body" sz="quarter" idx="1"/>
          </p:nvPr>
        </p:nvSpPr>
        <p:spPr>
          <a:prstGeom prst="rect">
            <a:avLst/>
          </a:prstGeom>
        </p:spPr>
        <p:txBody>
          <a:bodyPr/>
          <a:lstStyle/>
          <a:p>
            <a:r>
              <a:t>IRT provides opportunities for units and individuals to train in a variety of military occupational specialties. While medical and civil engineering missions are the most commonly known, our training portfolio includes: public affairs, cross-country transportation services and even cyber training. As you can see, the training and service opportunities are only limited by your imagination!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dirty="0"/>
              <a:t>In</a:t>
            </a:r>
            <a:r>
              <a:rPr lang="en-US" sz="1200" b="0" baseline="0" dirty="0"/>
              <a:t> conjunction with Secretary of Defense priorities:</a:t>
            </a:r>
          </a:p>
          <a:p>
            <a:pPr lvl="0"/>
            <a:endParaRPr lang="en-US" sz="1200" dirty="0"/>
          </a:p>
          <a:p>
            <a:pPr algn="l"/>
            <a:r>
              <a:rPr lang="en-US" sz="1200" i="0" dirty="0"/>
              <a:t>IRT is authorized under Title 10 U.S. Code §2012.</a:t>
            </a:r>
          </a:p>
          <a:p>
            <a:pPr algn="l"/>
            <a:endParaRPr lang="en-US" sz="1200" i="0" dirty="0"/>
          </a:p>
          <a:p>
            <a:pPr algn="l"/>
            <a:r>
              <a:rPr lang="en-US" sz="1200" dirty="0"/>
              <a:t>IRT is led by the Director, Civil-Military Training Policy (Colonel Jay Scott), in the Office of the Deputy Assistant Secretary of Defense for Reserve Integration.</a:t>
            </a:r>
            <a:endParaRPr lang="en-US" sz="1200" i="0"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IRT includes opportunities for Active, Guard, and Reserve service members (as well as our multinational partners) to integrate as a joint and whole-of-society team to train and serve American communities.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D6CC3B-93E9-4BC0-8413-F6103EB4430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0731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6CC3B-93E9-4BC0-8413-F6103EB4430D}" type="slidenum">
              <a:rPr lang="en-US" smtClean="0"/>
              <a:t>14</a:t>
            </a:fld>
            <a:endParaRPr lang="en-US"/>
          </a:p>
        </p:txBody>
      </p:sp>
    </p:spTree>
    <p:extLst>
      <p:ext uri="{BB962C8B-B14F-4D97-AF65-F5344CB8AC3E}">
        <p14:creationId xmlns:p14="http://schemas.microsoft.com/office/powerpoint/2010/main" val="391029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Title 6"/>
          <p:cNvSpPr>
            <a:spLocks noGrp="1"/>
          </p:cNvSpPr>
          <p:nvPr>
            <p:ph type="title"/>
          </p:nvPr>
        </p:nvSpPr>
        <p:spPr>
          <a:xfrm>
            <a:off x="1981200" y="2597150"/>
            <a:ext cx="8229600" cy="1143000"/>
          </a:xfrm>
        </p:spPr>
        <p:txBody>
          <a:bodyPr/>
          <a:lstStyle/>
          <a:p>
            <a:r>
              <a:rPr lang="en-US"/>
              <a:t>Click to edit Master title style</a:t>
            </a:r>
          </a:p>
        </p:txBody>
      </p:sp>
      <p:sp>
        <p:nvSpPr>
          <p:cNvPr id="10" name="Slide Number Placeholder 9"/>
          <p:cNvSpPr>
            <a:spLocks noGrp="1"/>
          </p:cNvSpPr>
          <p:nvPr>
            <p:ph type="sldNum" sz="quarter" idx="12"/>
          </p:nvPr>
        </p:nvSpPr>
        <p:spPr/>
        <p:txBody>
          <a:bodyPr/>
          <a:lstStyle/>
          <a:p>
            <a:fld id="{07664A88-F7D9-45CE-A74C-44C93905E488}" type="slidenum">
              <a:rPr lang="en-US" smtClean="0"/>
              <a:t>‹#›</a:t>
            </a:fld>
            <a:endParaRPr lang="en-US" dirty="0"/>
          </a:p>
        </p:txBody>
      </p:sp>
      <p:sp>
        <p:nvSpPr>
          <p:cNvPr id="11" name="Footer Placeholder 8"/>
          <p:cNvSpPr>
            <a:spLocks noGrp="1"/>
          </p:cNvSpPr>
          <p:nvPr>
            <p:ph type="ftr" sz="quarter" idx="11"/>
          </p:nvPr>
        </p:nvSpPr>
        <p:spPr>
          <a:xfrm>
            <a:off x="609600" y="6356351"/>
            <a:ext cx="8839200" cy="365125"/>
          </a:xfrm>
        </p:spPr>
        <p:txBody>
          <a:bodyPr/>
          <a:lstStyle>
            <a:lvl1pPr algn="l">
              <a:defRPr cap="small" baseline="0">
                <a:solidFill>
                  <a:srgbClr val="B78E2D"/>
                </a:solidFill>
              </a:defRPr>
            </a:lvl1pPr>
          </a:lstStyle>
          <a:p>
            <a:endParaRPr lang="en-US" i="1" dirty="0"/>
          </a:p>
        </p:txBody>
      </p:sp>
    </p:spTree>
    <p:extLst>
      <p:ext uri="{BB962C8B-B14F-4D97-AF65-F5344CB8AC3E}">
        <p14:creationId xmlns:p14="http://schemas.microsoft.com/office/powerpoint/2010/main" val="3136058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952977" y="2209800"/>
            <a:ext cx="8229600" cy="1143000"/>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i="1" dirty="0">
              <a:solidFill>
                <a:srgbClr val="B78E2D"/>
              </a:solidFill>
            </a:endParaRPr>
          </a:p>
        </p:txBody>
      </p:sp>
      <p:sp>
        <p:nvSpPr>
          <p:cNvPr id="4" name="Slide Number Placeholder 3"/>
          <p:cNvSpPr>
            <a:spLocks noGrp="1"/>
          </p:cNvSpPr>
          <p:nvPr>
            <p:ph type="sldNum" sz="quarter" idx="11"/>
          </p:nvPr>
        </p:nvSpPr>
        <p:spPr/>
        <p:txBody>
          <a:bodyPr/>
          <a:lstStyle/>
          <a:p>
            <a:fld id="{07664A88-F7D9-45CE-A74C-44C93905E488}" type="slidenum">
              <a:rPr lang="en-US" smtClean="0"/>
              <a:t>‹#›</a:t>
            </a:fld>
            <a:endParaRPr lang="en-US"/>
          </a:p>
        </p:txBody>
      </p:sp>
    </p:spTree>
    <p:extLst>
      <p:ext uri="{BB962C8B-B14F-4D97-AF65-F5344CB8AC3E}">
        <p14:creationId xmlns:p14="http://schemas.microsoft.com/office/powerpoint/2010/main" val="3476496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609600" y="6308726"/>
            <a:ext cx="7924800" cy="365125"/>
          </a:xfrm>
        </p:spPr>
        <p:txBody>
          <a:bodyPr/>
          <a:lstStyle/>
          <a:p>
            <a:endParaRPr lang="en-US" i="1" dirty="0">
              <a:solidFill>
                <a:srgbClr val="B78E2D"/>
              </a:solidFill>
            </a:endParaRPr>
          </a:p>
        </p:txBody>
      </p:sp>
      <p:sp>
        <p:nvSpPr>
          <p:cNvPr id="6" name="Slide Number Placeholder 5"/>
          <p:cNvSpPr>
            <a:spLocks noGrp="1"/>
          </p:cNvSpPr>
          <p:nvPr>
            <p:ph type="sldNum" sz="quarter" idx="12"/>
          </p:nvPr>
        </p:nvSpPr>
        <p:spPr/>
        <p:txBody>
          <a:bodyPr/>
          <a:lstStyle/>
          <a:p>
            <a:fld id="{07664A88-F7D9-45CE-A74C-44C93905E488}" type="slidenum">
              <a:rPr lang="en-US" smtClean="0"/>
              <a:t>‹#›</a:t>
            </a:fld>
            <a:endParaRPr lang="en-US"/>
          </a:p>
        </p:txBody>
      </p:sp>
    </p:spTree>
    <p:extLst>
      <p:ext uri="{BB962C8B-B14F-4D97-AF65-F5344CB8AC3E}">
        <p14:creationId xmlns:p14="http://schemas.microsoft.com/office/powerpoint/2010/main" val="3097705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30400" y="274638"/>
            <a:ext cx="8636000" cy="1143000"/>
          </a:xfrm>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609600" y="6356351"/>
            <a:ext cx="7924800" cy="365125"/>
          </a:xfrm>
        </p:spPr>
        <p:txBody>
          <a:bodyPr/>
          <a:lstStyle/>
          <a:p>
            <a:endParaRPr lang="en-US" i="1" dirty="0">
              <a:solidFill>
                <a:srgbClr val="B78E2D"/>
              </a:solidFill>
            </a:endParaRPr>
          </a:p>
        </p:txBody>
      </p:sp>
      <p:sp>
        <p:nvSpPr>
          <p:cNvPr id="7" name="Slide Number Placeholder 6"/>
          <p:cNvSpPr>
            <a:spLocks noGrp="1"/>
          </p:cNvSpPr>
          <p:nvPr>
            <p:ph type="sldNum" sz="quarter" idx="12"/>
          </p:nvPr>
        </p:nvSpPr>
        <p:spPr/>
        <p:txBody>
          <a:bodyPr/>
          <a:lstStyle/>
          <a:p>
            <a:fld id="{07664A88-F7D9-45CE-A74C-44C93905E488}" type="slidenum">
              <a:rPr lang="en-US" smtClean="0"/>
              <a:t>‹#›</a:t>
            </a:fld>
            <a:endParaRPr lang="en-US"/>
          </a:p>
        </p:txBody>
      </p:sp>
    </p:spTree>
    <p:extLst>
      <p:ext uri="{BB962C8B-B14F-4D97-AF65-F5344CB8AC3E}">
        <p14:creationId xmlns:p14="http://schemas.microsoft.com/office/powerpoint/2010/main" val="2276936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a:xfrm>
            <a:off x="609600" y="6333825"/>
            <a:ext cx="7924800" cy="365125"/>
          </a:xfrm>
        </p:spPr>
        <p:txBody>
          <a:bodyPr/>
          <a:lstStyle/>
          <a:p>
            <a:endParaRPr lang="en-US" i="1" dirty="0">
              <a:solidFill>
                <a:srgbClr val="B78E2D"/>
              </a:solidFill>
            </a:endParaRPr>
          </a:p>
        </p:txBody>
      </p:sp>
      <p:sp>
        <p:nvSpPr>
          <p:cNvPr id="9" name="Slide Number Placeholder 8"/>
          <p:cNvSpPr>
            <a:spLocks noGrp="1"/>
          </p:cNvSpPr>
          <p:nvPr>
            <p:ph type="sldNum" sz="quarter" idx="12"/>
          </p:nvPr>
        </p:nvSpPr>
        <p:spPr/>
        <p:txBody>
          <a:bodyPr/>
          <a:lstStyle/>
          <a:p>
            <a:fld id="{07664A88-F7D9-45CE-A74C-44C93905E488}" type="slidenum">
              <a:rPr lang="en-US" smtClean="0"/>
              <a:t>‹#›</a:t>
            </a:fld>
            <a:endParaRPr lang="en-US"/>
          </a:p>
        </p:txBody>
      </p:sp>
    </p:spTree>
    <p:extLst>
      <p:ext uri="{BB962C8B-B14F-4D97-AF65-F5344CB8AC3E}">
        <p14:creationId xmlns:p14="http://schemas.microsoft.com/office/powerpoint/2010/main" val="3884373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a:xfrm>
            <a:off x="609600" y="6346182"/>
            <a:ext cx="7924800" cy="365125"/>
          </a:xfrm>
        </p:spPr>
        <p:txBody>
          <a:bodyPr/>
          <a:lstStyle/>
          <a:p>
            <a:endParaRPr lang="en-US" i="1" dirty="0">
              <a:solidFill>
                <a:srgbClr val="B78E2D"/>
              </a:solidFill>
            </a:endParaRPr>
          </a:p>
        </p:txBody>
      </p:sp>
      <p:sp>
        <p:nvSpPr>
          <p:cNvPr id="5" name="Slide Number Placeholder 4"/>
          <p:cNvSpPr>
            <a:spLocks noGrp="1"/>
          </p:cNvSpPr>
          <p:nvPr>
            <p:ph type="sldNum" sz="quarter" idx="12"/>
          </p:nvPr>
        </p:nvSpPr>
        <p:spPr/>
        <p:txBody>
          <a:bodyPr/>
          <a:lstStyle/>
          <a:p>
            <a:fld id="{07664A88-F7D9-45CE-A74C-44C93905E488}" type="slidenum">
              <a:rPr lang="en-US" smtClean="0"/>
              <a:t>‹#›</a:t>
            </a:fld>
            <a:endParaRPr lang="en-US"/>
          </a:p>
        </p:txBody>
      </p:sp>
    </p:spTree>
    <p:extLst>
      <p:ext uri="{BB962C8B-B14F-4D97-AF65-F5344CB8AC3E}">
        <p14:creationId xmlns:p14="http://schemas.microsoft.com/office/powerpoint/2010/main" val="2232654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609600" y="6333825"/>
            <a:ext cx="7924800" cy="365125"/>
          </a:xfrm>
        </p:spPr>
        <p:txBody>
          <a:bodyPr/>
          <a:lstStyle/>
          <a:p>
            <a:endParaRPr lang="en-US" i="1" dirty="0">
              <a:solidFill>
                <a:srgbClr val="B78E2D"/>
              </a:solidFill>
            </a:endParaRPr>
          </a:p>
        </p:txBody>
      </p:sp>
      <p:sp>
        <p:nvSpPr>
          <p:cNvPr id="4" name="Slide Number Placeholder 3"/>
          <p:cNvSpPr>
            <a:spLocks noGrp="1"/>
          </p:cNvSpPr>
          <p:nvPr>
            <p:ph type="sldNum" sz="quarter" idx="12"/>
          </p:nvPr>
        </p:nvSpPr>
        <p:spPr/>
        <p:txBody>
          <a:bodyPr/>
          <a:lstStyle/>
          <a:p>
            <a:fld id="{07664A88-F7D9-45CE-A74C-44C93905E488}" type="slidenum">
              <a:rPr lang="en-US" smtClean="0"/>
              <a:t>‹#›</a:t>
            </a:fld>
            <a:endParaRPr lang="en-US"/>
          </a:p>
        </p:txBody>
      </p:sp>
    </p:spTree>
    <p:extLst>
      <p:ext uri="{BB962C8B-B14F-4D97-AF65-F5344CB8AC3E}">
        <p14:creationId xmlns:p14="http://schemas.microsoft.com/office/powerpoint/2010/main" val="892697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609600" y="6333825"/>
            <a:ext cx="7924800" cy="365125"/>
          </a:xfrm>
        </p:spPr>
        <p:txBody>
          <a:bodyPr/>
          <a:lstStyle/>
          <a:p>
            <a:endParaRPr lang="en-US" i="1" dirty="0">
              <a:solidFill>
                <a:srgbClr val="B78E2D"/>
              </a:solidFill>
            </a:endParaRPr>
          </a:p>
        </p:txBody>
      </p:sp>
      <p:sp>
        <p:nvSpPr>
          <p:cNvPr id="7" name="Slide Number Placeholder 6"/>
          <p:cNvSpPr>
            <a:spLocks noGrp="1"/>
          </p:cNvSpPr>
          <p:nvPr>
            <p:ph type="sldNum" sz="quarter" idx="12"/>
          </p:nvPr>
        </p:nvSpPr>
        <p:spPr/>
        <p:txBody>
          <a:bodyPr/>
          <a:lstStyle/>
          <a:p>
            <a:fld id="{07664A88-F7D9-45CE-A74C-44C93905E488}" type="slidenum">
              <a:rPr lang="en-US" smtClean="0"/>
              <a:t>‹#›</a:t>
            </a:fld>
            <a:endParaRPr lang="en-US"/>
          </a:p>
        </p:txBody>
      </p:sp>
    </p:spTree>
    <p:extLst>
      <p:ext uri="{BB962C8B-B14F-4D97-AF65-F5344CB8AC3E}">
        <p14:creationId xmlns:p14="http://schemas.microsoft.com/office/powerpoint/2010/main" val="997470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8698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32000" y="274638"/>
            <a:ext cx="82296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609600" y="6356351"/>
            <a:ext cx="792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i="1" dirty="0">
              <a:solidFill>
                <a:srgbClr val="B78E2D"/>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664A88-F7D9-45CE-A74C-44C93905E488}" type="slidenum">
              <a:rPr lang="en-US" smtClean="0"/>
              <a:t>‹#›</a:t>
            </a:fld>
            <a:endParaRPr lang="en-US"/>
          </a:p>
        </p:txBody>
      </p:sp>
      <p:pic>
        <p:nvPicPr>
          <p:cNvPr id="8" name="Picture 7" descr="C:\Users\lwatts\AppData\Local\Microsoft\Windows\Temporary Internet Files\Content.Outlook\JEEHZHGE\IRT Logo.png"/>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0114844" y="282576"/>
            <a:ext cx="1759373" cy="1120140"/>
          </a:xfrm>
          <a:prstGeom prst="rect">
            <a:avLst/>
          </a:prstGeom>
          <a:noFill/>
          <a:ln>
            <a:noFill/>
          </a:ln>
        </p:spPr>
      </p:pic>
      <p:pic>
        <p:nvPicPr>
          <p:cNvPr id="9" name="Picture 8"/>
          <p:cNvPicPr>
            <a:picLocks noChangeAspect="1"/>
          </p:cNvPicPr>
          <p:nvPr userDrawn="1"/>
        </p:nvPicPr>
        <p:blipFill>
          <a:blip r:embed="rId12"/>
          <a:stretch>
            <a:fillRect/>
          </a:stretch>
        </p:blipFill>
        <p:spPr>
          <a:xfrm>
            <a:off x="609601" y="274638"/>
            <a:ext cx="1623393" cy="1213204"/>
          </a:xfrm>
          <a:prstGeom prst="rect">
            <a:avLst/>
          </a:prstGeom>
        </p:spPr>
      </p:pic>
      <p:sp>
        <p:nvSpPr>
          <p:cNvPr id="10" name="Rectangle 9"/>
          <p:cNvSpPr/>
          <p:nvPr userDrawn="1"/>
        </p:nvSpPr>
        <p:spPr>
          <a:xfrm>
            <a:off x="0" y="6705600"/>
            <a:ext cx="12192000" cy="152400"/>
          </a:xfrm>
          <a:prstGeom prst="rect">
            <a:avLst/>
          </a:prstGeom>
          <a:solidFill>
            <a:srgbClr val="B78E2D"/>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p>
        </p:txBody>
      </p:sp>
      <p:sp>
        <p:nvSpPr>
          <p:cNvPr id="11" name="Rectangle 10"/>
          <p:cNvSpPr/>
          <p:nvPr userDrawn="1"/>
        </p:nvSpPr>
        <p:spPr>
          <a:xfrm>
            <a:off x="0" y="0"/>
            <a:ext cx="12192000" cy="1524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6000356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dt="0"/>
  <p:txStyles>
    <p:titleStyle>
      <a:lvl1pPr algn="ctr" defTabSz="9144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9.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3657600" y="1295400"/>
            <a:ext cx="5410200" cy="4586090"/>
          </a:xfrm>
          <a:prstGeom prst="rect">
            <a:avLst/>
          </a:prstGeom>
        </p:spPr>
      </p:pic>
      <p:sp>
        <p:nvSpPr>
          <p:cNvPr id="2" name="Title 1"/>
          <p:cNvSpPr>
            <a:spLocks noGrp="1"/>
          </p:cNvSpPr>
          <p:nvPr>
            <p:ph type="ctrTitle"/>
          </p:nvPr>
        </p:nvSpPr>
        <p:spPr>
          <a:xfrm>
            <a:off x="1752600" y="1676400"/>
            <a:ext cx="8763000" cy="2514600"/>
          </a:xfrm>
        </p:spPr>
        <p:txBody>
          <a:bodyPr/>
          <a:lstStyle/>
          <a:p>
            <a:br>
              <a:rPr lang="en-US" sz="3200" b="1" dirty="0">
                <a:latin typeface="Garamond" panose="02020404030301010803" pitchFamily="18" charset="0"/>
              </a:rPr>
            </a:br>
            <a:r>
              <a:rPr lang="en-US" b="1" dirty="0">
                <a:latin typeface="Garamond" panose="02020404030301010803" pitchFamily="18" charset="0"/>
              </a:rPr>
              <a:t>INNOVATIVE READINESS TRAINING</a:t>
            </a:r>
            <a:br>
              <a:rPr lang="en-US" b="1" dirty="0">
                <a:latin typeface="Garamond" panose="02020404030301010803" pitchFamily="18" charset="0"/>
              </a:rPr>
            </a:br>
            <a:br>
              <a:rPr lang="en-US" b="1" dirty="0">
                <a:latin typeface="Garamond" panose="02020404030301010803" pitchFamily="18" charset="0"/>
              </a:rPr>
            </a:br>
            <a:r>
              <a:rPr lang="en-US" sz="2400" b="1" dirty="0">
                <a:latin typeface="Garamond" panose="02020404030301010803" pitchFamily="18" charset="0"/>
              </a:rPr>
              <a:t>The Premier Military Training Platform </a:t>
            </a:r>
            <a:br>
              <a:rPr lang="en-US" sz="2400" b="1" dirty="0">
                <a:latin typeface="Garamond" panose="02020404030301010803" pitchFamily="18" charset="0"/>
              </a:rPr>
            </a:br>
            <a:r>
              <a:rPr lang="en-US" sz="2400" b="1" i="1" dirty="0">
                <a:latin typeface="Garamond" panose="02020404030301010803" pitchFamily="18" charset="0"/>
              </a:rPr>
              <a:t>for a </a:t>
            </a:r>
            <a:br>
              <a:rPr lang="en-US" sz="2400" b="1" i="1" dirty="0">
                <a:latin typeface="Garamond" panose="02020404030301010803" pitchFamily="18" charset="0"/>
              </a:rPr>
            </a:br>
            <a:r>
              <a:rPr lang="en-US" sz="2400" b="1" dirty="0">
                <a:latin typeface="Garamond" panose="02020404030301010803" pitchFamily="18" charset="0"/>
              </a:rPr>
              <a:t>Secure and Prosperous America</a:t>
            </a:r>
            <a:br>
              <a:rPr lang="en-US" sz="3200" b="1" dirty="0">
                <a:latin typeface="Garamond" panose="02020404030301010803" pitchFamily="18" charset="0"/>
              </a:rPr>
            </a:br>
            <a:endParaRPr lang="en-US" sz="2800" b="1" dirty="0">
              <a:latin typeface="Garamond" panose="02020404030301010803" pitchFamily="18" charset="0"/>
            </a:endParaRPr>
          </a:p>
        </p:txBody>
      </p:sp>
      <p:sp>
        <p:nvSpPr>
          <p:cNvPr id="4" name="TextBox 3"/>
          <p:cNvSpPr txBox="1"/>
          <p:nvPr/>
        </p:nvSpPr>
        <p:spPr>
          <a:xfrm>
            <a:off x="2789105" y="5349895"/>
            <a:ext cx="6899931" cy="1508105"/>
          </a:xfrm>
          <a:prstGeom prst="rect">
            <a:avLst/>
          </a:prstGeom>
          <a:noFill/>
        </p:spPr>
        <p:txBody>
          <a:bodyPr wrap="square" rtlCol="0">
            <a:spAutoFit/>
          </a:bodyPr>
          <a:lstStyle/>
          <a:p>
            <a:pPr algn="ctr"/>
            <a:r>
              <a:rPr lang="en-US" sz="3600" b="1" dirty="0">
                <a:solidFill>
                  <a:prstClr val="black"/>
                </a:solidFill>
                <a:latin typeface="Garamond" panose="02020404030301010803" pitchFamily="18" charset="0"/>
              </a:rPr>
              <a:t>FY25 IRT 101 Presentation</a:t>
            </a:r>
          </a:p>
          <a:p>
            <a:pPr algn="ctr"/>
            <a:endParaRPr lang="en-US" sz="800" b="1" dirty="0">
              <a:solidFill>
                <a:prstClr val="black"/>
              </a:solidFill>
              <a:latin typeface="Garamond" panose="02020404030301010803" pitchFamily="18" charset="0"/>
            </a:endParaRPr>
          </a:p>
          <a:p>
            <a:pPr algn="ctr"/>
            <a:r>
              <a:rPr lang="en-US" sz="2400" b="1" dirty="0">
                <a:solidFill>
                  <a:prstClr val="black"/>
                </a:solidFill>
                <a:latin typeface="Garamond" panose="02020404030301010803" pitchFamily="18" charset="0"/>
              </a:rPr>
              <a:t> </a:t>
            </a:r>
          </a:p>
          <a:p>
            <a:pPr algn="ctr"/>
            <a:endParaRPr lang="en-US" sz="2400" dirty="0">
              <a:solidFill>
                <a:prstClr val="black"/>
              </a:solidFill>
              <a:latin typeface="Arial"/>
            </a:endParaRPr>
          </a:p>
        </p:txBody>
      </p:sp>
      <p:sp>
        <p:nvSpPr>
          <p:cNvPr id="5" name="TextBox 4"/>
          <p:cNvSpPr txBox="1"/>
          <p:nvPr/>
        </p:nvSpPr>
        <p:spPr>
          <a:xfrm>
            <a:off x="2209801" y="7162800"/>
            <a:ext cx="7585731" cy="1138773"/>
          </a:xfrm>
          <a:prstGeom prst="rect">
            <a:avLst/>
          </a:prstGeom>
          <a:noFill/>
        </p:spPr>
        <p:txBody>
          <a:bodyPr wrap="none" rtlCol="0">
            <a:spAutoFit/>
          </a:bodyPr>
          <a:lstStyle/>
          <a:p>
            <a:r>
              <a:rPr lang="en-US" sz="3200" b="1" dirty="0">
                <a:solidFill>
                  <a:prstClr val="black"/>
                </a:solidFill>
                <a:latin typeface="Garamond" panose="02020404030301010803" pitchFamily="18" charset="0"/>
              </a:rPr>
              <a:t>It’s all about… </a:t>
            </a:r>
            <a:br>
              <a:rPr lang="en-US" sz="3600" b="1" dirty="0">
                <a:solidFill>
                  <a:prstClr val="black"/>
                </a:solidFill>
                <a:latin typeface="Garamond" panose="02020404030301010803" pitchFamily="18" charset="0"/>
              </a:rPr>
            </a:br>
            <a:r>
              <a:rPr lang="en-US" sz="3600" b="1" dirty="0">
                <a:solidFill>
                  <a:prstClr val="black"/>
                </a:solidFill>
                <a:latin typeface="Garamond" panose="02020404030301010803" pitchFamily="18" charset="0"/>
              </a:rPr>
              <a:t>         STRATEGIC ENGAGEMENT</a:t>
            </a:r>
            <a:endParaRPr lang="en-US" sz="3600" dirty="0">
              <a:solidFill>
                <a:prstClr val="black"/>
              </a:solidFill>
              <a:latin typeface="Arial"/>
            </a:endParaRPr>
          </a:p>
        </p:txBody>
      </p:sp>
      <p:sp>
        <p:nvSpPr>
          <p:cNvPr id="7" name="Slide Number Placeholder 6"/>
          <p:cNvSpPr>
            <a:spLocks noGrp="1"/>
          </p:cNvSpPr>
          <p:nvPr>
            <p:ph type="sldNum" sz="quarter" idx="12"/>
          </p:nvPr>
        </p:nvSpPr>
        <p:spPr/>
        <p:txBody>
          <a:bodyPr/>
          <a:lstStyle/>
          <a:p>
            <a:fld id="{07664A88-F7D9-45CE-A74C-44C93905E488}" type="slidenum">
              <a:rPr lang="en-US">
                <a:solidFill>
                  <a:prstClr val="black">
                    <a:tint val="75000"/>
                  </a:prstClr>
                </a:solidFill>
                <a:latin typeface="Arial"/>
              </a:rPr>
              <a:pPr/>
              <a:t>1</a:t>
            </a:fld>
            <a:endParaRPr lang="en-US" dirty="0">
              <a:solidFill>
                <a:prstClr val="black">
                  <a:tint val="75000"/>
                </a:prstClr>
              </a:solidFill>
              <a:latin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Picture 9" descr="Picture 9"/>
          <p:cNvPicPr>
            <a:picLocks noChangeAspect="1"/>
          </p:cNvPicPr>
          <p:nvPr/>
        </p:nvPicPr>
        <p:blipFill>
          <a:blip r:embed="rId3">
            <a:alphaModFix amt="25000"/>
          </a:blip>
          <a:srcRect l="7910" r="17089"/>
          <a:stretch>
            <a:fillRect/>
          </a:stretch>
        </p:blipFill>
        <p:spPr>
          <a:xfrm>
            <a:off x="1524020" y="1821733"/>
            <a:ext cx="9143980" cy="4191140"/>
          </a:xfrm>
          <a:prstGeom prst="rect">
            <a:avLst/>
          </a:prstGeom>
          <a:ln w="12700">
            <a:miter lim="400000"/>
          </a:ln>
        </p:spPr>
      </p:pic>
      <p:sp>
        <p:nvSpPr>
          <p:cNvPr id="215" name="Title 1"/>
          <p:cNvSpPr txBox="1">
            <a:spLocks noGrp="1"/>
          </p:cNvSpPr>
          <p:nvPr>
            <p:ph type="title"/>
          </p:nvPr>
        </p:nvSpPr>
        <p:spPr>
          <a:xfrm>
            <a:off x="3086100" y="236975"/>
            <a:ext cx="6019800" cy="1325563"/>
          </a:xfrm>
          <a:prstGeom prst="rect">
            <a:avLst/>
          </a:prstGeom>
        </p:spPr>
        <p:txBody>
          <a:bodyPr/>
          <a:lstStyle>
            <a:lvl1pPr>
              <a:defRPr sz="4000" b="1">
                <a:solidFill>
                  <a:srgbClr val="002060"/>
                </a:solidFill>
                <a:latin typeface="Garamond"/>
                <a:ea typeface="Garamond"/>
                <a:cs typeface="Garamond"/>
                <a:sym typeface="Garamond"/>
              </a:defRPr>
            </a:lvl1pPr>
          </a:lstStyle>
          <a:p>
            <a:r>
              <a:t>Extensive Training Opportunities</a:t>
            </a:r>
          </a:p>
        </p:txBody>
      </p:sp>
      <p:grpSp>
        <p:nvGrpSpPr>
          <p:cNvPr id="240" name="Group 2"/>
          <p:cNvGrpSpPr/>
          <p:nvPr/>
        </p:nvGrpSpPr>
        <p:grpSpPr>
          <a:xfrm>
            <a:off x="1600209" y="1703298"/>
            <a:ext cx="8991584" cy="4073618"/>
            <a:chOff x="0" y="-5211"/>
            <a:chExt cx="8991582" cy="4073616"/>
          </a:xfrm>
        </p:grpSpPr>
        <p:grpSp>
          <p:nvGrpSpPr>
            <p:cNvPr id="218" name="Freeform: Shape 13"/>
            <p:cNvGrpSpPr/>
            <p:nvPr/>
          </p:nvGrpSpPr>
          <p:grpSpPr>
            <a:xfrm>
              <a:off x="0" y="-5211"/>
              <a:ext cx="2143233" cy="961053"/>
              <a:chOff x="0" y="-5210"/>
              <a:chExt cx="2143232" cy="961051"/>
            </a:xfrm>
          </p:grpSpPr>
          <p:sp>
            <p:nvSpPr>
              <p:cNvPr id="216" name="Rectangle"/>
              <p:cNvSpPr/>
              <p:nvPr/>
            </p:nvSpPr>
            <p:spPr>
              <a:xfrm>
                <a:off x="0" y="196490"/>
                <a:ext cx="2143232" cy="557652"/>
              </a:xfrm>
              <a:prstGeom prst="rect">
                <a:avLst/>
              </a:prstGeom>
              <a:gradFill flip="none" rotWithShape="1">
                <a:gsLst>
                  <a:gs pos="0">
                    <a:schemeClr val="accent5"/>
                  </a:gs>
                  <a:gs pos="80000">
                    <a:schemeClr val="accent5"/>
                  </a:gs>
                  <a:gs pos="100000">
                    <a:schemeClr val="accent5"/>
                  </a:gs>
                </a:gsLst>
                <a:lin ang="16200000" scaled="0"/>
              </a:gradFill>
              <a:ln w="9525" cap="flat">
                <a:solidFill>
                  <a:schemeClr val="accent5"/>
                </a:solidFill>
                <a:prstDash val="solid"/>
                <a:round/>
              </a:ln>
              <a:effectLst/>
            </p:spPr>
            <p:txBody>
              <a:bodyPr wrap="square" lIns="45719" tIns="45719" rIns="45719" bIns="45719" numCol="1" anchor="ctr">
                <a:noAutofit/>
              </a:bodyPr>
              <a:lstStyle/>
              <a:p>
                <a:pPr algn="ctr" defTabSz="977900">
                  <a:lnSpc>
                    <a:spcPct val="90000"/>
                  </a:lnSpc>
                  <a:spcBef>
                    <a:spcPts val="700"/>
                  </a:spcBef>
                  <a:defRPr>
                    <a:solidFill>
                      <a:srgbClr val="FFFFFF"/>
                    </a:solidFill>
                  </a:defRPr>
                </a:pPr>
                <a:endParaRPr>
                  <a:solidFill>
                    <a:srgbClr val="FFFFFF"/>
                  </a:solidFill>
                  <a:latin typeface="Arial"/>
                </a:endParaRPr>
              </a:p>
            </p:txBody>
          </p:sp>
          <p:sp>
            <p:nvSpPr>
              <p:cNvPr id="217" name="Civil Engineering"/>
              <p:cNvSpPr txBox="1"/>
              <p:nvPr/>
            </p:nvSpPr>
            <p:spPr>
              <a:xfrm>
                <a:off x="4762" y="-5210"/>
                <a:ext cx="2133707" cy="9610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01559" tIns="201559" rIns="201559" bIns="201559" numCol="1" anchor="ctr">
                <a:spAutoFit/>
              </a:bodyPr>
              <a:lstStyle>
                <a:lvl1pPr algn="ctr" defTabSz="977900">
                  <a:lnSpc>
                    <a:spcPct val="90000"/>
                  </a:lnSpc>
                  <a:spcBef>
                    <a:spcPts val="800"/>
                  </a:spcBef>
                  <a:defRPr sz="2000">
                    <a:solidFill>
                      <a:srgbClr val="FFFFFF"/>
                    </a:solidFill>
                  </a:defRPr>
                </a:lvl1pPr>
              </a:lstStyle>
              <a:p>
                <a:r>
                  <a:rPr>
                    <a:latin typeface="Arial"/>
                  </a:rPr>
                  <a:t> Civil Engineering</a:t>
                </a:r>
              </a:p>
            </p:txBody>
          </p:sp>
        </p:grpSp>
        <p:grpSp>
          <p:nvGrpSpPr>
            <p:cNvPr id="221" name="Freeform: Shape 14"/>
            <p:cNvGrpSpPr/>
            <p:nvPr/>
          </p:nvGrpSpPr>
          <p:grpSpPr>
            <a:xfrm>
              <a:off x="0" y="754141"/>
              <a:ext cx="2143233" cy="3314263"/>
              <a:chOff x="0" y="0"/>
              <a:chExt cx="2143232" cy="3314262"/>
            </a:xfrm>
          </p:grpSpPr>
          <p:sp>
            <p:nvSpPr>
              <p:cNvPr id="219" name="Rectangle"/>
              <p:cNvSpPr/>
              <p:nvPr/>
            </p:nvSpPr>
            <p:spPr>
              <a:xfrm>
                <a:off x="0" y="0"/>
                <a:ext cx="2143232" cy="3314262"/>
              </a:xfrm>
              <a:prstGeom prst="rect">
                <a:avLst/>
              </a:prstGeom>
              <a:solidFill>
                <a:srgbClr val="F0E5D1">
                  <a:alpha val="90000"/>
                </a:srgbClr>
              </a:solidFill>
              <a:ln w="9525" cap="flat">
                <a:solidFill>
                  <a:srgbClr val="F0E5D1">
                    <a:alpha val="90000"/>
                  </a:srgbClr>
                </a:solidFill>
                <a:prstDash val="solid"/>
                <a:round/>
              </a:ln>
              <a:effectLst>
                <a:outerShdw blurRad="38100" dist="23000" dir="5400000" rotWithShape="0">
                  <a:srgbClr val="000000">
                    <a:alpha val="35000"/>
                  </a:srgbClr>
                </a:outerShdw>
              </a:effectLst>
            </p:spPr>
            <p:txBody>
              <a:bodyPr wrap="square" lIns="45719" tIns="45719" rIns="45719" bIns="45719" numCol="1" anchor="t">
                <a:noAutofit/>
              </a:bodyPr>
              <a:lstStyle/>
              <a:p>
                <a:pPr defTabSz="755650">
                  <a:lnSpc>
                    <a:spcPct val="90000"/>
                  </a:lnSpc>
                  <a:spcBef>
                    <a:spcPts val="700"/>
                  </a:spcBef>
                </a:pPr>
                <a:endParaRPr>
                  <a:solidFill>
                    <a:prstClr val="black"/>
                  </a:solidFill>
                  <a:latin typeface="Arial"/>
                </a:endParaRPr>
              </a:p>
            </p:txBody>
          </p:sp>
          <p:sp>
            <p:nvSpPr>
              <p:cNvPr id="220" name="Vertical &amp; Horizontal Construction…"/>
              <p:cNvSpPr txBox="1"/>
              <p:nvPr/>
            </p:nvSpPr>
            <p:spPr>
              <a:xfrm>
                <a:off x="4762" y="4762"/>
                <a:ext cx="2133707" cy="25160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1950" tIns="251950" rIns="251950" bIns="251950" numCol="1" anchor="t">
                <a:spAutoFit/>
              </a:bodyPr>
              <a:lstStyle/>
              <a:p>
                <a:pPr marL="1587" indent="-1587" defTabSz="1085850">
                  <a:lnSpc>
                    <a:spcPct val="90000"/>
                  </a:lnSpc>
                  <a:spcBef>
                    <a:spcPts val="700"/>
                  </a:spcBef>
                  <a:buSzPct val="100000"/>
                  <a:buFont typeface="Arial"/>
                  <a:buChar char="•"/>
                  <a:defRPr sz="1700"/>
                </a:pPr>
                <a:r>
                  <a:rPr sz="1700">
                    <a:solidFill>
                      <a:prstClr val="black"/>
                    </a:solidFill>
                    <a:latin typeface="Arial"/>
                  </a:rPr>
                  <a:t>Vertical &amp; Horizontal Construction</a:t>
                </a:r>
              </a:p>
              <a:p>
                <a:pPr marL="115887" indent="-114300" defTabSz="755650">
                  <a:lnSpc>
                    <a:spcPct val="90000"/>
                  </a:lnSpc>
                  <a:spcBef>
                    <a:spcPts val="700"/>
                  </a:spcBef>
                  <a:buSzPct val="100000"/>
                  <a:buFont typeface="Arial"/>
                  <a:buChar char="•"/>
                  <a:defRPr sz="1700"/>
                </a:pPr>
                <a:r>
                  <a:rPr sz="1700">
                    <a:solidFill>
                      <a:prstClr val="black"/>
                    </a:solidFill>
                    <a:latin typeface="Arial"/>
                  </a:rPr>
                  <a:t>Electrical</a:t>
                </a:r>
              </a:p>
              <a:p>
                <a:pPr marL="115887" indent="-114300" defTabSz="755650">
                  <a:lnSpc>
                    <a:spcPct val="90000"/>
                  </a:lnSpc>
                  <a:spcBef>
                    <a:spcPts val="700"/>
                  </a:spcBef>
                  <a:buSzPct val="100000"/>
                  <a:buFont typeface="Arial"/>
                  <a:buChar char="•"/>
                  <a:defRPr sz="1700"/>
                </a:pPr>
                <a:r>
                  <a:rPr sz="1700">
                    <a:solidFill>
                      <a:prstClr val="black"/>
                    </a:solidFill>
                    <a:latin typeface="Arial"/>
                  </a:rPr>
                  <a:t>HVAC</a:t>
                </a:r>
              </a:p>
              <a:p>
                <a:pPr marL="115887" indent="-114300" defTabSz="755650">
                  <a:lnSpc>
                    <a:spcPct val="90000"/>
                  </a:lnSpc>
                  <a:spcBef>
                    <a:spcPts val="700"/>
                  </a:spcBef>
                  <a:buSzPct val="100000"/>
                  <a:buFont typeface="Arial"/>
                  <a:buChar char="•"/>
                  <a:defRPr sz="1700"/>
                </a:pPr>
                <a:r>
                  <a:rPr sz="1700">
                    <a:solidFill>
                      <a:prstClr val="black"/>
                    </a:solidFill>
                    <a:latin typeface="Arial"/>
                  </a:rPr>
                  <a:t>Utilities</a:t>
                </a:r>
              </a:p>
              <a:p>
                <a:pPr marL="115887" indent="-114300" defTabSz="755650">
                  <a:lnSpc>
                    <a:spcPct val="90000"/>
                  </a:lnSpc>
                  <a:spcBef>
                    <a:spcPts val="700"/>
                  </a:spcBef>
                  <a:buSzPct val="100000"/>
                  <a:buFont typeface="Arial"/>
                  <a:buChar char="•"/>
                  <a:defRPr sz="1700"/>
                </a:pPr>
                <a:r>
                  <a:rPr sz="1700">
                    <a:solidFill>
                      <a:prstClr val="black"/>
                    </a:solidFill>
                    <a:latin typeface="Arial"/>
                  </a:rPr>
                  <a:t>Paving</a:t>
                </a:r>
              </a:p>
            </p:txBody>
          </p:sp>
        </p:grpSp>
        <p:grpSp>
          <p:nvGrpSpPr>
            <p:cNvPr id="224" name="Freeform: Shape 15"/>
            <p:cNvGrpSpPr/>
            <p:nvPr/>
          </p:nvGrpSpPr>
          <p:grpSpPr>
            <a:xfrm>
              <a:off x="2233892" y="113225"/>
              <a:ext cx="2143232" cy="724181"/>
              <a:chOff x="0" y="0"/>
              <a:chExt cx="2143231" cy="724179"/>
            </a:xfrm>
          </p:grpSpPr>
          <p:sp>
            <p:nvSpPr>
              <p:cNvPr id="222" name="Rectangle"/>
              <p:cNvSpPr/>
              <p:nvPr/>
            </p:nvSpPr>
            <p:spPr>
              <a:xfrm>
                <a:off x="0" y="83264"/>
                <a:ext cx="2143232" cy="557652"/>
              </a:xfrm>
              <a:prstGeom prst="rect">
                <a:avLst/>
              </a:prstGeom>
              <a:gradFill flip="none" rotWithShape="1">
                <a:gsLst>
                  <a:gs pos="0">
                    <a:schemeClr val="accent5"/>
                  </a:gs>
                  <a:gs pos="80000">
                    <a:schemeClr val="accent5"/>
                  </a:gs>
                  <a:gs pos="100000">
                    <a:schemeClr val="accent5"/>
                  </a:gs>
                </a:gsLst>
                <a:lin ang="16200000" scaled="0"/>
              </a:gradFill>
              <a:ln w="9525" cap="flat">
                <a:solidFill>
                  <a:schemeClr val="accent5"/>
                </a:solidFill>
                <a:prstDash val="solid"/>
                <a:round/>
              </a:ln>
              <a:effectLst/>
            </p:spPr>
            <p:txBody>
              <a:bodyPr wrap="square" lIns="45719" tIns="45719" rIns="45719" bIns="45719" numCol="1" anchor="ctr">
                <a:noAutofit/>
              </a:bodyPr>
              <a:lstStyle/>
              <a:p>
                <a:pPr algn="ctr" defTabSz="977900">
                  <a:lnSpc>
                    <a:spcPct val="90000"/>
                  </a:lnSpc>
                  <a:spcBef>
                    <a:spcPts val="700"/>
                  </a:spcBef>
                  <a:defRPr>
                    <a:solidFill>
                      <a:srgbClr val="FFFFFF"/>
                    </a:solidFill>
                  </a:defRPr>
                </a:pPr>
                <a:endParaRPr>
                  <a:solidFill>
                    <a:srgbClr val="FFFFFF"/>
                  </a:solidFill>
                  <a:latin typeface="Arial"/>
                </a:endParaRPr>
              </a:p>
            </p:txBody>
          </p:sp>
          <p:sp>
            <p:nvSpPr>
              <p:cNvPr id="223" name="Medical"/>
              <p:cNvSpPr txBox="1"/>
              <p:nvPr/>
            </p:nvSpPr>
            <p:spPr>
              <a:xfrm>
                <a:off x="4762" y="-1"/>
                <a:ext cx="2133707" cy="7241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01559" tIns="201559" rIns="201559" bIns="201559" numCol="1" anchor="ctr">
                <a:spAutoFit/>
              </a:bodyPr>
              <a:lstStyle>
                <a:lvl1pPr algn="ctr" defTabSz="977900">
                  <a:lnSpc>
                    <a:spcPct val="90000"/>
                  </a:lnSpc>
                  <a:spcBef>
                    <a:spcPts val="900"/>
                  </a:spcBef>
                  <a:defRPr sz="2200">
                    <a:solidFill>
                      <a:srgbClr val="FFFFFF"/>
                    </a:solidFill>
                  </a:defRPr>
                </a:lvl1pPr>
              </a:lstStyle>
              <a:p>
                <a:r>
                  <a:rPr>
                    <a:latin typeface="Arial"/>
                  </a:rPr>
                  <a:t>Medical </a:t>
                </a:r>
              </a:p>
            </p:txBody>
          </p:sp>
        </p:grpSp>
        <p:grpSp>
          <p:nvGrpSpPr>
            <p:cNvPr id="227" name="Freeform: Shape 16"/>
            <p:cNvGrpSpPr/>
            <p:nvPr/>
          </p:nvGrpSpPr>
          <p:grpSpPr>
            <a:xfrm>
              <a:off x="2233892" y="754141"/>
              <a:ext cx="2143232" cy="3314262"/>
              <a:chOff x="0" y="0"/>
              <a:chExt cx="2143231" cy="3314260"/>
            </a:xfrm>
          </p:grpSpPr>
          <p:sp>
            <p:nvSpPr>
              <p:cNvPr id="225" name="Rectangle"/>
              <p:cNvSpPr/>
              <p:nvPr/>
            </p:nvSpPr>
            <p:spPr>
              <a:xfrm>
                <a:off x="0" y="-1"/>
                <a:ext cx="2143232" cy="3314262"/>
              </a:xfrm>
              <a:prstGeom prst="rect">
                <a:avLst/>
              </a:prstGeom>
              <a:solidFill>
                <a:srgbClr val="F0E5D1">
                  <a:alpha val="90000"/>
                </a:srgbClr>
              </a:solidFill>
              <a:ln w="9525" cap="flat">
                <a:solidFill>
                  <a:srgbClr val="F0E5D1">
                    <a:alpha val="90000"/>
                  </a:srgbClr>
                </a:solidFill>
                <a:prstDash val="solid"/>
                <a:round/>
              </a:ln>
              <a:effectLst>
                <a:outerShdw blurRad="38100" dist="23000" dir="5400000" rotWithShape="0">
                  <a:srgbClr val="000000">
                    <a:alpha val="35000"/>
                  </a:srgbClr>
                </a:outerShdw>
              </a:effectLst>
            </p:spPr>
            <p:txBody>
              <a:bodyPr wrap="square" lIns="45719" tIns="45719" rIns="45719" bIns="45719" numCol="1" anchor="t">
                <a:noAutofit/>
              </a:bodyPr>
              <a:lstStyle/>
              <a:p>
                <a:pPr defTabSz="755650">
                  <a:lnSpc>
                    <a:spcPct val="90000"/>
                  </a:lnSpc>
                  <a:spcBef>
                    <a:spcPts val="700"/>
                  </a:spcBef>
                </a:pPr>
                <a:endParaRPr>
                  <a:solidFill>
                    <a:prstClr val="black"/>
                  </a:solidFill>
                  <a:latin typeface="Arial"/>
                </a:endParaRPr>
              </a:p>
            </p:txBody>
          </p:sp>
          <p:sp>
            <p:nvSpPr>
              <p:cNvPr id="226" name="Health Exams…"/>
              <p:cNvSpPr txBox="1"/>
              <p:nvPr/>
            </p:nvSpPr>
            <p:spPr>
              <a:xfrm>
                <a:off x="4762" y="4762"/>
                <a:ext cx="2133707" cy="20307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1950" tIns="251950" rIns="251950" bIns="251950" numCol="1" anchor="t">
                <a:spAutoFit/>
              </a:bodyPr>
              <a:lstStyle/>
              <a:p>
                <a:pPr marL="115887" indent="-114300" defTabSz="755650">
                  <a:lnSpc>
                    <a:spcPct val="90000"/>
                  </a:lnSpc>
                  <a:spcBef>
                    <a:spcPts val="700"/>
                  </a:spcBef>
                  <a:buSzPct val="100000"/>
                  <a:buFont typeface="Arial"/>
                  <a:buChar char="•"/>
                  <a:defRPr sz="1700"/>
                </a:pPr>
                <a:r>
                  <a:rPr sz="1700">
                    <a:solidFill>
                      <a:prstClr val="black"/>
                    </a:solidFill>
                    <a:latin typeface="Arial"/>
                  </a:rPr>
                  <a:t>Health Exams </a:t>
                </a:r>
              </a:p>
              <a:p>
                <a:pPr marL="115887" indent="-114300" defTabSz="755650">
                  <a:lnSpc>
                    <a:spcPct val="90000"/>
                  </a:lnSpc>
                  <a:spcBef>
                    <a:spcPts val="700"/>
                  </a:spcBef>
                  <a:buSzPct val="100000"/>
                  <a:buFont typeface="Arial"/>
                  <a:buChar char="•"/>
                  <a:defRPr sz="1700"/>
                </a:pPr>
                <a:r>
                  <a:rPr sz="1700">
                    <a:solidFill>
                      <a:prstClr val="black"/>
                    </a:solidFill>
                    <a:latin typeface="Arial"/>
                  </a:rPr>
                  <a:t>Dental</a:t>
                </a:r>
              </a:p>
              <a:p>
                <a:pPr marL="115887" indent="-114300" defTabSz="755650">
                  <a:lnSpc>
                    <a:spcPct val="90000"/>
                  </a:lnSpc>
                  <a:spcBef>
                    <a:spcPts val="700"/>
                  </a:spcBef>
                  <a:buSzPct val="100000"/>
                  <a:buFont typeface="Arial"/>
                  <a:buChar char="•"/>
                  <a:defRPr sz="1700"/>
                </a:pPr>
                <a:r>
                  <a:rPr sz="1700">
                    <a:solidFill>
                      <a:prstClr val="black"/>
                    </a:solidFill>
                    <a:latin typeface="Arial"/>
                  </a:rPr>
                  <a:t>Optometry</a:t>
                </a:r>
              </a:p>
              <a:p>
                <a:pPr marL="115887" indent="-114300" defTabSz="755650">
                  <a:lnSpc>
                    <a:spcPct val="90000"/>
                  </a:lnSpc>
                  <a:spcBef>
                    <a:spcPts val="700"/>
                  </a:spcBef>
                  <a:buSzPct val="100000"/>
                  <a:buFont typeface="Arial"/>
                  <a:buChar char="•"/>
                  <a:defRPr sz="1700"/>
                </a:pPr>
                <a:r>
                  <a:rPr sz="1700">
                    <a:solidFill>
                      <a:prstClr val="black"/>
                    </a:solidFill>
                    <a:latin typeface="Arial"/>
                  </a:rPr>
                  <a:t>Veterinary</a:t>
                </a:r>
              </a:p>
              <a:p>
                <a:pPr marL="115887" indent="-114300" defTabSz="755650">
                  <a:lnSpc>
                    <a:spcPct val="90000"/>
                  </a:lnSpc>
                  <a:spcBef>
                    <a:spcPts val="700"/>
                  </a:spcBef>
                  <a:buSzPct val="100000"/>
                  <a:buFont typeface="Arial"/>
                  <a:buChar char="•"/>
                  <a:defRPr sz="1700"/>
                </a:pPr>
                <a:r>
                  <a:rPr sz="1700">
                    <a:solidFill>
                      <a:prstClr val="black"/>
                    </a:solidFill>
                    <a:latin typeface="Arial"/>
                  </a:rPr>
                  <a:t>Education </a:t>
                </a:r>
              </a:p>
            </p:txBody>
          </p:sp>
        </p:grpSp>
        <p:grpSp>
          <p:nvGrpSpPr>
            <p:cNvPr id="230" name="Freeform: Shape 17"/>
            <p:cNvGrpSpPr/>
            <p:nvPr/>
          </p:nvGrpSpPr>
          <p:grpSpPr>
            <a:xfrm>
              <a:off x="4467783" y="113225"/>
              <a:ext cx="2143233" cy="724181"/>
              <a:chOff x="0" y="0"/>
              <a:chExt cx="2143231" cy="724179"/>
            </a:xfrm>
          </p:grpSpPr>
          <p:sp>
            <p:nvSpPr>
              <p:cNvPr id="228" name="Rectangle"/>
              <p:cNvSpPr/>
              <p:nvPr/>
            </p:nvSpPr>
            <p:spPr>
              <a:xfrm>
                <a:off x="0" y="83264"/>
                <a:ext cx="2143232" cy="557652"/>
              </a:xfrm>
              <a:prstGeom prst="rect">
                <a:avLst/>
              </a:prstGeom>
              <a:gradFill flip="none" rotWithShape="1">
                <a:gsLst>
                  <a:gs pos="0">
                    <a:schemeClr val="accent5"/>
                  </a:gs>
                  <a:gs pos="80000">
                    <a:schemeClr val="accent5"/>
                  </a:gs>
                  <a:gs pos="100000">
                    <a:schemeClr val="accent5"/>
                  </a:gs>
                </a:gsLst>
                <a:lin ang="16200000" scaled="0"/>
              </a:gradFill>
              <a:ln w="9525" cap="flat">
                <a:solidFill>
                  <a:schemeClr val="accent5"/>
                </a:solidFill>
                <a:prstDash val="solid"/>
                <a:round/>
              </a:ln>
              <a:effectLst/>
            </p:spPr>
            <p:txBody>
              <a:bodyPr wrap="square" lIns="45719" tIns="45719" rIns="45719" bIns="45719" numCol="1" anchor="ctr">
                <a:noAutofit/>
              </a:bodyPr>
              <a:lstStyle/>
              <a:p>
                <a:pPr algn="ctr" defTabSz="977900">
                  <a:lnSpc>
                    <a:spcPct val="90000"/>
                  </a:lnSpc>
                  <a:spcBef>
                    <a:spcPts val="700"/>
                  </a:spcBef>
                  <a:defRPr>
                    <a:solidFill>
                      <a:srgbClr val="FFFFFF"/>
                    </a:solidFill>
                  </a:defRPr>
                </a:pPr>
                <a:endParaRPr>
                  <a:solidFill>
                    <a:srgbClr val="FFFFFF"/>
                  </a:solidFill>
                  <a:latin typeface="Arial"/>
                </a:endParaRPr>
              </a:p>
            </p:txBody>
          </p:sp>
          <p:sp>
            <p:nvSpPr>
              <p:cNvPr id="229" name="Cyber"/>
              <p:cNvSpPr txBox="1"/>
              <p:nvPr/>
            </p:nvSpPr>
            <p:spPr>
              <a:xfrm>
                <a:off x="4762" y="-1"/>
                <a:ext cx="2133707" cy="7241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01559" tIns="201559" rIns="201559" bIns="201559" numCol="1" anchor="ctr">
                <a:spAutoFit/>
              </a:bodyPr>
              <a:lstStyle>
                <a:lvl1pPr algn="ctr" defTabSz="977900">
                  <a:lnSpc>
                    <a:spcPct val="90000"/>
                  </a:lnSpc>
                  <a:spcBef>
                    <a:spcPts val="900"/>
                  </a:spcBef>
                  <a:defRPr sz="2200">
                    <a:solidFill>
                      <a:srgbClr val="FFFFFF"/>
                    </a:solidFill>
                  </a:defRPr>
                </a:lvl1pPr>
              </a:lstStyle>
              <a:p>
                <a:r>
                  <a:rPr>
                    <a:latin typeface="Arial"/>
                  </a:rPr>
                  <a:t>Cyber</a:t>
                </a:r>
              </a:p>
            </p:txBody>
          </p:sp>
        </p:grpSp>
        <p:grpSp>
          <p:nvGrpSpPr>
            <p:cNvPr id="233" name="Freeform: Shape 18"/>
            <p:cNvGrpSpPr/>
            <p:nvPr/>
          </p:nvGrpSpPr>
          <p:grpSpPr>
            <a:xfrm>
              <a:off x="4467783" y="754141"/>
              <a:ext cx="2143233" cy="3314264"/>
              <a:chOff x="0" y="0"/>
              <a:chExt cx="2143232" cy="3314263"/>
            </a:xfrm>
          </p:grpSpPr>
          <p:sp>
            <p:nvSpPr>
              <p:cNvPr id="231" name="Rectangle"/>
              <p:cNvSpPr/>
              <p:nvPr/>
            </p:nvSpPr>
            <p:spPr>
              <a:xfrm>
                <a:off x="0" y="0"/>
                <a:ext cx="2143232" cy="3314263"/>
              </a:xfrm>
              <a:prstGeom prst="rect">
                <a:avLst/>
              </a:prstGeom>
              <a:solidFill>
                <a:srgbClr val="F0E5D1">
                  <a:alpha val="90000"/>
                </a:srgbClr>
              </a:solidFill>
              <a:ln w="9525" cap="flat">
                <a:solidFill>
                  <a:srgbClr val="F0E5D1">
                    <a:alpha val="90000"/>
                  </a:srgbClr>
                </a:solidFill>
                <a:prstDash val="solid"/>
                <a:round/>
              </a:ln>
              <a:effectLst>
                <a:outerShdw blurRad="38100" dist="23000" dir="5400000" rotWithShape="0">
                  <a:srgbClr val="000000">
                    <a:alpha val="35000"/>
                  </a:srgbClr>
                </a:outerShdw>
              </a:effectLst>
            </p:spPr>
            <p:txBody>
              <a:bodyPr wrap="square" lIns="45719" tIns="45719" rIns="45719" bIns="45719" numCol="1" anchor="t">
                <a:noAutofit/>
              </a:bodyPr>
              <a:lstStyle/>
              <a:p>
                <a:pPr defTabSz="755650">
                  <a:lnSpc>
                    <a:spcPct val="90000"/>
                  </a:lnSpc>
                  <a:spcBef>
                    <a:spcPts val="700"/>
                  </a:spcBef>
                </a:pPr>
                <a:endParaRPr>
                  <a:solidFill>
                    <a:prstClr val="black"/>
                  </a:solidFill>
                  <a:latin typeface="Arial"/>
                </a:endParaRPr>
              </a:p>
            </p:txBody>
          </p:sp>
          <p:sp>
            <p:nvSpPr>
              <p:cNvPr id="232" name="Computer Network Defense (CND)…"/>
              <p:cNvSpPr txBox="1"/>
              <p:nvPr/>
            </p:nvSpPr>
            <p:spPr>
              <a:xfrm>
                <a:off x="4762" y="4762"/>
                <a:ext cx="2133707" cy="304284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1950" tIns="251950" rIns="251950" bIns="251950" numCol="1" anchor="t">
                <a:spAutoFit/>
              </a:bodyPr>
              <a:lstStyle/>
              <a:p>
                <a:pPr marL="115887" indent="-114300" defTabSz="755650">
                  <a:lnSpc>
                    <a:spcPct val="90000"/>
                  </a:lnSpc>
                  <a:spcBef>
                    <a:spcPts val="700"/>
                  </a:spcBef>
                  <a:buSzPct val="100000"/>
                  <a:buFont typeface="Arial"/>
                  <a:buChar char="•"/>
                  <a:defRPr sz="1700"/>
                </a:pPr>
                <a:r>
                  <a:rPr sz="1700">
                    <a:solidFill>
                      <a:prstClr val="black"/>
                    </a:solidFill>
                    <a:latin typeface="Arial"/>
                  </a:rPr>
                  <a:t>Computer Network Defense (CND)</a:t>
                </a:r>
              </a:p>
              <a:p>
                <a:pPr marL="115887" indent="-114300" defTabSz="755650">
                  <a:lnSpc>
                    <a:spcPct val="90000"/>
                  </a:lnSpc>
                  <a:spcBef>
                    <a:spcPts val="700"/>
                  </a:spcBef>
                  <a:buSzPct val="100000"/>
                  <a:buFont typeface="Arial"/>
                  <a:buChar char="•"/>
                  <a:defRPr sz="1700"/>
                </a:pPr>
                <a:r>
                  <a:rPr sz="1700">
                    <a:solidFill>
                      <a:prstClr val="black"/>
                    </a:solidFill>
                    <a:latin typeface="Arial"/>
                  </a:rPr>
                  <a:t>Cyber Resilience Reviews (CRR)</a:t>
                </a:r>
              </a:p>
              <a:p>
                <a:pPr marL="115887" indent="-114300" defTabSz="755650">
                  <a:lnSpc>
                    <a:spcPct val="90000"/>
                  </a:lnSpc>
                  <a:spcBef>
                    <a:spcPts val="700"/>
                  </a:spcBef>
                  <a:buSzPct val="100000"/>
                  <a:buFont typeface="Arial"/>
                  <a:buChar char="•"/>
                  <a:defRPr sz="1700"/>
                </a:pPr>
                <a:r>
                  <a:rPr sz="1700">
                    <a:solidFill>
                      <a:prstClr val="black"/>
                    </a:solidFill>
                    <a:latin typeface="Arial"/>
                  </a:rPr>
                  <a:t>Risk &amp; Vulnerability Assessments (RVA)</a:t>
                </a:r>
              </a:p>
            </p:txBody>
          </p:sp>
        </p:grpSp>
        <p:grpSp>
          <p:nvGrpSpPr>
            <p:cNvPr id="236" name="Freeform: Shape 11"/>
            <p:cNvGrpSpPr/>
            <p:nvPr/>
          </p:nvGrpSpPr>
          <p:grpSpPr>
            <a:xfrm>
              <a:off x="6701675" y="113225"/>
              <a:ext cx="2137526" cy="724181"/>
              <a:chOff x="0" y="0"/>
              <a:chExt cx="2137525" cy="724179"/>
            </a:xfrm>
          </p:grpSpPr>
          <p:sp>
            <p:nvSpPr>
              <p:cNvPr id="234" name="Rectangle"/>
              <p:cNvSpPr/>
              <p:nvPr/>
            </p:nvSpPr>
            <p:spPr>
              <a:xfrm>
                <a:off x="0" y="83264"/>
                <a:ext cx="2137526" cy="557652"/>
              </a:xfrm>
              <a:prstGeom prst="rect">
                <a:avLst/>
              </a:prstGeom>
              <a:gradFill flip="none" rotWithShape="1">
                <a:gsLst>
                  <a:gs pos="0">
                    <a:schemeClr val="accent5"/>
                  </a:gs>
                  <a:gs pos="80000">
                    <a:schemeClr val="accent5"/>
                  </a:gs>
                  <a:gs pos="100000">
                    <a:schemeClr val="accent5"/>
                  </a:gs>
                </a:gsLst>
                <a:lin ang="16200000" scaled="0"/>
              </a:gradFill>
              <a:ln w="9525" cap="flat">
                <a:solidFill>
                  <a:schemeClr val="accent5"/>
                </a:solidFill>
                <a:prstDash val="solid"/>
                <a:round/>
              </a:ln>
              <a:effectLst/>
            </p:spPr>
            <p:txBody>
              <a:bodyPr wrap="square" lIns="45719" tIns="45719" rIns="45719" bIns="45719" numCol="1" anchor="ctr">
                <a:noAutofit/>
              </a:bodyPr>
              <a:lstStyle/>
              <a:p>
                <a:pPr algn="ctr" defTabSz="977900">
                  <a:lnSpc>
                    <a:spcPct val="90000"/>
                  </a:lnSpc>
                  <a:spcBef>
                    <a:spcPts val="700"/>
                  </a:spcBef>
                  <a:defRPr>
                    <a:solidFill>
                      <a:srgbClr val="FFFFFF"/>
                    </a:solidFill>
                  </a:defRPr>
                </a:pPr>
                <a:endParaRPr>
                  <a:solidFill>
                    <a:srgbClr val="FFFFFF"/>
                  </a:solidFill>
                  <a:latin typeface="Arial"/>
                </a:endParaRPr>
              </a:p>
            </p:txBody>
          </p:sp>
          <p:sp>
            <p:nvSpPr>
              <p:cNvPr id="235" name="Other"/>
              <p:cNvSpPr txBox="1"/>
              <p:nvPr/>
            </p:nvSpPr>
            <p:spPr>
              <a:xfrm>
                <a:off x="4762" y="-1"/>
                <a:ext cx="2128001" cy="7241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01559" tIns="201559" rIns="201559" bIns="201559" numCol="1" anchor="ctr">
                <a:spAutoFit/>
              </a:bodyPr>
              <a:lstStyle>
                <a:lvl1pPr algn="ctr" defTabSz="977900">
                  <a:lnSpc>
                    <a:spcPct val="90000"/>
                  </a:lnSpc>
                  <a:spcBef>
                    <a:spcPts val="900"/>
                  </a:spcBef>
                  <a:defRPr sz="2200">
                    <a:solidFill>
                      <a:srgbClr val="FFFFFF"/>
                    </a:solidFill>
                  </a:defRPr>
                </a:lvl1pPr>
              </a:lstStyle>
              <a:p>
                <a:r>
                  <a:rPr>
                    <a:latin typeface="Arial"/>
                  </a:rPr>
                  <a:t>Other</a:t>
                </a:r>
              </a:p>
            </p:txBody>
          </p:sp>
        </p:grpSp>
        <p:grpSp>
          <p:nvGrpSpPr>
            <p:cNvPr id="239" name="Freeform: Shape 20"/>
            <p:cNvGrpSpPr/>
            <p:nvPr/>
          </p:nvGrpSpPr>
          <p:grpSpPr>
            <a:xfrm>
              <a:off x="6701674" y="754141"/>
              <a:ext cx="2289908" cy="3314264"/>
              <a:chOff x="0" y="0"/>
              <a:chExt cx="2289906" cy="3314262"/>
            </a:xfrm>
          </p:grpSpPr>
          <p:sp>
            <p:nvSpPr>
              <p:cNvPr id="237" name="Rectangle"/>
              <p:cNvSpPr/>
              <p:nvPr/>
            </p:nvSpPr>
            <p:spPr>
              <a:xfrm>
                <a:off x="0" y="0"/>
                <a:ext cx="2289906" cy="3314262"/>
              </a:xfrm>
              <a:prstGeom prst="rect">
                <a:avLst/>
              </a:prstGeom>
              <a:solidFill>
                <a:srgbClr val="F0E5D1">
                  <a:alpha val="90000"/>
                </a:srgbClr>
              </a:solidFill>
              <a:ln w="9525" cap="flat">
                <a:solidFill>
                  <a:srgbClr val="F0E5D1">
                    <a:alpha val="90000"/>
                  </a:srgbClr>
                </a:solidFill>
                <a:prstDash val="solid"/>
                <a:round/>
              </a:ln>
              <a:effectLst>
                <a:outerShdw blurRad="38100" dist="23000" dir="5400000" rotWithShape="0">
                  <a:srgbClr val="000000">
                    <a:alpha val="35000"/>
                  </a:srgbClr>
                </a:outerShdw>
              </a:effectLst>
            </p:spPr>
            <p:txBody>
              <a:bodyPr wrap="square" lIns="45719" tIns="45719" rIns="45719" bIns="45719" numCol="1" anchor="t">
                <a:noAutofit/>
              </a:bodyPr>
              <a:lstStyle/>
              <a:p>
                <a:pPr defTabSz="755650">
                  <a:lnSpc>
                    <a:spcPct val="90000"/>
                  </a:lnSpc>
                  <a:spcBef>
                    <a:spcPts val="700"/>
                  </a:spcBef>
                </a:pPr>
                <a:endParaRPr>
                  <a:solidFill>
                    <a:prstClr val="black"/>
                  </a:solidFill>
                  <a:latin typeface="Arial"/>
                </a:endParaRPr>
              </a:p>
            </p:txBody>
          </p:sp>
          <p:sp>
            <p:nvSpPr>
              <p:cNvPr id="238" name="Force Support…"/>
              <p:cNvSpPr txBox="1"/>
              <p:nvPr/>
            </p:nvSpPr>
            <p:spPr>
              <a:xfrm>
                <a:off x="4762" y="4762"/>
                <a:ext cx="2280382" cy="260580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1950" tIns="251950" rIns="251950" bIns="251950" numCol="1" anchor="t">
                <a:spAutoFit/>
              </a:bodyPr>
              <a:lstStyle/>
              <a:p>
                <a:pPr marL="115887" indent="-114300" defTabSz="755650">
                  <a:lnSpc>
                    <a:spcPct val="90000"/>
                  </a:lnSpc>
                  <a:spcBef>
                    <a:spcPts val="700"/>
                  </a:spcBef>
                  <a:buSzPct val="100000"/>
                  <a:buFont typeface="Arial"/>
                  <a:buChar char="•"/>
                  <a:defRPr sz="1700"/>
                </a:pPr>
                <a:r>
                  <a:rPr sz="1700">
                    <a:solidFill>
                      <a:prstClr val="black"/>
                    </a:solidFill>
                    <a:latin typeface="Arial"/>
                  </a:rPr>
                  <a:t>Force Support</a:t>
                </a:r>
              </a:p>
              <a:p>
                <a:pPr marL="115887" indent="-114300" defTabSz="755650">
                  <a:lnSpc>
                    <a:spcPct val="90000"/>
                  </a:lnSpc>
                  <a:spcBef>
                    <a:spcPts val="700"/>
                  </a:spcBef>
                  <a:buSzPct val="100000"/>
                  <a:buFont typeface="Arial"/>
                  <a:buChar char="•"/>
                  <a:defRPr sz="1700"/>
                </a:pPr>
                <a:r>
                  <a:rPr sz="1700">
                    <a:solidFill>
                      <a:prstClr val="black"/>
                    </a:solidFill>
                    <a:latin typeface="Arial"/>
                  </a:rPr>
                  <a:t>Public Affairs</a:t>
                </a:r>
              </a:p>
              <a:p>
                <a:pPr marL="115887" indent="-114300" defTabSz="755650">
                  <a:lnSpc>
                    <a:spcPct val="90000"/>
                  </a:lnSpc>
                  <a:spcBef>
                    <a:spcPts val="700"/>
                  </a:spcBef>
                  <a:buSzPct val="100000"/>
                  <a:buFont typeface="Arial"/>
                  <a:buChar char="•"/>
                  <a:defRPr sz="1700"/>
                </a:pPr>
                <a:r>
                  <a:rPr sz="1700">
                    <a:solidFill>
                      <a:prstClr val="black"/>
                    </a:solidFill>
                    <a:latin typeface="Arial"/>
                  </a:rPr>
                  <a:t>Chaplain</a:t>
                </a:r>
              </a:p>
              <a:p>
                <a:pPr marL="115887" indent="-114300" defTabSz="755650">
                  <a:lnSpc>
                    <a:spcPct val="90000"/>
                  </a:lnSpc>
                  <a:spcBef>
                    <a:spcPts val="700"/>
                  </a:spcBef>
                  <a:buSzPct val="100000"/>
                  <a:buFont typeface="Arial"/>
                  <a:buChar char="•"/>
                  <a:defRPr sz="1700"/>
                </a:pPr>
                <a:r>
                  <a:rPr sz="1700">
                    <a:solidFill>
                      <a:prstClr val="black"/>
                    </a:solidFill>
                    <a:latin typeface="Arial"/>
                  </a:rPr>
                  <a:t>Transportation</a:t>
                </a:r>
              </a:p>
              <a:p>
                <a:pPr marL="115887" indent="-114300" defTabSz="755650">
                  <a:lnSpc>
                    <a:spcPct val="90000"/>
                  </a:lnSpc>
                  <a:spcBef>
                    <a:spcPts val="700"/>
                  </a:spcBef>
                  <a:buSzPct val="100000"/>
                  <a:buFont typeface="Arial"/>
                  <a:buChar char="•"/>
                  <a:defRPr sz="1700"/>
                </a:pPr>
                <a:r>
                  <a:rPr sz="1700">
                    <a:solidFill>
                      <a:prstClr val="black"/>
                    </a:solidFill>
                    <a:latin typeface="Arial"/>
                  </a:rPr>
                  <a:t>Communications</a:t>
                </a:r>
              </a:p>
              <a:p>
                <a:pPr marL="115887" indent="-114300" defTabSz="755650">
                  <a:lnSpc>
                    <a:spcPct val="90000"/>
                  </a:lnSpc>
                  <a:spcBef>
                    <a:spcPts val="700"/>
                  </a:spcBef>
                  <a:buSzPct val="100000"/>
                  <a:buFont typeface="Arial"/>
                  <a:buChar char="•"/>
                  <a:defRPr sz="1700"/>
                </a:pPr>
                <a:r>
                  <a:rPr sz="1700">
                    <a:solidFill>
                      <a:prstClr val="black"/>
                    </a:solidFill>
                    <a:latin typeface="Arial"/>
                  </a:rPr>
                  <a:t>Emergency Management</a:t>
                </a:r>
              </a:p>
            </p:txBody>
          </p:sp>
        </p:gr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274638"/>
            <a:ext cx="6172200" cy="1143000"/>
          </a:xfrm>
        </p:spPr>
        <p:txBody>
          <a:bodyPr/>
          <a:lstStyle/>
          <a:p>
            <a:r>
              <a:rPr lang="en-US" b="1" dirty="0">
                <a:latin typeface="Garamond" panose="02020404030301010803" pitchFamily="18" charset="0"/>
              </a:rPr>
              <a:t>Civil-Military Excellence</a:t>
            </a:r>
          </a:p>
        </p:txBody>
      </p:sp>
      <p:sp>
        <p:nvSpPr>
          <p:cNvPr id="6" name="Rectangle 5"/>
          <p:cNvSpPr/>
          <p:nvPr/>
        </p:nvSpPr>
        <p:spPr>
          <a:xfrm>
            <a:off x="2590801" y="6400800"/>
            <a:ext cx="9062479" cy="369332"/>
          </a:xfrm>
          <a:prstGeom prst="rect">
            <a:avLst/>
          </a:prstGeom>
        </p:spPr>
        <p:txBody>
          <a:bodyPr wrap="square">
            <a:spAutoFit/>
          </a:bodyPr>
          <a:lstStyle/>
          <a:p>
            <a:pPr>
              <a:defRPr/>
            </a:pPr>
            <a:r>
              <a:rPr lang="en-US" dirty="0">
                <a:solidFill>
                  <a:prstClr val="black"/>
                </a:solidFill>
                <a:latin typeface="Garamond" panose="02020404030301010803" pitchFamily="18" charset="0"/>
                <a:ea typeface="Tw Cen MT" panose="020B0602020104020603" pitchFamily="34" charset="0"/>
              </a:rPr>
              <a:t>The Premier Military Training Platform </a:t>
            </a:r>
            <a:r>
              <a:rPr lang="en-US" i="1" dirty="0">
                <a:solidFill>
                  <a:prstClr val="black"/>
                </a:solidFill>
                <a:latin typeface="Garamond" panose="02020404030301010803" pitchFamily="18" charset="0"/>
                <a:ea typeface="Tw Cen MT" panose="020B0602020104020603" pitchFamily="34" charset="0"/>
              </a:rPr>
              <a:t>for a </a:t>
            </a:r>
            <a:r>
              <a:rPr lang="en-US" dirty="0">
                <a:solidFill>
                  <a:prstClr val="black"/>
                </a:solidFill>
                <a:latin typeface="Garamond" panose="02020404030301010803" pitchFamily="18" charset="0"/>
                <a:ea typeface="Tw Cen MT" panose="020B0602020104020603" pitchFamily="34" charset="0"/>
              </a:rPr>
              <a:t>Secure and Prosperous America</a:t>
            </a:r>
            <a:endParaRPr lang="en-US" dirty="0">
              <a:solidFill>
                <a:prstClr val="black"/>
              </a:solidFill>
              <a:latin typeface="Garamond" panose="02020404030301010803" pitchFamily="18" charset="0"/>
            </a:endParaRPr>
          </a:p>
        </p:txBody>
      </p:sp>
      <p:sp>
        <p:nvSpPr>
          <p:cNvPr id="5" name="Isosceles Triangle 4">
            <a:extLst>
              <a:ext uri="{FF2B5EF4-FFF2-40B4-BE49-F238E27FC236}">
                <a16:creationId xmlns:a16="http://schemas.microsoft.com/office/drawing/2014/main" id="{0E9C17E4-D892-44A6-BD5F-E06976178D84}"/>
              </a:ext>
            </a:extLst>
          </p:cNvPr>
          <p:cNvSpPr/>
          <p:nvPr/>
        </p:nvSpPr>
        <p:spPr>
          <a:xfrm rot="5400000">
            <a:off x="5776735" y="3393999"/>
            <a:ext cx="2778739" cy="1612708"/>
          </a:xfrm>
          <a:prstGeom prst="triangle">
            <a:avLst/>
          </a:prstGeom>
          <a:noFill/>
          <a:ln w="76200" cap="flat" cmpd="sng" algn="ctr">
            <a:solidFill>
              <a:srgbClr val="BF1E2E"/>
            </a:solidFill>
            <a:prstDash val="solid"/>
            <a:miter lim="800000"/>
          </a:ln>
          <a:effectLst/>
        </p:spPr>
        <p:txBody>
          <a:bodyPr rtlCol="0" anchor="ctr"/>
          <a:lstStyle/>
          <a:p>
            <a:pPr algn="ctr" defTabSz="457200">
              <a:defRPr/>
            </a:pPr>
            <a:endParaRPr lang="en-US" sz="1350" b="1" kern="0">
              <a:solidFill>
                <a:prstClr val="white"/>
              </a:solidFill>
              <a:latin typeface="Garamond" panose="02020404030301010803" pitchFamily="18" charset="0"/>
            </a:endParaRPr>
          </a:p>
        </p:txBody>
      </p:sp>
      <p:pic>
        <p:nvPicPr>
          <p:cNvPr id="7" name="Picture 6" descr="A picture containing light&#10;&#10;Description automatically generated">
            <a:extLst>
              <a:ext uri="{FF2B5EF4-FFF2-40B4-BE49-F238E27FC236}">
                <a16:creationId xmlns:a16="http://schemas.microsoft.com/office/drawing/2014/main" id="{C8B2ACC4-04C4-4BFB-B9E7-6A5B1A4016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564" t="66222"/>
          <a:stretch/>
        </p:blipFill>
        <p:spPr>
          <a:xfrm>
            <a:off x="2283879" y="2597156"/>
            <a:ext cx="4779294" cy="3059639"/>
          </a:xfrm>
          <a:prstGeom prst="rect">
            <a:avLst/>
          </a:prstGeom>
        </p:spPr>
      </p:pic>
      <p:sp>
        <p:nvSpPr>
          <p:cNvPr id="8" name="TextBox 7">
            <a:extLst>
              <a:ext uri="{FF2B5EF4-FFF2-40B4-BE49-F238E27FC236}">
                <a16:creationId xmlns:a16="http://schemas.microsoft.com/office/drawing/2014/main" id="{76489E55-B1D3-47A3-9F2F-F1CE5821B9D3}"/>
              </a:ext>
            </a:extLst>
          </p:cNvPr>
          <p:cNvSpPr txBox="1"/>
          <p:nvPr/>
        </p:nvSpPr>
        <p:spPr>
          <a:xfrm>
            <a:off x="2286000" y="1805329"/>
            <a:ext cx="2078928" cy="338554"/>
          </a:xfrm>
          <a:prstGeom prst="rect">
            <a:avLst/>
          </a:prstGeom>
          <a:noFill/>
        </p:spPr>
        <p:txBody>
          <a:bodyPr wrap="square" rtlCol="0">
            <a:spAutoFit/>
          </a:bodyPr>
          <a:lstStyle/>
          <a:p>
            <a:pPr defTabSz="457200"/>
            <a:r>
              <a:rPr lang="en-US" sz="1600" b="1" dirty="0">
                <a:solidFill>
                  <a:srgbClr val="211C50"/>
                </a:solidFill>
                <a:latin typeface="Garamond" panose="02020404030301010803" pitchFamily="18" charset="0"/>
                <a:ea typeface="Roboto" pitchFamily="2" charset="0"/>
              </a:rPr>
              <a:t>REQUIREMENTS</a:t>
            </a:r>
          </a:p>
        </p:txBody>
      </p:sp>
      <p:sp>
        <p:nvSpPr>
          <p:cNvPr id="9" name="TextBox 8">
            <a:extLst>
              <a:ext uri="{FF2B5EF4-FFF2-40B4-BE49-F238E27FC236}">
                <a16:creationId xmlns:a16="http://schemas.microsoft.com/office/drawing/2014/main" id="{D633A1EC-A59F-43F6-BE31-C98A02E99948}"/>
              </a:ext>
            </a:extLst>
          </p:cNvPr>
          <p:cNvSpPr txBox="1"/>
          <p:nvPr/>
        </p:nvSpPr>
        <p:spPr>
          <a:xfrm>
            <a:off x="4985590" y="1805329"/>
            <a:ext cx="1551840" cy="338554"/>
          </a:xfrm>
          <a:prstGeom prst="rect">
            <a:avLst/>
          </a:prstGeom>
          <a:noFill/>
        </p:spPr>
        <p:txBody>
          <a:bodyPr wrap="square" rtlCol="0">
            <a:spAutoFit/>
          </a:bodyPr>
          <a:lstStyle/>
          <a:p>
            <a:pPr defTabSz="457200"/>
            <a:r>
              <a:rPr lang="en-US" sz="1600" b="1" dirty="0">
                <a:solidFill>
                  <a:srgbClr val="B68C2D"/>
                </a:solidFill>
                <a:latin typeface="Garamond" panose="02020404030301010803" pitchFamily="18" charset="0"/>
                <a:ea typeface="Roboto" pitchFamily="2" charset="0"/>
              </a:rPr>
              <a:t>RESOURCES</a:t>
            </a:r>
          </a:p>
        </p:txBody>
      </p:sp>
      <p:sp>
        <p:nvSpPr>
          <p:cNvPr id="10" name="TextBox 9">
            <a:extLst>
              <a:ext uri="{FF2B5EF4-FFF2-40B4-BE49-F238E27FC236}">
                <a16:creationId xmlns:a16="http://schemas.microsoft.com/office/drawing/2014/main" id="{37057B36-4702-41B0-89CF-39CE9C7B762E}"/>
              </a:ext>
            </a:extLst>
          </p:cNvPr>
          <p:cNvSpPr txBox="1"/>
          <p:nvPr/>
        </p:nvSpPr>
        <p:spPr>
          <a:xfrm>
            <a:off x="8211102" y="1805329"/>
            <a:ext cx="2031746" cy="338554"/>
          </a:xfrm>
          <a:prstGeom prst="rect">
            <a:avLst/>
          </a:prstGeom>
          <a:noFill/>
        </p:spPr>
        <p:txBody>
          <a:bodyPr wrap="square" rtlCol="0">
            <a:spAutoFit/>
          </a:bodyPr>
          <a:lstStyle/>
          <a:p>
            <a:pPr algn="ctr" defTabSz="457200"/>
            <a:r>
              <a:rPr lang="en-US" sz="1600" b="1" dirty="0">
                <a:solidFill>
                  <a:srgbClr val="BF1E2E"/>
                </a:solidFill>
                <a:latin typeface="Garamond" panose="02020404030301010803" pitchFamily="18" charset="0"/>
                <a:ea typeface="Roboto" pitchFamily="2" charset="0"/>
              </a:rPr>
              <a:t>RESULTS</a:t>
            </a:r>
          </a:p>
        </p:txBody>
      </p:sp>
      <p:sp>
        <p:nvSpPr>
          <p:cNvPr id="11" name="TextBox 10">
            <a:extLst>
              <a:ext uri="{FF2B5EF4-FFF2-40B4-BE49-F238E27FC236}">
                <a16:creationId xmlns:a16="http://schemas.microsoft.com/office/drawing/2014/main" id="{9A1BECD9-B16F-4E4B-96B3-1A269112902D}"/>
              </a:ext>
            </a:extLst>
          </p:cNvPr>
          <p:cNvSpPr txBox="1"/>
          <p:nvPr/>
        </p:nvSpPr>
        <p:spPr>
          <a:xfrm>
            <a:off x="2716821" y="2485499"/>
            <a:ext cx="907160" cy="323165"/>
          </a:xfrm>
          <a:prstGeom prst="rect">
            <a:avLst/>
          </a:prstGeom>
          <a:noFill/>
        </p:spPr>
        <p:txBody>
          <a:bodyPr wrap="square" rtlCol="0">
            <a:spAutoFit/>
          </a:bodyPr>
          <a:lstStyle/>
          <a:p>
            <a:pPr algn="ctr" defTabSz="457200"/>
            <a:r>
              <a:rPr lang="en-US" sz="1500" b="1" dirty="0">
                <a:solidFill>
                  <a:srgbClr val="211C50"/>
                </a:solidFill>
                <a:latin typeface="Garamond" panose="02020404030301010803" pitchFamily="18" charset="0"/>
                <a:ea typeface="Roboto" pitchFamily="2" charset="0"/>
              </a:rPr>
              <a:t>Military</a:t>
            </a:r>
          </a:p>
        </p:txBody>
      </p:sp>
      <p:sp>
        <p:nvSpPr>
          <p:cNvPr id="12" name="TextBox 11">
            <a:extLst>
              <a:ext uri="{FF2B5EF4-FFF2-40B4-BE49-F238E27FC236}">
                <a16:creationId xmlns:a16="http://schemas.microsoft.com/office/drawing/2014/main" id="{DF6420CD-33F5-4D95-8E87-BC107344916E}"/>
              </a:ext>
            </a:extLst>
          </p:cNvPr>
          <p:cNvSpPr txBox="1"/>
          <p:nvPr/>
        </p:nvSpPr>
        <p:spPr>
          <a:xfrm>
            <a:off x="2531627" y="4100680"/>
            <a:ext cx="1244588" cy="323165"/>
          </a:xfrm>
          <a:prstGeom prst="rect">
            <a:avLst/>
          </a:prstGeom>
          <a:noFill/>
        </p:spPr>
        <p:txBody>
          <a:bodyPr wrap="square" rtlCol="0">
            <a:spAutoFit/>
          </a:bodyPr>
          <a:lstStyle/>
          <a:p>
            <a:pPr algn="ctr" defTabSz="457200"/>
            <a:r>
              <a:rPr lang="en-US" sz="1500" b="1" dirty="0">
                <a:solidFill>
                  <a:srgbClr val="211C50"/>
                </a:solidFill>
                <a:latin typeface="Garamond" panose="02020404030301010803" pitchFamily="18" charset="0"/>
                <a:ea typeface="Roboto" pitchFamily="2" charset="0"/>
              </a:rPr>
              <a:t>Community</a:t>
            </a:r>
          </a:p>
        </p:txBody>
      </p:sp>
      <p:sp>
        <p:nvSpPr>
          <p:cNvPr id="13" name="TextBox 12">
            <a:extLst>
              <a:ext uri="{FF2B5EF4-FFF2-40B4-BE49-F238E27FC236}">
                <a16:creationId xmlns:a16="http://schemas.microsoft.com/office/drawing/2014/main" id="{38E3B90D-0F2F-423D-A97E-D84DC07D823F}"/>
              </a:ext>
            </a:extLst>
          </p:cNvPr>
          <p:cNvSpPr txBox="1"/>
          <p:nvPr/>
        </p:nvSpPr>
        <p:spPr>
          <a:xfrm>
            <a:off x="6247593" y="3834206"/>
            <a:ext cx="1633204" cy="715581"/>
          </a:xfrm>
          <a:prstGeom prst="rect">
            <a:avLst/>
          </a:prstGeom>
          <a:noFill/>
        </p:spPr>
        <p:txBody>
          <a:bodyPr wrap="square" rtlCol="0">
            <a:spAutoFit/>
          </a:bodyPr>
          <a:lstStyle/>
          <a:p>
            <a:pPr algn="ctr" defTabSz="457200"/>
            <a:r>
              <a:rPr lang="en-US" sz="1350" b="1" dirty="0">
                <a:solidFill>
                  <a:srgbClr val="BF1E2E"/>
                </a:solidFill>
                <a:latin typeface="Garamond" panose="02020404030301010803" pitchFamily="18" charset="0"/>
                <a:ea typeface="Roboto" pitchFamily="2" charset="0"/>
              </a:rPr>
              <a:t>READINESS</a:t>
            </a:r>
          </a:p>
          <a:p>
            <a:pPr algn="ctr" defTabSz="457200"/>
            <a:r>
              <a:rPr lang="en-US" sz="1350" b="1" dirty="0">
                <a:solidFill>
                  <a:srgbClr val="BF1E2E"/>
                </a:solidFill>
                <a:latin typeface="Garamond" panose="02020404030301010803" pitchFamily="18" charset="0"/>
                <a:ea typeface="Roboto" pitchFamily="2" charset="0"/>
              </a:rPr>
              <a:t>PARTNERSHIPS</a:t>
            </a:r>
          </a:p>
          <a:p>
            <a:pPr algn="ctr" defTabSz="457200"/>
            <a:r>
              <a:rPr lang="en-US" sz="1350" b="1" dirty="0">
                <a:solidFill>
                  <a:srgbClr val="BF1E2E"/>
                </a:solidFill>
                <a:latin typeface="Garamond" panose="02020404030301010803" pitchFamily="18" charset="0"/>
                <a:ea typeface="Roboto" pitchFamily="2" charset="0"/>
              </a:rPr>
              <a:t>INNOVATION</a:t>
            </a:r>
          </a:p>
        </p:txBody>
      </p:sp>
      <p:sp>
        <p:nvSpPr>
          <p:cNvPr id="14" name="TextBox 13">
            <a:extLst>
              <a:ext uri="{FF2B5EF4-FFF2-40B4-BE49-F238E27FC236}">
                <a16:creationId xmlns:a16="http://schemas.microsoft.com/office/drawing/2014/main" id="{1B11943F-67CD-476D-9520-92CF2463730E}"/>
              </a:ext>
            </a:extLst>
          </p:cNvPr>
          <p:cNvSpPr txBox="1"/>
          <p:nvPr/>
        </p:nvSpPr>
        <p:spPr>
          <a:xfrm>
            <a:off x="3585880" y="3296374"/>
            <a:ext cx="1398547" cy="276999"/>
          </a:xfrm>
          <a:prstGeom prst="rect">
            <a:avLst/>
          </a:prstGeom>
          <a:noFill/>
        </p:spPr>
        <p:txBody>
          <a:bodyPr wrap="square" rtlCol="0">
            <a:spAutoFit/>
          </a:bodyPr>
          <a:lstStyle/>
          <a:p>
            <a:pPr algn="ctr" defTabSz="457200"/>
            <a:r>
              <a:rPr lang="en-US" sz="1200" b="1" dirty="0">
                <a:solidFill>
                  <a:prstClr val="black"/>
                </a:solidFill>
                <a:latin typeface="Garamond" panose="02020404030301010803" pitchFamily="18" charset="0"/>
                <a:ea typeface="Roboto" pitchFamily="2" charset="0"/>
              </a:rPr>
              <a:t>TRAINING</a:t>
            </a:r>
          </a:p>
        </p:txBody>
      </p:sp>
      <p:sp>
        <p:nvSpPr>
          <p:cNvPr id="15" name="TextBox 14">
            <a:extLst>
              <a:ext uri="{FF2B5EF4-FFF2-40B4-BE49-F238E27FC236}">
                <a16:creationId xmlns:a16="http://schemas.microsoft.com/office/drawing/2014/main" id="{862DB386-DA89-4B98-88A9-A33B1EC3EF4F}"/>
              </a:ext>
            </a:extLst>
          </p:cNvPr>
          <p:cNvSpPr txBox="1"/>
          <p:nvPr/>
        </p:nvSpPr>
        <p:spPr>
          <a:xfrm>
            <a:off x="4775923" y="3058438"/>
            <a:ext cx="1596529" cy="758797"/>
          </a:xfrm>
          <a:prstGeom prst="rect">
            <a:avLst/>
          </a:prstGeom>
          <a:noFill/>
        </p:spPr>
        <p:txBody>
          <a:bodyPr wrap="square" rtlCol="0">
            <a:spAutoFit/>
          </a:bodyPr>
          <a:lstStyle/>
          <a:p>
            <a:pPr algn="ctr" defTabSz="457200">
              <a:lnSpc>
                <a:spcPct val="90000"/>
              </a:lnSpc>
            </a:pPr>
            <a:r>
              <a:rPr lang="en-US" sz="1200" b="1" dirty="0">
                <a:solidFill>
                  <a:prstClr val="black"/>
                </a:solidFill>
                <a:latin typeface="Garamond" panose="02020404030301010803" pitchFamily="18" charset="0"/>
                <a:ea typeface="Roboto" pitchFamily="2" charset="0"/>
              </a:rPr>
              <a:t>Personnel</a:t>
            </a:r>
          </a:p>
          <a:p>
            <a:pPr algn="ctr" defTabSz="457200">
              <a:lnSpc>
                <a:spcPct val="90000"/>
              </a:lnSpc>
            </a:pPr>
            <a:r>
              <a:rPr lang="en-US" sz="1200" b="1" dirty="0">
                <a:solidFill>
                  <a:prstClr val="black"/>
                </a:solidFill>
                <a:latin typeface="Garamond" panose="02020404030301010803" pitchFamily="18" charset="0"/>
                <a:ea typeface="Roboto" pitchFamily="2" charset="0"/>
              </a:rPr>
              <a:t>Supplies </a:t>
            </a:r>
            <a:br>
              <a:rPr lang="en-US" sz="1200" b="1" dirty="0">
                <a:solidFill>
                  <a:prstClr val="black"/>
                </a:solidFill>
                <a:latin typeface="Garamond" panose="02020404030301010803" pitchFamily="18" charset="0"/>
                <a:ea typeface="Roboto" pitchFamily="2" charset="0"/>
              </a:rPr>
            </a:br>
            <a:r>
              <a:rPr lang="en-US" sz="1200" b="1" dirty="0">
                <a:solidFill>
                  <a:prstClr val="black"/>
                </a:solidFill>
                <a:latin typeface="Garamond" panose="02020404030301010803" pitchFamily="18" charset="0"/>
                <a:ea typeface="Roboto" pitchFamily="2" charset="0"/>
              </a:rPr>
              <a:t>&amp; </a:t>
            </a:r>
            <a:br>
              <a:rPr lang="en-US" sz="1200" b="1" dirty="0">
                <a:solidFill>
                  <a:prstClr val="black"/>
                </a:solidFill>
                <a:latin typeface="Garamond" panose="02020404030301010803" pitchFamily="18" charset="0"/>
                <a:ea typeface="Roboto" pitchFamily="2" charset="0"/>
              </a:rPr>
            </a:br>
            <a:r>
              <a:rPr lang="en-US" sz="1200" b="1" dirty="0">
                <a:solidFill>
                  <a:prstClr val="black"/>
                </a:solidFill>
                <a:latin typeface="Garamond" panose="02020404030301010803" pitchFamily="18" charset="0"/>
                <a:ea typeface="Roboto" pitchFamily="2" charset="0"/>
              </a:rPr>
              <a:t>Equipment</a:t>
            </a:r>
          </a:p>
        </p:txBody>
      </p:sp>
      <p:sp>
        <p:nvSpPr>
          <p:cNvPr id="16" name="TextBox 15">
            <a:extLst>
              <a:ext uri="{FF2B5EF4-FFF2-40B4-BE49-F238E27FC236}">
                <a16:creationId xmlns:a16="http://schemas.microsoft.com/office/drawing/2014/main" id="{2AB4A936-0FC6-414E-A1A5-7BB72DF6902A}"/>
              </a:ext>
            </a:extLst>
          </p:cNvPr>
          <p:cNvSpPr txBox="1"/>
          <p:nvPr/>
        </p:nvSpPr>
        <p:spPr>
          <a:xfrm>
            <a:off x="3316195" y="4700350"/>
            <a:ext cx="1899812" cy="646331"/>
          </a:xfrm>
          <a:prstGeom prst="rect">
            <a:avLst/>
          </a:prstGeom>
          <a:noFill/>
        </p:spPr>
        <p:txBody>
          <a:bodyPr wrap="square" rtlCol="0">
            <a:spAutoFit/>
          </a:bodyPr>
          <a:lstStyle/>
          <a:p>
            <a:pPr algn="ctr" defTabSz="457200"/>
            <a:r>
              <a:rPr lang="en-US" sz="1200" b="1" dirty="0">
                <a:solidFill>
                  <a:prstClr val="black"/>
                </a:solidFill>
                <a:latin typeface="Garamond" panose="02020404030301010803" pitchFamily="18" charset="0"/>
                <a:ea typeface="Roboto" pitchFamily="2" charset="0"/>
              </a:rPr>
              <a:t>SERVICES </a:t>
            </a:r>
            <a:br>
              <a:rPr lang="en-US" sz="1200" b="1" dirty="0">
                <a:solidFill>
                  <a:prstClr val="black"/>
                </a:solidFill>
                <a:latin typeface="Garamond" panose="02020404030301010803" pitchFamily="18" charset="0"/>
                <a:ea typeface="Roboto" pitchFamily="2" charset="0"/>
              </a:rPr>
            </a:br>
            <a:r>
              <a:rPr lang="en-US" sz="1200" b="1" dirty="0">
                <a:solidFill>
                  <a:prstClr val="black"/>
                </a:solidFill>
                <a:latin typeface="Garamond" panose="02020404030301010803" pitchFamily="18" charset="0"/>
                <a:ea typeface="Roboto" pitchFamily="2" charset="0"/>
              </a:rPr>
              <a:t>&amp;</a:t>
            </a:r>
            <a:br>
              <a:rPr lang="en-US" sz="1200" b="1" dirty="0">
                <a:solidFill>
                  <a:prstClr val="black"/>
                </a:solidFill>
                <a:latin typeface="Garamond" panose="02020404030301010803" pitchFamily="18" charset="0"/>
                <a:ea typeface="Roboto" pitchFamily="2" charset="0"/>
              </a:rPr>
            </a:br>
            <a:r>
              <a:rPr lang="en-US" sz="1200" b="1" dirty="0">
                <a:solidFill>
                  <a:prstClr val="black"/>
                </a:solidFill>
                <a:latin typeface="Garamond" panose="02020404030301010803" pitchFamily="18" charset="0"/>
                <a:ea typeface="Roboto" pitchFamily="2" charset="0"/>
              </a:rPr>
              <a:t> SUPPORT</a:t>
            </a:r>
          </a:p>
        </p:txBody>
      </p:sp>
      <p:sp>
        <p:nvSpPr>
          <p:cNvPr id="17" name="TextBox 16">
            <a:extLst>
              <a:ext uri="{FF2B5EF4-FFF2-40B4-BE49-F238E27FC236}">
                <a16:creationId xmlns:a16="http://schemas.microsoft.com/office/drawing/2014/main" id="{B3E22865-1C73-4844-BFEA-ED50A8192FCA}"/>
              </a:ext>
            </a:extLst>
          </p:cNvPr>
          <p:cNvSpPr txBox="1"/>
          <p:nvPr/>
        </p:nvSpPr>
        <p:spPr>
          <a:xfrm>
            <a:off x="4750748" y="4686038"/>
            <a:ext cx="1646873" cy="758797"/>
          </a:xfrm>
          <a:prstGeom prst="rect">
            <a:avLst/>
          </a:prstGeom>
          <a:noFill/>
        </p:spPr>
        <p:txBody>
          <a:bodyPr wrap="square" rtlCol="0">
            <a:spAutoFit/>
          </a:bodyPr>
          <a:lstStyle/>
          <a:p>
            <a:pPr algn="ctr" defTabSz="457200">
              <a:lnSpc>
                <a:spcPct val="90000"/>
              </a:lnSpc>
            </a:pPr>
            <a:r>
              <a:rPr lang="en-US" sz="1200" b="1" dirty="0">
                <a:solidFill>
                  <a:prstClr val="black"/>
                </a:solidFill>
                <a:latin typeface="Garamond" panose="02020404030301010803" pitchFamily="18" charset="0"/>
                <a:ea typeface="Roboto" pitchFamily="2" charset="0"/>
              </a:rPr>
              <a:t>Volunteers </a:t>
            </a:r>
            <a:br>
              <a:rPr lang="en-US" sz="1200" b="1" dirty="0">
                <a:solidFill>
                  <a:prstClr val="black"/>
                </a:solidFill>
                <a:latin typeface="Garamond" panose="02020404030301010803" pitchFamily="18" charset="0"/>
                <a:ea typeface="Roboto" pitchFamily="2" charset="0"/>
              </a:rPr>
            </a:br>
            <a:r>
              <a:rPr lang="en-US" sz="1200" b="1" dirty="0">
                <a:solidFill>
                  <a:prstClr val="black"/>
                </a:solidFill>
                <a:latin typeface="Garamond" panose="02020404030301010803" pitchFamily="18" charset="0"/>
                <a:ea typeface="Roboto" pitchFamily="2" charset="0"/>
              </a:rPr>
              <a:t>Materials </a:t>
            </a:r>
            <a:br>
              <a:rPr lang="en-US" sz="1200" b="1" dirty="0">
                <a:solidFill>
                  <a:prstClr val="black"/>
                </a:solidFill>
                <a:latin typeface="Garamond" panose="02020404030301010803" pitchFamily="18" charset="0"/>
                <a:ea typeface="Roboto" pitchFamily="2" charset="0"/>
              </a:rPr>
            </a:br>
            <a:r>
              <a:rPr lang="en-US" sz="1200" b="1" dirty="0">
                <a:solidFill>
                  <a:prstClr val="black"/>
                </a:solidFill>
                <a:latin typeface="Garamond" panose="02020404030301010803" pitchFamily="18" charset="0"/>
                <a:ea typeface="Roboto" pitchFamily="2" charset="0"/>
              </a:rPr>
              <a:t>&amp; </a:t>
            </a:r>
            <a:br>
              <a:rPr lang="en-US" sz="1200" b="1" dirty="0">
                <a:solidFill>
                  <a:prstClr val="black"/>
                </a:solidFill>
                <a:latin typeface="Garamond" panose="02020404030301010803" pitchFamily="18" charset="0"/>
                <a:ea typeface="Roboto" pitchFamily="2" charset="0"/>
              </a:rPr>
            </a:br>
            <a:r>
              <a:rPr lang="en-US" sz="1200" b="1" dirty="0">
                <a:solidFill>
                  <a:prstClr val="black"/>
                </a:solidFill>
                <a:latin typeface="Garamond" panose="02020404030301010803" pitchFamily="18" charset="0"/>
                <a:ea typeface="Roboto" pitchFamily="2" charset="0"/>
              </a:rPr>
              <a:t>Venue</a:t>
            </a:r>
          </a:p>
        </p:txBody>
      </p:sp>
      <p:sp>
        <p:nvSpPr>
          <p:cNvPr id="18" name="Oval 17">
            <a:extLst>
              <a:ext uri="{FF2B5EF4-FFF2-40B4-BE49-F238E27FC236}">
                <a16:creationId xmlns:a16="http://schemas.microsoft.com/office/drawing/2014/main" id="{64EDF4B5-BC11-484E-A6C1-CF4E9E19557E}"/>
              </a:ext>
            </a:extLst>
          </p:cNvPr>
          <p:cNvSpPr/>
          <p:nvPr/>
        </p:nvSpPr>
        <p:spPr>
          <a:xfrm>
            <a:off x="2609848" y="2895879"/>
            <a:ext cx="1098392" cy="1053826"/>
          </a:xfrm>
          <a:prstGeom prst="ellipse">
            <a:avLst/>
          </a:prstGeom>
          <a:blipFill dpi="0" rotWithShape="1">
            <a:blip r:embed="rId4" cstate="print">
              <a:extLst>
                <a:ext uri="{28A0092B-C50C-407E-A947-70E740481C1C}">
                  <a14:useLocalDpi xmlns:a14="http://schemas.microsoft.com/office/drawing/2010/main" val="0"/>
                </a:ext>
              </a:extLst>
            </a:blip>
            <a:srcRect/>
            <a:stretch>
              <a:fillRect l="-11147" t="190" r="-8384" b="-190"/>
            </a:stretch>
          </a:blipFill>
          <a:ln w="12700" cap="flat" cmpd="sng" algn="ctr">
            <a:noFill/>
            <a:prstDash val="solid"/>
            <a:miter lim="800000"/>
          </a:ln>
          <a:effectLst/>
        </p:spPr>
        <p:txBody>
          <a:bodyPr rtlCol="0" anchor="ctr"/>
          <a:lstStyle/>
          <a:p>
            <a:pPr algn="ctr" defTabSz="457200">
              <a:defRPr/>
            </a:pPr>
            <a:endParaRPr lang="en-US" sz="1350" b="1" kern="0">
              <a:solidFill>
                <a:prstClr val="white"/>
              </a:solidFill>
              <a:latin typeface="Garamond" panose="02020404030301010803" pitchFamily="18" charset="0"/>
            </a:endParaRPr>
          </a:p>
        </p:txBody>
      </p:sp>
      <p:sp>
        <p:nvSpPr>
          <p:cNvPr id="19" name="Oval 18">
            <a:extLst>
              <a:ext uri="{FF2B5EF4-FFF2-40B4-BE49-F238E27FC236}">
                <a16:creationId xmlns:a16="http://schemas.microsoft.com/office/drawing/2014/main" id="{7DFE8FA4-E818-4273-8E81-390AB3AF72B5}"/>
              </a:ext>
            </a:extLst>
          </p:cNvPr>
          <p:cNvSpPr/>
          <p:nvPr/>
        </p:nvSpPr>
        <p:spPr>
          <a:xfrm>
            <a:off x="2597147" y="4486059"/>
            <a:ext cx="1098392" cy="1101945"/>
          </a:xfrm>
          <a:prstGeom prst="ellipse">
            <a:avLst/>
          </a:prstGeom>
          <a:blipFill dpi="0" rotWithShape="1">
            <a:blip r:embed="rId5"/>
            <a:srcRect/>
            <a:stretch>
              <a:fillRect l="-18037" t="190" r="-24937" b="-190"/>
            </a:stretch>
          </a:blipFill>
          <a:ln w="12700" cap="flat" cmpd="sng" algn="ctr">
            <a:noFill/>
            <a:prstDash val="solid"/>
            <a:miter lim="800000"/>
          </a:ln>
          <a:effectLst/>
        </p:spPr>
        <p:txBody>
          <a:bodyPr rtlCol="0" anchor="ctr"/>
          <a:lstStyle/>
          <a:p>
            <a:pPr algn="ctr" defTabSz="457200">
              <a:defRPr/>
            </a:pPr>
            <a:endParaRPr lang="en-US" sz="1350" b="1" kern="0">
              <a:solidFill>
                <a:prstClr val="white"/>
              </a:solidFill>
              <a:latin typeface="Garamond" panose="02020404030301010803" pitchFamily="18" charset="0"/>
            </a:endParaRPr>
          </a:p>
        </p:txBody>
      </p:sp>
      <p:grpSp>
        <p:nvGrpSpPr>
          <p:cNvPr id="20" name="Group 19">
            <a:extLst>
              <a:ext uri="{FF2B5EF4-FFF2-40B4-BE49-F238E27FC236}">
                <a16:creationId xmlns:a16="http://schemas.microsoft.com/office/drawing/2014/main" id="{F4DDE0CC-1A04-4E30-AE40-80D4982D1702}"/>
              </a:ext>
            </a:extLst>
          </p:cNvPr>
          <p:cNvGrpSpPr/>
          <p:nvPr/>
        </p:nvGrpSpPr>
        <p:grpSpPr>
          <a:xfrm>
            <a:off x="8304182" y="2895879"/>
            <a:ext cx="1985293" cy="2202663"/>
            <a:chOff x="2687323" y="-2448232"/>
            <a:chExt cx="2647057" cy="2936884"/>
          </a:xfrm>
        </p:grpSpPr>
        <p:sp>
          <p:nvSpPr>
            <p:cNvPr id="21" name="Oval 20">
              <a:extLst>
                <a:ext uri="{FF2B5EF4-FFF2-40B4-BE49-F238E27FC236}">
                  <a16:creationId xmlns:a16="http://schemas.microsoft.com/office/drawing/2014/main" id="{AF70834F-9310-4A98-B821-2DE0C4E7D923}"/>
                </a:ext>
              </a:extLst>
            </p:cNvPr>
            <p:cNvSpPr/>
            <p:nvPr/>
          </p:nvSpPr>
          <p:spPr>
            <a:xfrm>
              <a:off x="2886148" y="-2448232"/>
              <a:ext cx="2448232" cy="2448232"/>
            </a:xfrm>
            <a:prstGeom prst="ellipse">
              <a:avLst/>
            </a:prstGeom>
            <a:solidFill>
              <a:sysClr val="window" lastClr="FFFFFF"/>
            </a:solidFill>
            <a:ln w="12700" cap="flat" cmpd="sng" algn="ctr">
              <a:noFill/>
              <a:prstDash val="solid"/>
              <a:miter lim="800000"/>
            </a:ln>
            <a:effectLst/>
          </p:spPr>
          <p:txBody>
            <a:bodyPr rtlCol="0" anchor="ctr"/>
            <a:lstStyle/>
            <a:p>
              <a:pPr algn="ctr" defTabSz="457200">
                <a:defRPr/>
              </a:pPr>
              <a:endParaRPr lang="en-US" sz="1350" b="1" kern="0">
                <a:solidFill>
                  <a:prstClr val="white"/>
                </a:solidFill>
                <a:latin typeface="Garamond" panose="02020404030301010803" pitchFamily="18" charset="0"/>
              </a:endParaRPr>
            </a:p>
          </p:txBody>
        </p:sp>
        <p:sp>
          <p:nvSpPr>
            <p:cNvPr id="22" name="Oval 21">
              <a:extLst>
                <a:ext uri="{FF2B5EF4-FFF2-40B4-BE49-F238E27FC236}">
                  <a16:creationId xmlns:a16="http://schemas.microsoft.com/office/drawing/2014/main" id="{A4C9B8A0-D460-4CC1-BE5A-1495778F09F2}"/>
                </a:ext>
              </a:extLst>
            </p:cNvPr>
            <p:cNvSpPr/>
            <p:nvPr/>
          </p:nvSpPr>
          <p:spPr>
            <a:xfrm>
              <a:off x="2687323" y="-1959580"/>
              <a:ext cx="2448232" cy="2448232"/>
            </a:xfrm>
            <a:prstGeom prst="ellipse">
              <a:avLst/>
            </a:prstGeom>
            <a:blipFill dpi="0" rotWithShape="1">
              <a:blip r:embed="rId6"/>
              <a:srcRect/>
              <a:stretch>
                <a:fillRect l="13641" t="11343" r="4979" b="13491"/>
              </a:stretch>
            </a:blipFill>
            <a:ln w="44450" cap="flat" cmpd="sng" algn="ctr">
              <a:solidFill>
                <a:srgbClr val="B08600"/>
              </a:solidFill>
              <a:prstDash val="solid"/>
              <a:miter lim="800000"/>
            </a:ln>
            <a:effectLst/>
          </p:spPr>
          <p:txBody>
            <a:bodyPr rtlCol="0" anchor="ctr"/>
            <a:lstStyle/>
            <a:p>
              <a:pPr algn="ctr" defTabSz="457200">
                <a:defRPr/>
              </a:pPr>
              <a:endParaRPr lang="en-US" sz="1350" b="1" kern="0">
                <a:solidFill>
                  <a:prstClr val="white"/>
                </a:solidFill>
                <a:latin typeface="Garamond" panose="02020404030301010803" pitchFamily="18" charset="0"/>
              </a:endParaRPr>
            </a:p>
          </p:txBody>
        </p:sp>
      </p:grpSp>
    </p:spTree>
    <p:extLst>
      <p:ext uri="{BB962C8B-B14F-4D97-AF65-F5344CB8AC3E}">
        <p14:creationId xmlns:p14="http://schemas.microsoft.com/office/powerpoint/2010/main" val="2916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0" grpId="0"/>
      <p:bldP spid="13" grpId="0"/>
      <p:bldP spid="15"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1E10C89-D1BB-BAA6-12FD-7DAFEDEC33FB}"/>
              </a:ext>
            </a:extLst>
          </p:cNvPr>
          <p:cNvPicPr>
            <a:picLocks noChangeAspect="1"/>
          </p:cNvPicPr>
          <p:nvPr/>
        </p:nvPicPr>
        <p:blipFill rotWithShape="1">
          <a:blip r:embed="rId2"/>
          <a:srcRect t="1664" b="198"/>
          <a:stretch/>
        </p:blipFill>
        <p:spPr>
          <a:xfrm>
            <a:off x="1941678" y="1595720"/>
            <a:ext cx="6934200" cy="4876914"/>
          </a:xfrm>
          <a:prstGeom prst="rect">
            <a:avLst/>
          </a:prstGeom>
        </p:spPr>
      </p:pic>
      <p:pic>
        <p:nvPicPr>
          <p:cNvPr id="51" name="Picture 50">
            <a:extLst>
              <a:ext uri="{FF2B5EF4-FFF2-40B4-BE49-F238E27FC236}">
                <a16:creationId xmlns:a16="http://schemas.microsoft.com/office/drawing/2014/main" id="{36E55D79-AE72-4018-0373-F807043CCC59}"/>
              </a:ext>
            </a:extLst>
          </p:cNvPr>
          <p:cNvPicPr>
            <a:picLocks noChangeAspect="1"/>
          </p:cNvPicPr>
          <p:nvPr/>
        </p:nvPicPr>
        <p:blipFill>
          <a:blip r:embed="rId3"/>
          <a:stretch>
            <a:fillRect/>
          </a:stretch>
        </p:blipFill>
        <p:spPr>
          <a:xfrm>
            <a:off x="8502767" y="4648200"/>
            <a:ext cx="447737" cy="342948"/>
          </a:xfrm>
          <a:prstGeom prst="rect">
            <a:avLst/>
          </a:prstGeom>
        </p:spPr>
      </p:pic>
      <p:pic>
        <p:nvPicPr>
          <p:cNvPr id="52" name="Picture 51" descr="Icon&#10;&#10;Description automatically generated">
            <a:extLst>
              <a:ext uri="{FF2B5EF4-FFF2-40B4-BE49-F238E27FC236}">
                <a16:creationId xmlns:a16="http://schemas.microsoft.com/office/drawing/2014/main" id="{5BA80862-4498-10DB-6501-F94CDC2866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8884" y="4427032"/>
            <a:ext cx="228600" cy="228600"/>
          </a:xfrm>
          <a:prstGeom prst="rect">
            <a:avLst/>
          </a:prstGeom>
        </p:spPr>
      </p:pic>
      <p:pic>
        <p:nvPicPr>
          <p:cNvPr id="54" name="Picture 53">
            <a:extLst>
              <a:ext uri="{FF2B5EF4-FFF2-40B4-BE49-F238E27FC236}">
                <a16:creationId xmlns:a16="http://schemas.microsoft.com/office/drawing/2014/main" id="{C47B9417-503C-EBEE-E991-C6111CD4F2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36557" y="4799393"/>
            <a:ext cx="228600" cy="228600"/>
          </a:xfrm>
          <a:prstGeom prst="rect">
            <a:avLst/>
          </a:prstGeom>
        </p:spPr>
      </p:pic>
      <p:pic>
        <p:nvPicPr>
          <p:cNvPr id="56" name="Picture 55" descr="Icon&#10;&#10;Description automatically generated">
            <a:extLst>
              <a:ext uri="{FF2B5EF4-FFF2-40B4-BE49-F238E27FC236}">
                <a16:creationId xmlns:a16="http://schemas.microsoft.com/office/drawing/2014/main" id="{23B9BFBB-0CF9-211A-6682-607255B060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33730" y="3699620"/>
            <a:ext cx="228600" cy="228600"/>
          </a:xfrm>
          <a:prstGeom prst="rect">
            <a:avLst/>
          </a:prstGeom>
        </p:spPr>
      </p:pic>
      <p:pic>
        <p:nvPicPr>
          <p:cNvPr id="60" name="Picture 59" descr="A red and white symbol&#10;&#10;Description automatically generated with low confidence">
            <a:extLst>
              <a:ext uri="{FF2B5EF4-FFF2-40B4-BE49-F238E27FC236}">
                <a16:creationId xmlns:a16="http://schemas.microsoft.com/office/drawing/2014/main" id="{1ACD8BF1-2D7D-B24C-7F39-9C6FD3A0B10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42017" y="4050476"/>
            <a:ext cx="228600" cy="228600"/>
          </a:xfrm>
          <a:prstGeom prst="rect">
            <a:avLst/>
          </a:prstGeom>
        </p:spPr>
      </p:pic>
      <p:sp>
        <p:nvSpPr>
          <p:cNvPr id="64" name="TextBox 63">
            <a:extLst>
              <a:ext uri="{FF2B5EF4-FFF2-40B4-BE49-F238E27FC236}">
                <a16:creationId xmlns:a16="http://schemas.microsoft.com/office/drawing/2014/main" id="{D2CB8AB0-9A4B-3A31-7514-03259DC376AD}"/>
              </a:ext>
            </a:extLst>
          </p:cNvPr>
          <p:cNvSpPr txBox="1"/>
          <p:nvPr/>
        </p:nvSpPr>
        <p:spPr>
          <a:xfrm>
            <a:off x="8697256" y="3659181"/>
            <a:ext cx="1553066" cy="261610"/>
          </a:xfrm>
          <a:prstGeom prst="rect">
            <a:avLst/>
          </a:prstGeom>
          <a:noFill/>
        </p:spPr>
        <p:txBody>
          <a:bodyPr wrap="square">
            <a:spAutoFit/>
          </a:bodyPr>
          <a:lstStyle/>
          <a:p>
            <a:r>
              <a:rPr lang="en-US" sz="1100" dirty="0">
                <a:latin typeface="Times New Roman" pitchFamily="18" charset="0"/>
                <a:ea typeface="+mj-ea"/>
                <a:cs typeface="Times New Roman" pitchFamily="18" charset="0"/>
              </a:rPr>
              <a:t>Civil Engineering (13)</a:t>
            </a:r>
            <a:endParaRPr lang="en-US" sz="1100" dirty="0"/>
          </a:p>
        </p:txBody>
      </p:sp>
      <p:sp>
        <p:nvSpPr>
          <p:cNvPr id="65" name="TextBox 64">
            <a:extLst>
              <a:ext uri="{FF2B5EF4-FFF2-40B4-BE49-F238E27FC236}">
                <a16:creationId xmlns:a16="http://schemas.microsoft.com/office/drawing/2014/main" id="{1BC9BE00-2A0D-055A-8ABB-1467164C1DE6}"/>
              </a:ext>
            </a:extLst>
          </p:cNvPr>
          <p:cNvSpPr txBox="1"/>
          <p:nvPr/>
        </p:nvSpPr>
        <p:spPr>
          <a:xfrm>
            <a:off x="8716834" y="4034177"/>
            <a:ext cx="1190364" cy="261610"/>
          </a:xfrm>
          <a:prstGeom prst="rect">
            <a:avLst/>
          </a:prstGeom>
          <a:noFill/>
        </p:spPr>
        <p:txBody>
          <a:bodyPr wrap="square">
            <a:spAutoFit/>
          </a:bodyPr>
          <a:lstStyle/>
          <a:p>
            <a:r>
              <a:rPr lang="en-US" sz="1100" dirty="0">
                <a:latin typeface="Times New Roman" pitchFamily="18" charset="0"/>
                <a:ea typeface="+mj-ea"/>
                <a:cs typeface="Times New Roman" pitchFamily="18" charset="0"/>
              </a:rPr>
              <a:t>Medical (16)</a:t>
            </a:r>
            <a:endParaRPr lang="en-US" sz="1100" dirty="0"/>
          </a:p>
        </p:txBody>
      </p:sp>
      <p:sp>
        <p:nvSpPr>
          <p:cNvPr id="72" name="TextBox 71">
            <a:extLst>
              <a:ext uri="{FF2B5EF4-FFF2-40B4-BE49-F238E27FC236}">
                <a16:creationId xmlns:a16="http://schemas.microsoft.com/office/drawing/2014/main" id="{DC2B0A2B-C03F-FF83-DBB1-6FAC55E8FE4A}"/>
              </a:ext>
            </a:extLst>
          </p:cNvPr>
          <p:cNvSpPr txBox="1"/>
          <p:nvPr/>
        </p:nvSpPr>
        <p:spPr>
          <a:xfrm>
            <a:off x="8713701" y="4410527"/>
            <a:ext cx="1220844" cy="261610"/>
          </a:xfrm>
          <a:prstGeom prst="rect">
            <a:avLst/>
          </a:prstGeom>
          <a:noFill/>
        </p:spPr>
        <p:txBody>
          <a:bodyPr wrap="square">
            <a:spAutoFit/>
          </a:bodyPr>
          <a:lstStyle/>
          <a:p>
            <a:r>
              <a:rPr lang="en-US" sz="1100" dirty="0">
                <a:latin typeface="Times New Roman" pitchFamily="18" charset="0"/>
                <a:ea typeface="+mj-ea"/>
                <a:cs typeface="Times New Roman" pitchFamily="18" charset="0"/>
              </a:rPr>
              <a:t>Cybersecurity (5)</a:t>
            </a:r>
            <a:endParaRPr lang="en-US" sz="1100" dirty="0"/>
          </a:p>
        </p:txBody>
      </p:sp>
      <p:sp>
        <p:nvSpPr>
          <p:cNvPr id="73" name="TextBox 72">
            <a:extLst>
              <a:ext uri="{FF2B5EF4-FFF2-40B4-BE49-F238E27FC236}">
                <a16:creationId xmlns:a16="http://schemas.microsoft.com/office/drawing/2014/main" id="{D4C55942-E576-8527-885C-75860E38DD52}"/>
              </a:ext>
            </a:extLst>
          </p:cNvPr>
          <p:cNvSpPr txBox="1"/>
          <p:nvPr/>
        </p:nvSpPr>
        <p:spPr>
          <a:xfrm>
            <a:off x="8713535" y="4781851"/>
            <a:ext cx="1232135" cy="261610"/>
          </a:xfrm>
          <a:prstGeom prst="rect">
            <a:avLst/>
          </a:prstGeom>
          <a:noFill/>
        </p:spPr>
        <p:txBody>
          <a:bodyPr wrap="square">
            <a:spAutoFit/>
          </a:bodyPr>
          <a:lstStyle/>
          <a:p>
            <a:r>
              <a:rPr lang="en-US" sz="1100" dirty="0">
                <a:latin typeface="Times New Roman" pitchFamily="18" charset="0"/>
                <a:ea typeface="+mj-ea"/>
                <a:cs typeface="Times New Roman" pitchFamily="18" charset="0"/>
              </a:rPr>
              <a:t>Transportation (3)</a:t>
            </a:r>
            <a:endParaRPr lang="en-US" sz="1100" dirty="0"/>
          </a:p>
        </p:txBody>
      </p:sp>
      <p:sp>
        <p:nvSpPr>
          <p:cNvPr id="75" name="Rectangle 74">
            <a:extLst>
              <a:ext uri="{FF2B5EF4-FFF2-40B4-BE49-F238E27FC236}">
                <a16:creationId xmlns:a16="http://schemas.microsoft.com/office/drawing/2014/main" id="{C5F45653-288B-5D6F-475C-A1CF79E782D4}"/>
              </a:ext>
            </a:extLst>
          </p:cNvPr>
          <p:cNvSpPr/>
          <p:nvPr/>
        </p:nvSpPr>
        <p:spPr>
          <a:xfrm>
            <a:off x="8306433" y="3508854"/>
            <a:ext cx="1951611" cy="212994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166BCC7D-2213-79B7-7A68-46622952A837}"/>
              </a:ext>
            </a:extLst>
          </p:cNvPr>
          <p:cNvSpPr txBox="1"/>
          <p:nvPr/>
        </p:nvSpPr>
        <p:spPr>
          <a:xfrm>
            <a:off x="8588212" y="3275051"/>
            <a:ext cx="1988364" cy="261610"/>
          </a:xfrm>
          <a:prstGeom prst="rect">
            <a:avLst/>
          </a:prstGeom>
          <a:noFill/>
        </p:spPr>
        <p:txBody>
          <a:bodyPr wrap="square">
            <a:spAutoFit/>
          </a:bodyPr>
          <a:lstStyle/>
          <a:p>
            <a:r>
              <a:rPr lang="en-US" sz="1100" dirty="0">
                <a:latin typeface="Times New Roman" pitchFamily="18" charset="0"/>
                <a:ea typeface="+mj-ea"/>
                <a:cs typeface="Times New Roman" pitchFamily="18" charset="0"/>
              </a:rPr>
              <a:t>Mission Type Legend</a:t>
            </a:r>
            <a:endParaRPr lang="en-US" sz="1100" dirty="0"/>
          </a:p>
        </p:txBody>
      </p:sp>
      <p:pic>
        <p:nvPicPr>
          <p:cNvPr id="77" name="Picture 76" descr="A picture containing text, clipart&#10;&#10;Description automatically generated">
            <a:extLst>
              <a:ext uri="{FF2B5EF4-FFF2-40B4-BE49-F238E27FC236}">
                <a16:creationId xmlns:a16="http://schemas.microsoft.com/office/drawing/2014/main" id="{C5899749-5625-50D4-07E0-F137B02E0BE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50479" y="5155065"/>
            <a:ext cx="228600" cy="228600"/>
          </a:xfrm>
          <a:prstGeom prst="rect">
            <a:avLst/>
          </a:prstGeom>
        </p:spPr>
      </p:pic>
      <p:sp>
        <p:nvSpPr>
          <p:cNvPr id="78" name="TextBox 77">
            <a:extLst>
              <a:ext uri="{FF2B5EF4-FFF2-40B4-BE49-F238E27FC236}">
                <a16:creationId xmlns:a16="http://schemas.microsoft.com/office/drawing/2014/main" id="{4830E223-FDDD-FC9A-4285-E5C441B80F65}"/>
              </a:ext>
            </a:extLst>
          </p:cNvPr>
          <p:cNvSpPr txBox="1"/>
          <p:nvPr/>
        </p:nvSpPr>
        <p:spPr>
          <a:xfrm>
            <a:off x="8706146" y="5146459"/>
            <a:ext cx="1232135" cy="261610"/>
          </a:xfrm>
          <a:prstGeom prst="rect">
            <a:avLst/>
          </a:prstGeom>
          <a:noFill/>
        </p:spPr>
        <p:txBody>
          <a:bodyPr wrap="square">
            <a:spAutoFit/>
          </a:bodyPr>
          <a:lstStyle/>
          <a:p>
            <a:r>
              <a:rPr lang="en-US" sz="1100" dirty="0">
                <a:latin typeface="Times New Roman" pitchFamily="18" charset="0"/>
                <a:ea typeface="+mj-ea"/>
                <a:cs typeface="Times New Roman" pitchFamily="18" charset="0"/>
              </a:rPr>
              <a:t>Civil Affairs (1)</a:t>
            </a:r>
            <a:endParaRPr lang="en-US" sz="1100" dirty="0"/>
          </a:p>
        </p:txBody>
      </p:sp>
      <p:sp>
        <p:nvSpPr>
          <p:cNvPr id="79" name="Rectangle 78">
            <a:extLst>
              <a:ext uri="{FF2B5EF4-FFF2-40B4-BE49-F238E27FC236}">
                <a16:creationId xmlns:a16="http://schemas.microsoft.com/office/drawing/2014/main" id="{0EF5B944-181F-A3CE-088A-AB5DCD476AE5}"/>
              </a:ext>
            </a:extLst>
          </p:cNvPr>
          <p:cNvSpPr/>
          <p:nvPr/>
        </p:nvSpPr>
        <p:spPr>
          <a:xfrm>
            <a:off x="1554479" y="6407255"/>
            <a:ext cx="2095445" cy="307777"/>
          </a:xfrm>
          <a:prstGeom prst="rect">
            <a:avLst/>
          </a:prstGeom>
        </p:spPr>
        <p:txBody>
          <a:bodyPr wrap="none" lIns="91440" tIns="45720" rIns="91440" bIns="45720" anchor="t">
            <a:spAutoFit/>
          </a:bodyPr>
          <a:lstStyle/>
          <a:p>
            <a:pPr>
              <a:defRPr/>
            </a:pPr>
            <a:r>
              <a:rPr lang="en-US" sz="1400" dirty="0">
                <a:solidFill>
                  <a:prstClr val="black"/>
                </a:solidFill>
                <a:latin typeface="Times New Roman"/>
              </a:rPr>
              <a:t>Updated: 23 October 2023</a:t>
            </a:r>
          </a:p>
        </p:txBody>
      </p:sp>
      <p:sp>
        <p:nvSpPr>
          <p:cNvPr id="81" name="Rectangle 80">
            <a:extLst>
              <a:ext uri="{FF2B5EF4-FFF2-40B4-BE49-F238E27FC236}">
                <a16:creationId xmlns:a16="http://schemas.microsoft.com/office/drawing/2014/main" id="{03BE454C-6967-62DF-4DAB-B9567E7E2BEA}"/>
              </a:ext>
            </a:extLst>
          </p:cNvPr>
          <p:cNvSpPr/>
          <p:nvPr/>
        </p:nvSpPr>
        <p:spPr>
          <a:xfrm>
            <a:off x="2781300" y="185476"/>
            <a:ext cx="6629400" cy="138499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defRPr/>
            </a:pPr>
            <a:r>
              <a:rPr lang="en-US" sz="2400" b="1" kern="0" dirty="0">
                <a:ln/>
                <a:solidFill>
                  <a:srgbClr val="40369C">
                    <a:lumMod val="75000"/>
                  </a:srgbClr>
                </a:solidFill>
                <a:effectLst>
                  <a:outerShdw blurRad="38100" dist="38100" dir="2700000" algn="tl">
                    <a:srgbClr val="000000">
                      <a:alpha val="43137"/>
                    </a:srgbClr>
                  </a:outerShdw>
                </a:effectLst>
                <a:latin typeface="Arial"/>
              </a:rPr>
              <a:t>2024 IRT Snapshot    </a:t>
            </a:r>
          </a:p>
          <a:p>
            <a:pPr algn="ctr">
              <a:defRPr/>
            </a:pPr>
            <a:r>
              <a:rPr lang="en-US" b="1" kern="0" dirty="0">
                <a:ln/>
                <a:solidFill>
                  <a:srgbClr val="00B050"/>
                </a:solidFill>
                <a:latin typeface="Arial"/>
              </a:rPr>
              <a:t>OSD Funded </a:t>
            </a:r>
            <a:r>
              <a:rPr lang="en-US" b="1" kern="0" dirty="0">
                <a:ln/>
                <a:solidFill>
                  <a:srgbClr val="FF0000"/>
                </a:solidFill>
                <a:latin typeface="Arial"/>
              </a:rPr>
              <a:t>(Pre-Decisional)</a:t>
            </a:r>
            <a:endParaRPr lang="en-US" sz="1400" b="1" kern="0" dirty="0">
              <a:ln/>
              <a:solidFill>
                <a:srgbClr val="FF0000"/>
              </a:solidFill>
              <a:latin typeface="Arial"/>
            </a:endParaRPr>
          </a:p>
          <a:p>
            <a:pPr algn="ctr">
              <a:defRPr/>
            </a:pPr>
            <a:r>
              <a:rPr lang="en-US" sz="1400" b="1" kern="0" dirty="0">
                <a:ln/>
                <a:solidFill>
                  <a:srgbClr val="40369C">
                    <a:lumMod val="75000"/>
                  </a:srgbClr>
                </a:solidFill>
                <a:latin typeface="Arial"/>
              </a:rPr>
              <a:t>38 Missions</a:t>
            </a:r>
          </a:p>
          <a:p>
            <a:pPr algn="ctr">
              <a:defRPr/>
            </a:pPr>
            <a:r>
              <a:rPr lang="en-US" sz="1400" b="1" kern="0" dirty="0">
                <a:ln/>
                <a:solidFill>
                  <a:srgbClr val="40369C">
                    <a:lumMod val="75000"/>
                  </a:srgbClr>
                </a:solidFill>
                <a:latin typeface="Arial"/>
              </a:rPr>
              <a:t>26 States &amp; Territories</a:t>
            </a:r>
          </a:p>
          <a:p>
            <a:pPr algn="ctr">
              <a:defRPr/>
            </a:pPr>
            <a:r>
              <a:rPr lang="en-US" sz="1400" b="1" kern="0" dirty="0">
                <a:ln/>
                <a:solidFill>
                  <a:srgbClr val="40369C">
                    <a:lumMod val="75000"/>
                  </a:srgbClr>
                </a:solidFill>
                <a:latin typeface="Arial"/>
              </a:rPr>
              <a:t>14 Joint + 28 Non-Joint Missions</a:t>
            </a:r>
            <a:endParaRPr lang="en-US" sz="4000" b="1" kern="0" dirty="0">
              <a:ln/>
              <a:solidFill>
                <a:srgbClr val="40369C"/>
              </a:solidFill>
              <a:latin typeface="Arial"/>
            </a:endParaRPr>
          </a:p>
        </p:txBody>
      </p:sp>
      <p:pic>
        <p:nvPicPr>
          <p:cNvPr id="98" name="Picture 97" descr="A red and white symbol&#10;&#10;Description automatically generated with low confidence">
            <a:extLst>
              <a:ext uri="{FF2B5EF4-FFF2-40B4-BE49-F238E27FC236}">
                <a16:creationId xmlns:a16="http://schemas.microsoft.com/office/drawing/2014/main" id="{7B42F96B-3D89-1464-813E-D20146DD30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90844" y="1965740"/>
            <a:ext cx="182880" cy="182880"/>
          </a:xfrm>
          <a:prstGeom prst="rect">
            <a:avLst/>
          </a:prstGeom>
        </p:spPr>
      </p:pic>
      <p:pic>
        <p:nvPicPr>
          <p:cNvPr id="99" name="Picture 98" descr="A red and white symbol&#10;&#10;Description automatically generated with low confidence">
            <a:extLst>
              <a:ext uri="{FF2B5EF4-FFF2-40B4-BE49-F238E27FC236}">
                <a16:creationId xmlns:a16="http://schemas.microsoft.com/office/drawing/2014/main" id="{7C1374CB-276F-2A4D-196A-F87FE480E09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58839" y="1985471"/>
            <a:ext cx="182880" cy="182880"/>
          </a:xfrm>
          <a:prstGeom prst="rect">
            <a:avLst/>
          </a:prstGeom>
        </p:spPr>
      </p:pic>
      <p:pic>
        <p:nvPicPr>
          <p:cNvPr id="100" name="Picture 99" descr="A red and white symbol&#10;&#10;Description automatically generated with low confidence">
            <a:extLst>
              <a:ext uri="{FF2B5EF4-FFF2-40B4-BE49-F238E27FC236}">
                <a16:creationId xmlns:a16="http://schemas.microsoft.com/office/drawing/2014/main" id="{89C28DA5-2C84-81CD-0B51-1332E501B9F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59524" y="1863209"/>
            <a:ext cx="182880" cy="182880"/>
          </a:xfrm>
          <a:prstGeom prst="rect">
            <a:avLst/>
          </a:prstGeom>
        </p:spPr>
      </p:pic>
      <p:pic>
        <p:nvPicPr>
          <p:cNvPr id="101" name="Picture 100" descr="A red and white symbol&#10;&#10;Description automatically generated with low confidence">
            <a:extLst>
              <a:ext uri="{FF2B5EF4-FFF2-40B4-BE49-F238E27FC236}">
                <a16:creationId xmlns:a16="http://schemas.microsoft.com/office/drawing/2014/main" id="{2C9B9CCF-CD6D-A336-5CE9-33602D5A26B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24960" y="1809104"/>
            <a:ext cx="182880" cy="182880"/>
          </a:xfrm>
          <a:prstGeom prst="rect">
            <a:avLst/>
          </a:prstGeom>
        </p:spPr>
      </p:pic>
      <p:pic>
        <p:nvPicPr>
          <p:cNvPr id="102" name="Picture 101" descr="A red and white symbol&#10;&#10;Description automatically generated with low confidence">
            <a:extLst>
              <a:ext uri="{FF2B5EF4-FFF2-40B4-BE49-F238E27FC236}">
                <a16:creationId xmlns:a16="http://schemas.microsoft.com/office/drawing/2014/main" id="{9E22400A-FBBC-B59A-FD97-129F519563C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69032" y="2209058"/>
            <a:ext cx="182880" cy="182880"/>
          </a:xfrm>
          <a:prstGeom prst="rect">
            <a:avLst/>
          </a:prstGeom>
        </p:spPr>
      </p:pic>
      <p:pic>
        <p:nvPicPr>
          <p:cNvPr id="103" name="Picture 102" descr="A red and white symbol&#10;&#10;Description automatically generated with low confidence">
            <a:extLst>
              <a:ext uri="{FF2B5EF4-FFF2-40B4-BE49-F238E27FC236}">
                <a16:creationId xmlns:a16="http://schemas.microsoft.com/office/drawing/2014/main" id="{8FB654B4-2785-D2DD-91D0-78F26AA8A70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09800" y="2768030"/>
            <a:ext cx="182880" cy="182880"/>
          </a:xfrm>
          <a:prstGeom prst="rect">
            <a:avLst/>
          </a:prstGeom>
        </p:spPr>
      </p:pic>
      <p:pic>
        <p:nvPicPr>
          <p:cNvPr id="104" name="Picture 103" descr="A red and white symbol&#10;&#10;Description automatically generated with low confidence">
            <a:extLst>
              <a:ext uri="{FF2B5EF4-FFF2-40B4-BE49-F238E27FC236}">
                <a16:creationId xmlns:a16="http://schemas.microsoft.com/office/drawing/2014/main" id="{54156EA2-C5DA-3169-9A2B-3835A8DCAF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34352" y="3959036"/>
            <a:ext cx="182880" cy="182880"/>
          </a:xfrm>
          <a:prstGeom prst="rect">
            <a:avLst/>
          </a:prstGeom>
        </p:spPr>
      </p:pic>
      <p:pic>
        <p:nvPicPr>
          <p:cNvPr id="105" name="Picture 104" descr="A red and white symbol&#10;&#10;Description automatically generated with low confidence">
            <a:extLst>
              <a:ext uri="{FF2B5EF4-FFF2-40B4-BE49-F238E27FC236}">
                <a16:creationId xmlns:a16="http://schemas.microsoft.com/office/drawing/2014/main" id="{9317A701-7E86-5E3F-C0BF-E13408B2A4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57002" y="3560379"/>
            <a:ext cx="182880" cy="182880"/>
          </a:xfrm>
          <a:prstGeom prst="rect">
            <a:avLst/>
          </a:prstGeom>
        </p:spPr>
      </p:pic>
      <p:pic>
        <p:nvPicPr>
          <p:cNvPr id="106" name="Picture 105" descr="A red and white symbol&#10;&#10;Description automatically generated with low confidence">
            <a:extLst>
              <a:ext uri="{FF2B5EF4-FFF2-40B4-BE49-F238E27FC236}">
                <a16:creationId xmlns:a16="http://schemas.microsoft.com/office/drawing/2014/main" id="{37417786-AED3-09D0-EF7F-C01118FEC9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38884" y="3264777"/>
            <a:ext cx="182880" cy="182880"/>
          </a:xfrm>
          <a:prstGeom prst="rect">
            <a:avLst/>
          </a:prstGeom>
        </p:spPr>
      </p:pic>
      <p:pic>
        <p:nvPicPr>
          <p:cNvPr id="107" name="Picture 106" descr="A red and white symbol&#10;&#10;Description automatically generated with low confidence">
            <a:extLst>
              <a:ext uri="{FF2B5EF4-FFF2-40B4-BE49-F238E27FC236}">
                <a16:creationId xmlns:a16="http://schemas.microsoft.com/office/drawing/2014/main" id="{726C3BEF-0397-226C-C1E1-E1C3F201FAB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45984" y="3229314"/>
            <a:ext cx="182880" cy="182880"/>
          </a:xfrm>
          <a:prstGeom prst="rect">
            <a:avLst/>
          </a:prstGeom>
        </p:spPr>
      </p:pic>
      <p:pic>
        <p:nvPicPr>
          <p:cNvPr id="108" name="Picture 107" descr="A red and white symbol&#10;&#10;Description automatically generated with low confidence">
            <a:extLst>
              <a:ext uri="{FF2B5EF4-FFF2-40B4-BE49-F238E27FC236}">
                <a16:creationId xmlns:a16="http://schemas.microsoft.com/office/drawing/2014/main" id="{50EC29CB-809C-6BD8-3E88-E4CA7D7E7A7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1910" y="4279076"/>
            <a:ext cx="182880" cy="182880"/>
          </a:xfrm>
          <a:prstGeom prst="rect">
            <a:avLst/>
          </a:prstGeom>
        </p:spPr>
      </p:pic>
      <p:pic>
        <p:nvPicPr>
          <p:cNvPr id="109" name="Picture 108" descr="A red and white symbol&#10;&#10;Description automatically generated with low confidence">
            <a:extLst>
              <a:ext uri="{FF2B5EF4-FFF2-40B4-BE49-F238E27FC236}">
                <a16:creationId xmlns:a16="http://schemas.microsoft.com/office/drawing/2014/main" id="{9A525DFD-8377-8CF8-DC9B-9F02CC28C42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65258" y="4449892"/>
            <a:ext cx="182880" cy="182880"/>
          </a:xfrm>
          <a:prstGeom prst="rect">
            <a:avLst/>
          </a:prstGeom>
        </p:spPr>
      </p:pic>
      <p:pic>
        <p:nvPicPr>
          <p:cNvPr id="111" name="Picture 110">
            <a:extLst>
              <a:ext uri="{FF2B5EF4-FFF2-40B4-BE49-F238E27FC236}">
                <a16:creationId xmlns:a16="http://schemas.microsoft.com/office/drawing/2014/main" id="{D34BA865-9D8F-DEDA-C25E-5F8D94E19AF6}"/>
              </a:ext>
            </a:extLst>
          </p:cNvPr>
          <p:cNvPicPr>
            <a:picLocks noChangeAspect="1"/>
          </p:cNvPicPr>
          <p:nvPr/>
        </p:nvPicPr>
        <p:blipFill>
          <a:blip r:embed="rId10"/>
          <a:stretch>
            <a:fillRect/>
          </a:stretch>
        </p:blipFill>
        <p:spPr>
          <a:xfrm>
            <a:off x="5909297" y="5810974"/>
            <a:ext cx="2232739" cy="820267"/>
          </a:xfrm>
          <a:prstGeom prst="rect">
            <a:avLst/>
          </a:prstGeom>
        </p:spPr>
      </p:pic>
      <p:pic>
        <p:nvPicPr>
          <p:cNvPr id="113" name="Picture 112">
            <a:extLst>
              <a:ext uri="{FF2B5EF4-FFF2-40B4-BE49-F238E27FC236}">
                <a16:creationId xmlns:a16="http://schemas.microsoft.com/office/drawing/2014/main" id="{A0403F16-5288-90B9-34E1-2EA1BEACE30C}"/>
              </a:ext>
            </a:extLst>
          </p:cNvPr>
          <p:cNvPicPr>
            <a:picLocks noChangeAspect="1"/>
          </p:cNvPicPr>
          <p:nvPr/>
        </p:nvPicPr>
        <p:blipFill>
          <a:blip r:embed="rId11"/>
          <a:stretch>
            <a:fillRect/>
          </a:stretch>
        </p:blipFill>
        <p:spPr>
          <a:xfrm>
            <a:off x="5990518" y="5558754"/>
            <a:ext cx="1534726" cy="986610"/>
          </a:xfrm>
          <a:prstGeom prst="rect">
            <a:avLst/>
          </a:prstGeom>
        </p:spPr>
      </p:pic>
      <p:pic>
        <p:nvPicPr>
          <p:cNvPr id="114" name="Picture 113" descr="A red and white symbol&#10;&#10;Description automatically generated with low confidence">
            <a:extLst>
              <a:ext uri="{FF2B5EF4-FFF2-40B4-BE49-F238E27FC236}">
                <a16:creationId xmlns:a16="http://schemas.microsoft.com/office/drawing/2014/main" id="{0B259D1A-3CFF-70A6-14BF-86F2F9A5DF0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02689" y="5170840"/>
            <a:ext cx="182880" cy="182880"/>
          </a:xfrm>
          <a:prstGeom prst="rect">
            <a:avLst/>
          </a:prstGeom>
        </p:spPr>
      </p:pic>
      <p:pic>
        <p:nvPicPr>
          <p:cNvPr id="115" name="Picture 114" descr="A red and white symbol&#10;&#10;Description automatically generated with low confidence">
            <a:extLst>
              <a:ext uri="{FF2B5EF4-FFF2-40B4-BE49-F238E27FC236}">
                <a16:creationId xmlns:a16="http://schemas.microsoft.com/office/drawing/2014/main" id="{8E4006E4-02F7-7FCA-ACA4-31B03335180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25261" y="5494346"/>
            <a:ext cx="182880" cy="182880"/>
          </a:xfrm>
          <a:prstGeom prst="rect">
            <a:avLst/>
          </a:prstGeom>
        </p:spPr>
      </p:pic>
      <p:pic>
        <p:nvPicPr>
          <p:cNvPr id="116" name="Picture 115" descr="Icon&#10;&#10;Description automatically generated">
            <a:extLst>
              <a:ext uri="{FF2B5EF4-FFF2-40B4-BE49-F238E27FC236}">
                <a16:creationId xmlns:a16="http://schemas.microsoft.com/office/drawing/2014/main" id="{C32D1B86-CC11-6A1B-61AE-13DC7B66F0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99535" y="2223982"/>
            <a:ext cx="182880" cy="182880"/>
          </a:xfrm>
          <a:prstGeom prst="rect">
            <a:avLst/>
          </a:prstGeom>
        </p:spPr>
      </p:pic>
      <p:pic>
        <p:nvPicPr>
          <p:cNvPr id="117" name="Picture 116" descr="Icon&#10;&#10;Description automatically generated">
            <a:extLst>
              <a:ext uri="{FF2B5EF4-FFF2-40B4-BE49-F238E27FC236}">
                <a16:creationId xmlns:a16="http://schemas.microsoft.com/office/drawing/2014/main" id="{B09E9246-FB56-C987-CA4F-4690671C873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14664" y="3046434"/>
            <a:ext cx="182880" cy="182880"/>
          </a:xfrm>
          <a:prstGeom prst="rect">
            <a:avLst/>
          </a:prstGeom>
        </p:spPr>
      </p:pic>
      <p:pic>
        <p:nvPicPr>
          <p:cNvPr id="118" name="Picture 117" descr="Icon&#10;&#10;Description automatically generated">
            <a:extLst>
              <a:ext uri="{FF2B5EF4-FFF2-40B4-BE49-F238E27FC236}">
                <a16:creationId xmlns:a16="http://schemas.microsoft.com/office/drawing/2014/main" id="{796C4F5B-CA06-82F9-5EE7-3211E5963D4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473779" y="3112624"/>
            <a:ext cx="182880" cy="182880"/>
          </a:xfrm>
          <a:prstGeom prst="rect">
            <a:avLst/>
          </a:prstGeom>
        </p:spPr>
      </p:pic>
      <p:pic>
        <p:nvPicPr>
          <p:cNvPr id="119" name="Picture 118" descr="Icon&#10;&#10;Description automatically generated">
            <a:extLst>
              <a:ext uri="{FF2B5EF4-FFF2-40B4-BE49-F238E27FC236}">
                <a16:creationId xmlns:a16="http://schemas.microsoft.com/office/drawing/2014/main" id="{E30C7E35-B5E0-C06B-E705-675E6B6046B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361333" y="3346004"/>
            <a:ext cx="182880" cy="182880"/>
          </a:xfrm>
          <a:prstGeom prst="rect">
            <a:avLst/>
          </a:prstGeom>
        </p:spPr>
      </p:pic>
      <p:pic>
        <p:nvPicPr>
          <p:cNvPr id="120" name="Picture 119" descr="Icon&#10;&#10;Description automatically generated">
            <a:extLst>
              <a:ext uri="{FF2B5EF4-FFF2-40B4-BE49-F238E27FC236}">
                <a16:creationId xmlns:a16="http://schemas.microsoft.com/office/drawing/2014/main" id="{F9295DEC-C9D2-D4DF-02F6-CB3F3757761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76972" y="3942737"/>
            <a:ext cx="182880" cy="182880"/>
          </a:xfrm>
          <a:prstGeom prst="rect">
            <a:avLst/>
          </a:prstGeom>
        </p:spPr>
      </p:pic>
      <p:pic>
        <p:nvPicPr>
          <p:cNvPr id="121" name="Picture 120" descr="Icon&#10;&#10;Description automatically generated">
            <a:extLst>
              <a:ext uri="{FF2B5EF4-FFF2-40B4-BE49-F238E27FC236}">
                <a16:creationId xmlns:a16="http://schemas.microsoft.com/office/drawing/2014/main" id="{A0C3E112-07DF-FDCD-C4EC-E7CEE395DBC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81094" y="4034177"/>
            <a:ext cx="182880" cy="182880"/>
          </a:xfrm>
          <a:prstGeom prst="rect">
            <a:avLst/>
          </a:prstGeom>
        </p:spPr>
      </p:pic>
      <p:pic>
        <p:nvPicPr>
          <p:cNvPr id="122" name="Picture 121" descr="Icon&#10;&#10;Description automatically generated">
            <a:extLst>
              <a:ext uri="{FF2B5EF4-FFF2-40B4-BE49-F238E27FC236}">
                <a16:creationId xmlns:a16="http://schemas.microsoft.com/office/drawing/2014/main" id="{FE6EC53A-3660-E234-6ED5-B715FC9392B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834352" y="3528884"/>
            <a:ext cx="182880" cy="182880"/>
          </a:xfrm>
          <a:prstGeom prst="rect">
            <a:avLst/>
          </a:prstGeom>
        </p:spPr>
      </p:pic>
      <p:pic>
        <p:nvPicPr>
          <p:cNvPr id="123" name="Picture 122" descr="Icon&#10;&#10;Description automatically generated">
            <a:extLst>
              <a:ext uri="{FF2B5EF4-FFF2-40B4-BE49-F238E27FC236}">
                <a16:creationId xmlns:a16="http://schemas.microsoft.com/office/drawing/2014/main" id="{08ACD7BE-317D-FA55-EE5D-782F9595535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49191" y="4520144"/>
            <a:ext cx="182880" cy="182880"/>
          </a:xfrm>
          <a:prstGeom prst="rect">
            <a:avLst/>
          </a:prstGeom>
        </p:spPr>
      </p:pic>
      <p:pic>
        <p:nvPicPr>
          <p:cNvPr id="124" name="Picture 123" descr="Icon&#10;&#10;Description automatically generated">
            <a:extLst>
              <a:ext uri="{FF2B5EF4-FFF2-40B4-BE49-F238E27FC236}">
                <a16:creationId xmlns:a16="http://schemas.microsoft.com/office/drawing/2014/main" id="{84FEBD00-239E-A932-E6C0-0CC1BA25DBC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832959" y="3951074"/>
            <a:ext cx="182880" cy="182880"/>
          </a:xfrm>
          <a:prstGeom prst="rect">
            <a:avLst/>
          </a:prstGeom>
        </p:spPr>
      </p:pic>
      <p:pic>
        <p:nvPicPr>
          <p:cNvPr id="125" name="Picture 124" descr="Icon&#10;&#10;Description automatically generated">
            <a:extLst>
              <a:ext uri="{FF2B5EF4-FFF2-40B4-BE49-F238E27FC236}">
                <a16:creationId xmlns:a16="http://schemas.microsoft.com/office/drawing/2014/main" id="{43E039FC-3665-E4F0-456A-B5158A5DE62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08294" y="2731411"/>
            <a:ext cx="182880" cy="182880"/>
          </a:xfrm>
          <a:prstGeom prst="rect">
            <a:avLst/>
          </a:prstGeom>
        </p:spPr>
      </p:pic>
      <p:pic>
        <p:nvPicPr>
          <p:cNvPr id="126" name="Picture 125" descr="Icon&#10;&#10;Description automatically generated">
            <a:extLst>
              <a:ext uri="{FF2B5EF4-FFF2-40B4-BE49-F238E27FC236}">
                <a16:creationId xmlns:a16="http://schemas.microsoft.com/office/drawing/2014/main" id="{98547567-4E62-4D00-7D53-2F6E9C3802D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61016" y="5292225"/>
            <a:ext cx="182880" cy="182880"/>
          </a:xfrm>
          <a:prstGeom prst="rect">
            <a:avLst/>
          </a:prstGeom>
        </p:spPr>
      </p:pic>
      <p:pic>
        <p:nvPicPr>
          <p:cNvPr id="127" name="Picture 126" descr="Icon&#10;&#10;Description automatically generated">
            <a:extLst>
              <a:ext uri="{FF2B5EF4-FFF2-40B4-BE49-F238E27FC236}">
                <a16:creationId xmlns:a16="http://schemas.microsoft.com/office/drawing/2014/main" id="{C80005A6-BF85-B98F-85DD-D1E919E5770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214032" y="2438659"/>
            <a:ext cx="182880" cy="182880"/>
          </a:xfrm>
          <a:prstGeom prst="rect">
            <a:avLst/>
          </a:prstGeom>
        </p:spPr>
      </p:pic>
      <p:pic>
        <p:nvPicPr>
          <p:cNvPr id="128" name="Picture 127" descr="Icon&#10;&#10;Description automatically generated">
            <a:extLst>
              <a:ext uri="{FF2B5EF4-FFF2-40B4-BE49-F238E27FC236}">
                <a16:creationId xmlns:a16="http://schemas.microsoft.com/office/drawing/2014/main" id="{47A5D430-DE3E-EBC4-0561-FE755F5C47A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59905" y="2517962"/>
            <a:ext cx="182880" cy="182880"/>
          </a:xfrm>
          <a:prstGeom prst="rect">
            <a:avLst/>
          </a:prstGeom>
        </p:spPr>
      </p:pic>
      <p:pic>
        <p:nvPicPr>
          <p:cNvPr id="129" name="Picture 128" descr="Icon&#10;&#10;Description automatically generated">
            <a:extLst>
              <a:ext uri="{FF2B5EF4-FFF2-40B4-BE49-F238E27FC236}">
                <a16:creationId xmlns:a16="http://schemas.microsoft.com/office/drawing/2014/main" id="{20A49BBD-C7DC-D21D-1096-A5341B418D0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373839" y="3204064"/>
            <a:ext cx="182880" cy="182880"/>
          </a:xfrm>
          <a:prstGeom prst="rect">
            <a:avLst/>
          </a:prstGeom>
        </p:spPr>
      </p:pic>
      <p:pic>
        <p:nvPicPr>
          <p:cNvPr id="130" name="Picture 129" descr="Icon&#10;&#10;Description automatically generated">
            <a:extLst>
              <a:ext uri="{FF2B5EF4-FFF2-40B4-BE49-F238E27FC236}">
                <a16:creationId xmlns:a16="http://schemas.microsoft.com/office/drawing/2014/main" id="{26057669-84D1-4EF3-BF44-C8D33318394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47995" y="3210593"/>
            <a:ext cx="182880" cy="182880"/>
          </a:xfrm>
          <a:prstGeom prst="rect">
            <a:avLst/>
          </a:prstGeom>
        </p:spPr>
      </p:pic>
      <p:pic>
        <p:nvPicPr>
          <p:cNvPr id="131" name="Picture 130" descr="Icon&#10;&#10;Description automatically generated">
            <a:extLst>
              <a:ext uri="{FF2B5EF4-FFF2-40B4-BE49-F238E27FC236}">
                <a16:creationId xmlns:a16="http://schemas.microsoft.com/office/drawing/2014/main" id="{AE16941B-A952-371F-E137-3C32EF76BFC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56739" y="5225189"/>
            <a:ext cx="182880" cy="182880"/>
          </a:xfrm>
          <a:prstGeom prst="rect">
            <a:avLst/>
          </a:prstGeom>
        </p:spPr>
      </p:pic>
      <p:pic>
        <p:nvPicPr>
          <p:cNvPr id="132" name="Picture 131" descr="Icon&#10;&#10;Description automatically generated">
            <a:extLst>
              <a:ext uri="{FF2B5EF4-FFF2-40B4-BE49-F238E27FC236}">
                <a16:creationId xmlns:a16="http://schemas.microsoft.com/office/drawing/2014/main" id="{16D4382A-5892-CE81-5D67-BF115E0871C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02643" y="3994499"/>
            <a:ext cx="182880" cy="182880"/>
          </a:xfrm>
          <a:prstGeom prst="rect">
            <a:avLst/>
          </a:prstGeom>
        </p:spPr>
      </p:pic>
      <p:pic>
        <p:nvPicPr>
          <p:cNvPr id="133" name="Picture 132">
            <a:extLst>
              <a:ext uri="{FF2B5EF4-FFF2-40B4-BE49-F238E27FC236}">
                <a16:creationId xmlns:a16="http://schemas.microsoft.com/office/drawing/2014/main" id="{FB888AE6-0579-A90E-863A-A300E84BD6E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90655" y="3302033"/>
            <a:ext cx="182880" cy="182880"/>
          </a:xfrm>
          <a:prstGeom prst="rect">
            <a:avLst/>
          </a:prstGeom>
        </p:spPr>
      </p:pic>
      <p:pic>
        <p:nvPicPr>
          <p:cNvPr id="134" name="Picture 133">
            <a:extLst>
              <a:ext uri="{FF2B5EF4-FFF2-40B4-BE49-F238E27FC236}">
                <a16:creationId xmlns:a16="http://schemas.microsoft.com/office/drawing/2014/main" id="{EA13789D-8B94-1D26-AF13-F575C6F683B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474657" y="3926557"/>
            <a:ext cx="182880" cy="182880"/>
          </a:xfrm>
          <a:prstGeom prst="rect">
            <a:avLst/>
          </a:prstGeom>
        </p:spPr>
      </p:pic>
      <p:pic>
        <p:nvPicPr>
          <p:cNvPr id="135" name="Picture 134">
            <a:extLst>
              <a:ext uri="{FF2B5EF4-FFF2-40B4-BE49-F238E27FC236}">
                <a16:creationId xmlns:a16="http://schemas.microsoft.com/office/drawing/2014/main" id="{FD1F049F-79B9-336E-91B1-3CB8584D900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014028" y="4728234"/>
            <a:ext cx="182880" cy="182880"/>
          </a:xfrm>
          <a:prstGeom prst="rect">
            <a:avLst/>
          </a:prstGeom>
        </p:spPr>
      </p:pic>
      <p:pic>
        <p:nvPicPr>
          <p:cNvPr id="136" name="Picture 135" descr="A picture containing text, clipart&#10;&#10;Description automatically generated">
            <a:extLst>
              <a:ext uri="{FF2B5EF4-FFF2-40B4-BE49-F238E27FC236}">
                <a16:creationId xmlns:a16="http://schemas.microsoft.com/office/drawing/2014/main" id="{57A08EA3-42CD-A5E6-5388-4C00DB600C1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98942" y="5586916"/>
            <a:ext cx="201168" cy="201168"/>
          </a:xfrm>
          <a:prstGeom prst="rect">
            <a:avLst/>
          </a:prstGeom>
        </p:spPr>
      </p:pic>
    </p:spTree>
    <p:extLst>
      <p:ext uri="{BB962C8B-B14F-4D97-AF65-F5344CB8AC3E}">
        <p14:creationId xmlns:p14="http://schemas.microsoft.com/office/powerpoint/2010/main" val="41960622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2095500" y="2057401"/>
          <a:ext cx="8077201" cy="4191001"/>
        </p:xfrm>
        <a:graphic>
          <a:graphicData uri="http://schemas.openxmlformats.org/drawingml/2006/table">
            <a:tbl>
              <a:tblPr firstRow="1" bandRow="1">
                <a:tableStyleId>{16D9F66E-5EB9-4882-86FB-DCBF35E3C3E4}</a:tableStyleId>
              </a:tblPr>
              <a:tblGrid>
                <a:gridCol w="1936201">
                  <a:extLst>
                    <a:ext uri="{9D8B030D-6E8A-4147-A177-3AD203B41FA5}">
                      <a16:colId xmlns:a16="http://schemas.microsoft.com/office/drawing/2014/main" val="3059376573"/>
                    </a:ext>
                  </a:extLst>
                </a:gridCol>
                <a:gridCol w="1346200">
                  <a:extLst>
                    <a:ext uri="{9D8B030D-6E8A-4147-A177-3AD203B41FA5}">
                      <a16:colId xmlns:a16="http://schemas.microsoft.com/office/drawing/2014/main" val="1124207350"/>
                    </a:ext>
                  </a:extLst>
                </a:gridCol>
                <a:gridCol w="1570567">
                  <a:extLst>
                    <a:ext uri="{9D8B030D-6E8A-4147-A177-3AD203B41FA5}">
                      <a16:colId xmlns:a16="http://schemas.microsoft.com/office/drawing/2014/main" val="1415269698"/>
                    </a:ext>
                  </a:extLst>
                </a:gridCol>
                <a:gridCol w="1608793">
                  <a:extLst>
                    <a:ext uri="{9D8B030D-6E8A-4147-A177-3AD203B41FA5}">
                      <a16:colId xmlns:a16="http://schemas.microsoft.com/office/drawing/2014/main" val="2722893405"/>
                    </a:ext>
                  </a:extLst>
                </a:gridCol>
                <a:gridCol w="1615440">
                  <a:extLst>
                    <a:ext uri="{9D8B030D-6E8A-4147-A177-3AD203B41FA5}">
                      <a16:colId xmlns:a16="http://schemas.microsoft.com/office/drawing/2014/main" val="1421918861"/>
                    </a:ext>
                  </a:extLst>
                </a:gridCol>
              </a:tblGrid>
              <a:tr h="1023296">
                <a:tc>
                  <a:txBody>
                    <a:bodyPr/>
                    <a:lstStyle/>
                    <a:p>
                      <a:pPr algn="ctr"/>
                      <a:r>
                        <a:rPr lang="en-US" sz="1600" dirty="0"/>
                        <a:t>Location</a:t>
                      </a:r>
                    </a:p>
                  </a:txBody>
                  <a:tcPr anchor="ctr"/>
                </a:tc>
                <a:tc>
                  <a:txBody>
                    <a:bodyPr/>
                    <a:lstStyle/>
                    <a:p>
                      <a:pPr algn="ctr"/>
                      <a:r>
                        <a:rPr lang="en-US" sz="1600" dirty="0"/>
                        <a:t>ANG Airmen Trained</a:t>
                      </a:r>
                    </a:p>
                  </a:txBody>
                  <a:tcPr anchor="ctr"/>
                </a:tc>
                <a:tc>
                  <a:txBody>
                    <a:bodyPr/>
                    <a:lstStyle/>
                    <a:p>
                      <a:pPr algn="ctr"/>
                      <a:r>
                        <a:rPr lang="en-US" sz="1600" dirty="0"/>
                        <a:t>Joint Members Trained</a:t>
                      </a:r>
                    </a:p>
                  </a:txBody>
                  <a:tcPr anchor="ctr"/>
                </a:tc>
                <a:tc>
                  <a:txBody>
                    <a:bodyPr/>
                    <a:lstStyle/>
                    <a:p>
                      <a:pPr algn="ctr"/>
                      <a:r>
                        <a:rPr lang="en-US" sz="1600" dirty="0"/>
                        <a:t>Training</a:t>
                      </a:r>
                    </a:p>
                    <a:p>
                      <a:pPr algn="ctr"/>
                      <a:r>
                        <a:rPr lang="en-US" sz="1600" dirty="0"/>
                        <a:t>Hours</a:t>
                      </a:r>
                    </a:p>
                  </a:txBody>
                  <a:tcPr anchor="ctr"/>
                </a:tc>
                <a:tc>
                  <a:txBody>
                    <a:bodyPr/>
                    <a:lstStyle/>
                    <a:p>
                      <a:pPr algn="ctr"/>
                      <a:r>
                        <a:rPr lang="en-US" sz="1600" dirty="0"/>
                        <a:t>Community</a:t>
                      </a:r>
                      <a:r>
                        <a:rPr lang="en-US" sz="1600" baseline="0" dirty="0"/>
                        <a:t> Cost Savings*</a:t>
                      </a:r>
                      <a:endParaRPr lang="en-US" sz="1600" dirty="0"/>
                    </a:p>
                  </a:txBody>
                  <a:tcPr anchor="ctr"/>
                </a:tc>
                <a:extLst>
                  <a:ext uri="{0D108BD9-81ED-4DB2-BD59-A6C34878D82A}">
                    <a16:rowId xmlns:a16="http://schemas.microsoft.com/office/drawing/2014/main" val="1334282131"/>
                  </a:ext>
                </a:extLst>
              </a:tr>
              <a:tr h="644296">
                <a:tc>
                  <a:txBody>
                    <a:bodyPr/>
                    <a:lstStyle/>
                    <a:p>
                      <a:pPr algn="ctr"/>
                      <a:r>
                        <a:rPr lang="en-US" sz="1400" b="1" baseline="0" dirty="0"/>
                        <a:t>Blackfeet Tribal Health (MO)</a:t>
                      </a:r>
                      <a:endParaRPr lang="en-US" sz="1400" b="0" dirty="0"/>
                    </a:p>
                  </a:txBody>
                  <a:tcPr anchor="ctr"/>
                </a:tc>
                <a:tc>
                  <a:txBody>
                    <a:bodyPr/>
                    <a:lstStyle/>
                    <a:p>
                      <a:pPr algn="ctr"/>
                      <a:r>
                        <a:rPr lang="en-US" dirty="0"/>
                        <a:t>61</a:t>
                      </a:r>
                    </a:p>
                  </a:txBody>
                  <a:tcPr anchor="ctr"/>
                </a:tc>
                <a:tc>
                  <a:txBody>
                    <a:bodyPr/>
                    <a:lstStyle/>
                    <a:p>
                      <a:pPr algn="ctr"/>
                      <a:r>
                        <a:rPr lang="en-US" dirty="0"/>
                        <a:t>204</a:t>
                      </a:r>
                    </a:p>
                  </a:txBody>
                  <a:tcPr anchor="ctr"/>
                </a:tc>
                <a:tc>
                  <a:txBody>
                    <a:bodyPr/>
                    <a:lstStyle/>
                    <a:p>
                      <a:pPr algn="ctr"/>
                      <a:r>
                        <a:rPr lang="en-US" dirty="0"/>
                        <a:t>33,791</a:t>
                      </a:r>
                    </a:p>
                  </a:txBody>
                  <a:tcPr anchor="ctr"/>
                </a:tc>
                <a:tc>
                  <a:txBody>
                    <a:bodyPr/>
                    <a:lstStyle/>
                    <a:p>
                      <a:pPr algn="ctr"/>
                      <a:r>
                        <a:rPr lang="en-US" dirty="0"/>
                        <a:t>$</a:t>
                      </a:r>
                      <a:r>
                        <a:rPr lang="en-US" baseline="0" dirty="0"/>
                        <a:t>1.4 mil</a:t>
                      </a:r>
                      <a:endParaRPr lang="en-US" dirty="0"/>
                    </a:p>
                  </a:txBody>
                  <a:tcPr anchor="ctr"/>
                </a:tc>
                <a:extLst>
                  <a:ext uri="{0D108BD9-81ED-4DB2-BD59-A6C34878D82A}">
                    <a16:rowId xmlns:a16="http://schemas.microsoft.com/office/drawing/2014/main" val="2404150062"/>
                  </a:ext>
                </a:extLst>
              </a:tr>
              <a:tr h="595805">
                <a:tc>
                  <a:txBody>
                    <a:bodyPr/>
                    <a:lstStyle/>
                    <a:p>
                      <a:pPr algn="ctr"/>
                      <a:r>
                        <a:rPr lang="en-US" sz="1400" b="1" dirty="0"/>
                        <a:t>Green River Area Wellness (KY)</a:t>
                      </a:r>
                      <a:endParaRPr lang="en-US" sz="1400" b="0" dirty="0"/>
                    </a:p>
                  </a:txBody>
                  <a:tcPr anchor="ctr"/>
                </a:tc>
                <a:tc>
                  <a:txBody>
                    <a:bodyPr/>
                    <a:lstStyle/>
                    <a:p>
                      <a:pPr algn="ctr"/>
                      <a:r>
                        <a:rPr lang="en-US" dirty="0"/>
                        <a:t>82</a:t>
                      </a:r>
                    </a:p>
                  </a:txBody>
                  <a:tcPr anchor="ctr"/>
                </a:tc>
                <a:tc>
                  <a:txBody>
                    <a:bodyPr/>
                    <a:lstStyle/>
                    <a:p>
                      <a:pPr algn="ctr"/>
                      <a:r>
                        <a:rPr lang="en-US" dirty="0"/>
                        <a:t>171</a:t>
                      </a:r>
                    </a:p>
                  </a:txBody>
                  <a:tcPr anchor="ctr"/>
                </a:tc>
                <a:tc>
                  <a:txBody>
                    <a:bodyPr/>
                    <a:lstStyle/>
                    <a:p>
                      <a:pPr algn="ctr"/>
                      <a:r>
                        <a:rPr lang="en-US" dirty="0"/>
                        <a:t>18,158</a:t>
                      </a:r>
                    </a:p>
                  </a:txBody>
                  <a:tcPr anchor="ctr"/>
                </a:tc>
                <a:tc>
                  <a:txBody>
                    <a:bodyPr/>
                    <a:lstStyle/>
                    <a:p>
                      <a:pPr algn="ctr"/>
                      <a:r>
                        <a:rPr lang="en-US" dirty="0"/>
                        <a:t>$1 mil</a:t>
                      </a:r>
                    </a:p>
                  </a:txBody>
                  <a:tcPr anchor="ctr"/>
                </a:tc>
                <a:extLst>
                  <a:ext uri="{0D108BD9-81ED-4DB2-BD59-A6C34878D82A}">
                    <a16:rowId xmlns:a16="http://schemas.microsoft.com/office/drawing/2014/main" val="53419069"/>
                  </a:ext>
                </a:extLst>
              </a:tr>
              <a:tr h="595805">
                <a:tc>
                  <a:txBody>
                    <a:bodyPr/>
                    <a:lstStyle/>
                    <a:p>
                      <a:pPr algn="ctr"/>
                      <a:r>
                        <a:rPr lang="en-US" sz="1400" b="1" dirty="0"/>
                        <a:t>Greene County Guard Care (OH)</a:t>
                      </a:r>
                      <a:endParaRPr lang="en-US" sz="1400" b="0" dirty="0"/>
                    </a:p>
                  </a:txBody>
                  <a:tcPr anchor="ctr"/>
                </a:tc>
                <a:tc>
                  <a:txBody>
                    <a:bodyPr/>
                    <a:lstStyle/>
                    <a:p>
                      <a:pPr algn="ctr"/>
                      <a:r>
                        <a:rPr lang="en-US" dirty="0"/>
                        <a:t>104</a:t>
                      </a:r>
                    </a:p>
                  </a:txBody>
                  <a:tcPr anchor="ctr"/>
                </a:tc>
                <a:tc>
                  <a:txBody>
                    <a:bodyPr/>
                    <a:lstStyle/>
                    <a:p>
                      <a:pPr algn="ctr"/>
                      <a:r>
                        <a:rPr lang="en-US" dirty="0"/>
                        <a:t>205</a:t>
                      </a:r>
                    </a:p>
                  </a:txBody>
                  <a:tcPr anchor="ctr"/>
                </a:tc>
                <a:tc>
                  <a:txBody>
                    <a:bodyPr/>
                    <a:lstStyle/>
                    <a:p>
                      <a:pPr algn="ctr"/>
                      <a:r>
                        <a:rPr lang="en-US" dirty="0"/>
                        <a:t>5,448</a:t>
                      </a:r>
                    </a:p>
                  </a:txBody>
                  <a:tcPr anchor="ctr"/>
                </a:tc>
                <a:tc>
                  <a:txBody>
                    <a:bodyPr/>
                    <a:lstStyle/>
                    <a:p>
                      <a:pPr algn="ctr"/>
                      <a:r>
                        <a:rPr lang="en-US" dirty="0"/>
                        <a:t>$604K</a:t>
                      </a:r>
                    </a:p>
                  </a:txBody>
                  <a:tcPr anchor="ctr"/>
                </a:tc>
                <a:extLst>
                  <a:ext uri="{0D108BD9-81ED-4DB2-BD59-A6C34878D82A}">
                    <a16:rowId xmlns:a16="http://schemas.microsoft.com/office/drawing/2014/main" val="2453061230"/>
                  </a:ext>
                </a:extLst>
              </a:tr>
              <a:tr h="595805">
                <a:tc>
                  <a:txBody>
                    <a:bodyPr/>
                    <a:lstStyle/>
                    <a:p>
                      <a:pPr algn="ctr"/>
                      <a:r>
                        <a:rPr lang="en-US" sz="1400" b="1" dirty="0"/>
                        <a:t>Kodiak Arctic Care (AK)</a:t>
                      </a:r>
                    </a:p>
                  </a:txBody>
                  <a:tcPr anchor="ctr"/>
                </a:tc>
                <a:tc>
                  <a:txBody>
                    <a:bodyPr/>
                    <a:lstStyle/>
                    <a:p>
                      <a:pPr algn="ctr"/>
                      <a:r>
                        <a:rPr lang="en-US" dirty="0"/>
                        <a:t>165</a:t>
                      </a:r>
                    </a:p>
                  </a:txBody>
                  <a:tcPr anchor="ctr"/>
                </a:tc>
                <a:tc>
                  <a:txBody>
                    <a:bodyPr/>
                    <a:lstStyle/>
                    <a:p>
                      <a:pPr algn="ctr"/>
                      <a:r>
                        <a:rPr lang="en-US" dirty="0"/>
                        <a:t>289</a:t>
                      </a:r>
                    </a:p>
                  </a:txBody>
                  <a:tcPr anchor="ctr"/>
                </a:tc>
                <a:tc>
                  <a:txBody>
                    <a:bodyPr/>
                    <a:lstStyle/>
                    <a:p>
                      <a:pPr algn="ctr"/>
                      <a:r>
                        <a:rPr lang="en-US" dirty="0"/>
                        <a:t>44,572</a:t>
                      </a:r>
                    </a:p>
                  </a:txBody>
                  <a:tcPr anchor="ctr"/>
                </a:tc>
                <a:tc>
                  <a:txBody>
                    <a:bodyPr/>
                    <a:lstStyle/>
                    <a:p>
                      <a:pPr algn="ctr"/>
                      <a:r>
                        <a:rPr lang="en-US" dirty="0"/>
                        <a:t>$1.4 mil</a:t>
                      </a:r>
                    </a:p>
                  </a:txBody>
                  <a:tcPr anchor="ctr"/>
                </a:tc>
                <a:extLst>
                  <a:ext uri="{0D108BD9-81ED-4DB2-BD59-A6C34878D82A}">
                    <a16:rowId xmlns:a16="http://schemas.microsoft.com/office/drawing/2014/main" val="1426873580"/>
                  </a:ext>
                </a:extLst>
              </a:tr>
              <a:tr h="735994">
                <a:tc>
                  <a:txBody>
                    <a:bodyPr/>
                    <a:lstStyle/>
                    <a:p>
                      <a:pPr algn="ctr"/>
                      <a:r>
                        <a:rPr lang="en-US" sz="1800" b="1" dirty="0"/>
                        <a:t>Totals</a:t>
                      </a:r>
                    </a:p>
                  </a:txBody>
                  <a:tcPr anchor="ctr"/>
                </a:tc>
                <a:tc>
                  <a:txBody>
                    <a:bodyPr/>
                    <a:lstStyle/>
                    <a:p>
                      <a:pPr algn="ctr"/>
                      <a:r>
                        <a:rPr lang="en-US" b="1" dirty="0"/>
                        <a:t>412</a:t>
                      </a:r>
                    </a:p>
                  </a:txBody>
                  <a:tcPr anchor="ctr"/>
                </a:tc>
                <a:tc>
                  <a:txBody>
                    <a:bodyPr/>
                    <a:lstStyle/>
                    <a:p>
                      <a:pPr algn="ctr"/>
                      <a:r>
                        <a:rPr lang="en-US" b="1" dirty="0"/>
                        <a:t>869</a:t>
                      </a:r>
                    </a:p>
                  </a:txBody>
                  <a:tcPr anchor="ctr"/>
                </a:tc>
                <a:tc>
                  <a:txBody>
                    <a:bodyPr/>
                    <a:lstStyle/>
                    <a:p>
                      <a:pPr algn="ctr"/>
                      <a:r>
                        <a:rPr lang="en-US" b="1" dirty="0"/>
                        <a:t>101,969</a:t>
                      </a:r>
                    </a:p>
                  </a:txBody>
                  <a:tcPr anchor="ctr"/>
                </a:tc>
                <a:tc>
                  <a:txBody>
                    <a:bodyPr/>
                    <a:lstStyle/>
                    <a:p>
                      <a:pPr algn="ctr"/>
                      <a:r>
                        <a:rPr lang="en-US" b="1" dirty="0"/>
                        <a:t>$4.4 million</a:t>
                      </a:r>
                    </a:p>
                  </a:txBody>
                  <a:tcPr anchor="ctr"/>
                </a:tc>
                <a:extLst>
                  <a:ext uri="{0D108BD9-81ED-4DB2-BD59-A6C34878D82A}">
                    <a16:rowId xmlns:a16="http://schemas.microsoft.com/office/drawing/2014/main" val="2906496193"/>
                  </a:ext>
                </a:extLst>
              </a:tr>
            </a:tbl>
          </a:graphicData>
        </a:graphic>
      </p:graphicFrame>
      <p:sp>
        <p:nvSpPr>
          <p:cNvPr id="7" name="Title 1"/>
          <p:cNvSpPr>
            <a:spLocks noGrp="1"/>
          </p:cNvSpPr>
          <p:nvPr>
            <p:ph type="title"/>
          </p:nvPr>
        </p:nvSpPr>
        <p:spPr>
          <a:xfrm>
            <a:off x="3009900" y="328682"/>
            <a:ext cx="6172200" cy="1143000"/>
          </a:xfrm>
        </p:spPr>
        <p:txBody>
          <a:bodyPr/>
          <a:lstStyle/>
          <a:p>
            <a:r>
              <a:rPr lang="en-US" b="1" dirty="0">
                <a:latin typeface="Aptos Display" panose="020B0004020202020204" pitchFamily="34" charset="0"/>
              </a:rPr>
              <a:t>FY24 IRT ANG Lead </a:t>
            </a:r>
            <a:br>
              <a:rPr lang="en-US" b="1" dirty="0">
                <a:latin typeface="Aptos Display" panose="020B0004020202020204" pitchFamily="34" charset="0"/>
              </a:rPr>
            </a:br>
            <a:r>
              <a:rPr lang="en-US" b="1" dirty="0">
                <a:latin typeface="Aptos Display" panose="020B0004020202020204" pitchFamily="34" charset="0"/>
              </a:rPr>
              <a:t>Mission Numbers</a:t>
            </a:r>
          </a:p>
        </p:txBody>
      </p:sp>
      <p:sp>
        <p:nvSpPr>
          <p:cNvPr id="2" name="Rectangle 1">
            <a:extLst>
              <a:ext uri="{FF2B5EF4-FFF2-40B4-BE49-F238E27FC236}">
                <a16:creationId xmlns:a16="http://schemas.microsoft.com/office/drawing/2014/main" id="{5744D17E-ED10-27D8-255D-1FA739486E0D}"/>
              </a:ext>
            </a:extLst>
          </p:cNvPr>
          <p:cNvSpPr/>
          <p:nvPr/>
        </p:nvSpPr>
        <p:spPr>
          <a:xfrm>
            <a:off x="1524001" y="6324600"/>
            <a:ext cx="9062479" cy="369332"/>
          </a:xfrm>
          <a:prstGeom prst="rect">
            <a:avLst/>
          </a:prstGeom>
        </p:spPr>
        <p:txBody>
          <a:bodyPr wrap="square">
            <a:spAutoFit/>
          </a:bodyPr>
          <a:lstStyle/>
          <a:p>
            <a:pPr algn="ctr"/>
            <a:r>
              <a:rPr lang="en-US" b="1" dirty="0">
                <a:latin typeface="Aptos Display" panose="020B0004020202020204" pitchFamily="34" charset="0"/>
                <a:ea typeface="Tw Cen MT" panose="020B0602020104020603" pitchFamily="34" charset="0"/>
              </a:rPr>
              <a:t>The Premier Military Training Platform </a:t>
            </a:r>
            <a:r>
              <a:rPr lang="en-US" b="1" i="1" dirty="0">
                <a:latin typeface="Aptos Display" panose="020B0004020202020204" pitchFamily="34" charset="0"/>
                <a:ea typeface="Tw Cen MT" panose="020B0602020104020603" pitchFamily="34" charset="0"/>
              </a:rPr>
              <a:t>for a </a:t>
            </a:r>
            <a:r>
              <a:rPr lang="en-US" b="1" dirty="0">
                <a:latin typeface="Aptos Display" panose="020B0004020202020204" pitchFamily="34" charset="0"/>
                <a:ea typeface="Tw Cen MT" panose="020B0602020104020603" pitchFamily="34" charset="0"/>
              </a:rPr>
              <a:t>Secure and Prosperous America</a:t>
            </a:r>
            <a:endParaRPr lang="en-US" b="1" dirty="0">
              <a:latin typeface="Aptos Display" panose="020B0004020202020204" pitchFamily="34" charset="0"/>
            </a:endParaRPr>
          </a:p>
        </p:txBody>
      </p:sp>
    </p:spTree>
    <p:extLst>
      <p:ext uri="{BB962C8B-B14F-4D97-AF65-F5344CB8AC3E}">
        <p14:creationId xmlns:p14="http://schemas.microsoft.com/office/powerpoint/2010/main" val="37553960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9097856E-03AE-4FE7-B97C-3441CE64FAAF}"/>
              </a:ext>
            </a:extLst>
          </p:cNvPr>
          <p:cNvSpPr/>
          <p:nvPr/>
        </p:nvSpPr>
        <p:spPr>
          <a:xfrm>
            <a:off x="1743924" y="1469330"/>
            <a:ext cx="8704152" cy="47028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3E4328D-9A15-49F4-96A2-787AB17153DD}"/>
              </a:ext>
            </a:extLst>
          </p:cNvPr>
          <p:cNvSpPr/>
          <p:nvPr/>
        </p:nvSpPr>
        <p:spPr>
          <a:xfrm>
            <a:off x="2590803" y="272088"/>
            <a:ext cx="7010399" cy="1837426"/>
          </a:xfrm>
          <a:prstGeom prst="rect">
            <a:avLst/>
          </a:prstGeom>
        </p:spPr>
        <p:txBody>
          <a:bodyPr wrap="square">
            <a:spAutoFit/>
          </a:bodyPr>
          <a:lstStyle/>
          <a:p>
            <a:pPr algn="ctr">
              <a:lnSpc>
                <a:spcPct val="90000"/>
              </a:lnSpc>
              <a:spcBef>
                <a:spcPct val="0"/>
              </a:spcBef>
            </a:pPr>
            <a:r>
              <a:rPr lang="en-US" sz="2400" b="1" dirty="0">
                <a:solidFill>
                  <a:srgbClr val="002060"/>
                </a:solidFill>
                <a:latin typeface="Garamond" panose="02020404030301010803" pitchFamily="18" charset="0"/>
                <a:ea typeface="+mj-ea"/>
                <a:cs typeface="+mj-cs"/>
              </a:rPr>
              <a:t>The Best Military Training results in </a:t>
            </a:r>
            <a:br>
              <a:rPr lang="en-US" sz="2400" b="1" dirty="0">
                <a:solidFill>
                  <a:srgbClr val="002060"/>
                </a:solidFill>
                <a:latin typeface="Garamond" panose="02020404030301010803" pitchFamily="18" charset="0"/>
                <a:ea typeface="+mj-ea"/>
                <a:cs typeface="+mj-cs"/>
              </a:rPr>
            </a:br>
            <a:r>
              <a:rPr lang="en-US" sz="2400" b="1" dirty="0">
                <a:solidFill>
                  <a:srgbClr val="002060"/>
                </a:solidFill>
                <a:latin typeface="Garamond" panose="02020404030301010803" pitchFamily="18" charset="0"/>
                <a:ea typeface="+mj-ea"/>
                <a:cs typeface="+mj-cs"/>
              </a:rPr>
              <a:t>Ready Forces and </a:t>
            </a:r>
            <a:br>
              <a:rPr lang="en-US" sz="2400" b="1" dirty="0">
                <a:solidFill>
                  <a:srgbClr val="002060"/>
                </a:solidFill>
                <a:latin typeface="Garamond" panose="02020404030301010803" pitchFamily="18" charset="0"/>
                <a:ea typeface="+mj-ea"/>
                <a:cs typeface="+mj-cs"/>
              </a:rPr>
            </a:br>
            <a:r>
              <a:rPr lang="en-US" sz="2400" b="1" dirty="0">
                <a:solidFill>
                  <a:srgbClr val="002060"/>
                </a:solidFill>
                <a:latin typeface="Garamond" panose="02020404030301010803" pitchFamily="18" charset="0"/>
                <a:ea typeface="+mj-ea"/>
                <a:cs typeface="+mj-cs"/>
              </a:rPr>
              <a:t>Thriving American Communities</a:t>
            </a:r>
          </a:p>
          <a:p>
            <a:pPr>
              <a:lnSpc>
                <a:spcPct val="90000"/>
              </a:lnSpc>
            </a:pPr>
            <a:endParaRPr lang="en-US" dirty="0"/>
          </a:p>
          <a:p>
            <a:pPr>
              <a:lnSpc>
                <a:spcPct val="90000"/>
              </a:lnSpc>
            </a:pPr>
            <a:endParaRPr lang="en-US" dirty="0"/>
          </a:p>
          <a:p>
            <a:pPr>
              <a:lnSpc>
                <a:spcPct val="90000"/>
              </a:lnSpc>
            </a:pPr>
            <a:endParaRPr lang="en-US" dirty="0"/>
          </a:p>
        </p:txBody>
      </p:sp>
      <p:grpSp>
        <p:nvGrpSpPr>
          <p:cNvPr id="3" name="Group 2">
            <a:extLst>
              <a:ext uri="{FF2B5EF4-FFF2-40B4-BE49-F238E27FC236}">
                <a16:creationId xmlns:a16="http://schemas.microsoft.com/office/drawing/2014/main" id="{3F7AD822-7E52-4E39-B6E3-30D401362B02}"/>
              </a:ext>
            </a:extLst>
          </p:cNvPr>
          <p:cNvGrpSpPr/>
          <p:nvPr/>
        </p:nvGrpSpPr>
        <p:grpSpPr>
          <a:xfrm>
            <a:off x="4825193" y="2393177"/>
            <a:ext cx="5690487" cy="3075992"/>
            <a:chOff x="3301192" y="2393177"/>
            <a:chExt cx="5690487" cy="3075992"/>
          </a:xfrm>
        </p:grpSpPr>
        <p:sp>
          <p:nvSpPr>
            <p:cNvPr id="10" name="Oval 9">
              <a:extLst>
                <a:ext uri="{FF2B5EF4-FFF2-40B4-BE49-F238E27FC236}">
                  <a16:creationId xmlns:a16="http://schemas.microsoft.com/office/drawing/2014/main" id="{21A27854-FD82-4726-BF75-11705200FEE3}"/>
                </a:ext>
              </a:extLst>
            </p:cNvPr>
            <p:cNvSpPr/>
            <p:nvPr/>
          </p:nvSpPr>
          <p:spPr>
            <a:xfrm>
              <a:off x="3517535" y="2393177"/>
              <a:ext cx="762000" cy="721632"/>
            </a:xfrm>
            <a:prstGeom prst="ellipse">
              <a:avLst/>
            </a:prstGeom>
            <a:solidFill>
              <a:srgbClr val="211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E3D1B3C-9F3E-451A-B035-4B8EF9782E03}"/>
                </a:ext>
              </a:extLst>
            </p:cNvPr>
            <p:cNvSpPr/>
            <p:nvPr/>
          </p:nvSpPr>
          <p:spPr>
            <a:xfrm>
              <a:off x="3517537" y="2523160"/>
              <a:ext cx="801823" cy="461665"/>
            </a:xfrm>
            <a:prstGeom prst="rect">
              <a:avLst/>
            </a:prstGeom>
          </p:spPr>
          <p:txBody>
            <a:bodyPr wrap="none">
              <a:spAutoFit/>
            </a:bodyPr>
            <a:lstStyle/>
            <a:p>
              <a:r>
                <a:rPr lang="en-US" sz="2400" b="1" dirty="0">
                  <a:solidFill>
                    <a:schemeClr val="bg1"/>
                  </a:solidFill>
                </a:rPr>
                <a:t>90%</a:t>
              </a:r>
            </a:p>
          </p:txBody>
        </p:sp>
        <p:sp>
          <p:nvSpPr>
            <p:cNvPr id="12" name="Rectangle 11">
              <a:extLst>
                <a:ext uri="{FF2B5EF4-FFF2-40B4-BE49-F238E27FC236}">
                  <a16:creationId xmlns:a16="http://schemas.microsoft.com/office/drawing/2014/main" id="{BC275EA1-FA78-4C80-B8B0-1EEC6FC530F1}"/>
                </a:ext>
              </a:extLst>
            </p:cNvPr>
            <p:cNvSpPr/>
            <p:nvPr/>
          </p:nvSpPr>
          <p:spPr>
            <a:xfrm>
              <a:off x="4279536" y="2458525"/>
              <a:ext cx="4712143" cy="535531"/>
            </a:xfrm>
            <a:prstGeom prst="rect">
              <a:avLst/>
            </a:prstGeom>
          </p:spPr>
          <p:txBody>
            <a:bodyPr wrap="square">
              <a:spAutoFit/>
            </a:bodyPr>
            <a:lstStyle/>
            <a:p>
              <a:pPr>
                <a:lnSpc>
                  <a:spcPct val="90000"/>
                </a:lnSpc>
              </a:pPr>
              <a:r>
                <a:rPr lang="en-US" sz="1600" dirty="0"/>
                <a:t>reported having gained job satisfaction after being part of an IRT mission</a:t>
              </a:r>
            </a:p>
          </p:txBody>
        </p:sp>
        <p:sp>
          <p:nvSpPr>
            <p:cNvPr id="13" name="Oval 12">
              <a:extLst>
                <a:ext uri="{FF2B5EF4-FFF2-40B4-BE49-F238E27FC236}">
                  <a16:creationId xmlns:a16="http://schemas.microsoft.com/office/drawing/2014/main" id="{CD932CB7-5629-43ED-8A6C-766DCBB9AB6C}"/>
                </a:ext>
              </a:extLst>
            </p:cNvPr>
            <p:cNvSpPr/>
            <p:nvPr/>
          </p:nvSpPr>
          <p:spPr>
            <a:xfrm>
              <a:off x="3317259" y="3212103"/>
              <a:ext cx="762000" cy="721632"/>
            </a:xfrm>
            <a:prstGeom prst="ellipse">
              <a:avLst/>
            </a:prstGeom>
            <a:solidFill>
              <a:srgbClr val="211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981CABA-9A45-4941-BAAA-B46308FF992A}"/>
                </a:ext>
              </a:extLst>
            </p:cNvPr>
            <p:cNvSpPr/>
            <p:nvPr/>
          </p:nvSpPr>
          <p:spPr>
            <a:xfrm>
              <a:off x="3325313" y="3309499"/>
              <a:ext cx="801823" cy="461665"/>
            </a:xfrm>
            <a:prstGeom prst="rect">
              <a:avLst/>
            </a:prstGeom>
          </p:spPr>
          <p:txBody>
            <a:bodyPr wrap="none">
              <a:spAutoFit/>
            </a:bodyPr>
            <a:lstStyle/>
            <a:p>
              <a:r>
                <a:rPr lang="en-US" sz="2400" b="1" dirty="0">
                  <a:solidFill>
                    <a:schemeClr val="bg1"/>
                  </a:solidFill>
                </a:rPr>
                <a:t>82%</a:t>
              </a:r>
            </a:p>
          </p:txBody>
        </p:sp>
        <p:sp>
          <p:nvSpPr>
            <p:cNvPr id="15" name="Rectangle 14">
              <a:extLst>
                <a:ext uri="{FF2B5EF4-FFF2-40B4-BE49-F238E27FC236}">
                  <a16:creationId xmlns:a16="http://schemas.microsoft.com/office/drawing/2014/main" id="{231A5B0F-F32C-4F0D-BAA4-EDA493970703}"/>
                </a:ext>
              </a:extLst>
            </p:cNvPr>
            <p:cNvSpPr/>
            <p:nvPr/>
          </p:nvSpPr>
          <p:spPr>
            <a:xfrm>
              <a:off x="4012579" y="3312425"/>
              <a:ext cx="4572000" cy="535531"/>
            </a:xfrm>
            <a:prstGeom prst="rect">
              <a:avLst/>
            </a:prstGeom>
          </p:spPr>
          <p:txBody>
            <a:bodyPr>
              <a:spAutoFit/>
            </a:bodyPr>
            <a:lstStyle/>
            <a:p>
              <a:pPr>
                <a:lnSpc>
                  <a:spcPct val="90000"/>
                </a:lnSpc>
              </a:pPr>
              <a:r>
                <a:rPr lang="en-US" sz="1600" dirty="0"/>
                <a:t>reported experiencing training that mimicked</a:t>
              </a:r>
            </a:p>
            <a:p>
              <a:pPr>
                <a:lnSpc>
                  <a:spcPct val="90000"/>
                </a:lnSpc>
              </a:pPr>
              <a:r>
                <a:rPr lang="en-US" sz="1600" dirty="0"/>
                <a:t>deployment conditions</a:t>
              </a:r>
            </a:p>
          </p:txBody>
        </p:sp>
        <p:sp>
          <p:nvSpPr>
            <p:cNvPr id="22" name="Oval 21">
              <a:extLst>
                <a:ext uri="{FF2B5EF4-FFF2-40B4-BE49-F238E27FC236}">
                  <a16:creationId xmlns:a16="http://schemas.microsoft.com/office/drawing/2014/main" id="{AA295C5F-A9D1-436C-A245-63E37B4193FB}"/>
                </a:ext>
              </a:extLst>
            </p:cNvPr>
            <p:cNvSpPr/>
            <p:nvPr/>
          </p:nvSpPr>
          <p:spPr>
            <a:xfrm>
              <a:off x="3822335" y="4747537"/>
              <a:ext cx="762000" cy="721632"/>
            </a:xfrm>
            <a:prstGeom prst="ellipse">
              <a:avLst/>
            </a:prstGeom>
            <a:solidFill>
              <a:srgbClr val="211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B7497B79-7AB7-4FE3-8354-D5C6EB7F4C1D}"/>
                </a:ext>
              </a:extLst>
            </p:cNvPr>
            <p:cNvSpPr/>
            <p:nvPr/>
          </p:nvSpPr>
          <p:spPr>
            <a:xfrm>
              <a:off x="3822337" y="4877521"/>
              <a:ext cx="801823" cy="461665"/>
            </a:xfrm>
            <a:prstGeom prst="rect">
              <a:avLst/>
            </a:prstGeom>
          </p:spPr>
          <p:txBody>
            <a:bodyPr wrap="square">
              <a:spAutoFit/>
            </a:bodyPr>
            <a:lstStyle/>
            <a:p>
              <a:r>
                <a:rPr lang="en-US" sz="2400" b="1" dirty="0">
                  <a:solidFill>
                    <a:schemeClr val="bg1"/>
                  </a:solidFill>
                </a:rPr>
                <a:t>85%</a:t>
              </a:r>
            </a:p>
          </p:txBody>
        </p:sp>
        <p:sp>
          <p:nvSpPr>
            <p:cNvPr id="24" name="Rectangle 23">
              <a:extLst>
                <a:ext uri="{FF2B5EF4-FFF2-40B4-BE49-F238E27FC236}">
                  <a16:creationId xmlns:a16="http://schemas.microsoft.com/office/drawing/2014/main" id="{62AEE98C-D70F-438C-AA67-70F150D21BE7}"/>
                </a:ext>
              </a:extLst>
            </p:cNvPr>
            <p:cNvSpPr/>
            <p:nvPr/>
          </p:nvSpPr>
          <p:spPr>
            <a:xfrm>
              <a:off x="4584336" y="4812888"/>
              <a:ext cx="4352076" cy="563231"/>
            </a:xfrm>
            <a:prstGeom prst="rect">
              <a:avLst/>
            </a:prstGeom>
          </p:spPr>
          <p:txBody>
            <a:bodyPr wrap="square">
              <a:spAutoFit/>
            </a:bodyPr>
            <a:lstStyle/>
            <a:p>
              <a:pPr>
                <a:lnSpc>
                  <a:spcPct val="90000"/>
                </a:lnSpc>
              </a:pPr>
              <a:r>
                <a:rPr lang="en-US" dirty="0"/>
                <a:t> </a:t>
              </a:r>
              <a:r>
                <a:rPr lang="en-US" sz="1600" dirty="0"/>
                <a:t>of participants reported increase in job satisfaction</a:t>
              </a:r>
            </a:p>
          </p:txBody>
        </p:sp>
        <p:sp>
          <p:nvSpPr>
            <p:cNvPr id="25" name="Oval 24">
              <a:extLst>
                <a:ext uri="{FF2B5EF4-FFF2-40B4-BE49-F238E27FC236}">
                  <a16:creationId xmlns:a16="http://schemas.microsoft.com/office/drawing/2014/main" id="{69A545F1-3551-463E-9416-AEF3AB727D87}"/>
                </a:ext>
              </a:extLst>
            </p:cNvPr>
            <p:cNvSpPr/>
            <p:nvPr/>
          </p:nvSpPr>
          <p:spPr>
            <a:xfrm>
              <a:off x="3301192" y="4037455"/>
              <a:ext cx="762000" cy="721632"/>
            </a:xfrm>
            <a:prstGeom prst="ellipse">
              <a:avLst/>
            </a:prstGeom>
            <a:solidFill>
              <a:srgbClr val="211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1560DFD0-2534-4B72-B7FF-F383A48DA25A}"/>
                </a:ext>
              </a:extLst>
            </p:cNvPr>
            <p:cNvSpPr/>
            <p:nvPr/>
          </p:nvSpPr>
          <p:spPr>
            <a:xfrm>
              <a:off x="3325313" y="4155890"/>
              <a:ext cx="801823" cy="461665"/>
            </a:xfrm>
            <a:prstGeom prst="rect">
              <a:avLst/>
            </a:prstGeom>
          </p:spPr>
          <p:txBody>
            <a:bodyPr wrap="none">
              <a:spAutoFit/>
            </a:bodyPr>
            <a:lstStyle/>
            <a:p>
              <a:r>
                <a:rPr lang="en-US" sz="2400" b="1" dirty="0">
                  <a:solidFill>
                    <a:schemeClr val="bg1"/>
                  </a:solidFill>
                </a:rPr>
                <a:t>81%</a:t>
              </a:r>
            </a:p>
          </p:txBody>
        </p:sp>
        <p:sp>
          <p:nvSpPr>
            <p:cNvPr id="27" name="Rectangle 26">
              <a:extLst>
                <a:ext uri="{FF2B5EF4-FFF2-40B4-BE49-F238E27FC236}">
                  <a16:creationId xmlns:a16="http://schemas.microsoft.com/office/drawing/2014/main" id="{3CDB6C81-B2E8-4B57-BD27-2AE7F02F3FBD}"/>
                </a:ext>
              </a:extLst>
            </p:cNvPr>
            <p:cNvSpPr/>
            <p:nvPr/>
          </p:nvSpPr>
          <p:spPr>
            <a:xfrm>
              <a:off x="4034971" y="4055545"/>
              <a:ext cx="4901440" cy="535531"/>
            </a:xfrm>
            <a:prstGeom prst="rect">
              <a:avLst/>
            </a:prstGeom>
          </p:spPr>
          <p:txBody>
            <a:bodyPr wrap="square">
              <a:spAutoFit/>
            </a:bodyPr>
            <a:lstStyle/>
            <a:p>
              <a:pPr>
                <a:lnSpc>
                  <a:spcPct val="90000"/>
                </a:lnSpc>
              </a:pPr>
              <a:r>
                <a:rPr lang="en-US" sz="1600" dirty="0"/>
                <a:t>reported feeling that they had training that they would have not otherwise had access to</a:t>
              </a:r>
            </a:p>
          </p:txBody>
        </p:sp>
      </p:grpSp>
      <p:sp>
        <p:nvSpPr>
          <p:cNvPr id="37" name="Title 1">
            <a:extLst>
              <a:ext uri="{FF2B5EF4-FFF2-40B4-BE49-F238E27FC236}">
                <a16:creationId xmlns:a16="http://schemas.microsoft.com/office/drawing/2014/main" id="{C9C84C99-E68C-4322-9355-C4D668927784}"/>
              </a:ext>
            </a:extLst>
          </p:cNvPr>
          <p:cNvSpPr>
            <a:spLocks noGrp="1"/>
          </p:cNvSpPr>
          <p:nvPr>
            <p:ph type="title"/>
          </p:nvPr>
        </p:nvSpPr>
        <p:spPr>
          <a:xfrm>
            <a:off x="1676322" y="1466051"/>
            <a:ext cx="2620771" cy="4930247"/>
          </a:xfrm>
        </p:spPr>
        <p:txBody>
          <a:bodyPr vert="horz" lIns="91440" tIns="45720" rIns="91440" bIns="45720" rtlCol="0" anchor="ctr">
            <a:normAutofit/>
          </a:bodyPr>
          <a:lstStyle/>
          <a:p>
            <a:pPr algn="r"/>
            <a:r>
              <a:rPr lang="en-US" b="1" dirty="0">
                <a:solidFill>
                  <a:srgbClr val="002060"/>
                </a:solidFill>
                <a:latin typeface="+mn-lt"/>
              </a:rPr>
              <a:t>IRT Value</a:t>
            </a:r>
            <a:br>
              <a:rPr lang="en-US" b="1" dirty="0">
                <a:solidFill>
                  <a:srgbClr val="002060"/>
                </a:solidFill>
                <a:latin typeface="+mn-lt"/>
              </a:rPr>
            </a:br>
            <a:r>
              <a:rPr lang="en-US" sz="2400" b="1" dirty="0">
                <a:solidFill>
                  <a:srgbClr val="002060"/>
                </a:solidFill>
                <a:latin typeface="+mn-lt"/>
              </a:rPr>
              <a:t>Participant Survey Results</a:t>
            </a:r>
            <a:endParaRPr lang="en-US" b="1" dirty="0">
              <a:solidFill>
                <a:srgbClr val="002060"/>
              </a:solidFill>
              <a:latin typeface="+mn-lt"/>
            </a:endParaRPr>
          </a:p>
        </p:txBody>
      </p:sp>
      <p:cxnSp>
        <p:nvCxnSpPr>
          <p:cNvPr id="39" name="Straight Connector 38">
            <a:extLst>
              <a:ext uri="{FF2B5EF4-FFF2-40B4-BE49-F238E27FC236}">
                <a16:creationId xmlns:a16="http://schemas.microsoft.com/office/drawing/2014/main" id="{5A1B53DB-7CB3-404A-98F8-4002A0BAA80D}"/>
              </a:ext>
            </a:extLst>
          </p:cNvPr>
          <p:cNvCxnSpPr/>
          <p:nvPr/>
        </p:nvCxnSpPr>
        <p:spPr>
          <a:xfrm>
            <a:off x="4572000" y="2525162"/>
            <a:ext cx="0" cy="3177107"/>
          </a:xfrm>
          <a:prstGeom prst="line">
            <a:avLst/>
          </a:prstGeom>
        </p:spPr>
        <p:style>
          <a:lnRef idx="1">
            <a:schemeClr val="accent6"/>
          </a:lnRef>
          <a:fillRef idx="0">
            <a:schemeClr val="accent6"/>
          </a:fillRef>
          <a:effectRef idx="0">
            <a:schemeClr val="accent6"/>
          </a:effectRef>
          <a:fontRef idx="minor">
            <a:schemeClr val="tx1"/>
          </a:fontRef>
        </p:style>
      </p:cxnSp>
      <p:sp>
        <p:nvSpPr>
          <p:cNvPr id="38" name="Rectangle 37"/>
          <p:cNvSpPr/>
          <p:nvPr/>
        </p:nvSpPr>
        <p:spPr>
          <a:xfrm>
            <a:off x="2590803" y="6400801"/>
            <a:ext cx="9062479" cy="369332"/>
          </a:xfrm>
          <a:prstGeom prst="rect">
            <a:avLst/>
          </a:prstGeom>
        </p:spPr>
        <p:txBody>
          <a:bodyPr wrap="square">
            <a:spAutoFit/>
          </a:bodyPr>
          <a:lstStyle/>
          <a:p>
            <a:r>
              <a:rPr lang="en-US" dirty="0">
                <a:latin typeface="Garamond" panose="02020404030301010803" pitchFamily="18" charset="0"/>
                <a:ea typeface="Tw Cen MT" panose="020B0602020104020603" pitchFamily="34" charset="0"/>
              </a:rPr>
              <a:t>The Premier Military Training Platform </a:t>
            </a:r>
            <a:r>
              <a:rPr lang="en-US" i="1" dirty="0">
                <a:latin typeface="Garamond" panose="02020404030301010803" pitchFamily="18" charset="0"/>
                <a:ea typeface="Tw Cen MT" panose="020B0602020104020603" pitchFamily="34" charset="0"/>
              </a:rPr>
              <a:t>for a </a:t>
            </a:r>
            <a:r>
              <a:rPr lang="en-US" dirty="0">
                <a:latin typeface="Garamond" panose="02020404030301010803" pitchFamily="18" charset="0"/>
                <a:ea typeface="Tw Cen MT" panose="020B0602020104020603" pitchFamily="34" charset="0"/>
              </a:rPr>
              <a:t>Secure and Prosperous America</a:t>
            </a:r>
            <a:endParaRPr lang="en-US" dirty="0">
              <a:latin typeface="Garamond" panose="02020404030301010803" pitchFamily="18" charset="0"/>
            </a:endParaRPr>
          </a:p>
        </p:txBody>
      </p:sp>
    </p:spTree>
    <p:extLst>
      <p:ext uri="{BB962C8B-B14F-4D97-AF65-F5344CB8AC3E}">
        <p14:creationId xmlns:p14="http://schemas.microsoft.com/office/powerpoint/2010/main" val="1808326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itle 1"/>
          <p:cNvSpPr txBox="1">
            <a:spLocks noGrp="1"/>
          </p:cNvSpPr>
          <p:nvPr>
            <p:ph type="ctrTitle"/>
          </p:nvPr>
        </p:nvSpPr>
        <p:spPr>
          <a:xfrm>
            <a:off x="1905000" y="4572000"/>
            <a:ext cx="8763000" cy="1981200"/>
          </a:xfrm>
          <a:prstGeom prst="rect">
            <a:avLst/>
          </a:prstGeom>
        </p:spPr>
        <p:txBody>
          <a:bodyPr>
            <a:normAutofit fontScale="90000"/>
          </a:bodyPr>
          <a:lstStyle/>
          <a:p>
            <a:pPr defTabSz="365760">
              <a:defRPr sz="2160" b="1">
                <a:latin typeface="Garamond"/>
                <a:ea typeface="Garamond"/>
                <a:cs typeface="Garamond"/>
                <a:sym typeface="Garamond"/>
              </a:defRPr>
            </a:pPr>
            <a:br>
              <a:rPr dirty="0"/>
            </a:br>
            <a:br>
              <a:rPr dirty="0"/>
            </a:br>
            <a:br>
              <a:rPr dirty="0"/>
            </a:br>
            <a:r>
              <a:rPr lang="en-US" sz="2700" dirty="0" err="1">
                <a:latin typeface="Arial"/>
                <a:cs typeface="Arial"/>
                <a:sym typeface="Arial"/>
              </a:rPr>
              <a:t>Capt</a:t>
            </a:r>
            <a:r>
              <a:rPr sz="2700" dirty="0">
                <a:latin typeface="Arial"/>
                <a:ea typeface="Arial"/>
                <a:cs typeface="Arial"/>
                <a:sym typeface="Arial"/>
              </a:rPr>
              <a:t> Chris Park</a:t>
            </a:r>
            <a:br>
              <a:rPr lang="en-US" sz="2700" dirty="0">
                <a:latin typeface="Arial"/>
                <a:ea typeface="Arial"/>
                <a:cs typeface="Arial"/>
                <a:sym typeface="Arial"/>
              </a:rPr>
            </a:br>
            <a:r>
              <a:rPr lang="en-US" sz="2700" dirty="0">
                <a:latin typeface="Arial"/>
                <a:ea typeface="Arial"/>
                <a:cs typeface="Arial"/>
                <a:sym typeface="Arial"/>
              </a:rPr>
              <a:t>IRT ANG Deputy Program Manager</a:t>
            </a:r>
            <a:br>
              <a:rPr dirty="0">
                <a:latin typeface="Arial"/>
                <a:ea typeface="Arial"/>
                <a:cs typeface="Arial"/>
                <a:sym typeface="Arial"/>
              </a:rPr>
            </a:br>
            <a:br>
              <a:rPr dirty="0">
                <a:latin typeface="Arial"/>
                <a:ea typeface="Arial"/>
                <a:cs typeface="Arial"/>
                <a:sym typeface="Arial"/>
              </a:rPr>
            </a:br>
            <a:endParaRPr dirty="0">
              <a:latin typeface="Arial"/>
              <a:ea typeface="Arial"/>
              <a:cs typeface="Arial"/>
              <a:sym typeface="Arial"/>
            </a:endParaRPr>
          </a:p>
        </p:txBody>
      </p:sp>
      <p:pic>
        <p:nvPicPr>
          <p:cNvPr id="118" name="Picture 3" descr="Picture 3"/>
          <p:cNvPicPr>
            <a:picLocks noChangeAspect="1"/>
          </p:cNvPicPr>
          <p:nvPr/>
        </p:nvPicPr>
        <p:blipFill>
          <a:blip r:embed="rId2"/>
          <a:stretch>
            <a:fillRect/>
          </a:stretch>
        </p:blipFill>
        <p:spPr>
          <a:xfrm>
            <a:off x="3962400" y="990601"/>
            <a:ext cx="4572000" cy="3875569"/>
          </a:xfrm>
          <a:prstGeom prst="rect">
            <a:avLst/>
          </a:prstGeom>
          <a:ln w="12700">
            <a:miter lim="400000"/>
          </a:ln>
        </p:spPr>
      </p:pic>
    </p:spTree>
    <p:extLst>
      <p:ext uri="{BB962C8B-B14F-4D97-AF65-F5344CB8AC3E}">
        <p14:creationId xmlns:p14="http://schemas.microsoft.com/office/powerpoint/2010/main" val="2567680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07664A88-F7D9-45CE-A74C-44C93905E488}" type="slidenum">
              <a:rPr lang="en-US" smtClean="0"/>
              <a:t>3</a:t>
            </a:fld>
            <a:endParaRPr lang="en-US" dirty="0"/>
          </a:p>
        </p:txBody>
      </p:sp>
      <p:sp>
        <p:nvSpPr>
          <p:cNvPr id="29" name="Title 1">
            <a:extLst>
              <a:ext uri="{FF2B5EF4-FFF2-40B4-BE49-F238E27FC236}">
                <a16:creationId xmlns:a16="http://schemas.microsoft.com/office/drawing/2014/main" id="{54A290B8-281A-48DC-BB12-88945D3D0B69}"/>
              </a:ext>
            </a:extLst>
          </p:cNvPr>
          <p:cNvSpPr txBox="1">
            <a:spLocks/>
          </p:cNvSpPr>
          <p:nvPr/>
        </p:nvSpPr>
        <p:spPr>
          <a:xfrm>
            <a:off x="1422400" y="218279"/>
            <a:ext cx="9347200" cy="85312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5600" kern="1200">
                <a:solidFill>
                  <a:schemeClr val="tx1"/>
                </a:solidFill>
                <a:latin typeface="Times New Roman" panose="02020603050405020304" pitchFamily="18" charset="0"/>
                <a:ea typeface="+mj-ea"/>
                <a:cs typeface="Times New Roman" panose="02020603050405020304" pitchFamily="18" charset="0"/>
              </a:defRPr>
            </a:lvl1pPr>
          </a:lstStyle>
          <a:p>
            <a:r>
              <a:rPr lang="en-US" sz="4000" b="1" dirty="0">
                <a:latin typeface="Arial" panose="020B0604020202020204" pitchFamily="34" charset="0"/>
                <a:cs typeface="Arial" panose="020B0604020202020204" pitchFamily="34" charset="0"/>
              </a:rPr>
              <a:t>IRT 101</a:t>
            </a:r>
            <a:endParaRPr lang="en-US" sz="4000" dirty="0">
              <a:latin typeface="Arial" panose="020B0604020202020204" pitchFamily="34" charset="0"/>
              <a:cs typeface="Arial" panose="020B0604020202020204" pitchFamily="34" charset="0"/>
            </a:endParaRPr>
          </a:p>
        </p:txBody>
      </p:sp>
      <p:pic>
        <p:nvPicPr>
          <p:cNvPr id="2" name="Introduction to Innovative Readiness Training (IRT)">
            <a:hlinkClick r:id="" action="ppaction://media"/>
            <a:extLst>
              <a:ext uri="{FF2B5EF4-FFF2-40B4-BE49-F238E27FC236}">
                <a16:creationId xmlns:a16="http://schemas.microsoft.com/office/drawing/2014/main" id="{088E98BB-E635-8EB4-2CD5-4EE6954BCD1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48744" y="1501457"/>
            <a:ext cx="8294512" cy="4665663"/>
          </a:xfrm>
          <a:prstGeom prst="rect">
            <a:avLst/>
          </a:prstGeom>
        </p:spPr>
      </p:pic>
    </p:spTree>
    <p:extLst>
      <p:ext uri="{BB962C8B-B14F-4D97-AF65-F5344CB8AC3E}">
        <p14:creationId xmlns:p14="http://schemas.microsoft.com/office/powerpoint/2010/main" val="160598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9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290B8-281A-48DC-BB12-88945D3D0B69}"/>
              </a:ext>
            </a:extLst>
          </p:cNvPr>
          <p:cNvSpPr>
            <a:spLocks noGrp="1"/>
          </p:cNvSpPr>
          <p:nvPr>
            <p:ph type="title"/>
          </p:nvPr>
        </p:nvSpPr>
        <p:spPr/>
        <p:txBody>
          <a:bodyPr/>
          <a:lstStyle/>
          <a:p>
            <a:r>
              <a:rPr lang="en-US" b="1" dirty="0"/>
              <a:t> Innovative Readiness Training: Origin</a:t>
            </a:r>
            <a:endParaRPr lang="en-US" dirty="0"/>
          </a:p>
        </p:txBody>
      </p:sp>
      <p:sp>
        <p:nvSpPr>
          <p:cNvPr id="8" name="Rectangle 7">
            <a:extLst>
              <a:ext uri="{FF2B5EF4-FFF2-40B4-BE49-F238E27FC236}">
                <a16:creationId xmlns:a16="http://schemas.microsoft.com/office/drawing/2014/main" id="{12274F32-3F8A-482D-873F-FE51716C699F}"/>
              </a:ext>
            </a:extLst>
          </p:cNvPr>
          <p:cNvSpPr/>
          <p:nvPr/>
        </p:nvSpPr>
        <p:spPr>
          <a:xfrm>
            <a:off x="2133600" y="1676400"/>
            <a:ext cx="3124200" cy="25146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prstClr val="white"/>
                </a:solidFill>
                <a:latin typeface="Arial"/>
              </a:rPr>
              <a:t>What if the Best Military Training Led to Ready Forces and </a:t>
            </a:r>
          </a:p>
          <a:p>
            <a:r>
              <a:rPr lang="en-US" sz="2400" b="1" dirty="0">
                <a:solidFill>
                  <a:prstClr val="white"/>
                </a:solidFill>
                <a:latin typeface="Arial"/>
              </a:rPr>
              <a:t>Thriving American Communities?</a:t>
            </a:r>
          </a:p>
        </p:txBody>
      </p:sp>
      <p:sp>
        <p:nvSpPr>
          <p:cNvPr id="9" name="Rectangle 8">
            <a:extLst>
              <a:ext uri="{FF2B5EF4-FFF2-40B4-BE49-F238E27FC236}">
                <a16:creationId xmlns:a16="http://schemas.microsoft.com/office/drawing/2014/main" id="{6A17F48F-BF02-43A2-8473-7B9105E38256}"/>
              </a:ext>
            </a:extLst>
          </p:cNvPr>
          <p:cNvSpPr/>
          <p:nvPr/>
        </p:nvSpPr>
        <p:spPr>
          <a:xfrm>
            <a:off x="2133600" y="4267200"/>
            <a:ext cx="4267200" cy="201295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88"/>
            <a:r>
              <a:rPr lang="en-US" sz="1400" b="1" dirty="0">
                <a:solidFill>
                  <a:prstClr val="white"/>
                </a:solidFill>
                <a:latin typeface="Arial"/>
              </a:rPr>
              <a:t>“The American people have made an enormous investment in developing the skills, capabilities, and resources of the Armed Forces. These resources, if properly matched to local needs and coordinated with civilian efforts, can be a useful contribution to addressing the serious domestic needs of the United States."  - </a:t>
            </a:r>
            <a:r>
              <a:rPr lang="en-US" sz="1400" i="1" dirty="0">
                <a:solidFill>
                  <a:prstClr val="white"/>
                </a:solidFill>
                <a:latin typeface="Arial"/>
              </a:rPr>
              <a:t>1993 Senate Armed Services Committee Report</a:t>
            </a:r>
          </a:p>
        </p:txBody>
      </p:sp>
      <p:sp>
        <p:nvSpPr>
          <p:cNvPr id="10" name="Rectangle 9">
            <a:extLst>
              <a:ext uri="{FF2B5EF4-FFF2-40B4-BE49-F238E27FC236}">
                <a16:creationId xmlns:a16="http://schemas.microsoft.com/office/drawing/2014/main" id="{5F1DB54B-8009-479D-B3FA-13684FFB93F4}"/>
              </a:ext>
            </a:extLst>
          </p:cNvPr>
          <p:cNvSpPr/>
          <p:nvPr/>
        </p:nvSpPr>
        <p:spPr>
          <a:xfrm>
            <a:off x="5334000" y="1676400"/>
            <a:ext cx="1066800" cy="193675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prstClr val="white"/>
                </a:solidFill>
                <a:latin typeface="Arial"/>
              </a:rPr>
              <a:t>Department of Defense Response to 1992 “Rebuild America” Initiative</a:t>
            </a:r>
          </a:p>
        </p:txBody>
      </p:sp>
      <p:sp>
        <p:nvSpPr>
          <p:cNvPr id="11" name="Rectangle 10">
            <a:extLst>
              <a:ext uri="{FF2B5EF4-FFF2-40B4-BE49-F238E27FC236}">
                <a16:creationId xmlns:a16="http://schemas.microsoft.com/office/drawing/2014/main" id="{EF15DA22-9C81-409F-AC82-78E90557206B}"/>
              </a:ext>
            </a:extLst>
          </p:cNvPr>
          <p:cNvSpPr/>
          <p:nvPr/>
        </p:nvSpPr>
        <p:spPr>
          <a:xfrm>
            <a:off x="6477000" y="1676400"/>
            <a:ext cx="3886200" cy="4603750"/>
          </a:xfrm>
          <a:prstGeom prst="rect">
            <a:avLst/>
          </a:prstGeom>
          <a:solidFill>
            <a:srgbClr val="211C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15888" indent="-114300">
              <a:buFont typeface="Arial" panose="020B0604020202020204" pitchFamily="34" charset="0"/>
              <a:buChar char="•"/>
            </a:pPr>
            <a:endParaRPr lang="en-US" sz="1200" b="1" dirty="0">
              <a:solidFill>
                <a:prstClr val="white"/>
              </a:solidFill>
              <a:latin typeface="Arial"/>
            </a:endParaRPr>
          </a:p>
          <a:p>
            <a:pPr marL="115888" indent="-114300">
              <a:buFont typeface="Arial" panose="020B0604020202020204" pitchFamily="34" charset="0"/>
              <a:buChar char="•"/>
            </a:pPr>
            <a:r>
              <a:rPr lang="en-US" sz="1500" b="1" dirty="0">
                <a:solidFill>
                  <a:prstClr val="white"/>
                </a:solidFill>
                <a:latin typeface="Arial"/>
              </a:rPr>
              <a:t>Authorized Under Title 10 U.S. Code §2012</a:t>
            </a:r>
          </a:p>
          <a:p>
            <a:pPr marL="115888" indent="-114300">
              <a:buFont typeface="Arial" panose="020B0604020202020204" pitchFamily="34" charset="0"/>
              <a:buChar char="•"/>
            </a:pPr>
            <a:endParaRPr lang="en-US" sz="1500" b="1" dirty="0">
              <a:solidFill>
                <a:prstClr val="white"/>
              </a:solidFill>
              <a:latin typeface="Arial"/>
            </a:endParaRPr>
          </a:p>
          <a:p>
            <a:pPr marL="115888" indent="-114300">
              <a:buFont typeface="Arial" panose="020B0604020202020204" pitchFamily="34" charset="0"/>
              <a:buChar char="•"/>
            </a:pPr>
            <a:endParaRPr lang="en-US" sz="1500" b="1" dirty="0">
              <a:solidFill>
                <a:prstClr val="white"/>
              </a:solidFill>
              <a:latin typeface="Arial"/>
            </a:endParaRPr>
          </a:p>
          <a:p>
            <a:pPr marL="115888" indent="-114300">
              <a:buFont typeface="Arial" panose="020B0604020202020204" pitchFamily="34" charset="0"/>
              <a:buChar char="•"/>
            </a:pPr>
            <a:r>
              <a:rPr lang="en-US" sz="1500" b="1" dirty="0">
                <a:solidFill>
                  <a:prstClr val="white"/>
                </a:solidFill>
                <a:latin typeface="Arial"/>
              </a:rPr>
              <a:t>IRT is led by the Director, Civil-Military Engagement Policy, in the Office of the Deputy Assistant Secretary of Defense for Reserve Integration. </a:t>
            </a:r>
          </a:p>
          <a:p>
            <a:pPr marL="285750" indent="-285750">
              <a:buFont typeface="Arial" panose="020B0604020202020204" pitchFamily="34" charset="0"/>
              <a:buChar char="•"/>
            </a:pPr>
            <a:endParaRPr lang="en-US" sz="1500" b="1" dirty="0">
              <a:solidFill>
                <a:prstClr val="white"/>
              </a:solidFill>
              <a:latin typeface="Arial"/>
            </a:endParaRPr>
          </a:p>
          <a:p>
            <a:pPr marL="115888" indent="-114300">
              <a:buFont typeface="Arial" panose="020B0604020202020204" pitchFamily="34" charset="0"/>
              <a:buChar char="•"/>
            </a:pPr>
            <a:endParaRPr lang="en-US" sz="1500" b="1" dirty="0">
              <a:solidFill>
                <a:prstClr val="white"/>
              </a:solidFill>
              <a:latin typeface="Arial"/>
            </a:endParaRPr>
          </a:p>
          <a:p>
            <a:pPr marL="115570" indent="-114300">
              <a:buFont typeface="Arial" panose="020B0604020202020204" pitchFamily="34" charset="0"/>
              <a:buChar char="•"/>
            </a:pPr>
            <a:r>
              <a:rPr lang="en-US" sz="1500" b="1" dirty="0">
                <a:solidFill>
                  <a:prstClr val="white"/>
                </a:solidFill>
                <a:latin typeface="Arial"/>
              </a:rPr>
              <a:t>IRT includes opportunities for Active, Guard, and Reserve Service Members, (and multi-national partners) to integrate as a joint and whole-of-society team to train and serve American communities </a:t>
            </a:r>
            <a:endParaRPr lang="en-US" sz="1500" b="1">
              <a:solidFill>
                <a:prstClr val="white"/>
              </a:solidFill>
              <a:latin typeface="Arial"/>
              <a:cs typeface="Aria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0200" y="3646574"/>
            <a:ext cx="814700" cy="558715"/>
          </a:xfrm>
          <a:prstGeom prst="rect">
            <a:avLst/>
          </a:prstGeom>
        </p:spPr>
      </p:pic>
      <p:sp>
        <p:nvSpPr>
          <p:cNvPr id="12" name="Rectangle 11"/>
          <p:cNvSpPr/>
          <p:nvPr/>
        </p:nvSpPr>
        <p:spPr>
          <a:xfrm>
            <a:off x="2590801" y="6400800"/>
            <a:ext cx="9062479" cy="369332"/>
          </a:xfrm>
          <a:prstGeom prst="rect">
            <a:avLst/>
          </a:prstGeom>
        </p:spPr>
        <p:txBody>
          <a:bodyPr wrap="square">
            <a:spAutoFit/>
          </a:bodyPr>
          <a:lstStyle/>
          <a:p>
            <a:r>
              <a:rPr lang="en-US" dirty="0">
                <a:solidFill>
                  <a:prstClr val="black"/>
                </a:solidFill>
                <a:latin typeface="Garamond" panose="02020404030301010803" pitchFamily="18" charset="0"/>
                <a:ea typeface="Tw Cen MT" panose="020B0602020104020603" pitchFamily="34" charset="0"/>
              </a:rPr>
              <a:t>The Premier Military Training Platform </a:t>
            </a:r>
            <a:r>
              <a:rPr lang="en-US" i="1" dirty="0">
                <a:solidFill>
                  <a:prstClr val="black"/>
                </a:solidFill>
                <a:latin typeface="Garamond" panose="02020404030301010803" pitchFamily="18" charset="0"/>
                <a:ea typeface="Tw Cen MT" panose="020B0602020104020603" pitchFamily="34" charset="0"/>
              </a:rPr>
              <a:t>for a </a:t>
            </a:r>
            <a:r>
              <a:rPr lang="en-US" dirty="0">
                <a:solidFill>
                  <a:prstClr val="black"/>
                </a:solidFill>
                <a:latin typeface="Garamond" panose="02020404030301010803" pitchFamily="18" charset="0"/>
                <a:ea typeface="Tw Cen MT" panose="020B0602020104020603" pitchFamily="34" charset="0"/>
              </a:rPr>
              <a:t>Secure and Prosperous America</a:t>
            </a:r>
            <a:endParaRPr lang="en-US" dirty="0">
              <a:solidFill>
                <a:prstClr val="black"/>
              </a:solidFill>
              <a:latin typeface="Garamond" panose="02020404030301010803" pitchFamily="18" charset="0"/>
            </a:endParaRPr>
          </a:p>
        </p:txBody>
      </p:sp>
    </p:spTree>
    <p:extLst>
      <p:ext uri="{BB962C8B-B14F-4D97-AF65-F5344CB8AC3E}">
        <p14:creationId xmlns:p14="http://schemas.microsoft.com/office/powerpoint/2010/main" val="31984264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Governing Authorities</a:t>
            </a:r>
          </a:p>
        </p:txBody>
      </p:sp>
      <p:sp>
        <p:nvSpPr>
          <p:cNvPr id="3" name="Content Placeholder 2"/>
          <p:cNvSpPr>
            <a:spLocks noGrp="1"/>
          </p:cNvSpPr>
          <p:nvPr>
            <p:ph idx="1"/>
          </p:nvPr>
        </p:nvSpPr>
        <p:spPr>
          <a:xfrm>
            <a:off x="2008239" y="1631056"/>
            <a:ext cx="8229600" cy="4525963"/>
          </a:xfrm>
        </p:spPr>
        <p:txBody>
          <a:bodyPr>
            <a:normAutofit fontScale="47500" lnSpcReduction="20000"/>
          </a:bodyPr>
          <a:lstStyle/>
          <a:p>
            <a:r>
              <a:rPr lang="en-US" b="1" dirty="0"/>
              <a:t>10 U.S. Code § 2012 </a:t>
            </a:r>
            <a:r>
              <a:rPr lang="en-US" dirty="0"/>
              <a:t>– Support and Services for Eligible Organizations and Activities Outside the DoD</a:t>
            </a:r>
          </a:p>
          <a:p>
            <a:pPr lvl="1"/>
            <a:r>
              <a:rPr lang="en-US" dirty="0"/>
              <a:t>Authorization to provide assistance that is incidental to military training</a:t>
            </a:r>
          </a:p>
          <a:p>
            <a:pPr lvl="1"/>
            <a:r>
              <a:rPr lang="en-US" dirty="0"/>
              <a:t>For a non-profit organization, the determination includes a review of the organizations: </a:t>
            </a:r>
          </a:p>
          <a:p>
            <a:pPr lvl="2"/>
            <a:r>
              <a:rPr lang="en-US" dirty="0"/>
              <a:t>IRS 501(c)3 determination letter</a:t>
            </a:r>
          </a:p>
          <a:p>
            <a:pPr lvl="2"/>
            <a:r>
              <a:rPr lang="en-US" dirty="0"/>
              <a:t>Bylaws</a:t>
            </a:r>
          </a:p>
          <a:p>
            <a:pPr lvl="2"/>
            <a:r>
              <a:rPr lang="en-US" dirty="0"/>
              <a:t>Articles of Incorporation</a:t>
            </a:r>
          </a:p>
          <a:p>
            <a:endParaRPr lang="en-US" dirty="0"/>
          </a:p>
          <a:p>
            <a:r>
              <a:rPr lang="en-US" b="1" dirty="0"/>
              <a:t>Department of Defense Directive (</a:t>
            </a:r>
            <a:r>
              <a:rPr lang="en-US" b="1" dirty="0" err="1"/>
              <a:t>DoDD</a:t>
            </a:r>
            <a:r>
              <a:rPr lang="en-US" b="1" dirty="0"/>
              <a:t>) 1100.20 </a:t>
            </a:r>
            <a:r>
              <a:rPr lang="en-US" dirty="0"/>
              <a:t>- Support and Services for Eligible Organizations and Activities Outside the DoD (Innovative Readiness Training)</a:t>
            </a:r>
          </a:p>
          <a:p>
            <a:pPr lvl="1"/>
            <a:r>
              <a:rPr lang="en-US" dirty="0"/>
              <a:t>Establishes policy and procedures for civil-military IRT projects under authority of 10 U.S. Code § 2012 </a:t>
            </a:r>
          </a:p>
          <a:p>
            <a:pPr lvl="1"/>
            <a:r>
              <a:rPr lang="en-US" dirty="0"/>
              <a:t>**UPDATED </a:t>
            </a:r>
            <a:r>
              <a:rPr lang="en-US" dirty="0" err="1"/>
              <a:t>DoDI</a:t>
            </a:r>
            <a:r>
              <a:rPr lang="en-US" dirty="0"/>
              <a:t> passed service component level, publish date: Feb 19**</a:t>
            </a:r>
          </a:p>
          <a:p>
            <a:endParaRPr lang="en-US" dirty="0"/>
          </a:p>
          <a:p>
            <a:r>
              <a:rPr lang="en-US" b="1" dirty="0"/>
              <a:t>Military Service instructions &amp; policies</a:t>
            </a:r>
          </a:p>
          <a:p>
            <a:endParaRPr lang="en-US" dirty="0"/>
          </a:p>
          <a:p>
            <a:r>
              <a:rPr lang="en-US" b="1" dirty="0"/>
              <a:t>32 U.S. Code § 508 (ANG Only) </a:t>
            </a:r>
            <a:r>
              <a:rPr lang="en-US" dirty="0"/>
              <a:t>– Assistance for </a:t>
            </a:r>
          </a:p>
          <a:p>
            <a:pPr marL="0" indent="0">
              <a:buNone/>
            </a:pPr>
            <a:r>
              <a:rPr lang="en-US" dirty="0"/>
              <a:t>	Certain Youth and Charitable Organizations</a:t>
            </a:r>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4688895"/>
            <a:ext cx="2438400" cy="1476162"/>
          </a:xfrm>
          <a:prstGeom prst="rect">
            <a:avLst/>
          </a:prstGeom>
        </p:spPr>
      </p:pic>
      <p:sp>
        <p:nvSpPr>
          <p:cNvPr id="7" name="Rectangle 6"/>
          <p:cNvSpPr/>
          <p:nvPr/>
        </p:nvSpPr>
        <p:spPr>
          <a:xfrm>
            <a:off x="2590801" y="6400800"/>
            <a:ext cx="9062479" cy="369332"/>
          </a:xfrm>
          <a:prstGeom prst="rect">
            <a:avLst/>
          </a:prstGeom>
        </p:spPr>
        <p:txBody>
          <a:bodyPr wrap="square">
            <a:spAutoFit/>
          </a:bodyPr>
          <a:lstStyle/>
          <a:p>
            <a:r>
              <a:rPr lang="en-US" dirty="0">
                <a:solidFill>
                  <a:prstClr val="black"/>
                </a:solidFill>
                <a:latin typeface="Garamond" panose="02020404030301010803" pitchFamily="18" charset="0"/>
                <a:ea typeface="Tw Cen MT" panose="020B0602020104020603" pitchFamily="34" charset="0"/>
              </a:rPr>
              <a:t>The Premier Military Training Platform </a:t>
            </a:r>
            <a:r>
              <a:rPr lang="en-US" i="1" dirty="0">
                <a:solidFill>
                  <a:prstClr val="black"/>
                </a:solidFill>
                <a:latin typeface="Garamond" panose="02020404030301010803" pitchFamily="18" charset="0"/>
                <a:ea typeface="Tw Cen MT" panose="020B0602020104020603" pitchFamily="34" charset="0"/>
              </a:rPr>
              <a:t>for a </a:t>
            </a:r>
            <a:r>
              <a:rPr lang="en-US" dirty="0">
                <a:solidFill>
                  <a:prstClr val="black"/>
                </a:solidFill>
                <a:latin typeface="Garamond" panose="02020404030301010803" pitchFamily="18" charset="0"/>
                <a:ea typeface="Tw Cen MT" panose="020B0602020104020603" pitchFamily="34" charset="0"/>
              </a:rPr>
              <a:t>Secure and Prosperous America</a:t>
            </a:r>
            <a:endParaRPr lang="en-US" dirty="0">
              <a:solidFill>
                <a:prstClr val="black"/>
              </a:solidFill>
              <a:latin typeface="Garamond" panose="02020404030301010803" pitchFamily="18" charset="0"/>
            </a:endParaRPr>
          </a:p>
        </p:txBody>
      </p:sp>
    </p:spTree>
    <p:extLst>
      <p:ext uri="{BB962C8B-B14F-4D97-AF65-F5344CB8AC3E}">
        <p14:creationId xmlns:p14="http://schemas.microsoft.com/office/powerpoint/2010/main" val="2815365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Title 1"/>
          <p:cNvSpPr txBox="1">
            <a:spLocks noGrp="1"/>
          </p:cNvSpPr>
          <p:nvPr>
            <p:ph type="title"/>
          </p:nvPr>
        </p:nvSpPr>
        <p:spPr>
          <a:prstGeom prst="rect">
            <a:avLst/>
          </a:prstGeom>
        </p:spPr>
        <p:txBody>
          <a:bodyPr/>
          <a:lstStyle>
            <a:lvl1pPr>
              <a:defRPr sz="4400" b="1">
                <a:solidFill>
                  <a:srgbClr val="002060"/>
                </a:solidFill>
                <a:latin typeface="Garamond"/>
                <a:ea typeface="Garamond"/>
                <a:cs typeface="Garamond"/>
                <a:sym typeface="Garamond"/>
              </a:defRPr>
            </a:lvl1pPr>
          </a:lstStyle>
          <a:p>
            <a:r>
              <a:t>Legal Requirements</a:t>
            </a:r>
          </a:p>
        </p:txBody>
      </p:sp>
      <p:sp>
        <p:nvSpPr>
          <p:cNvPr id="140" name="Content Placeholder 2"/>
          <p:cNvSpPr txBox="1">
            <a:spLocks noGrp="1"/>
          </p:cNvSpPr>
          <p:nvPr>
            <p:ph type="body" idx="1"/>
          </p:nvPr>
        </p:nvSpPr>
        <p:spPr>
          <a:xfrm>
            <a:off x="1981200" y="1600201"/>
            <a:ext cx="8229600" cy="4525963"/>
          </a:xfrm>
          <a:prstGeom prst="rect">
            <a:avLst/>
          </a:prstGeom>
        </p:spPr>
        <p:txBody>
          <a:bodyPr/>
          <a:lstStyle/>
          <a:p>
            <a:pPr>
              <a:lnSpc>
                <a:spcPct val="170000"/>
              </a:lnSpc>
              <a:spcBef>
                <a:spcPts val="300"/>
              </a:spcBef>
              <a:defRPr sz="1600"/>
            </a:pPr>
            <a:r>
              <a:t>Must accomplish mission-essential </a:t>
            </a:r>
            <a:r>
              <a:rPr b="1" u="sng">
                <a:solidFill>
                  <a:srgbClr val="0070C0"/>
                </a:solidFill>
              </a:rPr>
              <a:t>military training</a:t>
            </a:r>
          </a:p>
          <a:p>
            <a:pPr>
              <a:lnSpc>
                <a:spcPct val="170000"/>
              </a:lnSpc>
              <a:spcBef>
                <a:spcPts val="300"/>
              </a:spcBef>
              <a:defRPr sz="1600"/>
            </a:pPr>
            <a:r>
              <a:t>Must </a:t>
            </a:r>
            <a:r>
              <a:rPr b="1" u="sng">
                <a:solidFill>
                  <a:srgbClr val="0070C0"/>
                </a:solidFill>
              </a:rPr>
              <a:t>not compete </a:t>
            </a:r>
            <a:r>
              <a:t>with the private sector, non-competition clause</a:t>
            </a:r>
          </a:p>
          <a:p>
            <a:pPr>
              <a:lnSpc>
                <a:spcPct val="170000"/>
              </a:lnSpc>
              <a:spcBef>
                <a:spcPts val="300"/>
              </a:spcBef>
              <a:defRPr sz="1600"/>
            </a:pPr>
            <a:r>
              <a:t>Military members will ONLY do tasks within their </a:t>
            </a:r>
            <a:r>
              <a:rPr b="1" u="sng">
                <a:solidFill>
                  <a:srgbClr val="0070C0"/>
                </a:solidFill>
              </a:rPr>
              <a:t>military occupational specialty</a:t>
            </a:r>
          </a:p>
          <a:p>
            <a:pPr>
              <a:lnSpc>
                <a:spcPct val="170000"/>
              </a:lnSpc>
              <a:spcBef>
                <a:spcPts val="300"/>
              </a:spcBef>
              <a:defRPr sz="1600"/>
            </a:pPr>
            <a:r>
              <a:t>IRT authorities </a:t>
            </a:r>
            <a:r>
              <a:rPr b="1" u="sng">
                <a:solidFill>
                  <a:srgbClr val="0070C0"/>
                </a:solidFill>
              </a:rPr>
              <a:t>cannot</a:t>
            </a:r>
            <a:r>
              <a:t> be used to respond to natural or manmade </a:t>
            </a:r>
            <a:r>
              <a:rPr b="1" u="sng">
                <a:solidFill>
                  <a:srgbClr val="0070C0"/>
                </a:solidFill>
              </a:rPr>
              <a:t>disasters</a:t>
            </a:r>
            <a:r>
              <a:t> (though an IRT project may assist with long-term recovery) </a:t>
            </a:r>
          </a:p>
          <a:p>
            <a:pPr>
              <a:lnSpc>
                <a:spcPct val="170000"/>
              </a:lnSpc>
              <a:spcBef>
                <a:spcPts val="300"/>
              </a:spcBef>
              <a:defRPr sz="1600"/>
            </a:pPr>
            <a:r>
              <a:t>Must result in </a:t>
            </a:r>
            <a:r>
              <a:rPr b="1" u="sng">
                <a:solidFill>
                  <a:srgbClr val="0070C0"/>
                </a:solidFill>
              </a:rPr>
              <a:t>incidental benefit to entities </a:t>
            </a:r>
            <a:r>
              <a:t>which address a valid/appropriate community need</a:t>
            </a:r>
          </a:p>
          <a:p>
            <a:pPr>
              <a:lnSpc>
                <a:spcPct val="170000"/>
              </a:lnSpc>
              <a:spcBef>
                <a:spcPts val="300"/>
              </a:spcBef>
              <a:defRPr sz="1600"/>
            </a:pPr>
            <a:r>
              <a:t>Must not include commercial development (CE Only)</a:t>
            </a:r>
          </a:p>
          <a:p>
            <a:pPr>
              <a:lnSpc>
                <a:spcPct val="170000"/>
              </a:lnSpc>
              <a:spcBef>
                <a:spcPts val="300"/>
              </a:spcBef>
              <a:defRPr sz="1600"/>
            </a:pPr>
            <a:r>
              <a:t>Military members </a:t>
            </a:r>
            <a:r>
              <a:rPr b="1" u="sng">
                <a:solidFill>
                  <a:srgbClr val="0070C0"/>
                </a:solidFill>
              </a:rPr>
              <a:t>cannot provide law enforcement </a:t>
            </a:r>
            <a:r>
              <a:t>during IRT projects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274638"/>
            <a:ext cx="6172200" cy="1143000"/>
          </a:xfrm>
        </p:spPr>
        <p:txBody>
          <a:bodyPr/>
          <a:lstStyle/>
          <a:p>
            <a:r>
              <a:rPr lang="en-US" b="1" dirty="0"/>
              <a:t>IRT Meets National Defense Priorities</a:t>
            </a:r>
          </a:p>
        </p:txBody>
      </p:sp>
      <p:graphicFrame>
        <p:nvGraphicFramePr>
          <p:cNvPr id="3" name="Table 2">
            <a:extLst>
              <a:ext uri="{FF2B5EF4-FFF2-40B4-BE49-F238E27FC236}">
                <a16:creationId xmlns:a16="http://schemas.microsoft.com/office/drawing/2014/main" id="{494F11F5-E008-426F-99A1-4D86DE38D6E9}"/>
              </a:ext>
            </a:extLst>
          </p:cNvPr>
          <p:cNvGraphicFramePr>
            <a:graphicFrameLocks noGrp="1"/>
          </p:cNvGraphicFramePr>
          <p:nvPr/>
        </p:nvGraphicFramePr>
        <p:xfrm>
          <a:off x="1981200" y="1828800"/>
          <a:ext cx="8382000" cy="421132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22087927"/>
                    </a:ext>
                  </a:extLst>
                </a:gridCol>
                <a:gridCol w="5638800">
                  <a:extLst>
                    <a:ext uri="{9D8B030D-6E8A-4147-A177-3AD203B41FA5}">
                      <a16:colId xmlns:a16="http://schemas.microsoft.com/office/drawing/2014/main" val="834432074"/>
                    </a:ext>
                  </a:extLst>
                </a:gridCol>
              </a:tblGrid>
              <a:tr h="370840">
                <a:tc>
                  <a:txBody>
                    <a:bodyPr/>
                    <a:lstStyle/>
                    <a:p>
                      <a:pPr algn="ctr"/>
                      <a:r>
                        <a:rPr lang="en-US" dirty="0">
                          <a:solidFill>
                            <a:srgbClr val="B78E2D"/>
                          </a:solidFill>
                        </a:rPr>
                        <a:t>SECDEF Priorities</a:t>
                      </a:r>
                    </a:p>
                  </a:txBody>
                  <a:tcPr anchor="ctr">
                    <a:lnL w="12700" cmpd="sng">
                      <a:noFill/>
                    </a:lnL>
                    <a:lnR w="12700" cap="flat" cmpd="sng" algn="ctr">
                      <a:solidFill>
                        <a:schemeClr val="bg1">
                          <a:lumMod val="50000"/>
                        </a:schemeClr>
                      </a:solidFill>
                      <a:prstDash val="sysDash"/>
                      <a:round/>
                      <a:headEnd type="none" w="med" len="med"/>
                      <a:tailEnd type="none" w="med" len="med"/>
                    </a:lnR>
                    <a:lnT w="12700" cmpd="sng">
                      <a:noFill/>
                    </a:lnT>
                    <a:lnB w="12700" cap="flat" cmpd="sng" algn="ctr">
                      <a:solidFill>
                        <a:schemeClr val="bg1">
                          <a:lumMod val="50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rgbClr val="002060"/>
                          </a:solidFill>
                        </a:rPr>
                        <a:t>IRT Strategic Outcomes</a:t>
                      </a:r>
                    </a:p>
                  </a:txBody>
                  <a:tcPr anchor="ctr">
                    <a:lnL w="12700" cap="flat" cmpd="sng" algn="ctr">
                      <a:solidFill>
                        <a:schemeClr val="bg1">
                          <a:lumMod val="50000"/>
                        </a:schemeClr>
                      </a:solidFill>
                      <a:prstDash val="sysDash"/>
                      <a:round/>
                      <a:headEnd type="none" w="med" len="med"/>
                      <a:tailEnd type="none" w="med" len="med"/>
                    </a:lnL>
                    <a:lnR w="12700" cmpd="sng">
                      <a:noFill/>
                    </a:lnR>
                    <a:lnT w="12700" cmpd="sng">
                      <a:noFill/>
                    </a:lnT>
                    <a:lnB w="12700" cap="flat" cmpd="sng" algn="ctr">
                      <a:solidFill>
                        <a:schemeClr val="bg1">
                          <a:lumMod val="50000"/>
                        </a:scheme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635453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dirty="0">
                        <a:solidFill>
                          <a:srgbClr val="B78E2D"/>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B78E2D"/>
                          </a:solidFill>
                        </a:rPr>
                        <a:t>Restore Military Readiness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dirty="0">
                        <a:solidFill>
                          <a:srgbClr val="B78E2D"/>
                        </a:solidFill>
                      </a:endParaRPr>
                    </a:p>
                  </a:txBody>
                  <a:tcPr anchor="ctr">
                    <a:lnL w="12700" cmpd="sng">
                      <a:noFill/>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211C50"/>
                          </a:solidFill>
                        </a:rPr>
                        <a:t>Conduct Successful Missions: IRT Provides hands-on, real-world training to improve readiness and survivability in complex contingency environments</a:t>
                      </a:r>
                    </a:p>
                  </a:txBody>
                  <a:tcPr anchor="ctr">
                    <a:lnL w="12700" cap="flat" cmpd="sng" algn="ctr">
                      <a:solidFill>
                        <a:schemeClr val="bg1">
                          <a:lumMod val="50000"/>
                        </a:schemeClr>
                      </a:solidFill>
                      <a:prstDash val="sysDash"/>
                      <a:round/>
                      <a:headEnd type="none" w="med" len="med"/>
                      <a:tailEnd type="none" w="med" len="med"/>
                    </a:lnL>
                    <a:lnR w="12700" cmpd="sng">
                      <a:noFill/>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26552792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a:solidFill>
                          <a:srgbClr val="B78E2D"/>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rgbClr val="B78E2D"/>
                          </a:solidFill>
                        </a:rPr>
                        <a:t>Strengthen Alliances as we Attract New Partners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dirty="0">
                        <a:solidFill>
                          <a:srgbClr val="B78E2D"/>
                        </a:solidFill>
                      </a:endParaRPr>
                    </a:p>
                  </a:txBody>
                  <a:tcPr anchor="ctr">
                    <a:lnL w="12700" cmpd="sng">
                      <a:noFill/>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211C50"/>
                          </a:solidFill>
                        </a:rPr>
                        <a:t>Community</a:t>
                      </a:r>
                      <a:r>
                        <a:rPr lang="en-US" sz="1600" baseline="0" dirty="0">
                          <a:solidFill>
                            <a:srgbClr val="211C50"/>
                          </a:solidFill>
                        </a:rPr>
                        <a:t> &amp; Civic Needs Met: </a:t>
                      </a:r>
                      <a:r>
                        <a:rPr lang="en-US" sz="1600" dirty="0">
                          <a:solidFill>
                            <a:srgbClr val="211C50"/>
                          </a:solidFill>
                        </a:rPr>
                        <a:t>IRT strengthens and builds partnerships, while providing key services for American communities </a:t>
                      </a:r>
                    </a:p>
                  </a:txBody>
                  <a:tcPr anchor="ctr">
                    <a:lnL w="12700" cap="flat" cmpd="sng" algn="ctr">
                      <a:solidFill>
                        <a:schemeClr val="bg1">
                          <a:lumMod val="50000"/>
                        </a:schemeClr>
                      </a:solidFill>
                      <a:prstDash val="sysDash"/>
                      <a:round/>
                      <a:headEnd type="none" w="med" len="med"/>
                      <a:tailEnd type="none" w="med" len="med"/>
                    </a:lnL>
                    <a:lnR w="12700" cmpd="sng">
                      <a:noFill/>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27593501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dirty="0">
                        <a:solidFill>
                          <a:srgbClr val="B78E2D"/>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B78E2D"/>
                          </a:solidFill>
                        </a:rPr>
                        <a:t>Bring Business Reform to the Department of Defense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dirty="0">
                        <a:solidFill>
                          <a:srgbClr val="B78E2D"/>
                        </a:solidFill>
                      </a:endParaRPr>
                    </a:p>
                  </a:txBody>
                  <a:tcPr anchor="ctr">
                    <a:lnL w="12700" cmpd="sng">
                      <a:noFill/>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211C50"/>
                          </a:solidFill>
                        </a:rPr>
                        <a:t>Optimized Mission Execution: IRT is a collaborative program that leverages military contributions and community resources to multiply value and cost savings for participants </a:t>
                      </a:r>
                    </a:p>
                  </a:txBody>
                  <a:tcPr anchor="ctr">
                    <a:lnL w="12700" cap="flat" cmpd="sng" algn="ctr">
                      <a:solidFill>
                        <a:schemeClr val="bg1">
                          <a:lumMod val="50000"/>
                        </a:schemeClr>
                      </a:solidFill>
                      <a:prstDash val="sysDash"/>
                      <a:round/>
                      <a:headEnd type="none" w="med" len="med"/>
                      <a:tailEnd type="none" w="med" len="med"/>
                    </a:lnL>
                    <a:lnR w="12700" cmpd="sng">
                      <a:noFill/>
                    </a:lnR>
                    <a:lnT w="12700" cap="flat" cmpd="sng" algn="ctr">
                      <a:solidFill>
                        <a:schemeClr val="bg1">
                          <a:lumMod val="50000"/>
                        </a:schemeClr>
                      </a:solidFill>
                      <a:prstDash val="sysDash"/>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27207433"/>
                  </a:ext>
                </a:extLst>
              </a:tr>
            </a:tbl>
          </a:graphicData>
        </a:graphic>
      </p:graphicFrame>
      <p:sp>
        <p:nvSpPr>
          <p:cNvPr id="6" name="Rectangle 5"/>
          <p:cNvSpPr/>
          <p:nvPr/>
        </p:nvSpPr>
        <p:spPr>
          <a:xfrm>
            <a:off x="2590801" y="6400800"/>
            <a:ext cx="9062479" cy="369332"/>
          </a:xfrm>
          <a:prstGeom prst="rect">
            <a:avLst/>
          </a:prstGeom>
        </p:spPr>
        <p:txBody>
          <a:bodyPr wrap="square">
            <a:spAutoFit/>
          </a:bodyPr>
          <a:lstStyle/>
          <a:p>
            <a:r>
              <a:rPr lang="en-US" dirty="0">
                <a:solidFill>
                  <a:prstClr val="black"/>
                </a:solidFill>
                <a:latin typeface="Garamond" panose="02020404030301010803" pitchFamily="18" charset="0"/>
                <a:ea typeface="Tw Cen MT" panose="020B0602020104020603" pitchFamily="34" charset="0"/>
              </a:rPr>
              <a:t>The Premier Military Training Platform </a:t>
            </a:r>
            <a:r>
              <a:rPr lang="en-US" i="1" dirty="0">
                <a:solidFill>
                  <a:prstClr val="black"/>
                </a:solidFill>
                <a:latin typeface="Garamond" panose="02020404030301010803" pitchFamily="18" charset="0"/>
                <a:ea typeface="Tw Cen MT" panose="020B0602020104020603" pitchFamily="34" charset="0"/>
              </a:rPr>
              <a:t>for a </a:t>
            </a:r>
            <a:r>
              <a:rPr lang="en-US" dirty="0">
                <a:solidFill>
                  <a:prstClr val="black"/>
                </a:solidFill>
                <a:latin typeface="Garamond" panose="02020404030301010803" pitchFamily="18" charset="0"/>
                <a:ea typeface="Tw Cen MT" panose="020B0602020104020603" pitchFamily="34" charset="0"/>
              </a:rPr>
              <a:t>Secure and Prosperous America</a:t>
            </a:r>
            <a:endParaRPr lang="en-US" dirty="0">
              <a:solidFill>
                <a:prstClr val="black"/>
              </a:solidFill>
              <a:latin typeface="Garamond" panose="02020404030301010803" pitchFamily="18" charset="0"/>
            </a:endParaRPr>
          </a:p>
        </p:txBody>
      </p:sp>
    </p:spTree>
    <p:extLst>
      <p:ext uri="{BB962C8B-B14F-4D97-AF65-F5344CB8AC3E}">
        <p14:creationId xmlns:p14="http://schemas.microsoft.com/office/powerpoint/2010/main" val="2254578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3504960"/>
            <a:ext cx="9144000" cy="199560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sp>
        <p:nvSpPr>
          <p:cNvPr id="3" name="Rectangle 2"/>
          <p:cNvSpPr/>
          <p:nvPr/>
        </p:nvSpPr>
        <p:spPr>
          <a:xfrm>
            <a:off x="1524000" y="2300161"/>
            <a:ext cx="9144000" cy="12138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sp>
        <p:nvSpPr>
          <p:cNvPr id="2" name="Title 1"/>
          <p:cNvSpPr>
            <a:spLocks noGrp="1"/>
          </p:cNvSpPr>
          <p:nvPr>
            <p:ph type="title"/>
          </p:nvPr>
        </p:nvSpPr>
        <p:spPr>
          <a:xfrm>
            <a:off x="2971800" y="228600"/>
            <a:ext cx="6477000" cy="1143000"/>
          </a:xfrm>
        </p:spPr>
        <p:txBody>
          <a:bodyPr/>
          <a:lstStyle/>
          <a:p>
            <a:r>
              <a:rPr lang="en-US" b="1" dirty="0"/>
              <a:t>IRT Program</a:t>
            </a:r>
          </a:p>
        </p:txBody>
      </p:sp>
      <p:sp>
        <p:nvSpPr>
          <p:cNvPr id="8" name="Rectangle 7"/>
          <p:cNvSpPr/>
          <p:nvPr/>
        </p:nvSpPr>
        <p:spPr>
          <a:xfrm>
            <a:off x="5219700" y="1524000"/>
            <a:ext cx="1600200" cy="609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prstClr val="black"/>
                </a:solidFill>
                <a:latin typeface="Arial"/>
              </a:rPr>
              <a:t>OSD</a:t>
            </a:r>
          </a:p>
        </p:txBody>
      </p:sp>
      <p:cxnSp>
        <p:nvCxnSpPr>
          <p:cNvPr id="36" name="Straight Connector 35"/>
          <p:cNvCxnSpPr/>
          <p:nvPr/>
        </p:nvCxnSpPr>
        <p:spPr>
          <a:xfrm>
            <a:off x="2971801" y="2286000"/>
            <a:ext cx="6091701" cy="31876"/>
          </a:xfrm>
          <a:prstGeom prst="line">
            <a:avLst/>
          </a:prstGeom>
        </p:spPr>
        <p:style>
          <a:lnRef idx="2">
            <a:schemeClr val="dk1"/>
          </a:lnRef>
          <a:fillRef idx="0">
            <a:schemeClr val="dk1"/>
          </a:fillRef>
          <a:effectRef idx="1">
            <a:schemeClr val="dk1"/>
          </a:effectRef>
          <a:fontRef idx="minor">
            <a:schemeClr val="tx1"/>
          </a:fontRef>
        </p:style>
      </p:cxnSp>
      <p:cxnSp>
        <p:nvCxnSpPr>
          <p:cNvPr id="38" name="Straight Connector 37"/>
          <p:cNvCxnSpPr>
            <a:endCxn id="12" idx="0"/>
          </p:cNvCxnSpPr>
          <p:nvPr/>
        </p:nvCxnSpPr>
        <p:spPr>
          <a:xfrm>
            <a:off x="2971800" y="2286000"/>
            <a:ext cx="0" cy="152400"/>
          </a:xfrm>
          <a:prstGeom prst="line">
            <a:avLst/>
          </a:prstGeom>
        </p:spPr>
        <p:style>
          <a:lnRef idx="2">
            <a:schemeClr val="dk1"/>
          </a:lnRef>
          <a:fillRef idx="0">
            <a:schemeClr val="dk1"/>
          </a:fillRef>
          <a:effectRef idx="1">
            <a:schemeClr val="dk1"/>
          </a:effectRef>
          <a:fontRef idx="minor">
            <a:schemeClr val="tx1"/>
          </a:fontRef>
        </p:style>
      </p:cxnSp>
      <p:cxnSp>
        <p:nvCxnSpPr>
          <p:cNvPr id="40" name="Straight Connector 39"/>
          <p:cNvCxnSpPr>
            <a:stCxn id="8" idx="2"/>
          </p:cNvCxnSpPr>
          <p:nvPr/>
        </p:nvCxnSpPr>
        <p:spPr>
          <a:xfrm>
            <a:off x="6019800" y="2133600"/>
            <a:ext cx="0" cy="304800"/>
          </a:xfrm>
          <a:prstGeom prst="line">
            <a:avLst/>
          </a:prstGeom>
        </p:spPr>
        <p:style>
          <a:lnRef idx="2">
            <a:schemeClr val="dk1"/>
          </a:lnRef>
          <a:fillRef idx="0">
            <a:schemeClr val="dk1"/>
          </a:fillRef>
          <a:effectRef idx="1">
            <a:schemeClr val="dk1"/>
          </a:effectRef>
          <a:fontRef idx="minor">
            <a:schemeClr val="tx1"/>
          </a:fontRef>
        </p:style>
      </p:cxnSp>
      <p:cxnSp>
        <p:nvCxnSpPr>
          <p:cNvPr id="42" name="Straight Connector 41"/>
          <p:cNvCxnSpPr/>
          <p:nvPr/>
        </p:nvCxnSpPr>
        <p:spPr>
          <a:xfrm>
            <a:off x="2245004" y="3528216"/>
            <a:ext cx="2897" cy="434184"/>
          </a:xfrm>
          <a:prstGeom prst="line">
            <a:avLst/>
          </a:prstGeom>
        </p:spPr>
        <p:style>
          <a:lnRef idx="2">
            <a:schemeClr val="dk1"/>
          </a:lnRef>
          <a:fillRef idx="0">
            <a:schemeClr val="dk1"/>
          </a:fillRef>
          <a:effectRef idx="1">
            <a:schemeClr val="dk1"/>
          </a:effectRef>
          <a:fontRef idx="minor">
            <a:schemeClr val="tx1"/>
          </a:fontRef>
        </p:style>
      </p:cxnSp>
      <p:cxnSp>
        <p:nvCxnSpPr>
          <p:cNvPr id="60" name="Straight Connector 59"/>
          <p:cNvCxnSpPr/>
          <p:nvPr/>
        </p:nvCxnSpPr>
        <p:spPr>
          <a:xfrm flipV="1">
            <a:off x="8346094" y="3505200"/>
            <a:ext cx="1434817" cy="240"/>
          </a:xfrm>
          <a:prstGeom prst="line">
            <a:avLst/>
          </a:prstGeom>
        </p:spPr>
        <p:style>
          <a:lnRef idx="2">
            <a:schemeClr val="dk1"/>
          </a:lnRef>
          <a:fillRef idx="0">
            <a:schemeClr val="dk1"/>
          </a:fillRef>
          <a:effectRef idx="1">
            <a:schemeClr val="dk1"/>
          </a:effectRef>
          <a:fontRef idx="minor">
            <a:schemeClr val="tx1"/>
          </a:fontRef>
        </p:style>
      </p:cxnSp>
      <p:cxnSp>
        <p:nvCxnSpPr>
          <p:cNvPr id="68" name="Straight Connector 67"/>
          <p:cNvCxnSpPr/>
          <p:nvPr/>
        </p:nvCxnSpPr>
        <p:spPr>
          <a:xfrm flipV="1">
            <a:off x="5269014" y="3505200"/>
            <a:ext cx="1434817" cy="240"/>
          </a:xfrm>
          <a:prstGeom prst="line">
            <a:avLst/>
          </a:prstGeom>
        </p:spPr>
        <p:style>
          <a:lnRef idx="2">
            <a:schemeClr val="dk1"/>
          </a:lnRef>
          <a:fillRef idx="0">
            <a:schemeClr val="dk1"/>
          </a:fillRef>
          <a:effectRef idx="1">
            <a:schemeClr val="dk1"/>
          </a:effectRef>
          <a:fontRef idx="minor">
            <a:schemeClr val="tx1"/>
          </a:fontRef>
        </p:style>
      </p:cxnSp>
      <p:cxnSp>
        <p:nvCxnSpPr>
          <p:cNvPr id="69" name="Straight Connector 68"/>
          <p:cNvCxnSpPr/>
          <p:nvPr/>
        </p:nvCxnSpPr>
        <p:spPr>
          <a:xfrm flipV="1">
            <a:off x="2236608" y="3528216"/>
            <a:ext cx="1434817" cy="240"/>
          </a:xfrm>
          <a:prstGeom prst="line">
            <a:avLst/>
          </a:prstGeom>
        </p:spPr>
        <p:style>
          <a:lnRef idx="2">
            <a:schemeClr val="dk1"/>
          </a:lnRef>
          <a:fillRef idx="0">
            <a:schemeClr val="dk1"/>
          </a:fillRef>
          <a:effectRef idx="1">
            <a:schemeClr val="dk1"/>
          </a:effectRef>
          <a:fontRef idx="minor">
            <a:schemeClr val="tx1"/>
          </a:fontRef>
        </p:style>
      </p:cxnSp>
      <p:cxnSp>
        <p:nvCxnSpPr>
          <p:cNvPr id="70" name="Straight Connector 69"/>
          <p:cNvCxnSpPr/>
          <p:nvPr/>
        </p:nvCxnSpPr>
        <p:spPr>
          <a:xfrm>
            <a:off x="2971800" y="2317876"/>
            <a:ext cx="0" cy="2406524"/>
          </a:xfrm>
          <a:prstGeom prst="line">
            <a:avLst/>
          </a:prstGeom>
        </p:spPr>
        <p:style>
          <a:lnRef idx="2">
            <a:schemeClr val="dk1"/>
          </a:lnRef>
          <a:fillRef idx="0">
            <a:schemeClr val="dk1"/>
          </a:fillRef>
          <a:effectRef idx="1">
            <a:schemeClr val="dk1"/>
          </a:effectRef>
          <a:fontRef idx="minor">
            <a:schemeClr val="tx1"/>
          </a:fontRef>
        </p:style>
      </p:cxnSp>
      <p:cxnSp>
        <p:nvCxnSpPr>
          <p:cNvPr id="67" name="Straight Connector 66"/>
          <p:cNvCxnSpPr>
            <a:endCxn id="81" idx="0"/>
          </p:cNvCxnSpPr>
          <p:nvPr/>
        </p:nvCxnSpPr>
        <p:spPr>
          <a:xfrm flipH="1">
            <a:off x="6019756" y="2209800"/>
            <a:ext cx="44" cy="2286000"/>
          </a:xfrm>
          <a:prstGeom prst="line">
            <a:avLst/>
          </a:prstGeom>
        </p:spPr>
        <p:style>
          <a:lnRef idx="2">
            <a:schemeClr val="dk1"/>
          </a:lnRef>
          <a:fillRef idx="0">
            <a:schemeClr val="dk1"/>
          </a:fillRef>
          <a:effectRef idx="1">
            <a:schemeClr val="dk1"/>
          </a:effectRef>
          <a:fontRef idx="minor">
            <a:schemeClr val="tx1"/>
          </a:fontRef>
        </p:style>
      </p:cxnSp>
      <p:cxnSp>
        <p:nvCxnSpPr>
          <p:cNvPr id="71" name="Straight Connector 70"/>
          <p:cNvCxnSpPr/>
          <p:nvPr/>
        </p:nvCxnSpPr>
        <p:spPr>
          <a:xfrm flipH="1">
            <a:off x="9063502" y="3048001"/>
            <a:ext cx="4255" cy="138239"/>
          </a:xfrm>
          <a:prstGeom prst="line">
            <a:avLst/>
          </a:prstGeom>
        </p:spPr>
        <p:style>
          <a:lnRef idx="2">
            <a:schemeClr val="dk1"/>
          </a:lnRef>
          <a:fillRef idx="0">
            <a:schemeClr val="dk1"/>
          </a:fillRef>
          <a:effectRef idx="1">
            <a:schemeClr val="dk1"/>
          </a:effectRef>
          <a:fontRef idx="minor">
            <a:schemeClr val="tx1"/>
          </a:fontRef>
        </p:style>
      </p:cxnSp>
      <p:cxnSp>
        <p:nvCxnSpPr>
          <p:cNvPr id="77" name="Straight Connector 76"/>
          <p:cNvCxnSpPr/>
          <p:nvPr/>
        </p:nvCxnSpPr>
        <p:spPr>
          <a:xfrm flipH="1">
            <a:off x="5283616" y="3504960"/>
            <a:ext cx="1712" cy="457440"/>
          </a:xfrm>
          <a:prstGeom prst="line">
            <a:avLst/>
          </a:prstGeom>
        </p:spPr>
        <p:style>
          <a:lnRef idx="2">
            <a:schemeClr val="dk1"/>
          </a:lnRef>
          <a:fillRef idx="0">
            <a:schemeClr val="dk1"/>
          </a:fillRef>
          <a:effectRef idx="1">
            <a:schemeClr val="dk1"/>
          </a:effectRef>
          <a:fontRef idx="minor">
            <a:schemeClr val="tx1"/>
          </a:fontRef>
        </p:style>
      </p:cxnSp>
      <p:cxnSp>
        <p:nvCxnSpPr>
          <p:cNvPr id="78" name="Straight Connector 77"/>
          <p:cNvCxnSpPr/>
          <p:nvPr/>
        </p:nvCxnSpPr>
        <p:spPr>
          <a:xfrm>
            <a:off x="6703831" y="3504960"/>
            <a:ext cx="13655" cy="439216"/>
          </a:xfrm>
          <a:prstGeom prst="line">
            <a:avLst/>
          </a:prstGeom>
        </p:spPr>
        <p:style>
          <a:lnRef idx="2">
            <a:schemeClr val="dk1"/>
          </a:lnRef>
          <a:fillRef idx="0">
            <a:schemeClr val="dk1"/>
          </a:fillRef>
          <a:effectRef idx="1">
            <a:schemeClr val="dk1"/>
          </a:effectRef>
          <a:fontRef idx="minor">
            <a:schemeClr val="tx1"/>
          </a:fontRef>
        </p:style>
      </p:cxnSp>
      <p:cxnSp>
        <p:nvCxnSpPr>
          <p:cNvPr id="79" name="Straight Connector 78"/>
          <p:cNvCxnSpPr/>
          <p:nvPr/>
        </p:nvCxnSpPr>
        <p:spPr>
          <a:xfrm>
            <a:off x="8329028" y="3504961"/>
            <a:ext cx="19762" cy="462433"/>
          </a:xfrm>
          <a:prstGeom prst="line">
            <a:avLst/>
          </a:prstGeom>
        </p:spPr>
        <p:style>
          <a:lnRef idx="2">
            <a:schemeClr val="dk1"/>
          </a:lnRef>
          <a:fillRef idx="0">
            <a:schemeClr val="dk1"/>
          </a:fillRef>
          <a:effectRef idx="1">
            <a:schemeClr val="dk1"/>
          </a:effectRef>
          <a:fontRef idx="minor">
            <a:schemeClr val="tx1"/>
          </a:fontRef>
        </p:style>
      </p:cxnSp>
      <p:cxnSp>
        <p:nvCxnSpPr>
          <p:cNvPr id="80" name="Straight Connector 79"/>
          <p:cNvCxnSpPr/>
          <p:nvPr/>
        </p:nvCxnSpPr>
        <p:spPr>
          <a:xfrm>
            <a:off x="9751072" y="3504961"/>
            <a:ext cx="7922" cy="462433"/>
          </a:xfrm>
          <a:prstGeom prst="line">
            <a:avLst/>
          </a:prstGeom>
        </p:spPr>
        <p:style>
          <a:lnRef idx="2">
            <a:schemeClr val="dk1"/>
          </a:lnRef>
          <a:fillRef idx="0">
            <a:schemeClr val="dk1"/>
          </a:fillRef>
          <a:effectRef idx="1">
            <a:schemeClr val="dk1"/>
          </a:effectRef>
          <a:fontRef idx="minor">
            <a:schemeClr val="tx1"/>
          </a:fontRef>
        </p:style>
      </p:cxnSp>
      <p:cxnSp>
        <p:nvCxnSpPr>
          <p:cNvPr id="37" name="Straight Connector 36"/>
          <p:cNvCxnSpPr/>
          <p:nvPr/>
        </p:nvCxnSpPr>
        <p:spPr>
          <a:xfrm>
            <a:off x="9063501" y="2300162"/>
            <a:ext cx="0" cy="2424239"/>
          </a:xfrm>
          <a:prstGeom prst="line">
            <a:avLst/>
          </a:prstGeom>
        </p:spPr>
        <p:style>
          <a:lnRef idx="2">
            <a:schemeClr val="dk1"/>
          </a:lnRef>
          <a:fillRef idx="0">
            <a:schemeClr val="dk1"/>
          </a:fillRef>
          <a:effectRef idx="1">
            <a:schemeClr val="dk1"/>
          </a:effectRef>
          <a:fontRef idx="minor">
            <a:schemeClr val="tx1"/>
          </a:fontRef>
        </p:style>
      </p:cxnSp>
      <p:sp>
        <p:nvSpPr>
          <p:cNvPr id="44" name="Rectangle 43"/>
          <p:cNvSpPr/>
          <p:nvPr/>
        </p:nvSpPr>
        <p:spPr>
          <a:xfrm>
            <a:off x="2590801" y="6400800"/>
            <a:ext cx="9062479" cy="369332"/>
          </a:xfrm>
          <a:prstGeom prst="rect">
            <a:avLst/>
          </a:prstGeom>
        </p:spPr>
        <p:txBody>
          <a:bodyPr wrap="square">
            <a:spAutoFit/>
          </a:bodyPr>
          <a:lstStyle/>
          <a:p>
            <a:r>
              <a:rPr lang="en-US" dirty="0">
                <a:solidFill>
                  <a:prstClr val="black"/>
                </a:solidFill>
                <a:latin typeface="Garamond" panose="02020404030301010803" pitchFamily="18" charset="0"/>
                <a:ea typeface="Tw Cen MT" panose="020B0602020104020603" pitchFamily="34" charset="0"/>
              </a:rPr>
              <a:t>The Premier Military Training Platform </a:t>
            </a:r>
            <a:r>
              <a:rPr lang="en-US" i="1" dirty="0">
                <a:solidFill>
                  <a:prstClr val="black"/>
                </a:solidFill>
                <a:latin typeface="Garamond" panose="02020404030301010803" pitchFamily="18" charset="0"/>
                <a:ea typeface="Tw Cen MT" panose="020B0602020104020603" pitchFamily="34" charset="0"/>
              </a:rPr>
              <a:t>for a </a:t>
            </a:r>
            <a:r>
              <a:rPr lang="en-US" dirty="0">
                <a:solidFill>
                  <a:prstClr val="black"/>
                </a:solidFill>
                <a:latin typeface="Garamond" panose="02020404030301010803" pitchFamily="18" charset="0"/>
                <a:ea typeface="Tw Cen MT" panose="020B0602020104020603" pitchFamily="34" charset="0"/>
              </a:rPr>
              <a:t>Secure and Prosperous America</a:t>
            </a:r>
            <a:endParaRPr lang="en-US" dirty="0">
              <a:solidFill>
                <a:prstClr val="black"/>
              </a:solidFill>
              <a:latin typeface="Garamond" panose="02020404030301010803" pitchFamily="18" charset="0"/>
            </a:endParaRPr>
          </a:p>
        </p:txBody>
      </p:sp>
      <p:sp>
        <p:nvSpPr>
          <p:cNvPr id="12" name="Rectangle 11"/>
          <p:cNvSpPr/>
          <p:nvPr/>
        </p:nvSpPr>
        <p:spPr>
          <a:xfrm>
            <a:off x="2171700" y="2667000"/>
            <a:ext cx="1600200" cy="60960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solidFill>
                  <a:prstClr val="black"/>
                </a:solidFill>
                <a:latin typeface="Arial"/>
              </a:rPr>
              <a:t>AIR FORCE</a:t>
            </a:r>
          </a:p>
        </p:txBody>
      </p:sp>
      <p:sp>
        <p:nvSpPr>
          <p:cNvPr id="11" name="Rectangle 10"/>
          <p:cNvSpPr/>
          <p:nvPr/>
        </p:nvSpPr>
        <p:spPr>
          <a:xfrm>
            <a:off x="5181600" y="2667000"/>
            <a:ext cx="1676400" cy="609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prstClr val="black"/>
                </a:solidFill>
                <a:latin typeface="Arial"/>
              </a:rPr>
              <a:t>NAVY</a:t>
            </a:r>
          </a:p>
        </p:txBody>
      </p:sp>
      <p:sp>
        <p:nvSpPr>
          <p:cNvPr id="10" name="Rectangle 9"/>
          <p:cNvSpPr/>
          <p:nvPr/>
        </p:nvSpPr>
        <p:spPr>
          <a:xfrm>
            <a:off x="8229600" y="2667000"/>
            <a:ext cx="1600200" cy="609600"/>
          </a:xfrm>
          <a:prstGeom prst="rect">
            <a:avLst/>
          </a:prstGeom>
          <a:ln>
            <a:solidFill>
              <a:srgbClr val="518D5F"/>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prstClr val="black"/>
                </a:solidFill>
                <a:latin typeface="Arial"/>
              </a:rPr>
              <a:t>ARMY</a:t>
            </a:r>
          </a:p>
        </p:txBody>
      </p:sp>
      <p:cxnSp>
        <p:nvCxnSpPr>
          <p:cNvPr id="63" name="Straight Connector 62"/>
          <p:cNvCxnSpPr/>
          <p:nvPr/>
        </p:nvCxnSpPr>
        <p:spPr>
          <a:xfrm>
            <a:off x="3654704" y="3505200"/>
            <a:ext cx="2897" cy="434184"/>
          </a:xfrm>
          <a:prstGeom prst="line">
            <a:avLst/>
          </a:prstGeom>
        </p:spPr>
        <p:style>
          <a:lnRef idx="2">
            <a:schemeClr val="dk1"/>
          </a:lnRef>
          <a:fillRef idx="0">
            <a:schemeClr val="dk1"/>
          </a:fillRef>
          <a:effectRef idx="1">
            <a:schemeClr val="dk1"/>
          </a:effectRef>
          <a:fontRef idx="minor">
            <a:schemeClr val="tx1"/>
          </a:fontRef>
        </p:style>
      </p:cxnSp>
      <p:sp>
        <p:nvSpPr>
          <p:cNvPr id="51" name="TextBox 50"/>
          <p:cNvSpPr txBox="1"/>
          <p:nvPr/>
        </p:nvSpPr>
        <p:spPr>
          <a:xfrm>
            <a:off x="4114800" y="2286000"/>
            <a:ext cx="3733800" cy="369332"/>
          </a:xfrm>
          <a:prstGeom prst="rect">
            <a:avLst/>
          </a:prstGeom>
          <a:noFill/>
        </p:spPr>
        <p:txBody>
          <a:bodyPr wrap="square" rtlCol="0">
            <a:spAutoFit/>
          </a:bodyPr>
          <a:lstStyle/>
          <a:p>
            <a:r>
              <a:rPr lang="en-US" dirty="0">
                <a:solidFill>
                  <a:prstClr val="black"/>
                </a:solidFill>
                <a:latin typeface="Arial"/>
              </a:rPr>
              <a:t>Department Responsible Officer’s</a:t>
            </a:r>
          </a:p>
        </p:txBody>
      </p:sp>
      <p:sp>
        <p:nvSpPr>
          <p:cNvPr id="65" name="TextBox 64"/>
          <p:cNvSpPr txBox="1"/>
          <p:nvPr/>
        </p:nvSpPr>
        <p:spPr>
          <a:xfrm>
            <a:off x="3240270" y="5117068"/>
            <a:ext cx="6513330" cy="369332"/>
          </a:xfrm>
          <a:prstGeom prst="rect">
            <a:avLst/>
          </a:prstGeom>
          <a:noFill/>
        </p:spPr>
        <p:txBody>
          <a:bodyPr wrap="square" rtlCol="0">
            <a:spAutoFit/>
          </a:bodyPr>
          <a:lstStyle/>
          <a:p>
            <a:r>
              <a:rPr lang="en-US" dirty="0">
                <a:solidFill>
                  <a:prstClr val="black"/>
                </a:solidFill>
                <a:latin typeface="Arial"/>
              </a:rPr>
              <a:t>Service Responsible Officer’s &amp; Program Manager</a:t>
            </a:r>
          </a:p>
        </p:txBody>
      </p:sp>
      <p:sp>
        <p:nvSpPr>
          <p:cNvPr id="9" name="Rectangle 8"/>
          <p:cNvSpPr/>
          <p:nvPr/>
        </p:nvSpPr>
        <p:spPr>
          <a:xfrm>
            <a:off x="1600200" y="3725185"/>
            <a:ext cx="1295400" cy="60960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solidFill>
                  <a:prstClr val="black"/>
                </a:solidFill>
                <a:latin typeface="Arial"/>
              </a:rPr>
              <a:t>RESERVE</a:t>
            </a:r>
          </a:p>
        </p:txBody>
      </p:sp>
      <p:sp>
        <p:nvSpPr>
          <p:cNvPr id="16" name="Rectangle 15"/>
          <p:cNvSpPr/>
          <p:nvPr/>
        </p:nvSpPr>
        <p:spPr>
          <a:xfrm>
            <a:off x="3052722" y="3733800"/>
            <a:ext cx="1316979" cy="60960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solidFill>
                  <a:prstClr val="black"/>
                </a:solidFill>
                <a:latin typeface="Arial"/>
              </a:rPr>
              <a:t>GUARD</a:t>
            </a:r>
          </a:p>
        </p:txBody>
      </p:sp>
      <p:sp>
        <p:nvSpPr>
          <p:cNvPr id="17" name="Rectangle 16"/>
          <p:cNvSpPr/>
          <p:nvPr/>
        </p:nvSpPr>
        <p:spPr>
          <a:xfrm>
            <a:off x="9122422" y="3733800"/>
            <a:ext cx="1316979" cy="609600"/>
          </a:xfrm>
          <a:prstGeom prst="rect">
            <a:avLst/>
          </a:prstGeom>
          <a:ln>
            <a:solidFill>
              <a:srgbClr val="518D5F"/>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prstClr val="black"/>
                </a:solidFill>
                <a:latin typeface="Arial"/>
              </a:rPr>
              <a:t>RESERVE</a:t>
            </a:r>
          </a:p>
        </p:txBody>
      </p:sp>
      <p:sp>
        <p:nvSpPr>
          <p:cNvPr id="18" name="Rectangle 17"/>
          <p:cNvSpPr/>
          <p:nvPr/>
        </p:nvSpPr>
        <p:spPr>
          <a:xfrm>
            <a:off x="7687605" y="3733800"/>
            <a:ext cx="1316979" cy="609600"/>
          </a:xfrm>
          <a:prstGeom prst="rect">
            <a:avLst/>
          </a:prstGeom>
          <a:ln>
            <a:solidFill>
              <a:srgbClr val="518D5F"/>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prstClr val="black"/>
                </a:solidFill>
                <a:latin typeface="Arial"/>
              </a:rPr>
              <a:t>GUARD</a:t>
            </a:r>
          </a:p>
        </p:txBody>
      </p:sp>
      <p:sp>
        <p:nvSpPr>
          <p:cNvPr id="19" name="Rectangle 18"/>
          <p:cNvSpPr/>
          <p:nvPr/>
        </p:nvSpPr>
        <p:spPr>
          <a:xfrm>
            <a:off x="6107801" y="3733800"/>
            <a:ext cx="1316979" cy="609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a:solidFill>
                  <a:prstClr val="black"/>
                </a:solidFill>
                <a:latin typeface="Arial"/>
              </a:rPr>
              <a:t>MARINE RESERVE</a:t>
            </a:r>
          </a:p>
        </p:txBody>
      </p:sp>
      <p:sp>
        <p:nvSpPr>
          <p:cNvPr id="20" name="Rectangle 19"/>
          <p:cNvSpPr/>
          <p:nvPr/>
        </p:nvSpPr>
        <p:spPr>
          <a:xfrm>
            <a:off x="4572001" y="3733920"/>
            <a:ext cx="1316979" cy="609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a:solidFill>
                  <a:prstClr val="black"/>
                </a:solidFill>
                <a:latin typeface="Arial"/>
              </a:rPr>
              <a:t>NAVY RESERVE</a:t>
            </a:r>
          </a:p>
        </p:txBody>
      </p:sp>
      <p:sp>
        <p:nvSpPr>
          <p:cNvPr id="74" name="Rectangle 73"/>
          <p:cNvSpPr/>
          <p:nvPr/>
        </p:nvSpPr>
        <p:spPr>
          <a:xfrm>
            <a:off x="2295526" y="4495800"/>
            <a:ext cx="1316979" cy="60960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1600" dirty="0">
                <a:solidFill>
                  <a:prstClr val="black"/>
                </a:solidFill>
                <a:latin typeface="Arial"/>
              </a:rPr>
              <a:t>ACTIVE</a:t>
            </a:r>
          </a:p>
        </p:txBody>
      </p:sp>
      <p:sp>
        <p:nvSpPr>
          <p:cNvPr id="81" name="Rectangle 80"/>
          <p:cNvSpPr/>
          <p:nvPr/>
        </p:nvSpPr>
        <p:spPr>
          <a:xfrm>
            <a:off x="5361267" y="4495800"/>
            <a:ext cx="1316979" cy="609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a:solidFill>
                  <a:prstClr val="black"/>
                </a:solidFill>
                <a:latin typeface="Arial"/>
              </a:rPr>
              <a:t>ACTIVE</a:t>
            </a:r>
          </a:p>
        </p:txBody>
      </p:sp>
      <p:sp>
        <p:nvSpPr>
          <p:cNvPr id="33" name="Rectangle 32"/>
          <p:cNvSpPr/>
          <p:nvPr/>
        </p:nvSpPr>
        <p:spPr>
          <a:xfrm>
            <a:off x="8436622" y="4495800"/>
            <a:ext cx="1316979" cy="609600"/>
          </a:xfrm>
          <a:prstGeom prst="rect">
            <a:avLst/>
          </a:prstGeom>
          <a:ln>
            <a:solidFill>
              <a:srgbClr val="518D5F"/>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a:solidFill>
                  <a:prstClr val="black"/>
                </a:solidFill>
                <a:latin typeface="Arial"/>
              </a:rPr>
              <a:t>ACTIVE</a:t>
            </a:r>
          </a:p>
        </p:txBody>
      </p:sp>
    </p:spTree>
    <p:extLst>
      <p:ext uri="{BB962C8B-B14F-4D97-AF65-F5344CB8AC3E}">
        <p14:creationId xmlns:p14="http://schemas.microsoft.com/office/powerpoint/2010/main" val="2116057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p>
            <a:r>
              <a:rPr lang="en-US" b="1" dirty="0"/>
              <a:t>Bolstering Readiness</a:t>
            </a:r>
          </a:p>
        </p:txBody>
      </p:sp>
      <p:sp>
        <p:nvSpPr>
          <p:cNvPr id="3" name="Content Placeholder 2"/>
          <p:cNvSpPr>
            <a:spLocks noGrp="1"/>
          </p:cNvSpPr>
          <p:nvPr>
            <p:ph idx="1"/>
          </p:nvPr>
        </p:nvSpPr>
        <p:spPr>
          <a:xfrm>
            <a:off x="1981200" y="1775065"/>
            <a:ext cx="8229600" cy="4602163"/>
          </a:xfrm>
        </p:spPr>
        <p:txBody>
          <a:bodyPr>
            <a:normAutofit fontScale="70000" lnSpcReduction="20000"/>
          </a:bodyPr>
          <a:lstStyle/>
          <a:p>
            <a:pPr marL="457200" indent="-457200">
              <a:spcAft>
                <a:spcPts val="600"/>
              </a:spcAft>
            </a:pPr>
            <a:r>
              <a:rPr lang="en-US" u="sng" dirty="0">
                <a:solidFill>
                  <a:srgbClr val="FF0000"/>
                </a:solidFill>
              </a:rPr>
              <a:t>Hands-on</a:t>
            </a:r>
            <a:r>
              <a:rPr lang="en-US" dirty="0"/>
              <a:t> training promotes mission readiness</a:t>
            </a:r>
          </a:p>
          <a:p>
            <a:pPr marL="457200" indent="-457200">
              <a:spcAft>
                <a:spcPts val="600"/>
              </a:spcAft>
            </a:pPr>
            <a:r>
              <a:rPr lang="en-US" dirty="0"/>
              <a:t>Refine mission-essential skills in </a:t>
            </a:r>
            <a:r>
              <a:rPr lang="en-US" sz="3100" u="sng" dirty="0">
                <a:solidFill>
                  <a:srgbClr val="FF0000"/>
                </a:solidFill>
              </a:rPr>
              <a:t>complex</a:t>
            </a:r>
            <a:r>
              <a:rPr lang="en-US" dirty="0"/>
              <a:t> environments</a:t>
            </a:r>
          </a:p>
          <a:p>
            <a:pPr marL="457200" indent="-457200">
              <a:spcAft>
                <a:spcPts val="600"/>
              </a:spcAft>
            </a:pPr>
            <a:r>
              <a:rPr lang="en-US" sz="3100" u="sng" dirty="0">
                <a:solidFill>
                  <a:srgbClr val="FF0000"/>
                </a:solidFill>
              </a:rPr>
              <a:t>REAL</a:t>
            </a:r>
            <a:r>
              <a:rPr lang="en-US" dirty="0"/>
              <a:t> vs. simulated tasks in exercises and training events</a:t>
            </a:r>
          </a:p>
          <a:p>
            <a:pPr marL="457200" indent="-457200">
              <a:spcAft>
                <a:spcPts val="600"/>
              </a:spcAft>
            </a:pPr>
            <a:r>
              <a:rPr lang="en-US" sz="3100" u="sng" dirty="0">
                <a:solidFill>
                  <a:srgbClr val="FF0000"/>
                </a:solidFill>
              </a:rPr>
              <a:t>Enhanced skills </a:t>
            </a:r>
            <a:r>
              <a:rPr lang="en-US" dirty="0"/>
              <a:t>used in all phases of military effort</a:t>
            </a:r>
          </a:p>
          <a:p>
            <a:pPr marL="457200" indent="-457200">
              <a:spcAft>
                <a:spcPts val="600"/>
              </a:spcAft>
            </a:pPr>
            <a:r>
              <a:rPr lang="en-US" dirty="0"/>
              <a:t>Junior officer/enlisted </a:t>
            </a:r>
            <a:r>
              <a:rPr lang="en-US" u="sng" dirty="0">
                <a:solidFill>
                  <a:srgbClr val="FF0000"/>
                </a:solidFill>
              </a:rPr>
              <a:t>leadership opportunities </a:t>
            </a:r>
            <a:r>
              <a:rPr lang="en-US" dirty="0"/>
              <a:t>in a joint environment</a:t>
            </a:r>
          </a:p>
          <a:p>
            <a:pPr marL="457200" indent="-457200">
              <a:spcAft>
                <a:spcPts val="600"/>
              </a:spcAft>
            </a:pPr>
            <a:r>
              <a:rPr lang="en-US" dirty="0"/>
              <a:t>Military personnel double their </a:t>
            </a:r>
            <a:r>
              <a:rPr lang="en-US" sz="3100" u="sng" dirty="0">
                <a:solidFill>
                  <a:srgbClr val="FF0000"/>
                </a:solidFill>
              </a:rPr>
              <a:t>public service satisfaction</a:t>
            </a:r>
            <a:endParaRPr lang="en-US" dirty="0"/>
          </a:p>
          <a:p>
            <a:pPr marL="457200" indent="-457200">
              <a:spcAft>
                <a:spcPts val="600"/>
              </a:spcAft>
            </a:pPr>
            <a:r>
              <a:rPr lang="en-US" sz="3100" u="sng" dirty="0">
                <a:solidFill>
                  <a:srgbClr val="FF0000"/>
                </a:solidFill>
              </a:rPr>
              <a:t>Job satisfaction</a:t>
            </a:r>
          </a:p>
          <a:p>
            <a:pPr marL="457200" indent="-457200">
              <a:spcAft>
                <a:spcPts val="600"/>
              </a:spcAft>
            </a:pPr>
            <a:r>
              <a:rPr lang="en-US" sz="3100" u="sng" dirty="0">
                <a:solidFill>
                  <a:srgbClr val="FF0000"/>
                </a:solidFill>
              </a:rPr>
              <a:t>Esprit de corps</a:t>
            </a:r>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4551593"/>
            <a:ext cx="2362200" cy="1825634"/>
          </a:xfrm>
          <a:prstGeom prst="rect">
            <a:avLst/>
          </a:prstGeom>
        </p:spPr>
      </p:pic>
      <p:sp>
        <p:nvSpPr>
          <p:cNvPr id="5" name="Rectangle 4"/>
          <p:cNvSpPr/>
          <p:nvPr/>
        </p:nvSpPr>
        <p:spPr>
          <a:xfrm>
            <a:off x="2590801" y="6400800"/>
            <a:ext cx="9062479" cy="369332"/>
          </a:xfrm>
          <a:prstGeom prst="rect">
            <a:avLst/>
          </a:prstGeom>
        </p:spPr>
        <p:txBody>
          <a:bodyPr wrap="square">
            <a:spAutoFit/>
          </a:bodyPr>
          <a:lstStyle/>
          <a:p>
            <a:r>
              <a:rPr lang="en-US" dirty="0">
                <a:solidFill>
                  <a:prstClr val="black"/>
                </a:solidFill>
                <a:latin typeface="Garamond" panose="02020404030301010803" pitchFamily="18" charset="0"/>
                <a:ea typeface="Tw Cen MT" panose="020B0602020104020603" pitchFamily="34" charset="0"/>
              </a:rPr>
              <a:t>The Premier Military Training Platform </a:t>
            </a:r>
            <a:r>
              <a:rPr lang="en-US" i="1" dirty="0">
                <a:solidFill>
                  <a:prstClr val="black"/>
                </a:solidFill>
                <a:latin typeface="Garamond" panose="02020404030301010803" pitchFamily="18" charset="0"/>
                <a:ea typeface="Tw Cen MT" panose="020B0602020104020603" pitchFamily="34" charset="0"/>
              </a:rPr>
              <a:t>for a </a:t>
            </a:r>
            <a:r>
              <a:rPr lang="en-US" dirty="0">
                <a:solidFill>
                  <a:prstClr val="black"/>
                </a:solidFill>
                <a:latin typeface="Garamond" panose="02020404030301010803" pitchFamily="18" charset="0"/>
                <a:ea typeface="Tw Cen MT" panose="020B0602020104020603" pitchFamily="34" charset="0"/>
              </a:rPr>
              <a:t>Secure and Prosperous America</a:t>
            </a:r>
            <a:endParaRPr lang="en-US" dirty="0">
              <a:solidFill>
                <a:prstClr val="black"/>
              </a:solidFill>
              <a:latin typeface="Garamond" panose="02020404030301010803" pitchFamily="18" charset="0"/>
            </a:endParaRPr>
          </a:p>
        </p:txBody>
      </p:sp>
    </p:spTree>
    <p:extLst>
      <p:ext uri="{BB962C8B-B14F-4D97-AF65-F5344CB8AC3E}">
        <p14:creationId xmlns:p14="http://schemas.microsoft.com/office/powerpoint/2010/main" val="3634697618"/>
      </p:ext>
    </p:extLst>
  </p:cSld>
  <p:clrMapOvr>
    <a:masterClrMapping/>
  </p:clrMapOvr>
</p:sld>
</file>

<file path=ppt/theme/theme1.xml><?xml version="1.0" encoding="utf-8"?>
<a:theme xmlns:a="http://schemas.openxmlformats.org/drawingml/2006/main" name="1_Office Theme">
  <a:themeElements>
    <a:clrScheme name="Custom 1">
      <a:dk1>
        <a:sysClr val="windowText" lastClr="000000"/>
      </a:dk1>
      <a:lt1>
        <a:sysClr val="window" lastClr="FFFFFF"/>
      </a:lt1>
      <a:dk2>
        <a:srgbClr val="211C50"/>
      </a:dk2>
      <a:lt2>
        <a:srgbClr val="EEECE1"/>
      </a:lt2>
      <a:accent1>
        <a:srgbClr val="BF1E2E"/>
      </a:accent1>
      <a:accent2>
        <a:srgbClr val="B78E2D"/>
      </a:accent2>
      <a:accent3>
        <a:srgbClr val="E03848"/>
      </a:accent3>
      <a:accent4>
        <a:srgbClr val="40369C"/>
      </a:accent4>
      <a:accent5>
        <a:srgbClr val="D8B662"/>
      </a:accent5>
      <a:accent6>
        <a:srgbClr val="211C50"/>
      </a:accent6>
      <a:hlink>
        <a:srgbClr val="BF1E2E"/>
      </a:hlink>
      <a:folHlink>
        <a:srgbClr val="B78E2D"/>
      </a:folHlink>
    </a:clrScheme>
    <a:fontScheme name="Times New Roman-Arial">
      <a:maj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RT Joint PM Workshop Speaker Template" id="{FFD15A70-B132-4DF1-A962-148394EA6178}" vid="{30F81D62-5560-4A91-A4CB-E83A929D5F8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846</TotalTime>
  <Words>1487</Words>
  <Application>Microsoft Office PowerPoint</Application>
  <PresentationFormat>Widescreen</PresentationFormat>
  <Paragraphs>217</Paragraphs>
  <Slides>14</Slides>
  <Notes>8</Notes>
  <HiddenSlides>1</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Aptos</vt:lpstr>
      <vt:lpstr>Aptos Display</vt:lpstr>
      <vt:lpstr>Arial</vt:lpstr>
      <vt:lpstr>Calibri</vt:lpstr>
      <vt:lpstr>Garamond</vt:lpstr>
      <vt:lpstr>Times New Roman</vt:lpstr>
      <vt:lpstr>1_Office Theme</vt:lpstr>
      <vt:lpstr> INNOVATIVE READINESS TRAINING  The Premier Military Training Platform  for a  Secure and Prosperous America </vt:lpstr>
      <vt:lpstr>   Capt Chris Park IRT ANG Deputy Program Manager  </vt:lpstr>
      <vt:lpstr>PowerPoint Presentation</vt:lpstr>
      <vt:lpstr> Innovative Readiness Training: Origin</vt:lpstr>
      <vt:lpstr>Governing Authorities</vt:lpstr>
      <vt:lpstr>Legal Requirements</vt:lpstr>
      <vt:lpstr>IRT Meets National Defense Priorities</vt:lpstr>
      <vt:lpstr>IRT Program</vt:lpstr>
      <vt:lpstr>Bolstering Readiness</vt:lpstr>
      <vt:lpstr>Extensive Training Opportunities</vt:lpstr>
      <vt:lpstr>Civil-Military Excellence</vt:lpstr>
      <vt:lpstr>PowerPoint Presentation</vt:lpstr>
      <vt:lpstr>FY24 IRT ANG Lead  Mission Numbers</vt:lpstr>
      <vt:lpstr>IRT Value Participant Survey Results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Capt Chris Park</dc:creator>
  <cp:lastModifiedBy>Andrew Coker</cp:lastModifiedBy>
  <cp:revision>10</cp:revision>
  <dcterms:created xsi:type="dcterms:W3CDTF">2025-01-07T01:34:51Z</dcterms:created>
  <dcterms:modified xsi:type="dcterms:W3CDTF">2025-03-09T17:41:42Z</dcterms:modified>
</cp:coreProperties>
</file>