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5"/>
  </p:notesMasterIdLst>
  <p:handoutMasterIdLst>
    <p:handoutMasterId r:id="rId46"/>
  </p:handoutMasterIdLst>
  <p:sldIdLst>
    <p:sldId id="2147171006" r:id="rId3"/>
    <p:sldId id="265" r:id="rId4"/>
    <p:sldId id="2147171004" r:id="rId5"/>
    <p:sldId id="2147171001" r:id="rId6"/>
    <p:sldId id="2147171014" r:id="rId7"/>
    <p:sldId id="2147171008" r:id="rId8"/>
    <p:sldId id="2147171007" r:id="rId9"/>
    <p:sldId id="682" r:id="rId10"/>
    <p:sldId id="258" r:id="rId11"/>
    <p:sldId id="280" r:id="rId12"/>
    <p:sldId id="264" r:id="rId13"/>
    <p:sldId id="714" r:id="rId14"/>
    <p:sldId id="284" r:id="rId15"/>
    <p:sldId id="2147171016" r:id="rId16"/>
    <p:sldId id="2147171009" r:id="rId17"/>
    <p:sldId id="2147171019" r:id="rId18"/>
    <p:sldId id="2147171020" r:id="rId19"/>
    <p:sldId id="2147171021" r:id="rId20"/>
    <p:sldId id="2147171018" r:id="rId21"/>
    <p:sldId id="256" r:id="rId22"/>
    <p:sldId id="345" r:id="rId23"/>
    <p:sldId id="348" r:id="rId24"/>
    <p:sldId id="292" r:id="rId25"/>
    <p:sldId id="336" r:id="rId26"/>
    <p:sldId id="351" r:id="rId27"/>
    <p:sldId id="352" r:id="rId28"/>
    <p:sldId id="353" r:id="rId29"/>
    <p:sldId id="357" r:id="rId30"/>
    <p:sldId id="349" r:id="rId31"/>
    <p:sldId id="361" r:id="rId32"/>
    <p:sldId id="362" r:id="rId33"/>
    <p:sldId id="364" r:id="rId34"/>
    <p:sldId id="365" r:id="rId35"/>
    <p:sldId id="363" r:id="rId36"/>
    <p:sldId id="341" r:id="rId37"/>
    <p:sldId id="343" r:id="rId38"/>
    <p:sldId id="274" r:id="rId39"/>
    <p:sldId id="2147171010" r:id="rId40"/>
    <p:sldId id="2147171011" r:id="rId41"/>
    <p:sldId id="2147171005" r:id="rId42"/>
    <p:sldId id="2147170984" r:id="rId43"/>
    <p:sldId id="2147171012" r:id="rId4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3D7CF3-B3FD-EE4A-99DE-C1807952EE6B}">
          <p14:sldIdLst>
            <p14:sldId id="2147171006"/>
            <p14:sldId id="265"/>
            <p14:sldId id="2147171004"/>
            <p14:sldId id="2147171001"/>
            <p14:sldId id="2147171014"/>
            <p14:sldId id="2147171008"/>
            <p14:sldId id="2147171007"/>
            <p14:sldId id="682"/>
            <p14:sldId id="258"/>
            <p14:sldId id="280"/>
            <p14:sldId id="264"/>
            <p14:sldId id="714"/>
            <p14:sldId id="284"/>
            <p14:sldId id="2147171016"/>
            <p14:sldId id="2147171009"/>
            <p14:sldId id="2147171019"/>
            <p14:sldId id="2147171020"/>
            <p14:sldId id="2147171021"/>
            <p14:sldId id="2147171018"/>
          </p14:sldIdLst>
        </p14:section>
        <p14:section name="Untitled Section" id="{1E0E13DC-D1B9-7A48-B512-BDE9D34B02CF}">
          <p14:sldIdLst>
            <p14:sldId id="256"/>
            <p14:sldId id="345"/>
            <p14:sldId id="348"/>
            <p14:sldId id="292"/>
            <p14:sldId id="336"/>
            <p14:sldId id="351"/>
            <p14:sldId id="352"/>
            <p14:sldId id="353"/>
            <p14:sldId id="357"/>
            <p14:sldId id="349"/>
            <p14:sldId id="361"/>
            <p14:sldId id="362"/>
            <p14:sldId id="364"/>
            <p14:sldId id="365"/>
            <p14:sldId id="363"/>
            <p14:sldId id="341"/>
            <p14:sldId id="343"/>
            <p14:sldId id="274"/>
          </p14:sldIdLst>
        </p14:section>
        <p14:section name="Untitled Section" id="{8499B586-B56D-3445-A754-01149519F11B}">
          <p14:sldIdLst>
            <p14:sldId id="2147171010"/>
            <p14:sldId id="2147171011"/>
            <p14:sldId id="2147171005"/>
            <p14:sldId id="2147170984"/>
            <p14:sldId id="2147171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70946B"/>
    <a:srgbClr val="A683AF"/>
    <a:srgbClr val="9A0000"/>
    <a:srgbClr val="0099FF"/>
    <a:srgbClr val="FF0202"/>
    <a:srgbClr val="3F523C"/>
    <a:srgbClr val="A162D0"/>
    <a:srgbClr val="BF68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4"/>
    <p:restoredTop sz="94672"/>
  </p:normalViewPr>
  <p:slideViewPr>
    <p:cSldViewPr snapToGrid="0">
      <p:cViewPr varScale="1">
        <p:scale>
          <a:sx n="112" d="100"/>
          <a:sy n="112" d="100"/>
        </p:scale>
        <p:origin x="1680" y="19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B2EB97-5576-4A43-8B3C-C686608CB3EB}"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AA8A1BEF-58A5-4E7E-B1E1-E68EE5C636B6}">
      <dgm:prSet/>
      <dgm:spPr/>
      <dgm:t>
        <a:bodyPr/>
        <a:lstStyle/>
        <a:p>
          <a:r>
            <a:rPr lang="en-US" dirty="0"/>
            <a:t>an approach to economic development that connects a region’s </a:t>
          </a:r>
          <a:r>
            <a:rPr lang="en-US" b="1" dirty="0"/>
            <a:t>assets</a:t>
          </a:r>
          <a:r>
            <a:rPr lang="en-US" dirty="0"/>
            <a:t> to market </a:t>
          </a:r>
          <a:r>
            <a:rPr lang="en-US" b="1" dirty="0"/>
            <a:t>demand</a:t>
          </a:r>
          <a:r>
            <a:rPr lang="en-US" dirty="0"/>
            <a:t> in ways that build </a:t>
          </a:r>
          <a:r>
            <a:rPr lang="en-US" b="1" dirty="0"/>
            <a:t>rooted wealth </a:t>
          </a:r>
          <a:r>
            <a:rPr lang="en-US" dirty="0"/>
            <a:t>for local people, places and firms. </a:t>
          </a:r>
        </a:p>
      </dgm:t>
    </dgm:pt>
    <dgm:pt modelId="{0F198BE1-6089-4269-BD39-93ACD0F12215}" type="parTrans" cxnId="{00567045-B70C-49B3-B9D1-465FF4E6FFA2}">
      <dgm:prSet/>
      <dgm:spPr/>
      <dgm:t>
        <a:bodyPr/>
        <a:lstStyle/>
        <a:p>
          <a:endParaRPr lang="en-US"/>
        </a:p>
      </dgm:t>
    </dgm:pt>
    <dgm:pt modelId="{8DF9C555-4573-45CC-8A1C-DA779CE0D497}" type="sibTrans" cxnId="{00567045-B70C-49B3-B9D1-465FF4E6FFA2}">
      <dgm:prSet/>
      <dgm:spPr/>
      <dgm:t>
        <a:bodyPr/>
        <a:lstStyle/>
        <a:p>
          <a:endParaRPr lang="en-US"/>
        </a:p>
      </dgm:t>
    </dgm:pt>
    <dgm:pt modelId="{2C5E2AB6-4D89-4DCA-A59B-B028803E3940}">
      <dgm:prSet/>
      <dgm:spPr/>
      <dgm:t>
        <a:bodyPr/>
        <a:lstStyle/>
        <a:p>
          <a:r>
            <a:rPr lang="en-US"/>
            <a:t>brings together a range of public, private and non-profit sector partners who have </a:t>
          </a:r>
          <a:r>
            <a:rPr lang="en-US" b="1"/>
            <a:t>self-interest</a:t>
          </a:r>
          <a:r>
            <a:rPr lang="en-US"/>
            <a:t> in the outcomes and an openness to discovering </a:t>
          </a:r>
          <a:r>
            <a:rPr lang="en-US" b="1"/>
            <a:t>shared or common interests</a:t>
          </a:r>
          <a:r>
            <a:rPr lang="en-US"/>
            <a:t>. </a:t>
          </a:r>
        </a:p>
      </dgm:t>
    </dgm:pt>
    <dgm:pt modelId="{82EEA237-4CF3-4485-8D60-DB31F9BAB319}" type="parTrans" cxnId="{FB2C3DC8-5515-4496-A047-A1851AF03494}">
      <dgm:prSet/>
      <dgm:spPr/>
      <dgm:t>
        <a:bodyPr/>
        <a:lstStyle/>
        <a:p>
          <a:endParaRPr lang="en-US"/>
        </a:p>
      </dgm:t>
    </dgm:pt>
    <dgm:pt modelId="{0F8695CE-EDD1-4C3D-995B-737B5E936308}" type="sibTrans" cxnId="{FB2C3DC8-5515-4496-A047-A1851AF03494}">
      <dgm:prSet/>
      <dgm:spPr/>
      <dgm:t>
        <a:bodyPr/>
        <a:lstStyle/>
        <a:p>
          <a:endParaRPr lang="en-US"/>
        </a:p>
      </dgm:t>
    </dgm:pt>
    <dgm:pt modelId="{A1859671-073E-4EF7-8816-E041C76550C4}">
      <dgm:prSet/>
      <dgm:spPr/>
      <dgm:t>
        <a:bodyPr/>
        <a:lstStyle/>
        <a:p>
          <a:r>
            <a:rPr lang="en-US"/>
            <a:t>focuses on building a </a:t>
          </a:r>
          <a:r>
            <a:rPr lang="en-US" b="1"/>
            <a:t>sector</a:t>
          </a:r>
          <a:r>
            <a:rPr lang="en-US"/>
            <a:t> rather than individual and unrelated businesses. </a:t>
          </a:r>
        </a:p>
      </dgm:t>
    </dgm:pt>
    <dgm:pt modelId="{D20D3EF8-A944-4E94-8F3E-1BC60FA30DB7}" type="parTrans" cxnId="{89410ABC-0902-40C4-B44E-E6C5E9CE316A}">
      <dgm:prSet/>
      <dgm:spPr/>
      <dgm:t>
        <a:bodyPr/>
        <a:lstStyle/>
        <a:p>
          <a:endParaRPr lang="en-US"/>
        </a:p>
      </dgm:t>
    </dgm:pt>
    <dgm:pt modelId="{600DA9AE-D36E-43C6-9C25-390B55B29B9E}" type="sibTrans" cxnId="{89410ABC-0902-40C4-B44E-E6C5E9CE316A}">
      <dgm:prSet/>
      <dgm:spPr/>
      <dgm:t>
        <a:bodyPr/>
        <a:lstStyle/>
        <a:p>
          <a:endParaRPr lang="en-US"/>
        </a:p>
      </dgm:t>
    </dgm:pt>
    <dgm:pt modelId="{F928B4C7-D46B-B044-972B-A7B1953C6854}" type="pres">
      <dgm:prSet presAssocID="{71B2EB97-5576-4A43-8B3C-C686608CB3EB}" presName="outerComposite" presStyleCnt="0">
        <dgm:presLayoutVars>
          <dgm:chMax val="5"/>
          <dgm:dir/>
          <dgm:resizeHandles val="exact"/>
        </dgm:presLayoutVars>
      </dgm:prSet>
      <dgm:spPr/>
    </dgm:pt>
    <dgm:pt modelId="{2E454408-7096-4641-AB24-F9A3E5A50485}" type="pres">
      <dgm:prSet presAssocID="{71B2EB97-5576-4A43-8B3C-C686608CB3EB}" presName="dummyMaxCanvas" presStyleCnt="0">
        <dgm:presLayoutVars/>
      </dgm:prSet>
      <dgm:spPr/>
    </dgm:pt>
    <dgm:pt modelId="{9A4C8182-DDC9-A54C-90AD-16355B341A8D}" type="pres">
      <dgm:prSet presAssocID="{71B2EB97-5576-4A43-8B3C-C686608CB3EB}" presName="ThreeNodes_1" presStyleLbl="node1" presStyleIdx="0" presStyleCnt="3">
        <dgm:presLayoutVars>
          <dgm:bulletEnabled val="1"/>
        </dgm:presLayoutVars>
      </dgm:prSet>
      <dgm:spPr/>
    </dgm:pt>
    <dgm:pt modelId="{31E5F800-3EB1-F446-8A74-F0998D710715}" type="pres">
      <dgm:prSet presAssocID="{71B2EB97-5576-4A43-8B3C-C686608CB3EB}" presName="ThreeNodes_2" presStyleLbl="node1" presStyleIdx="1" presStyleCnt="3">
        <dgm:presLayoutVars>
          <dgm:bulletEnabled val="1"/>
        </dgm:presLayoutVars>
      </dgm:prSet>
      <dgm:spPr/>
    </dgm:pt>
    <dgm:pt modelId="{3C49D7EF-73C6-2341-B490-A0A01A04F098}" type="pres">
      <dgm:prSet presAssocID="{71B2EB97-5576-4A43-8B3C-C686608CB3EB}" presName="ThreeNodes_3" presStyleLbl="node1" presStyleIdx="2" presStyleCnt="3">
        <dgm:presLayoutVars>
          <dgm:bulletEnabled val="1"/>
        </dgm:presLayoutVars>
      </dgm:prSet>
      <dgm:spPr/>
    </dgm:pt>
    <dgm:pt modelId="{1B34A232-BEFB-9946-9DD2-36E430E874B6}" type="pres">
      <dgm:prSet presAssocID="{71B2EB97-5576-4A43-8B3C-C686608CB3EB}" presName="ThreeConn_1-2" presStyleLbl="fgAccFollowNode1" presStyleIdx="0" presStyleCnt="2">
        <dgm:presLayoutVars>
          <dgm:bulletEnabled val="1"/>
        </dgm:presLayoutVars>
      </dgm:prSet>
      <dgm:spPr/>
    </dgm:pt>
    <dgm:pt modelId="{C63514A2-36D1-CC4B-BB7E-0B580455CDB5}" type="pres">
      <dgm:prSet presAssocID="{71B2EB97-5576-4A43-8B3C-C686608CB3EB}" presName="ThreeConn_2-3" presStyleLbl="fgAccFollowNode1" presStyleIdx="1" presStyleCnt="2">
        <dgm:presLayoutVars>
          <dgm:bulletEnabled val="1"/>
        </dgm:presLayoutVars>
      </dgm:prSet>
      <dgm:spPr/>
    </dgm:pt>
    <dgm:pt modelId="{FD86A2F2-3443-C34F-B9E8-4F80ECE3C99B}" type="pres">
      <dgm:prSet presAssocID="{71B2EB97-5576-4A43-8B3C-C686608CB3EB}" presName="ThreeNodes_1_text" presStyleLbl="node1" presStyleIdx="2" presStyleCnt="3">
        <dgm:presLayoutVars>
          <dgm:bulletEnabled val="1"/>
        </dgm:presLayoutVars>
      </dgm:prSet>
      <dgm:spPr/>
    </dgm:pt>
    <dgm:pt modelId="{359B29A3-7B6B-1247-A799-B4008DB8C292}" type="pres">
      <dgm:prSet presAssocID="{71B2EB97-5576-4A43-8B3C-C686608CB3EB}" presName="ThreeNodes_2_text" presStyleLbl="node1" presStyleIdx="2" presStyleCnt="3">
        <dgm:presLayoutVars>
          <dgm:bulletEnabled val="1"/>
        </dgm:presLayoutVars>
      </dgm:prSet>
      <dgm:spPr/>
    </dgm:pt>
    <dgm:pt modelId="{B347158A-A04D-324A-9163-72C45558D124}" type="pres">
      <dgm:prSet presAssocID="{71B2EB97-5576-4A43-8B3C-C686608CB3EB}" presName="ThreeNodes_3_text" presStyleLbl="node1" presStyleIdx="2" presStyleCnt="3">
        <dgm:presLayoutVars>
          <dgm:bulletEnabled val="1"/>
        </dgm:presLayoutVars>
      </dgm:prSet>
      <dgm:spPr/>
    </dgm:pt>
  </dgm:ptLst>
  <dgm:cxnLst>
    <dgm:cxn modelId="{C6E9280A-6E0F-F44A-BDAD-4404F9CD1E13}" type="presOf" srcId="{AA8A1BEF-58A5-4E7E-B1E1-E68EE5C636B6}" destId="{9A4C8182-DDC9-A54C-90AD-16355B341A8D}" srcOrd="0" destOrd="0" presId="urn:microsoft.com/office/officeart/2005/8/layout/vProcess5"/>
    <dgm:cxn modelId="{E6253116-988F-1E42-A66D-77AD8A44847A}" type="presOf" srcId="{A1859671-073E-4EF7-8816-E041C76550C4}" destId="{B347158A-A04D-324A-9163-72C45558D124}" srcOrd="1" destOrd="0" presId="urn:microsoft.com/office/officeart/2005/8/layout/vProcess5"/>
    <dgm:cxn modelId="{AABBFB35-A178-8D41-86D6-9B618F67F568}" type="presOf" srcId="{A1859671-073E-4EF7-8816-E041C76550C4}" destId="{3C49D7EF-73C6-2341-B490-A0A01A04F098}" srcOrd="0" destOrd="0" presId="urn:microsoft.com/office/officeart/2005/8/layout/vProcess5"/>
    <dgm:cxn modelId="{00567045-B70C-49B3-B9D1-465FF4E6FFA2}" srcId="{71B2EB97-5576-4A43-8B3C-C686608CB3EB}" destId="{AA8A1BEF-58A5-4E7E-B1E1-E68EE5C636B6}" srcOrd="0" destOrd="0" parTransId="{0F198BE1-6089-4269-BD39-93ACD0F12215}" sibTransId="{8DF9C555-4573-45CC-8A1C-DA779CE0D497}"/>
    <dgm:cxn modelId="{F1C7566D-5195-8E48-8C5C-F22D3CF30D11}" type="presOf" srcId="{0F8695CE-EDD1-4C3D-995B-737B5E936308}" destId="{C63514A2-36D1-CC4B-BB7E-0B580455CDB5}" srcOrd="0" destOrd="0" presId="urn:microsoft.com/office/officeart/2005/8/layout/vProcess5"/>
    <dgm:cxn modelId="{B1630871-7A34-E34D-802A-BAC5DB51A051}" type="presOf" srcId="{8DF9C555-4573-45CC-8A1C-DA779CE0D497}" destId="{1B34A232-BEFB-9946-9DD2-36E430E874B6}" srcOrd="0" destOrd="0" presId="urn:microsoft.com/office/officeart/2005/8/layout/vProcess5"/>
    <dgm:cxn modelId="{CFA7D990-0B9B-9844-941C-935471007C84}" type="presOf" srcId="{2C5E2AB6-4D89-4DCA-A59B-B028803E3940}" destId="{31E5F800-3EB1-F446-8A74-F0998D710715}" srcOrd="0" destOrd="0" presId="urn:microsoft.com/office/officeart/2005/8/layout/vProcess5"/>
    <dgm:cxn modelId="{89410ABC-0902-40C4-B44E-E6C5E9CE316A}" srcId="{71B2EB97-5576-4A43-8B3C-C686608CB3EB}" destId="{A1859671-073E-4EF7-8816-E041C76550C4}" srcOrd="2" destOrd="0" parTransId="{D20D3EF8-A944-4E94-8F3E-1BC60FA30DB7}" sibTransId="{600DA9AE-D36E-43C6-9C25-390B55B29B9E}"/>
    <dgm:cxn modelId="{3E36FCC6-9ECF-D54A-81BB-09EDD2F71617}" type="presOf" srcId="{71B2EB97-5576-4A43-8B3C-C686608CB3EB}" destId="{F928B4C7-D46B-B044-972B-A7B1953C6854}" srcOrd="0" destOrd="0" presId="urn:microsoft.com/office/officeart/2005/8/layout/vProcess5"/>
    <dgm:cxn modelId="{FB2C3DC8-5515-4496-A047-A1851AF03494}" srcId="{71B2EB97-5576-4A43-8B3C-C686608CB3EB}" destId="{2C5E2AB6-4D89-4DCA-A59B-B028803E3940}" srcOrd="1" destOrd="0" parTransId="{82EEA237-4CF3-4485-8D60-DB31F9BAB319}" sibTransId="{0F8695CE-EDD1-4C3D-995B-737B5E936308}"/>
    <dgm:cxn modelId="{045DFED9-5C49-104C-95A3-42EDB2702D02}" type="presOf" srcId="{AA8A1BEF-58A5-4E7E-B1E1-E68EE5C636B6}" destId="{FD86A2F2-3443-C34F-B9E8-4F80ECE3C99B}" srcOrd="1" destOrd="0" presId="urn:microsoft.com/office/officeart/2005/8/layout/vProcess5"/>
    <dgm:cxn modelId="{BF14BFEF-992F-1B4E-ABE9-CBF3A7D63354}" type="presOf" srcId="{2C5E2AB6-4D89-4DCA-A59B-B028803E3940}" destId="{359B29A3-7B6B-1247-A799-B4008DB8C292}" srcOrd="1" destOrd="0" presId="urn:microsoft.com/office/officeart/2005/8/layout/vProcess5"/>
    <dgm:cxn modelId="{DF288B10-8557-9945-BD83-1805D8DEA8A5}" type="presParOf" srcId="{F928B4C7-D46B-B044-972B-A7B1953C6854}" destId="{2E454408-7096-4641-AB24-F9A3E5A50485}" srcOrd="0" destOrd="0" presId="urn:microsoft.com/office/officeart/2005/8/layout/vProcess5"/>
    <dgm:cxn modelId="{B4805688-50C2-A949-A3DE-5E3581BF0C6A}" type="presParOf" srcId="{F928B4C7-D46B-B044-972B-A7B1953C6854}" destId="{9A4C8182-DDC9-A54C-90AD-16355B341A8D}" srcOrd="1" destOrd="0" presId="urn:microsoft.com/office/officeart/2005/8/layout/vProcess5"/>
    <dgm:cxn modelId="{8C997862-66F3-2944-92FD-10FA13DE57F7}" type="presParOf" srcId="{F928B4C7-D46B-B044-972B-A7B1953C6854}" destId="{31E5F800-3EB1-F446-8A74-F0998D710715}" srcOrd="2" destOrd="0" presId="urn:microsoft.com/office/officeart/2005/8/layout/vProcess5"/>
    <dgm:cxn modelId="{E74255EA-98E3-9D42-9F58-9AB2AA4BFEF7}" type="presParOf" srcId="{F928B4C7-D46B-B044-972B-A7B1953C6854}" destId="{3C49D7EF-73C6-2341-B490-A0A01A04F098}" srcOrd="3" destOrd="0" presId="urn:microsoft.com/office/officeart/2005/8/layout/vProcess5"/>
    <dgm:cxn modelId="{01D21790-4FDC-F143-8FB6-213305C12C3D}" type="presParOf" srcId="{F928B4C7-D46B-B044-972B-A7B1953C6854}" destId="{1B34A232-BEFB-9946-9DD2-36E430E874B6}" srcOrd="4" destOrd="0" presId="urn:microsoft.com/office/officeart/2005/8/layout/vProcess5"/>
    <dgm:cxn modelId="{3325F2EE-3C32-D149-94AF-07CA516EC713}" type="presParOf" srcId="{F928B4C7-D46B-B044-972B-A7B1953C6854}" destId="{C63514A2-36D1-CC4B-BB7E-0B580455CDB5}" srcOrd="5" destOrd="0" presId="urn:microsoft.com/office/officeart/2005/8/layout/vProcess5"/>
    <dgm:cxn modelId="{3A644858-92C6-0E47-BC70-B948BAA3BB64}" type="presParOf" srcId="{F928B4C7-D46B-B044-972B-A7B1953C6854}" destId="{FD86A2F2-3443-C34F-B9E8-4F80ECE3C99B}" srcOrd="6" destOrd="0" presId="urn:microsoft.com/office/officeart/2005/8/layout/vProcess5"/>
    <dgm:cxn modelId="{5A3DEDC6-B5F8-6F4F-B64C-C31F9B2865F1}" type="presParOf" srcId="{F928B4C7-D46B-B044-972B-A7B1953C6854}" destId="{359B29A3-7B6B-1247-A799-B4008DB8C292}" srcOrd="7" destOrd="0" presId="urn:microsoft.com/office/officeart/2005/8/layout/vProcess5"/>
    <dgm:cxn modelId="{F080CEBC-5D66-B84A-BB41-7A60A5AD0917}" type="presParOf" srcId="{F928B4C7-D46B-B044-972B-A7B1953C6854}" destId="{B347158A-A04D-324A-9163-72C45558D12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A6F675-473A-E248-B755-DA246D2D7C5B}" type="doc">
      <dgm:prSet loTypeId="urn:microsoft.com/office/officeart/2008/layout/VerticalCurvedList" loCatId="hierarchy" qsTypeId="urn:microsoft.com/office/officeart/2005/8/quickstyle/simple1" qsCatId="simple" csTypeId="urn:microsoft.com/office/officeart/2005/8/colors/accent1_2" csCatId="accent1" phldr="1"/>
      <dgm:spPr/>
      <dgm:t>
        <a:bodyPr/>
        <a:lstStyle/>
        <a:p>
          <a:endParaRPr lang="en-US"/>
        </a:p>
      </dgm:t>
    </dgm:pt>
    <dgm:pt modelId="{9735EAA1-1E64-D241-8E87-B6DDD9AF27FB}">
      <dgm:prSet phldrT="[Text]"/>
      <dgm:spPr/>
      <dgm:t>
        <a:bodyPr/>
        <a:lstStyle/>
        <a:p>
          <a:r>
            <a:rPr lang="en-US" b="1"/>
            <a:t>CEDS</a:t>
          </a:r>
        </a:p>
      </dgm:t>
    </dgm:pt>
    <dgm:pt modelId="{1223E93F-031E-A64F-8500-1AACC9F0E568}" type="parTrans" cxnId="{43847C5D-A057-F747-B325-B9B381AA8579}">
      <dgm:prSet/>
      <dgm:spPr/>
      <dgm:t>
        <a:bodyPr/>
        <a:lstStyle/>
        <a:p>
          <a:endParaRPr lang="en-US"/>
        </a:p>
      </dgm:t>
    </dgm:pt>
    <dgm:pt modelId="{1DC271B2-C92C-3143-BB4A-4C96A24CFCCB}" type="sibTrans" cxnId="{43847C5D-A057-F747-B325-B9B381AA8579}">
      <dgm:prSet/>
      <dgm:spPr/>
      <dgm:t>
        <a:bodyPr/>
        <a:lstStyle/>
        <a:p>
          <a:endParaRPr lang="en-US"/>
        </a:p>
      </dgm:t>
    </dgm:pt>
    <dgm:pt modelId="{9B85B337-5DE8-BC41-90F0-E68CDCA69F4E}">
      <dgm:prSet phldrT="[Text]"/>
      <dgm:spPr/>
      <dgm:t>
        <a:bodyPr/>
        <a:lstStyle/>
        <a:p>
          <a:r>
            <a:rPr lang="en-US"/>
            <a:t>SWOT</a:t>
          </a:r>
        </a:p>
      </dgm:t>
    </dgm:pt>
    <dgm:pt modelId="{6E7725EF-02A7-8240-BDA2-00390E9A1178}" type="parTrans" cxnId="{741B3306-E8D3-5142-917B-6C34EED3784B}">
      <dgm:prSet/>
      <dgm:spPr/>
      <dgm:t>
        <a:bodyPr/>
        <a:lstStyle/>
        <a:p>
          <a:endParaRPr lang="en-US"/>
        </a:p>
      </dgm:t>
    </dgm:pt>
    <dgm:pt modelId="{337C5888-BCC5-6047-AEF1-559A1BB12D32}" type="sibTrans" cxnId="{741B3306-E8D3-5142-917B-6C34EED3784B}">
      <dgm:prSet/>
      <dgm:spPr/>
      <dgm:t>
        <a:bodyPr/>
        <a:lstStyle/>
        <a:p>
          <a:endParaRPr lang="en-US"/>
        </a:p>
      </dgm:t>
    </dgm:pt>
    <dgm:pt modelId="{67C368E8-0D6B-B847-B25A-0BAFC906E6E6}">
      <dgm:prSet phldrT="[Text]"/>
      <dgm:spPr/>
      <dgm:t>
        <a:bodyPr/>
        <a:lstStyle/>
        <a:p>
          <a:r>
            <a:rPr lang="en-US"/>
            <a:t>Measuring outcomes</a:t>
          </a:r>
        </a:p>
      </dgm:t>
    </dgm:pt>
    <dgm:pt modelId="{0B07FBBD-E6A8-7243-8BE7-8DA1ECD0ACC4}" type="parTrans" cxnId="{428AF50D-4BE8-E548-B8C7-AFD6B6772CD4}">
      <dgm:prSet/>
      <dgm:spPr/>
      <dgm:t>
        <a:bodyPr/>
        <a:lstStyle/>
        <a:p>
          <a:endParaRPr lang="en-US"/>
        </a:p>
      </dgm:t>
    </dgm:pt>
    <dgm:pt modelId="{708BEF8C-815D-A044-B5CE-92CC6E1BFBFD}" type="sibTrans" cxnId="{428AF50D-4BE8-E548-B8C7-AFD6B6772CD4}">
      <dgm:prSet/>
      <dgm:spPr/>
      <dgm:t>
        <a:bodyPr/>
        <a:lstStyle/>
        <a:p>
          <a:endParaRPr lang="en-US"/>
        </a:p>
      </dgm:t>
    </dgm:pt>
    <dgm:pt modelId="{68310C65-748D-744A-B74B-F2A64256EF09}">
      <dgm:prSet phldrT="[Text]"/>
      <dgm:spPr/>
      <dgm:t>
        <a:bodyPr/>
        <a:lstStyle/>
        <a:p>
          <a:r>
            <a:rPr lang="en-US" b="1"/>
            <a:t>Sector-specific</a:t>
          </a:r>
        </a:p>
      </dgm:t>
    </dgm:pt>
    <dgm:pt modelId="{71F4A412-D472-B449-BD02-4C6AFBB4F5AD}" type="parTrans" cxnId="{B4495982-4D17-E248-840A-D10F8891A436}">
      <dgm:prSet/>
      <dgm:spPr/>
      <dgm:t>
        <a:bodyPr/>
        <a:lstStyle/>
        <a:p>
          <a:endParaRPr lang="en-US"/>
        </a:p>
      </dgm:t>
    </dgm:pt>
    <dgm:pt modelId="{C345A8B8-1310-A94B-9A1D-423F78F6CE5E}" type="sibTrans" cxnId="{B4495982-4D17-E248-840A-D10F8891A436}">
      <dgm:prSet/>
      <dgm:spPr/>
      <dgm:t>
        <a:bodyPr/>
        <a:lstStyle/>
        <a:p>
          <a:endParaRPr lang="en-US"/>
        </a:p>
      </dgm:t>
    </dgm:pt>
    <dgm:pt modelId="{4ACDE719-D086-E14E-975E-58951118A3E0}">
      <dgm:prSet phldrT="[Text]"/>
      <dgm:spPr/>
      <dgm:t>
        <a:bodyPr/>
        <a:lstStyle/>
        <a:p>
          <a:r>
            <a:rPr lang="en-US"/>
            <a:t>Collaboration</a:t>
          </a:r>
        </a:p>
      </dgm:t>
    </dgm:pt>
    <dgm:pt modelId="{1FBD90EE-C962-3643-AE06-4E4F9C71102B}" type="parTrans" cxnId="{029194FA-4EF7-9344-B86B-F2942296DD32}">
      <dgm:prSet/>
      <dgm:spPr/>
      <dgm:t>
        <a:bodyPr/>
        <a:lstStyle/>
        <a:p>
          <a:endParaRPr lang="en-US"/>
        </a:p>
      </dgm:t>
    </dgm:pt>
    <dgm:pt modelId="{2C3CDA22-3D5A-0949-9A5C-A651C05B750C}" type="sibTrans" cxnId="{029194FA-4EF7-9344-B86B-F2942296DD32}">
      <dgm:prSet/>
      <dgm:spPr/>
      <dgm:t>
        <a:bodyPr/>
        <a:lstStyle/>
        <a:p>
          <a:endParaRPr lang="en-US"/>
        </a:p>
      </dgm:t>
    </dgm:pt>
    <dgm:pt modelId="{6DDA73B9-4881-6C40-99D1-639DB3FDD0A8}">
      <dgm:prSet phldrT="[Text]"/>
      <dgm:spPr/>
      <dgm:t>
        <a:bodyPr/>
        <a:lstStyle/>
        <a:p>
          <a:r>
            <a:rPr lang="en-US" b="1"/>
            <a:t>Value chain development</a:t>
          </a:r>
        </a:p>
      </dgm:t>
    </dgm:pt>
    <dgm:pt modelId="{1DBA1402-C8F3-C340-8777-67557A638C92}" type="parTrans" cxnId="{A9D192E8-3E42-C348-9019-965F5A2D5FA8}">
      <dgm:prSet/>
      <dgm:spPr/>
      <dgm:t>
        <a:bodyPr/>
        <a:lstStyle/>
        <a:p>
          <a:endParaRPr lang="en-US"/>
        </a:p>
      </dgm:t>
    </dgm:pt>
    <dgm:pt modelId="{60DADD77-647C-334F-AA37-EDED45F2B5D1}" type="sibTrans" cxnId="{A9D192E8-3E42-C348-9019-965F5A2D5FA8}">
      <dgm:prSet/>
      <dgm:spPr/>
      <dgm:t>
        <a:bodyPr/>
        <a:lstStyle/>
        <a:p>
          <a:endParaRPr lang="en-US"/>
        </a:p>
      </dgm:t>
    </dgm:pt>
    <dgm:pt modelId="{5B50B193-D843-9E48-8CEB-5DC558734EFF}">
      <dgm:prSet phldrT="[Text]"/>
      <dgm:spPr/>
      <dgm:t>
        <a:bodyPr/>
        <a:lstStyle/>
        <a:p>
          <a:r>
            <a:rPr lang="en-US"/>
            <a:t>Value chain mapping</a:t>
          </a:r>
        </a:p>
      </dgm:t>
    </dgm:pt>
    <dgm:pt modelId="{3A76B41A-5CC6-9741-A3A6-D10E4C8E2BEF}" type="parTrans" cxnId="{5A6DA076-6904-DB45-A440-A744ED222126}">
      <dgm:prSet/>
      <dgm:spPr/>
      <dgm:t>
        <a:bodyPr/>
        <a:lstStyle/>
        <a:p>
          <a:endParaRPr lang="en-US"/>
        </a:p>
      </dgm:t>
    </dgm:pt>
    <dgm:pt modelId="{BED186ED-FB02-F045-B9D5-B299D3B2AD7C}" type="sibTrans" cxnId="{5A6DA076-6904-DB45-A440-A744ED222126}">
      <dgm:prSet/>
      <dgm:spPr/>
      <dgm:t>
        <a:bodyPr/>
        <a:lstStyle/>
        <a:p>
          <a:endParaRPr lang="en-US"/>
        </a:p>
      </dgm:t>
    </dgm:pt>
    <dgm:pt modelId="{1D5CBEB1-D49D-7446-9193-499ABD19D565}">
      <dgm:prSet phldrT="[Text]"/>
      <dgm:spPr/>
      <dgm:t>
        <a:bodyPr/>
        <a:lstStyle/>
        <a:p>
          <a:r>
            <a:rPr lang="en-US"/>
            <a:t>Filling gaps in the chain</a:t>
          </a:r>
        </a:p>
      </dgm:t>
    </dgm:pt>
    <dgm:pt modelId="{2169600A-B58D-8644-80B5-151BA2D35680}" type="parTrans" cxnId="{4C3882F6-B7F2-D44A-9BBB-499D71CF502A}">
      <dgm:prSet/>
      <dgm:spPr/>
      <dgm:t>
        <a:bodyPr/>
        <a:lstStyle/>
        <a:p>
          <a:endParaRPr lang="en-US"/>
        </a:p>
      </dgm:t>
    </dgm:pt>
    <dgm:pt modelId="{5EF63D40-E74D-664F-B55A-59470C65327A}" type="sibTrans" cxnId="{4C3882F6-B7F2-D44A-9BBB-499D71CF502A}">
      <dgm:prSet/>
      <dgm:spPr/>
      <dgm:t>
        <a:bodyPr/>
        <a:lstStyle/>
        <a:p>
          <a:endParaRPr lang="en-US"/>
        </a:p>
      </dgm:t>
    </dgm:pt>
    <dgm:pt modelId="{B8B30479-19DF-584D-BD53-C2E3AE7F8A21}">
      <dgm:prSet phldrT="[Text]"/>
      <dgm:spPr/>
      <dgm:t>
        <a:bodyPr/>
        <a:lstStyle/>
        <a:p>
          <a:r>
            <a:rPr lang="en-US"/>
            <a:t>Coopetition</a:t>
          </a:r>
        </a:p>
      </dgm:t>
    </dgm:pt>
    <dgm:pt modelId="{D6A75052-51EA-424A-B465-29C5F789B795}" type="parTrans" cxnId="{FFC71E44-4784-954D-AEE0-DD9DFA83214A}">
      <dgm:prSet/>
      <dgm:spPr/>
      <dgm:t>
        <a:bodyPr/>
        <a:lstStyle/>
        <a:p>
          <a:endParaRPr lang="en-US"/>
        </a:p>
      </dgm:t>
    </dgm:pt>
    <dgm:pt modelId="{ACCC47D2-FB8F-384E-A7C7-17450236EEA0}" type="sibTrans" cxnId="{FFC71E44-4784-954D-AEE0-DD9DFA83214A}">
      <dgm:prSet/>
      <dgm:spPr/>
      <dgm:t>
        <a:bodyPr/>
        <a:lstStyle/>
        <a:p>
          <a:endParaRPr lang="en-US"/>
        </a:p>
      </dgm:t>
    </dgm:pt>
    <dgm:pt modelId="{C0C300E8-6FC8-344E-A6E5-48C3E98087BC}" type="pres">
      <dgm:prSet presAssocID="{D2A6F675-473A-E248-B755-DA246D2D7C5B}" presName="Name0" presStyleCnt="0">
        <dgm:presLayoutVars>
          <dgm:chMax val="7"/>
          <dgm:chPref val="7"/>
          <dgm:dir/>
        </dgm:presLayoutVars>
      </dgm:prSet>
      <dgm:spPr/>
    </dgm:pt>
    <dgm:pt modelId="{04E7296E-0991-1240-AB16-D3ADEB1535E8}" type="pres">
      <dgm:prSet presAssocID="{D2A6F675-473A-E248-B755-DA246D2D7C5B}" presName="Name1" presStyleCnt="0"/>
      <dgm:spPr/>
    </dgm:pt>
    <dgm:pt modelId="{DF033B91-0F47-444A-9579-EC2E2C0A81F8}" type="pres">
      <dgm:prSet presAssocID="{D2A6F675-473A-E248-B755-DA246D2D7C5B}" presName="cycle" presStyleCnt="0"/>
      <dgm:spPr/>
    </dgm:pt>
    <dgm:pt modelId="{CE72AA88-21AC-314B-B893-BDC94D388D55}" type="pres">
      <dgm:prSet presAssocID="{D2A6F675-473A-E248-B755-DA246D2D7C5B}" presName="srcNode" presStyleLbl="node1" presStyleIdx="0" presStyleCnt="3"/>
      <dgm:spPr/>
    </dgm:pt>
    <dgm:pt modelId="{73EBC5F7-F052-8B40-863E-233FBF73995C}" type="pres">
      <dgm:prSet presAssocID="{D2A6F675-473A-E248-B755-DA246D2D7C5B}" presName="conn" presStyleLbl="parChTrans1D2" presStyleIdx="0" presStyleCnt="1"/>
      <dgm:spPr/>
    </dgm:pt>
    <dgm:pt modelId="{E183B6E0-338E-534A-84E4-685FE2EB1592}" type="pres">
      <dgm:prSet presAssocID="{D2A6F675-473A-E248-B755-DA246D2D7C5B}" presName="extraNode" presStyleLbl="node1" presStyleIdx="0" presStyleCnt="3"/>
      <dgm:spPr/>
    </dgm:pt>
    <dgm:pt modelId="{F10F85EB-F673-DA4A-84FA-996935849D56}" type="pres">
      <dgm:prSet presAssocID="{D2A6F675-473A-E248-B755-DA246D2D7C5B}" presName="dstNode" presStyleLbl="node1" presStyleIdx="0" presStyleCnt="3"/>
      <dgm:spPr/>
    </dgm:pt>
    <dgm:pt modelId="{284A87DB-E114-F247-A632-7B618E7BC5B6}" type="pres">
      <dgm:prSet presAssocID="{9735EAA1-1E64-D241-8E87-B6DDD9AF27FB}" presName="text_1" presStyleLbl="node1" presStyleIdx="0" presStyleCnt="3">
        <dgm:presLayoutVars>
          <dgm:bulletEnabled val="1"/>
        </dgm:presLayoutVars>
      </dgm:prSet>
      <dgm:spPr/>
    </dgm:pt>
    <dgm:pt modelId="{ECAEED8A-BE7B-C142-B3B9-BF6EA9C63DB1}" type="pres">
      <dgm:prSet presAssocID="{9735EAA1-1E64-D241-8E87-B6DDD9AF27FB}" presName="accent_1" presStyleCnt="0"/>
      <dgm:spPr/>
    </dgm:pt>
    <dgm:pt modelId="{1FB5AEF0-09FF-0044-BA15-F9FEE7871235}" type="pres">
      <dgm:prSet presAssocID="{9735EAA1-1E64-D241-8E87-B6DDD9AF27FB}" presName="accentRepeatNode" presStyleLbl="solidFgAcc1" presStyleIdx="0" presStyleCnt="3"/>
      <dgm:spPr/>
    </dgm:pt>
    <dgm:pt modelId="{8A001076-F4AA-0F46-8446-2AAD44176E44}" type="pres">
      <dgm:prSet presAssocID="{68310C65-748D-744A-B74B-F2A64256EF09}" presName="text_2" presStyleLbl="node1" presStyleIdx="1" presStyleCnt="3">
        <dgm:presLayoutVars>
          <dgm:bulletEnabled val="1"/>
        </dgm:presLayoutVars>
      </dgm:prSet>
      <dgm:spPr/>
    </dgm:pt>
    <dgm:pt modelId="{86881713-CA82-3643-AFAF-A1EB09D61CCA}" type="pres">
      <dgm:prSet presAssocID="{68310C65-748D-744A-B74B-F2A64256EF09}" presName="accent_2" presStyleCnt="0"/>
      <dgm:spPr/>
    </dgm:pt>
    <dgm:pt modelId="{D8991919-92ED-5742-8C51-2AC0C0668E57}" type="pres">
      <dgm:prSet presAssocID="{68310C65-748D-744A-B74B-F2A64256EF09}" presName="accentRepeatNode" presStyleLbl="solidFgAcc1" presStyleIdx="1" presStyleCnt="3"/>
      <dgm:spPr/>
    </dgm:pt>
    <dgm:pt modelId="{B9B8E0CD-FABA-7A43-A8D6-4D712BF676B3}" type="pres">
      <dgm:prSet presAssocID="{6DDA73B9-4881-6C40-99D1-639DB3FDD0A8}" presName="text_3" presStyleLbl="node1" presStyleIdx="2" presStyleCnt="3">
        <dgm:presLayoutVars>
          <dgm:bulletEnabled val="1"/>
        </dgm:presLayoutVars>
      </dgm:prSet>
      <dgm:spPr/>
    </dgm:pt>
    <dgm:pt modelId="{1D854044-1FC1-AB46-B719-D554A7D8514F}" type="pres">
      <dgm:prSet presAssocID="{6DDA73B9-4881-6C40-99D1-639DB3FDD0A8}" presName="accent_3" presStyleCnt="0"/>
      <dgm:spPr/>
    </dgm:pt>
    <dgm:pt modelId="{60FFE6CD-5EB9-1540-ABEF-9A337EAFAEDA}" type="pres">
      <dgm:prSet presAssocID="{6DDA73B9-4881-6C40-99D1-639DB3FDD0A8}" presName="accentRepeatNode" presStyleLbl="solidFgAcc1" presStyleIdx="2" presStyleCnt="3"/>
      <dgm:spPr/>
    </dgm:pt>
  </dgm:ptLst>
  <dgm:cxnLst>
    <dgm:cxn modelId="{D5117403-BFBE-884D-860F-DA07FF005BC2}" type="presOf" srcId="{1D5CBEB1-D49D-7446-9193-499ABD19D565}" destId="{B9B8E0CD-FABA-7A43-A8D6-4D712BF676B3}" srcOrd="0" destOrd="2" presId="urn:microsoft.com/office/officeart/2008/layout/VerticalCurvedList"/>
    <dgm:cxn modelId="{741B3306-E8D3-5142-917B-6C34EED3784B}" srcId="{9735EAA1-1E64-D241-8E87-B6DDD9AF27FB}" destId="{9B85B337-5DE8-BC41-90F0-E68CDCA69F4E}" srcOrd="0" destOrd="0" parTransId="{6E7725EF-02A7-8240-BDA2-00390E9A1178}" sibTransId="{337C5888-BCC5-6047-AEF1-559A1BB12D32}"/>
    <dgm:cxn modelId="{428AF50D-4BE8-E548-B8C7-AFD6B6772CD4}" srcId="{9735EAA1-1E64-D241-8E87-B6DDD9AF27FB}" destId="{67C368E8-0D6B-B847-B25A-0BAFC906E6E6}" srcOrd="1" destOrd="0" parTransId="{0B07FBBD-E6A8-7243-8BE7-8DA1ECD0ACC4}" sibTransId="{708BEF8C-815D-A044-B5CE-92CC6E1BFBFD}"/>
    <dgm:cxn modelId="{2B15663D-98B9-F04A-8B00-75895D19036B}" type="presOf" srcId="{68310C65-748D-744A-B74B-F2A64256EF09}" destId="{8A001076-F4AA-0F46-8446-2AAD44176E44}" srcOrd="0" destOrd="0" presId="urn:microsoft.com/office/officeart/2008/layout/VerticalCurvedList"/>
    <dgm:cxn modelId="{FFC71E44-4784-954D-AEE0-DD9DFA83214A}" srcId="{68310C65-748D-744A-B74B-F2A64256EF09}" destId="{B8B30479-19DF-584D-BD53-C2E3AE7F8A21}" srcOrd="1" destOrd="0" parTransId="{D6A75052-51EA-424A-B465-29C5F789B795}" sibTransId="{ACCC47D2-FB8F-384E-A7C7-17450236EEA0}"/>
    <dgm:cxn modelId="{9510BB52-DC5B-1646-8EB4-811E7ECD175D}" type="presOf" srcId="{D2A6F675-473A-E248-B755-DA246D2D7C5B}" destId="{C0C300E8-6FC8-344E-A6E5-48C3E98087BC}" srcOrd="0" destOrd="0" presId="urn:microsoft.com/office/officeart/2008/layout/VerticalCurvedList"/>
    <dgm:cxn modelId="{43847C5D-A057-F747-B325-B9B381AA8579}" srcId="{D2A6F675-473A-E248-B755-DA246D2D7C5B}" destId="{9735EAA1-1E64-D241-8E87-B6DDD9AF27FB}" srcOrd="0" destOrd="0" parTransId="{1223E93F-031E-A64F-8500-1AACC9F0E568}" sibTransId="{1DC271B2-C92C-3143-BB4A-4C96A24CFCCB}"/>
    <dgm:cxn modelId="{30F85A60-D8BF-3549-8352-1DE7989E2295}" type="presOf" srcId="{9735EAA1-1E64-D241-8E87-B6DDD9AF27FB}" destId="{284A87DB-E114-F247-A632-7B618E7BC5B6}" srcOrd="0" destOrd="0" presId="urn:microsoft.com/office/officeart/2008/layout/VerticalCurvedList"/>
    <dgm:cxn modelId="{9E49CF70-5EC2-5640-87FF-3007D77F7B57}" type="presOf" srcId="{5B50B193-D843-9E48-8CEB-5DC558734EFF}" destId="{B9B8E0CD-FABA-7A43-A8D6-4D712BF676B3}" srcOrd="0" destOrd="1" presId="urn:microsoft.com/office/officeart/2008/layout/VerticalCurvedList"/>
    <dgm:cxn modelId="{5A6DA076-6904-DB45-A440-A744ED222126}" srcId="{6DDA73B9-4881-6C40-99D1-639DB3FDD0A8}" destId="{5B50B193-D843-9E48-8CEB-5DC558734EFF}" srcOrd="0" destOrd="0" parTransId="{3A76B41A-5CC6-9741-A3A6-D10E4C8E2BEF}" sibTransId="{BED186ED-FB02-F045-B9D5-B299D3B2AD7C}"/>
    <dgm:cxn modelId="{FEB5C579-01E9-FD41-95E7-5F262D07C162}" type="presOf" srcId="{6DDA73B9-4881-6C40-99D1-639DB3FDD0A8}" destId="{B9B8E0CD-FABA-7A43-A8D6-4D712BF676B3}" srcOrd="0" destOrd="0" presId="urn:microsoft.com/office/officeart/2008/layout/VerticalCurvedList"/>
    <dgm:cxn modelId="{B4495982-4D17-E248-840A-D10F8891A436}" srcId="{D2A6F675-473A-E248-B755-DA246D2D7C5B}" destId="{68310C65-748D-744A-B74B-F2A64256EF09}" srcOrd="1" destOrd="0" parTransId="{71F4A412-D472-B449-BD02-4C6AFBB4F5AD}" sibTransId="{C345A8B8-1310-A94B-9A1D-423F78F6CE5E}"/>
    <dgm:cxn modelId="{B73AA983-5365-6949-B37A-375ACFB59158}" type="presOf" srcId="{B8B30479-19DF-584D-BD53-C2E3AE7F8A21}" destId="{8A001076-F4AA-0F46-8446-2AAD44176E44}" srcOrd="0" destOrd="2" presId="urn:microsoft.com/office/officeart/2008/layout/VerticalCurvedList"/>
    <dgm:cxn modelId="{6C4B4A8D-646A-D440-81AC-56C669B0C7AD}" type="presOf" srcId="{4ACDE719-D086-E14E-975E-58951118A3E0}" destId="{8A001076-F4AA-0F46-8446-2AAD44176E44}" srcOrd="0" destOrd="1" presId="urn:microsoft.com/office/officeart/2008/layout/VerticalCurvedList"/>
    <dgm:cxn modelId="{222D63A7-F66B-B34E-A687-DA5A9EAB981A}" type="presOf" srcId="{9B85B337-5DE8-BC41-90F0-E68CDCA69F4E}" destId="{284A87DB-E114-F247-A632-7B618E7BC5B6}" srcOrd="0" destOrd="1" presId="urn:microsoft.com/office/officeart/2008/layout/VerticalCurvedList"/>
    <dgm:cxn modelId="{656C9EB3-F1F9-FD4E-8257-DDB3B220BCBE}" type="presOf" srcId="{337C5888-BCC5-6047-AEF1-559A1BB12D32}" destId="{73EBC5F7-F052-8B40-863E-233FBF73995C}" srcOrd="0" destOrd="0" presId="urn:microsoft.com/office/officeart/2008/layout/VerticalCurvedList"/>
    <dgm:cxn modelId="{A9D192E8-3E42-C348-9019-965F5A2D5FA8}" srcId="{D2A6F675-473A-E248-B755-DA246D2D7C5B}" destId="{6DDA73B9-4881-6C40-99D1-639DB3FDD0A8}" srcOrd="2" destOrd="0" parTransId="{1DBA1402-C8F3-C340-8777-67557A638C92}" sibTransId="{60DADD77-647C-334F-AA37-EDED45F2B5D1}"/>
    <dgm:cxn modelId="{4C3882F6-B7F2-D44A-9BBB-499D71CF502A}" srcId="{6DDA73B9-4881-6C40-99D1-639DB3FDD0A8}" destId="{1D5CBEB1-D49D-7446-9193-499ABD19D565}" srcOrd="1" destOrd="0" parTransId="{2169600A-B58D-8644-80B5-151BA2D35680}" sibTransId="{5EF63D40-E74D-664F-B55A-59470C65327A}"/>
    <dgm:cxn modelId="{029194FA-4EF7-9344-B86B-F2942296DD32}" srcId="{68310C65-748D-744A-B74B-F2A64256EF09}" destId="{4ACDE719-D086-E14E-975E-58951118A3E0}" srcOrd="0" destOrd="0" parTransId="{1FBD90EE-C962-3643-AE06-4E4F9C71102B}" sibTransId="{2C3CDA22-3D5A-0949-9A5C-A651C05B750C}"/>
    <dgm:cxn modelId="{373233FD-CD76-E242-AB0E-9696F3CB3B29}" type="presOf" srcId="{67C368E8-0D6B-B847-B25A-0BAFC906E6E6}" destId="{284A87DB-E114-F247-A632-7B618E7BC5B6}" srcOrd="0" destOrd="2" presId="urn:microsoft.com/office/officeart/2008/layout/VerticalCurvedList"/>
    <dgm:cxn modelId="{794C2382-7CFB-D649-A697-C4D31D7C83ED}" type="presParOf" srcId="{C0C300E8-6FC8-344E-A6E5-48C3E98087BC}" destId="{04E7296E-0991-1240-AB16-D3ADEB1535E8}" srcOrd="0" destOrd="0" presId="urn:microsoft.com/office/officeart/2008/layout/VerticalCurvedList"/>
    <dgm:cxn modelId="{2DEA4413-EAC2-C843-9221-96FBF740F971}" type="presParOf" srcId="{04E7296E-0991-1240-AB16-D3ADEB1535E8}" destId="{DF033B91-0F47-444A-9579-EC2E2C0A81F8}" srcOrd="0" destOrd="0" presId="urn:microsoft.com/office/officeart/2008/layout/VerticalCurvedList"/>
    <dgm:cxn modelId="{4227AA85-2A97-334A-9B52-D83D62B3509E}" type="presParOf" srcId="{DF033B91-0F47-444A-9579-EC2E2C0A81F8}" destId="{CE72AA88-21AC-314B-B893-BDC94D388D55}" srcOrd="0" destOrd="0" presId="urn:microsoft.com/office/officeart/2008/layout/VerticalCurvedList"/>
    <dgm:cxn modelId="{3B1D6DFD-96BD-7046-A2B9-857DC50E2BED}" type="presParOf" srcId="{DF033B91-0F47-444A-9579-EC2E2C0A81F8}" destId="{73EBC5F7-F052-8B40-863E-233FBF73995C}" srcOrd="1" destOrd="0" presId="urn:microsoft.com/office/officeart/2008/layout/VerticalCurvedList"/>
    <dgm:cxn modelId="{2B00CD96-34EC-834B-9402-34F559AA61EE}" type="presParOf" srcId="{DF033B91-0F47-444A-9579-EC2E2C0A81F8}" destId="{E183B6E0-338E-534A-84E4-685FE2EB1592}" srcOrd="2" destOrd="0" presId="urn:microsoft.com/office/officeart/2008/layout/VerticalCurvedList"/>
    <dgm:cxn modelId="{5172F111-5FBD-B54F-A034-6DA882D6EAD6}" type="presParOf" srcId="{DF033B91-0F47-444A-9579-EC2E2C0A81F8}" destId="{F10F85EB-F673-DA4A-84FA-996935849D56}" srcOrd="3" destOrd="0" presId="urn:microsoft.com/office/officeart/2008/layout/VerticalCurvedList"/>
    <dgm:cxn modelId="{0FC2DB57-E4EE-7C4C-9540-1A775B6469F2}" type="presParOf" srcId="{04E7296E-0991-1240-AB16-D3ADEB1535E8}" destId="{284A87DB-E114-F247-A632-7B618E7BC5B6}" srcOrd="1" destOrd="0" presId="urn:microsoft.com/office/officeart/2008/layout/VerticalCurvedList"/>
    <dgm:cxn modelId="{9B18C80B-A722-EC42-B92C-743DA8BFC6E0}" type="presParOf" srcId="{04E7296E-0991-1240-AB16-D3ADEB1535E8}" destId="{ECAEED8A-BE7B-C142-B3B9-BF6EA9C63DB1}" srcOrd="2" destOrd="0" presId="urn:microsoft.com/office/officeart/2008/layout/VerticalCurvedList"/>
    <dgm:cxn modelId="{4522608D-0AFE-644C-8D50-6D4F5C9A1359}" type="presParOf" srcId="{ECAEED8A-BE7B-C142-B3B9-BF6EA9C63DB1}" destId="{1FB5AEF0-09FF-0044-BA15-F9FEE7871235}" srcOrd="0" destOrd="0" presId="urn:microsoft.com/office/officeart/2008/layout/VerticalCurvedList"/>
    <dgm:cxn modelId="{4423A654-CCE4-B14B-BED2-32D1C0BA30D9}" type="presParOf" srcId="{04E7296E-0991-1240-AB16-D3ADEB1535E8}" destId="{8A001076-F4AA-0F46-8446-2AAD44176E44}" srcOrd="3" destOrd="0" presId="urn:microsoft.com/office/officeart/2008/layout/VerticalCurvedList"/>
    <dgm:cxn modelId="{FA37D496-D001-2643-8117-D18E5177CAD7}" type="presParOf" srcId="{04E7296E-0991-1240-AB16-D3ADEB1535E8}" destId="{86881713-CA82-3643-AFAF-A1EB09D61CCA}" srcOrd="4" destOrd="0" presId="urn:microsoft.com/office/officeart/2008/layout/VerticalCurvedList"/>
    <dgm:cxn modelId="{C0627CE4-E804-F34D-A331-3716CDD30FF1}" type="presParOf" srcId="{86881713-CA82-3643-AFAF-A1EB09D61CCA}" destId="{D8991919-92ED-5742-8C51-2AC0C0668E57}" srcOrd="0" destOrd="0" presId="urn:microsoft.com/office/officeart/2008/layout/VerticalCurvedList"/>
    <dgm:cxn modelId="{C776385A-414F-E948-9701-E8CC418FB5A5}" type="presParOf" srcId="{04E7296E-0991-1240-AB16-D3ADEB1535E8}" destId="{B9B8E0CD-FABA-7A43-A8D6-4D712BF676B3}" srcOrd="5" destOrd="0" presId="urn:microsoft.com/office/officeart/2008/layout/VerticalCurvedList"/>
    <dgm:cxn modelId="{18E9B080-5751-0747-9F84-4955B85542C5}" type="presParOf" srcId="{04E7296E-0991-1240-AB16-D3ADEB1535E8}" destId="{1D854044-1FC1-AB46-B719-D554A7D8514F}" srcOrd="6" destOrd="0" presId="urn:microsoft.com/office/officeart/2008/layout/VerticalCurvedList"/>
    <dgm:cxn modelId="{B3E63CBC-521D-7D46-A38F-660A63E6EAB9}" type="presParOf" srcId="{1D854044-1FC1-AB46-B719-D554A7D8514F}" destId="{60FFE6CD-5EB9-1540-ABEF-9A337EAFAED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490C91-B800-46AE-83B3-10EAC7F6980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9F773D1-D84D-40EC-834F-C5630F0ECE2F}">
      <dgm:prSet/>
      <dgm:spPr/>
      <dgm:t>
        <a:bodyPr/>
        <a:lstStyle/>
        <a:p>
          <a:r>
            <a:rPr lang="en-US" dirty="0"/>
            <a:t>What economic sectors come to mind in your region that might be ready for a sector collaboration strategy? </a:t>
          </a:r>
        </a:p>
      </dgm:t>
    </dgm:pt>
    <dgm:pt modelId="{EF25ABC3-6021-4E82-8EDF-B2E73288C616}" type="parTrans" cxnId="{3814EC6E-D522-4C4D-9364-EF2D17274002}">
      <dgm:prSet/>
      <dgm:spPr/>
      <dgm:t>
        <a:bodyPr/>
        <a:lstStyle/>
        <a:p>
          <a:endParaRPr lang="en-US"/>
        </a:p>
      </dgm:t>
    </dgm:pt>
    <dgm:pt modelId="{331911F9-EAE1-4FAF-8767-37CC57CA6967}" type="sibTrans" cxnId="{3814EC6E-D522-4C4D-9364-EF2D17274002}">
      <dgm:prSet/>
      <dgm:spPr/>
      <dgm:t>
        <a:bodyPr/>
        <a:lstStyle/>
        <a:p>
          <a:endParaRPr lang="en-US"/>
        </a:p>
      </dgm:t>
    </dgm:pt>
    <dgm:pt modelId="{0CA07C5A-32ED-4C8F-A24E-8A85DB1E2D5F}">
      <dgm:prSet/>
      <dgm:spPr/>
      <dgm:t>
        <a:bodyPr/>
        <a:lstStyle/>
        <a:p>
          <a:r>
            <a:rPr lang="en-US" dirty="0"/>
            <a:t>How might you pursue a sector collaboration strategy?</a:t>
          </a:r>
        </a:p>
      </dgm:t>
    </dgm:pt>
    <dgm:pt modelId="{434249C0-4401-4DE4-9868-4AD92AB5AA8C}" type="parTrans" cxnId="{23C2C99D-6F73-4647-B6D1-B44B6B6BCFC4}">
      <dgm:prSet/>
      <dgm:spPr/>
      <dgm:t>
        <a:bodyPr/>
        <a:lstStyle/>
        <a:p>
          <a:endParaRPr lang="en-US"/>
        </a:p>
      </dgm:t>
    </dgm:pt>
    <dgm:pt modelId="{4FC502E5-FC7C-4B84-A3FC-16DC7B269FE8}" type="sibTrans" cxnId="{23C2C99D-6F73-4647-B6D1-B44B6B6BCFC4}">
      <dgm:prSet/>
      <dgm:spPr/>
      <dgm:t>
        <a:bodyPr/>
        <a:lstStyle/>
        <a:p>
          <a:endParaRPr lang="en-US"/>
        </a:p>
      </dgm:t>
    </dgm:pt>
    <dgm:pt modelId="{6FB43719-67D6-4F45-A054-40BC97E5B059}">
      <dgm:prSet/>
      <dgm:spPr/>
      <dgm:t>
        <a:bodyPr/>
        <a:lstStyle/>
        <a:p>
          <a:r>
            <a:rPr lang="en-US" dirty="0"/>
            <a:t>Who would be good partners for a sector collaboration strategy?</a:t>
          </a:r>
        </a:p>
      </dgm:t>
    </dgm:pt>
    <dgm:pt modelId="{2FF76E9E-D89D-4ACF-ACFA-9FFA9F93F58B}" type="parTrans" cxnId="{EB5DE502-1B93-4D81-8FD4-F706E586AA1B}">
      <dgm:prSet/>
      <dgm:spPr/>
      <dgm:t>
        <a:bodyPr/>
        <a:lstStyle/>
        <a:p>
          <a:endParaRPr lang="en-US"/>
        </a:p>
      </dgm:t>
    </dgm:pt>
    <dgm:pt modelId="{1979B1F5-193B-46AA-939E-F25E08BE09F2}" type="sibTrans" cxnId="{EB5DE502-1B93-4D81-8FD4-F706E586AA1B}">
      <dgm:prSet/>
      <dgm:spPr/>
      <dgm:t>
        <a:bodyPr/>
        <a:lstStyle/>
        <a:p>
          <a:endParaRPr lang="en-US"/>
        </a:p>
      </dgm:t>
    </dgm:pt>
    <dgm:pt modelId="{F0092D3D-1BE2-41CB-818A-FCD28605828F}" type="pres">
      <dgm:prSet presAssocID="{A1490C91-B800-46AE-83B3-10EAC7F6980D}" presName="root" presStyleCnt="0">
        <dgm:presLayoutVars>
          <dgm:dir/>
          <dgm:resizeHandles val="exact"/>
        </dgm:presLayoutVars>
      </dgm:prSet>
      <dgm:spPr/>
    </dgm:pt>
    <dgm:pt modelId="{C2DCF675-7907-40DA-9070-AF2531AC3596}" type="pres">
      <dgm:prSet presAssocID="{69F773D1-D84D-40EC-834F-C5630F0ECE2F}" presName="compNode" presStyleCnt="0"/>
      <dgm:spPr/>
    </dgm:pt>
    <dgm:pt modelId="{0BE09D18-05CF-43CC-BA95-65194A2438C6}" type="pres">
      <dgm:prSet presAssocID="{69F773D1-D84D-40EC-834F-C5630F0ECE2F}" presName="bgRect" presStyleLbl="bgShp" presStyleIdx="0" presStyleCnt="3"/>
      <dgm:spPr/>
    </dgm:pt>
    <dgm:pt modelId="{F70C2C51-C957-4361-B03B-BCB044C6E91C}" type="pres">
      <dgm:prSet presAssocID="{69F773D1-D84D-40EC-834F-C5630F0ECE2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uro"/>
        </a:ext>
      </dgm:extLst>
    </dgm:pt>
    <dgm:pt modelId="{09F0EAF4-2C43-4516-AF73-C19184E90503}" type="pres">
      <dgm:prSet presAssocID="{69F773D1-D84D-40EC-834F-C5630F0ECE2F}" presName="spaceRect" presStyleCnt="0"/>
      <dgm:spPr/>
    </dgm:pt>
    <dgm:pt modelId="{2196B7D4-A7EE-4B3D-BA98-C41759CE187F}" type="pres">
      <dgm:prSet presAssocID="{69F773D1-D84D-40EC-834F-C5630F0ECE2F}" presName="parTx" presStyleLbl="revTx" presStyleIdx="0" presStyleCnt="3">
        <dgm:presLayoutVars>
          <dgm:chMax val="0"/>
          <dgm:chPref val="0"/>
        </dgm:presLayoutVars>
      </dgm:prSet>
      <dgm:spPr/>
    </dgm:pt>
    <dgm:pt modelId="{4CAF64A8-027B-49A6-847E-9A37F51BB0F7}" type="pres">
      <dgm:prSet presAssocID="{331911F9-EAE1-4FAF-8767-37CC57CA6967}" presName="sibTrans" presStyleCnt="0"/>
      <dgm:spPr/>
    </dgm:pt>
    <dgm:pt modelId="{41501079-D6E2-4605-8327-173274D7AEC3}" type="pres">
      <dgm:prSet presAssocID="{0CA07C5A-32ED-4C8F-A24E-8A85DB1E2D5F}" presName="compNode" presStyleCnt="0"/>
      <dgm:spPr/>
    </dgm:pt>
    <dgm:pt modelId="{A8BDC0E0-04A2-4AD4-B524-0E9CB526F664}" type="pres">
      <dgm:prSet presAssocID="{0CA07C5A-32ED-4C8F-A24E-8A85DB1E2D5F}" presName="bgRect" presStyleLbl="bgShp" presStyleIdx="1" presStyleCnt="3"/>
      <dgm:spPr/>
    </dgm:pt>
    <dgm:pt modelId="{39C0A80A-B1E2-4C8F-A2B1-B6B3AD373667}" type="pres">
      <dgm:prSet presAssocID="{0CA07C5A-32ED-4C8F-A24E-8A85DB1E2D5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3846390A-9812-4120-A35F-2F06A78327A4}" type="pres">
      <dgm:prSet presAssocID="{0CA07C5A-32ED-4C8F-A24E-8A85DB1E2D5F}" presName="spaceRect" presStyleCnt="0"/>
      <dgm:spPr/>
    </dgm:pt>
    <dgm:pt modelId="{5EBF973E-25E7-4101-99D0-2B55BC8A13AB}" type="pres">
      <dgm:prSet presAssocID="{0CA07C5A-32ED-4C8F-A24E-8A85DB1E2D5F}" presName="parTx" presStyleLbl="revTx" presStyleIdx="1" presStyleCnt="3">
        <dgm:presLayoutVars>
          <dgm:chMax val="0"/>
          <dgm:chPref val="0"/>
        </dgm:presLayoutVars>
      </dgm:prSet>
      <dgm:spPr/>
    </dgm:pt>
    <dgm:pt modelId="{C42B82DE-D188-4E5E-A6A8-C778FB3E842D}" type="pres">
      <dgm:prSet presAssocID="{4FC502E5-FC7C-4B84-A3FC-16DC7B269FE8}" presName="sibTrans" presStyleCnt="0"/>
      <dgm:spPr/>
    </dgm:pt>
    <dgm:pt modelId="{21E2A443-4C13-439A-BDA2-D827FFA7FA28}" type="pres">
      <dgm:prSet presAssocID="{6FB43719-67D6-4F45-A054-40BC97E5B059}" presName="compNode" presStyleCnt="0"/>
      <dgm:spPr/>
    </dgm:pt>
    <dgm:pt modelId="{07D4CCE3-36FB-46B4-BF7F-26A0F0571730}" type="pres">
      <dgm:prSet presAssocID="{6FB43719-67D6-4F45-A054-40BC97E5B059}" presName="bgRect" presStyleLbl="bgShp" presStyleIdx="2" presStyleCnt="3"/>
      <dgm:spPr/>
    </dgm:pt>
    <dgm:pt modelId="{6160BDE2-B32D-4DA5-91CD-18FDD73186AB}" type="pres">
      <dgm:prSet presAssocID="{6FB43719-67D6-4F45-A054-40BC97E5B0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02F4C261-EF79-4E2F-986F-23C839B6A0B5}" type="pres">
      <dgm:prSet presAssocID="{6FB43719-67D6-4F45-A054-40BC97E5B059}" presName="spaceRect" presStyleCnt="0"/>
      <dgm:spPr/>
    </dgm:pt>
    <dgm:pt modelId="{6B35DDE3-E7AB-4043-8A66-997EA71C75FD}" type="pres">
      <dgm:prSet presAssocID="{6FB43719-67D6-4F45-A054-40BC97E5B059}" presName="parTx" presStyleLbl="revTx" presStyleIdx="2" presStyleCnt="3">
        <dgm:presLayoutVars>
          <dgm:chMax val="0"/>
          <dgm:chPref val="0"/>
        </dgm:presLayoutVars>
      </dgm:prSet>
      <dgm:spPr/>
    </dgm:pt>
  </dgm:ptLst>
  <dgm:cxnLst>
    <dgm:cxn modelId="{EB5DE502-1B93-4D81-8FD4-F706E586AA1B}" srcId="{A1490C91-B800-46AE-83B3-10EAC7F6980D}" destId="{6FB43719-67D6-4F45-A054-40BC97E5B059}" srcOrd="2" destOrd="0" parTransId="{2FF76E9E-D89D-4ACF-ACFA-9FFA9F93F58B}" sibTransId="{1979B1F5-193B-46AA-939E-F25E08BE09F2}"/>
    <dgm:cxn modelId="{23099C1E-2174-447A-8776-EE851B096F6F}" type="presOf" srcId="{6FB43719-67D6-4F45-A054-40BC97E5B059}" destId="{6B35DDE3-E7AB-4043-8A66-997EA71C75FD}" srcOrd="0" destOrd="0" presId="urn:microsoft.com/office/officeart/2018/2/layout/IconVerticalSolidList"/>
    <dgm:cxn modelId="{EAABCA33-1EDA-4FC6-BCB9-6E40EA556338}" type="presOf" srcId="{A1490C91-B800-46AE-83B3-10EAC7F6980D}" destId="{F0092D3D-1BE2-41CB-818A-FCD28605828F}" srcOrd="0" destOrd="0" presId="urn:microsoft.com/office/officeart/2018/2/layout/IconVerticalSolidList"/>
    <dgm:cxn modelId="{3814EC6E-D522-4C4D-9364-EF2D17274002}" srcId="{A1490C91-B800-46AE-83B3-10EAC7F6980D}" destId="{69F773D1-D84D-40EC-834F-C5630F0ECE2F}" srcOrd="0" destOrd="0" parTransId="{EF25ABC3-6021-4E82-8EDF-B2E73288C616}" sibTransId="{331911F9-EAE1-4FAF-8767-37CC57CA6967}"/>
    <dgm:cxn modelId="{97D28E99-84B3-4EF5-81B6-CA34F9BBDE8D}" type="presOf" srcId="{0CA07C5A-32ED-4C8F-A24E-8A85DB1E2D5F}" destId="{5EBF973E-25E7-4101-99D0-2B55BC8A13AB}" srcOrd="0" destOrd="0" presId="urn:microsoft.com/office/officeart/2018/2/layout/IconVerticalSolidList"/>
    <dgm:cxn modelId="{23C2C99D-6F73-4647-B6D1-B44B6B6BCFC4}" srcId="{A1490C91-B800-46AE-83B3-10EAC7F6980D}" destId="{0CA07C5A-32ED-4C8F-A24E-8A85DB1E2D5F}" srcOrd="1" destOrd="0" parTransId="{434249C0-4401-4DE4-9868-4AD92AB5AA8C}" sibTransId="{4FC502E5-FC7C-4B84-A3FC-16DC7B269FE8}"/>
    <dgm:cxn modelId="{0264AEEF-941A-4204-9161-E8AE0954517C}" type="presOf" srcId="{69F773D1-D84D-40EC-834F-C5630F0ECE2F}" destId="{2196B7D4-A7EE-4B3D-BA98-C41759CE187F}" srcOrd="0" destOrd="0" presId="urn:microsoft.com/office/officeart/2018/2/layout/IconVerticalSolidList"/>
    <dgm:cxn modelId="{A9CE36AD-473B-4E2B-B275-50992B72B3DB}" type="presParOf" srcId="{F0092D3D-1BE2-41CB-818A-FCD28605828F}" destId="{C2DCF675-7907-40DA-9070-AF2531AC3596}" srcOrd="0" destOrd="0" presId="urn:microsoft.com/office/officeart/2018/2/layout/IconVerticalSolidList"/>
    <dgm:cxn modelId="{0EF2A5DB-A3AC-4CC6-BA00-31ED9550443A}" type="presParOf" srcId="{C2DCF675-7907-40DA-9070-AF2531AC3596}" destId="{0BE09D18-05CF-43CC-BA95-65194A2438C6}" srcOrd="0" destOrd="0" presId="urn:microsoft.com/office/officeart/2018/2/layout/IconVerticalSolidList"/>
    <dgm:cxn modelId="{8139EB58-2390-4950-8128-2863E0FD3E7B}" type="presParOf" srcId="{C2DCF675-7907-40DA-9070-AF2531AC3596}" destId="{F70C2C51-C957-4361-B03B-BCB044C6E91C}" srcOrd="1" destOrd="0" presId="urn:microsoft.com/office/officeart/2018/2/layout/IconVerticalSolidList"/>
    <dgm:cxn modelId="{E31612F5-5414-4A78-A329-8A97A149C862}" type="presParOf" srcId="{C2DCF675-7907-40DA-9070-AF2531AC3596}" destId="{09F0EAF4-2C43-4516-AF73-C19184E90503}" srcOrd="2" destOrd="0" presId="urn:microsoft.com/office/officeart/2018/2/layout/IconVerticalSolidList"/>
    <dgm:cxn modelId="{7CAD2CBF-3A91-48F3-AEF6-8183E747C311}" type="presParOf" srcId="{C2DCF675-7907-40DA-9070-AF2531AC3596}" destId="{2196B7D4-A7EE-4B3D-BA98-C41759CE187F}" srcOrd="3" destOrd="0" presId="urn:microsoft.com/office/officeart/2018/2/layout/IconVerticalSolidList"/>
    <dgm:cxn modelId="{90A4396E-4B78-4976-BABE-3C37EE260CF6}" type="presParOf" srcId="{F0092D3D-1BE2-41CB-818A-FCD28605828F}" destId="{4CAF64A8-027B-49A6-847E-9A37F51BB0F7}" srcOrd="1" destOrd="0" presId="urn:microsoft.com/office/officeart/2018/2/layout/IconVerticalSolidList"/>
    <dgm:cxn modelId="{800A0CFE-638C-4408-B964-717BE92AF3BF}" type="presParOf" srcId="{F0092D3D-1BE2-41CB-818A-FCD28605828F}" destId="{41501079-D6E2-4605-8327-173274D7AEC3}" srcOrd="2" destOrd="0" presId="urn:microsoft.com/office/officeart/2018/2/layout/IconVerticalSolidList"/>
    <dgm:cxn modelId="{23777A50-543D-4F74-89BC-153D129FC6D3}" type="presParOf" srcId="{41501079-D6E2-4605-8327-173274D7AEC3}" destId="{A8BDC0E0-04A2-4AD4-B524-0E9CB526F664}" srcOrd="0" destOrd="0" presId="urn:microsoft.com/office/officeart/2018/2/layout/IconVerticalSolidList"/>
    <dgm:cxn modelId="{8AD58B05-C4DE-4B81-BA97-F7A0FC7527E2}" type="presParOf" srcId="{41501079-D6E2-4605-8327-173274D7AEC3}" destId="{39C0A80A-B1E2-4C8F-A2B1-B6B3AD373667}" srcOrd="1" destOrd="0" presId="urn:microsoft.com/office/officeart/2018/2/layout/IconVerticalSolidList"/>
    <dgm:cxn modelId="{54EE11D3-567D-4C8C-AA20-1D62EADD9751}" type="presParOf" srcId="{41501079-D6E2-4605-8327-173274D7AEC3}" destId="{3846390A-9812-4120-A35F-2F06A78327A4}" srcOrd="2" destOrd="0" presId="urn:microsoft.com/office/officeart/2018/2/layout/IconVerticalSolidList"/>
    <dgm:cxn modelId="{5BD49151-91B5-4004-B4AA-6F9753FFDA88}" type="presParOf" srcId="{41501079-D6E2-4605-8327-173274D7AEC3}" destId="{5EBF973E-25E7-4101-99D0-2B55BC8A13AB}" srcOrd="3" destOrd="0" presId="urn:microsoft.com/office/officeart/2018/2/layout/IconVerticalSolidList"/>
    <dgm:cxn modelId="{53E9CC01-5E58-4792-9A21-4EB5E556943C}" type="presParOf" srcId="{F0092D3D-1BE2-41CB-818A-FCD28605828F}" destId="{C42B82DE-D188-4E5E-A6A8-C778FB3E842D}" srcOrd="3" destOrd="0" presId="urn:microsoft.com/office/officeart/2018/2/layout/IconVerticalSolidList"/>
    <dgm:cxn modelId="{9F68892D-2AE2-4E34-8242-7F7FDAB418F4}" type="presParOf" srcId="{F0092D3D-1BE2-41CB-818A-FCD28605828F}" destId="{21E2A443-4C13-439A-BDA2-D827FFA7FA28}" srcOrd="4" destOrd="0" presId="urn:microsoft.com/office/officeart/2018/2/layout/IconVerticalSolidList"/>
    <dgm:cxn modelId="{18172EDA-8E48-4C43-A6EF-486857BC32BF}" type="presParOf" srcId="{21E2A443-4C13-439A-BDA2-D827FFA7FA28}" destId="{07D4CCE3-36FB-46B4-BF7F-26A0F0571730}" srcOrd="0" destOrd="0" presId="urn:microsoft.com/office/officeart/2018/2/layout/IconVerticalSolidList"/>
    <dgm:cxn modelId="{644136BA-1F72-4D27-872A-DCA0552E86DB}" type="presParOf" srcId="{21E2A443-4C13-439A-BDA2-D827FFA7FA28}" destId="{6160BDE2-B32D-4DA5-91CD-18FDD73186AB}" srcOrd="1" destOrd="0" presId="urn:microsoft.com/office/officeart/2018/2/layout/IconVerticalSolidList"/>
    <dgm:cxn modelId="{360FDB63-23DF-46E9-B0A4-3C33BBA099B5}" type="presParOf" srcId="{21E2A443-4C13-439A-BDA2-D827FFA7FA28}" destId="{02F4C261-EF79-4E2F-986F-23C839B6A0B5}" srcOrd="2" destOrd="0" presId="urn:microsoft.com/office/officeart/2018/2/layout/IconVerticalSolidList"/>
    <dgm:cxn modelId="{A9B1BD10-A116-4C4D-8B10-867D5C35B187}" type="presParOf" srcId="{21E2A443-4C13-439A-BDA2-D827FFA7FA28}" destId="{6B35DDE3-E7AB-4043-8A66-997EA71C75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C8182-DDC9-A54C-90AD-16355B341A8D}">
      <dsp:nvSpPr>
        <dsp:cNvPr id="0" name=""/>
        <dsp:cNvSpPr/>
      </dsp:nvSpPr>
      <dsp:spPr>
        <a:xfrm>
          <a:off x="0" y="0"/>
          <a:ext cx="6995160" cy="135778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an approach to economic development that connects a region’s </a:t>
          </a:r>
          <a:r>
            <a:rPr lang="en-US" sz="2000" b="1" kern="1200" dirty="0"/>
            <a:t>assets</a:t>
          </a:r>
          <a:r>
            <a:rPr lang="en-US" sz="2000" kern="1200" dirty="0"/>
            <a:t> to market </a:t>
          </a:r>
          <a:r>
            <a:rPr lang="en-US" sz="2000" b="1" kern="1200" dirty="0"/>
            <a:t>demand</a:t>
          </a:r>
          <a:r>
            <a:rPr lang="en-US" sz="2000" kern="1200" dirty="0"/>
            <a:t> in ways that build </a:t>
          </a:r>
          <a:r>
            <a:rPr lang="en-US" sz="2000" b="1" kern="1200" dirty="0"/>
            <a:t>rooted wealth </a:t>
          </a:r>
          <a:r>
            <a:rPr lang="en-US" sz="2000" kern="1200" dirty="0"/>
            <a:t>for local people, places and firms. </a:t>
          </a:r>
        </a:p>
      </dsp:txBody>
      <dsp:txXfrm>
        <a:off x="39768" y="39768"/>
        <a:ext cx="5530000" cy="1278252"/>
      </dsp:txXfrm>
    </dsp:sp>
    <dsp:sp modelId="{31E5F800-3EB1-F446-8A74-F0998D710715}">
      <dsp:nvSpPr>
        <dsp:cNvPr id="0" name=""/>
        <dsp:cNvSpPr/>
      </dsp:nvSpPr>
      <dsp:spPr>
        <a:xfrm>
          <a:off x="617219" y="1584087"/>
          <a:ext cx="6995160" cy="135778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brings together a range of public, private and non-profit sector partners who have </a:t>
          </a:r>
          <a:r>
            <a:rPr lang="en-US" sz="2000" b="1" kern="1200"/>
            <a:t>self-interest</a:t>
          </a:r>
          <a:r>
            <a:rPr lang="en-US" sz="2000" kern="1200"/>
            <a:t> in the outcomes and an openness to discovering </a:t>
          </a:r>
          <a:r>
            <a:rPr lang="en-US" sz="2000" b="1" kern="1200"/>
            <a:t>shared or common interests</a:t>
          </a:r>
          <a:r>
            <a:rPr lang="en-US" sz="2000" kern="1200"/>
            <a:t>. </a:t>
          </a:r>
        </a:p>
      </dsp:txBody>
      <dsp:txXfrm>
        <a:off x="656987" y="1623855"/>
        <a:ext cx="5415841" cy="1278252"/>
      </dsp:txXfrm>
    </dsp:sp>
    <dsp:sp modelId="{3C49D7EF-73C6-2341-B490-A0A01A04F098}">
      <dsp:nvSpPr>
        <dsp:cNvPr id="0" name=""/>
        <dsp:cNvSpPr/>
      </dsp:nvSpPr>
      <dsp:spPr>
        <a:xfrm>
          <a:off x="1234439" y="3168174"/>
          <a:ext cx="6995160" cy="135778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focuses on building a </a:t>
          </a:r>
          <a:r>
            <a:rPr lang="en-US" sz="2000" b="1" kern="1200"/>
            <a:t>sector</a:t>
          </a:r>
          <a:r>
            <a:rPr lang="en-US" sz="2000" kern="1200"/>
            <a:t> rather than individual and unrelated businesses. </a:t>
          </a:r>
        </a:p>
      </dsp:txBody>
      <dsp:txXfrm>
        <a:off x="1274207" y="3207942"/>
        <a:ext cx="5415841" cy="1278252"/>
      </dsp:txXfrm>
    </dsp:sp>
    <dsp:sp modelId="{1B34A232-BEFB-9946-9DD2-36E430E874B6}">
      <dsp:nvSpPr>
        <dsp:cNvPr id="0" name=""/>
        <dsp:cNvSpPr/>
      </dsp:nvSpPr>
      <dsp:spPr>
        <a:xfrm>
          <a:off x="6112597" y="1029656"/>
          <a:ext cx="882562" cy="882562"/>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311173" y="1029656"/>
        <a:ext cx="485410" cy="664128"/>
      </dsp:txXfrm>
    </dsp:sp>
    <dsp:sp modelId="{C63514A2-36D1-CC4B-BB7E-0B580455CDB5}">
      <dsp:nvSpPr>
        <dsp:cNvPr id="0" name=""/>
        <dsp:cNvSpPr/>
      </dsp:nvSpPr>
      <dsp:spPr>
        <a:xfrm>
          <a:off x="6729817" y="2604691"/>
          <a:ext cx="882562" cy="882562"/>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928393" y="2604691"/>
        <a:ext cx="485410" cy="6641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BC5F7-F052-8B40-863E-233FBF73995C}">
      <dsp:nvSpPr>
        <dsp:cNvPr id="0" name=""/>
        <dsp:cNvSpPr/>
      </dsp:nvSpPr>
      <dsp:spPr>
        <a:xfrm>
          <a:off x="-5500810" y="-842322"/>
          <a:ext cx="6550476" cy="6550476"/>
        </a:xfrm>
        <a:prstGeom prst="blockArc">
          <a:avLst>
            <a:gd name="adj1" fmla="val 18900000"/>
            <a:gd name="adj2" fmla="val 2700000"/>
            <a:gd name="adj3" fmla="val 33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4A87DB-E114-F247-A632-7B618E7BC5B6}">
      <dsp:nvSpPr>
        <dsp:cNvPr id="0" name=""/>
        <dsp:cNvSpPr/>
      </dsp:nvSpPr>
      <dsp:spPr>
        <a:xfrm>
          <a:off x="675377" y="486583"/>
          <a:ext cx="7126857" cy="9731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2451" tIns="50800" rIns="50800" bIns="50800" numCol="1" spcCol="1270" anchor="t" anchorCtr="0">
          <a:noAutofit/>
        </a:bodyPr>
        <a:lstStyle/>
        <a:p>
          <a:pPr marL="0" lvl="0" indent="0" algn="l" defTabSz="889000">
            <a:lnSpc>
              <a:spcPct val="90000"/>
            </a:lnSpc>
            <a:spcBef>
              <a:spcPct val="0"/>
            </a:spcBef>
            <a:spcAft>
              <a:spcPct val="35000"/>
            </a:spcAft>
            <a:buNone/>
          </a:pPr>
          <a:r>
            <a:rPr lang="en-US" sz="2000" b="1" kern="1200"/>
            <a:t>CEDS</a:t>
          </a:r>
        </a:p>
        <a:p>
          <a:pPr marL="171450" lvl="1" indent="-171450" algn="l" defTabSz="711200">
            <a:lnSpc>
              <a:spcPct val="90000"/>
            </a:lnSpc>
            <a:spcBef>
              <a:spcPct val="0"/>
            </a:spcBef>
            <a:spcAft>
              <a:spcPct val="15000"/>
            </a:spcAft>
            <a:buChar char="•"/>
          </a:pPr>
          <a:r>
            <a:rPr lang="en-US" sz="1600" kern="1200"/>
            <a:t>SWOT</a:t>
          </a:r>
        </a:p>
        <a:p>
          <a:pPr marL="171450" lvl="1" indent="-171450" algn="l" defTabSz="711200">
            <a:lnSpc>
              <a:spcPct val="90000"/>
            </a:lnSpc>
            <a:spcBef>
              <a:spcPct val="0"/>
            </a:spcBef>
            <a:spcAft>
              <a:spcPct val="15000"/>
            </a:spcAft>
            <a:buChar char="•"/>
          </a:pPr>
          <a:r>
            <a:rPr lang="en-US" sz="1600" kern="1200"/>
            <a:t>Measuring outcomes</a:t>
          </a:r>
        </a:p>
      </dsp:txBody>
      <dsp:txXfrm>
        <a:off x="675377" y="486583"/>
        <a:ext cx="7126857" cy="973166"/>
      </dsp:txXfrm>
    </dsp:sp>
    <dsp:sp modelId="{1FB5AEF0-09FF-0044-BA15-F9FEE7871235}">
      <dsp:nvSpPr>
        <dsp:cNvPr id="0" name=""/>
        <dsp:cNvSpPr/>
      </dsp:nvSpPr>
      <dsp:spPr>
        <a:xfrm>
          <a:off x="67148" y="364937"/>
          <a:ext cx="1216457" cy="121645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001076-F4AA-0F46-8446-2AAD44176E44}">
      <dsp:nvSpPr>
        <dsp:cNvPr id="0" name=""/>
        <dsp:cNvSpPr/>
      </dsp:nvSpPr>
      <dsp:spPr>
        <a:xfrm>
          <a:off x="1029123" y="1946332"/>
          <a:ext cx="6773111" cy="9731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2451" tIns="50800" rIns="50800" bIns="50800" numCol="1" spcCol="1270" anchor="t" anchorCtr="0">
          <a:noAutofit/>
        </a:bodyPr>
        <a:lstStyle/>
        <a:p>
          <a:pPr marL="0" lvl="0" indent="0" algn="l" defTabSz="889000">
            <a:lnSpc>
              <a:spcPct val="90000"/>
            </a:lnSpc>
            <a:spcBef>
              <a:spcPct val="0"/>
            </a:spcBef>
            <a:spcAft>
              <a:spcPct val="35000"/>
            </a:spcAft>
            <a:buNone/>
          </a:pPr>
          <a:r>
            <a:rPr lang="en-US" sz="2000" b="1" kern="1200"/>
            <a:t>Sector-specific</a:t>
          </a:r>
        </a:p>
        <a:p>
          <a:pPr marL="171450" lvl="1" indent="-171450" algn="l" defTabSz="711200">
            <a:lnSpc>
              <a:spcPct val="90000"/>
            </a:lnSpc>
            <a:spcBef>
              <a:spcPct val="0"/>
            </a:spcBef>
            <a:spcAft>
              <a:spcPct val="15000"/>
            </a:spcAft>
            <a:buChar char="•"/>
          </a:pPr>
          <a:r>
            <a:rPr lang="en-US" sz="1600" kern="1200"/>
            <a:t>Collaboration</a:t>
          </a:r>
        </a:p>
        <a:p>
          <a:pPr marL="171450" lvl="1" indent="-171450" algn="l" defTabSz="711200">
            <a:lnSpc>
              <a:spcPct val="90000"/>
            </a:lnSpc>
            <a:spcBef>
              <a:spcPct val="0"/>
            </a:spcBef>
            <a:spcAft>
              <a:spcPct val="15000"/>
            </a:spcAft>
            <a:buChar char="•"/>
          </a:pPr>
          <a:r>
            <a:rPr lang="en-US" sz="1600" kern="1200"/>
            <a:t>Coopetition</a:t>
          </a:r>
        </a:p>
      </dsp:txBody>
      <dsp:txXfrm>
        <a:off x="1029123" y="1946332"/>
        <a:ext cx="6773111" cy="973166"/>
      </dsp:txXfrm>
    </dsp:sp>
    <dsp:sp modelId="{D8991919-92ED-5742-8C51-2AC0C0668E57}">
      <dsp:nvSpPr>
        <dsp:cNvPr id="0" name=""/>
        <dsp:cNvSpPr/>
      </dsp:nvSpPr>
      <dsp:spPr>
        <a:xfrm>
          <a:off x="420894" y="1824686"/>
          <a:ext cx="1216457" cy="121645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B8E0CD-FABA-7A43-A8D6-4D712BF676B3}">
      <dsp:nvSpPr>
        <dsp:cNvPr id="0" name=""/>
        <dsp:cNvSpPr/>
      </dsp:nvSpPr>
      <dsp:spPr>
        <a:xfrm>
          <a:off x="675377" y="3406081"/>
          <a:ext cx="7126857" cy="9731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2451" tIns="50800" rIns="50800" bIns="50800" numCol="1" spcCol="1270" anchor="t" anchorCtr="0">
          <a:noAutofit/>
        </a:bodyPr>
        <a:lstStyle/>
        <a:p>
          <a:pPr marL="0" lvl="0" indent="0" algn="l" defTabSz="889000">
            <a:lnSpc>
              <a:spcPct val="90000"/>
            </a:lnSpc>
            <a:spcBef>
              <a:spcPct val="0"/>
            </a:spcBef>
            <a:spcAft>
              <a:spcPct val="35000"/>
            </a:spcAft>
            <a:buNone/>
          </a:pPr>
          <a:r>
            <a:rPr lang="en-US" sz="2000" b="1" kern="1200"/>
            <a:t>Value chain development</a:t>
          </a:r>
        </a:p>
        <a:p>
          <a:pPr marL="171450" lvl="1" indent="-171450" algn="l" defTabSz="711200">
            <a:lnSpc>
              <a:spcPct val="90000"/>
            </a:lnSpc>
            <a:spcBef>
              <a:spcPct val="0"/>
            </a:spcBef>
            <a:spcAft>
              <a:spcPct val="15000"/>
            </a:spcAft>
            <a:buChar char="•"/>
          </a:pPr>
          <a:r>
            <a:rPr lang="en-US" sz="1600" kern="1200"/>
            <a:t>Value chain mapping</a:t>
          </a:r>
        </a:p>
        <a:p>
          <a:pPr marL="171450" lvl="1" indent="-171450" algn="l" defTabSz="711200">
            <a:lnSpc>
              <a:spcPct val="90000"/>
            </a:lnSpc>
            <a:spcBef>
              <a:spcPct val="0"/>
            </a:spcBef>
            <a:spcAft>
              <a:spcPct val="15000"/>
            </a:spcAft>
            <a:buChar char="•"/>
          </a:pPr>
          <a:r>
            <a:rPr lang="en-US" sz="1600" kern="1200"/>
            <a:t>Filling gaps in the chain</a:t>
          </a:r>
        </a:p>
      </dsp:txBody>
      <dsp:txXfrm>
        <a:off x="675377" y="3406081"/>
        <a:ext cx="7126857" cy="973166"/>
      </dsp:txXfrm>
    </dsp:sp>
    <dsp:sp modelId="{60FFE6CD-5EB9-1540-ABEF-9A337EAFAEDA}">
      <dsp:nvSpPr>
        <dsp:cNvPr id="0" name=""/>
        <dsp:cNvSpPr/>
      </dsp:nvSpPr>
      <dsp:spPr>
        <a:xfrm>
          <a:off x="67148" y="3284435"/>
          <a:ext cx="1216457" cy="121645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09D18-05CF-43CC-BA95-65194A2438C6}">
      <dsp:nvSpPr>
        <dsp:cNvPr id="0" name=""/>
        <dsp:cNvSpPr/>
      </dsp:nvSpPr>
      <dsp:spPr>
        <a:xfrm>
          <a:off x="0" y="552"/>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0C2C51-C957-4361-B03B-BCB044C6E91C}">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96B7D4-A7EE-4B3D-BA98-C41759CE187F}">
      <dsp:nvSpPr>
        <dsp:cNvPr id="0" name=""/>
        <dsp:cNvSpPr/>
      </dsp:nvSpPr>
      <dsp:spPr>
        <a:xfrm>
          <a:off x="1493203" y="552"/>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kern="1200" dirty="0"/>
            <a:t>What economic sectors come to mind in your region that might be ready for a sector collaboration strategy? </a:t>
          </a:r>
        </a:p>
      </dsp:txBody>
      <dsp:txXfrm>
        <a:off x="1493203" y="552"/>
        <a:ext cx="6736396" cy="1292816"/>
      </dsp:txXfrm>
    </dsp:sp>
    <dsp:sp modelId="{A8BDC0E0-04A2-4AD4-B524-0E9CB526F664}">
      <dsp:nvSpPr>
        <dsp:cNvPr id="0" name=""/>
        <dsp:cNvSpPr/>
      </dsp:nvSpPr>
      <dsp:spPr>
        <a:xfrm>
          <a:off x="0" y="161657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C0A80A-B1E2-4C8F-A2B1-B6B3AD373667}">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BF973E-25E7-4101-99D0-2B55BC8A13AB}">
      <dsp:nvSpPr>
        <dsp:cNvPr id="0" name=""/>
        <dsp:cNvSpPr/>
      </dsp:nvSpPr>
      <dsp:spPr>
        <a:xfrm>
          <a:off x="1493203" y="161657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kern="1200" dirty="0"/>
            <a:t>How might you pursue a sector collaboration strategy?</a:t>
          </a:r>
        </a:p>
      </dsp:txBody>
      <dsp:txXfrm>
        <a:off x="1493203" y="1616573"/>
        <a:ext cx="6736396" cy="1292816"/>
      </dsp:txXfrm>
    </dsp:sp>
    <dsp:sp modelId="{07D4CCE3-36FB-46B4-BF7F-26A0F0571730}">
      <dsp:nvSpPr>
        <dsp:cNvPr id="0" name=""/>
        <dsp:cNvSpPr/>
      </dsp:nvSpPr>
      <dsp:spPr>
        <a:xfrm>
          <a:off x="0" y="323259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60BDE2-B32D-4DA5-91CD-18FDD73186AB}">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35DDE3-E7AB-4043-8A66-997EA71C75FD}">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kern="1200" dirty="0"/>
            <a:t>Who would be good partners for a sector collaboration strategy?</a:t>
          </a:r>
        </a:p>
      </dsp:txBody>
      <dsp:txXfrm>
        <a:off x="1493203" y="3232593"/>
        <a:ext cx="6736396" cy="129281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155" cy="464978"/>
          </a:xfrm>
          <a:prstGeom prst="rect">
            <a:avLst/>
          </a:prstGeom>
        </p:spPr>
        <p:txBody>
          <a:bodyPr vert="horz" lIns="90690" tIns="45345" rIns="90690" bIns="45345" rtlCol="0"/>
          <a:lstStyle>
            <a:lvl1pPr algn="l">
              <a:defRPr sz="1200"/>
            </a:lvl1pPr>
          </a:lstStyle>
          <a:p>
            <a:endParaRPr lang="en-US"/>
          </a:p>
        </p:txBody>
      </p:sp>
      <p:sp>
        <p:nvSpPr>
          <p:cNvPr id="3" name="Date Placeholder 2"/>
          <p:cNvSpPr>
            <a:spLocks noGrp="1"/>
          </p:cNvSpPr>
          <p:nvPr>
            <p:ph type="dt" sz="quarter" idx="1"/>
          </p:nvPr>
        </p:nvSpPr>
        <p:spPr>
          <a:xfrm>
            <a:off x="3970673" y="2"/>
            <a:ext cx="3038155" cy="464978"/>
          </a:xfrm>
          <a:prstGeom prst="rect">
            <a:avLst/>
          </a:prstGeom>
        </p:spPr>
        <p:txBody>
          <a:bodyPr vert="horz" lIns="90690" tIns="45345" rIns="90690" bIns="45345" rtlCol="0"/>
          <a:lstStyle>
            <a:lvl1pPr algn="r">
              <a:defRPr sz="1200"/>
            </a:lvl1pPr>
          </a:lstStyle>
          <a:p>
            <a:fld id="{54B57527-CB80-4D4E-AACE-1CDA459E6949}" type="datetimeFigureOut">
              <a:rPr lang="en-US" smtClean="0"/>
              <a:t>9/30/24</a:t>
            </a:fld>
            <a:endParaRPr lang="en-US"/>
          </a:p>
        </p:txBody>
      </p:sp>
      <p:sp>
        <p:nvSpPr>
          <p:cNvPr id="4" name="Footer Placeholder 3"/>
          <p:cNvSpPr>
            <a:spLocks noGrp="1"/>
          </p:cNvSpPr>
          <p:nvPr>
            <p:ph type="ftr" sz="quarter" idx="2"/>
          </p:nvPr>
        </p:nvSpPr>
        <p:spPr>
          <a:xfrm>
            <a:off x="1" y="8829847"/>
            <a:ext cx="3038155" cy="464978"/>
          </a:xfrm>
          <a:prstGeom prst="rect">
            <a:avLst/>
          </a:prstGeom>
        </p:spPr>
        <p:txBody>
          <a:bodyPr vert="horz" lIns="90690" tIns="45345" rIns="90690" bIns="45345" rtlCol="0" anchor="b"/>
          <a:lstStyle>
            <a:lvl1pPr algn="l">
              <a:defRPr sz="1200"/>
            </a:lvl1pPr>
          </a:lstStyle>
          <a:p>
            <a:endParaRPr lang="en-US"/>
          </a:p>
        </p:txBody>
      </p:sp>
      <p:sp>
        <p:nvSpPr>
          <p:cNvPr id="5" name="Slide Number Placeholder 4"/>
          <p:cNvSpPr>
            <a:spLocks noGrp="1"/>
          </p:cNvSpPr>
          <p:nvPr>
            <p:ph type="sldNum" sz="quarter" idx="3"/>
          </p:nvPr>
        </p:nvSpPr>
        <p:spPr>
          <a:xfrm>
            <a:off x="3970673" y="8829847"/>
            <a:ext cx="3038155" cy="464978"/>
          </a:xfrm>
          <a:prstGeom prst="rect">
            <a:avLst/>
          </a:prstGeom>
        </p:spPr>
        <p:txBody>
          <a:bodyPr vert="horz" lIns="90690" tIns="45345" rIns="90690" bIns="45345" rtlCol="0" anchor="b"/>
          <a:lstStyle>
            <a:lvl1pPr algn="r">
              <a:defRPr sz="1200"/>
            </a:lvl1pPr>
          </a:lstStyle>
          <a:p>
            <a:fld id="{4334F114-7A0D-4C0B-BE41-8E1C2A010EE2}" type="slidenum">
              <a:rPr lang="en-US" smtClean="0"/>
              <a:t>‹#›</a:t>
            </a:fld>
            <a:endParaRPr lang="en-US"/>
          </a:p>
        </p:txBody>
      </p:sp>
    </p:spTree>
    <p:extLst>
      <p:ext uri="{BB962C8B-B14F-4D97-AF65-F5344CB8AC3E}">
        <p14:creationId xmlns:p14="http://schemas.microsoft.com/office/powerpoint/2010/main" val="890306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2871E553-8040-42F1-86CF-92EC191F729D}" type="datetimeFigureOut">
              <a:rPr lang="en-US" smtClean="0"/>
              <a:pPr/>
              <a:t>9/30/24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66" tIns="46583" rIns="93166" bIns="46583" rtlCol="0" anchor="b"/>
          <a:lstStyle>
            <a:lvl1pPr algn="r">
              <a:defRPr sz="1200"/>
            </a:lvl1pPr>
          </a:lstStyle>
          <a:p>
            <a:fld id="{D37D8F31-ADD3-4C1D-8C08-9CE992CBB2F1}" type="slidenum">
              <a:rPr lang="en-US" smtClean="0"/>
              <a:pPr/>
              <a:t>‹#›</a:t>
            </a:fld>
            <a:endParaRPr lang="en-US"/>
          </a:p>
        </p:txBody>
      </p:sp>
    </p:spTree>
    <p:extLst>
      <p:ext uri="{BB962C8B-B14F-4D97-AF65-F5344CB8AC3E}">
        <p14:creationId xmlns:p14="http://schemas.microsoft.com/office/powerpoint/2010/main" val="262496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2000" b="1" dirty="0"/>
              <a:t>Goal: </a:t>
            </a:r>
            <a:r>
              <a:rPr lang="en-US" sz="1200" dirty="0"/>
              <a:t>Advance a region’s prosperity by building wealth that sticks </a:t>
            </a:r>
            <a:endParaRPr lang="en-US" sz="800" b="0" i="0" dirty="0">
              <a:solidFill>
                <a:schemeClr val="tx1"/>
              </a:solidFill>
            </a:endParaRPr>
          </a:p>
          <a:p>
            <a:pPr>
              <a:buNone/>
            </a:pPr>
            <a:r>
              <a:rPr lang="en-US" sz="1200" b="1" i="1" dirty="0">
                <a:solidFill>
                  <a:srgbClr val="9A0000"/>
                </a:solidFill>
              </a:rPr>
              <a:t>WealthWorks is a bridge between community development (voice, empowerment, organizing) and economic development (attraction, retention, entrepreneurship).</a:t>
            </a:r>
          </a:p>
        </p:txBody>
      </p:sp>
      <p:sp>
        <p:nvSpPr>
          <p:cNvPr id="4" name="Slide Number Placeholder 3"/>
          <p:cNvSpPr>
            <a:spLocks noGrp="1"/>
          </p:cNvSpPr>
          <p:nvPr>
            <p:ph type="sldNum" sz="quarter" idx="10"/>
          </p:nvPr>
        </p:nvSpPr>
        <p:spPr/>
        <p:txBody>
          <a:bodyPr/>
          <a:lstStyle/>
          <a:p>
            <a:fld id="{D37D8F31-ADD3-4C1D-8C08-9CE992CBB2F1}" type="slidenum">
              <a:rPr lang="en-US" smtClean="0"/>
              <a:pPr/>
              <a:t>9</a:t>
            </a:fld>
            <a:endParaRPr lang="en-US"/>
          </a:p>
        </p:txBody>
      </p:sp>
    </p:spTree>
    <p:extLst>
      <p:ext uri="{BB962C8B-B14F-4D97-AF65-F5344CB8AC3E}">
        <p14:creationId xmlns:p14="http://schemas.microsoft.com/office/powerpoint/2010/main" val="272326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2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753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692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1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58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546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479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949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8351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87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66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Wealth building framework has three critical goals:</a:t>
            </a:r>
          </a:p>
          <a:p>
            <a:pPr>
              <a:spcBef>
                <a:spcPct val="0"/>
              </a:spcBef>
            </a:pPr>
            <a:r>
              <a:rPr lang="en-US" altLang="en-US"/>
              <a:t>Create wealth broadly defined – includes 8 capitals. Aspire to do no harm to any.</a:t>
            </a:r>
            <a:endParaRPr lang="en-US" altLang="en-US">
              <a:cs typeface="Calibri"/>
            </a:endParaRPr>
          </a:p>
          <a:p>
            <a:r>
              <a:rPr lang="en-US"/>
              <a:t>Root wealth in place – pay attention to who owns, controls and influences the wealth that’s created. Root wealth in local </a:t>
            </a:r>
            <a:r>
              <a:rPr lang="en-US" err="1"/>
              <a:t>peoploe</a:t>
            </a:r>
            <a:r>
              <a:rPr lang="en-US"/>
              <a:t>, places and firms through local ownership, control and influence. </a:t>
            </a:r>
            <a:endParaRPr lang="en-US">
              <a:cs typeface="Calibri"/>
            </a:endParaRPr>
          </a:p>
          <a:p>
            <a:pPr>
              <a:spcBef>
                <a:spcPct val="0"/>
              </a:spcBef>
            </a:pPr>
            <a:r>
              <a:rPr lang="en-US" altLang="en-US"/>
              <a:t>Build lasting livelihoods especially for people and firms on the margins – intentionally including economically-marginalized residents.</a:t>
            </a:r>
            <a:endParaRPr lang="en-US"/>
          </a:p>
          <a:p>
            <a:pPr>
              <a:spcBef>
                <a:spcPct val="0"/>
              </a:spcBef>
            </a:pPr>
            <a:r>
              <a:rPr lang="en-US"/>
              <a:t>Use a </a:t>
            </a:r>
            <a:r>
              <a:rPr lang="en-US" b="1"/>
              <a:t>systems approach </a:t>
            </a:r>
            <a:r>
              <a:rPr lang="en-US"/>
              <a:t>– Wealth Creation Value Chains – to build value in </a:t>
            </a:r>
            <a:r>
              <a:rPr lang="en-US" b="1"/>
              <a:t>existing and emerging sectors</a:t>
            </a:r>
            <a:r>
              <a:rPr lang="en-US"/>
              <a:t>.</a:t>
            </a:r>
            <a:endParaRPr lang="en-US">
              <a:cs typeface="Calibri"/>
            </a:endParaRPr>
          </a:p>
          <a:p>
            <a:pPr>
              <a:spcBef>
                <a:spcPct val="0"/>
              </a:spcBef>
            </a:pPr>
            <a:endParaRPr lang="en-US" altLang="en-US">
              <a:cs typeface="Calibri"/>
            </a:endParaRPr>
          </a:p>
        </p:txBody>
      </p:sp>
      <p:sp>
        <p:nvSpPr>
          <p:cNvPr id="33796"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F03F1F4F-218A-479B-97D1-A2B0E28E4410}" type="slidenum">
              <a:rPr lang="en-US" altLang="en-US" smtClean="0">
                <a:solidFill>
                  <a:prstClr val="black"/>
                </a:solidFill>
                <a:latin typeface="Calibri" pitchFamily="34" charset="0"/>
              </a:rPr>
              <a:pPr>
                <a:defRPr/>
              </a:pPr>
              <a:t>10</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215175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003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4471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773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auto" latinLnBrk="0" hangingPunct="1">
              <a:lnSpc>
                <a:spcPct val="100000"/>
              </a:lnSpc>
              <a:spcBef>
                <a:spcPct val="0"/>
              </a:spcBef>
              <a:spcAft>
                <a:spcPts val="0"/>
              </a:spcAft>
              <a:buClrTx/>
              <a:buSzTx/>
              <a:buFontTx/>
              <a:buNone/>
              <a:tabLst/>
              <a:defRPr/>
            </a:pPr>
            <a:fld id="{32C99BF5-AD18-44A3-9FFE-43A7997C4A6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31863" rtl="0" eaLnBrk="1" fontAlgn="auto" latinLnBrk="0" hangingPunct="1">
                <a:lnSpc>
                  <a:spcPct val="100000"/>
                </a:lnSpc>
                <a:spcBef>
                  <a:spcPct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45529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p:cNvSpPr>
          <p:nvPr>
            <p:ph type="sldNum" sz="quarter" idx="5"/>
          </p:nvPr>
        </p:nvSpPr>
        <p:spPr>
          <a:noFill/>
        </p:spPr>
        <p:txBody>
          <a:bodyPr/>
          <a:lstStyle/>
          <a:p>
            <a:fld id="{4AFB6025-812E-44E5-A544-72E05104D8F0}" type="slidenum">
              <a:rPr lang="en-US" smtClean="0">
                <a:solidFill>
                  <a:prstClr val="black"/>
                </a:solidFill>
                <a:latin typeface="Gill Sans" pitchFamily="-48" charset="0"/>
                <a:ea typeface="ヒラギノ角ゴ ProN W3" pitchFamily="-48" charset="-128"/>
                <a:sym typeface="Gill Sans" pitchFamily="-48" charset="0"/>
              </a:rPr>
              <a:pPr/>
              <a:t>11</a:t>
            </a:fld>
            <a:endParaRPr lang="en-US">
              <a:solidFill>
                <a:prstClr val="black"/>
              </a:solidFill>
              <a:latin typeface="Gill Sans" pitchFamily="-48" charset="0"/>
              <a:ea typeface="ヒラギノ角ゴ ProN W3" pitchFamily="-48" charset="-128"/>
              <a:sym typeface="Gill Sans" pitchFamily="-48"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p:cNvSpPr>
          <p:nvPr>
            <p:ph type="body" idx="1"/>
          </p:nvPr>
        </p:nvSpPr>
        <p:spPr>
          <a:noFill/>
          <a:ln w="9525"/>
        </p:spPr>
        <p:txBody>
          <a:bodyPr>
            <a:normAutofit/>
          </a:bodyPr>
          <a:lstStyle/>
          <a:p>
            <a:pPr eaLnBrk="1" hangingPunct="1"/>
            <a:r>
              <a:rPr lang="en-US" sz="1400"/>
              <a:t>Realize that you all are familiar with the triple</a:t>
            </a:r>
            <a:r>
              <a:rPr lang="en-US" sz="1400" baseline="0"/>
              <a:t> bottom line.  This isn’t really different … just unpacks the three capitals into greater detail…  The other addition is that this approach focuses on both inventory and then investing in building our “stocks” of these capitals/assets.  We recognize that without active investment, resources will depreciate.</a:t>
            </a:r>
            <a:endParaRPr lang="en-US" sz="1400"/>
          </a:p>
        </p:txBody>
      </p:sp>
    </p:spTree>
    <p:extLst>
      <p:ext uri="{BB962C8B-B14F-4D97-AF65-F5344CB8AC3E}">
        <p14:creationId xmlns:p14="http://schemas.microsoft.com/office/powerpoint/2010/main" val="4049275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not one size fits all. The entry point is to use the discussion of capitals/assets in your CEDS planning. </a:t>
            </a:r>
          </a:p>
          <a:p>
            <a:endParaRPr lang="en-US"/>
          </a:p>
        </p:txBody>
      </p:sp>
      <p:sp>
        <p:nvSpPr>
          <p:cNvPr id="4" name="Slide Number Placeholder 3"/>
          <p:cNvSpPr>
            <a:spLocks noGrp="1"/>
          </p:cNvSpPr>
          <p:nvPr>
            <p:ph type="sldNum" sz="quarter" idx="5"/>
          </p:nvPr>
        </p:nvSpPr>
        <p:spPr/>
        <p:txBody>
          <a:bodyPr/>
          <a:lstStyle/>
          <a:p>
            <a:fld id="{D37D8F31-ADD3-4C1D-8C08-9CE992CBB2F1}" type="slidenum">
              <a:rPr lang="en-US" smtClean="0"/>
              <a:pPr/>
              <a:t>12</a:t>
            </a:fld>
            <a:endParaRPr lang="en-US"/>
          </a:p>
        </p:txBody>
      </p:sp>
    </p:spTree>
    <p:extLst>
      <p:ext uri="{BB962C8B-B14F-4D97-AF65-F5344CB8AC3E}">
        <p14:creationId xmlns:p14="http://schemas.microsoft.com/office/powerpoint/2010/main" val="40178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6A95B-32C3-4CB1-A136-25FC144389CC}" type="slidenum">
              <a:rPr lang="en-US" smtClean="0"/>
              <a:t>13</a:t>
            </a:fld>
            <a:endParaRPr lang="en-US" dirty="0"/>
          </a:p>
        </p:txBody>
      </p:sp>
    </p:spTree>
    <p:extLst>
      <p:ext uri="{BB962C8B-B14F-4D97-AF65-F5344CB8AC3E}">
        <p14:creationId xmlns:p14="http://schemas.microsoft.com/office/powerpoint/2010/main" val="424178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D8F31-ADD3-4C1D-8C08-9CE992CBB2F1}" type="slidenum">
              <a:rPr lang="en-US" smtClean="0"/>
              <a:pPr/>
              <a:t>18</a:t>
            </a:fld>
            <a:endParaRPr lang="en-US"/>
          </a:p>
        </p:txBody>
      </p:sp>
    </p:spTree>
    <p:extLst>
      <p:ext uri="{BB962C8B-B14F-4D97-AF65-F5344CB8AC3E}">
        <p14:creationId xmlns:p14="http://schemas.microsoft.com/office/powerpoint/2010/main" val="1424604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89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443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AC909-0FD9-42EF-A7B8-A49FDF15B4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508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248400"/>
            <a:ext cx="9144000" cy="609600"/>
          </a:xfrm>
          <a:prstGeom prst="rect">
            <a:avLst/>
          </a:prstGeom>
          <a:solidFill>
            <a:srgbClr val="7094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p:cNvSpPr/>
          <p:nvPr userDrawn="1"/>
        </p:nvSpPr>
        <p:spPr>
          <a:xfrm>
            <a:off x="0" y="2255520"/>
            <a:ext cx="9144000" cy="399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p:nvPr>
        </p:nvSpPr>
        <p:spPr>
          <a:xfrm>
            <a:off x="685800" y="2492375"/>
            <a:ext cx="7772400" cy="1470025"/>
          </a:xfrm>
        </p:spPr>
        <p:txBody>
          <a:bodyPr/>
          <a:lstStyle>
            <a:lvl1pPr>
              <a:defRPr>
                <a:solidFill>
                  <a:srgbClr val="70946B"/>
                </a:solidFill>
              </a:defRPr>
            </a:lvl1pPr>
          </a:lstStyle>
          <a:p>
            <a:r>
              <a:rPr lang="en-US"/>
              <a:t>Click to edit Master title style</a:t>
            </a:r>
          </a:p>
        </p:txBody>
      </p:sp>
      <p:sp>
        <p:nvSpPr>
          <p:cNvPr id="3" name="Subtitle 2"/>
          <p:cNvSpPr>
            <a:spLocks noGrp="1"/>
          </p:cNvSpPr>
          <p:nvPr>
            <p:ph type="subTitle" idx="1"/>
          </p:nvPr>
        </p:nvSpPr>
        <p:spPr>
          <a:xfrm>
            <a:off x="1371600" y="4114800"/>
            <a:ext cx="6400800" cy="1752600"/>
          </a:xfrm>
        </p:spPr>
        <p:txBody>
          <a:bodyPr/>
          <a:lstStyle>
            <a:lvl1pPr marL="0" indent="0" algn="ctr">
              <a:buNone/>
              <a:defRPr>
                <a:solidFill>
                  <a:srgbClr val="7094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8A369D7D-E1A6-433A-D358-D12E9483FD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743" y="6366063"/>
            <a:ext cx="2133601" cy="417996"/>
          </a:xfrm>
          <a:prstGeom prst="rect">
            <a:avLst/>
          </a:prstGeom>
        </p:spPr>
      </p:pic>
    </p:spTree>
    <p:extLst>
      <p:ext uri="{BB962C8B-B14F-4D97-AF65-F5344CB8AC3E}">
        <p14:creationId xmlns:p14="http://schemas.microsoft.com/office/powerpoint/2010/main" val="2140323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355961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30986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288942"/>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a:t>Edit Master text styles</a:t>
            </a:r>
          </a:p>
        </p:txBody>
      </p:sp>
      <p:sp>
        <p:nvSpPr>
          <p:cNvPr id="4" name="Content Placeholder 2"/>
          <p:cNvSpPr>
            <a:spLocks noGrp="1"/>
          </p:cNvSpPr>
          <p:nvPr>
            <p:ph idx="10"/>
          </p:nvPr>
        </p:nvSpPr>
        <p:spPr>
          <a:xfrm>
            <a:off x="-859606" y="3491780"/>
            <a:ext cx="8229600" cy="3600400"/>
          </a:xfrm>
          <a:prstGeom prst="rect">
            <a:avLst/>
          </a:prstGeom>
        </p:spPr>
        <p:txBody>
          <a:bodyPr lIns="396000" anchor="t"/>
          <a:lstStyle>
            <a:lvl1pPr marL="0" indent="0">
              <a:buNone/>
              <a:defRPr sz="1400">
                <a:ln>
                  <a:solidFill>
                    <a:srgbClr val="000000"/>
                  </a:solidFill>
                </a:ln>
                <a:solidFill>
                  <a:schemeClr val="tx1">
                    <a:lumMod val="75000"/>
                    <a:lumOff val="25000"/>
                  </a:schemeClr>
                </a:solidFill>
                <a:latin typeface="Arial" pitchFamily="34" charset="0"/>
                <a:cs typeface="Arial" pitchFamily="34" charset="0"/>
              </a:defRPr>
            </a:lvl1pPr>
          </a:lstStyle>
          <a:p>
            <a:pPr lvl="0"/>
            <a:r>
              <a:rPr lang="en-US" altLang="ko-KR"/>
              <a:t>Edit Master text styles</a:t>
            </a:r>
          </a:p>
        </p:txBody>
      </p:sp>
      <p:sp>
        <p:nvSpPr>
          <p:cNvPr id="11" name="Rectangle 10"/>
          <p:cNvSpPr/>
          <p:nvPr userDrawn="1"/>
        </p:nvSpPr>
        <p:spPr>
          <a:xfrm>
            <a:off x="0" y="0"/>
            <a:ext cx="9158941" cy="13057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userDrawn="1"/>
        </p:nvGrpSpPr>
        <p:grpSpPr>
          <a:xfrm>
            <a:off x="7574233" y="0"/>
            <a:ext cx="1584708" cy="1305721"/>
            <a:chOff x="7095960" y="0"/>
            <a:chExt cx="1584708" cy="1305721"/>
          </a:xfrm>
        </p:grpSpPr>
        <p:sp>
          <p:nvSpPr>
            <p:cNvPr id="7" name="Rectangle 6"/>
            <p:cNvSpPr/>
            <p:nvPr userDrawn="1"/>
          </p:nvSpPr>
          <p:spPr>
            <a:xfrm>
              <a:off x="7496096" y="1"/>
              <a:ext cx="1184572" cy="1305720"/>
            </a:xfrm>
            <a:prstGeom prst="rect">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userDrawn="1"/>
          </p:nvSpPr>
          <p:spPr>
            <a:xfrm flipH="1">
              <a:off x="7095962" y="638099"/>
              <a:ext cx="415075" cy="667622"/>
            </a:xfrm>
            <a:prstGeom prst="rtTriangle">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Triangle 8"/>
            <p:cNvSpPr/>
            <p:nvPr userDrawn="1"/>
          </p:nvSpPr>
          <p:spPr>
            <a:xfrm flipH="1" flipV="1">
              <a:off x="7095960" y="0"/>
              <a:ext cx="415073" cy="638098"/>
            </a:xfrm>
            <a:prstGeom prst="rtTriangle">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56232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46FD8F9-D616-41E8-8FFC-F10F1126D950}" type="datetimeFigureOut">
              <a:rPr lang="en-US" smtClean="0"/>
              <a:t>9/30/24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42939880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FD8F9-D616-41E8-8FFC-F10F1126D950}" type="datetimeFigureOut">
              <a:rPr lang="en-US" smtClean="0"/>
              <a:t>9/30/24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4143417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46FD8F9-D616-41E8-8FFC-F10F1126D950}" type="datetimeFigureOut">
              <a:rPr lang="en-US" smtClean="0"/>
              <a:t>9/30/24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30859273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46FD8F9-D616-41E8-8FFC-F10F1126D950}" type="datetimeFigureOut">
              <a:rPr lang="en-US" smtClean="0"/>
              <a:t>9/30/24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157325916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46FD8F9-D616-41E8-8FFC-F10F1126D950}" type="datetimeFigureOut">
              <a:rPr lang="en-US" smtClean="0"/>
              <a:t>9/30/24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C9EB00-4FA5-488D-ABEF-7B9346DCB11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31505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6FD8F9-D616-41E8-8FFC-F10F1126D950}" type="datetimeFigureOut">
              <a:rPr lang="en-US" smtClean="0"/>
              <a:t>9/30/24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1168635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FD8F9-D616-41E8-8FFC-F10F1126D950}" type="datetimeFigureOut">
              <a:rPr lang="en-US" smtClean="0"/>
              <a:t>9/30/24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1340086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pic>
        <p:nvPicPr>
          <p:cNvPr id="7" name="Picture 6">
            <a:extLst>
              <a:ext uri="{FF2B5EF4-FFF2-40B4-BE49-F238E27FC236}">
                <a16:creationId xmlns:a16="http://schemas.microsoft.com/office/drawing/2014/main" id="{733CD727-80FE-F002-4BFA-73B2ED94C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743" y="6366063"/>
            <a:ext cx="2133601" cy="417996"/>
          </a:xfrm>
          <a:prstGeom prst="rect">
            <a:avLst/>
          </a:prstGeom>
        </p:spPr>
      </p:pic>
    </p:spTree>
    <p:extLst>
      <p:ext uri="{BB962C8B-B14F-4D97-AF65-F5344CB8AC3E}">
        <p14:creationId xmlns:p14="http://schemas.microsoft.com/office/powerpoint/2010/main" val="1441969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46FD8F9-D616-41E8-8FFC-F10F1126D950}" type="datetimeFigureOut">
              <a:rPr lang="en-US" smtClean="0"/>
              <a:t>9/30/24</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311295726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46FD8F9-D616-41E8-8FFC-F10F1126D950}" type="datetimeFigureOut">
              <a:rPr lang="en-US" smtClean="0"/>
              <a:t>9/30/24</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2988272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FD8F9-D616-41E8-8FFC-F10F1126D950}" type="datetimeFigureOut">
              <a:rPr lang="en-US" smtClean="0"/>
              <a:t>9/30/24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3521908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FD8F9-D616-41E8-8FFC-F10F1126D950}" type="datetimeFigureOut">
              <a:rPr lang="en-US" smtClean="0"/>
              <a:t>9/30/24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1831709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6FD8F9-D616-41E8-8FFC-F10F1126D950}" type="datetimeFigureOut">
              <a:rPr lang="en-US" smtClean="0"/>
              <a:t>9/30/24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C9EB00-4FA5-488D-ABEF-7B9346DCB118}" type="slidenum">
              <a:rPr lang="en-US" smtClean="0"/>
              <a:t>‹#›</a:t>
            </a:fld>
            <a:endParaRPr lang="en-US"/>
          </a:p>
        </p:txBody>
      </p:sp>
    </p:spTree>
    <p:extLst>
      <p:ext uri="{BB962C8B-B14F-4D97-AF65-F5344CB8AC3E}">
        <p14:creationId xmlns:p14="http://schemas.microsoft.com/office/powerpoint/2010/main" val="74807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2628201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171164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723267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370320"/>
            <a:ext cx="1676400" cy="335280"/>
          </a:xfrm>
          <a:prstGeom prst="rect">
            <a:avLst/>
          </a:prstGeom>
        </p:spPr>
      </p:pic>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1227376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105473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918642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1608489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48400"/>
            <a:ext cx="9144000" cy="609600"/>
          </a:xfrm>
          <a:prstGeom prst="rect">
            <a:avLst/>
          </a:prstGeom>
          <a:solidFill>
            <a:srgbClr val="7094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pic>
        <p:nvPicPr>
          <p:cNvPr id="4" name="Picture 3">
            <a:extLst>
              <a:ext uri="{FF2B5EF4-FFF2-40B4-BE49-F238E27FC236}">
                <a16:creationId xmlns:a16="http://schemas.microsoft.com/office/drawing/2014/main" id="{B84FDBD7-DCF5-E697-9743-6FC33317018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41743" y="6366063"/>
            <a:ext cx="2133601" cy="417996"/>
          </a:xfrm>
          <a:prstGeom prst="rect">
            <a:avLst/>
          </a:prstGeom>
        </p:spPr>
      </p:pic>
    </p:spTree>
    <p:extLst>
      <p:ext uri="{BB962C8B-B14F-4D97-AF65-F5344CB8AC3E}">
        <p14:creationId xmlns:p14="http://schemas.microsoft.com/office/powerpoint/2010/main" val="328946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AAFB5">
            <a:alpha val="6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346FD8F9-D616-41E8-8FFC-F10F1126D950}" type="datetimeFigureOut">
              <a:rPr lang="en-US" smtClean="0"/>
              <a:t>9/30/24</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2AC9EB00-4FA5-488D-ABEF-7B9346DCB118}" type="slidenum">
              <a:rPr lang="en-US" smtClean="0"/>
              <a:t>‹#›</a:t>
            </a:fld>
            <a:endParaRPr lang="en-US"/>
          </a:p>
        </p:txBody>
      </p:sp>
    </p:spTree>
    <p:extLst>
      <p:ext uri="{BB962C8B-B14F-4D97-AF65-F5344CB8AC3E}">
        <p14:creationId xmlns:p14="http://schemas.microsoft.com/office/powerpoint/2010/main" val="35094867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tiff"/><Relationship Id="rId4" Type="http://schemas.openxmlformats.org/officeDocument/2006/relationships/hyperlink" Target="http://www.wealthworks.org/connect/hub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mailto:mlevy@nado.org" TargetMode="External"/><Relationship Id="rId2" Type="http://schemas.openxmlformats.org/officeDocument/2006/relationships/hyperlink" Target="http://www.nado.or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g"/><Relationship Id="rId7" Type="http://schemas.openxmlformats.org/officeDocument/2006/relationships/image" Target="../media/image30.jpeg"/><Relationship Id="rId12" Type="http://schemas.openxmlformats.org/officeDocument/2006/relationships/image" Target="../media/image35.gif"/><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2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hyperlink" Target="https://www.wealthworks.org/sites/default/files/resources/BlackBeltTreasures_final.pdf"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90.jpeg"/><Relationship Id="rId4"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9.xml"/><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hyperlink" Target="mailto:sulynn@blackbelttreasures.com"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97.png"/><Relationship Id="rId4" Type="http://schemas.openxmlformats.org/officeDocument/2006/relationships/image" Target="../media/image96.jpe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hyperlink" Target="http://www.nado.org/" TargetMode="External"/><Relationship Id="rId2" Type="http://schemas.openxmlformats.org/officeDocument/2006/relationships/hyperlink" Target="mailto:mlevy@nado.org"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hyperlink" Target="http://www.nado.org/wealthcreatio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nado.org/" TargetMode="External"/><Relationship Id="rId2" Type="http://schemas.openxmlformats.org/officeDocument/2006/relationships/hyperlink" Target="mailto:mlevy@nado.org"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hyperlink" Target="http://www.nado.org/wealthcreati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www.wealthworks.or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nado.org/wealthcreation"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5A59E-02D1-D8E1-F993-F884AF5BBC81}"/>
              </a:ext>
            </a:extLst>
          </p:cNvPr>
          <p:cNvSpPr>
            <a:spLocks noGrp="1"/>
          </p:cNvSpPr>
          <p:nvPr>
            <p:ph type="sldNum" sz="quarter" idx="4"/>
          </p:nvPr>
        </p:nvSpPr>
        <p:spPr/>
        <p:txBody>
          <a:bodyPr/>
          <a:lstStyle/>
          <a:p>
            <a:endParaRPr lang="en-US"/>
          </a:p>
        </p:txBody>
      </p:sp>
      <p:sp>
        <p:nvSpPr>
          <p:cNvPr id="5" name="AutoShape 2">
            <a:extLst>
              <a:ext uri="{FF2B5EF4-FFF2-40B4-BE49-F238E27FC236}">
                <a16:creationId xmlns:a16="http://schemas.microsoft.com/office/drawing/2014/main" id="{FB595911-A890-50BA-6851-1DC7636E10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689F51C9-8D00-7BAC-9930-D112F1348E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8910" y="0"/>
            <a:ext cx="5097780" cy="6858000"/>
          </a:xfrm>
          <a:prstGeom prst="rect">
            <a:avLst/>
          </a:prstGeom>
        </p:spPr>
      </p:pic>
    </p:spTree>
    <p:extLst>
      <p:ext uri="{BB962C8B-B14F-4D97-AF65-F5344CB8AC3E}">
        <p14:creationId xmlns:p14="http://schemas.microsoft.com/office/powerpoint/2010/main" val="301123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eaLnBrk="1" fontAlgn="auto" hangingPunct="1">
              <a:spcAft>
                <a:spcPts val="0"/>
              </a:spcAft>
              <a:defRPr/>
            </a:pPr>
            <a:r>
              <a:rPr lang="en-US">
                <a:latin typeface="+mj-lt"/>
              </a:rPr>
              <a:t>Principles of Wealth Creation</a:t>
            </a:r>
          </a:p>
        </p:txBody>
      </p:sp>
      <p:sp>
        <p:nvSpPr>
          <p:cNvPr id="3" name="Content Placeholder 2"/>
          <p:cNvSpPr>
            <a:spLocks noGrp="1"/>
          </p:cNvSpPr>
          <p:nvPr>
            <p:ph idx="1"/>
          </p:nvPr>
        </p:nvSpPr>
        <p:spPr>
          <a:xfrm>
            <a:off x="2117819" y="2514600"/>
            <a:ext cx="4495800" cy="1676400"/>
          </a:xfrm>
        </p:spPr>
        <p:txBody>
          <a:bodyPr rtlCol="0">
            <a:normAutofit/>
          </a:bodyPr>
          <a:lstStyle/>
          <a:p>
            <a:pPr marL="741363" indent="-741363" eaLnBrk="1" fontAlgn="auto" hangingPunct="1">
              <a:spcAft>
                <a:spcPts val="0"/>
              </a:spcAft>
              <a:buFont typeface="Arial" pitchFamily="34" charset="0"/>
              <a:buNone/>
              <a:defRPr/>
            </a:pPr>
            <a:endParaRPr lang="en-US" sz="2000" dirty="0"/>
          </a:p>
          <a:p>
            <a:pPr marL="0" indent="0" algn="r" eaLnBrk="1" fontAlgn="auto" hangingPunct="1">
              <a:spcAft>
                <a:spcPts val="0"/>
              </a:spcAft>
              <a:buFont typeface="Arial" pitchFamily="34" charset="0"/>
              <a:buNone/>
              <a:defRPr/>
            </a:pPr>
            <a:r>
              <a:rPr lang="en-US" sz="2400" dirty="0"/>
              <a:t>#2 – Root wealth in local people, places and firms through </a:t>
            </a:r>
            <a:r>
              <a:rPr lang="en-US" sz="2400" b="1" dirty="0"/>
              <a:t>regional ownership, control and influence.</a:t>
            </a:r>
          </a:p>
          <a:p>
            <a:pPr eaLnBrk="1" fontAlgn="auto" hangingPunct="1">
              <a:spcAft>
                <a:spcPts val="0"/>
              </a:spcAft>
              <a:buFont typeface="Arial" pitchFamily="34" charset="0"/>
              <a:buNone/>
              <a:defRPr/>
            </a:pPr>
            <a:endParaRPr lang="en-US" sz="2800" dirty="0"/>
          </a:p>
        </p:txBody>
      </p:sp>
      <p:pic>
        <p:nvPicPr>
          <p:cNvPr id="301060" name="Picture 5" descr="1 - capital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0668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1061" name="Picture 6" descr="1 - livelihood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629" y="41148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1062" name="Picture 7" descr="1 - ownership.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83375" y="25146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3" name="TextBox 9"/>
          <p:cNvSpPr txBox="1">
            <a:spLocks noChangeArrowheads="1"/>
          </p:cNvSpPr>
          <p:nvPr/>
        </p:nvSpPr>
        <p:spPr bwMode="auto">
          <a:xfrm>
            <a:off x="2438400" y="1363662"/>
            <a:ext cx="35052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pitchFamily="34" charset="0"/>
              <a:buChar char="•"/>
              <a:defRPr sz="2200">
                <a:solidFill>
                  <a:schemeClr val="tx1"/>
                </a:solidFill>
                <a:latin typeface="Arial" pitchFamily="34" charset="0"/>
              </a:defRPr>
            </a:lvl1pPr>
            <a:lvl2pPr marL="742950" indent="-285750" eaLnBrk="0" hangingPunct="0">
              <a:spcBef>
                <a:spcPct val="20000"/>
              </a:spcBef>
              <a:buClr>
                <a:schemeClr val="accent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rgbClr val="E5FCC2"/>
              </a:buClr>
              <a:buFont typeface="Arial" pitchFamily="34" charset="0"/>
              <a:buChar char="•"/>
              <a:defRPr>
                <a:solidFill>
                  <a:schemeClr val="tx1"/>
                </a:solidFill>
                <a:latin typeface="Arial" pitchFamily="34" charset="0"/>
              </a:defRPr>
            </a:lvl3pPr>
            <a:lvl4pPr marL="1600200" indent="-228600" eaLnBrk="0" hangingPunct="0">
              <a:spcBef>
                <a:spcPct val="20000"/>
              </a:spcBef>
              <a:buClr>
                <a:srgbClr val="FADA7A"/>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rgbClr val="B88472"/>
              </a:buClr>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9pPr>
          </a:lstStyle>
          <a:p>
            <a:pPr eaLnBrk="1" fontAlgn="base" hangingPunct="1">
              <a:spcBef>
                <a:spcPct val="0"/>
              </a:spcBef>
              <a:spcAft>
                <a:spcPct val="0"/>
              </a:spcAft>
              <a:buClrTx/>
              <a:buFontTx/>
              <a:buNone/>
            </a:pPr>
            <a:r>
              <a:rPr lang="en-US" altLang="en-US">
                <a:cs typeface="Arial" pitchFamily="34" charset="0"/>
              </a:rPr>
              <a:t>#1 – </a:t>
            </a:r>
            <a:r>
              <a:rPr lang="en-US" altLang="en-US" b="1">
                <a:cs typeface="Arial" pitchFamily="34" charset="0"/>
              </a:rPr>
              <a:t>Create wealth</a:t>
            </a:r>
            <a:r>
              <a:rPr lang="en-US" altLang="en-US">
                <a:cs typeface="Arial" pitchFamily="34" charset="0"/>
              </a:rPr>
              <a:t>, broadly defined, and aspire to do no harm.</a:t>
            </a:r>
          </a:p>
          <a:p>
            <a:pPr eaLnBrk="1" fontAlgn="base" hangingPunct="1">
              <a:spcBef>
                <a:spcPct val="0"/>
              </a:spcBef>
              <a:spcAft>
                <a:spcPct val="0"/>
              </a:spcAft>
              <a:buClrTx/>
              <a:buFontTx/>
              <a:buNone/>
            </a:pPr>
            <a:endParaRPr lang="en-US" altLang="en-US" sz="1800">
              <a:solidFill>
                <a:srgbClr val="547980"/>
              </a:solidFill>
              <a:cs typeface="Arial" pitchFamily="34" charset="0"/>
            </a:endParaRPr>
          </a:p>
        </p:txBody>
      </p:sp>
      <p:sp>
        <p:nvSpPr>
          <p:cNvPr id="301064" name="TextBox 10"/>
          <p:cNvSpPr txBox="1">
            <a:spLocks noChangeArrowheads="1"/>
          </p:cNvSpPr>
          <p:nvPr/>
        </p:nvSpPr>
        <p:spPr bwMode="auto">
          <a:xfrm>
            <a:off x="2286000" y="4321175"/>
            <a:ext cx="4038600" cy="172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pitchFamily="34" charset="0"/>
              <a:buChar char="•"/>
              <a:defRPr sz="2200">
                <a:solidFill>
                  <a:schemeClr val="tx1"/>
                </a:solidFill>
                <a:latin typeface="Arial" pitchFamily="34" charset="0"/>
              </a:defRPr>
            </a:lvl1pPr>
            <a:lvl2pPr marL="742950" indent="-285750" eaLnBrk="0" hangingPunct="0">
              <a:spcBef>
                <a:spcPct val="20000"/>
              </a:spcBef>
              <a:buClr>
                <a:schemeClr val="accent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rgbClr val="E5FCC2"/>
              </a:buClr>
              <a:buFont typeface="Arial" pitchFamily="34" charset="0"/>
              <a:buChar char="•"/>
              <a:defRPr>
                <a:solidFill>
                  <a:schemeClr val="tx1"/>
                </a:solidFill>
                <a:latin typeface="Arial" pitchFamily="34" charset="0"/>
              </a:defRPr>
            </a:lvl3pPr>
            <a:lvl4pPr marL="1600200" indent="-228600" eaLnBrk="0" hangingPunct="0">
              <a:spcBef>
                <a:spcPct val="20000"/>
              </a:spcBef>
              <a:buClr>
                <a:srgbClr val="FADA7A"/>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rgbClr val="B88472"/>
              </a:buClr>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9pPr>
          </a:lstStyle>
          <a:p>
            <a:pPr eaLnBrk="1" fontAlgn="base" hangingPunct="1">
              <a:spcBef>
                <a:spcPct val="0"/>
              </a:spcBef>
              <a:spcAft>
                <a:spcPct val="0"/>
              </a:spcAft>
              <a:buClrTx/>
              <a:buFontTx/>
              <a:buNone/>
            </a:pPr>
            <a:r>
              <a:rPr lang="en-US" altLang="en-US">
                <a:cs typeface="Arial" pitchFamily="34" charset="0"/>
              </a:rPr>
              <a:t>#3 – Build </a:t>
            </a:r>
            <a:r>
              <a:rPr lang="en-US" altLang="en-US" b="1">
                <a:cs typeface="Arial" pitchFamily="34" charset="0"/>
              </a:rPr>
              <a:t>lasting livelihoods </a:t>
            </a:r>
            <a:r>
              <a:rPr lang="en-US" altLang="en-US">
                <a:cs typeface="Arial" pitchFamily="34" charset="0"/>
              </a:rPr>
              <a:t>by intentionally including people and firms on the economic margins.</a:t>
            </a:r>
          </a:p>
          <a:p>
            <a:pPr eaLnBrk="1" fontAlgn="base" hangingPunct="1">
              <a:spcBef>
                <a:spcPct val="0"/>
              </a:spcBef>
              <a:spcAft>
                <a:spcPct val="0"/>
              </a:spcAft>
              <a:buClrTx/>
              <a:buFontTx/>
              <a:buNone/>
            </a:pPr>
            <a:endParaRPr lang="en-US" altLang="en-US" sz="1800">
              <a:solidFill>
                <a:srgbClr val="547980"/>
              </a:solidFill>
              <a:cs typeface="Arial" pitchFamily="34" charset="0"/>
            </a:endParaRPr>
          </a:p>
        </p:txBody>
      </p:sp>
      <p:sp>
        <p:nvSpPr>
          <p:cNvPr id="13323" name="Slide Number Placeholder 11"/>
          <p:cNvSpPr>
            <a:spLocks noGrp="1"/>
          </p:cNvSpPr>
          <p:nvPr>
            <p:ph type="sldNum" sz="quarter" idx="4294967295"/>
          </p:nvPr>
        </p:nvSpPr>
        <p:spPr bwMode="auto">
          <a:xfrm>
            <a:off x="8531225" y="5648325"/>
            <a:ext cx="549275" cy="396875"/>
          </a:xfrm>
          <a:prstGeom prst="bracketPair">
            <a:avLst>
              <a:gd name="adj" fmla="val 17949"/>
            </a:avLst>
          </a:prstGeom>
          <a:ln>
            <a:round/>
            <a:headEnd/>
            <a:tailEnd/>
          </a:ln>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F68B8400-AB04-4387-8286-3C5EAE74C0EA}" type="slidenum">
              <a:rPr lang="en-US" altLang="en-US" smtClean="0">
                <a:solidFill>
                  <a:srgbClr val="FFFFFF"/>
                </a:solidFill>
              </a:rPr>
              <a:pPr fontAlgn="base">
                <a:spcBef>
                  <a:spcPct val="0"/>
                </a:spcBef>
                <a:spcAft>
                  <a:spcPct val="0"/>
                </a:spcAft>
                <a:defRPr/>
              </a:pPr>
              <a:t>10</a:t>
            </a:fld>
            <a:endParaRPr lang="en-US" altLang="en-US">
              <a:solidFill>
                <a:srgbClr val="FFFFFF"/>
              </a:solidFill>
            </a:endParaRPr>
          </a:p>
        </p:txBody>
      </p:sp>
    </p:spTree>
    <p:extLst>
      <p:ext uri="{BB962C8B-B14F-4D97-AF65-F5344CB8AC3E}">
        <p14:creationId xmlns:p14="http://schemas.microsoft.com/office/powerpoint/2010/main" val="2336415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2"/>
          <p:cNvSpPr>
            <a:spLocks/>
          </p:cNvSpPr>
          <p:nvPr/>
        </p:nvSpPr>
        <p:spPr bwMode="auto">
          <a:xfrm>
            <a:off x="190501" y="236637"/>
            <a:ext cx="1485899" cy="1127475"/>
          </a:xfrm>
          <a:prstGeom prst="rect">
            <a:avLst/>
          </a:prstGeom>
          <a:noFill/>
          <a:ln w="12700">
            <a:noFill/>
            <a:miter lim="800000"/>
            <a:headEnd/>
            <a:tailEnd/>
          </a:ln>
        </p:spPr>
        <p:txBody>
          <a:bodyPr lIns="0" tIns="0" rIns="0" bIns="0" anchor="ctr"/>
          <a:lstStyle/>
          <a:p>
            <a:r>
              <a:rPr lang="en-US" sz="2500">
                <a:solidFill>
                  <a:srgbClr val="FFFFFF"/>
                </a:solidFill>
                <a:latin typeface="+mj-lt"/>
              </a:rPr>
              <a:t>t</a:t>
            </a:r>
          </a:p>
        </p:txBody>
      </p:sp>
      <p:sp>
        <p:nvSpPr>
          <p:cNvPr id="27" name="TextBox 26"/>
          <p:cNvSpPr txBox="1"/>
          <p:nvPr/>
        </p:nvSpPr>
        <p:spPr>
          <a:xfrm>
            <a:off x="2697479" y="294129"/>
            <a:ext cx="6446521" cy="769441"/>
          </a:xfrm>
          <a:prstGeom prst="rect">
            <a:avLst/>
          </a:prstGeom>
          <a:solidFill>
            <a:schemeClr val="accent3">
              <a:lumMod val="20000"/>
              <a:lumOff val="80000"/>
            </a:schemeClr>
          </a:solidFill>
        </p:spPr>
        <p:txBody>
          <a:bodyPr wrap="square" lIns="0" tIns="0" rIns="0" bIns="0" rtlCol="0" anchor="b" anchorCtr="0">
            <a:spAutoFit/>
          </a:bodyPr>
          <a:lstStyle/>
          <a:p>
            <a:pPr algn="ctr"/>
            <a:endParaRPr lang="en-US" sz="600" b="1">
              <a:solidFill>
                <a:srgbClr val="4F81BD">
                  <a:lumMod val="50000"/>
                </a:srgbClr>
              </a:solidFill>
              <a:latin typeface="+mj-lt"/>
            </a:endParaRPr>
          </a:p>
          <a:p>
            <a:pPr algn="ctr"/>
            <a:endParaRPr lang="en-US" sz="600" b="1">
              <a:solidFill>
                <a:srgbClr val="404556"/>
              </a:solidFill>
              <a:latin typeface="+mj-lt"/>
            </a:endParaRPr>
          </a:p>
          <a:p>
            <a:pPr algn="ctr"/>
            <a:endParaRPr lang="en-US" sz="200" b="1">
              <a:solidFill>
                <a:srgbClr val="404556"/>
              </a:solidFill>
              <a:latin typeface="+mj-lt"/>
            </a:endParaRPr>
          </a:p>
          <a:p>
            <a:pPr algn="ctr"/>
            <a:r>
              <a:rPr lang="en-US" sz="3000" b="1">
                <a:solidFill>
                  <a:srgbClr val="9A0000"/>
                </a:solidFill>
                <a:latin typeface="+mj-lt"/>
              </a:rPr>
              <a:t>Wealth Components: Eight Capitals</a:t>
            </a:r>
          </a:p>
          <a:p>
            <a:pPr algn="ctr"/>
            <a:endParaRPr lang="en-US" sz="600" b="1">
              <a:solidFill>
                <a:srgbClr val="4F81BD">
                  <a:lumMod val="50000"/>
                </a:srgbClr>
              </a:solidFill>
              <a:latin typeface="+mj-lt"/>
            </a:endParaRPr>
          </a:p>
        </p:txBody>
      </p:sp>
      <p:sp>
        <p:nvSpPr>
          <p:cNvPr id="29" name="TextBox 28"/>
          <p:cNvSpPr txBox="1"/>
          <p:nvPr/>
        </p:nvSpPr>
        <p:spPr>
          <a:xfrm>
            <a:off x="1137" y="590522"/>
            <a:ext cx="2605040" cy="461665"/>
          </a:xfrm>
          <a:prstGeom prst="rect">
            <a:avLst/>
          </a:prstGeom>
          <a:solidFill>
            <a:srgbClr val="006666"/>
          </a:solidFill>
        </p:spPr>
        <p:txBody>
          <a:bodyPr wrap="square" rtlCol="0">
            <a:spAutoFit/>
          </a:bodyPr>
          <a:lstStyle/>
          <a:p>
            <a:pPr algn="ctr"/>
            <a:r>
              <a:rPr lang="en-US" sz="2400" b="1">
                <a:solidFill>
                  <a:srgbClr val="E8EFEF"/>
                </a:solidFill>
                <a:effectLst>
                  <a:outerShdw blurRad="38100" dist="38100" dir="2700000" algn="tl">
                    <a:srgbClr val="000000">
                      <a:alpha val="43137"/>
                    </a:srgbClr>
                  </a:outerShdw>
                </a:effectLst>
                <a:latin typeface="+mj-lt"/>
              </a:rPr>
              <a:t>Key Concept</a:t>
            </a:r>
          </a:p>
        </p:txBody>
      </p:sp>
      <p:grpSp>
        <p:nvGrpSpPr>
          <p:cNvPr id="31" name="Group 30"/>
          <p:cNvGrpSpPr/>
          <p:nvPr/>
        </p:nvGrpSpPr>
        <p:grpSpPr>
          <a:xfrm>
            <a:off x="0" y="1052187"/>
            <a:ext cx="9144000" cy="4990525"/>
            <a:chOff x="228600" y="990600"/>
            <a:chExt cx="8763000" cy="5052112"/>
          </a:xfrm>
        </p:grpSpPr>
        <p:sp>
          <p:nvSpPr>
            <p:cNvPr id="32" name="Rectangle 31"/>
            <p:cNvSpPr/>
            <p:nvPr/>
          </p:nvSpPr>
          <p:spPr>
            <a:xfrm>
              <a:off x="228600" y="990600"/>
              <a:ext cx="8763000" cy="4953000"/>
            </a:xfrm>
            <a:prstGeom prst="rect">
              <a:avLst/>
            </a:prstGeom>
            <a:solidFill>
              <a:schemeClr val="accent3">
                <a:lumMod val="20000"/>
                <a:lumOff val="80000"/>
              </a:schemeClr>
            </a:solidFill>
          </p:spPr>
          <p:txBody>
            <a:bodyPr/>
            <a:lstStyle/>
            <a:p>
              <a:endParaRPr lang="en-US"/>
            </a:p>
          </p:txBody>
        </p:sp>
        <p:sp>
          <p:nvSpPr>
            <p:cNvPr id="33" name="Freeform 32"/>
            <p:cNvSpPr/>
            <p:nvPr/>
          </p:nvSpPr>
          <p:spPr>
            <a:xfrm>
              <a:off x="228600" y="1059975"/>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a:solidFill>
              <a:schemeClr val="accent3">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a:solidFill>
                    <a:srgbClr val="C0504D">
                      <a:lumMod val="75000"/>
                    </a:srgbClr>
                  </a:solidFill>
                  <a:latin typeface="+mj-lt"/>
                  <a:cs typeface="Calibri" pitchFamily="34" charset="0"/>
                </a:rPr>
                <a:t>Intellectual</a:t>
              </a:r>
            </a:p>
          </p:txBody>
        </p:sp>
        <p:sp>
          <p:nvSpPr>
            <p:cNvPr id="34" name="Left Brace 33"/>
            <p:cNvSpPr/>
            <p:nvPr/>
          </p:nvSpPr>
          <p:spPr>
            <a:xfrm>
              <a:off x="2419349" y="1043887"/>
              <a:ext cx="438150" cy="546975"/>
            </a:xfrm>
            <a:prstGeom prst="leftBrace">
              <a:avLst>
                <a:gd name="adj1" fmla="val 35000"/>
                <a:gd name="adj2" fmla="val 50000"/>
              </a:avLst>
            </a:prstGeom>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5" name="Freeform 34"/>
            <p:cNvSpPr/>
            <p:nvPr/>
          </p:nvSpPr>
          <p:spPr>
            <a:xfrm>
              <a:off x="3032759" y="1043887"/>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0666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228600" lvl="1" indent="-228600" defTabSz="1155700">
                <a:lnSpc>
                  <a:spcPct val="90000"/>
                </a:lnSpc>
                <a:spcBef>
                  <a:spcPct val="0"/>
                </a:spcBef>
                <a:spcAft>
                  <a:spcPct val="15000"/>
                </a:spcAft>
                <a:buFontTx/>
                <a:buChar char="••"/>
              </a:pPr>
              <a:r>
                <a:rPr lang="en-US" sz="2400">
                  <a:solidFill>
                    <a:prstClr val="white"/>
                  </a:solidFill>
                  <a:latin typeface="+mj-lt"/>
                  <a:cs typeface="Calibri" pitchFamily="34" charset="0"/>
                </a:rPr>
                <a:t>Knowledge and innovation</a:t>
              </a:r>
            </a:p>
          </p:txBody>
        </p:sp>
        <p:sp>
          <p:nvSpPr>
            <p:cNvPr id="36" name="Freeform 35"/>
            <p:cNvSpPr/>
            <p:nvPr/>
          </p:nvSpPr>
          <p:spPr>
            <a:xfrm>
              <a:off x="228600" y="1700550"/>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a:solidFill>
                    <a:srgbClr val="C0504D">
                      <a:lumMod val="75000"/>
                    </a:srgbClr>
                  </a:solidFill>
                  <a:latin typeface="+mj-lt"/>
                  <a:cs typeface="Calibri" pitchFamily="34" charset="0"/>
                </a:rPr>
                <a:t>Individual</a:t>
              </a:r>
            </a:p>
          </p:txBody>
        </p:sp>
        <p:sp>
          <p:nvSpPr>
            <p:cNvPr id="37" name="Left Brace 36"/>
            <p:cNvSpPr/>
            <p:nvPr/>
          </p:nvSpPr>
          <p:spPr>
            <a:xfrm>
              <a:off x="2419349" y="1684462"/>
              <a:ext cx="438150" cy="546975"/>
            </a:xfrm>
            <a:prstGeom prst="leftBrace">
              <a:avLst>
                <a:gd name="adj1" fmla="val 35000"/>
                <a:gd name="adj2" fmla="val 50000"/>
              </a:avLst>
            </a:prstGeom>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8" name="Freeform 37"/>
            <p:cNvSpPr/>
            <p:nvPr/>
          </p:nvSpPr>
          <p:spPr>
            <a:xfrm>
              <a:off x="3032759" y="1684462"/>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0666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2948"/>
                <a:satOff val="819"/>
                <a:lumOff val="10633"/>
                <a:alphaOff val="0"/>
              </a:schemeClr>
            </a:effectRef>
            <a:fontRef idx="minor">
              <a:schemeClr val="lt1"/>
            </a:fontRef>
          </p:style>
          <p:txBody>
            <a:bodyPr spcFirstLastPara="0" vert="horz" wrap="square" lIns="99060" tIns="99060" rIns="99060" bIns="99060" numCol="1" spcCol="1270" anchor="ctr" anchorCtr="0">
              <a:noAutofit/>
            </a:bodyPr>
            <a:lstStyle/>
            <a:p>
              <a:pPr marL="228600" lvl="1" indent="-228600" defTabSz="1155700">
                <a:lnSpc>
                  <a:spcPct val="90000"/>
                </a:lnSpc>
                <a:spcBef>
                  <a:spcPct val="0"/>
                </a:spcBef>
                <a:spcAft>
                  <a:spcPct val="15000"/>
                </a:spcAft>
                <a:buFontTx/>
                <a:buChar char="••"/>
              </a:pPr>
              <a:r>
                <a:rPr lang="en-US" sz="2400">
                  <a:solidFill>
                    <a:prstClr val="white"/>
                  </a:solidFill>
                  <a:latin typeface="+mj-lt"/>
                  <a:cs typeface="Calibri" pitchFamily="34" charset="0"/>
                </a:rPr>
                <a:t>Skills, education, health</a:t>
              </a:r>
            </a:p>
          </p:txBody>
        </p:sp>
        <p:sp>
          <p:nvSpPr>
            <p:cNvPr id="39" name="Freeform 38"/>
            <p:cNvSpPr/>
            <p:nvPr/>
          </p:nvSpPr>
          <p:spPr>
            <a:xfrm>
              <a:off x="228600" y="2341125"/>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a:solidFill>
                    <a:srgbClr val="C0504D">
                      <a:lumMod val="75000"/>
                    </a:srgbClr>
                  </a:solidFill>
                  <a:latin typeface="+mj-lt"/>
                  <a:cs typeface="Calibri" pitchFamily="34" charset="0"/>
                </a:rPr>
                <a:t>Social</a:t>
              </a:r>
            </a:p>
          </p:txBody>
        </p:sp>
        <p:sp>
          <p:nvSpPr>
            <p:cNvPr id="40" name="Left Brace 39"/>
            <p:cNvSpPr/>
            <p:nvPr/>
          </p:nvSpPr>
          <p:spPr>
            <a:xfrm>
              <a:off x="2419349" y="2325037"/>
              <a:ext cx="438150" cy="546975"/>
            </a:xfrm>
            <a:prstGeom prst="leftBrace">
              <a:avLst>
                <a:gd name="adj1" fmla="val 35000"/>
                <a:gd name="adj2" fmla="val 50000"/>
              </a:avLst>
            </a:prstGeom>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1" name="Freeform 40"/>
            <p:cNvSpPr/>
            <p:nvPr/>
          </p:nvSpPr>
          <p:spPr>
            <a:xfrm>
              <a:off x="3032759" y="2325037"/>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0666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5897"/>
                <a:satOff val="1639"/>
                <a:lumOff val="21267"/>
                <a:alphaOff val="0"/>
              </a:schemeClr>
            </a:effectRef>
            <a:fontRef idx="minor">
              <a:schemeClr val="lt1"/>
            </a:fontRef>
          </p:style>
          <p:txBody>
            <a:bodyPr spcFirstLastPara="0" vert="horz" wrap="square" lIns="99060" tIns="99060" rIns="99060" bIns="99060" numCol="1" spcCol="1270" anchor="ctr" anchorCtr="0">
              <a:noAutofit/>
            </a:bodyPr>
            <a:lstStyle/>
            <a:p>
              <a:pPr marL="228600" lvl="1" indent="-228600" defTabSz="1155700">
                <a:lnSpc>
                  <a:spcPct val="90000"/>
                </a:lnSpc>
                <a:spcBef>
                  <a:spcPct val="0"/>
                </a:spcBef>
                <a:spcAft>
                  <a:spcPct val="15000"/>
                </a:spcAft>
                <a:buFontTx/>
                <a:buChar char="••"/>
              </a:pPr>
              <a:r>
                <a:rPr lang="en-US" sz="2400">
                  <a:solidFill>
                    <a:prstClr val="white"/>
                  </a:solidFill>
                  <a:latin typeface="+mj-lt"/>
                  <a:cs typeface="Calibri" pitchFamily="34" charset="0"/>
                </a:rPr>
                <a:t>Trust and relationships</a:t>
              </a:r>
            </a:p>
          </p:txBody>
        </p:sp>
        <p:sp>
          <p:nvSpPr>
            <p:cNvPr id="42" name="Freeform 41"/>
            <p:cNvSpPr/>
            <p:nvPr/>
          </p:nvSpPr>
          <p:spPr>
            <a:xfrm>
              <a:off x="228600" y="2981700"/>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a:solidFill>
                    <a:srgbClr val="C0504D">
                      <a:lumMod val="75000"/>
                    </a:srgbClr>
                  </a:solidFill>
                  <a:latin typeface="+mj-lt"/>
                  <a:cs typeface="Calibri" pitchFamily="34" charset="0"/>
                </a:rPr>
                <a:t>Natural</a:t>
              </a:r>
            </a:p>
          </p:txBody>
        </p:sp>
        <p:sp>
          <p:nvSpPr>
            <p:cNvPr id="43" name="Left Brace 42"/>
            <p:cNvSpPr/>
            <p:nvPr/>
          </p:nvSpPr>
          <p:spPr>
            <a:xfrm>
              <a:off x="2419349" y="2965612"/>
              <a:ext cx="438150" cy="546975"/>
            </a:xfrm>
            <a:prstGeom prst="leftBrace">
              <a:avLst>
                <a:gd name="adj1" fmla="val 35000"/>
                <a:gd name="adj2" fmla="val 50000"/>
              </a:avLst>
            </a:prstGeom>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4" name="Freeform 43"/>
            <p:cNvSpPr/>
            <p:nvPr/>
          </p:nvSpPr>
          <p:spPr>
            <a:xfrm>
              <a:off x="3032759" y="2965612"/>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0666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8845"/>
                <a:satOff val="2458"/>
                <a:lumOff val="31900"/>
                <a:alphaOff val="0"/>
              </a:schemeClr>
            </a:effectRef>
            <a:fontRef idx="minor">
              <a:schemeClr val="lt1"/>
            </a:fontRef>
          </p:style>
          <p:txBody>
            <a:bodyPr spcFirstLastPara="0" vert="horz" wrap="square" lIns="99060" tIns="99060" rIns="99060" bIns="99060" numCol="1" spcCol="1270" anchor="ctr" anchorCtr="0">
              <a:noAutofit/>
            </a:bodyPr>
            <a:lstStyle/>
            <a:p>
              <a:pPr marL="228600" lvl="1" indent="-228600" defTabSz="1155700">
                <a:lnSpc>
                  <a:spcPct val="90000"/>
                </a:lnSpc>
                <a:spcBef>
                  <a:spcPct val="0"/>
                </a:spcBef>
                <a:spcAft>
                  <a:spcPct val="15000"/>
                </a:spcAft>
                <a:buFontTx/>
                <a:buChar char="••"/>
              </a:pPr>
              <a:r>
                <a:rPr lang="en-US" sz="2400">
                  <a:solidFill>
                    <a:prstClr val="white"/>
                  </a:solidFill>
                  <a:latin typeface="+mj-lt"/>
                  <a:cs typeface="Calibri" pitchFamily="34" charset="0"/>
                </a:rPr>
                <a:t>Natural resources</a:t>
              </a:r>
            </a:p>
          </p:txBody>
        </p:sp>
        <p:sp>
          <p:nvSpPr>
            <p:cNvPr id="45" name="Freeform 44"/>
            <p:cNvSpPr/>
            <p:nvPr/>
          </p:nvSpPr>
          <p:spPr>
            <a:xfrm>
              <a:off x="228600" y="3622275"/>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a:solidFill>
                    <a:srgbClr val="C0504D">
                      <a:lumMod val="75000"/>
                    </a:srgbClr>
                  </a:solidFill>
                  <a:latin typeface="+mj-lt"/>
                  <a:cs typeface="Calibri" pitchFamily="34" charset="0"/>
                </a:rPr>
                <a:t>Built</a:t>
              </a:r>
            </a:p>
          </p:txBody>
        </p:sp>
        <p:sp>
          <p:nvSpPr>
            <p:cNvPr id="46" name="Left Brace 45"/>
            <p:cNvSpPr/>
            <p:nvPr/>
          </p:nvSpPr>
          <p:spPr>
            <a:xfrm>
              <a:off x="2419349" y="3606187"/>
              <a:ext cx="438150" cy="546975"/>
            </a:xfrm>
            <a:prstGeom prst="leftBrace">
              <a:avLst>
                <a:gd name="adj1" fmla="val 35000"/>
                <a:gd name="adj2" fmla="val 50000"/>
              </a:avLst>
            </a:prstGeom>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7" name="Freeform 46"/>
            <p:cNvSpPr/>
            <p:nvPr/>
          </p:nvSpPr>
          <p:spPr>
            <a:xfrm>
              <a:off x="3032759" y="3606187"/>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0666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8845"/>
                <a:satOff val="2458"/>
                <a:lumOff val="31900"/>
                <a:alphaOff val="0"/>
              </a:schemeClr>
            </a:effectRef>
            <a:fontRef idx="minor">
              <a:schemeClr val="lt1"/>
            </a:fontRef>
          </p:style>
          <p:txBody>
            <a:bodyPr spcFirstLastPara="0" vert="horz" wrap="square" lIns="99060" tIns="99060" rIns="99060" bIns="99060" numCol="1" spcCol="1270" anchor="ctr" anchorCtr="0">
              <a:noAutofit/>
            </a:bodyPr>
            <a:lstStyle/>
            <a:p>
              <a:pPr marL="228600" lvl="1" indent="-228600" defTabSz="1155700">
                <a:lnSpc>
                  <a:spcPct val="90000"/>
                </a:lnSpc>
                <a:spcBef>
                  <a:spcPct val="0"/>
                </a:spcBef>
                <a:spcAft>
                  <a:spcPct val="15000"/>
                </a:spcAft>
                <a:buFontTx/>
                <a:buChar char="••"/>
              </a:pPr>
              <a:r>
                <a:rPr lang="en-US" sz="2400">
                  <a:solidFill>
                    <a:prstClr val="white"/>
                  </a:solidFill>
                  <a:latin typeface="+mj-lt"/>
                  <a:cs typeface="Calibri" pitchFamily="34" charset="0"/>
                </a:rPr>
                <a:t>Infrastructure</a:t>
              </a:r>
            </a:p>
          </p:txBody>
        </p:sp>
        <p:sp>
          <p:nvSpPr>
            <p:cNvPr id="48" name="Freeform 47"/>
            <p:cNvSpPr/>
            <p:nvPr/>
          </p:nvSpPr>
          <p:spPr>
            <a:xfrm>
              <a:off x="228600" y="4262849"/>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a:solidFill>
                    <a:srgbClr val="C0504D">
                      <a:lumMod val="75000"/>
                    </a:srgbClr>
                  </a:solidFill>
                  <a:latin typeface="+mj-lt"/>
                  <a:cs typeface="Calibri" pitchFamily="34" charset="0"/>
                </a:rPr>
                <a:t>Political</a:t>
              </a:r>
              <a:r>
                <a:rPr lang="en-US" sz="2600">
                  <a:solidFill>
                    <a:prstClr val="black">
                      <a:hueOff val="0"/>
                      <a:satOff val="0"/>
                      <a:lumOff val="0"/>
                      <a:alphaOff val="0"/>
                    </a:prstClr>
                  </a:solidFill>
                  <a:latin typeface="+mj-lt"/>
                </a:rPr>
                <a:t> </a:t>
              </a:r>
            </a:p>
          </p:txBody>
        </p:sp>
        <p:sp>
          <p:nvSpPr>
            <p:cNvPr id="49" name="Left Brace 48"/>
            <p:cNvSpPr/>
            <p:nvPr/>
          </p:nvSpPr>
          <p:spPr>
            <a:xfrm>
              <a:off x="2419349" y="4246762"/>
              <a:ext cx="438150" cy="546975"/>
            </a:xfrm>
            <a:prstGeom prst="leftBrace">
              <a:avLst>
                <a:gd name="adj1" fmla="val 35000"/>
                <a:gd name="adj2" fmla="val 50000"/>
              </a:avLst>
            </a:prstGeom>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0" name="Freeform 49"/>
            <p:cNvSpPr/>
            <p:nvPr/>
          </p:nvSpPr>
          <p:spPr>
            <a:xfrm>
              <a:off x="3032759" y="4246762"/>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0666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5897"/>
                <a:satOff val="1639"/>
                <a:lumOff val="21267"/>
                <a:alphaOff val="0"/>
              </a:schemeClr>
            </a:effectRef>
            <a:fontRef idx="minor">
              <a:schemeClr val="lt1"/>
            </a:fontRef>
          </p:style>
          <p:txBody>
            <a:bodyPr spcFirstLastPara="0" vert="horz" wrap="square" lIns="99060" tIns="99060" rIns="99060" bIns="99060" numCol="1" spcCol="1270" anchor="ctr" anchorCtr="0">
              <a:noAutofit/>
            </a:bodyPr>
            <a:lstStyle/>
            <a:p>
              <a:pPr marL="228600" lvl="1" indent="-228600" defTabSz="1155700">
                <a:lnSpc>
                  <a:spcPct val="90000"/>
                </a:lnSpc>
                <a:spcBef>
                  <a:spcPct val="0"/>
                </a:spcBef>
                <a:spcAft>
                  <a:spcPct val="15000"/>
                </a:spcAft>
                <a:buFontTx/>
                <a:buChar char="••"/>
              </a:pPr>
              <a:r>
                <a:rPr lang="en-US" sz="2400">
                  <a:solidFill>
                    <a:prstClr val="white"/>
                  </a:solidFill>
                  <a:latin typeface="+mj-lt"/>
                  <a:cs typeface="Calibri" pitchFamily="34" charset="0"/>
                </a:rPr>
                <a:t>Influence on decision makers and shapers</a:t>
              </a:r>
            </a:p>
          </p:txBody>
        </p:sp>
        <p:sp>
          <p:nvSpPr>
            <p:cNvPr id="51" name="Freeform 50"/>
            <p:cNvSpPr/>
            <p:nvPr/>
          </p:nvSpPr>
          <p:spPr>
            <a:xfrm>
              <a:off x="228600" y="4903424"/>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a:solidFill>
                    <a:srgbClr val="C0504D">
                      <a:lumMod val="75000"/>
                    </a:srgbClr>
                  </a:solidFill>
                  <a:latin typeface="+mj-lt"/>
                  <a:cs typeface="Calibri" pitchFamily="34" charset="0"/>
                </a:rPr>
                <a:t>Financial</a:t>
              </a:r>
            </a:p>
          </p:txBody>
        </p:sp>
        <p:sp>
          <p:nvSpPr>
            <p:cNvPr id="52" name="Left Brace 51"/>
            <p:cNvSpPr/>
            <p:nvPr/>
          </p:nvSpPr>
          <p:spPr>
            <a:xfrm>
              <a:off x="2419349" y="4887337"/>
              <a:ext cx="438150" cy="546975"/>
            </a:xfrm>
            <a:prstGeom prst="leftBrace">
              <a:avLst>
                <a:gd name="adj1" fmla="val 35000"/>
                <a:gd name="adj2" fmla="val 50000"/>
              </a:avLst>
            </a:prstGeom>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3" name="Freeform 52"/>
            <p:cNvSpPr/>
            <p:nvPr/>
          </p:nvSpPr>
          <p:spPr>
            <a:xfrm>
              <a:off x="3032759" y="4887337"/>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0666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2948"/>
                <a:satOff val="819"/>
                <a:lumOff val="10633"/>
                <a:alphaOff val="0"/>
              </a:schemeClr>
            </a:effectRef>
            <a:fontRef idx="minor">
              <a:schemeClr val="lt1"/>
            </a:fontRef>
          </p:style>
          <p:txBody>
            <a:bodyPr spcFirstLastPara="0" vert="horz" wrap="square" lIns="99060" tIns="99060" rIns="99060" bIns="99060" numCol="1" spcCol="1270" anchor="ctr" anchorCtr="0">
              <a:noAutofit/>
            </a:bodyPr>
            <a:lstStyle/>
            <a:p>
              <a:pPr marL="228600" lvl="1" indent="-228600" defTabSz="1155700">
                <a:lnSpc>
                  <a:spcPct val="90000"/>
                </a:lnSpc>
                <a:spcBef>
                  <a:spcPct val="0"/>
                </a:spcBef>
                <a:spcAft>
                  <a:spcPct val="15000"/>
                </a:spcAft>
                <a:buFontTx/>
                <a:buChar char="••"/>
              </a:pPr>
              <a:r>
                <a:rPr lang="en-US" sz="2400">
                  <a:solidFill>
                    <a:prstClr val="white"/>
                  </a:solidFill>
                  <a:latin typeface="+mj-lt"/>
                  <a:cs typeface="Calibri" pitchFamily="34" charset="0"/>
                </a:rPr>
                <a:t>Savings and investment</a:t>
              </a:r>
            </a:p>
          </p:txBody>
        </p:sp>
        <p:sp>
          <p:nvSpPr>
            <p:cNvPr id="54" name="Freeform 53"/>
            <p:cNvSpPr/>
            <p:nvPr/>
          </p:nvSpPr>
          <p:spPr>
            <a:xfrm>
              <a:off x="228600" y="5527912"/>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a:solidFill>
                    <a:srgbClr val="C0504D">
                      <a:lumMod val="75000"/>
                    </a:srgbClr>
                  </a:solidFill>
                  <a:latin typeface="+mj-lt"/>
                  <a:cs typeface="Calibri" pitchFamily="34" charset="0"/>
                </a:rPr>
                <a:t>Cultural</a:t>
              </a:r>
            </a:p>
          </p:txBody>
        </p:sp>
        <p:sp>
          <p:nvSpPr>
            <p:cNvPr id="55" name="Left Brace 54"/>
            <p:cNvSpPr/>
            <p:nvPr/>
          </p:nvSpPr>
          <p:spPr>
            <a:xfrm>
              <a:off x="2419349" y="5527912"/>
              <a:ext cx="438150" cy="514800"/>
            </a:xfrm>
            <a:prstGeom prst="leftBrace">
              <a:avLst>
                <a:gd name="adj1" fmla="val 35000"/>
                <a:gd name="adj2" fmla="val 50000"/>
              </a:avLst>
            </a:prstGeom>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txBody>
            <a:bodyPr/>
            <a:lstStyle/>
            <a:p>
              <a:endParaRPr lang="en-US"/>
            </a:p>
          </p:txBody>
        </p:sp>
      </p:grpSp>
      <p:sp>
        <p:nvSpPr>
          <p:cNvPr id="56" name="Freeform 55"/>
          <p:cNvSpPr/>
          <p:nvPr/>
        </p:nvSpPr>
        <p:spPr>
          <a:xfrm>
            <a:off x="2926079" y="5495737"/>
            <a:ext cx="621792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0666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8845"/>
              <a:satOff val="2458"/>
              <a:lumOff val="31900"/>
              <a:alphaOff val="0"/>
            </a:schemeClr>
          </a:effectRef>
          <a:fontRef idx="minor">
            <a:schemeClr val="lt1"/>
          </a:fontRef>
        </p:style>
        <p:txBody>
          <a:bodyPr spcFirstLastPara="0" vert="horz" wrap="square" lIns="99060" tIns="99060" rIns="99060" bIns="99060" numCol="1" spcCol="1270" anchor="ctr" anchorCtr="0">
            <a:noAutofit/>
          </a:bodyPr>
          <a:lstStyle/>
          <a:p>
            <a:pPr marL="228600" lvl="1" indent="-228600" defTabSz="1155700">
              <a:lnSpc>
                <a:spcPct val="90000"/>
              </a:lnSpc>
              <a:spcBef>
                <a:spcPct val="0"/>
              </a:spcBef>
              <a:spcAft>
                <a:spcPct val="15000"/>
              </a:spcAft>
              <a:buFontTx/>
              <a:buChar char="••"/>
            </a:pPr>
            <a:r>
              <a:rPr lang="en-US" sz="2400">
                <a:solidFill>
                  <a:prstClr val="white"/>
                </a:solidFill>
                <a:latin typeface="+mj-lt"/>
                <a:cs typeface="Calibri" pitchFamily="34" charset="0"/>
              </a:rPr>
              <a:t>Traditions, customs and ways of doing</a:t>
            </a:r>
          </a:p>
        </p:txBody>
      </p:sp>
      <p:sp>
        <p:nvSpPr>
          <p:cNvPr id="57" name="Oval 56"/>
          <p:cNvSpPr/>
          <p:nvPr/>
        </p:nvSpPr>
        <p:spPr>
          <a:xfrm>
            <a:off x="6400800" y="1734497"/>
            <a:ext cx="2971800" cy="2425808"/>
          </a:xfrm>
          <a:prstGeom prst="ellipse">
            <a:avLst/>
          </a:prstGeom>
          <a:solidFill>
            <a:srgbClr val="DDCF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C0504D">
                    <a:lumMod val="75000"/>
                  </a:srgbClr>
                </a:solidFill>
                <a:latin typeface="+mj-lt"/>
              </a:rPr>
              <a:t>Assessment</a:t>
            </a:r>
          </a:p>
          <a:p>
            <a:pPr algn="ctr"/>
            <a:r>
              <a:rPr lang="en-US" sz="2000">
                <a:solidFill>
                  <a:srgbClr val="C0504D">
                    <a:lumMod val="75000"/>
                  </a:srgbClr>
                </a:solidFill>
                <a:latin typeface="+mj-lt"/>
              </a:rPr>
              <a:t>Design</a:t>
            </a:r>
          </a:p>
          <a:p>
            <a:pPr algn="ctr"/>
            <a:r>
              <a:rPr lang="en-US" sz="2000">
                <a:solidFill>
                  <a:srgbClr val="C0504D">
                    <a:lumMod val="75000"/>
                  </a:srgbClr>
                </a:solidFill>
                <a:latin typeface="+mj-lt"/>
              </a:rPr>
              <a:t>Measurement</a:t>
            </a:r>
          </a:p>
          <a:p>
            <a:pPr algn="ctr"/>
            <a:endParaRPr lang="en-US" sz="600">
              <a:solidFill>
                <a:srgbClr val="4F81BD">
                  <a:lumMod val="50000"/>
                </a:srgbClr>
              </a:solidFill>
              <a:latin typeface="+mj-lt"/>
            </a:endParaRPr>
          </a:p>
        </p:txBody>
      </p:sp>
    </p:spTree>
    <p:extLst>
      <p:ext uri="{BB962C8B-B14F-4D97-AF65-F5344CB8AC3E}">
        <p14:creationId xmlns:p14="http://schemas.microsoft.com/office/powerpoint/2010/main" val="1381934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EA543A-06EC-0142-913A-F7B481050246}"/>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D366854-46E8-4978-982F-4D5679C90726}" type="datetimeFigureOut">
              <a:rPr lang="en-US" smtClean="0"/>
              <a:pPr>
                <a:spcAft>
                  <a:spcPts val="450"/>
                </a:spcAft>
              </a:pPr>
              <a:t>9/30/24</a:t>
            </a:fld>
            <a:endParaRPr lang="en-US">
              <a:solidFill>
                <a:srgbClr val="FFFFFF"/>
              </a:solidFill>
            </a:endParaRPr>
          </a:p>
        </p:txBody>
      </p:sp>
      <p:sp>
        <p:nvSpPr>
          <p:cNvPr id="2" name="Title 1">
            <a:extLst>
              <a:ext uri="{FF2B5EF4-FFF2-40B4-BE49-F238E27FC236}">
                <a16:creationId xmlns:a16="http://schemas.microsoft.com/office/drawing/2014/main" id="{BE47DB68-0BFA-A840-9E9D-85E79B08612A}"/>
              </a:ext>
            </a:extLst>
          </p:cNvPr>
          <p:cNvSpPr>
            <a:spLocks noGrp="1"/>
          </p:cNvSpPr>
          <p:nvPr>
            <p:ph type="title"/>
          </p:nvPr>
        </p:nvSpPr>
        <p:spPr/>
        <p:txBody>
          <a:bodyPr/>
          <a:lstStyle/>
          <a:p>
            <a:r>
              <a:rPr lang="en-US"/>
              <a:t>A Continuum for EDDs</a:t>
            </a:r>
          </a:p>
        </p:txBody>
      </p:sp>
      <p:graphicFrame>
        <p:nvGraphicFramePr>
          <p:cNvPr id="6" name="Diagram 5">
            <a:extLst>
              <a:ext uri="{FF2B5EF4-FFF2-40B4-BE49-F238E27FC236}">
                <a16:creationId xmlns:a16="http://schemas.microsoft.com/office/drawing/2014/main" id="{F34B9588-FEA7-B74A-9ECB-8D25E40ECAFD}"/>
              </a:ext>
            </a:extLst>
          </p:cNvPr>
          <p:cNvGraphicFramePr/>
          <p:nvPr/>
        </p:nvGraphicFramePr>
        <p:xfrm>
          <a:off x="817417" y="1220932"/>
          <a:ext cx="7869383" cy="4865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1559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2600" y="17463"/>
            <a:ext cx="8661400" cy="1289050"/>
          </a:xfrm>
        </p:spPr>
        <p:txBody>
          <a:bodyPr/>
          <a:lstStyle/>
          <a:p>
            <a:pPr algn="l"/>
            <a:r>
              <a:rPr lang="en-US" dirty="0" err="1">
                <a:solidFill>
                  <a:schemeClr val="tx1"/>
                </a:solidFill>
                <a:latin typeface="Calibri"/>
                <a:cs typeface="Calibri"/>
              </a:rPr>
              <a:t>WealthWorks</a:t>
            </a:r>
            <a:r>
              <a:rPr lang="en-US" dirty="0">
                <a:solidFill>
                  <a:schemeClr val="tx1"/>
                </a:solidFill>
                <a:latin typeface="Calibri"/>
                <a:cs typeface="Calibri"/>
              </a:rPr>
              <a:t> Regional Hubs</a:t>
            </a:r>
          </a:p>
        </p:txBody>
      </p:sp>
      <p:pic>
        <p:nvPicPr>
          <p:cNvPr id="8" name="Content Placeholder 1"/>
          <p:cNvPicPr>
            <a:picLocks noGrp="1" noChangeAspect="1"/>
          </p:cNvPicPr>
          <p:nvPr>
            <p:ph idx="4294967295"/>
          </p:nvPr>
        </p:nvPicPr>
        <p:blipFill>
          <a:blip r:embed="rId3"/>
          <a:stretch>
            <a:fillRect/>
          </a:stretch>
        </p:blipFill>
        <p:spPr>
          <a:xfrm>
            <a:off x="811213" y="1717675"/>
            <a:ext cx="8332787" cy="3856038"/>
          </a:xfrm>
          <a:prstGeom prst="rect">
            <a:avLst/>
          </a:prstGeom>
        </p:spPr>
      </p:pic>
      <p:sp>
        <p:nvSpPr>
          <p:cNvPr id="7" name="TextBox 6"/>
          <p:cNvSpPr txBox="1"/>
          <p:nvPr/>
        </p:nvSpPr>
        <p:spPr>
          <a:xfrm>
            <a:off x="2375534" y="6342387"/>
            <a:ext cx="4688007" cy="646331"/>
          </a:xfrm>
          <a:prstGeom prst="rect">
            <a:avLst/>
          </a:prstGeom>
          <a:noFill/>
        </p:spPr>
        <p:txBody>
          <a:bodyPr wrap="square" rtlCol="0">
            <a:spAutoFit/>
          </a:bodyPr>
          <a:lstStyle/>
          <a:p>
            <a:r>
              <a:rPr lang="en-US" dirty="0">
                <a:hlinkClick r:id="rId4"/>
              </a:rPr>
              <a:t>http://www.wealthworks.org/connect/hubs</a:t>
            </a:r>
            <a:endParaRPr lang="en-US" dirty="0"/>
          </a:p>
          <a:p>
            <a:endParaRPr lang="en-US"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4102" y="5654795"/>
            <a:ext cx="2469997" cy="530644"/>
          </a:xfrm>
          <a:prstGeom prst="rect">
            <a:avLst/>
          </a:prstGeom>
        </p:spPr>
      </p:pic>
    </p:spTree>
    <p:extLst>
      <p:ext uri="{BB962C8B-B14F-4D97-AF65-F5344CB8AC3E}">
        <p14:creationId xmlns:p14="http://schemas.microsoft.com/office/powerpoint/2010/main" val="18839282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74B0-C984-0589-204F-9235C13C5D98}"/>
              </a:ext>
            </a:extLst>
          </p:cNvPr>
          <p:cNvSpPr>
            <a:spLocks noGrp="1"/>
          </p:cNvSpPr>
          <p:nvPr>
            <p:ph type="title"/>
          </p:nvPr>
        </p:nvSpPr>
        <p:spPr>
          <a:xfrm>
            <a:off x="1792288" y="4800600"/>
            <a:ext cx="5486400" cy="566738"/>
          </a:xfrm>
        </p:spPr>
        <p:txBody>
          <a:bodyPr anchor="b">
            <a:normAutofit fontScale="90000"/>
          </a:bodyPr>
          <a:lstStyle/>
          <a:p>
            <a:r>
              <a:rPr lang="en-US" dirty="0"/>
              <a:t>What are the top 1-2 economic sectors in your region? </a:t>
            </a:r>
          </a:p>
        </p:txBody>
      </p:sp>
      <p:pic>
        <p:nvPicPr>
          <p:cNvPr id="6" name="Picture 5" descr="Cartoon checklist and pencil">
            <a:extLst>
              <a:ext uri="{FF2B5EF4-FFF2-40B4-BE49-F238E27FC236}">
                <a16:creationId xmlns:a16="http://schemas.microsoft.com/office/drawing/2014/main" id="{7D3292C0-63ED-5502-BF87-9B799671BD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288" y="612775"/>
            <a:ext cx="5486400" cy="4114800"/>
          </a:xfrm>
          <a:prstGeom prst="rect">
            <a:avLst/>
          </a:prstGeom>
          <a:noFill/>
        </p:spPr>
      </p:pic>
      <p:sp>
        <p:nvSpPr>
          <p:cNvPr id="16" name="Text Placeholder 3">
            <a:extLst>
              <a:ext uri="{FF2B5EF4-FFF2-40B4-BE49-F238E27FC236}">
                <a16:creationId xmlns:a16="http://schemas.microsoft.com/office/drawing/2014/main" id="{04983F94-29A8-3C68-3D09-183022FCC42A}"/>
              </a:ext>
            </a:extLst>
          </p:cNvPr>
          <p:cNvSpPr>
            <a:spLocks noGrp="1"/>
          </p:cNvSpPr>
          <p:nvPr>
            <p:ph type="body" sz="half" idx="2"/>
          </p:nvPr>
        </p:nvSpPr>
        <p:spPr>
          <a:xfrm>
            <a:off x="1792288" y="5367338"/>
            <a:ext cx="5486400" cy="804862"/>
          </a:xfrm>
        </p:spPr>
        <p:txBody>
          <a:bodyPr/>
          <a:lstStyle/>
          <a:p>
            <a:r>
              <a:rPr lang="en-US" dirty="0"/>
              <a:t>Share your answers in the chat box. </a:t>
            </a:r>
          </a:p>
        </p:txBody>
      </p:sp>
      <p:sp>
        <p:nvSpPr>
          <p:cNvPr id="18" name="Slide Number Placeholder 4">
            <a:extLst>
              <a:ext uri="{FF2B5EF4-FFF2-40B4-BE49-F238E27FC236}">
                <a16:creationId xmlns:a16="http://schemas.microsoft.com/office/drawing/2014/main" id="{DF31A7FB-0C55-64DE-C1D3-25F5780FD0B9}"/>
              </a:ext>
            </a:extLst>
          </p:cNvPr>
          <p:cNvSpPr>
            <a:spLocks noGrp="1"/>
          </p:cNvSpPr>
          <p:nvPr>
            <p:ph type="sldNum" sz="quarter" idx="4"/>
          </p:nvPr>
        </p:nvSpPr>
        <p:spPr>
          <a:xfrm>
            <a:off x="6553200" y="6356350"/>
            <a:ext cx="2133600" cy="365125"/>
          </a:xfrm>
        </p:spPr>
        <p:txBody>
          <a:bodyPr/>
          <a:lstStyle/>
          <a:p>
            <a:endParaRPr lang="en-US"/>
          </a:p>
        </p:txBody>
      </p:sp>
    </p:spTree>
    <p:extLst>
      <p:ext uri="{BB962C8B-B14F-4D97-AF65-F5344CB8AC3E}">
        <p14:creationId xmlns:p14="http://schemas.microsoft.com/office/powerpoint/2010/main" val="279308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CECDA-E1DE-8AEC-394B-EA5032904CD1}"/>
              </a:ext>
            </a:extLst>
          </p:cNvPr>
          <p:cNvSpPr>
            <a:spLocks noGrp="1"/>
          </p:cNvSpPr>
          <p:nvPr>
            <p:ph type="title"/>
          </p:nvPr>
        </p:nvSpPr>
        <p:spPr>
          <a:xfrm>
            <a:off x="457200" y="273050"/>
            <a:ext cx="3008313" cy="1162050"/>
          </a:xfrm>
        </p:spPr>
        <p:txBody>
          <a:bodyPr vert="horz" lIns="91440" tIns="45720" rIns="91440" bIns="45720" rtlCol="0" anchor="b">
            <a:normAutofit/>
          </a:bodyPr>
          <a:lstStyle/>
          <a:p>
            <a:r>
              <a:rPr lang="en-US" b="1" kern="1200" dirty="0">
                <a:latin typeface="+mj-lt"/>
                <a:ea typeface="+mj-ea"/>
                <a:cs typeface="+mj-cs"/>
              </a:rPr>
              <a:t>Deb Smith</a:t>
            </a:r>
          </a:p>
        </p:txBody>
      </p:sp>
      <p:sp>
        <p:nvSpPr>
          <p:cNvPr id="5" name="Rectangle 4">
            <a:extLst>
              <a:ext uri="{FF2B5EF4-FFF2-40B4-BE49-F238E27FC236}">
                <a16:creationId xmlns:a16="http://schemas.microsoft.com/office/drawing/2014/main" id="{7EBB6BC7-7B94-2B84-1258-7505664C10BF}"/>
              </a:ext>
            </a:extLst>
          </p:cNvPr>
          <p:cNvSpPr/>
          <p:nvPr/>
        </p:nvSpPr>
        <p:spPr>
          <a:xfrm>
            <a:off x="457200" y="1435100"/>
            <a:ext cx="3008313" cy="4691063"/>
          </a:xfrm>
          <a:prstGeom prst="rect">
            <a:avLst/>
          </a:prstGeom>
        </p:spPr>
        <p:txBody>
          <a:bodyPr vert="horz" lIns="91440" tIns="45720" rIns="91440" bIns="45720" rtlCol="0">
            <a:normAutofit/>
          </a:bodyPr>
          <a:lstStyle/>
          <a:p>
            <a:pPr>
              <a:spcBef>
                <a:spcPct val="20000"/>
              </a:spcBef>
              <a:defRPr/>
            </a:pPr>
            <a:r>
              <a:rPr lang="en-US" sz="1400" kern="1200" dirty="0">
                <a:latin typeface="+mn-lt"/>
                <a:ea typeface="+mn-ea"/>
                <a:cs typeface="+mn-cs"/>
              </a:rPr>
              <a:t>Regional Planner</a:t>
            </a:r>
          </a:p>
          <a:p>
            <a:pPr>
              <a:spcBef>
                <a:spcPct val="20000"/>
              </a:spcBef>
              <a:defRPr/>
            </a:pPr>
            <a:r>
              <a:rPr lang="en-US" sz="1400" dirty="0"/>
              <a:t>Clearwater Economic Development Association</a:t>
            </a:r>
            <a:endParaRPr lang="en-US" sz="1400" kern="1200" dirty="0">
              <a:latin typeface="+mn-lt"/>
              <a:ea typeface="+mn-ea"/>
              <a:cs typeface="+mn-cs"/>
            </a:endParaRPr>
          </a:p>
        </p:txBody>
      </p:sp>
      <p:sp>
        <p:nvSpPr>
          <p:cNvPr id="13" name="Slide Number Placeholder 4">
            <a:extLst>
              <a:ext uri="{FF2B5EF4-FFF2-40B4-BE49-F238E27FC236}">
                <a16:creationId xmlns:a16="http://schemas.microsoft.com/office/drawing/2014/main" id="{5494C040-B25D-9663-7EC5-29B3F3096548}"/>
              </a:ext>
            </a:extLst>
          </p:cNvPr>
          <p:cNvSpPr>
            <a:spLocks noGrp="1"/>
          </p:cNvSpPr>
          <p:nvPr>
            <p:ph type="sldNum" sz="quarter" idx="4"/>
          </p:nvPr>
        </p:nvSpPr>
        <p:spPr>
          <a:xfrm>
            <a:off x="6553200" y="6356350"/>
            <a:ext cx="2133600" cy="365125"/>
          </a:xfrm>
        </p:spPr>
        <p:txBody>
          <a:bodyPr/>
          <a:lstStyle/>
          <a:p>
            <a:endParaRPr lang="en-US"/>
          </a:p>
        </p:txBody>
      </p:sp>
      <p:pic>
        <p:nvPicPr>
          <p:cNvPr id="3" name="Picture 2">
            <a:extLst>
              <a:ext uri="{FF2B5EF4-FFF2-40B4-BE49-F238E27FC236}">
                <a16:creationId xmlns:a16="http://schemas.microsoft.com/office/drawing/2014/main" id="{8D062348-C05F-94D5-CD2D-EFCF8860F6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7103" y="273050"/>
            <a:ext cx="4225159" cy="583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023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B35D5F-8EB1-CD03-6852-5DE149C33983}"/>
              </a:ext>
            </a:extLst>
          </p:cNvPr>
          <p:cNvSpPr>
            <a:spLocks noGrp="1"/>
          </p:cNvSpPr>
          <p:nvPr>
            <p:ph type="sldNum" sz="quarter" idx="4"/>
          </p:nvPr>
        </p:nvSpPr>
        <p:spPr/>
        <p:txBody>
          <a:bodyPr/>
          <a:lstStyle/>
          <a:p>
            <a:endParaRPr lang="en-US"/>
          </a:p>
        </p:txBody>
      </p:sp>
      <p:sp>
        <p:nvSpPr>
          <p:cNvPr id="6" name="AutoShape 2">
            <a:extLst>
              <a:ext uri="{FF2B5EF4-FFF2-40B4-BE49-F238E27FC236}">
                <a16:creationId xmlns:a16="http://schemas.microsoft.com/office/drawing/2014/main" id="{CA4D91D3-1AEC-05BA-7660-1BA449D8975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erson standing next to a bunch of grapes&#10;&#10;Description automatically generated">
            <a:extLst>
              <a:ext uri="{FF2B5EF4-FFF2-40B4-BE49-F238E27FC236}">
                <a16:creationId xmlns:a16="http://schemas.microsoft.com/office/drawing/2014/main" id="{95E8EF41-8E88-C389-7B3A-DCCB303952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960120"/>
            <a:ext cx="9101667" cy="4914900"/>
          </a:xfrm>
          <a:prstGeom prst="rect">
            <a:avLst/>
          </a:prstGeom>
        </p:spPr>
      </p:pic>
    </p:spTree>
    <p:extLst>
      <p:ext uri="{BB962C8B-B14F-4D97-AF65-F5344CB8AC3E}">
        <p14:creationId xmlns:p14="http://schemas.microsoft.com/office/powerpoint/2010/main" val="1070663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77CBCA-1343-C827-73AC-4BA27FDECDCF}"/>
              </a:ext>
            </a:extLst>
          </p:cNvPr>
          <p:cNvSpPr>
            <a:spLocks noGrp="1"/>
          </p:cNvSpPr>
          <p:nvPr>
            <p:ph type="sldNum" sz="quarter" idx="4"/>
          </p:nvPr>
        </p:nvSpPr>
        <p:spPr/>
        <p:txBody>
          <a:bodyPr/>
          <a:lstStyle/>
          <a:p>
            <a:endParaRPr lang="en-US"/>
          </a:p>
        </p:txBody>
      </p:sp>
      <p:pic>
        <p:nvPicPr>
          <p:cNvPr id="4" name="Picture 3" descr="A group of women holding wine glasses and smiling&#10;&#10;Description automatically generated">
            <a:extLst>
              <a:ext uri="{FF2B5EF4-FFF2-40B4-BE49-F238E27FC236}">
                <a16:creationId xmlns:a16="http://schemas.microsoft.com/office/drawing/2014/main" id="{9E260B81-1129-9695-F7C2-5E61DF7D1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6858000" cy="6858000"/>
          </a:xfrm>
          <a:prstGeom prst="rect">
            <a:avLst/>
          </a:prstGeom>
        </p:spPr>
      </p:pic>
    </p:spTree>
    <p:extLst>
      <p:ext uri="{BB962C8B-B14F-4D97-AF65-F5344CB8AC3E}">
        <p14:creationId xmlns:p14="http://schemas.microsoft.com/office/powerpoint/2010/main" val="303146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FAD298-9D47-6E64-34B5-E567AF2E5F60}"/>
              </a:ext>
            </a:extLst>
          </p:cNvPr>
          <p:cNvSpPr>
            <a:spLocks noGrp="1"/>
          </p:cNvSpPr>
          <p:nvPr>
            <p:ph type="sldNum" sz="quarter" idx="4"/>
          </p:nvPr>
        </p:nvSpPr>
        <p:spPr/>
        <p:txBody>
          <a:bodyPr/>
          <a:lstStyle/>
          <a:p>
            <a:endParaRPr lang="en-US"/>
          </a:p>
        </p:txBody>
      </p:sp>
      <p:pic>
        <p:nvPicPr>
          <p:cNvPr id="4" name="Picture 3" descr="A person holding a bunch of grapes&#10;&#10;Description automatically generated">
            <a:extLst>
              <a:ext uri="{FF2B5EF4-FFF2-40B4-BE49-F238E27FC236}">
                <a16:creationId xmlns:a16="http://schemas.microsoft.com/office/drawing/2014/main" id="{33FAFFA4-1820-667D-195F-CA744B913A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59957"/>
            <a:ext cx="9144001" cy="6738086"/>
          </a:xfrm>
          <a:prstGeom prst="rect">
            <a:avLst/>
          </a:prstGeom>
        </p:spPr>
      </p:pic>
    </p:spTree>
    <p:extLst>
      <p:ext uri="{BB962C8B-B14F-4D97-AF65-F5344CB8AC3E}">
        <p14:creationId xmlns:p14="http://schemas.microsoft.com/office/powerpoint/2010/main" val="798795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875BA-32C0-9A8B-958F-1BFB04963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14687-0192-081B-566B-933D10025A63}"/>
              </a:ext>
            </a:extLst>
          </p:cNvPr>
          <p:cNvSpPr>
            <a:spLocks noGrp="1"/>
          </p:cNvSpPr>
          <p:nvPr>
            <p:ph type="title"/>
          </p:nvPr>
        </p:nvSpPr>
        <p:spPr>
          <a:xfrm>
            <a:off x="457200" y="273050"/>
            <a:ext cx="3008313" cy="1162050"/>
          </a:xfrm>
        </p:spPr>
        <p:txBody>
          <a:bodyPr vert="horz" lIns="91440" tIns="45720" rIns="91440" bIns="45720" rtlCol="0" anchor="b">
            <a:normAutofit/>
          </a:bodyPr>
          <a:lstStyle/>
          <a:p>
            <a:r>
              <a:rPr lang="en-US" b="1" kern="1200" dirty="0" err="1">
                <a:latin typeface="+mj-lt"/>
                <a:ea typeface="+mj-ea"/>
                <a:cs typeface="+mj-cs"/>
              </a:rPr>
              <a:t>Sulynn</a:t>
            </a:r>
            <a:r>
              <a:rPr lang="en-US" b="1" kern="1200" dirty="0">
                <a:latin typeface="+mj-lt"/>
                <a:ea typeface="+mj-ea"/>
                <a:cs typeface="+mj-cs"/>
              </a:rPr>
              <a:t> Creswell</a:t>
            </a:r>
          </a:p>
        </p:txBody>
      </p:sp>
      <p:sp>
        <p:nvSpPr>
          <p:cNvPr id="5" name="Rectangle 4">
            <a:extLst>
              <a:ext uri="{FF2B5EF4-FFF2-40B4-BE49-F238E27FC236}">
                <a16:creationId xmlns:a16="http://schemas.microsoft.com/office/drawing/2014/main" id="{E42A76E2-DC4E-7E9A-8172-F724E796D37A}"/>
              </a:ext>
            </a:extLst>
          </p:cNvPr>
          <p:cNvSpPr/>
          <p:nvPr/>
        </p:nvSpPr>
        <p:spPr>
          <a:xfrm>
            <a:off x="457200" y="1435100"/>
            <a:ext cx="3008313" cy="4691063"/>
          </a:xfrm>
          <a:prstGeom prst="rect">
            <a:avLst/>
          </a:prstGeom>
        </p:spPr>
        <p:txBody>
          <a:bodyPr vert="horz" lIns="91440" tIns="45720" rIns="91440" bIns="45720" rtlCol="0">
            <a:normAutofit/>
          </a:bodyPr>
          <a:lstStyle/>
          <a:p>
            <a:pPr>
              <a:spcBef>
                <a:spcPct val="20000"/>
              </a:spcBef>
              <a:defRPr/>
            </a:pPr>
            <a:r>
              <a:rPr lang="en-US" sz="1400" kern="1200" dirty="0">
                <a:latin typeface="+mn-lt"/>
                <a:ea typeface="+mn-ea"/>
                <a:cs typeface="+mn-cs"/>
              </a:rPr>
              <a:t>Executiv</a:t>
            </a:r>
            <a:r>
              <a:rPr lang="en-US" sz="1400" dirty="0"/>
              <a:t>e Director</a:t>
            </a:r>
          </a:p>
          <a:p>
            <a:pPr>
              <a:spcBef>
                <a:spcPct val="20000"/>
              </a:spcBef>
              <a:defRPr/>
            </a:pPr>
            <a:r>
              <a:rPr lang="en-US" sz="1400" kern="1200" dirty="0">
                <a:latin typeface="+mn-lt"/>
                <a:ea typeface="+mn-ea"/>
                <a:cs typeface="+mn-cs"/>
              </a:rPr>
              <a:t>Black Belt Treasures Cultural Arts Center</a:t>
            </a:r>
          </a:p>
        </p:txBody>
      </p:sp>
      <p:sp>
        <p:nvSpPr>
          <p:cNvPr id="13" name="Slide Number Placeholder 4">
            <a:extLst>
              <a:ext uri="{FF2B5EF4-FFF2-40B4-BE49-F238E27FC236}">
                <a16:creationId xmlns:a16="http://schemas.microsoft.com/office/drawing/2014/main" id="{C3F7931D-44A4-321A-287D-2900EB18B24C}"/>
              </a:ext>
            </a:extLst>
          </p:cNvPr>
          <p:cNvSpPr>
            <a:spLocks noGrp="1"/>
          </p:cNvSpPr>
          <p:nvPr>
            <p:ph type="sldNum" sz="quarter" idx="4"/>
          </p:nvPr>
        </p:nvSpPr>
        <p:spPr>
          <a:xfrm>
            <a:off x="6553200" y="6356350"/>
            <a:ext cx="2133600" cy="365125"/>
          </a:xfrm>
        </p:spPr>
        <p:txBody>
          <a:bodyPr/>
          <a:lstStyle/>
          <a:p>
            <a:endParaRPr lang="en-US"/>
          </a:p>
        </p:txBody>
      </p:sp>
      <p:pic>
        <p:nvPicPr>
          <p:cNvPr id="4" name="Picture 4" descr="Sulynn (McCombs) Creswell">
            <a:extLst>
              <a:ext uri="{FF2B5EF4-FFF2-40B4-BE49-F238E27FC236}">
                <a16:creationId xmlns:a16="http://schemas.microsoft.com/office/drawing/2014/main" id="{D4873608-2822-1D44-21EB-D6B63DD9F3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69906" y="273050"/>
            <a:ext cx="5327101" cy="532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006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5905" y="1181160"/>
            <a:ext cx="6652190" cy="553998"/>
          </a:xfrm>
          <a:prstGeom prst="rect">
            <a:avLst/>
          </a:prstGeom>
        </p:spPr>
        <p:txBody>
          <a:bodyPr wrap="square">
            <a:spAutoFit/>
          </a:bodyPr>
          <a:lstStyle/>
          <a:p>
            <a:pPr algn="ctr" defTabSz="685800">
              <a:defRPr/>
            </a:pPr>
            <a:r>
              <a:rPr lang="en-US" sz="3000" dirty="0">
                <a:solidFill>
                  <a:prstClr val="black"/>
                </a:solidFill>
                <a:latin typeface="Century Gothic" panose="020B0502020202020204" pitchFamily="34" charset="0"/>
                <a:ea typeface="Tahoma" panose="020B0604030504040204" pitchFamily="34" charset="0"/>
                <a:cs typeface="Tahoma" panose="020B0604030504040204" pitchFamily="34" charset="0"/>
              </a:rPr>
              <a:t>Thanks for Joining the Webinar!</a:t>
            </a:r>
          </a:p>
        </p:txBody>
      </p:sp>
      <p:sp>
        <p:nvSpPr>
          <p:cNvPr id="8" name="Rectangle 7"/>
          <p:cNvSpPr/>
          <p:nvPr/>
        </p:nvSpPr>
        <p:spPr>
          <a:xfrm>
            <a:off x="0" y="2354734"/>
            <a:ext cx="9144000" cy="2758447"/>
          </a:xfrm>
          <a:prstGeom prst="rect">
            <a:avLst/>
          </a:prstGeom>
        </p:spPr>
        <p:txBody>
          <a:bodyPr wrap="square">
            <a:spAutoFit/>
          </a:bodyPr>
          <a:lstStyle/>
          <a:p>
            <a:pPr marL="192881" indent="-192881" defTabSz="685800">
              <a:buFont typeface="Wingdings" panose="05000000000000000000" pitchFamily="2" charset="2"/>
              <a:buChar char="Ø"/>
              <a:defRPr/>
            </a:pPr>
            <a:r>
              <a:rPr lang="en-US" sz="1650" dirty="0">
                <a:solidFill>
                  <a:prstClr val="black">
                    <a:lumMod val="95000"/>
                    <a:lumOff val="5000"/>
                  </a:prstClr>
                </a:solidFill>
                <a:latin typeface="Century Gothic" panose="020B0502020202020204" pitchFamily="34" charset="0"/>
                <a:ea typeface="Tahoma" panose="020B0604030504040204" pitchFamily="34" charset="0"/>
                <a:cs typeface="Tahoma" panose="020B0604030504040204" pitchFamily="34" charset="0"/>
              </a:rPr>
              <a:t>Questions or comments can be submitted via the questions box on the right side of your screen in drop down menu</a:t>
            </a:r>
          </a:p>
          <a:p>
            <a:pPr marL="192881" indent="-192881" defTabSz="685800">
              <a:buFont typeface="Wingdings" panose="05000000000000000000" pitchFamily="2" charset="2"/>
              <a:buChar char="Ø"/>
              <a:defRPr/>
            </a:pPr>
            <a:endParaRPr lang="en-US" sz="1650" dirty="0">
              <a:solidFill>
                <a:prstClr val="black">
                  <a:lumMod val="95000"/>
                  <a:lumOff val="5000"/>
                </a:prstClr>
              </a:solidFill>
              <a:latin typeface="Century Gothic" panose="020B0502020202020204" pitchFamily="34" charset="0"/>
              <a:ea typeface="Tahoma" panose="020B0604030504040204" pitchFamily="34" charset="0"/>
              <a:cs typeface="Tahoma" panose="020B0604030504040204" pitchFamily="34" charset="0"/>
            </a:endParaRPr>
          </a:p>
          <a:p>
            <a:pPr marL="192881" indent="-192881" defTabSz="685800">
              <a:buFont typeface="Wingdings" panose="05000000000000000000" pitchFamily="2" charset="2"/>
              <a:buChar char="Ø"/>
              <a:defRPr/>
            </a:pPr>
            <a:r>
              <a:rPr lang="en-US" sz="1650" dirty="0">
                <a:solidFill>
                  <a:prstClr val="black">
                    <a:lumMod val="95000"/>
                    <a:lumOff val="5000"/>
                  </a:prstClr>
                </a:solidFill>
                <a:latin typeface="Century Gothic" panose="020B0502020202020204" pitchFamily="34" charset="0"/>
                <a:ea typeface="Tahoma" panose="020B0604030504040204" pitchFamily="34" charset="0"/>
                <a:cs typeface="Tahoma" panose="020B0604030504040204" pitchFamily="34" charset="0"/>
              </a:rPr>
              <a:t>A recording of the webinar will be made available soon at </a:t>
            </a:r>
            <a:r>
              <a:rPr lang="en-US" sz="1650" dirty="0">
                <a:solidFill>
                  <a:srgbClr val="002060"/>
                </a:solidFill>
                <a:latin typeface="Century Gothic" panose="020B0502020202020204" pitchFamily="34" charset="0"/>
                <a:ea typeface="Tahoma" panose="020B0604030504040204" pitchFamily="34" charset="0"/>
                <a:cs typeface="Tahoma" panose="020B0604030504040204" pitchFamily="34" charset="0"/>
                <a:hlinkClick r:id="rId2"/>
              </a:rPr>
              <a:t>www.nado.org</a:t>
            </a:r>
            <a:r>
              <a:rPr lang="en-US" sz="1650" dirty="0">
                <a:solidFill>
                  <a:srgbClr val="002060"/>
                </a:solidFill>
                <a:latin typeface="Century Gothic" panose="020B0502020202020204" pitchFamily="34" charset="0"/>
                <a:ea typeface="Tahoma" panose="020B0604030504040204" pitchFamily="34" charset="0"/>
                <a:cs typeface="Tahoma" panose="020B0604030504040204" pitchFamily="34" charset="0"/>
              </a:rPr>
              <a:t> </a:t>
            </a:r>
            <a:endParaRPr lang="en-US" sz="1650" dirty="0">
              <a:solidFill>
                <a:prstClr val="black"/>
              </a:solidFill>
              <a:latin typeface="Century Gothic" panose="020B0502020202020204" pitchFamily="34" charset="0"/>
              <a:ea typeface="Tahoma" panose="020B0604030504040204" pitchFamily="34" charset="0"/>
              <a:cs typeface="Tahoma" panose="020B0604030504040204" pitchFamily="34" charset="0"/>
            </a:endParaRPr>
          </a:p>
          <a:p>
            <a:pPr marL="192881" indent="-192881" defTabSz="685800">
              <a:buFont typeface="Wingdings" panose="05000000000000000000" pitchFamily="2" charset="2"/>
              <a:buChar char="Ø"/>
              <a:defRPr/>
            </a:pPr>
            <a:endParaRPr lang="en-US" sz="1650" dirty="0">
              <a:solidFill>
                <a:prstClr val="black"/>
              </a:solidFill>
              <a:latin typeface="Century Gothic" panose="020B0502020202020204" pitchFamily="34" charset="0"/>
              <a:ea typeface="Tahoma" panose="020B0604030504040204" pitchFamily="34" charset="0"/>
              <a:cs typeface="Tahoma" panose="020B0604030504040204" pitchFamily="34" charset="0"/>
            </a:endParaRPr>
          </a:p>
          <a:p>
            <a:pPr marL="192881" indent="-192881" defTabSz="685800">
              <a:buFont typeface="Wingdings" panose="05000000000000000000" pitchFamily="2" charset="2"/>
              <a:buChar char="Ø"/>
              <a:defRPr/>
            </a:pPr>
            <a:r>
              <a:rPr lang="en-US" sz="1650" dirty="0">
                <a:solidFill>
                  <a:prstClr val="black"/>
                </a:solidFill>
                <a:latin typeface="Century Gothic" panose="020B0502020202020204" pitchFamily="34" charset="0"/>
                <a:ea typeface="Tahoma" panose="020B0604030504040204" pitchFamily="34" charset="0"/>
                <a:cs typeface="Tahoma" panose="020B0604030504040204" pitchFamily="34" charset="0"/>
              </a:rPr>
              <a:t>Please take a moment to complete the post-webinar survey to provide helpful feedback</a:t>
            </a:r>
            <a:endParaRPr lang="en-US" sz="1650" dirty="0">
              <a:solidFill>
                <a:srgbClr val="002060"/>
              </a:solidFill>
              <a:latin typeface="Century Gothic" panose="020B0502020202020204" pitchFamily="34" charset="0"/>
              <a:ea typeface="Tahoma" panose="020B0604030504040204" pitchFamily="34" charset="0"/>
              <a:cs typeface="Tahoma" panose="020B0604030504040204" pitchFamily="34" charset="0"/>
            </a:endParaRPr>
          </a:p>
          <a:p>
            <a:pPr defTabSz="685800">
              <a:defRPr/>
            </a:pPr>
            <a:endParaRPr lang="en-US" sz="1350" dirty="0">
              <a:solidFill>
                <a:prstClr val="black"/>
              </a:solidFill>
              <a:highlight>
                <a:srgbClr val="FFFF00"/>
              </a:highlight>
              <a:latin typeface="Century Gothic" panose="020B0502020202020204" pitchFamily="34" charset="0"/>
              <a:ea typeface="Tahoma" panose="020B0604030504040204" pitchFamily="34" charset="0"/>
              <a:cs typeface="Tahoma" panose="020B0604030504040204" pitchFamily="34" charset="0"/>
            </a:endParaRPr>
          </a:p>
          <a:p>
            <a:pPr marL="192881" indent="-192881" defTabSz="685800">
              <a:buFont typeface="Wingdings" panose="05000000000000000000" pitchFamily="2" charset="2"/>
              <a:buChar char="Ø"/>
              <a:defRPr/>
            </a:pPr>
            <a:r>
              <a:rPr lang="en-US" sz="1650" dirty="0">
                <a:solidFill>
                  <a:prstClr val="black">
                    <a:lumMod val="95000"/>
                    <a:lumOff val="5000"/>
                  </a:prstClr>
                </a:solidFill>
                <a:latin typeface="Century Gothic" panose="020B0502020202020204" pitchFamily="34" charset="0"/>
                <a:ea typeface="Tahoma" panose="020B0604030504040204" pitchFamily="34" charset="0"/>
                <a:cs typeface="Tahoma" panose="020B0604030504040204" pitchFamily="34" charset="0"/>
              </a:rPr>
              <a:t>Contact Melissa Levy at </a:t>
            </a:r>
            <a:r>
              <a:rPr lang="en-US" sz="1650" dirty="0">
                <a:solidFill>
                  <a:srgbClr val="002060"/>
                </a:solidFill>
                <a:latin typeface="Century Gothic" panose="020B0502020202020204" pitchFamily="34" charset="0"/>
                <a:ea typeface="Tahoma" panose="020B0604030504040204" pitchFamily="34" charset="0"/>
                <a:cs typeface="Tahoma" panose="020B0604030504040204" pitchFamily="34" charset="0"/>
                <a:hlinkClick r:id="rId3"/>
              </a:rPr>
              <a:t>mlevy@nado.org</a:t>
            </a:r>
            <a:r>
              <a:rPr lang="en-US" sz="1650" dirty="0">
                <a:solidFill>
                  <a:srgbClr val="002060"/>
                </a:solidFill>
                <a:latin typeface="Century Gothic" panose="020B0502020202020204" pitchFamily="34" charset="0"/>
                <a:ea typeface="Tahoma" panose="020B0604030504040204" pitchFamily="34" charset="0"/>
                <a:cs typeface="Tahoma" panose="020B0604030504040204" pitchFamily="34" charset="0"/>
              </a:rPr>
              <a:t> </a:t>
            </a:r>
            <a:r>
              <a:rPr lang="en-US" sz="1650" dirty="0">
                <a:solidFill>
                  <a:prstClr val="black">
                    <a:lumMod val="95000"/>
                    <a:lumOff val="5000"/>
                  </a:prstClr>
                </a:solidFill>
                <a:latin typeface="Century Gothic" panose="020B0502020202020204" pitchFamily="34" charset="0"/>
                <a:ea typeface="Tahoma" panose="020B0604030504040204" pitchFamily="34" charset="0"/>
                <a:cs typeface="Tahoma" panose="020B0604030504040204" pitchFamily="34" charset="0"/>
              </a:rPr>
              <a:t>with any questions about the webinar or wealth creation</a:t>
            </a:r>
          </a:p>
          <a:p>
            <a:pPr marL="192881" indent="-192881" defTabSz="685800">
              <a:buFont typeface="Wingdings" panose="05000000000000000000" pitchFamily="2" charset="2"/>
              <a:buChar char="Ø"/>
              <a:defRPr/>
            </a:pPr>
            <a:endParaRPr lang="en-US" sz="1125" dirty="0">
              <a:solidFill>
                <a:srgbClr val="002060"/>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764398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9144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p:cNvSpPr>
            <a:spLocks noGrp="1"/>
          </p:cNvSpPr>
          <p:nvPr>
            <p:ph type="ctrTitle"/>
          </p:nvPr>
        </p:nvSpPr>
        <p:spPr>
          <a:xfrm>
            <a:off x="1200150" y="3418891"/>
            <a:ext cx="6743700" cy="1645920"/>
          </a:xfrm>
          <a:ln>
            <a:noFill/>
          </a:ln>
          <a:effectLst>
            <a:outerShdw blurRad="177800" dist="63500" dir="6600000" sx="102000" sy="102000" algn="tl" rotWithShape="0">
              <a:prstClr val="black">
                <a:alpha val="33000"/>
              </a:prstClr>
            </a:outerShdw>
          </a:effectLst>
        </p:spPr>
        <p:txBody>
          <a:bodyPr>
            <a:normAutofit/>
          </a:bodyPr>
          <a:lstStyle/>
          <a:p>
            <a:r>
              <a:rPr lang="en-US" spc="0">
                <a:ln w="0"/>
                <a:effectLst>
                  <a:outerShdw blurRad="38100" dist="19050" dir="2700000" algn="tl" rotWithShape="0">
                    <a:schemeClr val="dk1">
                      <a:alpha val="40000"/>
                    </a:schemeClr>
                  </a:outerShdw>
                </a:effectLst>
                <a:latin typeface="Myriad Pro" panose="020B0503030403020204" pitchFamily="34" charset="0"/>
              </a:rPr>
              <a:t>Black Belt Treasures </a:t>
            </a:r>
            <a:br>
              <a:rPr lang="en-US" spc="0">
                <a:ln w="0"/>
                <a:effectLst>
                  <a:outerShdw blurRad="38100" dist="19050" dir="2700000" algn="tl" rotWithShape="0">
                    <a:schemeClr val="dk1">
                      <a:alpha val="40000"/>
                    </a:schemeClr>
                  </a:outerShdw>
                </a:effectLst>
                <a:latin typeface="Myriad Pro" panose="020B0503030403020204" pitchFamily="34" charset="0"/>
              </a:rPr>
            </a:br>
            <a:r>
              <a:rPr lang="en-US" spc="0">
                <a:ln w="0"/>
                <a:effectLst>
                  <a:outerShdw blurRad="38100" dist="19050" dir="2700000" algn="tl" rotWithShape="0">
                    <a:schemeClr val="dk1">
                      <a:alpha val="40000"/>
                    </a:schemeClr>
                  </a:outerShdw>
                </a:effectLst>
                <a:latin typeface="Myriad Pro" panose="020B0503030403020204" pitchFamily="34" charset="0"/>
              </a:rPr>
              <a:t>Cultural Arts Center</a:t>
            </a:r>
          </a:p>
        </p:txBody>
      </p:sp>
      <p:sp>
        <p:nvSpPr>
          <p:cNvPr id="3" name="Subtitle 2"/>
          <p:cNvSpPr>
            <a:spLocks noGrp="1"/>
          </p:cNvSpPr>
          <p:nvPr>
            <p:ph type="subTitle" idx="1"/>
          </p:nvPr>
        </p:nvSpPr>
        <p:spPr>
          <a:xfrm>
            <a:off x="1200150" y="5384690"/>
            <a:ext cx="6743699" cy="1320909"/>
          </a:xfrm>
        </p:spPr>
        <p:txBody>
          <a:bodyPr>
            <a:normAutofit/>
          </a:bodyPr>
          <a:lstStyle/>
          <a:p>
            <a:pPr>
              <a:lnSpc>
                <a:spcPct val="90000"/>
              </a:lnSpc>
            </a:pPr>
            <a:r>
              <a:rPr lang="en-US" sz="2800" spc="0" dirty="0">
                <a:ln w="0"/>
                <a:solidFill>
                  <a:srgbClr val="FFFFFF"/>
                </a:solidFill>
                <a:effectLst>
                  <a:outerShdw blurRad="38100" dist="19050" dir="2700000" algn="tl" rotWithShape="0">
                    <a:schemeClr val="dk1">
                      <a:alpha val="40000"/>
                    </a:schemeClr>
                  </a:outerShdw>
                </a:effectLst>
                <a:latin typeface="Freestyle Script" panose="030804020302050B0404" pitchFamily="66" charset="77"/>
              </a:rPr>
              <a:t>Cultivating Art Across Alabama’s Black Belt</a:t>
            </a:r>
            <a:br>
              <a:rPr lang="en-US" sz="2800" spc="0" dirty="0">
                <a:ln w="0"/>
                <a:solidFill>
                  <a:srgbClr val="FFFFFF"/>
                </a:solidFill>
                <a:effectLst>
                  <a:outerShdw blurRad="38100" dist="19050" dir="2700000" algn="tl" rotWithShape="0">
                    <a:schemeClr val="dk1">
                      <a:alpha val="40000"/>
                    </a:schemeClr>
                  </a:outerShdw>
                </a:effectLst>
                <a:latin typeface="Freestyle Script" panose="030804020302050B0404" pitchFamily="66" charset="77"/>
              </a:rPr>
            </a:br>
            <a:r>
              <a:rPr lang="en-US" sz="2800" spc="0" dirty="0">
                <a:ln w="0"/>
                <a:solidFill>
                  <a:srgbClr val="FFFFFF"/>
                </a:solidFill>
                <a:effectLst>
                  <a:outerShdw blurRad="38100" dist="19050" dir="2700000" algn="tl" rotWithShape="0">
                    <a:schemeClr val="dk1">
                      <a:alpha val="40000"/>
                    </a:schemeClr>
                  </a:outerShdw>
                </a:effectLst>
                <a:latin typeface="Freestyle Script" panose="030804020302050B0404" pitchFamily="66" charset="77"/>
              </a:rPr>
              <a:t>One Artist, One Work Of Art, One Story at a Time…</a:t>
            </a:r>
          </a:p>
        </p:txBody>
      </p:sp>
      <p:pic>
        <p:nvPicPr>
          <p:cNvPr id="4" name="Picture 3" descr="A colorful design on a black background&#10;&#10;Description automatically generated"/>
          <p:cNvPicPr>
            <a:picLocks noChangeAspect="1"/>
          </p:cNvPicPr>
          <p:nvPr/>
        </p:nvPicPr>
        <p:blipFill>
          <a:blip r:embed="rId3">
            <a:extLst>
              <a:ext uri="{28A0092B-C50C-407E-A947-70E740481C1C}">
                <a14:useLocalDpi xmlns:a14="http://schemas.microsoft.com/office/drawing/2010/main"/>
              </a:ext>
            </a:extLst>
          </a:blip>
          <a:stretch/>
        </p:blipFill>
        <p:spPr>
          <a:xfrm>
            <a:off x="3318755" y="640079"/>
            <a:ext cx="2506489" cy="2456360"/>
          </a:xfrm>
          <a:prstGeom prst="rect">
            <a:avLst/>
          </a:prstGeom>
        </p:spPr>
      </p:pic>
    </p:spTree>
    <p:extLst>
      <p:ext uri="{BB962C8B-B14F-4D97-AF65-F5344CB8AC3E}">
        <p14:creationId xmlns:p14="http://schemas.microsoft.com/office/powerpoint/2010/main" val="411397470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587" y="3352800"/>
            <a:ext cx="1970813" cy="3178732"/>
          </a:xfrm>
          <a:prstGeom prst="rect">
            <a:avLst/>
          </a:prstGeom>
          <a:effectLst>
            <a:outerShdw blurRad="50800" dist="38100" dir="2700000" algn="tl" rotWithShape="0">
              <a:prstClr val="black">
                <a:alpha val="40000"/>
              </a:prstClr>
            </a:outerShdw>
          </a:effectLst>
        </p:spPr>
      </p:pic>
      <p:pic>
        <p:nvPicPr>
          <p:cNvPr id="8" name="Content Placeholder 5"/>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95600" y="2819400"/>
            <a:ext cx="2624753" cy="3921506"/>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1455" y="4858502"/>
            <a:ext cx="1217745" cy="161849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17644" y="1878893"/>
            <a:ext cx="1151410" cy="126019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101816" y="5058770"/>
            <a:ext cx="1620834" cy="121562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22244" y="3247566"/>
            <a:ext cx="1180031" cy="1505516"/>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0800000">
            <a:off x="7617644" y="3235098"/>
            <a:ext cx="1127762" cy="1493835"/>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17644" y="304800"/>
            <a:ext cx="1151410" cy="1478086"/>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25300" y="1888759"/>
            <a:ext cx="1175294" cy="1250331"/>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49184" y="371458"/>
            <a:ext cx="1151410" cy="1344770"/>
          </a:xfrm>
          <a:prstGeom prst="rect">
            <a:avLst/>
          </a:prstGeom>
          <a:ln>
            <a:noFill/>
          </a:ln>
          <a:effectLst>
            <a:outerShdw blurRad="292100" dist="139700" dir="2700000" algn="tl" rotWithShape="0">
              <a:srgbClr val="333333">
                <a:alpha val="65000"/>
              </a:srgbClr>
            </a:outerShdw>
          </a:effectLst>
        </p:spPr>
      </p:pic>
      <p:sp>
        <p:nvSpPr>
          <p:cNvPr id="19" name="Rectangle 18"/>
          <p:cNvSpPr/>
          <p:nvPr/>
        </p:nvSpPr>
        <p:spPr>
          <a:xfrm>
            <a:off x="293959" y="381000"/>
            <a:ext cx="5802041" cy="2492990"/>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oon Flower" panose="02000500000000000000" pitchFamily="2" charset="0"/>
                <a:ea typeface="+mn-ea"/>
                <a:cs typeface="+mn-cs"/>
              </a:rPr>
              <a:t>The </a:t>
            </a:r>
            <a:r>
              <a:rPr kumimoji="0" lang="en-US" sz="3600" b="0" i="0" u="none" strike="noStrike" kern="1200" cap="none" spc="0" normalizeH="0" baseline="0" noProof="0" dirty="0">
                <a:ln>
                  <a:noFill/>
                </a:ln>
                <a:solidFill>
                  <a:srgbClr val="000000"/>
                </a:solidFill>
                <a:effectLst/>
                <a:uLnTx/>
                <a:uFillTx/>
                <a:latin typeface="Freestyle Script" panose="030804020302050B0404" pitchFamily="66" charset="77"/>
                <a:ea typeface="+mn-ea"/>
                <a:cs typeface="+mn-cs"/>
              </a:rPr>
              <a:t>Mission</a:t>
            </a:r>
            <a:r>
              <a:rPr kumimoji="0" lang="en-US" sz="2000" b="0" i="0" u="none" strike="noStrike" kern="1200" cap="none" spc="0" normalizeH="0" baseline="0" noProof="0" dirty="0">
                <a:ln>
                  <a:noFill/>
                </a:ln>
                <a:solidFill>
                  <a:srgbClr val="000000"/>
                </a:solidFill>
                <a:effectLst/>
                <a:uLnTx/>
                <a:uFillTx/>
                <a:latin typeface="Moon Flower" panose="02000500000000000000" pitchFamily="2" charset="0"/>
                <a:ea typeface="+mn-ea"/>
                <a:cs typeface="+mn-cs"/>
              </a:rPr>
              <a:t> of Black Belt Treasures Cultural Art Center is to foster, develop, and promote economic development initiatives aimed at creating jobs and increasing the income of local residents through the marketing of arts, crafts, literature, food products, and other items unique to Alabama's Black Belt and to cultivate and provide arts education in the region.</a:t>
            </a:r>
            <a:endParaRPr kumimoji="0" lang="en-US" sz="2000" b="1" i="0" u="none" strike="noStrike" kern="1200" cap="none" spc="0" normalizeH="0" baseline="0" noProof="0" dirty="0">
              <a:ln>
                <a:noFill/>
              </a:ln>
              <a:solidFill>
                <a:srgbClr val="CC3300"/>
              </a:solidFill>
              <a:effectLst/>
              <a:uLnTx/>
              <a:uFillTx/>
              <a:latin typeface="Moon Flower" panose="02000500000000000000" pitchFamily="2" charset="0"/>
              <a:ea typeface="+mn-ea"/>
              <a:cs typeface="+mn-cs"/>
            </a:endParaRPr>
          </a:p>
        </p:txBody>
      </p:sp>
    </p:spTree>
    <p:extLst>
      <p:ext uri="{BB962C8B-B14F-4D97-AF65-F5344CB8AC3E}">
        <p14:creationId xmlns:p14="http://schemas.microsoft.com/office/powerpoint/2010/main" val="107289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0232" y="4937760"/>
            <a:ext cx="1219200" cy="1463040"/>
          </a:xfrm>
          <a:prstGeom prst="rect">
            <a:avLst/>
          </a:prstGeom>
          <a:ln>
            <a:noFill/>
          </a:ln>
          <a:effectLst>
            <a:outerShdw blurRad="228600" dist="38100" dir="2700000" sx="103000" sy="103000" algn="tl" rotWithShape="0">
              <a:prstClr val="black">
                <a:alpha val="50000"/>
              </a:prstClr>
            </a:outerShdw>
          </a:effectLst>
        </p:spPr>
      </p:pic>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4365894" y="4922097"/>
            <a:ext cx="1199102" cy="1463040"/>
          </a:xfrm>
          <a:prstGeom prst="rect">
            <a:avLst/>
          </a:prstGeom>
          <a:ln>
            <a:noFill/>
          </a:ln>
          <a:effectLst>
            <a:outerShdw blurRad="228600" dist="38100" dir="2700000" sx="103000" sy="103000" algn="tl" rotWithShape="0">
              <a:prstClr val="black">
                <a:alpha val="50000"/>
              </a:prstClr>
            </a:outerShdw>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0878" y="4922570"/>
            <a:ext cx="1970784" cy="1478088"/>
          </a:xfrm>
          <a:prstGeom prst="rect">
            <a:avLst/>
          </a:prstGeom>
          <a:ln>
            <a:noFill/>
          </a:ln>
          <a:effectLst>
            <a:outerShdw blurRad="228600" dist="38100" dir="2700000" sx="103000" sy="103000" algn="tl" rotWithShape="0">
              <a:prstClr val="black">
                <a:alpha val="50000"/>
              </a:prstClr>
            </a:outerShdw>
          </a:effectLst>
        </p:spPr>
      </p:pic>
      <p:sp>
        <p:nvSpPr>
          <p:cNvPr id="14" name="Rectangle 13"/>
          <p:cNvSpPr/>
          <p:nvPr/>
        </p:nvSpPr>
        <p:spPr>
          <a:xfrm>
            <a:off x="213202" y="838200"/>
            <a:ext cx="8787101" cy="477053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Opened in 2005 following a regional tourism assessment.</a:t>
            </a:r>
            <a:b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br>
            <a:endPar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Strategically located in center of Black Belt region with the intent of drawing </a:t>
            </a:r>
            <a:b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b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visitors off the interstate to experience the art &amp; culture of the region. </a:t>
            </a:r>
            <a:b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br>
            <a:endPar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A vacant auto dealership was renovated as the BBTCAC Gallery. ⇢ ⇢</a:t>
            </a:r>
            <a:b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br>
            <a:endPar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6000 </a:t>
            </a:r>
            <a:r>
              <a:rPr kumimoji="0" lang="en-US" sz="1300" b="0" i="0" u="none" strike="noStrike" kern="1200" cap="none" spc="0" normalizeH="0" baseline="0" noProof="0" dirty="0" err="1">
                <a:ln>
                  <a:noFill/>
                </a:ln>
                <a:solidFill>
                  <a:srgbClr val="000000"/>
                </a:solidFill>
                <a:effectLst/>
                <a:uLnTx/>
                <a:uFillTx/>
                <a:latin typeface="Avenir Book" panose="02000503020000020003" pitchFamily="2" charset="0"/>
                <a:ea typeface="+mn-ea"/>
                <a:cs typeface="Arial" panose="020B0604020202020204" pitchFamily="34" charset="0"/>
              </a:rPr>
              <a:t>SqFt</a:t>
            </a: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 body shop partially renovation began in 2019 as the Black Belt </a:t>
            </a:r>
            <a:b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b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ART House –Pottery Classroom, Kiln Room, Art Classroom, Artist Studio. </a:t>
            </a:r>
            <a:b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br>
            <a:b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b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Future Addition: changing gallery, textile classroom, artist incubator spaces, </a:t>
            </a:r>
            <a:b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b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large classroom workshop space, art supply storage. </a:t>
            </a:r>
            <a:b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br>
            <a:endPar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Focus on painting a positive image of the region, in spite of years of negative press.</a:t>
            </a:r>
            <a:b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br>
            <a:endPar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Arial" panose="020B0604020202020204" pitchFamily="34" charset="0"/>
              </a:rPr>
              <a:t>Black Belt Teaching Artist Program added in 2016 to meet growing need for arts enrichment in schools and continuing heritage arts traditions.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5634" y="4948919"/>
            <a:ext cx="1158398" cy="1463040"/>
          </a:xfrm>
          <a:prstGeom prst="rect">
            <a:avLst/>
          </a:prstGeom>
          <a:effectLst>
            <a:outerShdw blurRad="228600" dist="38100" dir="2700000" sx="103000" sy="103000" algn="tl" rotWithShape="0">
              <a:prstClr val="black">
                <a:alpha val="50000"/>
              </a:prstClr>
            </a:outerShdw>
          </a:effectLst>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95632" y="4948920"/>
            <a:ext cx="1294062" cy="1463040"/>
          </a:xfrm>
          <a:prstGeom prst="rect">
            <a:avLst/>
          </a:prstGeom>
          <a:effectLst>
            <a:outerShdw blurRad="228600" dist="38100" dir="2700000" sx="103000" sy="103000" algn="tl" rotWithShape="0">
              <a:prstClr val="black">
                <a:alpha val="50000"/>
              </a:prstClr>
            </a:outerShdw>
          </a:effectLst>
        </p:spPr>
      </p:pic>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61903" y="304800"/>
            <a:ext cx="2438400" cy="1535016"/>
          </a:xfrm>
          <a:prstGeom prst="rect">
            <a:avLst/>
          </a:prstGeom>
          <a:effectLst/>
        </p:spPr>
      </p:pic>
      <p:pic>
        <p:nvPicPr>
          <p:cNvPr id="15" name="Picture 1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53200" y="1992216"/>
            <a:ext cx="2447103" cy="1611217"/>
          </a:xfrm>
          <a:prstGeom prst="rect">
            <a:avLst/>
          </a:prstGeom>
          <a:effectLst/>
        </p:spPr>
      </p:pic>
      <p:sp>
        <p:nvSpPr>
          <p:cNvPr id="13" name="Title 1"/>
          <p:cNvSpPr>
            <a:spLocks noGrp="1"/>
          </p:cNvSpPr>
          <p:nvPr>
            <p:ph type="title"/>
          </p:nvPr>
        </p:nvSpPr>
        <p:spPr>
          <a:xfrm>
            <a:off x="301155" y="96768"/>
            <a:ext cx="6265795" cy="838200"/>
          </a:xfrm>
          <a:noFill/>
          <a:ln>
            <a:noFill/>
          </a:ln>
          <a:effectLst/>
        </p:spPr>
        <p:txBody>
          <a:bodyPr>
            <a:noAutofit/>
          </a:bodyPr>
          <a:lstStyle/>
          <a:p>
            <a:pPr algn="l"/>
            <a:r>
              <a:rPr lang="en-US" sz="3600" cap="none" dirty="0">
                <a:solidFill>
                  <a:schemeClr val="tx1"/>
                </a:solidFill>
                <a:effectLst>
                  <a:outerShdw blurRad="38100" dist="38100" dir="2700000" algn="tl">
                    <a:srgbClr val="000000">
                      <a:alpha val="43137"/>
                    </a:srgbClr>
                  </a:outerShdw>
                </a:effectLst>
                <a:latin typeface="Freestyle Script" panose="030804020302050B0404" pitchFamily="66" charset="77"/>
                <a:ea typeface="PWChalk" panose="02000603000000000000" pitchFamily="2" charset="0"/>
              </a:rPr>
              <a:t>The What And Why... </a:t>
            </a:r>
          </a:p>
        </p:txBody>
      </p:sp>
      <p:pic>
        <p:nvPicPr>
          <p:cNvPr id="3" name="Picture 2" descr="A person holding a piece of fabric&#10;&#10;Description automatically generated with low confidence">
            <a:extLst>
              <a:ext uri="{FF2B5EF4-FFF2-40B4-BE49-F238E27FC236}">
                <a16:creationId xmlns:a16="http://schemas.microsoft.com/office/drawing/2014/main" id="{2CC51978-858A-C8B7-93EF-2C46B93FA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7518935" y="5121866"/>
            <a:ext cx="1508874" cy="1131656"/>
          </a:xfrm>
          <a:prstGeom prst="rect">
            <a:avLst/>
          </a:prstGeom>
          <a:effectLst>
            <a:outerShdw blurRad="228600" dist="38100" dir="2700000" sx="103000" sy="103000" algn="tl" rotWithShape="0">
              <a:prstClr val="black">
                <a:alpha val="50000"/>
              </a:prstClr>
            </a:outerShdw>
          </a:effectLst>
        </p:spPr>
      </p:pic>
    </p:spTree>
    <p:extLst>
      <p:ext uri="{BB962C8B-B14F-4D97-AF65-F5344CB8AC3E}">
        <p14:creationId xmlns:p14="http://schemas.microsoft.com/office/powerpoint/2010/main" val="941839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228600"/>
            <a:ext cx="7765322" cy="970450"/>
          </a:xfrm>
          <a:noFill/>
          <a:ln>
            <a:noFill/>
          </a:ln>
        </p:spPr>
        <p:txBody>
          <a:bodyPr>
            <a:normAutofit/>
          </a:bodyPr>
          <a:lstStyle/>
          <a:p>
            <a:r>
              <a:rPr lang="en-US" sz="3600" cap="none" dirty="0">
                <a:latin typeface="Freestyle Script" panose="030804020302050B0404" pitchFamily="66" charset="77"/>
                <a:cs typeface="Myanmar Text" panose="020B0502040204020203" pitchFamily="34" charset="0"/>
              </a:rPr>
              <a:t>BBTCAC In Numbers</a:t>
            </a:r>
          </a:p>
        </p:txBody>
      </p:sp>
      <p:sp>
        <p:nvSpPr>
          <p:cNvPr id="3" name="Text Placeholder 2"/>
          <p:cNvSpPr>
            <a:spLocks noGrp="1"/>
          </p:cNvSpPr>
          <p:nvPr>
            <p:ph type="body" idx="1"/>
          </p:nvPr>
        </p:nvSpPr>
        <p:spPr>
          <a:xfrm>
            <a:off x="685346" y="1143000"/>
            <a:ext cx="2475738" cy="576262"/>
          </a:xfrm>
        </p:spPr>
        <p:txBody>
          <a:bodyPr/>
          <a:lstStyle/>
          <a:p>
            <a:r>
              <a:rPr lang="en-US" dirty="0">
                <a:latin typeface="Myanmar Text" panose="020B0502040204020203" pitchFamily="34" charset="0"/>
                <a:cs typeface="Myanmar Text" panose="020B0502040204020203" pitchFamily="34" charset="0"/>
              </a:rPr>
              <a:t>Artists</a:t>
            </a:r>
          </a:p>
        </p:txBody>
      </p:sp>
      <p:sp>
        <p:nvSpPr>
          <p:cNvPr id="4" name="Text Placeholder 3"/>
          <p:cNvSpPr>
            <a:spLocks noGrp="1"/>
          </p:cNvSpPr>
          <p:nvPr>
            <p:ph type="body" sz="half" idx="15"/>
          </p:nvPr>
        </p:nvSpPr>
        <p:spPr>
          <a:xfrm>
            <a:off x="457200" y="1752600"/>
            <a:ext cx="2872000" cy="3219450"/>
          </a:xfrm>
        </p:spPr>
        <p:txBody>
          <a:bodyPr/>
          <a:lstStyle/>
          <a:p>
            <a:r>
              <a:rPr lang="en-US" dirty="0"/>
              <a:t>Began with </a:t>
            </a:r>
            <a:r>
              <a:rPr lang="en-US" b="1" dirty="0">
                <a:solidFill>
                  <a:schemeClr val="tx1"/>
                </a:solidFill>
              </a:rPr>
              <a:t>75</a:t>
            </a:r>
          </a:p>
          <a:p>
            <a:r>
              <a:rPr lang="en-US" dirty="0"/>
              <a:t>Have worked with over </a:t>
            </a:r>
            <a:r>
              <a:rPr lang="en-US" b="1" dirty="0">
                <a:solidFill>
                  <a:schemeClr val="tx1"/>
                </a:solidFill>
              </a:rPr>
              <a:t>530</a:t>
            </a:r>
          </a:p>
          <a:p>
            <a:r>
              <a:rPr lang="en-US" dirty="0"/>
              <a:t>Currently almost </a:t>
            </a:r>
            <a:r>
              <a:rPr lang="en-US" b="1" dirty="0">
                <a:solidFill>
                  <a:schemeClr val="tx1"/>
                </a:solidFill>
              </a:rPr>
              <a:t>350</a:t>
            </a:r>
            <a:r>
              <a:rPr lang="en-US" dirty="0"/>
              <a:t> </a:t>
            </a:r>
          </a:p>
          <a:p>
            <a:r>
              <a:rPr lang="en-US" dirty="0"/>
              <a:t>To date </a:t>
            </a:r>
            <a:r>
              <a:rPr lang="en-US" b="1" dirty="0">
                <a:solidFill>
                  <a:schemeClr val="tx1"/>
                </a:solidFill>
              </a:rPr>
              <a:t>$2,194,614 </a:t>
            </a:r>
            <a:r>
              <a:rPr lang="en-US" dirty="0"/>
              <a:t>in Sales</a:t>
            </a:r>
          </a:p>
          <a:p>
            <a:r>
              <a:rPr lang="en-US" b="1" dirty="0">
                <a:solidFill>
                  <a:schemeClr val="tx1"/>
                </a:solidFill>
              </a:rPr>
              <a:t>$1,536,230 returned to Artists</a:t>
            </a:r>
          </a:p>
          <a:p>
            <a:endParaRPr lang="en-US" dirty="0"/>
          </a:p>
        </p:txBody>
      </p:sp>
      <p:sp>
        <p:nvSpPr>
          <p:cNvPr id="5" name="Text Placeholder 4"/>
          <p:cNvSpPr>
            <a:spLocks noGrp="1"/>
          </p:cNvSpPr>
          <p:nvPr>
            <p:ph type="body" sz="quarter" idx="3"/>
          </p:nvPr>
        </p:nvSpPr>
        <p:spPr>
          <a:xfrm>
            <a:off x="3335033" y="1143000"/>
            <a:ext cx="2475738" cy="576262"/>
          </a:xfrm>
        </p:spPr>
        <p:txBody>
          <a:bodyPr/>
          <a:lstStyle/>
          <a:p>
            <a:r>
              <a:rPr lang="en-US" dirty="0">
                <a:latin typeface="Myanmar Text" panose="020B0502040204020203" pitchFamily="34" charset="0"/>
                <a:cs typeface="Myanmar Text" panose="020B0502040204020203" pitchFamily="34" charset="0"/>
              </a:rPr>
              <a:t>Tourism</a:t>
            </a:r>
          </a:p>
        </p:txBody>
      </p:sp>
      <p:sp>
        <p:nvSpPr>
          <p:cNvPr id="6" name="Text Placeholder 5"/>
          <p:cNvSpPr>
            <a:spLocks noGrp="1"/>
          </p:cNvSpPr>
          <p:nvPr>
            <p:ph type="body" sz="half" idx="16"/>
          </p:nvPr>
        </p:nvSpPr>
        <p:spPr>
          <a:xfrm>
            <a:off x="3331076" y="1752600"/>
            <a:ext cx="2475738" cy="3219450"/>
          </a:xfrm>
        </p:spPr>
        <p:txBody>
          <a:bodyPr/>
          <a:lstStyle/>
          <a:p>
            <a:r>
              <a:rPr lang="en-US" dirty="0"/>
              <a:t>Visitors from all </a:t>
            </a:r>
            <a:r>
              <a:rPr lang="en-US" b="1" dirty="0">
                <a:solidFill>
                  <a:schemeClr val="tx1"/>
                </a:solidFill>
              </a:rPr>
              <a:t>50 </a:t>
            </a:r>
            <a:r>
              <a:rPr lang="en-US" dirty="0">
                <a:solidFill>
                  <a:schemeClr val="tx1"/>
                </a:solidFill>
              </a:rPr>
              <a:t>states</a:t>
            </a:r>
            <a:r>
              <a:rPr lang="en-US" b="1" dirty="0">
                <a:solidFill>
                  <a:schemeClr val="tx1"/>
                </a:solidFill>
              </a:rPr>
              <a:t> </a:t>
            </a:r>
            <a:r>
              <a:rPr lang="en-US" dirty="0"/>
              <a:t>and </a:t>
            </a:r>
            <a:r>
              <a:rPr lang="en-US" b="1" dirty="0">
                <a:solidFill>
                  <a:schemeClr val="tx1"/>
                </a:solidFill>
              </a:rPr>
              <a:t>35 </a:t>
            </a:r>
            <a:r>
              <a:rPr lang="en-US" dirty="0">
                <a:solidFill>
                  <a:schemeClr val="tx1"/>
                </a:solidFill>
              </a:rPr>
              <a:t>other countries</a:t>
            </a:r>
          </a:p>
          <a:p>
            <a:r>
              <a:rPr lang="en-US" dirty="0"/>
              <a:t>Annually </a:t>
            </a:r>
            <a:r>
              <a:rPr lang="en-US" b="1" dirty="0">
                <a:solidFill>
                  <a:schemeClr val="tx1"/>
                </a:solidFill>
              </a:rPr>
              <a:t>12-14,000</a:t>
            </a:r>
            <a:r>
              <a:rPr lang="en-US" dirty="0"/>
              <a:t> visitors</a:t>
            </a:r>
          </a:p>
          <a:p>
            <a:r>
              <a:rPr lang="en-US" dirty="0"/>
              <a:t>Group tours from </a:t>
            </a:r>
            <a:r>
              <a:rPr lang="en-US" b="1" dirty="0">
                <a:solidFill>
                  <a:schemeClr val="tx1"/>
                </a:solidFill>
              </a:rPr>
              <a:t>4 to 75 </a:t>
            </a:r>
          </a:p>
          <a:p>
            <a:endParaRPr lang="en-US" dirty="0"/>
          </a:p>
        </p:txBody>
      </p:sp>
      <p:sp>
        <p:nvSpPr>
          <p:cNvPr id="7" name="Text Placeholder 6"/>
          <p:cNvSpPr>
            <a:spLocks noGrp="1"/>
          </p:cNvSpPr>
          <p:nvPr>
            <p:ph type="body" sz="quarter" idx="13"/>
          </p:nvPr>
        </p:nvSpPr>
        <p:spPr>
          <a:xfrm>
            <a:off x="5974929" y="1143000"/>
            <a:ext cx="2475738" cy="576262"/>
          </a:xfrm>
        </p:spPr>
        <p:txBody>
          <a:bodyPr/>
          <a:lstStyle/>
          <a:p>
            <a:r>
              <a:rPr lang="en-US" dirty="0">
                <a:latin typeface="Myanmar Text" panose="020B0502040204020203" pitchFamily="34" charset="0"/>
                <a:cs typeface="Myanmar Text" panose="020B0502040204020203" pitchFamily="34" charset="0"/>
              </a:rPr>
              <a:t>Education</a:t>
            </a:r>
          </a:p>
        </p:txBody>
      </p:sp>
      <p:sp>
        <p:nvSpPr>
          <p:cNvPr id="8" name="Text Placeholder 7"/>
          <p:cNvSpPr>
            <a:spLocks noGrp="1"/>
          </p:cNvSpPr>
          <p:nvPr>
            <p:ph type="body" sz="half" idx="17"/>
          </p:nvPr>
        </p:nvSpPr>
        <p:spPr>
          <a:xfrm>
            <a:off x="5974929" y="1752600"/>
            <a:ext cx="2475738" cy="1676400"/>
          </a:xfrm>
        </p:spPr>
        <p:txBody>
          <a:bodyPr>
            <a:normAutofit/>
          </a:bodyPr>
          <a:lstStyle/>
          <a:p>
            <a:r>
              <a:rPr lang="en-US" dirty="0"/>
              <a:t>2023-24– over </a:t>
            </a:r>
            <a:r>
              <a:rPr lang="en-US" b="1" dirty="0">
                <a:solidFill>
                  <a:schemeClr val="tx1"/>
                </a:solidFill>
              </a:rPr>
              <a:t>12,000 people reached</a:t>
            </a:r>
            <a:endParaRPr lang="en-US" dirty="0"/>
          </a:p>
          <a:p>
            <a:r>
              <a:rPr lang="en-US" b="1" dirty="0"/>
              <a:t>14</a:t>
            </a:r>
            <a:r>
              <a:rPr lang="en-US" dirty="0"/>
              <a:t> Teaching Artists presenting programs in-schools, and 20 Teaching Artists presenting at Community Programs</a:t>
            </a:r>
          </a:p>
        </p:txBody>
      </p:sp>
      <p:sp>
        <p:nvSpPr>
          <p:cNvPr id="12" name="Text Placeholder 2"/>
          <p:cNvSpPr txBox="1">
            <a:spLocks/>
          </p:cNvSpPr>
          <p:nvPr/>
        </p:nvSpPr>
        <p:spPr>
          <a:xfrm>
            <a:off x="3330138" y="3429000"/>
            <a:ext cx="2475738" cy="576262"/>
          </a:xfrm>
          <a:prstGeom prst="rect">
            <a:avLst/>
          </a:prstGeom>
          <a:effectLst>
            <a:outerShdw blurRad="25400" dir="17880000">
              <a:srgbClr val="000000">
                <a:alpha val="46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400" b="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20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8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A5356"/>
              </a:buClr>
              <a:buSzPct val="70000"/>
              <a:buFont typeface="Wingdings 2" charset="2"/>
              <a:buNone/>
              <a:tabLst/>
              <a:defRPr/>
            </a:pPr>
            <a:r>
              <a:rPr kumimoji="0" lang="en-US" sz="2400" b="0" i="0" u="none" strike="noStrike" kern="1200" cap="none" spc="0" normalizeH="0" baseline="0" noProof="0" dirty="0">
                <a:ln>
                  <a:solidFill>
                    <a:srgbClr val="FFFFFF">
                      <a:lumMod val="75000"/>
                      <a:lumOff val="25000"/>
                      <a:alpha val="10000"/>
                    </a:srgbClr>
                  </a:solidFill>
                </a:ln>
                <a:solidFill>
                  <a:srgbClr val="000000"/>
                </a:solidFill>
                <a:effectLst>
                  <a:outerShdw blurRad="9525" dist="25400" dir="14640000" algn="tl" rotWithShape="0">
                    <a:srgbClr val="FFFFFF">
                      <a:alpha val="30000"/>
                    </a:srgbClr>
                  </a:outerShdw>
                </a:effectLst>
                <a:uLnTx/>
                <a:uFillTx/>
                <a:latin typeface="Myanmar Text" panose="020B0502040204020203" pitchFamily="34" charset="0"/>
                <a:ea typeface="+mn-ea"/>
                <a:cs typeface="Myanmar Text" panose="020B0502040204020203" pitchFamily="34" charset="0"/>
              </a:rPr>
              <a:t>Workforce</a:t>
            </a:r>
          </a:p>
        </p:txBody>
      </p:sp>
      <p:sp>
        <p:nvSpPr>
          <p:cNvPr id="13" name="Text Placeholder 3"/>
          <p:cNvSpPr txBox="1">
            <a:spLocks/>
          </p:cNvSpPr>
          <p:nvPr/>
        </p:nvSpPr>
        <p:spPr>
          <a:xfrm>
            <a:off x="1923215" y="4038600"/>
            <a:ext cx="5355724" cy="2133600"/>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A5356"/>
              </a:buClr>
              <a:buSzPct val="70000"/>
              <a:buFont typeface="Wingdings 2" charset="2"/>
              <a:buNone/>
              <a:tabLst/>
              <a:defRPr/>
            </a:pPr>
            <a:r>
              <a:rPr kumimoji="0" lang="en-US" sz="1400" b="0" i="0" u="none" strike="noStrike" kern="1200" cap="none" spc="0" normalizeH="0" baseline="0" noProof="0" dirty="0">
                <a:ln>
                  <a:solidFill>
                    <a:srgbClr val="FFFFFF">
                      <a:lumMod val="75000"/>
                      <a:lumOff val="25000"/>
                      <a:alpha val="10000"/>
                    </a:srgbClr>
                  </a:solidFill>
                </a:ln>
                <a:solidFill>
                  <a:srgbClr val="4A5356"/>
                </a:solidFill>
                <a:effectLst>
                  <a:outerShdw blurRad="9525" dist="25400" dir="14640000" algn="tl" rotWithShape="0">
                    <a:srgbClr val="FFFFFF">
                      <a:alpha val="30000"/>
                    </a:srgbClr>
                  </a:outerShdw>
                </a:effectLst>
                <a:uLnTx/>
                <a:uFillTx/>
                <a:latin typeface="Gill Sans MT" panose="020B0502020104020203"/>
                <a:ea typeface="+mn-ea"/>
                <a:cs typeface="+mn-cs"/>
              </a:rPr>
              <a:t>Board = </a:t>
            </a:r>
            <a:r>
              <a:rPr kumimoji="0" lang="en-US" sz="1400" b="1" i="0" u="none" strike="noStrike" kern="1200" cap="none" spc="0" normalizeH="0" baseline="0" noProof="0" dirty="0">
                <a:ln>
                  <a:solidFill>
                    <a:srgbClr val="FFFFFF">
                      <a:lumMod val="75000"/>
                      <a:lumOff val="25000"/>
                      <a:alpha val="10000"/>
                    </a:srgbClr>
                  </a:solidFill>
                </a:ln>
                <a:solidFill>
                  <a:srgbClr val="000000"/>
                </a:solidFill>
                <a:effectLst>
                  <a:outerShdw blurRad="9525" dist="25400" dir="14640000" algn="tl" rotWithShape="0">
                    <a:srgbClr val="FFFFFF">
                      <a:alpha val="30000"/>
                    </a:srgbClr>
                  </a:outerShdw>
                </a:effectLst>
                <a:uLnTx/>
                <a:uFillTx/>
                <a:latin typeface="Gill Sans MT" panose="020B0502020104020203"/>
                <a:ea typeface="+mn-ea"/>
                <a:cs typeface="+mn-cs"/>
              </a:rPr>
              <a:t>11</a:t>
            </a:r>
          </a:p>
          <a:p>
            <a:pPr marL="0" marR="0" lvl="0" indent="0" algn="ctr" defTabSz="457200" rtl="0" eaLnBrk="1" fontAlgn="auto" latinLnBrk="0" hangingPunct="1">
              <a:lnSpc>
                <a:spcPct val="100000"/>
              </a:lnSpc>
              <a:spcBef>
                <a:spcPct val="20000"/>
              </a:spcBef>
              <a:spcAft>
                <a:spcPts val="600"/>
              </a:spcAft>
              <a:buClr>
                <a:srgbClr val="4A5356"/>
              </a:buClr>
              <a:buSzPct val="70000"/>
              <a:buFont typeface="Wingdings 2" charset="2"/>
              <a:buNone/>
              <a:tabLst/>
              <a:defRPr/>
            </a:pPr>
            <a:r>
              <a:rPr kumimoji="0" lang="en-US" sz="1400" b="0" i="0" u="none" strike="noStrike" kern="1200" cap="none" spc="0" normalizeH="0" baseline="0" noProof="0" dirty="0">
                <a:ln>
                  <a:solidFill>
                    <a:srgbClr val="FFFFFF">
                      <a:lumMod val="75000"/>
                      <a:lumOff val="25000"/>
                      <a:alpha val="10000"/>
                    </a:srgbClr>
                  </a:solidFill>
                </a:ln>
                <a:solidFill>
                  <a:srgbClr val="4A5356"/>
                </a:solidFill>
                <a:effectLst>
                  <a:outerShdw blurRad="9525" dist="25400" dir="14640000" algn="tl" rotWithShape="0">
                    <a:srgbClr val="FFFFFF">
                      <a:alpha val="30000"/>
                    </a:srgbClr>
                  </a:outerShdw>
                </a:effectLst>
                <a:uLnTx/>
                <a:uFillTx/>
                <a:latin typeface="Gill Sans MT" panose="020B0502020104020203"/>
                <a:ea typeface="+mn-ea"/>
                <a:cs typeface="+mn-cs"/>
              </a:rPr>
              <a:t>Full Time Staff = </a:t>
            </a:r>
            <a:r>
              <a:rPr kumimoji="0" lang="en-US" sz="1400" b="1" i="0" u="none" strike="noStrike" kern="1200" cap="none" spc="0" normalizeH="0" baseline="0" noProof="0" dirty="0">
                <a:ln>
                  <a:solidFill>
                    <a:srgbClr val="FFFFFF">
                      <a:lumMod val="75000"/>
                      <a:lumOff val="25000"/>
                      <a:alpha val="10000"/>
                    </a:srgbClr>
                  </a:solidFill>
                </a:ln>
                <a:solidFill>
                  <a:srgbClr val="000000"/>
                </a:solidFill>
                <a:effectLst>
                  <a:outerShdw blurRad="9525" dist="25400" dir="14640000" algn="tl" rotWithShape="0">
                    <a:srgbClr val="FFFFFF">
                      <a:alpha val="30000"/>
                    </a:srgbClr>
                  </a:outerShdw>
                </a:effectLst>
                <a:uLnTx/>
                <a:uFillTx/>
                <a:latin typeface="Gill Sans MT" panose="020B0502020104020203"/>
                <a:ea typeface="+mn-ea"/>
                <a:cs typeface="+mn-cs"/>
              </a:rPr>
              <a:t>3</a:t>
            </a:r>
          </a:p>
          <a:p>
            <a:pPr marL="0" marR="0" lvl="0" indent="0" algn="ctr" defTabSz="457200" rtl="0" eaLnBrk="1" fontAlgn="auto" latinLnBrk="0" hangingPunct="1">
              <a:lnSpc>
                <a:spcPct val="100000"/>
              </a:lnSpc>
              <a:spcBef>
                <a:spcPct val="20000"/>
              </a:spcBef>
              <a:spcAft>
                <a:spcPts val="600"/>
              </a:spcAft>
              <a:buClr>
                <a:srgbClr val="4A5356"/>
              </a:buClr>
              <a:buSzPct val="70000"/>
              <a:buFont typeface="Wingdings 2" charset="2"/>
              <a:buNone/>
              <a:tabLst/>
              <a:defRPr/>
            </a:pPr>
            <a:r>
              <a:rPr kumimoji="0" lang="en-US" sz="1400" b="0" i="0" u="none" strike="noStrike" kern="1200" cap="none" spc="0" normalizeH="0" baseline="0" noProof="0" dirty="0">
                <a:ln>
                  <a:solidFill>
                    <a:srgbClr val="FFFFFF">
                      <a:lumMod val="75000"/>
                      <a:lumOff val="25000"/>
                      <a:alpha val="10000"/>
                    </a:srgbClr>
                  </a:solidFill>
                </a:ln>
                <a:solidFill>
                  <a:srgbClr val="4A5356"/>
                </a:solidFill>
                <a:effectLst>
                  <a:outerShdw blurRad="9525" dist="25400" dir="14640000" algn="tl" rotWithShape="0">
                    <a:srgbClr val="FFFFFF">
                      <a:alpha val="30000"/>
                    </a:srgbClr>
                  </a:outerShdw>
                </a:effectLst>
                <a:uLnTx/>
                <a:uFillTx/>
                <a:latin typeface="Gill Sans MT" panose="020B0502020104020203"/>
                <a:ea typeface="+mn-ea"/>
                <a:cs typeface="+mn-cs"/>
              </a:rPr>
              <a:t>Part-Time/On Call =</a:t>
            </a:r>
            <a:r>
              <a:rPr kumimoji="0" lang="en-US" sz="1400" b="1" i="0" u="none" strike="noStrike" kern="1200" cap="none" spc="0" normalizeH="0" baseline="0" noProof="0" dirty="0">
                <a:ln>
                  <a:solidFill>
                    <a:srgbClr val="FFFFFF">
                      <a:lumMod val="75000"/>
                      <a:lumOff val="25000"/>
                      <a:alpha val="10000"/>
                    </a:srgbClr>
                  </a:solidFill>
                </a:ln>
                <a:solidFill>
                  <a:srgbClr val="000000"/>
                </a:solidFill>
                <a:effectLst>
                  <a:outerShdw blurRad="9525" dist="25400" dir="14640000" algn="tl" rotWithShape="0">
                    <a:srgbClr val="FFFFFF">
                      <a:alpha val="30000"/>
                    </a:srgbClr>
                  </a:outerShdw>
                </a:effectLst>
                <a:uLnTx/>
                <a:uFillTx/>
                <a:latin typeface="Gill Sans MT" panose="020B0502020104020203"/>
                <a:ea typeface="+mn-ea"/>
                <a:cs typeface="+mn-cs"/>
              </a:rPr>
              <a:t> 6</a:t>
            </a:r>
          </a:p>
          <a:p>
            <a:pPr marL="0" marR="0" lvl="0" indent="0" algn="ctr" defTabSz="457200" rtl="0" eaLnBrk="1" fontAlgn="auto" latinLnBrk="0" hangingPunct="1">
              <a:lnSpc>
                <a:spcPct val="100000"/>
              </a:lnSpc>
              <a:spcBef>
                <a:spcPct val="20000"/>
              </a:spcBef>
              <a:spcAft>
                <a:spcPts val="600"/>
              </a:spcAft>
              <a:buClr>
                <a:srgbClr val="4A5356"/>
              </a:buClr>
              <a:buSzPct val="70000"/>
              <a:buFont typeface="Wingdings 2" charset="2"/>
              <a:buNone/>
              <a:tabLst/>
              <a:defRPr/>
            </a:pPr>
            <a:r>
              <a:rPr kumimoji="0" lang="en-US" sz="1400" b="0" i="0" u="none" strike="noStrike" kern="1200" cap="none" spc="0" normalizeH="0" baseline="0" noProof="0" dirty="0">
                <a:ln>
                  <a:solidFill>
                    <a:srgbClr val="FFFFFF">
                      <a:lumMod val="75000"/>
                      <a:lumOff val="25000"/>
                      <a:alpha val="10000"/>
                    </a:srgbClr>
                  </a:solidFill>
                </a:ln>
                <a:solidFill>
                  <a:srgbClr val="4A5356"/>
                </a:solidFill>
                <a:effectLst>
                  <a:outerShdw blurRad="9525" dist="25400" dir="14640000" algn="tl" rotWithShape="0">
                    <a:srgbClr val="FFFFFF">
                      <a:alpha val="30000"/>
                    </a:srgbClr>
                  </a:outerShdw>
                </a:effectLst>
                <a:uLnTx/>
                <a:uFillTx/>
                <a:latin typeface="Gill Sans MT" panose="020B0502020104020203"/>
                <a:ea typeface="+mn-ea"/>
                <a:cs typeface="+mn-cs"/>
              </a:rPr>
              <a:t>Contract Staff = </a:t>
            </a:r>
            <a:r>
              <a:rPr kumimoji="0" lang="en-US" sz="1400" b="1" i="0" u="none" strike="noStrike" kern="1200" cap="none" spc="0" normalizeH="0" baseline="0" noProof="0" dirty="0">
                <a:ln>
                  <a:solidFill>
                    <a:srgbClr val="FFFFFF">
                      <a:lumMod val="75000"/>
                      <a:lumOff val="25000"/>
                      <a:alpha val="10000"/>
                    </a:srgbClr>
                  </a:solidFill>
                </a:ln>
                <a:solidFill>
                  <a:srgbClr val="000000"/>
                </a:solidFill>
                <a:effectLst>
                  <a:outerShdw blurRad="9525" dist="25400" dir="14640000" algn="tl" rotWithShape="0">
                    <a:srgbClr val="FFFFFF">
                      <a:alpha val="30000"/>
                    </a:srgbClr>
                  </a:outerShdw>
                </a:effectLst>
                <a:uLnTx/>
                <a:uFillTx/>
                <a:latin typeface="Gill Sans MT" panose="020B0502020104020203"/>
                <a:ea typeface="+mn-ea"/>
                <a:cs typeface="+mn-cs"/>
              </a:rPr>
              <a:t>2</a:t>
            </a:r>
          </a:p>
          <a:p>
            <a:pPr marL="0" marR="0" lvl="0" indent="0" algn="ctr" defTabSz="457200" rtl="0" eaLnBrk="1" fontAlgn="auto" latinLnBrk="0" hangingPunct="1">
              <a:lnSpc>
                <a:spcPct val="100000"/>
              </a:lnSpc>
              <a:spcBef>
                <a:spcPct val="20000"/>
              </a:spcBef>
              <a:spcAft>
                <a:spcPts val="600"/>
              </a:spcAft>
              <a:buClr>
                <a:srgbClr val="4A5356"/>
              </a:buClr>
              <a:buSzPct val="70000"/>
              <a:buFont typeface="Wingdings 2" charset="2"/>
              <a:buNone/>
              <a:tabLst/>
              <a:defRPr/>
            </a:pPr>
            <a:r>
              <a:rPr kumimoji="0" lang="en-US" sz="1400" b="0" i="0" u="none" strike="noStrike" kern="1200" cap="none" spc="0" normalizeH="0" baseline="0" noProof="0" dirty="0">
                <a:ln>
                  <a:solidFill>
                    <a:srgbClr val="FFFFFF">
                      <a:lumMod val="75000"/>
                      <a:lumOff val="25000"/>
                      <a:alpha val="10000"/>
                    </a:srgbClr>
                  </a:solidFill>
                </a:ln>
                <a:solidFill>
                  <a:srgbClr val="4A5356"/>
                </a:solidFill>
                <a:effectLst>
                  <a:outerShdw blurRad="9525" dist="25400" dir="14640000" algn="tl" rotWithShape="0">
                    <a:srgbClr val="FFFFFF">
                      <a:alpha val="30000"/>
                    </a:srgbClr>
                  </a:outerShdw>
                </a:effectLst>
                <a:uLnTx/>
                <a:uFillTx/>
                <a:latin typeface="Gill Sans MT" panose="020B0502020104020203"/>
                <a:ea typeface="+mn-ea"/>
                <a:cs typeface="+mn-cs"/>
              </a:rPr>
              <a:t>Senior Aides = </a:t>
            </a:r>
            <a:r>
              <a:rPr kumimoji="0" lang="en-US" sz="1400" b="1" i="0" u="none" strike="noStrike" kern="1200" cap="none" spc="0" normalizeH="0" baseline="0" noProof="0" dirty="0">
                <a:ln>
                  <a:solidFill>
                    <a:srgbClr val="FFFFFF">
                      <a:lumMod val="75000"/>
                      <a:lumOff val="25000"/>
                      <a:alpha val="10000"/>
                    </a:srgbClr>
                  </a:solidFill>
                </a:ln>
                <a:solidFill>
                  <a:srgbClr val="000000"/>
                </a:solidFill>
                <a:effectLst>
                  <a:outerShdw blurRad="9525" dist="25400" dir="14640000" algn="tl" rotWithShape="0">
                    <a:srgbClr val="FFFFFF">
                      <a:alpha val="30000"/>
                    </a:srgbClr>
                  </a:outerShdw>
                </a:effectLst>
                <a:uLnTx/>
                <a:uFillTx/>
                <a:latin typeface="Gill Sans MT" panose="020B0502020104020203"/>
                <a:ea typeface="+mn-ea"/>
                <a:cs typeface="+mn-cs"/>
              </a:rPr>
              <a:t>1</a:t>
            </a:r>
          </a:p>
          <a:p>
            <a:pPr marL="0" marR="0" lvl="0" indent="0" algn="ctr" defTabSz="457200" rtl="0" eaLnBrk="1" fontAlgn="auto" latinLnBrk="0" hangingPunct="1">
              <a:lnSpc>
                <a:spcPct val="100000"/>
              </a:lnSpc>
              <a:spcBef>
                <a:spcPct val="20000"/>
              </a:spcBef>
              <a:spcAft>
                <a:spcPts val="600"/>
              </a:spcAft>
              <a:buClr>
                <a:srgbClr val="4A5356"/>
              </a:buClr>
              <a:buSzPct val="70000"/>
              <a:buFont typeface="Wingdings 2" charset="2"/>
              <a:buNone/>
              <a:tabLst/>
              <a:defRPr/>
            </a:pPr>
            <a:r>
              <a:rPr kumimoji="0" lang="en-US" sz="1400" b="0" i="0" u="none" strike="noStrike" kern="1200" cap="none" spc="0" normalizeH="0" baseline="0" noProof="0" dirty="0">
                <a:ln>
                  <a:solidFill>
                    <a:srgbClr val="FFFFFF">
                      <a:lumMod val="75000"/>
                      <a:lumOff val="25000"/>
                      <a:alpha val="10000"/>
                    </a:srgbClr>
                  </a:solidFill>
                </a:ln>
                <a:solidFill>
                  <a:srgbClr val="4A5356"/>
                </a:solidFill>
                <a:effectLst>
                  <a:outerShdw blurRad="9525" dist="25400" dir="14640000" algn="tl" rotWithShape="0">
                    <a:srgbClr val="FFFFFF">
                      <a:alpha val="30000"/>
                    </a:srgbClr>
                  </a:outerShdw>
                </a:effectLst>
                <a:uLnTx/>
                <a:uFillTx/>
                <a:latin typeface="Gill Sans MT" panose="020B0502020104020203"/>
                <a:ea typeface="+mn-ea"/>
                <a:cs typeface="+mn-cs"/>
              </a:rPr>
              <a:t>Volunteers = </a:t>
            </a:r>
            <a:r>
              <a:rPr kumimoji="0" lang="en-US" sz="1400" b="1" i="0" u="none" strike="noStrike" kern="1200" cap="none" spc="0" normalizeH="0" baseline="0" noProof="0" dirty="0">
                <a:ln>
                  <a:solidFill>
                    <a:srgbClr val="FFFFFF">
                      <a:lumMod val="75000"/>
                      <a:lumOff val="25000"/>
                      <a:alpha val="10000"/>
                    </a:srgbClr>
                  </a:solidFill>
                </a:ln>
                <a:solidFill>
                  <a:srgbClr val="000000"/>
                </a:solidFill>
                <a:effectLst>
                  <a:outerShdw blurRad="9525" dist="25400" dir="14640000" algn="tl" rotWithShape="0">
                    <a:srgbClr val="FFFFFF">
                      <a:alpha val="30000"/>
                    </a:srgbClr>
                  </a:outerShdw>
                </a:effectLst>
                <a:uLnTx/>
                <a:uFillTx/>
                <a:latin typeface="Gill Sans MT" panose="020B0502020104020203"/>
                <a:ea typeface="+mn-ea"/>
                <a:cs typeface="+mn-cs"/>
              </a:rPr>
              <a:t>16</a:t>
            </a:r>
          </a:p>
          <a:p>
            <a:pPr marL="0" marR="0" lvl="0" indent="0" algn="ctr" defTabSz="457200" rtl="0" eaLnBrk="1" fontAlgn="auto" latinLnBrk="0" hangingPunct="1">
              <a:lnSpc>
                <a:spcPct val="100000"/>
              </a:lnSpc>
              <a:spcBef>
                <a:spcPct val="20000"/>
              </a:spcBef>
              <a:spcAft>
                <a:spcPts val="600"/>
              </a:spcAft>
              <a:buClr>
                <a:srgbClr val="4A5356"/>
              </a:buClr>
              <a:buSzPct val="70000"/>
              <a:buFont typeface="Wingdings 2" charset="2"/>
              <a:buNone/>
              <a:tabLst/>
              <a:defRPr/>
            </a:pPr>
            <a:r>
              <a:rPr kumimoji="0" lang="en-US" sz="1400" b="0" i="0" u="none" strike="noStrike" kern="1200" cap="none" spc="0" normalizeH="0" baseline="0" noProof="0" dirty="0">
                <a:ln>
                  <a:solidFill>
                    <a:srgbClr val="FFFFFF">
                      <a:lumMod val="75000"/>
                      <a:lumOff val="25000"/>
                      <a:alpha val="10000"/>
                    </a:srgbClr>
                  </a:solidFill>
                </a:ln>
                <a:solidFill>
                  <a:srgbClr val="4A5356"/>
                </a:solidFill>
                <a:effectLst>
                  <a:outerShdw blurRad="9525" dist="25400" dir="14640000" algn="tl" rotWithShape="0">
                    <a:srgbClr val="FFFFFF">
                      <a:alpha val="30000"/>
                    </a:srgbClr>
                  </a:outerShdw>
                </a:effectLst>
                <a:uLnTx/>
                <a:uFillTx/>
                <a:latin typeface="Gill Sans MT" panose="020B0502020104020203"/>
                <a:ea typeface="+mn-ea"/>
                <a:cs typeface="+mn-cs"/>
              </a:rPr>
              <a:t>Teaching Artists = </a:t>
            </a:r>
            <a:r>
              <a:rPr kumimoji="0" lang="en-US" sz="1400" b="1" i="0" u="none" strike="noStrike" kern="1200" cap="none" spc="0" normalizeH="0" baseline="0" noProof="0" dirty="0">
                <a:ln>
                  <a:solidFill>
                    <a:srgbClr val="FFFFFF">
                      <a:lumMod val="75000"/>
                      <a:lumOff val="25000"/>
                      <a:alpha val="10000"/>
                    </a:srgbClr>
                  </a:solidFill>
                </a:ln>
                <a:solidFill>
                  <a:srgbClr val="000000"/>
                </a:solidFill>
                <a:effectLst>
                  <a:outerShdw blurRad="9525" dist="25400" dir="14640000" algn="tl" rotWithShape="0">
                    <a:srgbClr val="FFFFFF">
                      <a:alpha val="30000"/>
                    </a:srgbClr>
                  </a:outerShdw>
                </a:effectLst>
                <a:uLnTx/>
                <a:uFillTx/>
                <a:latin typeface="Gill Sans MT" panose="020B0502020104020203"/>
                <a:ea typeface="+mn-ea"/>
                <a:cs typeface="+mn-cs"/>
              </a:rPr>
              <a:t>20</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2351" y="3886200"/>
            <a:ext cx="2006094" cy="2700338"/>
          </a:xfrm>
          <a:prstGeom prst="rect">
            <a:avLst/>
          </a:prstGeom>
          <a:effectLst>
            <a:outerShdw blurRad="101600" dist="50800" dir="2700000" sx="102000" sy="102000" algn="tl" rotWithShape="0">
              <a:prstClr val="black">
                <a:alpha val="40000"/>
              </a:prstClr>
            </a:outerShdw>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8400" y="3859114"/>
            <a:ext cx="2014497" cy="2687492"/>
          </a:xfrm>
          <a:prstGeom prst="rect">
            <a:avLst/>
          </a:prstGeom>
          <a:effectLst>
            <a:outerShdw blurRad="101600" dist="50800" dir="2700000" sx="102000" sy="102000" algn="tl" rotWithShape="0">
              <a:prstClr val="black">
                <a:alpha val="40000"/>
              </a:prstClr>
            </a:outerShdw>
          </a:effectLst>
        </p:spPr>
      </p:pic>
    </p:spTree>
    <p:extLst>
      <p:ext uri="{BB962C8B-B14F-4D97-AF65-F5344CB8AC3E}">
        <p14:creationId xmlns:p14="http://schemas.microsoft.com/office/powerpoint/2010/main" val="197806450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406" y="914400"/>
            <a:ext cx="4495800" cy="406265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Located in a renovated former car dealership in historic downtown Camden…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BBTCAC continues to invest and participate directly in revitalization, tourism, and creative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placemaking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Downtown Revitalization Team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Creative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Placemaking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Projects: Murals, Mosaic Benches, Quilt Trail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Black Belt ART House &amp; Artist Residency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Artist Demonstrations &amp; Events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Public Art partnerships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Tourism Initiatives – partnering with downtown businesses, museums, and nonprofits for Events, Civil Rights &amp; Cultural Tours, Weekend &amp; Day Trips, Programs, and more…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 name="Title 1"/>
          <p:cNvSpPr txBox="1">
            <a:spLocks/>
          </p:cNvSpPr>
          <p:nvPr/>
        </p:nvSpPr>
        <p:spPr>
          <a:xfrm>
            <a:off x="386406" y="152400"/>
            <a:ext cx="7919394" cy="838200"/>
          </a:xfrm>
          <a:prstGeom prst="rect">
            <a:avLst/>
          </a:prstGeom>
          <a:effectLst/>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solidFill>
                    <a:srgbClr val="FFFFFF">
                      <a:lumMod val="75000"/>
                      <a:lumOff val="25000"/>
                      <a:alpha val="10000"/>
                    </a:srgbClr>
                  </a:solidFill>
                </a:ln>
                <a:solidFill>
                  <a:srgbClr val="4A5356"/>
                </a:solidFill>
                <a:effectLst>
                  <a:outerShdw blurRad="38100" dist="38100" dir="2700000" algn="tl">
                    <a:srgbClr val="000000">
                      <a:alpha val="43137"/>
                    </a:srgbClr>
                  </a:outerShdw>
                </a:effectLst>
                <a:uLnTx/>
                <a:uFillTx/>
                <a:latin typeface="Freestyle Script" panose="030804020302050B0404" pitchFamily="66" charset="77"/>
                <a:ea typeface="PWChalk" panose="02000603000000000000" pitchFamily="2" charset="0"/>
              </a:rPr>
              <a:t>The Community Connection...</a:t>
            </a:r>
          </a:p>
        </p:txBody>
      </p:sp>
      <p:pic>
        <p:nvPicPr>
          <p:cNvPr id="5" name="Picture 4" descr="Image may contain: 9 people, people smi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8447" y="968544"/>
            <a:ext cx="274749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content-iad3-1.xx.fbcdn.net/v/t1.0-9/71276138_2672551272797186_1569053833579986944_n.jpg?_nc_cat=102&amp;_nc_sid=0debeb&amp;_nc_ohc=4alM8btwsGcAX-FLZrt&amp;_nc_ht=scontent-iad3-1.xx&amp;oh=8f01d925afc51e3ec7cd7aab1a4b0f27&amp;oe=5F7E1AE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8573" y="2888782"/>
            <a:ext cx="1440179"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iad3-1.xx.fbcdn.net/v/t1.0-9/75462371_2787611457957833_8399366497939488768_n.jpg?_nc_cat=102&amp;_nc_sid=8bfeb9&amp;_nc_ohc=_26uFiIJW0UAX9u6PzI&amp;_nc_ht=scontent-iad3-1.xx&amp;oh=b1364f795b891be40acfecf76603c104&amp;oe=5F8161AF"/>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67454" y="2888782"/>
            <a:ext cx="23346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content-iad3-1.xx.fbcdn.net/v/t1.0-9/74495938_2787611771291135_1921813567913328640_n.jpg?_nc_cat=107&amp;_nc_sid=8bfeb9&amp;_nc_ohc=Addx4Cm0728AX-7fHGn&amp;_nc_ht=scontent-iad3-1.xx&amp;oh=0141b7b558a9e7040be88cd048a9edce&amp;oe=5F81BEA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16200000">
            <a:off x="5784001" y="3190808"/>
            <a:ext cx="914401" cy="23220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content-iad3-1.xx.fbcdn.net/v/t1.0-9/77085841_2787611967957782_3348758946692202496_n.jpg?_nc_cat=108&amp;_nc_sid=8bfeb9&amp;_nc_ohc=ba7FHetkGwcAX8V8Xmj&amp;_nc_ht=scontent-iad3-1.xx&amp;oh=b31bb6eaa6edcac20da421cc4140acb2&amp;oe=5F802EB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80190" y="1456223"/>
            <a:ext cx="1005840" cy="13411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53835" y="4900456"/>
            <a:ext cx="3102102" cy="1737360"/>
          </a:xfrm>
          <a:prstGeom prst="rect">
            <a:avLst/>
          </a:prstGeom>
        </p:spPr>
      </p:pic>
      <p:pic>
        <p:nvPicPr>
          <p:cNvPr id="1036" name="Picture 12" descr="No description availabl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8600" y="4900456"/>
            <a:ext cx="1344431"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o description availabl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78915" y="4900456"/>
            <a:ext cx="1341916"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o description available."/>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128150" y="4900456"/>
            <a:ext cx="138587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scontent-iad3-1.xx.fbcdn.net/v/t1.0-9/31239256_10213097123995364_3497852371854149841_n.jpg?_nc_cat=107&amp;_nc_sid=0debeb&amp;_nc_ohc=QJ2N0600UhUAX9_B15l&amp;_nc_ht=scontent-iad3-1.xx&amp;oh=608df967da4d3c4025b57bb1a3edd36d&amp;oe=5F7F6BA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604807" y="4900456"/>
            <a:ext cx="1158240" cy="173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661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1AF3-62F4-4253-9E80-BF60A9FE7445}"/>
              </a:ext>
            </a:extLst>
          </p:cNvPr>
          <p:cNvSpPr txBox="1">
            <a:spLocks/>
          </p:cNvSpPr>
          <p:nvPr/>
        </p:nvSpPr>
        <p:spPr>
          <a:xfrm>
            <a:off x="116337" y="152400"/>
            <a:ext cx="4684263" cy="970450"/>
          </a:xfrm>
          <a:prstGeom prst="rect">
            <a:avLst/>
          </a:prstGeom>
        </p:spPr>
        <p:txBody>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solidFill>
                    <a:srgbClr val="FFFFFF">
                      <a:lumMod val="75000"/>
                      <a:lumOff val="25000"/>
                      <a:alpha val="10000"/>
                    </a:srgbClr>
                  </a:solidFill>
                </a:ln>
                <a:solidFill>
                  <a:srgbClr val="4A5356"/>
                </a:solidFill>
                <a:effectLst>
                  <a:outerShdw blurRad="9525" dist="25400" dir="14640000" algn="tl" rotWithShape="0">
                    <a:srgbClr val="FFFFFF">
                      <a:alpha val="30000"/>
                    </a:srgbClr>
                  </a:outerShdw>
                </a:effectLst>
                <a:uLnTx/>
                <a:uFillTx/>
                <a:latin typeface="Freestyle Script" panose="030804020302050B0404" pitchFamily="66" charset="0"/>
                <a:ea typeface="+mj-ea"/>
              </a:rPr>
              <a:t>Tourism…Across the Black Belt</a:t>
            </a:r>
          </a:p>
        </p:txBody>
      </p:sp>
      <p:pic>
        <p:nvPicPr>
          <p:cNvPr id="8" name="Picture 7" descr="A picture containing tree, water, plant&#10;&#10;Description automatically generated">
            <a:extLst>
              <a:ext uri="{FF2B5EF4-FFF2-40B4-BE49-F238E27FC236}">
                <a16:creationId xmlns:a16="http://schemas.microsoft.com/office/drawing/2014/main" id="{972E628D-69ED-4D23-A424-78A9629D80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4967" y="788621"/>
            <a:ext cx="2868764" cy="2151573"/>
          </a:xfrm>
          <a:prstGeom prst="rect">
            <a:avLst/>
          </a:prstGeom>
        </p:spPr>
      </p:pic>
      <p:pic>
        <p:nvPicPr>
          <p:cNvPr id="10" name="Picture 9" descr="A large white house with a fountain in the front yard&#10;&#10;Description automatically generated with low confidence">
            <a:extLst>
              <a:ext uri="{FF2B5EF4-FFF2-40B4-BE49-F238E27FC236}">
                <a16:creationId xmlns:a16="http://schemas.microsoft.com/office/drawing/2014/main" id="{AFA2C6FC-0798-48F8-91B6-1FAA755FE8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270" y="788621"/>
            <a:ext cx="1865984" cy="2487979"/>
          </a:xfrm>
          <a:prstGeom prst="rect">
            <a:avLst/>
          </a:prstGeom>
        </p:spPr>
      </p:pic>
      <p:pic>
        <p:nvPicPr>
          <p:cNvPr id="12" name="Picture 11" descr="A pond in front of a building&#10;&#10;Description automatically generated with low confidence">
            <a:extLst>
              <a:ext uri="{FF2B5EF4-FFF2-40B4-BE49-F238E27FC236}">
                <a16:creationId xmlns:a16="http://schemas.microsoft.com/office/drawing/2014/main" id="{C4812AE8-8BAE-44E4-AC76-4E9675167D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337" y="3390696"/>
            <a:ext cx="2313378" cy="1735033"/>
          </a:xfrm>
          <a:prstGeom prst="rect">
            <a:avLst/>
          </a:prstGeom>
        </p:spPr>
      </p:pic>
      <p:pic>
        <p:nvPicPr>
          <p:cNvPr id="14" name="Picture 13" descr="A boat on the water&#10;&#10;Description automatically generated with low confidence">
            <a:extLst>
              <a:ext uri="{FF2B5EF4-FFF2-40B4-BE49-F238E27FC236}">
                <a16:creationId xmlns:a16="http://schemas.microsoft.com/office/drawing/2014/main" id="{8F794B72-8001-4543-B6FE-E50EFB97F2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48400" y="3023726"/>
            <a:ext cx="2785352" cy="1495492"/>
          </a:xfrm>
          <a:prstGeom prst="rect">
            <a:avLst/>
          </a:prstGeom>
        </p:spPr>
      </p:pic>
      <p:pic>
        <p:nvPicPr>
          <p:cNvPr id="16" name="Picture 15" descr="A person sitting in a chair outside&#10;&#10;Description automatically generated with medium confidence">
            <a:extLst>
              <a:ext uri="{FF2B5EF4-FFF2-40B4-BE49-F238E27FC236}">
                <a16:creationId xmlns:a16="http://schemas.microsoft.com/office/drawing/2014/main" id="{7C557EA0-FF16-42E0-AE1E-FE235BAF8A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2527" y="3023726"/>
            <a:ext cx="2019673" cy="2713431"/>
          </a:xfrm>
          <a:prstGeom prst="rect">
            <a:avLst/>
          </a:prstGeom>
        </p:spPr>
      </p:pic>
      <p:pic>
        <p:nvPicPr>
          <p:cNvPr id="1026" name="Picture 2" descr="No photo description available.">
            <a:extLst>
              <a:ext uri="{FF2B5EF4-FFF2-40B4-BE49-F238E27FC236}">
                <a16:creationId xmlns:a16="http://schemas.microsoft.com/office/drawing/2014/main" id="{1D9D29A1-EC14-4402-95E0-472598239DB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42311" y="4637884"/>
            <a:ext cx="2409825" cy="19150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 to Nature Through Birding - Sumatanga Camp &amp; Conference Center">
            <a:extLst>
              <a:ext uri="{FF2B5EF4-FFF2-40B4-BE49-F238E27FC236}">
                <a16:creationId xmlns:a16="http://schemas.microsoft.com/office/drawing/2014/main" id="{186146B4-8109-B644-F7B7-2D309D58AA0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499826" y="3023726"/>
            <a:ext cx="1582590" cy="2102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ack Belt Arts and Crafts | WealthWorks.org">
            <a:extLst>
              <a:ext uri="{FF2B5EF4-FFF2-40B4-BE49-F238E27FC236}">
                <a16:creationId xmlns:a16="http://schemas.microsoft.com/office/drawing/2014/main" id="{BF7935DB-4FE4-22C5-23E7-8C057F026A5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6337" y="5190454"/>
            <a:ext cx="3383482" cy="1515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art, sky, wooden&#10;&#10;Description automatically generated">
            <a:extLst>
              <a:ext uri="{FF2B5EF4-FFF2-40B4-BE49-F238E27FC236}">
                <a16:creationId xmlns:a16="http://schemas.microsoft.com/office/drawing/2014/main" id="{E7E160D8-104C-7396-FFC0-6FB71827774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9930" y="5178123"/>
            <a:ext cx="1136359" cy="1515145"/>
          </a:xfrm>
          <a:prstGeom prst="rect">
            <a:avLst/>
          </a:prstGeom>
        </p:spPr>
      </p:pic>
      <p:pic>
        <p:nvPicPr>
          <p:cNvPr id="7" name="Picture 6" descr="A picture containing clothing, rug, indoor, wall&#10;&#10;Description automatically generated">
            <a:extLst>
              <a:ext uri="{FF2B5EF4-FFF2-40B4-BE49-F238E27FC236}">
                <a16:creationId xmlns:a16="http://schemas.microsoft.com/office/drawing/2014/main" id="{6E0E8DEB-962D-94A2-E19E-CDFC37100F0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048444" y="779625"/>
            <a:ext cx="3412517" cy="2151573"/>
          </a:xfrm>
          <a:prstGeom prst="rect">
            <a:avLst/>
          </a:prstGeom>
        </p:spPr>
      </p:pic>
    </p:spTree>
    <p:extLst>
      <p:ext uri="{BB962C8B-B14F-4D97-AF65-F5344CB8AC3E}">
        <p14:creationId xmlns:p14="http://schemas.microsoft.com/office/powerpoint/2010/main" val="4032809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602" y="653397"/>
            <a:ext cx="2353998" cy="952631"/>
          </a:xfrm>
          <a:noFill/>
          <a:ln>
            <a:noFill/>
          </a:ln>
        </p:spPr>
        <p:txBody>
          <a:bodyPr>
            <a:noAutofit/>
          </a:bodyPr>
          <a:lstStyle/>
          <a:p>
            <a:r>
              <a:rPr lang="en-US" sz="4000" cap="none" dirty="0">
                <a:latin typeface="Freestyle Script" panose="030804020302050B0404" pitchFamily="66" charset="0"/>
              </a:rPr>
              <a:t>Arts Education Youth</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048534" y="457200"/>
            <a:ext cx="3894138" cy="1802817"/>
          </a:xfr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77505" y="2114551"/>
            <a:ext cx="1818495" cy="2305049"/>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40225" y="2376700"/>
            <a:ext cx="1532175" cy="204290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3549635" y="4773596"/>
            <a:ext cx="2248548" cy="1773925"/>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734" y="206083"/>
            <a:ext cx="1728787" cy="2305049"/>
          </a:xfrm>
          <a:prstGeom prst="rect">
            <a:avLst/>
          </a:prstGeom>
        </p:spPr>
      </p:pic>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71963" y="4536283"/>
            <a:ext cx="2846672" cy="2135004"/>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8600" y="4533251"/>
            <a:ext cx="3491831" cy="2248549"/>
          </a:xfrm>
          <a:prstGeom prst="rect">
            <a:avLst/>
          </a:prstGeom>
        </p:spPr>
      </p:pic>
      <p:pic>
        <p:nvPicPr>
          <p:cNvPr id="4" name="Picture 3" descr="A group of children sitting around a table with colorful pieces of paper&#10;&#10;Description automatically generated with low confidence">
            <a:extLst>
              <a:ext uri="{FF2B5EF4-FFF2-40B4-BE49-F238E27FC236}">
                <a16:creationId xmlns:a16="http://schemas.microsoft.com/office/drawing/2014/main" id="{7141C6B6-84A8-2C86-0C89-20805F1149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0565" y="2376700"/>
            <a:ext cx="3453903" cy="2042900"/>
          </a:xfrm>
          <a:prstGeom prst="rect">
            <a:avLst/>
          </a:prstGeom>
        </p:spPr>
      </p:pic>
    </p:spTree>
    <p:extLst>
      <p:ext uri="{BB962C8B-B14F-4D97-AF65-F5344CB8AC3E}">
        <p14:creationId xmlns:p14="http://schemas.microsoft.com/office/powerpoint/2010/main" val="462916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643" y="152400"/>
            <a:ext cx="3521757" cy="970450"/>
          </a:xfrm>
          <a:noFill/>
          <a:ln>
            <a:noFill/>
          </a:ln>
        </p:spPr>
        <p:txBody>
          <a:bodyPr>
            <a:normAutofit fontScale="90000"/>
          </a:bodyPr>
          <a:lstStyle/>
          <a:p>
            <a:r>
              <a:rPr lang="en-US" sz="4000" cap="none" dirty="0">
                <a:latin typeface="Freestyle Script" panose="030804020302050B0404" pitchFamily="66" charset="0"/>
              </a:rPr>
              <a:t>Arts Education Adults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339" y="3550039"/>
            <a:ext cx="1763461" cy="235128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400" y="4236613"/>
            <a:ext cx="1696791" cy="254518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18660" y="1074184"/>
            <a:ext cx="2286300" cy="304840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8660" y="4236614"/>
            <a:ext cx="3043200" cy="2282400"/>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145784" y="1369044"/>
            <a:ext cx="2358875" cy="1769156"/>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73463" y="2524531"/>
            <a:ext cx="3401384" cy="1598053"/>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315200" y="4267200"/>
            <a:ext cx="1544510" cy="868787"/>
          </a:xfrm>
          <a:prstGeom prst="rect">
            <a:avLst/>
          </a:prstGeom>
        </p:spPr>
      </p:pic>
      <p:pic>
        <p:nvPicPr>
          <p:cNvPr id="3" name="Picture 2" descr="A person holding a piece of fabric&#10;&#10;Description automatically generated with low confidence">
            <a:extLst>
              <a:ext uri="{FF2B5EF4-FFF2-40B4-BE49-F238E27FC236}">
                <a16:creationId xmlns:a16="http://schemas.microsoft.com/office/drawing/2014/main" id="{0C767D57-14CF-A1A5-594B-1CD3139BF6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4521230" y="718297"/>
            <a:ext cx="1930876" cy="1448157"/>
          </a:xfrm>
          <a:prstGeom prst="rect">
            <a:avLst/>
          </a:prstGeom>
        </p:spPr>
      </p:pic>
      <p:pic>
        <p:nvPicPr>
          <p:cNvPr id="8" name="Picture 7" descr="A group of women posing for a photo&#10;&#10;Description automatically generated with medium confidence">
            <a:extLst>
              <a:ext uri="{FF2B5EF4-FFF2-40B4-BE49-F238E27FC236}">
                <a16:creationId xmlns:a16="http://schemas.microsoft.com/office/drawing/2014/main" id="{0CBB045E-D3AD-63F6-3290-1393FC0569A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24600" y="457200"/>
            <a:ext cx="2557081" cy="1917811"/>
          </a:xfrm>
          <a:prstGeom prst="rect">
            <a:avLst/>
          </a:prstGeom>
        </p:spPr>
      </p:pic>
      <p:pic>
        <p:nvPicPr>
          <p:cNvPr id="12" name="Picture 11" descr="A picture containing person, nail, office supplies, cutting&#10;&#10;Description automatically generated">
            <a:extLst>
              <a:ext uri="{FF2B5EF4-FFF2-40B4-BE49-F238E27FC236}">
                <a16:creationId xmlns:a16="http://schemas.microsoft.com/office/drawing/2014/main" id="{66E2DC97-3544-AEF0-96AA-CB321061A16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15200" y="5265045"/>
            <a:ext cx="1648621" cy="1135756"/>
          </a:xfrm>
          <a:prstGeom prst="rect">
            <a:avLst/>
          </a:prstGeom>
        </p:spPr>
      </p:pic>
    </p:spTree>
    <p:extLst>
      <p:ext uri="{BB962C8B-B14F-4D97-AF65-F5344CB8AC3E}">
        <p14:creationId xmlns:p14="http://schemas.microsoft.com/office/powerpoint/2010/main" val="2109291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B0C721-E155-799A-A312-D5EF213F71E7}"/>
              </a:ext>
            </a:extLst>
          </p:cNvPr>
          <p:cNvSpPr txBox="1"/>
          <p:nvPr/>
        </p:nvSpPr>
        <p:spPr>
          <a:xfrm>
            <a:off x="152400" y="685800"/>
            <a:ext cx="5257800" cy="605531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Through </a:t>
            </a:r>
            <a:r>
              <a:rPr kumimoji="0" lang="en-US" sz="3200" b="0" i="0" u="none" strike="noStrike" kern="1200" cap="none" spc="0" normalizeH="0" baseline="0" noProof="0" dirty="0" err="1">
                <a:ln>
                  <a:noFill/>
                </a:ln>
                <a:solidFill>
                  <a:srgbClr val="000000"/>
                </a:solidFill>
                <a:effectLst/>
                <a:uLnTx/>
                <a:uFillTx/>
                <a:latin typeface="Freestyle Script" panose="030804020302050B0404" pitchFamily="66" charset="77"/>
                <a:ea typeface="Calibri" panose="020F0502020204030204" pitchFamily="34" charset="0"/>
                <a:cs typeface="Calibri" panose="020F0502020204030204" pitchFamily="34" charset="0"/>
              </a:rPr>
              <a:t>WealthWorks</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BBTCAC focuses on identifying opportunities in its service area while engaging partners to both build and capture wealth (i.e., intellectual, financial, natural, cultural, built, political, individual, and social).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BBTCAC’s planning complements and incorporates traditional economic development methods, while intentionally creating more value that is rooted in local people, places, and organizations.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While BBTCAC’s service area is impacted by poverty, unemployment, under-performing schools, and economic centers which have been abandoned or are in disrepair, BBTCAC has identified several “underutilized resources” through which the arts enhance the region’s wealth.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Learn more: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Education Amplifies Arts and Crafts Value Chain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written by Carrie Kissel, the Associate Director of NADO (National Association of Development Associations). </a:t>
            </a:r>
            <a:r>
              <a:rPr kumimoji="0" lang="en-US" sz="16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https://www.wealthworks.org/sites/default/files/resources/BlackBeltTreasures_final.pdf</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Screenshot 2024-07-23 at 12.07.23 PM">
            <a:extLst>
              <a:ext uri="{FF2B5EF4-FFF2-40B4-BE49-F238E27FC236}">
                <a16:creationId xmlns:a16="http://schemas.microsoft.com/office/drawing/2014/main" id="{9517E5BB-5595-503B-7953-D834692C24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03240" y="1371600"/>
            <a:ext cx="338836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883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903DB6-03B2-6C9A-48AB-7290CEC6CC9E}"/>
              </a:ext>
            </a:extLst>
          </p:cNvPr>
          <p:cNvPicPr>
            <a:picLocks noChangeAspect="1"/>
          </p:cNvPicPr>
          <p:nvPr/>
        </p:nvPicPr>
        <p:blipFill>
          <a:blip r:embed="rId3"/>
          <a:stretch>
            <a:fillRect/>
          </a:stretch>
        </p:blipFill>
        <p:spPr>
          <a:xfrm>
            <a:off x="152400" y="356639"/>
            <a:ext cx="8804156" cy="6120361"/>
          </a:xfrm>
          <a:prstGeom prst="rect">
            <a:avLst/>
          </a:prstGeom>
        </p:spPr>
      </p:pic>
    </p:spTree>
    <p:extLst>
      <p:ext uri="{BB962C8B-B14F-4D97-AF65-F5344CB8AC3E}">
        <p14:creationId xmlns:p14="http://schemas.microsoft.com/office/powerpoint/2010/main" val="1673249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AAC5BE-4912-45F6-BE36-C0682C302065}"/>
              </a:ext>
            </a:extLst>
          </p:cNvPr>
          <p:cNvSpPr txBox="1"/>
          <p:nvPr/>
        </p:nvSpPr>
        <p:spPr>
          <a:xfrm>
            <a:off x="568043" y="3011643"/>
            <a:ext cx="3801138" cy="1754326"/>
          </a:xfrm>
          <a:prstGeom prst="rect">
            <a:avLst/>
          </a:prstGeom>
          <a:noFill/>
        </p:spPr>
        <p:txBody>
          <a:bodyPr wrap="square" rtlCol="0">
            <a:spAutoFit/>
          </a:bodyPr>
          <a:lstStyle/>
          <a:p>
            <a:pPr defTabSz="685800">
              <a:defRPr/>
            </a:pPr>
            <a:r>
              <a:rPr lang="en-US" sz="1350" dirty="0">
                <a:solidFill>
                  <a:prstClr val="black"/>
                </a:solidFill>
                <a:latin typeface="Century Gothic" panose="020B0502020202020204" pitchFamily="34" charset="0"/>
              </a:rPr>
              <a:t>NADO provides advocacy, education, research, and training for the nation’s regional development organizations (RDOs). NADO and its members promote regional strategies, partnerships, and solutions to strengthen the economic competitiveness and quality of life across America’s local communities. </a:t>
            </a:r>
          </a:p>
        </p:txBody>
      </p:sp>
      <p:sp>
        <p:nvSpPr>
          <p:cNvPr id="8" name="Rectangle 7">
            <a:extLst>
              <a:ext uri="{FF2B5EF4-FFF2-40B4-BE49-F238E27FC236}">
                <a16:creationId xmlns:a16="http://schemas.microsoft.com/office/drawing/2014/main" id="{651002D6-1FB2-4B21-B38D-F3C7E8FFF89E}"/>
              </a:ext>
            </a:extLst>
          </p:cNvPr>
          <p:cNvSpPr/>
          <p:nvPr/>
        </p:nvSpPr>
        <p:spPr>
          <a:xfrm>
            <a:off x="4769827" y="2907769"/>
            <a:ext cx="3806131" cy="2169825"/>
          </a:xfrm>
          <a:prstGeom prst="rect">
            <a:avLst/>
          </a:prstGeom>
        </p:spPr>
        <p:txBody>
          <a:bodyPr wrap="square">
            <a:spAutoFit/>
          </a:bodyPr>
          <a:lstStyle/>
          <a:p>
            <a:pPr defTabSz="685800">
              <a:defRPr/>
            </a:pPr>
            <a:r>
              <a:rPr lang="en-US" sz="1350" dirty="0">
                <a:solidFill>
                  <a:prstClr val="black"/>
                </a:solidFill>
                <a:latin typeface="Century Gothic" panose="020B0502020202020204" pitchFamily="34" charset="0"/>
              </a:rPr>
              <a:t>The NADO Research Foundation provides education, research, and training designed for RDO executive leadership, staff, and policy board members. It examines new and innovative practices in regional development and strives to improve the organizational and professional capacity of regional development organizations and their partners.</a:t>
            </a:r>
          </a:p>
        </p:txBody>
      </p:sp>
      <p:cxnSp>
        <p:nvCxnSpPr>
          <p:cNvPr id="10" name="Straight Connector 9">
            <a:extLst>
              <a:ext uri="{FF2B5EF4-FFF2-40B4-BE49-F238E27FC236}">
                <a16:creationId xmlns:a16="http://schemas.microsoft.com/office/drawing/2014/main" id="{635CBC9E-6492-4BDD-98B6-E77655C07383}"/>
              </a:ext>
            </a:extLst>
          </p:cNvPr>
          <p:cNvCxnSpPr>
            <a:cxnSpLocks/>
          </p:cNvCxnSpPr>
          <p:nvPr/>
        </p:nvCxnSpPr>
        <p:spPr>
          <a:xfrm>
            <a:off x="4369181" y="2604373"/>
            <a:ext cx="0" cy="2321519"/>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A051DBAA-E917-4BD2-93E8-4743CE5112ED}"/>
              </a:ext>
            </a:extLst>
          </p:cNvPr>
          <p:cNvSpPr txBox="1"/>
          <p:nvPr/>
        </p:nvSpPr>
        <p:spPr>
          <a:xfrm>
            <a:off x="3353384" y="5427078"/>
            <a:ext cx="2555262" cy="380873"/>
          </a:xfrm>
          <a:prstGeom prst="rect">
            <a:avLst/>
          </a:prstGeom>
          <a:noFill/>
        </p:spPr>
        <p:txBody>
          <a:bodyPr wrap="square" rtlCol="0">
            <a:spAutoFit/>
          </a:bodyPr>
          <a:lstStyle/>
          <a:p>
            <a:pPr defTabSz="685800">
              <a:defRPr/>
            </a:pPr>
            <a:r>
              <a:rPr lang="en-US" sz="1875" dirty="0">
                <a:solidFill>
                  <a:prstClr val="black"/>
                </a:solidFill>
                <a:latin typeface="Century Gothic" panose="020B0502020202020204" pitchFamily="34" charset="0"/>
              </a:rPr>
              <a:t>www.NADO.org </a:t>
            </a:r>
          </a:p>
        </p:txBody>
      </p:sp>
      <p:pic>
        <p:nvPicPr>
          <p:cNvPr id="3" name="Picture 2" descr="Logo&#10;&#10;Description automatically generated">
            <a:extLst>
              <a:ext uri="{FF2B5EF4-FFF2-40B4-BE49-F238E27FC236}">
                <a16:creationId xmlns:a16="http://schemas.microsoft.com/office/drawing/2014/main" id="{D7FD76D2-0628-8BE6-D9D3-40A5D00A47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4964" y="1927715"/>
            <a:ext cx="2160275" cy="628652"/>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ADB99A4C-B201-40DA-E07F-DFE9147AB1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743" y="1879709"/>
            <a:ext cx="2160275" cy="724664"/>
          </a:xfrm>
          <a:prstGeom prst="rect">
            <a:avLst/>
          </a:prstGeom>
        </p:spPr>
      </p:pic>
    </p:spTree>
    <p:extLst>
      <p:ext uri="{BB962C8B-B14F-4D97-AF65-F5344CB8AC3E}">
        <p14:creationId xmlns:p14="http://schemas.microsoft.com/office/powerpoint/2010/main" val="1483989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026B08-020B-1D79-D2E3-392F488680D0}"/>
              </a:ext>
            </a:extLst>
          </p:cNvPr>
          <p:cNvSpPr txBox="1"/>
          <p:nvPr/>
        </p:nvSpPr>
        <p:spPr>
          <a:xfrm>
            <a:off x="224607" y="2590800"/>
            <a:ext cx="8686800"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Individual capital:</a:t>
            </a:r>
            <a:r>
              <a:rPr kumimoji="0" lang="en-US" sz="18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 The value chain is built on the individual capital in the form of artists’ technical skills in the medium with which they work. BBTCAC’s educational activities expands on individual capital for artists and creative entrepreneurs through the </a:t>
            </a:r>
            <a:r>
              <a:rPr kumimoji="0" lang="en-US" sz="1800" b="0" i="0" u="none" strike="noStrike" kern="1200" cap="none" spc="0" normalizeH="0" baseline="0" noProof="0" dirty="0" err="1">
                <a:ln>
                  <a:noFill/>
                </a:ln>
                <a:solidFill>
                  <a:srgbClr val="000000"/>
                </a:solidFill>
                <a:effectLst/>
                <a:uLnTx/>
                <a:uFillTx/>
                <a:latin typeface="Poppins" panose="020B0604020202020204" pitchFamily="34" charset="0"/>
                <a:ea typeface="+mn-ea"/>
                <a:cs typeface="+mn-cs"/>
              </a:rPr>
              <a:t>ArtsCultivate</a:t>
            </a:r>
            <a:r>
              <a:rPr kumimoji="0" lang="en-US" sz="18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 program and other ongoing programs and to develop art and business skills, and for other makers and individuals through networking, programs and educational events.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Intellectual capital:</a:t>
            </a:r>
            <a:r>
              <a:rPr kumimoji="0" lang="en-US" sz="18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 Regional artists hold significant creative intellectual capital and drive innovation culture through the pieces they produce. BBTCAC has partnered with intellectual capital assets such as museums, regional arts organizations, (i.e. Souls Grown Deep) and colleges and universities to access analysis and build opportunities.</a:t>
            </a:r>
          </a:p>
        </p:txBody>
      </p:sp>
      <p:sp>
        <p:nvSpPr>
          <p:cNvPr id="4" name="Title 3">
            <a:extLst>
              <a:ext uri="{FF2B5EF4-FFF2-40B4-BE49-F238E27FC236}">
                <a16:creationId xmlns:a16="http://schemas.microsoft.com/office/drawing/2014/main" id="{85D01021-535E-1C77-C28C-9870A718A3FE}"/>
              </a:ext>
            </a:extLst>
          </p:cNvPr>
          <p:cNvSpPr>
            <a:spLocks noGrp="1"/>
          </p:cNvSpPr>
          <p:nvPr>
            <p:ph type="title"/>
          </p:nvPr>
        </p:nvSpPr>
        <p:spPr>
          <a:xfrm>
            <a:off x="2365739" y="748571"/>
            <a:ext cx="6397261" cy="851629"/>
          </a:xfrm>
          <a:noFill/>
          <a:ln>
            <a:noFill/>
          </a:ln>
        </p:spPr>
        <p:txBody>
          <a:bodyPr>
            <a:noAutofit/>
          </a:bodyPr>
          <a:lstStyle/>
          <a:p>
            <a:pPr algn="l"/>
            <a:r>
              <a:rPr lang="en-US" sz="4000" b="1" i="0" cap="none" dirty="0">
                <a:solidFill>
                  <a:schemeClr val="tx1"/>
                </a:solidFill>
                <a:effectLst/>
                <a:latin typeface="Freestyle Script" panose="030804020302050B0404" pitchFamily="66" charset="77"/>
              </a:rPr>
              <a:t>The </a:t>
            </a:r>
            <a:r>
              <a:rPr lang="en-US" sz="4000" b="1" i="0" cap="none" dirty="0" err="1">
                <a:solidFill>
                  <a:schemeClr val="tx1"/>
                </a:solidFill>
                <a:effectLst/>
                <a:latin typeface="Freestyle Script" panose="030804020302050B0404" pitchFamily="66" charset="77"/>
              </a:rPr>
              <a:t>Wealthworks</a:t>
            </a:r>
            <a:r>
              <a:rPr lang="en-US" sz="4000" b="1" i="0" cap="none" dirty="0">
                <a:solidFill>
                  <a:schemeClr val="tx1"/>
                </a:solidFill>
                <a:effectLst/>
                <a:latin typeface="Freestyle Script" panose="030804020302050B0404" pitchFamily="66" charset="77"/>
              </a:rPr>
              <a:t> Inventory</a:t>
            </a:r>
            <a:br>
              <a:rPr lang="en-US" sz="4000" b="1" i="0" cap="none" dirty="0">
                <a:solidFill>
                  <a:srgbClr val="000000"/>
                </a:solidFill>
                <a:effectLst/>
                <a:latin typeface="Poppins" pitchFamily="2" charset="77"/>
              </a:rPr>
            </a:br>
            <a:br>
              <a:rPr lang="en-US" sz="4000" b="0" i="0" cap="none" dirty="0">
                <a:solidFill>
                  <a:srgbClr val="000000"/>
                </a:solidFill>
                <a:effectLst/>
                <a:highlight>
                  <a:srgbClr val="FFFFFF"/>
                </a:highlight>
                <a:latin typeface="Poppins" pitchFamily="2" charset="77"/>
              </a:rPr>
            </a:br>
            <a:endParaRPr lang="en-US" sz="4000" cap="none" dirty="0"/>
          </a:p>
        </p:txBody>
      </p:sp>
      <p:sp>
        <p:nvSpPr>
          <p:cNvPr id="6" name="TextBox 5">
            <a:extLst>
              <a:ext uri="{FF2B5EF4-FFF2-40B4-BE49-F238E27FC236}">
                <a16:creationId xmlns:a16="http://schemas.microsoft.com/office/drawing/2014/main" id="{6746C919-38BC-7AD1-6F84-A327DDDF5F7C}"/>
              </a:ext>
            </a:extLst>
          </p:cNvPr>
          <p:cNvSpPr txBox="1"/>
          <p:nvPr/>
        </p:nvSpPr>
        <p:spPr>
          <a:xfrm>
            <a:off x="2438400" y="1143000"/>
            <a:ext cx="5029200" cy="101566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Avenir Book" panose="02000503020000020003" pitchFamily="2" charset="0"/>
                <a:ea typeface="+mn-ea"/>
                <a:cs typeface="+mn-cs"/>
              </a:rPr>
              <a:t>The Community Capital assessment demonstrates the assets on which BBTCAC is built and how it is growing those capitals through its concerted effort.  </a:t>
            </a:r>
          </a:p>
        </p:txBody>
      </p:sp>
      <p:pic>
        <p:nvPicPr>
          <p:cNvPr id="9" name="Picture 8" descr="A person holding a framed picture&#10;&#10;Description automatically generated">
            <a:extLst>
              <a:ext uri="{FF2B5EF4-FFF2-40B4-BE49-F238E27FC236}">
                <a16:creationId xmlns:a16="http://schemas.microsoft.com/office/drawing/2014/main" id="{F125A3BB-82DA-5703-8E3F-7B23AFE143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304800"/>
            <a:ext cx="1562100" cy="2082800"/>
          </a:xfrm>
          <a:prstGeom prst="rect">
            <a:avLst/>
          </a:prstGeom>
        </p:spPr>
      </p:pic>
    </p:spTree>
    <p:extLst>
      <p:ext uri="{BB962C8B-B14F-4D97-AF65-F5344CB8AC3E}">
        <p14:creationId xmlns:p14="http://schemas.microsoft.com/office/powerpoint/2010/main" val="305035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F1FF8F-AEB3-8F44-7F56-FA0B0CF3F16C}"/>
              </a:ext>
            </a:extLst>
          </p:cNvPr>
          <p:cNvSpPr txBox="1"/>
          <p:nvPr/>
        </p:nvSpPr>
        <p:spPr>
          <a:xfrm>
            <a:off x="228600" y="304800"/>
            <a:ext cx="8686800"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Social capital:</a:t>
            </a:r>
            <a:r>
              <a:rPr kumimoji="0" lang="en-US" sz="18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 Groups that have a focus such as textiles, book discussion, and more bring together residents to celebrate the region’s heritage and connect over shared interests. The annual festival Hog Wild for Arts brings residents together to celebrate arts and food. BBTCAC builds social capital by bringing artists together and helping them learn from each other.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Natural capital:</a:t>
            </a:r>
            <a:r>
              <a:rPr kumimoji="0" lang="en-US" sz="18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 BBTCAC’s gallery space represents infill development in an established community. Several artists use reclaimed wood and other natural materials in their art, and natural capital represents a major source of inspiration for both longtime regional artists and new residents. In addition, partnering with Alabama’s Black Belt Adventures, Alabama’s Nature Journaling Club and Cornwallis 1828 are growing programs based on the region’s natural capital. </a:t>
            </a:r>
          </a:p>
        </p:txBody>
      </p:sp>
      <p:pic>
        <p:nvPicPr>
          <p:cNvPr id="8" name="Picture 7" descr="Aerial view of a street with cars and buildings&#10;&#10;Description automatically generated">
            <a:extLst>
              <a:ext uri="{FF2B5EF4-FFF2-40B4-BE49-F238E27FC236}">
                <a16:creationId xmlns:a16="http://schemas.microsoft.com/office/drawing/2014/main" id="{53A7F8F2-F9B6-8037-CE98-1CF99A78DA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4038600"/>
            <a:ext cx="4876800" cy="2743200"/>
          </a:xfrm>
          <a:prstGeom prst="rect">
            <a:avLst/>
          </a:prstGeom>
        </p:spPr>
      </p:pic>
    </p:spTree>
    <p:extLst>
      <p:ext uri="{BB962C8B-B14F-4D97-AF65-F5344CB8AC3E}">
        <p14:creationId xmlns:p14="http://schemas.microsoft.com/office/powerpoint/2010/main" val="2169597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FD73D1-3E4C-7800-12AE-22453CB21DDE}"/>
              </a:ext>
            </a:extLst>
          </p:cNvPr>
          <p:cNvSpPr txBox="1"/>
          <p:nvPr/>
        </p:nvSpPr>
        <p:spPr>
          <a:xfrm>
            <a:off x="152400" y="228600"/>
            <a:ext cx="6324600"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Built capital:</a:t>
            </a:r>
            <a:r>
              <a:rPr kumimoji="0" lang="en-US" sz="18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 Gallery and office space enable the value chain to exist, along with other built assets that facilitate tourism activity. Ongoing renovations will serve as an arts business incubator with shared studio space and equipment for creative entrepreneurs, classroom space for the adult and youth student, and community gathering/meeting space.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Political capital:</a:t>
            </a:r>
            <a:r>
              <a:rPr kumimoji="0" lang="en-US" sz="18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 A BBTCAC staff member was appointed to the Alabama Course of Study Committee for Visual Arts, providing a role in the state’s approach to primary education. State-level associations and connections may lead to opportunities. Presentations at local, regional, and state meetings such as ATRC events and the Alabama Association of Regional Councils annual conference ensure local government officials are aware of the breadth of BBTCAC’s work and impact. Staff members also serve on several state-wide arts and civic boards (i.e. ALVAN, Design Alabama, Alabama Folklife Association, among others).</a:t>
            </a:r>
          </a:p>
        </p:txBody>
      </p:sp>
      <p:pic>
        <p:nvPicPr>
          <p:cNvPr id="4" name="Picture 3" descr="A group of people painting a wall&#10;&#10;Description automatically generated">
            <a:extLst>
              <a:ext uri="{FF2B5EF4-FFF2-40B4-BE49-F238E27FC236}">
                <a16:creationId xmlns:a16="http://schemas.microsoft.com/office/drawing/2014/main" id="{07A0C3EF-D2D9-330E-E85B-8A6184892C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4200" y="187036"/>
            <a:ext cx="1943100" cy="2590800"/>
          </a:xfrm>
          <a:prstGeom prst="rect">
            <a:avLst/>
          </a:prstGeom>
        </p:spPr>
      </p:pic>
      <p:pic>
        <p:nvPicPr>
          <p:cNvPr id="5" name="Picture 4">
            <a:extLst>
              <a:ext uri="{FF2B5EF4-FFF2-40B4-BE49-F238E27FC236}">
                <a16:creationId xmlns:a16="http://schemas.microsoft.com/office/drawing/2014/main" id="{A2CE6306-3205-8C82-C14A-717F66C3801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04275" y="2895600"/>
            <a:ext cx="2773025" cy="1559826"/>
          </a:xfrm>
          <a:prstGeom prst="rect">
            <a:avLst/>
          </a:prstGeom>
        </p:spPr>
      </p:pic>
      <p:pic>
        <p:nvPicPr>
          <p:cNvPr id="6" name="Picture 5">
            <a:extLst>
              <a:ext uri="{FF2B5EF4-FFF2-40B4-BE49-F238E27FC236}">
                <a16:creationId xmlns:a16="http://schemas.microsoft.com/office/drawing/2014/main" id="{93C630B9-51FA-DB03-A972-ACC3B2E8A1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315200" y="4597400"/>
            <a:ext cx="1555173" cy="2073564"/>
          </a:xfrm>
          <a:prstGeom prst="rect">
            <a:avLst/>
          </a:prstGeom>
        </p:spPr>
      </p:pic>
    </p:spTree>
    <p:extLst>
      <p:ext uri="{BB962C8B-B14F-4D97-AF65-F5344CB8AC3E}">
        <p14:creationId xmlns:p14="http://schemas.microsoft.com/office/powerpoint/2010/main" val="634702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60755-3386-67C1-3EC2-EB93977EA0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09" y="116941"/>
            <a:ext cx="2552773" cy="3312059"/>
          </a:xfrm>
          <a:prstGeom prst="rect">
            <a:avLst/>
          </a:prstGeom>
        </p:spPr>
      </p:pic>
      <p:pic>
        <p:nvPicPr>
          <p:cNvPr id="5" name="Picture 4">
            <a:extLst>
              <a:ext uri="{FF2B5EF4-FFF2-40B4-BE49-F238E27FC236}">
                <a16:creationId xmlns:a16="http://schemas.microsoft.com/office/drawing/2014/main" id="{F56CDE72-8D2F-9D75-92CA-A183A7583D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8907" y="685800"/>
            <a:ext cx="3795247" cy="4972747"/>
          </a:xfrm>
          <a:prstGeom prst="rect">
            <a:avLst/>
          </a:prstGeom>
        </p:spPr>
      </p:pic>
      <p:pic>
        <p:nvPicPr>
          <p:cNvPr id="9" name="Picture 8">
            <a:extLst>
              <a:ext uri="{FF2B5EF4-FFF2-40B4-BE49-F238E27FC236}">
                <a16:creationId xmlns:a16="http://schemas.microsoft.com/office/drawing/2014/main" id="{013D4324-2956-225C-70C4-D248E021EB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0" y="2694469"/>
            <a:ext cx="3126813" cy="4040804"/>
          </a:xfrm>
          <a:prstGeom prst="rect">
            <a:avLst/>
          </a:prstGeom>
        </p:spPr>
      </p:pic>
    </p:spTree>
    <p:extLst>
      <p:ext uri="{BB962C8B-B14F-4D97-AF65-F5344CB8AC3E}">
        <p14:creationId xmlns:p14="http://schemas.microsoft.com/office/powerpoint/2010/main" val="3100102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16E65A-EF0F-FC0D-8FAE-FB1555CEF04D}"/>
              </a:ext>
            </a:extLst>
          </p:cNvPr>
          <p:cNvSpPr txBox="1"/>
          <p:nvPr/>
        </p:nvSpPr>
        <p:spPr>
          <a:xfrm>
            <a:off x="381000" y="338815"/>
            <a:ext cx="8534400" cy="32932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Financial capital:</a:t>
            </a:r>
            <a:r>
              <a:rPr kumimoji="0" lang="en-US" sz="16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 BBTCAC has accessed funding for capital expenses and to develop and deliver programming from a variety of public and private funders. Guild memberships indicate that local individuals and businesses are willing to invest their own resources in the work of BBTCAC.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Cultural capital:</a:t>
            </a:r>
            <a:r>
              <a:rPr kumimoji="0" lang="en-US" sz="1600" b="0" i="0" u="none" strike="noStrike" kern="1200" cap="none" spc="0" normalizeH="0" baseline="0" noProof="0" dirty="0">
                <a:ln>
                  <a:noFill/>
                </a:ln>
                <a:solidFill>
                  <a:srgbClr val="000000"/>
                </a:solidFill>
                <a:effectLst/>
                <a:uLnTx/>
                <a:uFillTx/>
                <a:latin typeface="Poppins" panose="020B0604020202020204" pitchFamily="34" charset="0"/>
                <a:ea typeface="+mn-ea"/>
                <a:cs typeface="+mn-cs"/>
              </a:rPr>
              <a:t> The region is home to a rich cultural heritage related to the arts including literature, music, visual arts, fine crafts, and culinary arts. Arts festivals, workshops, and experiences visiting the gallery and speaking with artists celebrates and grows this cultural capital. BBTCAC refers visitors to other cultural assets in the region, such as the Gee’s Bend Quilt Collective, Gee’s Bend Ferry Terminal, and Camden Shoe Shop Museum. BBTCAC has been a supporting partner in the 20-year effort in recognizing the region as the Black Belt National Heritage Area (legislation 2023).</a:t>
            </a:r>
          </a:p>
        </p:txBody>
      </p:sp>
      <p:pic>
        <p:nvPicPr>
          <p:cNvPr id="5" name="Picture 4" descr="A group of people painting on a wall&#10;&#10;Description automatically generated">
            <a:extLst>
              <a:ext uri="{FF2B5EF4-FFF2-40B4-BE49-F238E27FC236}">
                <a16:creationId xmlns:a16="http://schemas.microsoft.com/office/drawing/2014/main" id="{6DFBFD81-4946-FF5B-D276-05284C83C1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0" y="3810000"/>
            <a:ext cx="3810000" cy="2857500"/>
          </a:xfrm>
          <a:prstGeom prst="rect">
            <a:avLst/>
          </a:prstGeom>
        </p:spPr>
      </p:pic>
    </p:spTree>
    <p:extLst>
      <p:ext uri="{BB962C8B-B14F-4D97-AF65-F5344CB8AC3E}">
        <p14:creationId xmlns:p14="http://schemas.microsoft.com/office/powerpoint/2010/main" val="1313274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grass, outdoor&#10;&#10;Description automatically generated">
            <a:extLst>
              <a:ext uri="{FF2B5EF4-FFF2-40B4-BE49-F238E27FC236}">
                <a16:creationId xmlns:a16="http://schemas.microsoft.com/office/drawing/2014/main" id="{E0F99FAA-2DAB-030A-3B95-742BABA383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859" y="838200"/>
            <a:ext cx="8855961" cy="5884927"/>
          </a:xfrm>
          <a:prstGeom prst="rect">
            <a:avLst/>
          </a:prstGeom>
        </p:spPr>
      </p:pic>
    </p:spTree>
    <p:extLst>
      <p:ext uri="{BB962C8B-B14F-4D97-AF65-F5344CB8AC3E}">
        <p14:creationId xmlns:p14="http://schemas.microsoft.com/office/powerpoint/2010/main" val="2815130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24950"/>
            <a:ext cx="3276600" cy="1351450"/>
          </a:xfrm>
          <a:noFill/>
          <a:ln>
            <a:noFill/>
          </a:ln>
        </p:spPr>
        <p:txBody>
          <a:bodyPr>
            <a:normAutofit/>
          </a:bodyPr>
          <a:lstStyle/>
          <a:p>
            <a:r>
              <a:rPr lang="en-US" sz="5400" b="1" cap="none" dirty="0">
                <a:latin typeface="Rastanty Cortez" panose="02000506000000020003" pitchFamily="2" charset="77"/>
              </a:rPr>
              <a:t>Contact Me...</a:t>
            </a:r>
          </a:p>
        </p:txBody>
      </p:sp>
      <p:sp>
        <p:nvSpPr>
          <p:cNvPr id="14" name="Content Placeholder 13"/>
          <p:cNvSpPr>
            <a:spLocks noGrp="1"/>
          </p:cNvSpPr>
          <p:nvPr>
            <p:ph idx="1"/>
          </p:nvPr>
        </p:nvSpPr>
        <p:spPr>
          <a:xfrm>
            <a:off x="657914" y="1676400"/>
            <a:ext cx="7888754" cy="3753371"/>
          </a:xfrm>
        </p:spPr>
        <p:txBody>
          <a:bodyPr>
            <a:normAutofit/>
          </a:bodyPr>
          <a:lstStyle/>
          <a:p>
            <a:r>
              <a:rPr lang="en-US" sz="2701" dirty="0">
                <a:latin typeface="DJB Chalk It Up" panose="02000500000000000000" pitchFamily="2" charset="0"/>
              </a:rPr>
              <a:t>Sulynn Creswell</a:t>
            </a:r>
          </a:p>
          <a:p>
            <a:pPr marL="205795" lvl="1" indent="0">
              <a:buNone/>
            </a:pPr>
            <a:r>
              <a:rPr lang="en-US" sz="2000" dirty="0">
                <a:latin typeface="DJB Chalk It Up" panose="02000500000000000000" pitchFamily="2" charset="0"/>
              </a:rPr>
              <a:t>Executive Director</a:t>
            </a:r>
          </a:p>
          <a:p>
            <a:pPr marL="205795" lvl="1" indent="0">
              <a:buNone/>
            </a:pPr>
            <a:r>
              <a:rPr lang="en-US" sz="2401" dirty="0">
                <a:latin typeface="DJB Chalk It Up" panose="02000500000000000000" pitchFamily="2" charset="0"/>
                <a:hlinkClick r:id="rId3"/>
              </a:rPr>
              <a:t>sulynn@blackbelttreasures.com</a:t>
            </a:r>
            <a:endParaRPr lang="en-US" sz="2401" dirty="0">
              <a:latin typeface="DJB Chalk It Up" panose="02000500000000000000" pitchFamily="2" charset="0"/>
            </a:endParaRPr>
          </a:p>
          <a:p>
            <a:pPr marL="205795" lvl="1" indent="0">
              <a:buNone/>
            </a:pPr>
            <a:r>
              <a:rPr lang="en-US" sz="2401" dirty="0">
                <a:latin typeface="DJB Chalk It Up" panose="02000500000000000000" pitchFamily="2" charset="0"/>
              </a:rPr>
              <a:t>(334) 682-9878 </a:t>
            </a:r>
          </a:p>
          <a:p>
            <a:pPr marL="205795" lvl="1" indent="0">
              <a:buNone/>
            </a:pPr>
            <a:endParaRPr lang="en-US" sz="2401" dirty="0">
              <a:latin typeface="DJB Chalk It Up" panose="02000500000000000000" pitchFamily="2" charset="0"/>
            </a:endParaRPr>
          </a:p>
          <a:p>
            <a:pPr marL="205795" lvl="1" indent="0">
              <a:buNone/>
            </a:pPr>
            <a:r>
              <a:rPr lang="en-US" sz="4000" b="1" dirty="0">
                <a:latin typeface="Rastanty Cortez" panose="02000506000000020003" pitchFamily="2" charset="0"/>
              </a:rPr>
              <a:t>Find Black Belt Treasures Cultural Arts Center on...</a:t>
            </a:r>
          </a:p>
          <a:p>
            <a:pPr marL="205795" lvl="1" indent="0">
              <a:buNone/>
            </a:pPr>
            <a:endParaRPr lang="en-US" dirty="0"/>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81600" y="685800"/>
            <a:ext cx="2547929" cy="2983886"/>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8400" y="4892419"/>
            <a:ext cx="2209800" cy="664002"/>
          </a:xfrm>
          <a:prstGeom prst="rect">
            <a:avLst/>
          </a:prstGeom>
        </p:spPr>
      </p:pic>
    </p:spTree>
    <p:extLst>
      <p:ext uri="{BB962C8B-B14F-4D97-AF65-F5344CB8AC3E}">
        <p14:creationId xmlns:p14="http://schemas.microsoft.com/office/powerpoint/2010/main" val="35599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subTitle" idx="1"/>
          </p:nvPr>
        </p:nvSpPr>
        <p:spPr>
          <a:xfrm>
            <a:off x="1371600" y="4267200"/>
            <a:ext cx="6400800" cy="1752600"/>
          </a:xfrm>
        </p:spPr>
        <p:txBody>
          <a:bodyPr>
            <a:normAutofit fontScale="92500" lnSpcReduction="10000"/>
          </a:bodyPr>
          <a:lstStyle/>
          <a:p>
            <a:pPr eaLnBrk="1" hangingPunct="1">
              <a:lnSpc>
                <a:spcPct val="90000"/>
              </a:lnSpc>
            </a:pPr>
            <a:r>
              <a:rPr lang="en-US" altLang="en-US" sz="2800" dirty="0">
                <a:solidFill>
                  <a:schemeClr val="bg1">
                    <a:lumMod val="65000"/>
                    <a:lumOff val="35000"/>
                  </a:schemeClr>
                </a:solidFill>
              </a:rPr>
              <a:t>209 Claiborne Street</a:t>
            </a:r>
          </a:p>
          <a:p>
            <a:pPr eaLnBrk="1" hangingPunct="1">
              <a:lnSpc>
                <a:spcPct val="90000"/>
              </a:lnSpc>
            </a:pPr>
            <a:r>
              <a:rPr lang="en-US" altLang="en-US" sz="2800" dirty="0">
                <a:solidFill>
                  <a:schemeClr val="bg1">
                    <a:lumMod val="65000"/>
                    <a:lumOff val="35000"/>
                  </a:schemeClr>
                </a:solidFill>
              </a:rPr>
              <a:t>Camden, Alabama  36726</a:t>
            </a:r>
          </a:p>
          <a:p>
            <a:pPr eaLnBrk="1" hangingPunct="1">
              <a:lnSpc>
                <a:spcPct val="90000"/>
              </a:lnSpc>
            </a:pPr>
            <a:r>
              <a:rPr lang="en-US" altLang="en-US" sz="2800" dirty="0">
                <a:solidFill>
                  <a:schemeClr val="bg1">
                    <a:lumMod val="65000"/>
                    <a:lumOff val="35000"/>
                  </a:schemeClr>
                </a:solidFill>
              </a:rPr>
              <a:t>334.682.9878</a:t>
            </a:r>
          </a:p>
          <a:p>
            <a:pPr eaLnBrk="1" hangingPunct="1">
              <a:lnSpc>
                <a:spcPct val="90000"/>
              </a:lnSpc>
            </a:pPr>
            <a:r>
              <a:rPr lang="en-US" altLang="en-US" sz="2800" dirty="0">
                <a:solidFill>
                  <a:schemeClr val="bg1">
                    <a:lumMod val="65000"/>
                    <a:lumOff val="35000"/>
                  </a:schemeClr>
                </a:solidFill>
              </a:rPr>
              <a:t>www.blackbelttreasures.com</a:t>
            </a:r>
          </a:p>
        </p:txBody>
      </p:sp>
      <p:pic>
        <p:nvPicPr>
          <p:cNvPr id="6451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43200" y="533400"/>
            <a:ext cx="36099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83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C26D-8348-8072-4DB5-3ECE6A6624EE}"/>
              </a:ext>
            </a:extLst>
          </p:cNvPr>
          <p:cNvSpPr>
            <a:spLocks noGrp="1"/>
          </p:cNvSpPr>
          <p:nvPr>
            <p:ph type="title"/>
          </p:nvPr>
        </p:nvSpPr>
        <p:spPr>
          <a:xfrm>
            <a:off x="457200" y="273050"/>
            <a:ext cx="3008313" cy="1162050"/>
          </a:xfrm>
        </p:spPr>
        <p:txBody>
          <a:bodyPr vert="horz" lIns="91440" tIns="45720" rIns="91440" bIns="45720" rtlCol="0" anchor="b">
            <a:normAutofit/>
          </a:bodyPr>
          <a:lstStyle/>
          <a:p>
            <a:r>
              <a:rPr lang="en-US" b="1" kern="1200" dirty="0">
                <a:latin typeface="+mj-lt"/>
                <a:ea typeface="+mj-ea"/>
                <a:cs typeface="+mj-cs"/>
              </a:rPr>
              <a:t>Chris Estes</a:t>
            </a:r>
          </a:p>
        </p:txBody>
      </p:sp>
      <p:sp>
        <p:nvSpPr>
          <p:cNvPr id="5" name="Rectangle 4">
            <a:extLst>
              <a:ext uri="{FF2B5EF4-FFF2-40B4-BE49-F238E27FC236}">
                <a16:creationId xmlns:a16="http://schemas.microsoft.com/office/drawing/2014/main" id="{44A97D1E-7B6A-C790-CBAC-443B43858A52}"/>
              </a:ext>
            </a:extLst>
          </p:cNvPr>
          <p:cNvSpPr/>
          <p:nvPr/>
        </p:nvSpPr>
        <p:spPr>
          <a:xfrm>
            <a:off x="457200" y="1435100"/>
            <a:ext cx="3008313" cy="4691063"/>
          </a:xfrm>
          <a:prstGeom prst="rect">
            <a:avLst/>
          </a:prstGeom>
        </p:spPr>
        <p:txBody>
          <a:bodyPr vert="horz" lIns="91440" tIns="45720" rIns="91440" bIns="45720" rtlCol="0">
            <a:normAutofit/>
          </a:bodyPr>
          <a:lstStyle/>
          <a:p>
            <a:pPr>
              <a:spcBef>
                <a:spcPct val="20000"/>
              </a:spcBef>
              <a:defRPr/>
            </a:pPr>
            <a:r>
              <a:rPr lang="en-US" sz="1400" kern="1200" dirty="0">
                <a:latin typeface="+mn-lt"/>
                <a:ea typeface="+mn-ea"/>
                <a:cs typeface="+mn-cs"/>
              </a:rPr>
              <a:t>Co-Executive Director</a:t>
            </a:r>
          </a:p>
          <a:p>
            <a:pPr>
              <a:spcBef>
                <a:spcPct val="20000"/>
              </a:spcBef>
              <a:defRPr/>
            </a:pPr>
            <a:r>
              <a:rPr lang="en-US" sz="1400" kern="1200" dirty="0">
                <a:latin typeface="+mn-lt"/>
                <a:ea typeface="+mn-ea"/>
                <a:cs typeface="+mn-cs"/>
              </a:rPr>
              <a:t>Aspen Institute, Community Strategies Group</a:t>
            </a:r>
          </a:p>
        </p:txBody>
      </p:sp>
      <p:sp>
        <p:nvSpPr>
          <p:cNvPr id="11" name="Slide Number Placeholder 4">
            <a:extLst>
              <a:ext uri="{FF2B5EF4-FFF2-40B4-BE49-F238E27FC236}">
                <a16:creationId xmlns:a16="http://schemas.microsoft.com/office/drawing/2014/main" id="{71F63DEF-08D5-B402-8708-AD92443862E7}"/>
              </a:ext>
            </a:extLst>
          </p:cNvPr>
          <p:cNvSpPr>
            <a:spLocks noGrp="1"/>
          </p:cNvSpPr>
          <p:nvPr>
            <p:ph type="sldNum" sz="quarter" idx="4"/>
          </p:nvPr>
        </p:nvSpPr>
        <p:spPr>
          <a:xfrm>
            <a:off x="6553200" y="6356350"/>
            <a:ext cx="2133600" cy="365125"/>
          </a:xfrm>
        </p:spPr>
        <p:txBody>
          <a:bodyPr/>
          <a:lstStyle/>
          <a:p>
            <a:endParaRPr lang="en-US"/>
          </a:p>
        </p:txBody>
      </p:sp>
      <p:pic>
        <p:nvPicPr>
          <p:cNvPr id="3" name="Picture 2">
            <a:extLst>
              <a:ext uri="{FF2B5EF4-FFF2-40B4-BE49-F238E27FC236}">
                <a16:creationId xmlns:a16="http://schemas.microsoft.com/office/drawing/2014/main" id="{DC97131E-B06E-8456-A7D9-4B8E54D953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1393" y="136525"/>
            <a:ext cx="3999186" cy="5998779"/>
          </a:xfrm>
          <a:prstGeom prst="rect">
            <a:avLst/>
          </a:prstGeom>
        </p:spPr>
      </p:pic>
    </p:spTree>
    <p:extLst>
      <p:ext uri="{BB962C8B-B14F-4D97-AF65-F5344CB8AC3E}">
        <p14:creationId xmlns:p14="http://schemas.microsoft.com/office/powerpoint/2010/main" val="3442183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660858-5DBC-6D51-0516-6D74EA7912C6}"/>
              </a:ext>
            </a:extLst>
          </p:cNvPr>
          <p:cNvSpPr>
            <a:spLocks noGrp="1"/>
          </p:cNvSpPr>
          <p:nvPr>
            <p:ph type="title"/>
          </p:nvPr>
        </p:nvSpPr>
        <p:spPr>
          <a:xfrm>
            <a:off x="457200" y="274638"/>
            <a:ext cx="8229600" cy="1143000"/>
          </a:xfrm>
        </p:spPr>
        <p:txBody>
          <a:bodyPr anchor="ctr">
            <a:normAutofit/>
          </a:bodyPr>
          <a:lstStyle/>
          <a:p>
            <a:r>
              <a:rPr lang="en-US" dirty="0"/>
              <a:t>Breakout Discussion Questions</a:t>
            </a:r>
          </a:p>
        </p:txBody>
      </p:sp>
      <p:sp>
        <p:nvSpPr>
          <p:cNvPr id="20" name="Slide Number Placeholder 3">
            <a:extLst>
              <a:ext uri="{FF2B5EF4-FFF2-40B4-BE49-F238E27FC236}">
                <a16:creationId xmlns:a16="http://schemas.microsoft.com/office/drawing/2014/main" id="{3C8EB9A1-E868-06D9-8B69-8C3020FA15C8}"/>
              </a:ext>
            </a:extLst>
          </p:cNvPr>
          <p:cNvSpPr>
            <a:spLocks noGrp="1"/>
          </p:cNvSpPr>
          <p:nvPr>
            <p:ph type="sldNum" sz="quarter" idx="4"/>
          </p:nvPr>
        </p:nvSpPr>
        <p:spPr>
          <a:xfrm>
            <a:off x="6553200" y="6356350"/>
            <a:ext cx="2133600" cy="365125"/>
          </a:xfrm>
        </p:spPr>
        <p:txBody>
          <a:bodyPr/>
          <a:lstStyle/>
          <a:p>
            <a:endParaRPr lang="en-US"/>
          </a:p>
        </p:txBody>
      </p:sp>
      <p:graphicFrame>
        <p:nvGraphicFramePr>
          <p:cNvPr id="16" name="Content Placeholder 2">
            <a:extLst>
              <a:ext uri="{FF2B5EF4-FFF2-40B4-BE49-F238E27FC236}">
                <a16:creationId xmlns:a16="http://schemas.microsoft.com/office/drawing/2014/main" id="{6827B612-9D31-AE35-7B3D-2BFB7B01EDA4}"/>
              </a:ext>
            </a:extLst>
          </p:cNvPr>
          <p:cNvGraphicFramePr>
            <a:graphicFrameLocks noGrp="1"/>
          </p:cNvGraphicFramePr>
          <p:nvPr>
            <p:ph idx="1"/>
            <p:extLst>
              <p:ext uri="{D42A27DB-BD31-4B8C-83A1-F6EECF244321}">
                <p14:modId xmlns:p14="http://schemas.microsoft.com/office/powerpoint/2010/main" val="1684025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4101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6319" y="2360662"/>
            <a:ext cx="3429000" cy="2908489"/>
          </a:xfrm>
          <a:prstGeom prst="rect">
            <a:avLst/>
          </a:prstGeom>
          <a:noFill/>
        </p:spPr>
        <p:txBody>
          <a:bodyPr wrap="square" rtlCol="0">
            <a:spAutoFit/>
          </a:bodyPr>
          <a:lstStyle/>
          <a:p>
            <a:pPr algn="ctr" defTabSz="685800">
              <a:defRPr/>
            </a:pPr>
            <a:r>
              <a:rPr lang="en-US" sz="3000" b="1" dirty="0">
                <a:solidFill>
                  <a:prstClr val="black"/>
                </a:solidFill>
                <a:latin typeface="Century Gothic" panose="020B0502020202020204" pitchFamily="34" charset="0"/>
                <a:cs typeface="Segoe UI Semilight" panose="020B0402040204020203" pitchFamily="34" charset="0"/>
              </a:rPr>
              <a:t>Melissa Levy</a:t>
            </a:r>
          </a:p>
          <a:p>
            <a:pPr algn="ctr" defTabSz="685800">
              <a:defRPr/>
            </a:pPr>
            <a:endParaRPr lang="en-US" sz="3000" b="1" dirty="0">
              <a:solidFill>
                <a:prstClr val="black"/>
              </a:solidFill>
              <a:latin typeface="Century Gothic" panose="020B0502020202020204" pitchFamily="34" charset="0"/>
              <a:cs typeface="Segoe UI Semilight" panose="020B0402040204020203" pitchFamily="34" charset="0"/>
            </a:endParaRPr>
          </a:p>
          <a:p>
            <a:pPr algn="ctr" defTabSz="685800">
              <a:defRPr/>
            </a:pPr>
            <a:r>
              <a:rPr lang="en-US" sz="1350" b="1" dirty="0">
                <a:solidFill>
                  <a:prstClr val="black"/>
                </a:solidFill>
                <a:latin typeface="Century Gothic" panose="020B0502020202020204" pitchFamily="34" charset="0"/>
                <a:cs typeface="Segoe UI Semilight" panose="020B0402040204020203" pitchFamily="34" charset="0"/>
              </a:rPr>
              <a:t>Regional Development Researcher/Wealth Creation Specialist</a:t>
            </a:r>
          </a:p>
          <a:p>
            <a:pPr algn="ctr" defTabSz="685800">
              <a:defRPr/>
            </a:pPr>
            <a:r>
              <a:rPr lang="en-US" sz="1350" dirty="0">
                <a:solidFill>
                  <a:prstClr val="black"/>
                </a:solidFill>
                <a:latin typeface="Century Gothic" panose="020B0502020202020204" pitchFamily="34" charset="0"/>
                <a:cs typeface="Segoe UI Semilight" panose="020B0402040204020203" pitchFamily="34" charset="0"/>
              </a:rPr>
              <a:t>NADO Research Foundation</a:t>
            </a:r>
            <a:endParaRPr lang="en-US" sz="825" dirty="0">
              <a:solidFill>
                <a:prstClr val="black"/>
              </a:solidFill>
              <a:latin typeface="Century Gothic" panose="020B0502020202020204" pitchFamily="34" charset="0"/>
              <a:cs typeface="Segoe UI Semilight" panose="020B0402040204020203" pitchFamily="34" charset="0"/>
            </a:endParaRPr>
          </a:p>
          <a:p>
            <a:pPr algn="ctr" defTabSz="685800">
              <a:defRPr/>
            </a:pPr>
            <a:endParaRPr lang="en-US" sz="1650" dirty="0">
              <a:solidFill>
                <a:prstClr val="black"/>
              </a:solidFill>
              <a:latin typeface="Century Gothic" panose="020B0502020202020204" pitchFamily="34" charset="0"/>
              <a:cs typeface="Segoe UI Semilight" panose="020B0402040204020203" pitchFamily="34" charset="0"/>
              <a:hlinkClick r:id="" action="ppaction://noaction"/>
            </a:endParaRPr>
          </a:p>
          <a:p>
            <a:pPr algn="ctr" defTabSz="685800">
              <a:defRPr/>
            </a:pPr>
            <a:r>
              <a:rPr lang="en-US" sz="1650" dirty="0">
                <a:solidFill>
                  <a:prstClr val="black"/>
                </a:solidFill>
                <a:latin typeface="Century Gothic" panose="020B0502020202020204" pitchFamily="34" charset="0"/>
                <a:cs typeface="Segoe UI Semilight" panose="020B0402040204020203" pitchFamily="34" charset="0"/>
                <a:hlinkClick r:id="rId2"/>
              </a:rPr>
              <a:t>mlevy@nado.org</a:t>
            </a:r>
            <a:r>
              <a:rPr lang="en-US" sz="1650" dirty="0">
                <a:solidFill>
                  <a:prstClr val="black"/>
                </a:solidFill>
                <a:latin typeface="Century Gothic" panose="020B0502020202020204" pitchFamily="34" charset="0"/>
                <a:cs typeface="Segoe UI Semilight" panose="020B0402040204020203" pitchFamily="34" charset="0"/>
              </a:rPr>
              <a:t> </a:t>
            </a:r>
          </a:p>
          <a:p>
            <a:pPr algn="ctr" defTabSz="685800">
              <a:defRPr/>
            </a:pPr>
            <a:r>
              <a:rPr lang="en-US" sz="1650" dirty="0">
                <a:solidFill>
                  <a:prstClr val="white">
                    <a:lumMod val="50000"/>
                  </a:prstClr>
                </a:solidFill>
                <a:latin typeface="Segoe UI Semilight" panose="020B0402040204020203" pitchFamily="34" charset="0"/>
                <a:cs typeface="Segoe UI Semilight" panose="020B0402040204020203" pitchFamily="34" charset="0"/>
                <a:hlinkClick r:id="rId3"/>
              </a:rPr>
              <a:t>www.NADO.org</a:t>
            </a:r>
            <a:endParaRPr lang="en-US" sz="1650" dirty="0">
              <a:solidFill>
                <a:prstClr val="white">
                  <a:lumMod val="50000"/>
                </a:prstClr>
              </a:solidFill>
              <a:latin typeface="Segoe UI Semilight" panose="020B0402040204020203" pitchFamily="34" charset="0"/>
              <a:cs typeface="Segoe UI Semilight" panose="020B0402040204020203" pitchFamily="34" charset="0"/>
            </a:endParaRPr>
          </a:p>
          <a:p>
            <a:pPr algn="ctr" defTabSz="685800">
              <a:defRPr/>
            </a:pPr>
            <a:r>
              <a:rPr lang="en-US" sz="1650" dirty="0">
                <a:solidFill>
                  <a:prstClr val="white">
                    <a:lumMod val="50000"/>
                  </a:prstClr>
                </a:solidFill>
                <a:latin typeface="Segoe UI Semilight" panose="020B0402040204020203" pitchFamily="34" charset="0"/>
                <a:cs typeface="Segoe UI Semilight" panose="020B0402040204020203" pitchFamily="34" charset="0"/>
                <a:hlinkClick r:id="rId4"/>
              </a:rPr>
              <a:t>www.nado.org/wealthcreation</a:t>
            </a:r>
            <a:r>
              <a:rPr lang="en-US" sz="1650" dirty="0">
                <a:solidFill>
                  <a:prstClr val="white">
                    <a:lumMod val="50000"/>
                  </a:prstClr>
                </a:solidFill>
                <a:latin typeface="Segoe UI Semilight" panose="020B0402040204020203" pitchFamily="34" charset="0"/>
                <a:cs typeface="Segoe UI Semilight" panose="020B0402040204020203" pitchFamily="34" charset="0"/>
              </a:rPr>
              <a:t> </a:t>
            </a:r>
            <a:br>
              <a:rPr lang="en-US" sz="1650" dirty="0">
                <a:solidFill>
                  <a:prstClr val="white">
                    <a:lumMod val="50000"/>
                  </a:prstClr>
                </a:solidFill>
                <a:latin typeface="Segoe UI Semilight" panose="020B0402040204020203" pitchFamily="34" charset="0"/>
                <a:cs typeface="Segoe UI Semilight" panose="020B0402040204020203" pitchFamily="34" charset="0"/>
              </a:rPr>
            </a:br>
            <a:endParaRPr lang="en-US" sz="1650" dirty="0">
              <a:solidFill>
                <a:prstClr val="black"/>
              </a:solidFill>
              <a:latin typeface="Century Gothic" panose="020B0502020202020204" pitchFamily="34" charset="0"/>
              <a:cs typeface="Segoe UI Semilight" panose="020B0402040204020203" pitchFamily="34" charset="0"/>
            </a:endParaRPr>
          </a:p>
        </p:txBody>
      </p:sp>
      <p:pic>
        <p:nvPicPr>
          <p:cNvPr id="2" name="Picture 1" descr="Logo&#10;&#10;Description automatically generated">
            <a:extLst>
              <a:ext uri="{FF2B5EF4-FFF2-40B4-BE49-F238E27FC236}">
                <a16:creationId xmlns:a16="http://schemas.microsoft.com/office/drawing/2014/main" id="{39EC8413-4AE7-576D-4063-311F9E4124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981" y="2591908"/>
            <a:ext cx="2876552" cy="837092"/>
          </a:xfrm>
          <a:prstGeom prst="rect">
            <a:avLst/>
          </a:prstGeom>
        </p:spPr>
      </p:pic>
      <p:pic>
        <p:nvPicPr>
          <p:cNvPr id="4" name="Picture 3" descr="Logo, company name&#10;&#10;Description automatically generated">
            <a:extLst>
              <a:ext uri="{FF2B5EF4-FFF2-40B4-BE49-F238E27FC236}">
                <a16:creationId xmlns:a16="http://schemas.microsoft.com/office/drawing/2014/main" id="{AE1AD4E0-179C-ECF6-BF37-AD40AA0D7B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35310" y="3757198"/>
            <a:ext cx="1400810" cy="1279000"/>
          </a:xfrm>
          <a:prstGeom prst="rect">
            <a:avLst/>
          </a:prstGeom>
        </p:spPr>
      </p:pic>
    </p:spTree>
    <p:extLst>
      <p:ext uri="{BB962C8B-B14F-4D97-AF65-F5344CB8AC3E}">
        <p14:creationId xmlns:p14="http://schemas.microsoft.com/office/powerpoint/2010/main" val="56274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14A7FAD4-79C6-806C-A168-588C0EAA80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73142" y="924398"/>
            <a:ext cx="3101656" cy="2831947"/>
          </a:xfrm>
          <a:prstGeom prst="rect">
            <a:avLst/>
          </a:prstGeom>
        </p:spPr>
      </p:pic>
      <p:pic>
        <p:nvPicPr>
          <p:cNvPr id="8" name="Picture 7" descr="Logo&#10;&#10;Description automatically generated">
            <a:extLst>
              <a:ext uri="{FF2B5EF4-FFF2-40B4-BE49-F238E27FC236}">
                <a16:creationId xmlns:a16="http://schemas.microsoft.com/office/drawing/2014/main" id="{8620B4AF-0D4C-B65E-D379-A80F9F5BFF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3396" y="3970059"/>
            <a:ext cx="1594843" cy="464108"/>
          </a:xfrm>
          <a:prstGeom prst="rect">
            <a:avLst/>
          </a:prstGeom>
        </p:spPr>
      </p:pic>
      <p:pic>
        <p:nvPicPr>
          <p:cNvPr id="9" name="Picture 8" descr="U.S. Economic Development Administration (EDA) Logo">
            <a:extLst>
              <a:ext uri="{FF2B5EF4-FFF2-40B4-BE49-F238E27FC236}">
                <a16:creationId xmlns:a16="http://schemas.microsoft.com/office/drawing/2014/main" id="{BC350D40-E3FC-27B6-F2DB-765F346F632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5573" y="4019234"/>
            <a:ext cx="1357255" cy="4149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ECCF23-2604-2535-BC6D-565758349BC8}"/>
              </a:ext>
            </a:extLst>
          </p:cNvPr>
          <p:cNvSpPr txBox="1"/>
          <p:nvPr/>
        </p:nvSpPr>
        <p:spPr>
          <a:xfrm>
            <a:off x="1400208" y="4776032"/>
            <a:ext cx="6186488" cy="369332"/>
          </a:xfrm>
          <a:prstGeom prst="rect">
            <a:avLst/>
          </a:prstGeom>
          <a:noFill/>
        </p:spPr>
        <p:txBody>
          <a:bodyPr wrap="square">
            <a:spAutoFit/>
          </a:bodyPr>
          <a:lstStyle/>
          <a:p>
            <a:pPr algn="ctr" defTabSz="685800">
              <a:defRPr/>
            </a:pPr>
            <a:r>
              <a:rPr lang="en-US" b="1" dirty="0">
                <a:solidFill>
                  <a:prstClr val="black"/>
                </a:solidFill>
                <a:latin typeface="Century Gothic" panose="020B0502020202020204" pitchFamily="34" charset="0"/>
                <a:cs typeface="Segoe UI Semilight" panose="020B0402040204020203" pitchFamily="34" charset="0"/>
              </a:rPr>
              <a:t>More info at:  www.nado.org/EDDCoP</a:t>
            </a:r>
            <a:endParaRPr lang="en-US" sz="1050" b="1" dirty="0">
              <a:solidFill>
                <a:prstClr val="black"/>
              </a:solidFill>
              <a:latin typeface="Century Gothic" panose="020B0502020202020204"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32C95739-F2F6-B538-63B6-BBF2975B0788}"/>
              </a:ext>
            </a:extLst>
          </p:cNvPr>
          <p:cNvSpPr txBox="1"/>
          <p:nvPr/>
        </p:nvSpPr>
        <p:spPr>
          <a:xfrm>
            <a:off x="178594" y="5464145"/>
            <a:ext cx="8965406" cy="738664"/>
          </a:xfrm>
          <a:prstGeom prst="rect">
            <a:avLst/>
          </a:prstGeom>
          <a:noFill/>
        </p:spPr>
        <p:txBody>
          <a:bodyPr wrap="square">
            <a:spAutoFit/>
          </a:bodyPr>
          <a:lstStyle/>
          <a:p>
            <a:pPr algn="ctr" defTabSz="685800">
              <a:defRPr/>
            </a:pPr>
            <a:r>
              <a:rPr lang="en-US" sz="750" dirty="0">
                <a:solidFill>
                  <a:srgbClr val="000000"/>
                </a:solidFill>
                <a:latin typeface="Helvetica" panose="020B0604020202020204" pitchFamily="34" charset="0"/>
              </a:rPr>
              <a:t>The EDD CoP is made possible through an award from the U.S. Economic Development Administration, U.S. Department of Commerce (ED22HDQ3070106).  The statements, findings, conclusions, and recommendations are those of the participants, trainers, and authors and do not necessarily reflect the views of the U.S. Economic Development Administration or the U.S. Department of Commerce.</a:t>
            </a:r>
          </a:p>
          <a:p>
            <a:pPr defTabSz="685800">
              <a:defRPr/>
            </a:pPr>
            <a:br>
              <a:rPr lang="en-US" sz="1350" dirty="0">
                <a:solidFill>
                  <a:srgbClr val="000000"/>
                </a:solidFill>
                <a:latin typeface="Helvetica" panose="020B0604020202020204" pitchFamily="34" charset="0"/>
              </a:rPr>
            </a:b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220694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9D024-78A5-4897-D9DE-D50A671690FB}"/>
              </a:ext>
            </a:extLst>
          </p:cNvPr>
          <p:cNvPicPr>
            <a:picLocks noChangeAspect="1"/>
          </p:cNvPicPr>
          <p:nvPr/>
        </p:nvPicPr>
        <p:blipFill>
          <a:blip r:embed="rId2"/>
          <a:stretch>
            <a:fillRect/>
          </a:stretch>
        </p:blipFill>
        <p:spPr>
          <a:xfrm>
            <a:off x="348068" y="1226567"/>
            <a:ext cx="3729038" cy="3300413"/>
          </a:xfrm>
          <a:prstGeom prst="rect">
            <a:avLst/>
          </a:prstGeom>
        </p:spPr>
      </p:pic>
      <p:pic>
        <p:nvPicPr>
          <p:cNvPr id="9" name="Picture 8">
            <a:extLst>
              <a:ext uri="{FF2B5EF4-FFF2-40B4-BE49-F238E27FC236}">
                <a16:creationId xmlns:a16="http://schemas.microsoft.com/office/drawing/2014/main" id="{5E79FB87-D40F-3684-34CE-57D0D52028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856352"/>
            <a:ext cx="4223932" cy="2498024"/>
          </a:xfrm>
          <a:prstGeom prst="rect">
            <a:avLst/>
          </a:prstGeom>
        </p:spPr>
      </p:pic>
      <p:sp>
        <p:nvSpPr>
          <p:cNvPr id="11" name="TextBox 10">
            <a:extLst>
              <a:ext uri="{FF2B5EF4-FFF2-40B4-BE49-F238E27FC236}">
                <a16:creationId xmlns:a16="http://schemas.microsoft.com/office/drawing/2014/main" id="{FE79244C-9A36-E528-D625-7B31F9FDC31C}"/>
              </a:ext>
            </a:extLst>
          </p:cNvPr>
          <p:cNvSpPr txBox="1"/>
          <p:nvPr/>
        </p:nvSpPr>
        <p:spPr>
          <a:xfrm>
            <a:off x="2285358" y="4946204"/>
            <a:ext cx="4573284" cy="415498"/>
          </a:xfrm>
          <a:prstGeom prst="rect">
            <a:avLst/>
          </a:prstGeom>
          <a:noFill/>
        </p:spPr>
        <p:txBody>
          <a:bodyPr wrap="square">
            <a:spAutoFit/>
          </a:bodyPr>
          <a:lstStyle/>
          <a:p>
            <a:pPr defTabSz="685800">
              <a:defRPr/>
            </a:pPr>
            <a:r>
              <a:rPr lang="en-US" sz="2100" b="1" dirty="0">
                <a:solidFill>
                  <a:prstClr val="black"/>
                </a:solidFill>
                <a:latin typeface="Century Gothic" panose="020B0502020202020204" pitchFamily="34" charset="0"/>
              </a:rPr>
              <a:t>https://www.nado.org/subscribe/</a:t>
            </a:r>
          </a:p>
        </p:txBody>
      </p:sp>
    </p:spTree>
    <p:extLst>
      <p:ext uri="{BB962C8B-B14F-4D97-AF65-F5344CB8AC3E}">
        <p14:creationId xmlns:p14="http://schemas.microsoft.com/office/powerpoint/2010/main" val="1937993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6319" y="2360662"/>
            <a:ext cx="3429000" cy="3162404"/>
          </a:xfrm>
          <a:prstGeom prst="rect">
            <a:avLst/>
          </a:prstGeom>
          <a:noFill/>
        </p:spPr>
        <p:txBody>
          <a:bodyPr wrap="square" rtlCol="0">
            <a:spAutoFit/>
          </a:bodyPr>
          <a:lstStyle/>
          <a:p>
            <a:pPr algn="ctr" defTabSz="685800">
              <a:defRPr/>
            </a:pPr>
            <a:r>
              <a:rPr lang="en-US" sz="3000" b="1" dirty="0">
                <a:solidFill>
                  <a:prstClr val="black"/>
                </a:solidFill>
                <a:latin typeface="Century Gothic" panose="020B0502020202020204" pitchFamily="34" charset="0"/>
                <a:cs typeface="Segoe UI Semilight" panose="020B0402040204020203" pitchFamily="34" charset="0"/>
              </a:rPr>
              <a:t>Melissa Levy</a:t>
            </a:r>
          </a:p>
          <a:p>
            <a:pPr algn="ctr" defTabSz="685800">
              <a:defRPr/>
            </a:pPr>
            <a:endParaRPr lang="en-US" sz="3000" b="1" dirty="0">
              <a:solidFill>
                <a:prstClr val="black"/>
              </a:solidFill>
              <a:latin typeface="Century Gothic" panose="020B0502020202020204" pitchFamily="34" charset="0"/>
              <a:cs typeface="Segoe UI Semilight" panose="020B0402040204020203" pitchFamily="34" charset="0"/>
            </a:endParaRPr>
          </a:p>
          <a:p>
            <a:pPr algn="ctr" defTabSz="685800">
              <a:defRPr/>
            </a:pPr>
            <a:r>
              <a:rPr lang="en-US" sz="1350" b="1" dirty="0">
                <a:solidFill>
                  <a:prstClr val="black"/>
                </a:solidFill>
                <a:latin typeface="Century Gothic" panose="020B0502020202020204" pitchFamily="34" charset="0"/>
                <a:cs typeface="Segoe UI Semilight" panose="020B0402040204020203" pitchFamily="34" charset="0"/>
              </a:rPr>
              <a:t>Regional Development Researcher/Wealth Creation Specialist</a:t>
            </a:r>
          </a:p>
          <a:p>
            <a:pPr algn="ctr" defTabSz="685800">
              <a:defRPr/>
            </a:pPr>
            <a:r>
              <a:rPr lang="en-US" sz="1350" dirty="0">
                <a:solidFill>
                  <a:prstClr val="black"/>
                </a:solidFill>
                <a:latin typeface="Century Gothic" panose="020B0502020202020204" pitchFamily="34" charset="0"/>
                <a:cs typeface="Segoe UI Semilight" panose="020B0402040204020203" pitchFamily="34" charset="0"/>
              </a:rPr>
              <a:t>NADO Research Foundation</a:t>
            </a:r>
            <a:endParaRPr lang="en-US" sz="825" dirty="0">
              <a:solidFill>
                <a:prstClr val="black"/>
              </a:solidFill>
              <a:latin typeface="Century Gothic" panose="020B0502020202020204" pitchFamily="34" charset="0"/>
              <a:cs typeface="Segoe UI Semilight" panose="020B0402040204020203" pitchFamily="34" charset="0"/>
            </a:endParaRPr>
          </a:p>
          <a:p>
            <a:pPr algn="ctr" defTabSz="685800">
              <a:defRPr/>
            </a:pPr>
            <a:endParaRPr lang="en-US" sz="1650" dirty="0">
              <a:solidFill>
                <a:prstClr val="black"/>
              </a:solidFill>
              <a:latin typeface="Century Gothic" panose="020B0502020202020204" pitchFamily="34" charset="0"/>
              <a:cs typeface="Segoe UI Semilight" panose="020B0402040204020203" pitchFamily="34" charset="0"/>
              <a:hlinkClick r:id="" action="ppaction://noaction"/>
            </a:endParaRPr>
          </a:p>
          <a:p>
            <a:pPr algn="ctr" defTabSz="685800">
              <a:defRPr/>
            </a:pPr>
            <a:r>
              <a:rPr lang="en-US" sz="1650" dirty="0">
                <a:solidFill>
                  <a:prstClr val="black"/>
                </a:solidFill>
                <a:latin typeface="Century Gothic" panose="020B0502020202020204" pitchFamily="34" charset="0"/>
                <a:cs typeface="Segoe UI Semilight" panose="020B0402040204020203" pitchFamily="34" charset="0"/>
                <a:hlinkClick r:id="rId2"/>
              </a:rPr>
              <a:t>mlevy@nado.org</a:t>
            </a:r>
            <a:r>
              <a:rPr lang="en-US" sz="1650" dirty="0">
                <a:solidFill>
                  <a:prstClr val="black"/>
                </a:solidFill>
                <a:latin typeface="Century Gothic" panose="020B0502020202020204" pitchFamily="34" charset="0"/>
                <a:cs typeface="Segoe UI Semilight" panose="020B0402040204020203" pitchFamily="34" charset="0"/>
              </a:rPr>
              <a:t> </a:t>
            </a:r>
          </a:p>
          <a:p>
            <a:pPr algn="ctr" defTabSz="685800">
              <a:defRPr/>
            </a:pPr>
            <a:r>
              <a:rPr lang="en-US" sz="1650" dirty="0">
                <a:solidFill>
                  <a:prstClr val="white">
                    <a:lumMod val="50000"/>
                  </a:prstClr>
                </a:solidFill>
                <a:latin typeface="Segoe UI Semilight" panose="020B0402040204020203" pitchFamily="34" charset="0"/>
                <a:cs typeface="Segoe UI Semilight" panose="020B0402040204020203" pitchFamily="34" charset="0"/>
                <a:hlinkClick r:id="rId3"/>
              </a:rPr>
              <a:t>www.NADO.org</a:t>
            </a:r>
            <a:endParaRPr lang="en-US" sz="1650" dirty="0">
              <a:solidFill>
                <a:prstClr val="white">
                  <a:lumMod val="50000"/>
                </a:prstClr>
              </a:solidFill>
              <a:latin typeface="Segoe UI Semilight" panose="020B0402040204020203" pitchFamily="34" charset="0"/>
              <a:cs typeface="Segoe UI Semilight" panose="020B0402040204020203" pitchFamily="34" charset="0"/>
            </a:endParaRPr>
          </a:p>
          <a:p>
            <a:pPr algn="ctr" defTabSz="685800">
              <a:defRPr/>
            </a:pPr>
            <a:r>
              <a:rPr lang="en-US" sz="1650" dirty="0">
                <a:solidFill>
                  <a:prstClr val="white">
                    <a:lumMod val="50000"/>
                  </a:prstClr>
                </a:solidFill>
                <a:latin typeface="Segoe UI Semilight" panose="020B0402040204020203" pitchFamily="34" charset="0"/>
                <a:cs typeface="Segoe UI Semilight" panose="020B0402040204020203" pitchFamily="34" charset="0"/>
                <a:hlinkClick r:id="rId4"/>
              </a:rPr>
              <a:t>www.nado.org/wealthcreation</a:t>
            </a:r>
            <a:r>
              <a:rPr lang="en-US" sz="1650" dirty="0">
                <a:solidFill>
                  <a:prstClr val="white">
                    <a:lumMod val="50000"/>
                  </a:prstClr>
                </a:solidFill>
                <a:latin typeface="Segoe UI Semilight" panose="020B0402040204020203" pitchFamily="34" charset="0"/>
                <a:cs typeface="Segoe UI Semilight" panose="020B0402040204020203" pitchFamily="34" charset="0"/>
              </a:rPr>
              <a:t> </a:t>
            </a:r>
            <a:br>
              <a:rPr lang="en-US" sz="1650" dirty="0">
                <a:solidFill>
                  <a:prstClr val="white">
                    <a:lumMod val="50000"/>
                  </a:prstClr>
                </a:solidFill>
                <a:latin typeface="Segoe UI Semilight" panose="020B0402040204020203" pitchFamily="34" charset="0"/>
                <a:cs typeface="Segoe UI Semilight" panose="020B0402040204020203" pitchFamily="34" charset="0"/>
              </a:rPr>
            </a:br>
            <a:endParaRPr lang="en-US" sz="1650" dirty="0">
              <a:solidFill>
                <a:prstClr val="white">
                  <a:lumMod val="50000"/>
                </a:prstClr>
              </a:solidFill>
              <a:latin typeface="Segoe UI Semilight" panose="020B0402040204020203" pitchFamily="34" charset="0"/>
              <a:cs typeface="Segoe UI Semilight" panose="020B0402040204020203" pitchFamily="34" charset="0"/>
            </a:endParaRPr>
          </a:p>
          <a:p>
            <a:pPr algn="ctr" defTabSz="685800">
              <a:defRPr/>
            </a:pPr>
            <a:endParaRPr lang="en-US" sz="1650" dirty="0">
              <a:solidFill>
                <a:prstClr val="black"/>
              </a:solidFill>
              <a:latin typeface="Century Gothic" panose="020B0502020202020204" pitchFamily="34" charset="0"/>
              <a:cs typeface="Segoe UI Semilight" panose="020B0402040204020203" pitchFamily="34" charset="0"/>
            </a:endParaRPr>
          </a:p>
        </p:txBody>
      </p:sp>
      <p:pic>
        <p:nvPicPr>
          <p:cNvPr id="2" name="Picture 1" descr="Logo&#10;&#10;Description automatically generated">
            <a:extLst>
              <a:ext uri="{FF2B5EF4-FFF2-40B4-BE49-F238E27FC236}">
                <a16:creationId xmlns:a16="http://schemas.microsoft.com/office/drawing/2014/main" id="{39EC8413-4AE7-576D-4063-311F9E4124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981" y="2591908"/>
            <a:ext cx="2876552" cy="837092"/>
          </a:xfrm>
          <a:prstGeom prst="rect">
            <a:avLst/>
          </a:prstGeom>
        </p:spPr>
      </p:pic>
      <p:pic>
        <p:nvPicPr>
          <p:cNvPr id="4" name="Picture 3" descr="Logo, company name&#10;&#10;Description automatically generated">
            <a:extLst>
              <a:ext uri="{FF2B5EF4-FFF2-40B4-BE49-F238E27FC236}">
                <a16:creationId xmlns:a16="http://schemas.microsoft.com/office/drawing/2014/main" id="{AE1AD4E0-179C-ECF6-BF37-AD40AA0D7B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35310" y="3757198"/>
            <a:ext cx="1400810" cy="1279000"/>
          </a:xfrm>
          <a:prstGeom prst="rect">
            <a:avLst/>
          </a:prstGeom>
        </p:spPr>
      </p:pic>
    </p:spTree>
    <p:extLst>
      <p:ext uri="{BB962C8B-B14F-4D97-AF65-F5344CB8AC3E}">
        <p14:creationId xmlns:p14="http://schemas.microsoft.com/office/powerpoint/2010/main" val="822058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74B0-C984-0589-204F-9235C13C5D98}"/>
              </a:ext>
            </a:extLst>
          </p:cNvPr>
          <p:cNvSpPr>
            <a:spLocks noGrp="1"/>
          </p:cNvSpPr>
          <p:nvPr>
            <p:ph type="title"/>
          </p:nvPr>
        </p:nvSpPr>
        <p:spPr>
          <a:xfrm>
            <a:off x="1792288" y="4800600"/>
            <a:ext cx="5486400" cy="566738"/>
          </a:xfrm>
        </p:spPr>
        <p:txBody>
          <a:bodyPr anchor="b">
            <a:normAutofit/>
          </a:bodyPr>
          <a:lstStyle/>
          <a:p>
            <a:r>
              <a:rPr lang="en-US" dirty="0"/>
              <a:t>Poll Questions</a:t>
            </a:r>
          </a:p>
        </p:txBody>
      </p:sp>
      <p:pic>
        <p:nvPicPr>
          <p:cNvPr id="6" name="Picture 5" descr="Cartoon checklist and pencil">
            <a:extLst>
              <a:ext uri="{FF2B5EF4-FFF2-40B4-BE49-F238E27FC236}">
                <a16:creationId xmlns:a16="http://schemas.microsoft.com/office/drawing/2014/main" id="{7D3292C0-63ED-5502-BF87-9B799671BD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288" y="612775"/>
            <a:ext cx="5486400" cy="4114800"/>
          </a:xfrm>
          <a:prstGeom prst="rect">
            <a:avLst/>
          </a:prstGeom>
          <a:noFill/>
        </p:spPr>
      </p:pic>
      <p:sp>
        <p:nvSpPr>
          <p:cNvPr id="16" name="Text Placeholder 3">
            <a:extLst>
              <a:ext uri="{FF2B5EF4-FFF2-40B4-BE49-F238E27FC236}">
                <a16:creationId xmlns:a16="http://schemas.microsoft.com/office/drawing/2014/main" id="{04983F94-29A8-3C68-3D09-183022FCC42A}"/>
              </a:ext>
            </a:extLst>
          </p:cNvPr>
          <p:cNvSpPr>
            <a:spLocks noGrp="1"/>
          </p:cNvSpPr>
          <p:nvPr>
            <p:ph type="body" sz="half" idx="2"/>
          </p:nvPr>
        </p:nvSpPr>
        <p:spPr>
          <a:xfrm>
            <a:off x="1792288" y="5367338"/>
            <a:ext cx="5486400" cy="804862"/>
          </a:xfrm>
        </p:spPr>
        <p:txBody>
          <a:bodyPr/>
          <a:lstStyle/>
          <a:p>
            <a:endParaRPr lang="en-US"/>
          </a:p>
        </p:txBody>
      </p:sp>
      <p:sp>
        <p:nvSpPr>
          <p:cNvPr id="18" name="Slide Number Placeholder 4">
            <a:extLst>
              <a:ext uri="{FF2B5EF4-FFF2-40B4-BE49-F238E27FC236}">
                <a16:creationId xmlns:a16="http://schemas.microsoft.com/office/drawing/2014/main" id="{DF31A7FB-0C55-64DE-C1D3-25F5780FD0B9}"/>
              </a:ext>
            </a:extLst>
          </p:cNvPr>
          <p:cNvSpPr>
            <a:spLocks noGrp="1"/>
          </p:cNvSpPr>
          <p:nvPr>
            <p:ph type="sldNum" sz="quarter" idx="4"/>
          </p:nvPr>
        </p:nvSpPr>
        <p:spPr>
          <a:xfrm>
            <a:off x="6553200" y="6356350"/>
            <a:ext cx="2133600" cy="365125"/>
          </a:xfrm>
        </p:spPr>
        <p:txBody>
          <a:bodyPr/>
          <a:lstStyle/>
          <a:p>
            <a:endParaRPr lang="en-US"/>
          </a:p>
        </p:txBody>
      </p:sp>
    </p:spTree>
    <p:extLst>
      <p:ext uri="{BB962C8B-B14F-4D97-AF65-F5344CB8AC3E}">
        <p14:creationId xmlns:p14="http://schemas.microsoft.com/office/powerpoint/2010/main" val="2735047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CEC422-BA37-6A8B-B6E5-B96717B12453}"/>
              </a:ext>
            </a:extLst>
          </p:cNvPr>
          <p:cNvSpPr>
            <a:spLocks noGrp="1"/>
          </p:cNvSpPr>
          <p:nvPr>
            <p:ph type="sldNum" sz="quarter" idx="4"/>
          </p:nvPr>
        </p:nvSpPr>
        <p:spPr/>
        <p:txBody>
          <a:bodyPr/>
          <a:lstStyle/>
          <a:p>
            <a:endParaRPr lang="en-US"/>
          </a:p>
        </p:txBody>
      </p:sp>
      <p:pic>
        <p:nvPicPr>
          <p:cNvPr id="5" name="Picture 4">
            <a:extLst>
              <a:ext uri="{FF2B5EF4-FFF2-40B4-BE49-F238E27FC236}">
                <a16:creationId xmlns:a16="http://schemas.microsoft.com/office/drawing/2014/main" id="{CA9F2555-2E2A-5967-5720-2725FC1C2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7858"/>
            <a:ext cx="9909728" cy="4525963"/>
          </a:xfrm>
          <a:prstGeom prst="rect">
            <a:avLst/>
          </a:prstGeom>
        </p:spPr>
      </p:pic>
      <p:sp>
        <p:nvSpPr>
          <p:cNvPr id="3" name="TextBox 2">
            <a:extLst>
              <a:ext uri="{FF2B5EF4-FFF2-40B4-BE49-F238E27FC236}">
                <a16:creationId xmlns:a16="http://schemas.microsoft.com/office/drawing/2014/main" id="{37AD7BD0-D74F-FA5A-975D-27BC1298C945}"/>
              </a:ext>
            </a:extLst>
          </p:cNvPr>
          <p:cNvSpPr txBox="1"/>
          <p:nvPr/>
        </p:nvSpPr>
        <p:spPr>
          <a:xfrm>
            <a:off x="725214" y="274638"/>
            <a:ext cx="7114739" cy="523220"/>
          </a:xfrm>
          <a:prstGeom prst="rect">
            <a:avLst/>
          </a:prstGeom>
          <a:noFill/>
        </p:spPr>
        <p:txBody>
          <a:bodyPr wrap="square" rtlCol="0">
            <a:spAutoFit/>
          </a:bodyPr>
          <a:lstStyle/>
          <a:p>
            <a:r>
              <a:rPr lang="en-US" sz="2800" dirty="0">
                <a:hlinkClick r:id="rId3"/>
              </a:rPr>
              <a:t>WealthWorks Website - www.wealthworks.org</a:t>
            </a:r>
            <a:r>
              <a:rPr lang="en-US" sz="2800" dirty="0"/>
              <a:t> </a:t>
            </a:r>
          </a:p>
        </p:txBody>
      </p:sp>
    </p:spTree>
    <p:extLst>
      <p:ext uri="{BB962C8B-B14F-4D97-AF65-F5344CB8AC3E}">
        <p14:creationId xmlns:p14="http://schemas.microsoft.com/office/powerpoint/2010/main" val="3483369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E8C01B-6974-24A4-A607-9E795CC3B8F4}"/>
              </a:ext>
            </a:extLst>
          </p:cNvPr>
          <p:cNvSpPr>
            <a:spLocks noGrp="1"/>
          </p:cNvSpPr>
          <p:nvPr>
            <p:ph type="sldNum" sz="quarter" idx="4"/>
          </p:nvPr>
        </p:nvSpPr>
        <p:spPr/>
        <p:txBody>
          <a:bodyPr/>
          <a:lstStyle/>
          <a:p>
            <a:endParaRPr lang="en-US"/>
          </a:p>
        </p:txBody>
      </p:sp>
      <p:pic>
        <p:nvPicPr>
          <p:cNvPr id="5" name="Picture 4">
            <a:extLst>
              <a:ext uri="{FF2B5EF4-FFF2-40B4-BE49-F238E27FC236}">
                <a16:creationId xmlns:a16="http://schemas.microsoft.com/office/drawing/2014/main" id="{DDAE5FDB-6D18-1C81-4FF2-C86B961269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53" y="1095410"/>
            <a:ext cx="7772400" cy="5762590"/>
          </a:xfrm>
          <a:prstGeom prst="rect">
            <a:avLst/>
          </a:prstGeom>
        </p:spPr>
      </p:pic>
      <p:sp>
        <p:nvSpPr>
          <p:cNvPr id="2" name="TextBox 1">
            <a:extLst>
              <a:ext uri="{FF2B5EF4-FFF2-40B4-BE49-F238E27FC236}">
                <a16:creationId xmlns:a16="http://schemas.microsoft.com/office/drawing/2014/main" id="{0D6F3B93-7EC8-0F02-A057-3A30C8CE9974}"/>
              </a:ext>
            </a:extLst>
          </p:cNvPr>
          <p:cNvSpPr txBox="1"/>
          <p:nvPr/>
        </p:nvSpPr>
        <p:spPr>
          <a:xfrm>
            <a:off x="725214" y="274638"/>
            <a:ext cx="7114739" cy="954107"/>
          </a:xfrm>
          <a:prstGeom prst="rect">
            <a:avLst/>
          </a:prstGeom>
          <a:noFill/>
        </p:spPr>
        <p:txBody>
          <a:bodyPr wrap="square" rtlCol="0">
            <a:spAutoFit/>
          </a:bodyPr>
          <a:lstStyle/>
          <a:p>
            <a:r>
              <a:rPr lang="en-US" sz="2800" dirty="0"/>
              <a:t>NADO Wealth Creation Website – </a:t>
            </a:r>
            <a:r>
              <a:rPr lang="en-US" sz="2800" dirty="0">
                <a:hlinkClick r:id="rId3"/>
              </a:rPr>
              <a:t>www.nado.org/wealthcreation</a:t>
            </a:r>
            <a:r>
              <a:rPr lang="en-US" sz="2800" dirty="0"/>
              <a:t> </a:t>
            </a:r>
          </a:p>
        </p:txBody>
      </p:sp>
    </p:spTree>
    <p:extLst>
      <p:ext uri="{BB962C8B-B14F-4D97-AF65-F5344CB8AC3E}">
        <p14:creationId xmlns:p14="http://schemas.microsoft.com/office/powerpoint/2010/main" val="406282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5B3C0F-75AB-4D0A-879B-D1A9124825DC}"/>
              </a:ext>
            </a:extLst>
          </p:cNvPr>
          <p:cNvSpPr>
            <a:spLocks noGrp="1"/>
          </p:cNvSpPr>
          <p:nvPr>
            <p:ph type="title"/>
          </p:nvPr>
        </p:nvSpPr>
        <p:spPr>
          <a:xfrm>
            <a:off x="2431488" y="362193"/>
            <a:ext cx="4345109" cy="553998"/>
          </a:xfrm>
          <a:prstGeom prst="rect">
            <a:avLst/>
          </a:prstGeom>
        </p:spPr>
        <p:txBody>
          <a:bodyPr wrap="square">
            <a:spAutoFit/>
          </a:bodyPr>
          <a:lstStyle/>
          <a:p>
            <a:pPr algn="ctr"/>
            <a:r>
              <a:rPr lang="en-US" sz="3000" b="1" dirty="0">
                <a:latin typeface="Century Gothic" panose="020B0502020202020204" pitchFamily="34" charset="0"/>
                <a:ea typeface="Tahoma" panose="020B0604030504040204" pitchFamily="34" charset="0"/>
                <a:cs typeface="Tahoma" panose="020B0604030504040204" pitchFamily="34" charset="0"/>
              </a:rPr>
              <a:t>Today’s Presenters</a:t>
            </a:r>
          </a:p>
        </p:txBody>
      </p:sp>
      <p:sp>
        <p:nvSpPr>
          <p:cNvPr id="18" name="Rectangle 17">
            <a:extLst>
              <a:ext uri="{FF2B5EF4-FFF2-40B4-BE49-F238E27FC236}">
                <a16:creationId xmlns:a16="http://schemas.microsoft.com/office/drawing/2014/main" id="{08682FCA-7E9E-40BA-BD0E-8461D7319F45}"/>
              </a:ext>
            </a:extLst>
          </p:cNvPr>
          <p:cNvSpPr/>
          <p:nvPr/>
        </p:nvSpPr>
        <p:spPr>
          <a:xfrm>
            <a:off x="216533" y="4926905"/>
            <a:ext cx="7924800" cy="507831"/>
          </a:xfrm>
          <a:prstGeom prst="rect">
            <a:avLst/>
          </a:prstGeom>
        </p:spPr>
        <p:txBody>
          <a:bodyPr wrap="square">
            <a:spAutoFit/>
          </a:bodyPr>
          <a:lstStyle/>
          <a:p>
            <a:pPr defTabSz="685800">
              <a:defRPr/>
            </a:pPr>
            <a:r>
              <a:rPr lang="en-US" sz="135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(Moderator) </a:t>
            </a:r>
            <a:r>
              <a:rPr lang="en-US" sz="135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Melissa Levy</a:t>
            </a:r>
            <a:r>
              <a:rPr lang="en-US" sz="135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Regional Development Researcher/Wealth Creation Specialist</a:t>
            </a:r>
            <a:br>
              <a:rPr lang="en-US" sz="135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br>
            <a:r>
              <a:rPr lang="en-US" sz="135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NADO Research Foundation </a:t>
            </a:r>
          </a:p>
        </p:txBody>
      </p:sp>
      <p:sp>
        <p:nvSpPr>
          <p:cNvPr id="2" name="Rectangle 1">
            <a:extLst>
              <a:ext uri="{FF2B5EF4-FFF2-40B4-BE49-F238E27FC236}">
                <a16:creationId xmlns:a16="http://schemas.microsoft.com/office/drawing/2014/main" id="{335B8B01-0BA8-465F-AEF2-E3189BA5EB82}"/>
              </a:ext>
            </a:extLst>
          </p:cNvPr>
          <p:cNvSpPr/>
          <p:nvPr/>
        </p:nvSpPr>
        <p:spPr>
          <a:xfrm>
            <a:off x="216533" y="1479080"/>
            <a:ext cx="8939559" cy="323165"/>
          </a:xfrm>
          <a:prstGeom prst="rect">
            <a:avLst/>
          </a:prstGeom>
        </p:spPr>
        <p:txBody>
          <a:bodyPr wrap="square">
            <a:spAutoFit/>
          </a:bodyPr>
          <a:lstStyle/>
          <a:p>
            <a:pPr defTabSz="685800">
              <a:defRPr/>
            </a:pPr>
            <a:r>
              <a:rPr lang="en-US" sz="15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Deb Smith			</a:t>
            </a:r>
            <a:r>
              <a:rPr lang="en-US" sz="1500" b="1"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Sulynn</a:t>
            </a:r>
            <a:r>
              <a:rPr lang="en-US" sz="15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Creswell		Chris Estes</a:t>
            </a:r>
            <a:endParaRPr lang="en-US" sz="1500" dirty="0">
              <a:solidFill>
                <a:prstClr val="black"/>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00E8E4B-68C1-F203-5F6E-42894C4437BF}"/>
              </a:ext>
            </a:extLst>
          </p:cNvPr>
          <p:cNvSpPr/>
          <p:nvPr/>
        </p:nvSpPr>
        <p:spPr>
          <a:xfrm>
            <a:off x="5682413" y="1736833"/>
            <a:ext cx="3180476" cy="784830"/>
          </a:xfrm>
          <a:prstGeom prst="rect">
            <a:avLst/>
          </a:prstGeom>
        </p:spPr>
        <p:txBody>
          <a:bodyPr wrap="square">
            <a:spAutoFit/>
          </a:bodyPr>
          <a:lstStyle/>
          <a:p>
            <a:pPr defTabSz="685800">
              <a:defRPr/>
            </a:pPr>
            <a:r>
              <a:rPr lang="en-US" sz="15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Co-Executive Director</a:t>
            </a:r>
          </a:p>
          <a:p>
            <a:pPr defTabSz="685800">
              <a:defRPr/>
            </a:pPr>
            <a:r>
              <a:rPr lang="en-US" sz="15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Aspen Institute, Community Strategies Group</a:t>
            </a:r>
          </a:p>
        </p:txBody>
      </p:sp>
      <p:pic>
        <p:nvPicPr>
          <p:cNvPr id="15" name="Picture 14">
            <a:extLst>
              <a:ext uri="{FF2B5EF4-FFF2-40B4-BE49-F238E27FC236}">
                <a16:creationId xmlns:a16="http://schemas.microsoft.com/office/drawing/2014/main" id="{C440A6C5-2FFF-E723-9D15-40C2DE3A18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1294" y="5530805"/>
            <a:ext cx="1421780" cy="484197"/>
          </a:xfrm>
          <a:prstGeom prst="rect">
            <a:avLst/>
          </a:prstGeom>
        </p:spPr>
      </p:pic>
      <p:pic>
        <p:nvPicPr>
          <p:cNvPr id="12" name="Picture 11" descr="A black background with blue text&#10;&#10;Description automatically generated">
            <a:extLst>
              <a:ext uri="{FF2B5EF4-FFF2-40B4-BE49-F238E27FC236}">
                <a16:creationId xmlns:a16="http://schemas.microsoft.com/office/drawing/2014/main" id="{81D71B7B-471F-F8B5-06CE-0B39E7179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9240" y="5524561"/>
            <a:ext cx="1402036" cy="600873"/>
          </a:xfrm>
          <a:prstGeom prst="rect">
            <a:avLst/>
          </a:prstGeom>
        </p:spPr>
      </p:pic>
      <p:pic>
        <p:nvPicPr>
          <p:cNvPr id="1026" name="Picture 2">
            <a:extLst>
              <a:ext uri="{FF2B5EF4-FFF2-40B4-BE49-F238E27FC236}">
                <a16:creationId xmlns:a16="http://schemas.microsoft.com/office/drawing/2014/main" id="{CA9E523A-57D4-B94C-9FD1-863BB470FE0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3726" y="2672570"/>
            <a:ext cx="1557518" cy="215111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a:extLst>
              <a:ext uri="{FF2B5EF4-FFF2-40B4-BE49-F238E27FC236}">
                <a16:creationId xmlns:a16="http://schemas.microsoft.com/office/drawing/2014/main" id="{07426AC5-437C-2AAC-BB7B-1A727D7B0D6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a:extLst>
              <a:ext uri="{FF2B5EF4-FFF2-40B4-BE49-F238E27FC236}">
                <a16:creationId xmlns:a16="http://schemas.microsoft.com/office/drawing/2014/main" id="{9338D7E7-D9B2-662D-4667-16B11EBBFB3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26577A85-EAED-9A17-3B3D-9C032EB622FD}"/>
              </a:ext>
            </a:extLst>
          </p:cNvPr>
          <p:cNvSpPr/>
          <p:nvPr/>
        </p:nvSpPr>
        <p:spPr>
          <a:xfrm>
            <a:off x="2968655" y="1724531"/>
            <a:ext cx="2420555" cy="784830"/>
          </a:xfrm>
          <a:prstGeom prst="rect">
            <a:avLst/>
          </a:prstGeom>
        </p:spPr>
        <p:txBody>
          <a:bodyPr wrap="square">
            <a:spAutoFit/>
          </a:bodyPr>
          <a:lstStyle/>
          <a:p>
            <a:pPr defTabSz="685800">
              <a:defRPr/>
            </a:pPr>
            <a:r>
              <a:rPr lang="en-US" sz="15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Executive Director</a:t>
            </a:r>
          </a:p>
          <a:p>
            <a:pPr defTabSz="685800">
              <a:defRPr/>
            </a:pPr>
            <a:r>
              <a:rPr lang="en-US" sz="15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Black Belt Treasures Cultural Arts Center</a:t>
            </a:r>
          </a:p>
        </p:txBody>
      </p:sp>
      <p:sp>
        <p:nvSpPr>
          <p:cNvPr id="11" name="Rectangle 10">
            <a:extLst>
              <a:ext uri="{FF2B5EF4-FFF2-40B4-BE49-F238E27FC236}">
                <a16:creationId xmlns:a16="http://schemas.microsoft.com/office/drawing/2014/main" id="{50F4C3CB-495A-04C3-0726-8A18F35F087C}"/>
              </a:ext>
            </a:extLst>
          </p:cNvPr>
          <p:cNvSpPr/>
          <p:nvPr/>
        </p:nvSpPr>
        <p:spPr>
          <a:xfrm>
            <a:off x="216533" y="1729286"/>
            <a:ext cx="3180476" cy="784830"/>
          </a:xfrm>
          <a:prstGeom prst="rect">
            <a:avLst/>
          </a:prstGeom>
        </p:spPr>
        <p:txBody>
          <a:bodyPr wrap="square">
            <a:spAutoFit/>
          </a:bodyPr>
          <a:lstStyle/>
          <a:p>
            <a:pPr defTabSz="685800">
              <a:defRPr/>
            </a:pPr>
            <a:r>
              <a:rPr lang="en-US" sz="15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Planning Manager</a:t>
            </a:r>
          </a:p>
          <a:p>
            <a:pPr defTabSz="685800">
              <a:defRPr/>
            </a:pPr>
            <a:r>
              <a:rPr lang="en-US" sz="15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Clearwater Economic Development Association</a:t>
            </a:r>
          </a:p>
        </p:txBody>
      </p:sp>
      <p:pic>
        <p:nvPicPr>
          <p:cNvPr id="13" name="Picture 4" descr="Sulynn (McCombs) Creswell">
            <a:extLst>
              <a:ext uri="{FF2B5EF4-FFF2-40B4-BE49-F238E27FC236}">
                <a16:creationId xmlns:a16="http://schemas.microsoft.com/office/drawing/2014/main" id="{5DF9380E-1A06-0C4D-A7F2-B5C1087A01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68655" y="2672569"/>
            <a:ext cx="2151117" cy="21511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7123772-FABB-5888-859D-322507E2B25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882563" y="2622504"/>
            <a:ext cx="1768968" cy="2263541"/>
          </a:xfrm>
          <a:prstGeom prst="rect">
            <a:avLst/>
          </a:prstGeom>
        </p:spPr>
      </p:pic>
    </p:spTree>
    <p:extLst>
      <p:ext uri="{BB962C8B-B14F-4D97-AF65-F5344CB8AC3E}">
        <p14:creationId xmlns:p14="http://schemas.microsoft.com/office/powerpoint/2010/main" val="3481632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u="sng" dirty="0"/>
              <a:t>WealthWorks… </a:t>
            </a:r>
          </a:p>
        </p:txBody>
      </p:sp>
      <p:sp>
        <p:nvSpPr>
          <p:cNvPr id="29" name="Slide Number Placeholder 3">
            <a:extLst>
              <a:ext uri="{FF2B5EF4-FFF2-40B4-BE49-F238E27FC236}">
                <a16:creationId xmlns:a16="http://schemas.microsoft.com/office/drawing/2014/main" id="{E1FEBC5A-96EF-876E-0625-EA87EE14D52A}"/>
              </a:ext>
            </a:extLst>
          </p:cNvPr>
          <p:cNvSpPr>
            <a:spLocks noGrp="1"/>
          </p:cNvSpPr>
          <p:nvPr>
            <p:ph type="sldNum" sz="quarter" idx="4"/>
          </p:nvPr>
        </p:nvSpPr>
        <p:spPr>
          <a:xfrm>
            <a:off x="6553200" y="6356350"/>
            <a:ext cx="2133600" cy="365125"/>
          </a:xfrm>
        </p:spPr>
        <p:txBody>
          <a:bodyPr/>
          <a:lstStyle/>
          <a:p>
            <a:endParaRPr lang="en-US"/>
          </a:p>
        </p:txBody>
      </p:sp>
      <p:graphicFrame>
        <p:nvGraphicFramePr>
          <p:cNvPr id="30" name="Content Placeholder 2">
            <a:extLst>
              <a:ext uri="{FF2B5EF4-FFF2-40B4-BE49-F238E27FC236}">
                <a16:creationId xmlns:a16="http://schemas.microsoft.com/office/drawing/2014/main" id="{AD818EC7-9683-26B0-1356-D1E83A9E26AC}"/>
              </a:ext>
            </a:extLst>
          </p:cNvPr>
          <p:cNvGraphicFramePr>
            <a:graphicFrameLocks noGrp="1"/>
          </p:cNvGraphicFramePr>
          <p:nvPr>
            <p:ph idx="1"/>
            <p:extLst>
              <p:ext uri="{D42A27DB-BD31-4B8C-83A1-F6EECF244321}">
                <p14:modId xmlns:p14="http://schemas.microsoft.com/office/powerpoint/2010/main" val="411597962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Powerpoint 2013 05 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2013 05 30</Template>
  <TotalTime>1679</TotalTime>
  <Words>2201</Words>
  <Application>Microsoft Macintosh PowerPoint</Application>
  <PresentationFormat>On-screen Show (4:3)</PresentationFormat>
  <Paragraphs>216</Paragraphs>
  <Slides>42</Slides>
  <Notes>23</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42</vt:i4>
      </vt:variant>
    </vt:vector>
  </HeadingPairs>
  <TitlesOfParts>
    <vt:vector size="62" baseType="lpstr">
      <vt:lpstr>Arial</vt:lpstr>
      <vt:lpstr>Avenir Book</vt:lpstr>
      <vt:lpstr>Calibri</vt:lpstr>
      <vt:lpstr>Century Gothic</vt:lpstr>
      <vt:lpstr>DJB Chalk It Up</vt:lpstr>
      <vt:lpstr>Estrangelo Edessa</vt:lpstr>
      <vt:lpstr>Freestyle Script</vt:lpstr>
      <vt:lpstr>Gill Sans</vt:lpstr>
      <vt:lpstr>Gill Sans MT</vt:lpstr>
      <vt:lpstr>Helvetica</vt:lpstr>
      <vt:lpstr>Moon Flower</vt:lpstr>
      <vt:lpstr>Myanmar Text</vt:lpstr>
      <vt:lpstr>Myriad Pro</vt:lpstr>
      <vt:lpstr>Poppins</vt:lpstr>
      <vt:lpstr>Rastanty Cortez</vt:lpstr>
      <vt:lpstr>Segoe UI Semilight</vt:lpstr>
      <vt:lpstr>Wingdings</vt:lpstr>
      <vt:lpstr>Wingdings 2</vt:lpstr>
      <vt:lpstr>Powerpoint 2013 05 30</vt:lpstr>
      <vt:lpstr>Parcel</vt:lpstr>
      <vt:lpstr>PowerPoint Presentation</vt:lpstr>
      <vt:lpstr>PowerPoint Presentation</vt:lpstr>
      <vt:lpstr>PowerPoint Presentation</vt:lpstr>
      <vt:lpstr>PowerPoint Presentation</vt:lpstr>
      <vt:lpstr>Poll Questions</vt:lpstr>
      <vt:lpstr>PowerPoint Presentation</vt:lpstr>
      <vt:lpstr>PowerPoint Presentation</vt:lpstr>
      <vt:lpstr>Today’s Presenters</vt:lpstr>
      <vt:lpstr>WealthWorks… </vt:lpstr>
      <vt:lpstr>Principles of Wealth Creation</vt:lpstr>
      <vt:lpstr>PowerPoint Presentation</vt:lpstr>
      <vt:lpstr>A Continuum for EDDs</vt:lpstr>
      <vt:lpstr>WealthWorks Regional Hubs</vt:lpstr>
      <vt:lpstr>What are the top 1-2 economic sectors in your region? </vt:lpstr>
      <vt:lpstr>Deb Smith</vt:lpstr>
      <vt:lpstr>PowerPoint Presentation</vt:lpstr>
      <vt:lpstr>PowerPoint Presentation</vt:lpstr>
      <vt:lpstr>PowerPoint Presentation</vt:lpstr>
      <vt:lpstr>Sulynn Creswell</vt:lpstr>
      <vt:lpstr>Black Belt Treasures  Cultural Arts Center</vt:lpstr>
      <vt:lpstr>PowerPoint Presentation</vt:lpstr>
      <vt:lpstr>The What And Why... </vt:lpstr>
      <vt:lpstr>BBTCAC In Numbers</vt:lpstr>
      <vt:lpstr>PowerPoint Presentation</vt:lpstr>
      <vt:lpstr>PowerPoint Presentation</vt:lpstr>
      <vt:lpstr>Arts Education Youth</vt:lpstr>
      <vt:lpstr>Arts Education Adults</vt:lpstr>
      <vt:lpstr>PowerPoint Presentation</vt:lpstr>
      <vt:lpstr>PowerPoint Presentation</vt:lpstr>
      <vt:lpstr>The Wealthworks Inventory  </vt:lpstr>
      <vt:lpstr>PowerPoint Presentation</vt:lpstr>
      <vt:lpstr>PowerPoint Presentation</vt:lpstr>
      <vt:lpstr>PowerPoint Presentation</vt:lpstr>
      <vt:lpstr>PowerPoint Presentation</vt:lpstr>
      <vt:lpstr>PowerPoint Presentation</vt:lpstr>
      <vt:lpstr>Contact Me...</vt:lpstr>
      <vt:lpstr>PowerPoint Presentation</vt:lpstr>
      <vt:lpstr>Chris Estes</vt:lpstr>
      <vt:lpstr>Breakout Discussion Questions</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 Markley</dc:creator>
  <cp:lastModifiedBy>Melissa Levy</cp:lastModifiedBy>
  <cp:revision>38</cp:revision>
  <cp:lastPrinted>2023-08-10T19:15:20Z</cp:lastPrinted>
  <dcterms:created xsi:type="dcterms:W3CDTF">2014-09-09T11:43:06Z</dcterms:created>
  <dcterms:modified xsi:type="dcterms:W3CDTF">2024-09-30T14:18:12Z</dcterms:modified>
</cp:coreProperties>
</file>