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1" roundtripDataSignature="AMtx7mhsa43SANpW9G0SjZNz1JDvT2lAo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1"/>
    <p:restoredTop sz="94672"/>
  </p:normalViewPr>
  <p:slideViewPr>
    <p:cSldViewPr snapToGrid="0">
      <p:cViewPr varScale="1">
        <p:scale>
          <a:sx n="112" d="100"/>
          <a:sy n="112" d="100"/>
        </p:scale>
        <p:origin x="680"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21"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23"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2ee23ebb900_0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1" name="Google Shape;71;g2ee23ebb900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5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Talking Points:</a:t>
            </a:r>
            <a:endParaRPr/>
          </a:p>
          <a:p>
            <a:pPr marL="457200" lvl="0" indent="-304800" algn="l" rtl="0">
              <a:lnSpc>
                <a:spcPct val="100000"/>
              </a:lnSpc>
              <a:spcBef>
                <a:spcPts val="240"/>
              </a:spcBef>
              <a:spcAft>
                <a:spcPts val="0"/>
              </a:spcAft>
              <a:buClr>
                <a:schemeClr val="dk1"/>
              </a:buClr>
              <a:buSzPts val="1200"/>
              <a:buChar char="●"/>
            </a:pPr>
            <a:r>
              <a:rPr lang="en-US"/>
              <a:t>Local governments can play a role in improving business-supporting infrastructure for food systems businesses in North Carolina. </a:t>
            </a:r>
            <a:endParaRPr/>
          </a:p>
        </p:txBody>
      </p:sp>
      <p:sp>
        <p:nvSpPr>
          <p:cNvPr id="223" name="Google Shape;223;p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270fd331dc5_0_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9" name="Google Shape;239;g270fd331dc5_0_7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More example policies in a Policy Scan conducted by RTI that can be shared.</a:t>
            </a:r>
            <a:endParaRPr/>
          </a:p>
        </p:txBody>
      </p:sp>
      <p:sp>
        <p:nvSpPr>
          <p:cNvPr id="240" name="Google Shape;240;g270fd331dc5_0_7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270fd331dc5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3" name="Google Shape;253;g270fd331dc5_0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Talking Points:</a:t>
            </a:r>
            <a:endParaRPr/>
          </a:p>
          <a:p>
            <a:pPr marL="457200" lvl="0" indent="-304800" algn="l" rtl="0">
              <a:lnSpc>
                <a:spcPct val="90000"/>
              </a:lnSpc>
              <a:spcBef>
                <a:spcPts val="0"/>
              </a:spcBef>
              <a:spcAft>
                <a:spcPts val="0"/>
              </a:spcAft>
              <a:buClr>
                <a:schemeClr val="dk1"/>
              </a:buClr>
              <a:buSzPts val="1200"/>
              <a:buChar char="●"/>
            </a:pPr>
            <a:r>
              <a:rPr lang="en-US"/>
              <a:t>Councils of Governments (COGs) are regional entities that span across many counties and support local governments through cooperative planning, coordination, facilitation, and technical assistance on local and regional issues (16 total in NC).</a:t>
            </a:r>
            <a:endParaRPr/>
          </a:p>
          <a:p>
            <a:pPr marL="457200" lvl="0" indent="-317500" algn="l" rtl="0">
              <a:lnSpc>
                <a:spcPct val="100000"/>
              </a:lnSpc>
              <a:spcBef>
                <a:spcPts val="0"/>
              </a:spcBef>
              <a:spcAft>
                <a:spcPts val="0"/>
              </a:spcAft>
              <a:buSzPts val="1400"/>
              <a:buChar char="●"/>
            </a:pPr>
            <a:r>
              <a:rPr lang="en-US"/>
              <a:t>Each COG is committed to continuing engagement on food system strategies after the closing of Tri-COG FEEDS in partnership with their community. COGs hope to do this by integrating strategies from this project into regional work plans and workforce development strategies in the following ways.</a:t>
            </a:r>
            <a:endParaRPr/>
          </a:p>
        </p:txBody>
      </p:sp>
      <p:sp>
        <p:nvSpPr>
          <p:cNvPr id="254" name="Google Shape;254;g270fd331dc5_0_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12</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240"/>
              </a:spcBef>
              <a:spcAft>
                <a:spcPts val="0"/>
              </a:spcAft>
              <a:buSzPts val="1400"/>
              <a:buNone/>
            </a:pPr>
            <a:r>
              <a:rPr lang="en-US"/>
              <a:t>Talking Points:</a:t>
            </a:r>
            <a:endParaRPr/>
          </a:p>
          <a:p>
            <a:pPr marL="0" lvl="0" indent="0" algn="l" rtl="0">
              <a:lnSpc>
                <a:spcPct val="100000"/>
              </a:lnSpc>
              <a:spcBef>
                <a:spcPts val="240"/>
              </a:spcBef>
              <a:spcAft>
                <a:spcPts val="0"/>
              </a:spcAft>
              <a:buSzPts val="1400"/>
              <a:buNone/>
            </a:pPr>
            <a:r>
              <a:rPr lang="en-US"/>
              <a:t>Analysis of quantitative secondary data is coupled with qualitative data collected via interviews and focus groups by Tri-COG partners. The findings are meant to inform food systems infrastructure policy decisions made by local government officials. </a:t>
            </a:r>
            <a:endParaRPr/>
          </a:p>
        </p:txBody>
      </p:sp>
      <p:sp>
        <p:nvSpPr>
          <p:cNvPr id="93" name="Google Shape;9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Talking Points:</a:t>
            </a:r>
            <a:endParaRPr/>
          </a:p>
          <a:p>
            <a:pPr marL="171450" lvl="0" indent="-156210" algn="l" rtl="0">
              <a:lnSpc>
                <a:spcPct val="100000"/>
              </a:lnSpc>
              <a:spcBef>
                <a:spcPts val="840"/>
              </a:spcBef>
              <a:spcAft>
                <a:spcPts val="0"/>
              </a:spcAft>
              <a:buClr>
                <a:schemeClr val="dk1"/>
              </a:buClr>
              <a:buSzPts val="1200"/>
              <a:buChar char="•"/>
            </a:pPr>
            <a:r>
              <a:rPr lang="en-US"/>
              <a:t>$54 Million represents current local food sales, although it is likely an underestimate.</a:t>
            </a:r>
            <a:endParaRPr/>
          </a:p>
          <a:p>
            <a:pPr marL="300355" lvl="0" indent="-300355" algn="l" rtl="0">
              <a:lnSpc>
                <a:spcPct val="100000"/>
              </a:lnSpc>
              <a:spcBef>
                <a:spcPts val="840"/>
              </a:spcBef>
              <a:spcAft>
                <a:spcPts val="0"/>
              </a:spcAft>
              <a:buClr>
                <a:schemeClr val="dk1"/>
              </a:buClr>
              <a:buSzPts val="960"/>
              <a:buChar char="•"/>
            </a:pPr>
            <a:r>
              <a:rPr lang="en-US"/>
              <a:t>The USDA Economic Research Service Thrifty Food Plan’s expenditure shares of vegetables, whole fruits, dairy, meats, and legumes average 65% for adults aged 19-50 years.</a:t>
            </a:r>
            <a:r>
              <a:rPr lang="en-US" baseline="30000"/>
              <a:t>13</a:t>
            </a:r>
            <a:r>
              <a:rPr lang="en-US"/>
              <a:t> </a:t>
            </a:r>
            <a:endParaRPr/>
          </a:p>
        </p:txBody>
      </p:sp>
      <p:sp>
        <p:nvSpPr>
          <p:cNvPr id="117" name="Google Shape;117;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2dac5e3d444_0_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g2dac5e3d444_0_4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Talking Points:</a:t>
            </a:r>
            <a:endParaRPr/>
          </a:p>
          <a:p>
            <a:pPr marL="171450" lvl="0" indent="-156210" algn="l" rtl="0">
              <a:lnSpc>
                <a:spcPct val="90000"/>
              </a:lnSpc>
              <a:spcBef>
                <a:spcPts val="0"/>
              </a:spcBef>
              <a:spcAft>
                <a:spcPts val="0"/>
              </a:spcAft>
              <a:buClr>
                <a:schemeClr val="dk1"/>
              </a:buClr>
              <a:buSzPts val="1200"/>
              <a:buChar char="•"/>
            </a:pPr>
            <a:r>
              <a:rPr lang="en-US"/>
              <a:t>Enhancing a traditional economic development approach with a community capital-based wealth creation approach</a:t>
            </a:r>
            <a:endParaRPr/>
          </a:p>
          <a:p>
            <a:pPr marL="171450" lvl="0" indent="-171450" algn="l" rtl="0">
              <a:lnSpc>
                <a:spcPct val="100000"/>
              </a:lnSpc>
              <a:spcBef>
                <a:spcPts val="0"/>
              </a:spcBef>
              <a:spcAft>
                <a:spcPts val="0"/>
              </a:spcAft>
              <a:buClr>
                <a:schemeClr val="dk1"/>
              </a:buClr>
              <a:buSzPts val="960"/>
              <a:buChar char="•"/>
            </a:pPr>
            <a:r>
              <a:rPr lang="en-US"/>
              <a:t>Local economic development has traditionally focused on bolstering local government tax dollars by attracting large business operations and development projects. Moving from a traditional economic development approach to a wealth creation approach requires recognizing and cultivating various types of community capital.</a:t>
            </a:r>
            <a:r>
              <a:rPr lang="en-US" baseline="30000"/>
              <a:t>27</a:t>
            </a:r>
            <a:endParaRPr/>
          </a:p>
          <a:p>
            <a:pPr marL="171450" lvl="0" indent="-171450" algn="l" rtl="0">
              <a:lnSpc>
                <a:spcPct val="100000"/>
              </a:lnSpc>
              <a:spcBef>
                <a:spcPts val="840"/>
              </a:spcBef>
              <a:spcAft>
                <a:spcPts val="0"/>
              </a:spcAft>
              <a:buClr>
                <a:schemeClr val="dk1"/>
              </a:buClr>
              <a:buSzPts val="960"/>
              <a:buChar char="•"/>
            </a:pPr>
            <a:r>
              <a:rPr lang="en-US"/>
              <a:t>Investing in food systems-driven economic development is a way for local governments to support entrepreneurship, community wealth building, and more resilient economic development opportunities. </a:t>
            </a:r>
            <a:endParaRPr/>
          </a:p>
          <a:p>
            <a:pPr marL="171450" lvl="0" indent="-171450" algn="l" rtl="0">
              <a:lnSpc>
                <a:spcPct val="100000"/>
              </a:lnSpc>
              <a:spcBef>
                <a:spcPts val="840"/>
              </a:spcBef>
              <a:spcAft>
                <a:spcPts val="0"/>
              </a:spcAft>
              <a:buClr>
                <a:schemeClr val="dk1"/>
              </a:buClr>
              <a:buSzPts val="960"/>
              <a:buChar char="•"/>
            </a:pPr>
            <a:r>
              <a:rPr lang="en-US"/>
              <a:t>Many of the activities local governments already do, such as land use planning and workforce development, are relevant to food systems-driven economic development.</a:t>
            </a:r>
            <a:endParaRPr/>
          </a:p>
        </p:txBody>
      </p:sp>
      <p:sp>
        <p:nvSpPr>
          <p:cNvPr id="135" name="Google Shape;135;g2dac5e3d444_0_4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2ec91ac9cb0_0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 name="Google Shape;163;g2ec91ac9cb0_0_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600"/>
              </a:spcBef>
              <a:spcAft>
                <a:spcPts val="0"/>
              </a:spcAft>
              <a:buClr>
                <a:schemeClr val="dk1"/>
              </a:buClr>
              <a:buSzPts val="1400"/>
              <a:buFont typeface="Arial"/>
              <a:buNone/>
            </a:pPr>
            <a:endParaRPr/>
          </a:p>
        </p:txBody>
      </p:sp>
      <p:sp>
        <p:nvSpPr>
          <p:cNvPr id="164" name="Google Shape;164;g2ec91ac9cb0_0_1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270fd331dc5_0_1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g270fd331dc5_0_1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8" name="Google Shape;178;g270fd331dc5_0_12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2ec91ac9cb0_0_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 name="Google Shape;190;g2ec91ac9cb0_0_6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1" name="Google Shape;191;g2ec91ac9cb0_0_6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Talking Points:</a:t>
            </a:r>
            <a:endParaRPr/>
          </a:p>
          <a:p>
            <a:pPr marL="0" lvl="0" indent="0" algn="l" rtl="0">
              <a:lnSpc>
                <a:spcPct val="100000"/>
              </a:lnSpc>
              <a:spcBef>
                <a:spcPts val="0"/>
              </a:spcBef>
              <a:spcAft>
                <a:spcPts val="0"/>
              </a:spcAft>
              <a:buClr>
                <a:schemeClr val="lt1"/>
              </a:buClr>
              <a:buSzPts val="960"/>
              <a:buFont typeface="Arial"/>
              <a:buNone/>
            </a:pPr>
            <a:r>
              <a:rPr lang="en-US"/>
              <a:t>RTI invited local government officials who responded to the Tri-COG Government Official Survey to participate in working sessions about the feasibility of local government building various types of community capital. Examples of local government entities’ involvement in food system initiatives include zoning boards’ influence over built infrastructure placement, planning departments’ development of land use plans that drive local official decision-making, and economic development departments’ distribution of grant-funded infrastructure initiatives.</a:t>
            </a:r>
            <a:endParaRPr/>
          </a:p>
        </p:txBody>
      </p:sp>
      <p:sp>
        <p:nvSpPr>
          <p:cNvPr id="201" name="Google Shape;201;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270fd331dc5_0_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 name="Google Shape;209;g270fd331dc5_0_5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a:t>Talking Points:</a:t>
            </a:r>
            <a:endParaRPr/>
          </a:p>
          <a:p>
            <a:pPr marL="171450" lvl="0" indent="-171450" algn="l" rtl="0">
              <a:lnSpc>
                <a:spcPct val="100000"/>
              </a:lnSpc>
              <a:spcBef>
                <a:spcPts val="0"/>
              </a:spcBef>
              <a:spcAft>
                <a:spcPts val="0"/>
              </a:spcAft>
              <a:buClr>
                <a:schemeClr val="dk1"/>
              </a:buClr>
              <a:buSzPts val="1200"/>
              <a:buChar char="•"/>
            </a:pPr>
            <a:r>
              <a:rPr lang="en-US"/>
              <a:t>When there is strong alignment between recommended grower investments and the types of community capital local government is well-suited to support, local governments can lean into the areas of community capital cultivation. </a:t>
            </a:r>
            <a:endParaRPr/>
          </a:p>
          <a:p>
            <a:pPr marL="171450" lvl="0" indent="-171450" algn="l" rtl="0">
              <a:lnSpc>
                <a:spcPct val="100000"/>
              </a:lnSpc>
              <a:spcBef>
                <a:spcPts val="240"/>
              </a:spcBef>
              <a:spcAft>
                <a:spcPts val="0"/>
              </a:spcAft>
              <a:buClr>
                <a:schemeClr val="dk1"/>
              </a:buClr>
              <a:buSzPts val="1200"/>
              <a:buChar char="•"/>
            </a:pPr>
            <a:r>
              <a:rPr lang="en-US"/>
              <a:t>When there is weak alignment between recommended grower investments and the types of community capital local government is well-suited to support, local governments can support organizations in their communities that do cultivate the recommended type of capital. They can play the role of convener and build social capital across the food system so other types of capital flow more freely. </a:t>
            </a:r>
            <a:endParaRPr/>
          </a:p>
        </p:txBody>
      </p:sp>
      <p:sp>
        <p:nvSpPr>
          <p:cNvPr id="210" name="Google Shape;210;g270fd331dc5_0_5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p:cSld name="Section">
    <p:spTree>
      <p:nvGrpSpPr>
        <p:cNvPr id="1" name="Shape 14"/>
        <p:cNvGrpSpPr/>
        <p:nvPr/>
      </p:nvGrpSpPr>
      <p:grpSpPr>
        <a:xfrm>
          <a:off x="0" y="0"/>
          <a:ext cx="0" cy="0"/>
          <a:chOff x="0" y="0"/>
          <a:chExt cx="0" cy="0"/>
        </a:xfrm>
      </p:grpSpPr>
      <p:sp>
        <p:nvSpPr>
          <p:cNvPr id="15" name="Google Shape;15;p61"/>
          <p:cNvSpPr txBox="1">
            <a:spLocks noGrp="1"/>
          </p:cNvSpPr>
          <p:nvPr>
            <p:ph type="ctrTitle"/>
          </p:nvPr>
        </p:nvSpPr>
        <p:spPr>
          <a:xfrm>
            <a:off x="203200" y="2521527"/>
            <a:ext cx="9042400" cy="1782617"/>
          </a:xfrm>
          <a:prstGeom prst="rect">
            <a:avLst/>
          </a:prstGeom>
          <a:noFill/>
          <a:ln>
            <a:noFill/>
          </a:ln>
        </p:spPr>
        <p:txBody>
          <a:bodyPr spcFirstLastPara="1" wrap="square" lIns="91425" tIns="91425" rIns="182875" bIns="91425" anchor="ctr" anchorCtr="0">
            <a:noAutofit/>
          </a:bodyPr>
          <a:lstStyle>
            <a:lvl1pPr lvl="0" algn="l">
              <a:lnSpc>
                <a:spcPct val="90000"/>
              </a:lnSpc>
              <a:spcBef>
                <a:spcPts val="0"/>
              </a:spcBef>
              <a:spcAft>
                <a:spcPts val="0"/>
              </a:spcAft>
              <a:buSzPts val="1400"/>
              <a:buNone/>
              <a:defRPr sz="3600" b="0" i="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6" name="Google Shape;16;p61"/>
          <p:cNvCxnSpPr/>
          <p:nvPr/>
        </p:nvCxnSpPr>
        <p:spPr>
          <a:xfrm>
            <a:off x="203200" y="4304144"/>
            <a:ext cx="9042400" cy="0"/>
          </a:xfrm>
          <a:prstGeom prst="straightConnector1">
            <a:avLst/>
          </a:prstGeom>
          <a:noFill/>
          <a:ln w="19050" cap="flat" cmpd="sng">
            <a:solidFill>
              <a:schemeClr val="lt1"/>
            </a:solidFill>
            <a:prstDash val="solid"/>
            <a:round/>
            <a:headEnd type="none" w="sm" len="sm"/>
            <a:tailEnd type="none" w="sm" len="sm"/>
          </a:ln>
        </p:spPr>
      </p:cxnSp>
      <p:sp>
        <p:nvSpPr>
          <p:cNvPr id="17" name="Google Shape;17;p61"/>
          <p:cNvSpPr txBox="1">
            <a:spLocks noGrp="1"/>
          </p:cNvSpPr>
          <p:nvPr>
            <p:ph type="ftr" idx="11"/>
          </p:nvPr>
        </p:nvSpPr>
        <p:spPr>
          <a:xfrm>
            <a:off x="10227946" y="6646234"/>
            <a:ext cx="1781175" cy="211766"/>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sz="1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61"/>
          <p:cNvSpPr txBox="1">
            <a:spLocks noGrp="1"/>
          </p:cNvSpPr>
          <p:nvPr>
            <p:ph type="sldNum" idx="12"/>
          </p:nvPr>
        </p:nvSpPr>
        <p:spPr>
          <a:xfrm>
            <a:off x="11849011" y="6646234"/>
            <a:ext cx="463296" cy="211766"/>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ullets_and_Content">
  <p:cSld name="Bullets_and_Content">
    <p:spTree>
      <p:nvGrpSpPr>
        <p:cNvPr id="1" name="Shape 19"/>
        <p:cNvGrpSpPr/>
        <p:nvPr/>
      </p:nvGrpSpPr>
      <p:grpSpPr>
        <a:xfrm>
          <a:off x="0" y="0"/>
          <a:ext cx="0" cy="0"/>
          <a:chOff x="0" y="0"/>
          <a:chExt cx="0" cy="0"/>
        </a:xfrm>
      </p:grpSpPr>
      <p:sp>
        <p:nvSpPr>
          <p:cNvPr id="20" name="Google Shape;20;p64"/>
          <p:cNvSpPr txBox="1">
            <a:spLocks noGrp="1"/>
          </p:cNvSpPr>
          <p:nvPr>
            <p:ph type="title"/>
          </p:nvPr>
        </p:nvSpPr>
        <p:spPr>
          <a:xfrm>
            <a:off x="182880" y="182880"/>
            <a:ext cx="11789664" cy="763285"/>
          </a:xfrm>
          <a:prstGeom prst="rect">
            <a:avLst/>
          </a:prstGeom>
          <a:noFill/>
          <a:ln>
            <a:noFill/>
          </a:ln>
        </p:spPr>
        <p:txBody>
          <a:bodyPr spcFirstLastPara="1" wrap="square" lIns="182875" tIns="91425" rIns="182875" bIns="91425" anchor="ctr" anchorCtr="0">
            <a:noAutofit/>
          </a:bodyPr>
          <a:lstStyle>
            <a:lvl1pPr lvl="0" algn="l">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64"/>
          <p:cNvSpPr txBox="1">
            <a:spLocks noGrp="1"/>
          </p:cNvSpPr>
          <p:nvPr>
            <p:ph type="body" idx="1"/>
          </p:nvPr>
        </p:nvSpPr>
        <p:spPr>
          <a:xfrm>
            <a:off x="182880" y="2438400"/>
            <a:ext cx="11789664" cy="411018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40"/>
              </a:spcBef>
              <a:spcAft>
                <a:spcPts val="0"/>
              </a:spcAft>
              <a:buClr>
                <a:schemeClr val="lt1"/>
              </a:buClr>
              <a:buSzPts val="960"/>
              <a:buNone/>
              <a:defRPr/>
            </a:lvl1pPr>
            <a:lvl2pPr marL="914400" lvl="1" indent="-228600" algn="l">
              <a:lnSpc>
                <a:spcPct val="100000"/>
              </a:lnSpc>
              <a:spcBef>
                <a:spcPts val="360"/>
              </a:spcBef>
              <a:spcAft>
                <a:spcPts val="0"/>
              </a:spcAft>
              <a:buClr>
                <a:schemeClr val="lt1"/>
              </a:buClr>
              <a:buSzPts val="1440"/>
              <a:buNone/>
              <a:defRPr/>
            </a:lvl2pPr>
            <a:lvl3pPr marL="1371600" lvl="2" indent="-320039" algn="l">
              <a:lnSpc>
                <a:spcPct val="100000"/>
              </a:lnSpc>
              <a:spcBef>
                <a:spcPts val="360"/>
              </a:spcBef>
              <a:spcAft>
                <a:spcPts val="0"/>
              </a:spcAft>
              <a:buClr>
                <a:schemeClr val="lt1"/>
              </a:buClr>
              <a:buSzPts val="1440"/>
              <a:buChar char="•"/>
              <a:defRPr/>
            </a:lvl3pPr>
            <a:lvl4pPr marL="1828800" lvl="3" indent="-320039" algn="l">
              <a:lnSpc>
                <a:spcPct val="100000"/>
              </a:lnSpc>
              <a:spcBef>
                <a:spcPts val="360"/>
              </a:spcBef>
              <a:spcAft>
                <a:spcPts val="0"/>
              </a:spcAft>
              <a:buSzPts val="1440"/>
              <a:buChar char="▪"/>
              <a:defRPr/>
            </a:lvl4pPr>
            <a:lvl5pPr marL="2286000" lvl="4" indent="-320039" algn="l">
              <a:lnSpc>
                <a:spcPct val="100000"/>
              </a:lnSpc>
              <a:spcBef>
                <a:spcPts val="360"/>
              </a:spcBef>
              <a:spcAft>
                <a:spcPts val="0"/>
              </a:spcAft>
              <a:buSzPts val="1440"/>
              <a:buChar char="▪"/>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20040" algn="l">
              <a:lnSpc>
                <a:spcPct val="100000"/>
              </a:lnSpc>
              <a:spcBef>
                <a:spcPts val="360"/>
              </a:spcBef>
              <a:spcAft>
                <a:spcPts val="0"/>
              </a:spcAft>
              <a:buSzPts val="1440"/>
              <a:buChar char="▪"/>
              <a:defRPr/>
            </a:lvl8pPr>
            <a:lvl9pPr marL="4114800" lvl="8" indent="-320040" algn="l">
              <a:lnSpc>
                <a:spcPct val="100000"/>
              </a:lnSpc>
              <a:spcBef>
                <a:spcPts val="360"/>
              </a:spcBef>
              <a:spcAft>
                <a:spcPts val="0"/>
              </a:spcAft>
              <a:buSzPts val="1440"/>
              <a:buChar char="▪"/>
              <a:defRPr/>
            </a:lvl9pPr>
          </a:lstStyle>
          <a:p>
            <a:endParaRPr/>
          </a:p>
        </p:txBody>
      </p:sp>
      <p:sp>
        <p:nvSpPr>
          <p:cNvPr id="22" name="Google Shape;22;p64"/>
          <p:cNvSpPr txBox="1">
            <a:spLocks noGrp="1"/>
          </p:cNvSpPr>
          <p:nvPr>
            <p:ph type="body" idx="2"/>
          </p:nvPr>
        </p:nvSpPr>
        <p:spPr>
          <a:xfrm>
            <a:off x="182880" y="2138218"/>
            <a:ext cx="11789664" cy="300182"/>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240"/>
              </a:spcBef>
              <a:spcAft>
                <a:spcPts val="0"/>
              </a:spcAft>
              <a:buClr>
                <a:schemeClr val="lt1"/>
              </a:buClr>
              <a:buSzPts val="960"/>
              <a:buNone/>
              <a:defRPr b="1"/>
            </a:lvl1pPr>
            <a:lvl2pPr marL="914400" lvl="1" indent="-228600" algn="l">
              <a:lnSpc>
                <a:spcPct val="100000"/>
              </a:lnSpc>
              <a:spcBef>
                <a:spcPts val="360"/>
              </a:spcBef>
              <a:spcAft>
                <a:spcPts val="0"/>
              </a:spcAft>
              <a:buClr>
                <a:schemeClr val="lt1"/>
              </a:buClr>
              <a:buSzPts val="1440"/>
              <a:buNone/>
              <a:defRPr/>
            </a:lvl2pPr>
            <a:lvl3pPr marL="1371600" lvl="2" indent="-320039" algn="l">
              <a:lnSpc>
                <a:spcPct val="100000"/>
              </a:lnSpc>
              <a:spcBef>
                <a:spcPts val="360"/>
              </a:spcBef>
              <a:spcAft>
                <a:spcPts val="0"/>
              </a:spcAft>
              <a:buClr>
                <a:schemeClr val="lt1"/>
              </a:buClr>
              <a:buSzPts val="1440"/>
              <a:buChar char="•"/>
              <a:defRPr/>
            </a:lvl3pPr>
            <a:lvl4pPr marL="1828800" lvl="3" indent="-320039" algn="l">
              <a:lnSpc>
                <a:spcPct val="100000"/>
              </a:lnSpc>
              <a:spcBef>
                <a:spcPts val="360"/>
              </a:spcBef>
              <a:spcAft>
                <a:spcPts val="0"/>
              </a:spcAft>
              <a:buSzPts val="1440"/>
              <a:buChar char="▪"/>
              <a:defRPr/>
            </a:lvl4pPr>
            <a:lvl5pPr marL="2286000" lvl="4" indent="-320039" algn="l">
              <a:lnSpc>
                <a:spcPct val="100000"/>
              </a:lnSpc>
              <a:spcBef>
                <a:spcPts val="360"/>
              </a:spcBef>
              <a:spcAft>
                <a:spcPts val="0"/>
              </a:spcAft>
              <a:buSzPts val="1440"/>
              <a:buChar char="▪"/>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20040" algn="l">
              <a:lnSpc>
                <a:spcPct val="100000"/>
              </a:lnSpc>
              <a:spcBef>
                <a:spcPts val="360"/>
              </a:spcBef>
              <a:spcAft>
                <a:spcPts val="0"/>
              </a:spcAft>
              <a:buSzPts val="1440"/>
              <a:buChar char="▪"/>
              <a:defRPr/>
            </a:lvl8pPr>
            <a:lvl9pPr marL="4114800" lvl="8" indent="-320040" algn="l">
              <a:lnSpc>
                <a:spcPct val="100000"/>
              </a:lnSpc>
              <a:spcBef>
                <a:spcPts val="360"/>
              </a:spcBef>
              <a:spcAft>
                <a:spcPts val="0"/>
              </a:spcAft>
              <a:buSzPts val="1440"/>
              <a:buChar char="▪"/>
              <a:defRPr/>
            </a:lvl9pPr>
          </a:lstStyle>
          <a:p>
            <a:endParaRPr/>
          </a:p>
        </p:txBody>
      </p:sp>
      <p:sp>
        <p:nvSpPr>
          <p:cNvPr id="23" name="Google Shape;23;p64"/>
          <p:cNvSpPr txBox="1">
            <a:spLocks noGrp="1"/>
          </p:cNvSpPr>
          <p:nvPr>
            <p:ph type="body" idx="3"/>
          </p:nvPr>
        </p:nvSpPr>
        <p:spPr>
          <a:xfrm>
            <a:off x="182879" y="1214438"/>
            <a:ext cx="11789663" cy="914400"/>
          </a:xfrm>
          <a:prstGeom prst="rect">
            <a:avLst/>
          </a:prstGeom>
          <a:noFill/>
          <a:ln>
            <a:noFill/>
          </a:ln>
        </p:spPr>
        <p:txBody>
          <a:bodyPr spcFirstLastPara="1" wrap="square" lIns="91425" tIns="45700" rIns="91425" bIns="45700" anchor="t" anchorCtr="0">
            <a:noAutofit/>
          </a:bodyPr>
          <a:lstStyle>
            <a:lvl1pPr marL="457200" lvl="0" indent="-320040" algn="l">
              <a:lnSpc>
                <a:spcPct val="100000"/>
              </a:lnSpc>
              <a:spcBef>
                <a:spcPts val="360"/>
              </a:spcBef>
              <a:spcAft>
                <a:spcPts val="0"/>
              </a:spcAft>
              <a:buClr>
                <a:schemeClr val="lt1"/>
              </a:buClr>
              <a:buSzPts val="1440"/>
              <a:buChar char="•"/>
              <a:defRPr/>
            </a:lvl1pPr>
            <a:lvl2pPr marL="914400" lvl="1" indent="-228600" algn="l">
              <a:lnSpc>
                <a:spcPct val="100000"/>
              </a:lnSpc>
              <a:spcBef>
                <a:spcPts val="360"/>
              </a:spcBef>
              <a:spcAft>
                <a:spcPts val="0"/>
              </a:spcAft>
              <a:buClr>
                <a:schemeClr val="lt1"/>
              </a:buClr>
              <a:buSzPts val="1440"/>
              <a:buNone/>
              <a:defRPr/>
            </a:lvl2pPr>
            <a:lvl3pPr marL="1371600" lvl="2" indent="-281939" algn="l">
              <a:lnSpc>
                <a:spcPct val="100000"/>
              </a:lnSpc>
              <a:spcBef>
                <a:spcPts val="210"/>
              </a:spcBef>
              <a:spcAft>
                <a:spcPts val="0"/>
              </a:spcAft>
              <a:buClr>
                <a:schemeClr val="lt1"/>
              </a:buClr>
              <a:buSzPts val="840"/>
              <a:buChar char="•"/>
              <a:defRPr/>
            </a:lvl3pPr>
            <a:lvl4pPr marL="1828800" lvl="3" indent="-228600" algn="l">
              <a:lnSpc>
                <a:spcPct val="100000"/>
              </a:lnSpc>
              <a:spcBef>
                <a:spcPts val="373"/>
              </a:spcBef>
              <a:spcAft>
                <a:spcPts val="0"/>
              </a:spcAft>
              <a:buSzPts val="1494"/>
              <a:buNone/>
              <a:defRPr/>
            </a:lvl4pPr>
            <a:lvl5pPr marL="2286000" lvl="4" indent="-320039" algn="l">
              <a:lnSpc>
                <a:spcPct val="100000"/>
              </a:lnSpc>
              <a:spcBef>
                <a:spcPts val="360"/>
              </a:spcBef>
              <a:spcAft>
                <a:spcPts val="0"/>
              </a:spcAft>
              <a:buSzPts val="1440"/>
              <a:buChar char="▪"/>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20040" algn="l">
              <a:lnSpc>
                <a:spcPct val="100000"/>
              </a:lnSpc>
              <a:spcBef>
                <a:spcPts val="360"/>
              </a:spcBef>
              <a:spcAft>
                <a:spcPts val="0"/>
              </a:spcAft>
              <a:buSzPts val="1440"/>
              <a:buChar char="▪"/>
              <a:defRPr/>
            </a:lvl8pPr>
            <a:lvl9pPr marL="4114800" lvl="8" indent="-320040" algn="l">
              <a:lnSpc>
                <a:spcPct val="100000"/>
              </a:lnSpc>
              <a:spcBef>
                <a:spcPts val="360"/>
              </a:spcBef>
              <a:spcAft>
                <a:spcPts val="0"/>
              </a:spcAft>
              <a:buSzPts val="1440"/>
              <a:buChar char="▪"/>
              <a:defRPr/>
            </a:lvl9pPr>
          </a:lstStyle>
          <a:p>
            <a:endParaRPr/>
          </a:p>
        </p:txBody>
      </p:sp>
      <p:sp>
        <p:nvSpPr>
          <p:cNvPr id="24" name="Google Shape;24;p64"/>
          <p:cNvSpPr txBox="1">
            <a:spLocks noGrp="1"/>
          </p:cNvSpPr>
          <p:nvPr>
            <p:ph type="ftr" idx="11"/>
          </p:nvPr>
        </p:nvSpPr>
        <p:spPr>
          <a:xfrm>
            <a:off x="10227946" y="6646234"/>
            <a:ext cx="1781175" cy="211766"/>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sz="1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64"/>
          <p:cNvSpPr txBox="1">
            <a:spLocks noGrp="1"/>
          </p:cNvSpPr>
          <p:nvPr>
            <p:ph type="sldNum" idx="12"/>
          </p:nvPr>
        </p:nvSpPr>
        <p:spPr>
          <a:xfrm>
            <a:off x="11849011" y="6646234"/>
            <a:ext cx="463296" cy="211766"/>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ide-by-Side">
  <p:cSld name="Side-by-Side">
    <p:spTree>
      <p:nvGrpSpPr>
        <p:cNvPr id="1" name="Shape 26"/>
        <p:cNvGrpSpPr/>
        <p:nvPr/>
      </p:nvGrpSpPr>
      <p:grpSpPr>
        <a:xfrm>
          <a:off x="0" y="0"/>
          <a:ext cx="0" cy="0"/>
          <a:chOff x="0" y="0"/>
          <a:chExt cx="0" cy="0"/>
        </a:xfrm>
      </p:grpSpPr>
      <p:sp>
        <p:nvSpPr>
          <p:cNvPr id="27" name="Google Shape;27;p62"/>
          <p:cNvSpPr txBox="1">
            <a:spLocks noGrp="1"/>
          </p:cNvSpPr>
          <p:nvPr>
            <p:ph type="title"/>
          </p:nvPr>
        </p:nvSpPr>
        <p:spPr>
          <a:xfrm>
            <a:off x="182880" y="182880"/>
            <a:ext cx="11789664" cy="763285"/>
          </a:xfrm>
          <a:prstGeom prst="rect">
            <a:avLst/>
          </a:prstGeom>
          <a:noFill/>
          <a:ln>
            <a:noFill/>
          </a:ln>
        </p:spPr>
        <p:txBody>
          <a:bodyPr spcFirstLastPara="1" wrap="square" lIns="182875" tIns="91425" rIns="182875" bIns="91425" anchor="ctr" anchorCtr="0">
            <a:noAutofit/>
          </a:bodyPr>
          <a:lstStyle>
            <a:lvl1pPr lvl="0" algn="l">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62"/>
          <p:cNvSpPr txBox="1">
            <a:spLocks noGrp="1"/>
          </p:cNvSpPr>
          <p:nvPr>
            <p:ph type="body" idx="1"/>
          </p:nvPr>
        </p:nvSpPr>
        <p:spPr>
          <a:xfrm>
            <a:off x="6235336" y="1517774"/>
            <a:ext cx="5737207" cy="5030808"/>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40"/>
              </a:spcBef>
              <a:spcAft>
                <a:spcPts val="0"/>
              </a:spcAft>
              <a:buClr>
                <a:schemeClr val="lt1"/>
              </a:buClr>
              <a:buSzPts val="960"/>
              <a:buNone/>
              <a:defRPr/>
            </a:lvl1pPr>
            <a:lvl2pPr marL="914400" lvl="1" indent="-228600" algn="l">
              <a:lnSpc>
                <a:spcPct val="100000"/>
              </a:lnSpc>
              <a:spcBef>
                <a:spcPts val="360"/>
              </a:spcBef>
              <a:spcAft>
                <a:spcPts val="0"/>
              </a:spcAft>
              <a:buClr>
                <a:schemeClr val="lt1"/>
              </a:buClr>
              <a:buSzPts val="1440"/>
              <a:buNone/>
              <a:defRPr/>
            </a:lvl2pPr>
            <a:lvl3pPr marL="1371600" lvl="2" indent="-320039" algn="l">
              <a:lnSpc>
                <a:spcPct val="100000"/>
              </a:lnSpc>
              <a:spcBef>
                <a:spcPts val="360"/>
              </a:spcBef>
              <a:spcAft>
                <a:spcPts val="0"/>
              </a:spcAft>
              <a:buClr>
                <a:schemeClr val="lt1"/>
              </a:buClr>
              <a:buSzPts val="1440"/>
              <a:buChar char="•"/>
              <a:defRPr/>
            </a:lvl3pPr>
            <a:lvl4pPr marL="1828800" lvl="3" indent="-320039" algn="l">
              <a:lnSpc>
                <a:spcPct val="100000"/>
              </a:lnSpc>
              <a:spcBef>
                <a:spcPts val="360"/>
              </a:spcBef>
              <a:spcAft>
                <a:spcPts val="0"/>
              </a:spcAft>
              <a:buSzPts val="1440"/>
              <a:buChar char="▪"/>
              <a:defRPr/>
            </a:lvl4pPr>
            <a:lvl5pPr marL="2286000" lvl="4" indent="-320039" algn="l">
              <a:lnSpc>
                <a:spcPct val="100000"/>
              </a:lnSpc>
              <a:spcBef>
                <a:spcPts val="360"/>
              </a:spcBef>
              <a:spcAft>
                <a:spcPts val="0"/>
              </a:spcAft>
              <a:buSzPts val="1440"/>
              <a:buChar char="▪"/>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20040" algn="l">
              <a:lnSpc>
                <a:spcPct val="100000"/>
              </a:lnSpc>
              <a:spcBef>
                <a:spcPts val="360"/>
              </a:spcBef>
              <a:spcAft>
                <a:spcPts val="0"/>
              </a:spcAft>
              <a:buSzPts val="1440"/>
              <a:buChar char="▪"/>
              <a:defRPr/>
            </a:lvl8pPr>
            <a:lvl9pPr marL="4114800" lvl="8" indent="-320040" algn="l">
              <a:lnSpc>
                <a:spcPct val="100000"/>
              </a:lnSpc>
              <a:spcBef>
                <a:spcPts val="360"/>
              </a:spcBef>
              <a:spcAft>
                <a:spcPts val="0"/>
              </a:spcAft>
              <a:buSzPts val="1440"/>
              <a:buChar char="▪"/>
              <a:defRPr/>
            </a:lvl9pPr>
          </a:lstStyle>
          <a:p>
            <a:endParaRPr/>
          </a:p>
        </p:txBody>
      </p:sp>
      <p:sp>
        <p:nvSpPr>
          <p:cNvPr id="29" name="Google Shape;29;p62"/>
          <p:cNvSpPr txBox="1">
            <a:spLocks noGrp="1"/>
          </p:cNvSpPr>
          <p:nvPr>
            <p:ph type="body" idx="2"/>
          </p:nvPr>
        </p:nvSpPr>
        <p:spPr>
          <a:xfrm>
            <a:off x="6235336" y="1217592"/>
            <a:ext cx="5737207" cy="300182"/>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240"/>
              </a:spcBef>
              <a:spcAft>
                <a:spcPts val="0"/>
              </a:spcAft>
              <a:buClr>
                <a:schemeClr val="lt1"/>
              </a:buClr>
              <a:buSzPts val="960"/>
              <a:buNone/>
              <a:defRPr b="1"/>
            </a:lvl1pPr>
            <a:lvl2pPr marL="914400" lvl="1" indent="-228600" algn="l">
              <a:lnSpc>
                <a:spcPct val="100000"/>
              </a:lnSpc>
              <a:spcBef>
                <a:spcPts val="360"/>
              </a:spcBef>
              <a:spcAft>
                <a:spcPts val="0"/>
              </a:spcAft>
              <a:buClr>
                <a:schemeClr val="lt1"/>
              </a:buClr>
              <a:buSzPts val="1440"/>
              <a:buNone/>
              <a:defRPr/>
            </a:lvl2pPr>
            <a:lvl3pPr marL="1371600" lvl="2" indent="-320039" algn="l">
              <a:lnSpc>
                <a:spcPct val="100000"/>
              </a:lnSpc>
              <a:spcBef>
                <a:spcPts val="360"/>
              </a:spcBef>
              <a:spcAft>
                <a:spcPts val="0"/>
              </a:spcAft>
              <a:buClr>
                <a:schemeClr val="lt1"/>
              </a:buClr>
              <a:buSzPts val="1440"/>
              <a:buChar char="•"/>
              <a:defRPr/>
            </a:lvl3pPr>
            <a:lvl4pPr marL="1828800" lvl="3" indent="-320039" algn="l">
              <a:lnSpc>
                <a:spcPct val="100000"/>
              </a:lnSpc>
              <a:spcBef>
                <a:spcPts val="360"/>
              </a:spcBef>
              <a:spcAft>
                <a:spcPts val="0"/>
              </a:spcAft>
              <a:buSzPts val="1440"/>
              <a:buChar char="▪"/>
              <a:defRPr/>
            </a:lvl4pPr>
            <a:lvl5pPr marL="2286000" lvl="4" indent="-320039" algn="l">
              <a:lnSpc>
                <a:spcPct val="100000"/>
              </a:lnSpc>
              <a:spcBef>
                <a:spcPts val="360"/>
              </a:spcBef>
              <a:spcAft>
                <a:spcPts val="0"/>
              </a:spcAft>
              <a:buSzPts val="1440"/>
              <a:buChar char="▪"/>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20040" algn="l">
              <a:lnSpc>
                <a:spcPct val="100000"/>
              </a:lnSpc>
              <a:spcBef>
                <a:spcPts val="360"/>
              </a:spcBef>
              <a:spcAft>
                <a:spcPts val="0"/>
              </a:spcAft>
              <a:buSzPts val="1440"/>
              <a:buChar char="▪"/>
              <a:defRPr/>
            </a:lvl8pPr>
            <a:lvl9pPr marL="4114800" lvl="8" indent="-320040" algn="l">
              <a:lnSpc>
                <a:spcPct val="100000"/>
              </a:lnSpc>
              <a:spcBef>
                <a:spcPts val="360"/>
              </a:spcBef>
              <a:spcAft>
                <a:spcPts val="0"/>
              </a:spcAft>
              <a:buSzPts val="1440"/>
              <a:buChar char="▪"/>
              <a:defRPr/>
            </a:lvl9pPr>
          </a:lstStyle>
          <a:p>
            <a:endParaRPr/>
          </a:p>
        </p:txBody>
      </p:sp>
      <p:cxnSp>
        <p:nvCxnSpPr>
          <p:cNvPr id="30" name="Google Shape;30;p62"/>
          <p:cNvCxnSpPr>
            <a:stCxn id="29" idx="1"/>
          </p:cNvCxnSpPr>
          <p:nvPr/>
        </p:nvCxnSpPr>
        <p:spPr>
          <a:xfrm>
            <a:off x="6235336" y="1367683"/>
            <a:ext cx="775200" cy="904500"/>
          </a:xfrm>
          <a:prstGeom prst="straightConnector1">
            <a:avLst/>
          </a:prstGeom>
          <a:noFill/>
          <a:ln>
            <a:noFill/>
          </a:ln>
        </p:spPr>
      </p:cxnSp>
      <p:cxnSp>
        <p:nvCxnSpPr>
          <p:cNvPr id="31" name="Google Shape;31;p62"/>
          <p:cNvCxnSpPr/>
          <p:nvPr/>
        </p:nvCxnSpPr>
        <p:spPr>
          <a:xfrm>
            <a:off x="6096000" y="1517774"/>
            <a:ext cx="0" cy="4890400"/>
          </a:xfrm>
          <a:prstGeom prst="straightConnector1">
            <a:avLst/>
          </a:prstGeom>
          <a:noFill/>
          <a:ln w="12700" cap="flat" cmpd="sng">
            <a:solidFill>
              <a:schemeClr val="lt1"/>
            </a:solidFill>
            <a:prstDash val="solid"/>
            <a:round/>
            <a:headEnd type="none" w="sm" len="sm"/>
            <a:tailEnd type="none" w="sm" len="sm"/>
          </a:ln>
        </p:spPr>
      </p:cxnSp>
      <p:sp>
        <p:nvSpPr>
          <p:cNvPr id="32" name="Google Shape;32;p62"/>
          <p:cNvSpPr txBox="1">
            <a:spLocks noGrp="1"/>
          </p:cNvSpPr>
          <p:nvPr>
            <p:ph type="body" idx="3"/>
          </p:nvPr>
        </p:nvSpPr>
        <p:spPr>
          <a:xfrm>
            <a:off x="182878" y="1517772"/>
            <a:ext cx="5876543" cy="5030808"/>
          </a:xfrm>
          <a:prstGeom prst="rect">
            <a:avLst/>
          </a:prstGeom>
          <a:noFill/>
          <a:ln>
            <a:noFill/>
          </a:ln>
        </p:spPr>
        <p:txBody>
          <a:bodyPr spcFirstLastPara="1" wrap="square" lIns="91425" tIns="45700" rIns="91425" bIns="45700" anchor="t" anchorCtr="0">
            <a:noAutofit/>
          </a:bodyPr>
          <a:lstStyle>
            <a:lvl1pPr marL="457200" lvl="0" indent="-320040" algn="l">
              <a:lnSpc>
                <a:spcPct val="100000"/>
              </a:lnSpc>
              <a:spcBef>
                <a:spcPts val="360"/>
              </a:spcBef>
              <a:spcAft>
                <a:spcPts val="0"/>
              </a:spcAft>
              <a:buClr>
                <a:schemeClr val="lt1"/>
              </a:buClr>
              <a:buSzPts val="1440"/>
              <a:buChar char="•"/>
              <a:defRPr/>
            </a:lvl1pPr>
            <a:lvl2pPr marL="914400" lvl="1" indent="-228600" algn="l">
              <a:lnSpc>
                <a:spcPct val="100000"/>
              </a:lnSpc>
              <a:spcBef>
                <a:spcPts val="360"/>
              </a:spcBef>
              <a:spcAft>
                <a:spcPts val="0"/>
              </a:spcAft>
              <a:buClr>
                <a:schemeClr val="lt1"/>
              </a:buClr>
              <a:buSzPts val="1440"/>
              <a:buNone/>
              <a:defRPr/>
            </a:lvl2pPr>
            <a:lvl3pPr marL="1371600" lvl="2" indent="-320039" algn="l">
              <a:lnSpc>
                <a:spcPct val="100000"/>
              </a:lnSpc>
              <a:spcBef>
                <a:spcPts val="360"/>
              </a:spcBef>
              <a:spcAft>
                <a:spcPts val="0"/>
              </a:spcAft>
              <a:buClr>
                <a:schemeClr val="lt1"/>
              </a:buClr>
              <a:buSzPts val="1440"/>
              <a:buChar char="•"/>
              <a:defRPr/>
            </a:lvl3pPr>
            <a:lvl4pPr marL="1828800" lvl="3" indent="-320039" algn="l">
              <a:lnSpc>
                <a:spcPct val="100000"/>
              </a:lnSpc>
              <a:spcBef>
                <a:spcPts val="360"/>
              </a:spcBef>
              <a:spcAft>
                <a:spcPts val="0"/>
              </a:spcAft>
              <a:buSzPts val="1440"/>
              <a:buChar char="▪"/>
              <a:defRPr/>
            </a:lvl4pPr>
            <a:lvl5pPr marL="2286000" lvl="4" indent="-320039" algn="l">
              <a:lnSpc>
                <a:spcPct val="100000"/>
              </a:lnSpc>
              <a:spcBef>
                <a:spcPts val="360"/>
              </a:spcBef>
              <a:spcAft>
                <a:spcPts val="0"/>
              </a:spcAft>
              <a:buSzPts val="1440"/>
              <a:buChar char="▪"/>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20040" algn="l">
              <a:lnSpc>
                <a:spcPct val="100000"/>
              </a:lnSpc>
              <a:spcBef>
                <a:spcPts val="360"/>
              </a:spcBef>
              <a:spcAft>
                <a:spcPts val="0"/>
              </a:spcAft>
              <a:buSzPts val="1440"/>
              <a:buChar char="▪"/>
              <a:defRPr/>
            </a:lvl8pPr>
            <a:lvl9pPr marL="4114800" lvl="8" indent="-320040" algn="l">
              <a:lnSpc>
                <a:spcPct val="100000"/>
              </a:lnSpc>
              <a:spcBef>
                <a:spcPts val="360"/>
              </a:spcBef>
              <a:spcAft>
                <a:spcPts val="0"/>
              </a:spcAft>
              <a:buSzPts val="1440"/>
              <a:buChar char="▪"/>
              <a:defRPr/>
            </a:lvl9pPr>
          </a:lstStyle>
          <a:p>
            <a:endParaRPr/>
          </a:p>
        </p:txBody>
      </p:sp>
      <p:sp>
        <p:nvSpPr>
          <p:cNvPr id="33" name="Google Shape;33;p62"/>
          <p:cNvSpPr txBox="1">
            <a:spLocks noGrp="1"/>
          </p:cNvSpPr>
          <p:nvPr>
            <p:ph type="ftr" idx="11"/>
          </p:nvPr>
        </p:nvSpPr>
        <p:spPr>
          <a:xfrm>
            <a:off x="10227946" y="6646234"/>
            <a:ext cx="1781175" cy="211766"/>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sz="1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62"/>
          <p:cNvSpPr txBox="1">
            <a:spLocks noGrp="1"/>
          </p:cNvSpPr>
          <p:nvPr>
            <p:ph type="sldNum" idx="12"/>
          </p:nvPr>
        </p:nvSpPr>
        <p:spPr>
          <a:xfrm>
            <a:off x="11849011" y="6646234"/>
            <a:ext cx="463296" cy="211766"/>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ide-by-Side Image Heavy">
  <p:cSld name="Side-by-Side Image Heavy">
    <p:spTree>
      <p:nvGrpSpPr>
        <p:cNvPr id="1" name="Shape 35"/>
        <p:cNvGrpSpPr/>
        <p:nvPr/>
      </p:nvGrpSpPr>
      <p:grpSpPr>
        <a:xfrm>
          <a:off x="0" y="0"/>
          <a:ext cx="0" cy="0"/>
          <a:chOff x="0" y="0"/>
          <a:chExt cx="0" cy="0"/>
        </a:xfrm>
      </p:grpSpPr>
      <p:sp>
        <p:nvSpPr>
          <p:cNvPr id="36" name="Google Shape;36;p65"/>
          <p:cNvSpPr txBox="1">
            <a:spLocks noGrp="1"/>
          </p:cNvSpPr>
          <p:nvPr>
            <p:ph type="title"/>
          </p:nvPr>
        </p:nvSpPr>
        <p:spPr>
          <a:xfrm>
            <a:off x="182880" y="182880"/>
            <a:ext cx="11789664" cy="763285"/>
          </a:xfrm>
          <a:prstGeom prst="rect">
            <a:avLst/>
          </a:prstGeom>
          <a:noFill/>
          <a:ln>
            <a:noFill/>
          </a:ln>
        </p:spPr>
        <p:txBody>
          <a:bodyPr spcFirstLastPara="1" wrap="square" lIns="182875" tIns="91425" rIns="182875" bIns="91425" anchor="ctr" anchorCtr="0">
            <a:noAutofit/>
          </a:bodyPr>
          <a:lstStyle>
            <a:lvl1pPr lvl="0" algn="l">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65"/>
          <p:cNvSpPr txBox="1">
            <a:spLocks noGrp="1"/>
          </p:cNvSpPr>
          <p:nvPr>
            <p:ph type="body" idx="1"/>
          </p:nvPr>
        </p:nvSpPr>
        <p:spPr>
          <a:xfrm>
            <a:off x="3666308" y="1517774"/>
            <a:ext cx="8306235" cy="5030808"/>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40"/>
              </a:spcBef>
              <a:spcAft>
                <a:spcPts val="0"/>
              </a:spcAft>
              <a:buClr>
                <a:schemeClr val="lt1"/>
              </a:buClr>
              <a:buSzPts val="960"/>
              <a:buNone/>
              <a:defRPr/>
            </a:lvl1pPr>
            <a:lvl2pPr marL="914400" lvl="1" indent="-228600" algn="l">
              <a:lnSpc>
                <a:spcPct val="100000"/>
              </a:lnSpc>
              <a:spcBef>
                <a:spcPts val="360"/>
              </a:spcBef>
              <a:spcAft>
                <a:spcPts val="0"/>
              </a:spcAft>
              <a:buClr>
                <a:schemeClr val="lt1"/>
              </a:buClr>
              <a:buSzPts val="1440"/>
              <a:buNone/>
              <a:defRPr/>
            </a:lvl2pPr>
            <a:lvl3pPr marL="1371600" lvl="2" indent="-320039" algn="l">
              <a:lnSpc>
                <a:spcPct val="100000"/>
              </a:lnSpc>
              <a:spcBef>
                <a:spcPts val="360"/>
              </a:spcBef>
              <a:spcAft>
                <a:spcPts val="0"/>
              </a:spcAft>
              <a:buClr>
                <a:schemeClr val="lt1"/>
              </a:buClr>
              <a:buSzPts val="1440"/>
              <a:buChar char="•"/>
              <a:defRPr/>
            </a:lvl3pPr>
            <a:lvl4pPr marL="1828800" lvl="3" indent="-320039" algn="l">
              <a:lnSpc>
                <a:spcPct val="100000"/>
              </a:lnSpc>
              <a:spcBef>
                <a:spcPts val="360"/>
              </a:spcBef>
              <a:spcAft>
                <a:spcPts val="0"/>
              </a:spcAft>
              <a:buSzPts val="1440"/>
              <a:buChar char="▪"/>
              <a:defRPr/>
            </a:lvl4pPr>
            <a:lvl5pPr marL="2286000" lvl="4" indent="-320039" algn="l">
              <a:lnSpc>
                <a:spcPct val="100000"/>
              </a:lnSpc>
              <a:spcBef>
                <a:spcPts val="360"/>
              </a:spcBef>
              <a:spcAft>
                <a:spcPts val="0"/>
              </a:spcAft>
              <a:buSzPts val="1440"/>
              <a:buChar char="▪"/>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20040" algn="l">
              <a:lnSpc>
                <a:spcPct val="100000"/>
              </a:lnSpc>
              <a:spcBef>
                <a:spcPts val="360"/>
              </a:spcBef>
              <a:spcAft>
                <a:spcPts val="0"/>
              </a:spcAft>
              <a:buSzPts val="1440"/>
              <a:buChar char="▪"/>
              <a:defRPr/>
            </a:lvl8pPr>
            <a:lvl9pPr marL="4114800" lvl="8" indent="-320040" algn="l">
              <a:lnSpc>
                <a:spcPct val="100000"/>
              </a:lnSpc>
              <a:spcBef>
                <a:spcPts val="360"/>
              </a:spcBef>
              <a:spcAft>
                <a:spcPts val="0"/>
              </a:spcAft>
              <a:buSzPts val="1440"/>
              <a:buChar char="▪"/>
              <a:defRPr/>
            </a:lvl9pPr>
          </a:lstStyle>
          <a:p>
            <a:endParaRPr/>
          </a:p>
        </p:txBody>
      </p:sp>
      <p:sp>
        <p:nvSpPr>
          <p:cNvPr id="38" name="Google Shape;38;p65"/>
          <p:cNvSpPr txBox="1">
            <a:spLocks noGrp="1"/>
          </p:cNvSpPr>
          <p:nvPr>
            <p:ph type="body" idx="2"/>
          </p:nvPr>
        </p:nvSpPr>
        <p:spPr>
          <a:xfrm>
            <a:off x="3666308" y="1217592"/>
            <a:ext cx="8306235" cy="300182"/>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240"/>
              </a:spcBef>
              <a:spcAft>
                <a:spcPts val="0"/>
              </a:spcAft>
              <a:buClr>
                <a:schemeClr val="lt1"/>
              </a:buClr>
              <a:buSzPts val="960"/>
              <a:buNone/>
              <a:defRPr b="1"/>
            </a:lvl1pPr>
            <a:lvl2pPr marL="914400" lvl="1" indent="-228600" algn="l">
              <a:lnSpc>
                <a:spcPct val="100000"/>
              </a:lnSpc>
              <a:spcBef>
                <a:spcPts val="360"/>
              </a:spcBef>
              <a:spcAft>
                <a:spcPts val="0"/>
              </a:spcAft>
              <a:buClr>
                <a:schemeClr val="lt1"/>
              </a:buClr>
              <a:buSzPts val="1440"/>
              <a:buNone/>
              <a:defRPr/>
            </a:lvl2pPr>
            <a:lvl3pPr marL="1371600" lvl="2" indent="-320039" algn="l">
              <a:lnSpc>
                <a:spcPct val="100000"/>
              </a:lnSpc>
              <a:spcBef>
                <a:spcPts val="360"/>
              </a:spcBef>
              <a:spcAft>
                <a:spcPts val="0"/>
              </a:spcAft>
              <a:buClr>
                <a:schemeClr val="lt1"/>
              </a:buClr>
              <a:buSzPts val="1440"/>
              <a:buChar char="•"/>
              <a:defRPr/>
            </a:lvl3pPr>
            <a:lvl4pPr marL="1828800" lvl="3" indent="-320039" algn="l">
              <a:lnSpc>
                <a:spcPct val="100000"/>
              </a:lnSpc>
              <a:spcBef>
                <a:spcPts val="360"/>
              </a:spcBef>
              <a:spcAft>
                <a:spcPts val="0"/>
              </a:spcAft>
              <a:buSzPts val="1440"/>
              <a:buChar char="▪"/>
              <a:defRPr/>
            </a:lvl4pPr>
            <a:lvl5pPr marL="2286000" lvl="4" indent="-320039" algn="l">
              <a:lnSpc>
                <a:spcPct val="100000"/>
              </a:lnSpc>
              <a:spcBef>
                <a:spcPts val="360"/>
              </a:spcBef>
              <a:spcAft>
                <a:spcPts val="0"/>
              </a:spcAft>
              <a:buSzPts val="1440"/>
              <a:buChar char="▪"/>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20040" algn="l">
              <a:lnSpc>
                <a:spcPct val="100000"/>
              </a:lnSpc>
              <a:spcBef>
                <a:spcPts val="360"/>
              </a:spcBef>
              <a:spcAft>
                <a:spcPts val="0"/>
              </a:spcAft>
              <a:buSzPts val="1440"/>
              <a:buChar char="▪"/>
              <a:defRPr/>
            </a:lvl8pPr>
            <a:lvl9pPr marL="4114800" lvl="8" indent="-320040" algn="l">
              <a:lnSpc>
                <a:spcPct val="100000"/>
              </a:lnSpc>
              <a:spcBef>
                <a:spcPts val="360"/>
              </a:spcBef>
              <a:spcAft>
                <a:spcPts val="0"/>
              </a:spcAft>
              <a:buSzPts val="1440"/>
              <a:buChar char="▪"/>
              <a:defRPr/>
            </a:lvl9pPr>
          </a:lstStyle>
          <a:p>
            <a:endParaRPr/>
          </a:p>
        </p:txBody>
      </p:sp>
      <p:cxnSp>
        <p:nvCxnSpPr>
          <p:cNvPr id="39" name="Google Shape;39;p65"/>
          <p:cNvCxnSpPr/>
          <p:nvPr/>
        </p:nvCxnSpPr>
        <p:spPr>
          <a:xfrm>
            <a:off x="5014259" y="1320800"/>
            <a:ext cx="1996141" cy="951345"/>
          </a:xfrm>
          <a:prstGeom prst="straightConnector1">
            <a:avLst/>
          </a:prstGeom>
          <a:noFill/>
          <a:ln>
            <a:noFill/>
          </a:ln>
        </p:spPr>
      </p:cxnSp>
      <p:cxnSp>
        <p:nvCxnSpPr>
          <p:cNvPr id="40" name="Google Shape;40;p65"/>
          <p:cNvCxnSpPr/>
          <p:nvPr/>
        </p:nvCxnSpPr>
        <p:spPr>
          <a:xfrm>
            <a:off x="3527367" y="1517772"/>
            <a:ext cx="0" cy="4890400"/>
          </a:xfrm>
          <a:prstGeom prst="straightConnector1">
            <a:avLst/>
          </a:prstGeom>
          <a:noFill/>
          <a:ln w="12700" cap="flat" cmpd="sng">
            <a:solidFill>
              <a:schemeClr val="lt1"/>
            </a:solidFill>
            <a:prstDash val="solid"/>
            <a:round/>
            <a:headEnd type="none" w="sm" len="sm"/>
            <a:tailEnd type="none" w="sm" len="sm"/>
          </a:ln>
        </p:spPr>
      </p:cxnSp>
      <p:sp>
        <p:nvSpPr>
          <p:cNvPr id="41" name="Google Shape;41;p65"/>
          <p:cNvSpPr txBox="1">
            <a:spLocks noGrp="1"/>
          </p:cNvSpPr>
          <p:nvPr>
            <p:ph type="body" idx="3"/>
          </p:nvPr>
        </p:nvSpPr>
        <p:spPr>
          <a:xfrm>
            <a:off x="182878" y="1517772"/>
            <a:ext cx="3308467" cy="5030808"/>
          </a:xfrm>
          <a:prstGeom prst="rect">
            <a:avLst/>
          </a:prstGeom>
          <a:noFill/>
          <a:ln>
            <a:noFill/>
          </a:ln>
        </p:spPr>
        <p:txBody>
          <a:bodyPr spcFirstLastPara="1" wrap="square" lIns="91425" tIns="45700" rIns="91425" bIns="45700" anchor="t" anchorCtr="0">
            <a:noAutofit/>
          </a:bodyPr>
          <a:lstStyle>
            <a:lvl1pPr marL="457200" lvl="0" indent="-320040" algn="l">
              <a:lnSpc>
                <a:spcPct val="100000"/>
              </a:lnSpc>
              <a:spcBef>
                <a:spcPts val="360"/>
              </a:spcBef>
              <a:spcAft>
                <a:spcPts val="0"/>
              </a:spcAft>
              <a:buClr>
                <a:schemeClr val="lt1"/>
              </a:buClr>
              <a:buSzPts val="1440"/>
              <a:buChar char="•"/>
              <a:defRPr/>
            </a:lvl1pPr>
            <a:lvl2pPr marL="914400" lvl="1" indent="-228600" algn="l">
              <a:lnSpc>
                <a:spcPct val="100000"/>
              </a:lnSpc>
              <a:spcBef>
                <a:spcPts val="360"/>
              </a:spcBef>
              <a:spcAft>
                <a:spcPts val="0"/>
              </a:spcAft>
              <a:buClr>
                <a:schemeClr val="lt1"/>
              </a:buClr>
              <a:buSzPts val="1440"/>
              <a:buNone/>
              <a:defRPr/>
            </a:lvl2pPr>
            <a:lvl3pPr marL="1371600" lvl="2" indent="-320039" algn="l">
              <a:lnSpc>
                <a:spcPct val="100000"/>
              </a:lnSpc>
              <a:spcBef>
                <a:spcPts val="360"/>
              </a:spcBef>
              <a:spcAft>
                <a:spcPts val="0"/>
              </a:spcAft>
              <a:buClr>
                <a:schemeClr val="lt1"/>
              </a:buClr>
              <a:buSzPts val="1440"/>
              <a:buChar char="•"/>
              <a:defRPr/>
            </a:lvl3pPr>
            <a:lvl4pPr marL="1828800" lvl="3" indent="-320039" algn="l">
              <a:lnSpc>
                <a:spcPct val="100000"/>
              </a:lnSpc>
              <a:spcBef>
                <a:spcPts val="360"/>
              </a:spcBef>
              <a:spcAft>
                <a:spcPts val="0"/>
              </a:spcAft>
              <a:buSzPts val="1440"/>
              <a:buChar char="▪"/>
              <a:defRPr/>
            </a:lvl4pPr>
            <a:lvl5pPr marL="2286000" lvl="4" indent="-320039" algn="l">
              <a:lnSpc>
                <a:spcPct val="100000"/>
              </a:lnSpc>
              <a:spcBef>
                <a:spcPts val="360"/>
              </a:spcBef>
              <a:spcAft>
                <a:spcPts val="0"/>
              </a:spcAft>
              <a:buSzPts val="1440"/>
              <a:buChar char="▪"/>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20040" algn="l">
              <a:lnSpc>
                <a:spcPct val="100000"/>
              </a:lnSpc>
              <a:spcBef>
                <a:spcPts val="360"/>
              </a:spcBef>
              <a:spcAft>
                <a:spcPts val="0"/>
              </a:spcAft>
              <a:buSzPts val="1440"/>
              <a:buChar char="▪"/>
              <a:defRPr/>
            </a:lvl8pPr>
            <a:lvl9pPr marL="4114800" lvl="8" indent="-320040" algn="l">
              <a:lnSpc>
                <a:spcPct val="100000"/>
              </a:lnSpc>
              <a:spcBef>
                <a:spcPts val="360"/>
              </a:spcBef>
              <a:spcAft>
                <a:spcPts val="0"/>
              </a:spcAft>
              <a:buSzPts val="1440"/>
              <a:buChar char="▪"/>
              <a:defRPr/>
            </a:lvl9pPr>
          </a:lstStyle>
          <a:p>
            <a:endParaRPr/>
          </a:p>
        </p:txBody>
      </p:sp>
      <p:sp>
        <p:nvSpPr>
          <p:cNvPr id="42" name="Google Shape;42;p65"/>
          <p:cNvSpPr txBox="1">
            <a:spLocks noGrp="1"/>
          </p:cNvSpPr>
          <p:nvPr>
            <p:ph type="ftr" idx="11"/>
          </p:nvPr>
        </p:nvSpPr>
        <p:spPr>
          <a:xfrm>
            <a:off x="10227946" y="6646234"/>
            <a:ext cx="1781175" cy="211766"/>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sz="1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65"/>
          <p:cNvSpPr txBox="1">
            <a:spLocks noGrp="1"/>
          </p:cNvSpPr>
          <p:nvPr>
            <p:ph type="sldNum" idx="12"/>
          </p:nvPr>
        </p:nvSpPr>
        <p:spPr>
          <a:xfrm>
            <a:off x="11849011" y="6646234"/>
            <a:ext cx="463296" cy="211766"/>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itle and Content">
  <p:cSld name="Title and Content">
    <p:spTree>
      <p:nvGrpSpPr>
        <p:cNvPr id="1" name="Shape 44"/>
        <p:cNvGrpSpPr/>
        <p:nvPr/>
      </p:nvGrpSpPr>
      <p:grpSpPr>
        <a:xfrm>
          <a:off x="0" y="0"/>
          <a:ext cx="0" cy="0"/>
          <a:chOff x="0" y="0"/>
          <a:chExt cx="0" cy="0"/>
        </a:xfrm>
      </p:grpSpPr>
      <p:sp>
        <p:nvSpPr>
          <p:cNvPr id="45" name="Google Shape;45;p66"/>
          <p:cNvSpPr txBox="1">
            <a:spLocks noGrp="1"/>
          </p:cNvSpPr>
          <p:nvPr>
            <p:ph type="title"/>
          </p:nvPr>
        </p:nvSpPr>
        <p:spPr>
          <a:xfrm>
            <a:off x="182880" y="182880"/>
            <a:ext cx="11789664" cy="763285"/>
          </a:xfrm>
          <a:prstGeom prst="rect">
            <a:avLst/>
          </a:prstGeom>
          <a:noFill/>
          <a:ln>
            <a:noFill/>
          </a:ln>
        </p:spPr>
        <p:txBody>
          <a:bodyPr spcFirstLastPara="1" wrap="square" lIns="91425" tIns="91425" rIns="182875" bIns="91425" anchor="ctr" anchorCtr="0">
            <a:noAutofit/>
          </a:bodyPr>
          <a:lstStyle>
            <a:lvl1pPr lvl="0" algn="l">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66"/>
          <p:cNvSpPr txBox="1">
            <a:spLocks noGrp="1"/>
          </p:cNvSpPr>
          <p:nvPr>
            <p:ph type="body" idx="1"/>
          </p:nvPr>
        </p:nvSpPr>
        <p:spPr>
          <a:xfrm>
            <a:off x="182880" y="1219200"/>
            <a:ext cx="11789664" cy="4729163"/>
          </a:xfrm>
          <a:prstGeom prst="rect">
            <a:avLst/>
          </a:prstGeom>
          <a:noFill/>
          <a:ln>
            <a:noFill/>
          </a:ln>
        </p:spPr>
        <p:txBody>
          <a:bodyPr spcFirstLastPara="1" wrap="square" lIns="91425" tIns="45700" rIns="91425" bIns="45700" anchor="t" anchorCtr="0">
            <a:noAutofit/>
          </a:bodyPr>
          <a:lstStyle>
            <a:lvl1pPr marL="457200" lvl="0" indent="-289560" algn="l">
              <a:lnSpc>
                <a:spcPct val="100000"/>
              </a:lnSpc>
              <a:spcBef>
                <a:spcPts val="240"/>
              </a:spcBef>
              <a:spcAft>
                <a:spcPts val="0"/>
              </a:spcAft>
              <a:buClr>
                <a:schemeClr val="lt1"/>
              </a:buClr>
              <a:buSzPts val="960"/>
              <a:buFont typeface="Courier New"/>
              <a:buChar char="o"/>
              <a:defRPr/>
            </a:lvl1pPr>
            <a:lvl2pPr marL="914400" lvl="1" indent="-289560" algn="l">
              <a:lnSpc>
                <a:spcPct val="100000"/>
              </a:lnSpc>
              <a:spcBef>
                <a:spcPts val="240"/>
              </a:spcBef>
              <a:spcAft>
                <a:spcPts val="0"/>
              </a:spcAft>
              <a:buClr>
                <a:schemeClr val="lt1"/>
              </a:buClr>
              <a:buSzPts val="960"/>
              <a:buFont typeface="Arial"/>
              <a:buChar char="•"/>
              <a:defRPr/>
            </a:lvl2pPr>
            <a:lvl3pPr marL="1371600" lvl="2" indent="-281939" algn="l">
              <a:lnSpc>
                <a:spcPct val="100000"/>
              </a:lnSpc>
              <a:spcBef>
                <a:spcPts val="210"/>
              </a:spcBef>
              <a:spcAft>
                <a:spcPts val="0"/>
              </a:spcAft>
              <a:buClr>
                <a:schemeClr val="lt1"/>
              </a:buClr>
              <a:buSzPts val="840"/>
              <a:buFont typeface="NTR"/>
              <a:buChar char="-"/>
              <a:defRPr/>
            </a:lvl3pPr>
            <a:lvl4pPr marL="1828800" lvl="3" indent="-320039" algn="l">
              <a:lnSpc>
                <a:spcPct val="100000"/>
              </a:lnSpc>
              <a:spcBef>
                <a:spcPts val="360"/>
              </a:spcBef>
              <a:spcAft>
                <a:spcPts val="0"/>
              </a:spcAft>
              <a:buSzPts val="1440"/>
              <a:buChar char="▪"/>
              <a:defRPr/>
            </a:lvl4pPr>
            <a:lvl5pPr marL="2286000" lvl="4" indent="-320039" algn="l">
              <a:lnSpc>
                <a:spcPct val="100000"/>
              </a:lnSpc>
              <a:spcBef>
                <a:spcPts val="360"/>
              </a:spcBef>
              <a:spcAft>
                <a:spcPts val="0"/>
              </a:spcAft>
              <a:buSzPts val="1440"/>
              <a:buChar char="▪"/>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20040" algn="l">
              <a:lnSpc>
                <a:spcPct val="100000"/>
              </a:lnSpc>
              <a:spcBef>
                <a:spcPts val="360"/>
              </a:spcBef>
              <a:spcAft>
                <a:spcPts val="0"/>
              </a:spcAft>
              <a:buSzPts val="1440"/>
              <a:buChar char="▪"/>
              <a:defRPr/>
            </a:lvl8pPr>
            <a:lvl9pPr marL="4114800" lvl="8" indent="-320040" algn="l">
              <a:lnSpc>
                <a:spcPct val="100000"/>
              </a:lnSpc>
              <a:spcBef>
                <a:spcPts val="360"/>
              </a:spcBef>
              <a:spcAft>
                <a:spcPts val="0"/>
              </a:spcAft>
              <a:buSzPts val="1440"/>
              <a:buChar char="▪"/>
              <a:defRPr/>
            </a:lvl9pPr>
          </a:lstStyle>
          <a:p>
            <a:endParaRPr/>
          </a:p>
        </p:txBody>
      </p:sp>
      <p:sp>
        <p:nvSpPr>
          <p:cNvPr id="47" name="Google Shape;47;p66"/>
          <p:cNvSpPr txBox="1">
            <a:spLocks noGrp="1"/>
          </p:cNvSpPr>
          <p:nvPr>
            <p:ph type="ftr" idx="11"/>
          </p:nvPr>
        </p:nvSpPr>
        <p:spPr>
          <a:xfrm>
            <a:off x="10227946" y="6646234"/>
            <a:ext cx="1781175" cy="211766"/>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sz="1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66"/>
          <p:cNvSpPr txBox="1">
            <a:spLocks noGrp="1"/>
          </p:cNvSpPr>
          <p:nvPr>
            <p:ph type="sldNum" idx="12"/>
          </p:nvPr>
        </p:nvSpPr>
        <p:spPr>
          <a:xfrm>
            <a:off x="11849011" y="6646234"/>
            <a:ext cx="463296" cy="211766"/>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ullets">
  <p:cSld name="Bullets">
    <p:spTree>
      <p:nvGrpSpPr>
        <p:cNvPr id="1" name="Shape 49"/>
        <p:cNvGrpSpPr/>
        <p:nvPr/>
      </p:nvGrpSpPr>
      <p:grpSpPr>
        <a:xfrm>
          <a:off x="0" y="0"/>
          <a:ext cx="0" cy="0"/>
          <a:chOff x="0" y="0"/>
          <a:chExt cx="0" cy="0"/>
        </a:xfrm>
      </p:grpSpPr>
      <p:sp>
        <p:nvSpPr>
          <p:cNvPr id="50" name="Google Shape;50;p63"/>
          <p:cNvSpPr txBox="1">
            <a:spLocks noGrp="1"/>
          </p:cNvSpPr>
          <p:nvPr>
            <p:ph type="title"/>
          </p:nvPr>
        </p:nvSpPr>
        <p:spPr>
          <a:xfrm>
            <a:off x="182880" y="182880"/>
            <a:ext cx="11789664" cy="763285"/>
          </a:xfrm>
          <a:prstGeom prst="rect">
            <a:avLst/>
          </a:prstGeom>
          <a:noFill/>
          <a:ln>
            <a:noFill/>
          </a:ln>
        </p:spPr>
        <p:txBody>
          <a:bodyPr spcFirstLastPara="1" wrap="square" lIns="182875" tIns="91425" rIns="182875" bIns="91425" anchor="ctr" anchorCtr="0">
            <a:noAutofit/>
          </a:bodyPr>
          <a:lstStyle>
            <a:lvl1pPr lvl="0" algn="l">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63"/>
          <p:cNvSpPr txBox="1">
            <a:spLocks noGrp="1"/>
          </p:cNvSpPr>
          <p:nvPr>
            <p:ph type="body" idx="1"/>
          </p:nvPr>
        </p:nvSpPr>
        <p:spPr>
          <a:xfrm>
            <a:off x="182879" y="1217591"/>
            <a:ext cx="11789663" cy="5428643"/>
          </a:xfrm>
          <a:prstGeom prst="rect">
            <a:avLst/>
          </a:prstGeom>
          <a:noFill/>
          <a:ln>
            <a:noFill/>
          </a:ln>
        </p:spPr>
        <p:txBody>
          <a:bodyPr spcFirstLastPara="1" wrap="square" lIns="91425" tIns="45700" rIns="91425" bIns="45700" anchor="t" anchorCtr="0">
            <a:noAutofit/>
          </a:bodyPr>
          <a:lstStyle>
            <a:lvl1pPr marL="457200" lvl="0" indent="-289560" algn="l">
              <a:lnSpc>
                <a:spcPct val="100000"/>
              </a:lnSpc>
              <a:spcBef>
                <a:spcPts val="240"/>
              </a:spcBef>
              <a:spcAft>
                <a:spcPts val="0"/>
              </a:spcAft>
              <a:buClr>
                <a:schemeClr val="lt1"/>
              </a:buClr>
              <a:buSzPts val="960"/>
              <a:buChar char="•"/>
              <a:defRPr/>
            </a:lvl1pPr>
            <a:lvl2pPr marL="914400" lvl="1" indent="-228600" algn="l">
              <a:lnSpc>
                <a:spcPct val="100000"/>
              </a:lnSpc>
              <a:spcBef>
                <a:spcPts val="210"/>
              </a:spcBef>
              <a:spcAft>
                <a:spcPts val="0"/>
              </a:spcAft>
              <a:buClr>
                <a:schemeClr val="lt1"/>
              </a:buClr>
              <a:buSzPts val="840"/>
              <a:buNone/>
              <a:defRPr sz="1050"/>
            </a:lvl2pPr>
            <a:lvl3pPr marL="1371600" lvl="2" indent="-320039" algn="l">
              <a:lnSpc>
                <a:spcPct val="100000"/>
              </a:lnSpc>
              <a:spcBef>
                <a:spcPts val="360"/>
              </a:spcBef>
              <a:spcAft>
                <a:spcPts val="0"/>
              </a:spcAft>
              <a:buClr>
                <a:schemeClr val="lt1"/>
              </a:buClr>
              <a:buSzPts val="1440"/>
              <a:buChar char="•"/>
              <a:defRPr/>
            </a:lvl3pPr>
            <a:lvl4pPr marL="1828800" lvl="3" indent="-228600" algn="l">
              <a:lnSpc>
                <a:spcPct val="100000"/>
              </a:lnSpc>
              <a:spcBef>
                <a:spcPts val="373"/>
              </a:spcBef>
              <a:spcAft>
                <a:spcPts val="0"/>
              </a:spcAft>
              <a:buSzPts val="1494"/>
              <a:buNone/>
              <a:defRPr/>
            </a:lvl4pPr>
            <a:lvl5pPr marL="2286000" lvl="4" indent="-320039" algn="l">
              <a:lnSpc>
                <a:spcPct val="100000"/>
              </a:lnSpc>
              <a:spcBef>
                <a:spcPts val="360"/>
              </a:spcBef>
              <a:spcAft>
                <a:spcPts val="0"/>
              </a:spcAft>
              <a:buSzPts val="1440"/>
              <a:buChar char="▪"/>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20040" algn="l">
              <a:lnSpc>
                <a:spcPct val="100000"/>
              </a:lnSpc>
              <a:spcBef>
                <a:spcPts val="360"/>
              </a:spcBef>
              <a:spcAft>
                <a:spcPts val="0"/>
              </a:spcAft>
              <a:buSzPts val="1440"/>
              <a:buChar char="▪"/>
              <a:defRPr/>
            </a:lvl8pPr>
            <a:lvl9pPr marL="4114800" lvl="8" indent="-320040" algn="l">
              <a:lnSpc>
                <a:spcPct val="100000"/>
              </a:lnSpc>
              <a:spcBef>
                <a:spcPts val="360"/>
              </a:spcBef>
              <a:spcAft>
                <a:spcPts val="0"/>
              </a:spcAft>
              <a:buSzPts val="1440"/>
              <a:buChar char="▪"/>
              <a:defRPr/>
            </a:lvl9pPr>
          </a:lstStyle>
          <a:p>
            <a:endParaRPr/>
          </a:p>
        </p:txBody>
      </p:sp>
      <p:sp>
        <p:nvSpPr>
          <p:cNvPr id="52" name="Google Shape;52;p63"/>
          <p:cNvSpPr txBox="1">
            <a:spLocks noGrp="1"/>
          </p:cNvSpPr>
          <p:nvPr>
            <p:ph type="ftr" idx="11"/>
          </p:nvPr>
        </p:nvSpPr>
        <p:spPr>
          <a:xfrm>
            <a:off x="10227946" y="6646234"/>
            <a:ext cx="1781175" cy="211766"/>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sz="1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63"/>
          <p:cNvSpPr txBox="1">
            <a:spLocks noGrp="1"/>
          </p:cNvSpPr>
          <p:nvPr>
            <p:ph type="sldNum" idx="12"/>
          </p:nvPr>
        </p:nvSpPr>
        <p:spPr>
          <a:xfrm>
            <a:off x="11849011" y="6646234"/>
            <a:ext cx="463296" cy="211766"/>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Infrastructure_Slide">
  <p:cSld name="Infrastructure_Slide">
    <p:spTree>
      <p:nvGrpSpPr>
        <p:cNvPr id="1" name="Shape 54"/>
        <p:cNvGrpSpPr/>
        <p:nvPr/>
      </p:nvGrpSpPr>
      <p:grpSpPr>
        <a:xfrm>
          <a:off x="0" y="0"/>
          <a:ext cx="0" cy="0"/>
          <a:chOff x="0" y="0"/>
          <a:chExt cx="0" cy="0"/>
        </a:xfrm>
      </p:grpSpPr>
      <p:sp>
        <p:nvSpPr>
          <p:cNvPr id="55" name="Google Shape;55;p67"/>
          <p:cNvSpPr txBox="1">
            <a:spLocks noGrp="1"/>
          </p:cNvSpPr>
          <p:nvPr>
            <p:ph type="title"/>
          </p:nvPr>
        </p:nvSpPr>
        <p:spPr>
          <a:xfrm>
            <a:off x="182880" y="182880"/>
            <a:ext cx="11789664" cy="763285"/>
          </a:xfrm>
          <a:prstGeom prst="rect">
            <a:avLst/>
          </a:prstGeom>
          <a:noFill/>
          <a:ln>
            <a:noFill/>
          </a:ln>
        </p:spPr>
        <p:txBody>
          <a:bodyPr spcFirstLastPara="1" wrap="square" lIns="182875" tIns="91425" rIns="182875" bIns="91425" anchor="ctr" anchorCtr="0">
            <a:noAutofit/>
          </a:bodyPr>
          <a:lstStyle>
            <a:lvl1pPr lvl="0" algn="l">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67"/>
          <p:cNvSpPr txBox="1">
            <a:spLocks noGrp="1"/>
          </p:cNvSpPr>
          <p:nvPr>
            <p:ph type="body" idx="1"/>
          </p:nvPr>
        </p:nvSpPr>
        <p:spPr>
          <a:xfrm>
            <a:off x="6244048" y="1517774"/>
            <a:ext cx="5728496" cy="5030808"/>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40"/>
              </a:spcBef>
              <a:spcAft>
                <a:spcPts val="0"/>
              </a:spcAft>
              <a:buClr>
                <a:schemeClr val="lt1"/>
              </a:buClr>
              <a:buSzPts val="960"/>
              <a:buNone/>
              <a:defRPr/>
            </a:lvl1pPr>
            <a:lvl2pPr marL="914400" lvl="1" indent="-228600" algn="l">
              <a:lnSpc>
                <a:spcPct val="100000"/>
              </a:lnSpc>
              <a:spcBef>
                <a:spcPts val="360"/>
              </a:spcBef>
              <a:spcAft>
                <a:spcPts val="0"/>
              </a:spcAft>
              <a:buClr>
                <a:schemeClr val="lt1"/>
              </a:buClr>
              <a:buSzPts val="1440"/>
              <a:buNone/>
              <a:defRPr/>
            </a:lvl2pPr>
            <a:lvl3pPr marL="1371600" lvl="2" indent="-320039" algn="l">
              <a:lnSpc>
                <a:spcPct val="100000"/>
              </a:lnSpc>
              <a:spcBef>
                <a:spcPts val="360"/>
              </a:spcBef>
              <a:spcAft>
                <a:spcPts val="0"/>
              </a:spcAft>
              <a:buClr>
                <a:schemeClr val="lt1"/>
              </a:buClr>
              <a:buSzPts val="1440"/>
              <a:buChar char="•"/>
              <a:defRPr/>
            </a:lvl3pPr>
            <a:lvl4pPr marL="1828800" lvl="3" indent="-320039" algn="l">
              <a:lnSpc>
                <a:spcPct val="100000"/>
              </a:lnSpc>
              <a:spcBef>
                <a:spcPts val="360"/>
              </a:spcBef>
              <a:spcAft>
                <a:spcPts val="0"/>
              </a:spcAft>
              <a:buSzPts val="1440"/>
              <a:buChar char="▪"/>
              <a:defRPr/>
            </a:lvl4pPr>
            <a:lvl5pPr marL="2286000" lvl="4" indent="-320039" algn="l">
              <a:lnSpc>
                <a:spcPct val="100000"/>
              </a:lnSpc>
              <a:spcBef>
                <a:spcPts val="360"/>
              </a:spcBef>
              <a:spcAft>
                <a:spcPts val="0"/>
              </a:spcAft>
              <a:buSzPts val="1440"/>
              <a:buChar char="▪"/>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20040" algn="l">
              <a:lnSpc>
                <a:spcPct val="100000"/>
              </a:lnSpc>
              <a:spcBef>
                <a:spcPts val="360"/>
              </a:spcBef>
              <a:spcAft>
                <a:spcPts val="0"/>
              </a:spcAft>
              <a:buSzPts val="1440"/>
              <a:buChar char="▪"/>
              <a:defRPr/>
            </a:lvl8pPr>
            <a:lvl9pPr marL="4114800" lvl="8" indent="-320040" algn="l">
              <a:lnSpc>
                <a:spcPct val="100000"/>
              </a:lnSpc>
              <a:spcBef>
                <a:spcPts val="360"/>
              </a:spcBef>
              <a:spcAft>
                <a:spcPts val="0"/>
              </a:spcAft>
              <a:buSzPts val="1440"/>
              <a:buChar char="▪"/>
              <a:defRPr/>
            </a:lvl9pPr>
          </a:lstStyle>
          <a:p>
            <a:endParaRPr/>
          </a:p>
        </p:txBody>
      </p:sp>
      <p:sp>
        <p:nvSpPr>
          <p:cNvPr id="57" name="Google Shape;57;p67"/>
          <p:cNvSpPr txBox="1">
            <a:spLocks noGrp="1"/>
          </p:cNvSpPr>
          <p:nvPr>
            <p:ph type="body" idx="2"/>
          </p:nvPr>
        </p:nvSpPr>
        <p:spPr>
          <a:xfrm>
            <a:off x="6244048" y="1217592"/>
            <a:ext cx="5728495" cy="300182"/>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240"/>
              </a:spcBef>
              <a:spcAft>
                <a:spcPts val="0"/>
              </a:spcAft>
              <a:buClr>
                <a:schemeClr val="lt1"/>
              </a:buClr>
              <a:buSzPts val="960"/>
              <a:buNone/>
              <a:defRPr b="1"/>
            </a:lvl1pPr>
            <a:lvl2pPr marL="914400" lvl="1" indent="-228600" algn="l">
              <a:lnSpc>
                <a:spcPct val="100000"/>
              </a:lnSpc>
              <a:spcBef>
                <a:spcPts val="360"/>
              </a:spcBef>
              <a:spcAft>
                <a:spcPts val="0"/>
              </a:spcAft>
              <a:buClr>
                <a:schemeClr val="lt1"/>
              </a:buClr>
              <a:buSzPts val="1440"/>
              <a:buNone/>
              <a:defRPr/>
            </a:lvl2pPr>
            <a:lvl3pPr marL="1371600" lvl="2" indent="-320039" algn="l">
              <a:lnSpc>
                <a:spcPct val="100000"/>
              </a:lnSpc>
              <a:spcBef>
                <a:spcPts val="360"/>
              </a:spcBef>
              <a:spcAft>
                <a:spcPts val="0"/>
              </a:spcAft>
              <a:buClr>
                <a:schemeClr val="lt1"/>
              </a:buClr>
              <a:buSzPts val="1440"/>
              <a:buChar char="•"/>
              <a:defRPr/>
            </a:lvl3pPr>
            <a:lvl4pPr marL="1828800" lvl="3" indent="-320039" algn="l">
              <a:lnSpc>
                <a:spcPct val="100000"/>
              </a:lnSpc>
              <a:spcBef>
                <a:spcPts val="360"/>
              </a:spcBef>
              <a:spcAft>
                <a:spcPts val="0"/>
              </a:spcAft>
              <a:buSzPts val="1440"/>
              <a:buChar char="▪"/>
              <a:defRPr/>
            </a:lvl4pPr>
            <a:lvl5pPr marL="2286000" lvl="4" indent="-320039" algn="l">
              <a:lnSpc>
                <a:spcPct val="100000"/>
              </a:lnSpc>
              <a:spcBef>
                <a:spcPts val="360"/>
              </a:spcBef>
              <a:spcAft>
                <a:spcPts val="0"/>
              </a:spcAft>
              <a:buSzPts val="1440"/>
              <a:buChar char="▪"/>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20040" algn="l">
              <a:lnSpc>
                <a:spcPct val="100000"/>
              </a:lnSpc>
              <a:spcBef>
                <a:spcPts val="360"/>
              </a:spcBef>
              <a:spcAft>
                <a:spcPts val="0"/>
              </a:spcAft>
              <a:buSzPts val="1440"/>
              <a:buChar char="▪"/>
              <a:defRPr/>
            </a:lvl8pPr>
            <a:lvl9pPr marL="4114800" lvl="8" indent="-320040" algn="l">
              <a:lnSpc>
                <a:spcPct val="100000"/>
              </a:lnSpc>
              <a:spcBef>
                <a:spcPts val="360"/>
              </a:spcBef>
              <a:spcAft>
                <a:spcPts val="0"/>
              </a:spcAft>
              <a:buSzPts val="1440"/>
              <a:buChar char="▪"/>
              <a:defRPr/>
            </a:lvl9pPr>
          </a:lstStyle>
          <a:p>
            <a:endParaRPr/>
          </a:p>
        </p:txBody>
      </p:sp>
      <p:cxnSp>
        <p:nvCxnSpPr>
          <p:cNvPr id="58" name="Google Shape;58;p67"/>
          <p:cNvCxnSpPr>
            <a:stCxn id="57" idx="1"/>
          </p:cNvCxnSpPr>
          <p:nvPr/>
        </p:nvCxnSpPr>
        <p:spPr>
          <a:xfrm>
            <a:off x="6244048" y="1367683"/>
            <a:ext cx="766500" cy="904500"/>
          </a:xfrm>
          <a:prstGeom prst="straightConnector1">
            <a:avLst/>
          </a:prstGeom>
          <a:noFill/>
          <a:ln>
            <a:noFill/>
          </a:ln>
        </p:spPr>
      </p:cxnSp>
      <p:sp>
        <p:nvSpPr>
          <p:cNvPr id="59" name="Google Shape;59;p67"/>
          <p:cNvSpPr txBox="1">
            <a:spLocks noGrp="1"/>
          </p:cNvSpPr>
          <p:nvPr>
            <p:ph type="body" idx="3"/>
          </p:nvPr>
        </p:nvSpPr>
        <p:spPr>
          <a:xfrm>
            <a:off x="182878" y="1517773"/>
            <a:ext cx="5876543" cy="1997907"/>
          </a:xfrm>
          <a:prstGeom prst="rect">
            <a:avLst/>
          </a:prstGeom>
          <a:noFill/>
          <a:ln>
            <a:noFill/>
          </a:ln>
        </p:spPr>
        <p:txBody>
          <a:bodyPr spcFirstLastPara="1" wrap="square" lIns="91425" tIns="45700" rIns="91425" bIns="45700" anchor="t" anchorCtr="0">
            <a:noAutofit/>
          </a:bodyPr>
          <a:lstStyle>
            <a:lvl1pPr marL="457200" lvl="0" indent="-320040" algn="l">
              <a:lnSpc>
                <a:spcPct val="100000"/>
              </a:lnSpc>
              <a:spcBef>
                <a:spcPts val="360"/>
              </a:spcBef>
              <a:spcAft>
                <a:spcPts val="0"/>
              </a:spcAft>
              <a:buClr>
                <a:schemeClr val="lt1"/>
              </a:buClr>
              <a:buSzPts val="1440"/>
              <a:buChar char="•"/>
              <a:defRPr/>
            </a:lvl1pPr>
            <a:lvl2pPr marL="914400" lvl="1" indent="-228600" algn="l">
              <a:lnSpc>
                <a:spcPct val="100000"/>
              </a:lnSpc>
              <a:spcBef>
                <a:spcPts val="360"/>
              </a:spcBef>
              <a:spcAft>
                <a:spcPts val="0"/>
              </a:spcAft>
              <a:buClr>
                <a:schemeClr val="lt1"/>
              </a:buClr>
              <a:buSzPts val="1440"/>
              <a:buNone/>
              <a:defRPr/>
            </a:lvl2pPr>
            <a:lvl3pPr marL="1371600" lvl="2" indent="-320039" algn="l">
              <a:lnSpc>
                <a:spcPct val="100000"/>
              </a:lnSpc>
              <a:spcBef>
                <a:spcPts val="360"/>
              </a:spcBef>
              <a:spcAft>
                <a:spcPts val="0"/>
              </a:spcAft>
              <a:buClr>
                <a:schemeClr val="lt1"/>
              </a:buClr>
              <a:buSzPts val="1440"/>
              <a:buChar char="•"/>
              <a:defRPr/>
            </a:lvl3pPr>
            <a:lvl4pPr marL="1828800" lvl="3" indent="-320039" algn="l">
              <a:lnSpc>
                <a:spcPct val="100000"/>
              </a:lnSpc>
              <a:spcBef>
                <a:spcPts val="360"/>
              </a:spcBef>
              <a:spcAft>
                <a:spcPts val="0"/>
              </a:spcAft>
              <a:buSzPts val="1440"/>
              <a:buChar char="▪"/>
              <a:defRPr/>
            </a:lvl4pPr>
            <a:lvl5pPr marL="2286000" lvl="4" indent="-320039" algn="l">
              <a:lnSpc>
                <a:spcPct val="100000"/>
              </a:lnSpc>
              <a:spcBef>
                <a:spcPts val="360"/>
              </a:spcBef>
              <a:spcAft>
                <a:spcPts val="0"/>
              </a:spcAft>
              <a:buSzPts val="1440"/>
              <a:buChar char="▪"/>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20040" algn="l">
              <a:lnSpc>
                <a:spcPct val="100000"/>
              </a:lnSpc>
              <a:spcBef>
                <a:spcPts val="360"/>
              </a:spcBef>
              <a:spcAft>
                <a:spcPts val="0"/>
              </a:spcAft>
              <a:buSzPts val="1440"/>
              <a:buChar char="▪"/>
              <a:defRPr/>
            </a:lvl8pPr>
            <a:lvl9pPr marL="4114800" lvl="8" indent="-320040" algn="l">
              <a:lnSpc>
                <a:spcPct val="100000"/>
              </a:lnSpc>
              <a:spcBef>
                <a:spcPts val="360"/>
              </a:spcBef>
              <a:spcAft>
                <a:spcPts val="0"/>
              </a:spcAft>
              <a:buSzPts val="1440"/>
              <a:buChar char="▪"/>
              <a:defRPr/>
            </a:lvl9pPr>
          </a:lstStyle>
          <a:p>
            <a:endParaRPr/>
          </a:p>
        </p:txBody>
      </p:sp>
      <p:sp>
        <p:nvSpPr>
          <p:cNvPr id="60" name="Google Shape;60;p67"/>
          <p:cNvSpPr txBox="1">
            <a:spLocks noGrp="1"/>
          </p:cNvSpPr>
          <p:nvPr>
            <p:ph type="body" idx="4"/>
          </p:nvPr>
        </p:nvSpPr>
        <p:spPr>
          <a:xfrm>
            <a:off x="182877" y="3843400"/>
            <a:ext cx="5876543" cy="2705181"/>
          </a:xfrm>
          <a:prstGeom prst="rect">
            <a:avLst/>
          </a:prstGeom>
          <a:noFill/>
          <a:ln>
            <a:noFill/>
          </a:ln>
        </p:spPr>
        <p:txBody>
          <a:bodyPr spcFirstLastPara="1" wrap="square" lIns="91425" tIns="45700" rIns="91425" bIns="45700" anchor="t" anchorCtr="0">
            <a:noAutofit/>
          </a:bodyPr>
          <a:lstStyle>
            <a:lvl1pPr marL="457200" lvl="0" indent="-289560" algn="l">
              <a:lnSpc>
                <a:spcPct val="100000"/>
              </a:lnSpc>
              <a:spcBef>
                <a:spcPts val="240"/>
              </a:spcBef>
              <a:spcAft>
                <a:spcPts val="0"/>
              </a:spcAft>
              <a:buClr>
                <a:schemeClr val="lt1"/>
              </a:buClr>
              <a:buSzPts val="960"/>
              <a:buChar char="•"/>
              <a:defRPr>
                <a:solidFill>
                  <a:schemeClr val="lt1"/>
                </a:solidFill>
              </a:defRPr>
            </a:lvl1pPr>
            <a:lvl2pPr marL="914400" lvl="1" indent="-228600" algn="l">
              <a:lnSpc>
                <a:spcPct val="100000"/>
              </a:lnSpc>
              <a:spcBef>
                <a:spcPts val="240"/>
              </a:spcBef>
              <a:spcAft>
                <a:spcPts val="0"/>
              </a:spcAft>
              <a:buClr>
                <a:schemeClr val="lt1"/>
              </a:buClr>
              <a:buSzPts val="960"/>
              <a:buNone/>
              <a:defRPr>
                <a:solidFill>
                  <a:schemeClr val="lt1"/>
                </a:solidFill>
              </a:defRPr>
            </a:lvl2pPr>
            <a:lvl3pPr marL="1371600" lvl="2" indent="-281939" algn="l">
              <a:lnSpc>
                <a:spcPct val="100000"/>
              </a:lnSpc>
              <a:spcBef>
                <a:spcPts val="210"/>
              </a:spcBef>
              <a:spcAft>
                <a:spcPts val="0"/>
              </a:spcAft>
              <a:buClr>
                <a:schemeClr val="lt1"/>
              </a:buClr>
              <a:buSzPts val="840"/>
              <a:buChar char="•"/>
              <a:defRPr>
                <a:solidFill>
                  <a:schemeClr val="lt1"/>
                </a:solidFill>
              </a:defRPr>
            </a:lvl3pPr>
            <a:lvl4pPr marL="1828800" lvl="3" indent="-320039" algn="l">
              <a:lnSpc>
                <a:spcPct val="100000"/>
              </a:lnSpc>
              <a:spcBef>
                <a:spcPts val="360"/>
              </a:spcBef>
              <a:spcAft>
                <a:spcPts val="0"/>
              </a:spcAft>
              <a:buSzPts val="1440"/>
              <a:buChar char="▪"/>
              <a:defRPr/>
            </a:lvl4pPr>
            <a:lvl5pPr marL="2286000" lvl="4" indent="-320039" algn="l">
              <a:lnSpc>
                <a:spcPct val="100000"/>
              </a:lnSpc>
              <a:spcBef>
                <a:spcPts val="360"/>
              </a:spcBef>
              <a:spcAft>
                <a:spcPts val="0"/>
              </a:spcAft>
              <a:buSzPts val="1440"/>
              <a:buChar char="▪"/>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20040" algn="l">
              <a:lnSpc>
                <a:spcPct val="100000"/>
              </a:lnSpc>
              <a:spcBef>
                <a:spcPts val="360"/>
              </a:spcBef>
              <a:spcAft>
                <a:spcPts val="0"/>
              </a:spcAft>
              <a:buSzPts val="1440"/>
              <a:buChar char="▪"/>
              <a:defRPr/>
            </a:lvl8pPr>
            <a:lvl9pPr marL="4114800" lvl="8" indent="-320040" algn="l">
              <a:lnSpc>
                <a:spcPct val="100000"/>
              </a:lnSpc>
              <a:spcBef>
                <a:spcPts val="360"/>
              </a:spcBef>
              <a:spcAft>
                <a:spcPts val="0"/>
              </a:spcAft>
              <a:buSzPts val="1440"/>
              <a:buChar char="▪"/>
              <a:defRPr/>
            </a:lvl9pPr>
          </a:lstStyle>
          <a:p>
            <a:endParaRPr/>
          </a:p>
        </p:txBody>
      </p:sp>
      <p:sp>
        <p:nvSpPr>
          <p:cNvPr id="61" name="Google Shape;61;p67"/>
          <p:cNvSpPr txBox="1">
            <a:spLocks noGrp="1"/>
          </p:cNvSpPr>
          <p:nvPr>
            <p:ph type="body" idx="5"/>
          </p:nvPr>
        </p:nvSpPr>
        <p:spPr>
          <a:xfrm>
            <a:off x="182877" y="3515681"/>
            <a:ext cx="5876543" cy="300182"/>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240"/>
              </a:spcBef>
              <a:spcAft>
                <a:spcPts val="0"/>
              </a:spcAft>
              <a:buClr>
                <a:schemeClr val="lt1"/>
              </a:buClr>
              <a:buSzPts val="960"/>
              <a:buNone/>
              <a:defRPr b="1"/>
            </a:lvl1pPr>
            <a:lvl2pPr marL="914400" lvl="1" indent="-228600" algn="l">
              <a:lnSpc>
                <a:spcPct val="100000"/>
              </a:lnSpc>
              <a:spcBef>
                <a:spcPts val="360"/>
              </a:spcBef>
              <a:spcAft>
                <a:spcPts val="0"/>
              </a:spcAft>
              <a:buClr>
                <a:schemeClr val="lt1"/>
              </a:buClr>
              <a:buSzPts val="1440"/>
              <a:buNone/>
              <a:defRPr/>
            </a:lvl2pPr>
            <a:lvl3pPr marL="1371600" lvl="2" indent="-320039" algn="l">
              <a:lnSpc>
                <a:spcPct val="100000"/>
              </a:lnSpc>
              <a:spcBef>
                <a:spcPts val="360"/>
              </a:spcBef>
              <a:spcAft>
                <a:spcPts val="0"/>
              </a:spcAft>
              <a:buClr>
                <a:schemeClr val="lt1"/>
              </a:buClr>
              <a:buSzPts val="1440"/>
              <a:buChar char="•"/>
              <a:defRPr/>
            </a:lvl3pPr>
            <a:lvl4pPr marL="1828800" lvl="3" indent="-320039" algn="l">
              <a:lnSpc>
                <a:spcPct val="100000"/>
              </a:lnSpc>
              <a:spcBef>
                <a:spcPts val="360"/>
              </a:spcBef>
              <a:spcAft>
                <a:spcPts val="0"/>
              </a:spcAft>
              <a:buSzPts val="1440"/>
              <a:buChar char="▪"/>
              <a:defRPr/>
            </a:lvl4pPr>
            <a:lvl5pPr marL="2286000" lvl="4" indent="-320039" algn="l">
              <a:lnSpc>
                <a:spcPct val="100000"/>
              </a:lnSpc>
              <a:spcBef>
                <a:spcPts val="360"/>
              </a:spcBef>
              <a:spcAft>
                <a:spcPts val="0"/>
              </a:spcAft>
              <a:buSzPts val="1440"/>
              <a:buChar char="▪"/>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20040" algn="l">
              <a:lnSpc>
                <a:spcPct val="100000"/>
              </a:lnSpc>
              <a:spcBef>
                <a:spcPts val="360"/>
              </a:spcBef>
              <a:spcAft>
                <a:spcPts val="0"/>
              </a:spcAft>
              <a:buSzPts val="1440"/>
              <a:buChar char="▪"/>
              <a:defRPr/>
            </a:lvl8pPr>
            <a:lvl9pPr marL="4114800" lvl="8" indent="-320040" algn="l">
              <a:lnSpc>
                <a:spcPct val="100000"/>
              </a:lnSpc>
              <a:spcBef>
                <a:spcPts val="360"/>
              </a:spcBef>
              <a:spcAft>
                <a:spcPts val="0"/>
              </a:spcAft>
              <a:buSzPts val="1440"/>
              <a:buChar char="▪"/>
              <a:defRPr/>
            </a:lvl9pPr>
          </a:lstStyle>
          <a:p>
            <a:endParaRPr/>
          </a:p>
        </p:txBody>
      </p:sp>
      <p:cxnSp>
        <p:nvCxnSpPr>
          <p:cNvPr id="62" name="Google Shape;62;p67"/>
          <p:cNvCxnSpPr/>
          <p:nvPr/>
        </p:nvCxnSpPr>
        <p:spPr>
          <a:xfrm flipH="1">
            <a:off x="427703" y="3507962"/>
            <a:ext cx="5416768" cy="2154"/>
          </a:xfrm>
          <a:prstGeom prst="straightConnector1">
            <a:avLst/>
          </a:prstGeom>
          <a:noFill/>
          <a:ln w="12700" cap="flat" cmpd="sng">
            <a:solidFill>
              <a:schemeClr val="lt1"/>
            </a:solidFill>
            <a:prstDash val="solid"/>
            <a:round/>
            <a:headEnd type="none" w="sm" len="sm"/>
            <a:tailEnd type="none" w="sm" len="sm"/>
          </a:ln>
        </p:spPr>
      </p:cxnSp>
      <p:cxnSp>
        <p:nvCxnSpPr>
          <p:cNvPr id="63" name="Google Shape;63;p67"/>
          <p:cNvCxnSpPr/>
          <p:nvPr/>
        </p:nvCxnSpPr>
        <p:spPr>
          <a:xfrm>
            <a:off x="6096000" y="1517774"/>
            <a:ext cx="0" cy="4890400"/>
          </a:xfrm>
          <a:prstGeom prst="straightConnector1">
            <a:avLst/>
          </a:prstGeom>
          <a:noFill/>
          <a:ln w="12700" cap="flat" cmpd="sng">
            <a:solidFill>
              <a:schemeClr val="lt1"/>
            </a:solidFill>
            <a:prstDash val="solid"/>
            <a:round/>
            <a:headEnd type="none" w="sm" len="sm"/>
            <a:tailEnd type="none" w="sm" len="sm"/>
          </a:ln>
        </p:spPr>
      </p:cxnSp>
      <p:sp>
        <p:nvSpPr>
          <p:cNvPr id="64" name="Google Shape;64;p67"/>
          <p:cNvSpPr txBox="1">
            <a:spLocks noGrp="1"/>
          </p:cNvSpPr>
          <p:nvPr>
            <p:ph type="ftr" idx="11"/>
          </p:nvPr>
        </p:nvSpPr>
        <p:spPr>
          <a:xfrm>
            <a:off x="10227946" y="6646234"/>
            <a:ext cx="1781175" cy="211766"/>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sz="1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67"/>
          <p:cNvSpPr txBox="1">
            <a:spLocks noGrp="1"/>
          </p:cNvSpPr>
          <p:nvPr>
            <p:ph type="sldNum" idx="12"/>
          </p:nvPr>
        </p:nvSpPr>
        <p:spPr>
          <a:xfrm>
            <a:off x="11849011" y="6646234"/>
            <a:ext cx="463296" cy="211766"/>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Full Image">
  <p:cSld name="Full Image">
    <p:spTree>
      <p:nvGrpSpPr>
        <p:cNvPr id="1" name="Shape 66"/>
        <p:cNvGrpSpPr/>
        <p:nvPr/>
      </p:nvGrpSpPr>
      <p:grpSpPr>
        <a:xfrm>
          <a:off x="0" y="0"/>
          <a:ext cx="0" cy="0"/>
          <a:chOff x="0" y="0"/>
          <a:chExt cx="0" cy="0"/>
        </a:xfrm>
      </p:grpSpPr>
      <p:sp>
        <p:nvSpPr>
          <p:cNvPr id="67" name="Google Shape;67;p68"/>
          <p:cNvSpPr txBox="1">
            <a:spLocks noGrp="1"/>
          </p:cNvSpPr>
          <p:nvPr>
            <p:ph type="ftr" idx="11"/>
          </p:nvPr>
        </p:nvSpPr>
        <p:spPr>
          <a:xfrm>
            <a:off x="10668000" y="6510528"/>
            <a:ext cx="1524000" cy="353568"/>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68"/>
          <p:cNvSpPr txBox="1">
            <a:spLocks noGrp="1"/>
          </p:cNvSpPr>
          <p:nvPr>
            <p:ph type="sldNum" idx="12"/>
          </p:nvPr>
        </p:nvSpPr>
        <p:spPr>
          <a:xfrm>
            <a:off x="-1" y="6522720"/>
            <a:ext cx="638107" cy="292608"/>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r>
              <a:rPr lang="en-US"/>
              <a:t>DRAFT</a:t>
            </a:r>
            <a:endParaRPr>
              <a:solidFill>
                <a:schemeClr val="lt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9"/>
        <p:cNvGrpSpPr/>
        <p:nvPr/>
      </p:nvGrpSpPr>
      <p:grpSpPr>
        <a:xfrm>
          <a:off x="0" y="0"/>
          <a:ext cx="0" cy="0"/>
          <a:chOff x="0" y="0"/>
          <a:chExt cx="0" cy="0"/>
        </a:xfrm>
      </p:grpSpPr>
      <p:sp>
        <p:nvSpPr>
          <p:cNvPr id="10" name="Google Shape;10;p60"/>
          <p:cNvSpPr txBox="1">
            <a:spLocks noGrp="1"/>
          </p:cNvSpPr>
          <p:nvPr>
            <p:ph type="title"/>
          </p:nvPr>
        </p:nvSpPr>
        <p:spPr>
          <a:xfrm>
            <a:off x="182880" y="182880"/>
            <a:ext cx="11789664" cy="763285"/>
          </a:xfrm>
          <a:prstGeom prst="rect">
            <a:avLst/>
          </a:prstGeom>
          <a:noFill/>
          <a:ln>
            <a:noFill/>
          </a:ln>
        </p:spPr>
        <p:txBody>
          <a:bodyPr spcFirstLastPara="1" wrap="square" lIns="182875" tIns="91425" rIns="182875" bIns="91425" anchor="ctr" anchorCtr="0">
            <a:noAutofit/>
          </a:bodyPr>
          <a:lstStyle>
            <a:lvl1pPr marR="0" lvl="0" algn="l" rtl="0">
              <a:lnSpc>
                <a:spcPct val="90000"/>
              </a:lnSpc>
              <a:spcBef>
                <a:spcPts val="0"/>
              </a:spcBef>
              <a:spcAft>
                <a:spcPts val="0"/>
              </a:spcAft>
              <a:buClr>
                <a:srgbClr val="000000"/>
              </a:buClr>
              <a:buSzPts val="1400"/>
              <a:buFont typeface="Arial"/>
              <a:buNone/>
              <a:defRPr sz="24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4267" b="0" i="0" u="none" strike="noStrike" cap="none">
                <a:solidFill>
                  <a:schemeClr val="lt1"/>
                </a:solidFill>
                <a:latin typeface="Arial Narrow"/>
                <a:ea typeface="Arial Narrow"/>
                <a:cs typeface="Arial Narrow"/>
                <a:sym typeface="Arial Narrow"/>
              </a:defRPr>
            </a:lvl2pPr>
            <a:lvl3pPr marR="0" lvl="2" algn="l" rtl="0">
              <a:lnSpc>
                <a:spcPct val="100000"/>
              </a:lnSpc>
              <a:spcBef>
                <a:spcPts val="0"/>
              </a:spcBef>
              <a:spcAft>
                <a:spcPts val="0"/>
              </a:spcAft>
              <a:buClr>
                <a:srgbClr val="000000"/>
              </a:buClr>
              <a:buSzPts val="1400"/>
              <a:buFont typeface="Arial"/>
              <a:buNone/>
              <a:defRPr sz="4267" b="0" i="0" u="none" strike="noStrike" cap="none">
                <a:solidFill>
                  <a:schemeClr val="lt1"/>
                </a:solidFill>
                <a:latin typeface="Arial Narrow"/>
                <a:ea typeface="Arial Narrow"/>
                <a:cs typeface="Arial Narrow"/>
                <a:sym typeface="Arial Narrow"/>
              </a:defRPr>
            </a:lvl3pPr>
            <a:lvl4pPr marR="0" lvl="3" algn="l" rtl="0">
              <a:lnSpc>
                <a:spcPct val="100000"/>
              </a:lnSpc>
              <a:spcBef>
                <a:spcPts val="0"/>
              </a:spcBef>
              <a:spcAft>
                <a:spcPts val="0"/>
              </a:spcAft>
              <a:buClr>
                <a:srgbClr val="000000"/>
              </a:buClr>
              <a:buSzPts val="1400"/>
              <a:buFont typeface="Arial"/>
              <a:buNone/>
              <a:defRPr sz="4267" b="0" i="0" u="none" strike="noStrike" cap="none">
                <a:solidFill>
                  <a:schemeClr val="lt1"/>
                </a:solidFill>
                <a:latin typeface="Arial Narrow"/>
                <a:ea typeface="Arial Narrow"/>
                <a:cs typeface="Arial Narrow"/>
                <a:sym typeface="Arial Narrow"/>
              </a:defRPr>
            </a:lvl4pPr>
            <a:lvl5pPr marR="0" lvl="4" algn="l" rtl="0">
              <a:lnSpc>
                <a:spcPct val="100000"/>
              </a:lnSpc>
              <a:spcBef>
                <a:spcPts val="0"/>
              </a:spcBef>
              <a:spcAft>
                <a:spcPts val="0"/>
              </a:spcAft>
              <a:buClr>
                <a:srgbClr val="000000"/>
              </a:buClr>
              <a:buSzPts val="1400"/>
              <a:buFont typeface="Arial"/>
              <a:buNone/>
              <a:defRPr sz="4267" b="0" i="0" u="none" strike="noStrike" cap="none">
                <a:solidFill>
                  <a:schemeClr val="lt1"/>
                </a:solidFill>
                <a:latin typeface="Arial Narrow"/>
                <a:ea typeface="Arial Narrow"/>
                <a:cs typeface="Arial Narrow"/>
                <a:sym typeface="Arial Narrow"/>
              </a:defRPr>
            </a:lvl5pPr>
            <a:lvl6pPr marR="0" lvl="5" algn="l" rtl="0">
              <a:lnSpc>
                <a:spcPct val="100000"/>
              </a:lnSpc>
              <a:spcBef>
                <a:spcPts val="0"/>
              </a:spcBef>
              <a:spcAft>
                <a:spcPts val="0"/>
              </a:spcAft>
              <a:buClr>
                <a:srgbClr val="000000"/>
              </a:buClr>
              <a:buSzPts val="1400"/>
              <a:buFont typeface="Arial"/>
              <a:buNone/>
              <a:defRPr sz="4267" b="0" i="0" u="none" strike="noStrike" cap="none">
                <a:solidFill>
                  <a:schemeClr val="lt1"/>
                </a:solidFill>
                <a:latin typeface="Arial Narrow"/>
                <a:ea typeface="Arial Narrow"/>
                <a:cs typeface="Arial Narrow"/>
                <a:sym typeface="Arial Narrow"/>
              </a:defRPr>
            </a:lvl6pPr>
            <a:lvl7pPr marR="0" lvl="6" algn="l" rtl="0">
              <a:lnSpc>
                <a:spcPct val="100000"/>
              </a:lnSpc>
              <a:spcBef>
                <a:spcPts val="0"/>
              </a:spcBef>
              <a:spcAft>
                <a:spcPts val="0"/>
              </a:spcAft>
              <a:buClr>
                <a:srgbClr val="000000"/>
              </a:buClr>
              <a:buSzPts val="1400"/>
              <a:buFont typeface="Arial"/>
              <a:buNone/>
              <a:defRPr sz="4267" b="0" i="0" u="none" strike="noStrike" cap="none">
                <a:solidFill>
                  <a:schemeClr val="lt1"/>
                </a:solidFill>
                <a:latin typeface="Arial Narrow"/>
                <a:ea typeface="Arial Narrow"/>
                <a:cs typeface="Arial Narrow"/>
                <a:sym typeface="Arial Narrow"/>
              </a:defRPr>
            </a:lvl7pPr>
            <a:lvl8pPr marR="0" lvl="7" algn="l" rtl="0">
              <a:lnSpc>
                <a:spcPct val="100000"/>
              </a:lnSpc>
              <a:spcBef>
                <a:spcPts val="0"/>
              </a:spcBef>
              <a:spcAft>
                <a:spcPts val="0"/>
              </a:spcAft>
              <a:buClr>
                <a:srgbClr val="000000"/>
              </a:buClr>
              <a:buSzPts val="1400"/>
              <a:buFont typeface="Arial"/>
              <a:buNone/>
              <a:defRPr sz="4267" b="0" i="0" u="none" strike="noStrike" cap="none">
                <a:solidFill>
                  <a:schemeClr val="lt1"/>
                </a:solidFill>
                <a:latin typeface="Arial Narrow"/>
                <a:ea typeface="Arial Narrow"/>
                <a:cs typeface="Arial Narrow"/>
                <a:sym typeface="Arial Narrow"/>
              </a:defRPr>
            </a:lvl8pPr>
            <a:lvl9pPr marR="0" lvl="8" algn="l" rtl="0">
              <a:lnSpc>
                <a:spcPct val="100000"/>
              </a:lnSpc>
              <a:spcBef>
                <a:spcPts val="0"/>
              </a:spcBef>
              <a:spcAft>
                <a:spcPts val="0"/>
              </a:spcAft>
              <a:buClr>
                <a:srgbClr val="000000"/>
              </a:buClr>
              <a:buSzPts val="1400"/>
              <a:buFont typeface="Arial"/>
              <a:buNone/>
              <a:defRPr sz="4267" b="0" i="0" u="none" strike="noStrike" cap="none">
                <a:solidFill>
                  <a:schemeClr val="lt1"/>
                </a:solidFill>
                <a:latin typeface="Arial Narrow"/>
                <a:ea typeface="Arial Narrow"/>
                <a:cs typeface="Arial Narrow"/>
                <a:sym typeface="Arial Narrow"/>
              </a:defRPr>
            </a:lvl9pPr>
          </a:lstStyle>
          <a:p>
            <a:endParaRPr/>
          </a:p>
        </p:txBody>
      </p:sp>
      <p:sp>
        <p:nvSpPr>
          <p:cNvPr id="11" name="Google Shape;11;p60"/>
          <p:cNvSpPr txBox="1">
            <a:spLocks noGrp="1"/>
          </p:cNvSpPr>
          <p:nvPr>
            <p:ph type="body" idx="1"/>
          </p:nvPr>
        </p:nvSpPr>
        <p:spPr>
          <a:xfrm>
            <a:off x="182880" y="1217592"/>
            <a:ext cx="11789664" cy="5157216"/>
          </a:xfrm>
          <a:prstGeom prst="rect">
            <a:avLst/>
          </a:prstGeom>
          <a:noFill/>
          <a:ln>
            <a:noFill/>
          </a:ln>
        </p:spPr>
        <p:txBody>
          <a:bodyPr spcFirstLastPara="1" wrap="square" lIns="91425" tIns="45700" rIns="91425" bIns="45700" anchor="t" anchorCtr="0">
            <a:noAutofit/>
          </a:bodyPr>
          <a:lstStyle>
            <a:lvl1pPr marL="457200" marR="0" lvl="0" indent="-289560" algn="l" rtl="0">
              <a:lnSpc>
                <a:spcPct val="100000"/>
              </a:lnSpc>
              <a:spcBef>
                <a:spcPts val="240"/>
              </a:spcBef>
              <a:spcAft>
                <a:spcPts val="0"/>
              </a:spcAft>
              <a:buClr>
                <a:schemeClr val="lt1"/>
              </a:buClr>
              <a:buSzPts val="960"/>
              <a:buFont typeface="Arial"/>
              <a:buChar char="•"/>
              <a:defRPr sz="1200" b="0" i="0" u="none" strike="noStrike" cap="none">
                <a:solidFill>
                  <a:schemeClr val="lt1"/>
                </a:solidFill>
                <a:latin typeface="Calibri"/>
                <a:ea typeface="Calibri"/>
                <a:cs typeface="Calibri"/>
                <a:sym typeface="Calibri"/>
              </a:defRPr>
            </a:lvl1pPr>
            <a:lvl2pPr marL="914400" marR="0" lvl="1" indent="-228600" algn="l" rtl="0">
              <a:lnSpc>
                <a:spcPct val="100000"/>
              </a:lnSpc>
              <a:spcBef>
                <a:spcPts val="240"/>
              </a:spcBef>
              <a:spcAft>
                <a:spcPts val="0"/>
              </a:spcAft>
              <a:buClr>
                <a:schemeClr val="lt1"/>
              </a:buClr>
              <a:buSzPts val="960"/>
              <a:buFont typeface="Arial"/>
              <a:buNone/>
              <a:defRPr sz="1200" b="0" i="0" u="none" strike="noStrike" cap="none">
                <a:solidFill>
                  <a:schemeClr val="lt1"/>
                </a:solidFill>
                <a:latin typeface="Calibri"/>
                <a:ea typeface="Calibri"/>
                <a:cs typeface="Calibri"/>
                <a:sym typeface="Calibri"/>
              </a:defRPr>
            </a:lvl2pPr>
            <a:lvl3pPr marL="1371600" marR="0" lvl="2" indent="-281939" algn="l" rtl="0">
              <a:lnSpc>
                <a:spcPct val="100000"/>
              </a:lnSpc>
              <a:spcBef>
                <a:spcPts val="210"/>
              </a:spcBef>
              <a:spcAft>
                <a:spcPts val="0"/>
              </a:spcAft>
              <a:buClr>
                <a:schemeClr val="lt1"/>
              </a:buClr>
              <a:buSzPts val="840"/>
              <a:buFont typeface="Arial"/>
              <a:buChar char="•"/>
              <a:defRPr sz="1050" b="0" i="0" u="none" strike="noStrike" cap="none">
                <a:solidFill>
                  <a:schemeClr val="lt1"/>
                </a:solidFill>
                <a:latin typeface="Calibri"/>
                <a:ea typeface="Calibri"/>
                <a:cs typeface="Calibri"/>
                <a:sym typeface="Calibri"/>
              </a:defRPr>
            </a:lvl3pPr>
            <a:lvl4pPr marL="1828800" marR="0" lvl="3" indent="-323469" algn="l" rtl="0">
              <a:lnSpc>
                <a:spcPct val="100000"/>
              </a:lnSpc>
              <a:spcBef>
                <a:spcPts val="373"/>
              </a:spcBef>
              <a:spcAft>
                <a:spcPts val="0"/>
              </a:spcAft>
              <a:buClr>
                <a:srgbClr val="003F82"/>
              </a:buClr>
              <a:buSzPts val="1494"/>
              <a:buFont typeface="Noto Sans Symbols"/>
              <a:buChar char="▪"/>
              <a:defRPr sz="1867" b="0" i="0" u="none" strike="noStrike" cap="none">
                <a:solidFill>
                  <a:schemeClr val="dk1"/>
                </a:solidFill>
                <a:latin typeface="Calibri"/>
                <a:ea typeface="Calibri"/>
                <a:cs typeface="Calibri"/>
                <a:sym typeface="Calibri"/>
              </a:defRPr>
            </a:lvl4pPr>
            <a:lvl5pPr marL="2286000" marR="0" lvl="4" indent="-309879" algn="l" rtl="0">
              <a:lnSpc>
                <a:spcPct val="100000"/>
              </a:lnSpc>
              <a:spcBef>
                <a:spcPts val="320"/>
              </a:spcBef>
              <a:spcAft>
                <a:spcPts val="0"/>
              </a:spcAft>
              <a:buClr>
                <a:srgbClr val="003F82"/>
              </a:buClr>
              <a:buSzPts val="1280"/>
              <a:buFont typeface="Noto Sans Symbols"/>
              <a:buChar char="▪"/>
              <a:defRPr sz="1600" b="0" i="0" u="none" strike="noStrike" cap="none">
                <a:solidFill>
                  <a:schemeClr val="dk1"/>
                </a:solidFill>
                <a:latin typeface="Calibri"/>
                <a:ea typeface="Calibri"/>
                <a:cs typeface="Calibri"/>
                <a:sym typeface="Calibri"/>
              </a:defRPr>
            </a:lvl5pPr>
            <a:lvl6pPr marL="2743200" marR="0" lvl="5" indent="-309879" algn="l" rtl="0">
              <a:lnSpc>
                <a:spcPct val="100000"/>
              </a:lnSpc>
              <a:spcBef>
                <a:spcPts val="320"/>
              </a:spcBef>
              <a:spcAft>
                <a:spcPts val="0"/>
              </a:spcAft>
              <a:buClr>
                <a:srgbClr val="003F82"/>
              </a:buClr>
              <a:buSzPts val="1280"/>
              <a:buFont typeface="Noto Sans Symbols"/>
              <a:buChar char="▪"/>
              <a:defRPr sz="1600" b="0" i="0" u="none" strike="noStrike" cap="none">
                <a:solidFill>
                  <a:schemeClr val="dk1"/>
                </a:solidFill>
                <a:latin typeface="Calibri"/>
                <a:ea typeface="Calibri"/>
                <a:cs typeface="Calibri"/>
                <a:sym typeface="Calibri"/>
              </a:defRPr>
            </a:lvl6pPr>
            <a:lvl7pPr marL="3200400" marR="0" lvl="6" indent="-309879" algn="l" rtl="0">
              <a:lnSpc>
                <a:spcPct val="100000"/>
              </a:lnSpc>
              <a:spcBef>
                <a:spcPts val="320"/>
              </a:spcBef>
              <a:spcAft>
                <a:spcPts val="0"/>
              </a:spcAft>
              <a:buClr>
                <a:srgbClr val="003F82"/>
              </a:buClr>
              <a:buSzPts val="1280"/>
              <a:buFont typeface="Noto Sans Symbols"/>
              <a:buChar char="▪"/>
              <a:defRPr sz="1600" b="0" i="0" u="none" strike="noStrike" cap="none">
                <a:solidFill>
                  <a:schemeClr val="dk1"/>
                </a:solidFill>
                <a:latin typeface="Calibri"/>
                <a:ea typeface="Calibri"/>
                <a:cs typeface="Calibri"/>
                <a:sym typeface="Calibri"/>
              </a:defRPr>
            </a:lvl7pPr>
            <a:lvl8pPr marL="3657600" marR="0" lvl="7" indent="-309879" algn="l" rtl="0">
              <a:lnSpc>
                <a:spcPct val="100000"/>
              </a:lnSpc>
              <a:spcBef>
                <a:spcPts val="320"/>
              </a:spcBef>
              <a:spcAft>
                <a:spcPts val="0"/>
              </a:spcAft>
              <a:buClr>
                <a:srgbClr val="003F82"/>
              </a:buClr>
              <a:buSzPts val="1280"/>
              <a:buFont typeface="Noto Sans Symbols"/>
              <a:buChar char="▪"/>
              <a:defRPr sz="1600" b="0" i="0" u="none" strike="noStrike" cap="none">
                <a:solidFill>
                  <a:schemeClr val="dk1"/>
                </a:solidFill>
                <a:latin typeface="Calibri"/>
                <a:ea typeface="Calibri"/>
                <a:cs typeface="Calibri"/>
                <a:sym typeface="Calibri"/>
              </a:defRPr>
            </a:lvl8pPr>
            <a:lvl9pPr marL="4114800" marR="0" lvl="8" indent="-309879" algn="l" rtl="0">
              <a:lnSpc>
                <a:spcPct val="100000"/>
              </a:lnSpc>
              <a:spcBef>
                <a:spcPts val="320"/>
              </a:spcBef>
              <a:spcAft>
                <a:spcPts val="0"/>
              </a:spcAft>
              <a:buClr>
                <a:srgbClr val="003F82"/>
              </a:buClr>
              <a:buSzPts val="1280"/>
              <a:buFont typeface="Noto Sans Symbols"/>
              <a:buChar char="▪"/>
              <a:defRPr sz="1600" b="0" i="0" u="none" strike="noStrike" cap="none">
                <a:solidFill>
                  <a:schemeClr val="dk1"/>
                </a:solidFill>
                <a:latin typeface="Calibri"/>
                <a:ea typeface="Calibri"/>
                <a:cs typeface="Calibri"/>
                <a:sym typeface="Calibri"/>
              </a:defRPr>
            </a:lvl9pPr>
          </a:lstStyle>
          <a:p>
            <a:endParaRPr/>
          </a:p>
        </p:txBody>
      </p:sp>
      <p:sp>
        <p:nvSpPr>
          <p:cNvPr id="12" name="Google Shape;12;p60"/>
          <p:cNvSpPr txBox="1">
            <a:spLocks noGrp="1"/>
          </p:cNvSpPr>
          <p:nvPr>
            <p:ph type="ftr" idx="11"/>
          </p:nvPr>
        </p:nvSpPr>
        <p:spPr>
          <a:xfrm>
            <a:off x="10227946" y="6646234"/>
            <a:ext cx="1781175" cy="211766"/>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0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60"/>
          <p:cNvSpPr txBox="1">
            <a:spLocks noGrp="1"/>
          </p:cNvSpPr>
          <p:nvPr>
            <p:ph type="sldNum" idx="12"/>
          </p:nvPr>
        </p:nvSpPr>
        <p:spPr>
          <a:xfrm>
            <a:off x="11849011" y="6646234"/>
            <a:ext cx="463296" cy="211766"/>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g2ee23ebb900_0_6"/>
          <p:cNvSpPr txBox="1">
            <a:spLocks noGrp="1"/>
          </p:cNvSpPr>
          <p:nvPr>
            <p:ph type="ctrTitle"/>
          </p:nvPr>
        </p:nvSpPr>
        <p:spPr>
          <a:xfrm>
            <a:off x="203199" y="2715491"/>
            <a:ext cx="11453100" cy="1588800"/>
          </a:xfrm>
          <a:prstGeom prst="rect">
            <a:avLst/>
          </a:prstGeom>
          <a:noFill/>
          <a:ln>
            <a:noFill/>
          </a:ln>
        </p:spPr>
        <p:txBody>
          <a:bodyPr spcFirstLastPara="1" wrap="square" lIns="91425" tIns="91425" rIns="182875" bIns="91425" anchor="ctr" anchorCtr="0">
            <a:noAutofit/>
          </a:bodyPr>
          <a:lstStyle/>
          <a:p>
            <a:pPr marL="0" lvl="0" indent="0" algn="l" rtl="0">
              <a:lnSpc>
                <a:spcPct val="90000"/>
              </a:lnSpc>
              <a:spcBef>
                <a:spcPts val="0"/>
              </a:spcBef>
              <a:spcAft>
                <a:spcPts val="0"/>
              </a:spcAft>
              <a:buClr>
                <a:srgbClr val="000000"/>
              </a:buClr>
              <a:buSzPts val="1400"/>
              <a:buFont typeface="Arial"/>
              <a:buNone/>
            </a:pPr>
            <a:r>
              <a:rPr lang="en-US" sz="3600"/>
              <a:t>Tri-COG Food Ecosystem Economic Development Strategy (FEEDS): The Case for COGs &amp; Local Government Investment in Food Systems Infrastructure</a:t>
            </a:r>
            <a:endParaRPr/>
          </a:p>
        </p:txBody>
      </p:sp>
      <p:grpSp>
        <p:nvGrpSpPr>
          <p:cNvPr id="74" name="Google Shape;74;g2ee23ebb900_0_6"/>
          <p:cNvGrpSpPr/>
          <p:nvPr/>
        </p:nvGrpSpPr>
        <p:grpSpPr>
          <a:xfrm>
            <a:off x="3969226" y="557508"/>
            <a:ext cx="4253231" cy="1828560"/>
            <a:chOff x="8927869" y="5048251"/>
            <a:chExt cx="2791200" cy="1200000"/>
          </a:xfrm>
        </p:grpSpPr>
        <p:sp>
          <p:nvSpPr>
            <p:cNvPr id="75" name="Google Shape;75;g2ee23ebb900_0_6"/>
            <p:cNvSpPr/>
            <p:nvPr/>
          </p:nvSpPr>
          <p:spPr>
            <a:xfrm>
              <a:off x="8927869" y="5048251"/>
              <a:ext cx="2791200" cy="1200000"/>
            </a:xfrm>
            <a:prstGeom prst="roundRect">
              <a:avLst>
                <a:gd name="adj" fmla="val 16667"/>
              </a:avLst>
            </a:prstGeom>
            <a:solidFill>
              <a:schemeClr val="lt1"/>
            </a:solidFill>
            <a:ln w="25400" cap="flat" cmpd="sng">
              <a:solidFill>
                <a:srgbClr val="B9B9C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pic>
          <p:nvPicPr>
            <p:cNvPr id="76" name="Google Shape;76;g2ee23ebb900_0_6"/>
            <p:cNvPicPr preferRelativeResize="0"/>
            <p:nvPr/>
          </p:nvPicPr>
          <p:blipFill rotWithShape="1">
            <a:blip r:embed="rId3">
              <a:alphaModFix/>
            </a:blip>
            <a:srcRect/>
            <a:stretch/>
          </p:blipFill>
          <p:spPr>
            <a:xfrm>
              <a:off x="9026299" y="5175076"/>
              <a:ext cx="2594397" cy="936866"/>
            </a:xfrm>
            <a:prstGeom prst="rect">
              <a:avLst/>
            </a:prstGeom>
            <a:noFill/>
            <a:ln>
              <a:noFill/>
            </a:ln>
          </p:spPr>
        </p:pic>
      </p:grpSp>
      <p:grpSp>
        <p:nvGrpSpPr>
          <p:cNvPr id="77" name="Google Shape;77;g2ee23ebb900_0_6"/>
          <p:cNvGrpSpPr/>
          <p:nvPr/>
        </p:nvGrpSpPr>
        <p:grpSpPr>
          <a:xfrm>
            <a:off x="692148" y="5667608"/>
            <a:ext cx="10747500" cy="879147"/>
            <a:chOff x="692148" y="5667608"/>
            <a:chExt cx="10747500" cy="879147"/>
          </a:xfrm>
        </p:grpSpPr>
        <p:sp>
          <p:nvSpPr>
            <p:cNvPr id="78" name="Google Shape;78;g2ee23ebb900_0_6"/>
            <p:cNvSpPr/>
            <p:nvPr/>
          </p:nvSpPr>
          <p:spPr>
            <a:xfrm>
              <a:off x="692148" y="5687773"/>
              <a:ext cx="10747500" cy="771000"/>
            </a:xfrm>
            <a:prstGeom prst="roundRect">
              <a:avLst>
                <a:gd name="adj" fmla="val 16667"/>
              </a:avLst>
            </a:prstGeom>
            <a:solidFill>
              <a:schemeClr val="lt1"/>
            </a:solidFill>
            <a:ln w="19050" cap="flat" cmpd="sng">
              <a:solidFill>
                <a:srgbClr val="B9B9C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grpSp>
          <p:nvGrpSpPr>
            <p:cNvPr id="79" name="Google Shape;79;g2ee23ebb900_0_6"/>
            <p:cNvGrpSpPr/>
            <p:nvPr/>
          </p:nvGrpSpPr>
          <p:grpSpPr>
            <a:xfrm>
              <a:off x="827280" y="5667608"/>
              <a:ext cx="10454499" cy="879147"/>
              <a:chOff x="338332" y="5673297"/>
              <a:chExt cx="10454499" cy="879147"/>
            </a:xfrm>
          </p:grpSpPr>
          <p:pic>
            <p:nvPicPr>
              <p:cNvPr id="80" name="Google Shape;80;g2ee23ebb900_0_6"/>
              <p:cNvPicPr preferRelativeResize="0"/>
              <p:nvPr/>
            </p:nvPicPr>
            <p:blipFill rotWithShape="1">
              <a:blip r:embed="rId4">
                <a:alphaModFix/>
              </a:blip>
              <a:srcRect/>
              <a:stretch/>
            </p:blipFill>
            <p:spPr>
              <a:xfrm>
                <a:off x="5946967" y="5714272"/>
                <a:ext cx="742911" cy="729403"/>
              </a:xfrm>
              <a:prstGeom prst="rect">
                <a:avLst/>
              </a:prstGeom>
              <a:noFill/>
              <a:ln>
                <a:noFill/>
              </a:ln>
            </p:spPr>
          </p:pic>
          <p:pic>
            <p:nvPicPr>
              <p:cNvPr id="81" name="Google Shape;81;g2ee23ebb900_0_6"/>
              <p:cNvPicPr preferRelativeResize="0"/>
              <p:nvPr/>
            </p:nvPicPr>
            <p:blipFill rotWithShape="1">
              <a:blip r:embed="rId5">
                <a:alphaModFix/>
              </a:blip>
              <a:srcRect/>
              <a:stretch/>
            </p:blipFill>
            <p:spPr>
              <a:xfrm>
                <a:off x="6825369" y="5829344"/>
                <a:ext cx="880833" cy="604751"/>
              </a:xfrm>
              <a:prstGeom prst="rect">
                <a:avLst/>
              </a:prstGeom>
              <a:noFill/>
              <a:ln>
                <a:noFill/>
              </a:ln>
            </p:spPr>
          </p:pic>
          <p:pic>
            <p:nvPicPr>
              <p:cNvPr id="82" name="Google Shape;82;g2ee23ebb900_0_6"/>
              <p:cNvPicPr preferRelativeResize="0"/>
              <p:nvPr/>
            </p:nvPicPr>
            <p:blipFill rotWithShape="1">
              <a:blip r:embed="rId6">
                <a:alphaModFix/>
              </a:blip>
              <a:srcRect/>
              <a:stretch/>
            </p:blipFill>
            <p:spPr>
              <a:xfrm>
                <a:off x="4788208" y="5829344"/>
                <a:ext cx="1019912" cy="568326"/>
              </a:xfrm>
              <a:prstGeom prst="rect">
                <a:avLst/>
              </a:prstGeom>
              <a:noFill/>
              <a:ln>
                <a:noFill/>
              </a:ln>
            </p:spPr>
          </p:pic>
          <p:pic>
            <p:nvPicPr>
              <p:cNvPr id="83" name="Google Shape;83;g2ee23ebb900_0_6"/>
              <p:cNvPicPr preferRelativeResize="0"/>
              <p:nvPr/>
            </p:nvPicPr>
            <p:blipFill rotWithShape="1">
              <a:blip r:embed="rId7">
                <a:alphaModFix/>
              </a:blip>
              <a:srcRect/>
              <a:stretch/>
            </p:blipFill>
            <p:spPr>
              <a:xfrm>
                <a:off x="1541813" y="5828071"/>
                <a:ext cx="985892" cy="569599"/>
              </a:xfrm>
              <a:prstGeom prst="rect">
                <a:avLst/>
              </a:prstGeom>
              <a:noFill/>
              <a:ln>
                <a:noFill/>
              </a:ln>
            </p:spPr>
          </p:pic>
          <p:pic>
            <p:nvPicPr>
              <p:cNvPr id="84" name="Google Shape;84;g2ee23ebb900_0_6"/>
              <p:cNvPicPr preferRelativeResize="0"/>
              <p:nvPr/>
            </p:nvPicPr>
            <p:blipFill rotWithShape="1">
              <a:blip r:embed="rId8">
                <a:alphaModFix/>
              </a:blip>
              <a:srcRect/>
              <a:stretch/>
            </p:blipFill>
            <p:spPr>
              <a:xfrm>
                <a:off x="3543708" y="5817322"/>
                <a:ext cx="1105653" cy="545559"/>
              </a:xfrm>
              <a:prstGeom prst="rect">
                <a:avLst/>
              </a:prstGeom>
              <a:noFill/>
              <a:ln>
                <a:noFill/>
              </a:ln>
            </p:spPr>
          </p:pic>
          <p:pic>
            <p:nvPicPr>
              <p:cNvPr id="85" name="Google Shape;85;g2ee23ebb900_0_6"/>
              <p:cNvPicPr preferRelativeResize="0"/>
              <p:nvPr/>
            </p:nvPicPr>
            <p:blipFill rotWithShape="1">
              <a:blip r:embed="rId9">
                <a:alphaModFix/>
              </a:blip>
              <a:srcRect/>
              <a:stretch/>
            </p:blipFill>
            <p:spPr>
              <a:xfrm>
                <a:off x="9202156" y="5999204"/>
                <a:ext cx="1590675" cy="181791"/>
              </a:xfrm>
              <a:prstGeom prst="rect">
                <a:avLst/>
              </a:prstGeom>
              <a:noFill/>
              <a:ln>
                <a:noFill/>
              </a:ln>
            </p:spPr>
          </p:pic>
          <p:pic>
            <p:nvPicPr>
              <p:cNvPr id="86" name="Google Shape;86;g2ee23ebb900_0_6"/>
              <p:cNvPicPr preferRelativeResize="0"/>
              <p:nvPr/>
            </p:nvPicPr>
            <p:blipFill rotWithShape="1">
              <a:blip r:embed="rId10">
                <a:alphaModFix/>
              </a:blip>
              <a:srcRect/>
              <a:stretch/>
            </p:blipFill>
            <p:spPr>
              <a:xfrm>
                <a:off x="7825977" y="5911559"/>
                <a:ext cx="1256404" cy="403896"/>
              </a:xfrm>
              <a:prstGeom prst="rect">
                <a:avLst/>
              </a:prstGeom>
              <a:noFill/>
              <a:ln>
                <a:noFill/>
              </a:ln>
            </p:spPr>
          </p:pic>
          <p:pic>
            <p:nvPicPr>
              <p:cNvPr id="87" name="Google Shape;87;g2ee23ebb900_0_6" descr="A logo with a bee&#10;&#10;Description automatically generated"/>
              <p:cNvPicPr preferRelativeResize="0"/>
              <p:nvPr/>
            </p:nvPicPr>
            <p:blipFill rotWithShape="1">
              <a:blip r:embed="rId11">
                <a:alphaModFix/>
              </a:blip>
              <a:srcRect/>
              <a:stretch/>
            </p:blipFill>
            <p:spPr>
              <a:xfrm>
                <a:off x="2506225" y="5673297"/>
                <a:ext cx="1137719" cy="879147"/>
              </a:xfrm>
              <a:prstGeom prst="rect">
                <a:avLst/>
              </a:prstGeom>
              <a:noFill/>
              <a:ln>
                <a:noFill/>
              </a:ln>
            </p:spPr>
          </p:pic>
          <p:pic>
            <p:nvPicPr>
              <p:cNvPr id="88" name="Google Shape;88;g2ee23ebb900_0_6"/>
              <p:cNvPicPr preferRelativeResize="0"/>
              <p:nvPr/>
            </p:nvPicPr>
            <p:blipFill rotWithShape="1">
              <a:blip r:embed="rId12">
                <a:alphaModFix/>
              </a:blip>
              <a:srcRect/>
              <a:stretch/>
            </p:blipFill>
            <p:spPr>
              <a:xfrm>
                <a:off x="338332" y="6022620"/>
                <a:ext cx="1162474" cy="134957"/>
              </a:xfrm>
              <a:prstGeom prst="rect">
                <a:avLst/>
              </a:prstGeom>
              <a:noFill/>
              <a:ln>
                <a:noFill/>
              </a:ln>
            </p:spPr>
          </p:pic>
        </p:grpSp>
      </p:grpSp>
      <p:sp>
        <p:nvSpPr>
          <p:cNvPr id="89" name="Google Shape;89;g2ee23ebb900_0_6"/>
          <p:cNvSpPr txBox="1">
            <a:spLocks noGrp="1"/>
          </p:cNvSpPr>
          <p:nvPr>
            <p:ph type="ftr" idx="11"/>
          </p:nvPr>
        </p:nvSpPr>
        <p:spPr>
          <a:xfrm>
            <a:off x="10227946" y="6646234"/>
            <a:ext cx="1781100" cy="2118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r>
              <a:rPr lang="en-US"/>
              <a:t>Tri-COG FEEDS Spring 2024 |</a:t>
            </a:r>
            <a:endParaRPr/>
          </a:p>
        </p:txBody>
      </p:sp>
      <p:sp>
        <p:nvSpPr>
          <p:cNvPr id="90" name="Google Shape;90;g2ee23ebb900_0_6"/>
          <p:cNvSpPr txBox="1">
            <a:spLocks noGrp="1"/>
          </p:cNvSpPr>
          <p:nvPr>
            <p:ph type="sldNum" idx="12"/>
          </p:nvPr>
        </p:nvSpPr>
        <p:spPr>
          <a:xfrm>
            <a:off x="11849011" y="6646234"/>
            <a:ext cx="463200" cy="211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000"/>
              <a:buNone/>
            </a:pPr>
            <a:fld id="{00000000-1234-1234-1234-123412341234}" type="slidenum">
              <a:rPr lang="en-US"/>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grpSp>
        <p:nvGrpSpPr>
          <p:cNvPr id="225" name="Google Shape;225;p58"/>
          <p:cNvGrpSpPr/>
          <p:nvPr/>
        </p:nvGrpSpPr>
        <p:grpSpPr>
          <a:xfrm>
            <a:off x="182850" y="4347251"/>
            <a:ext cx="11789700" cy="1482389"/>
            <a:chOff x="182867" y="2901676"/>
            <a:chExt cx="11789700" cy="882900"/>
          </a:xfrm>
        </p:grpSpPr>
        <p:pic>
          <p:nvPicPr>
            <p:cNvPr id="226" name="Google Shape;226;p58" descr="Brain in head with solid fill"/>
            <p:cNvPicPr preferRelativeResize="0"/>
            <p:nvPr/>
          </p:nvPicPr>
          <p:blipFill rotWithShape="1">
            <a:blip r:embed="rId3">
              <a:alphaModFix/>
            </a:blip>
            <a:srcRect/>
            <a:stretch/>
          </p:blipFill>
          <p:spPr>
            <a:xfrm>
              <a:off x="437043" y="2909858"/>
              <a:ext cx="685800" cy="685800"/>
            </a:xfrm>
            <a:prstGeom prst="rect">
              <a:avLst/>
            </a:prstGeom>
            <a:noFill/>
            <a:ln>
              <a:noFill/>
            </a:ln>
          </p:spPr>
        </p:pic>
        <p:sp>
          <p:nvSpPr>
            <p:cNvPr id="227" name="Google Shape;227;p58"/>
            <p:cNvSpPr/>
            <p:nvPr/>
          </p:nvSpPr>
          <p:spPr>
            <a:xfrm>
              <a:off x="182867" y="2901676"/>
              <a:ext cx="11789700" cy="882900"/>
            </a:xfrm>
            <a:prstGeom prst="roundRect">
              <a:avLst>
                <a:gd name="adj" fmla="val 16667"/>
              </a:avLst>
            </a:prstGeom>
            <a:noFill/>
            <a:ln w="25400" cap="flat" cmpd="sng">
              <a:solidFill>
                <a:srgbClr val="445A8A"/>
              </a:solidFill>
              <a:prstDash val="solid"/>
              <a:round/>
              <a:headEnd type="none" w="sm" len="sm"/>
              <a:tailEnd type="none" w="sm" len="sm"/>
            </a:ln>
          </p:spPr>
          <p:txBody>
            <a:bodyPr spcFirstLastPara="1" wrap="square" lIns="91425" tIns="45700" rIns="91425" bIns="45700" anchor="t" anchorCtr="0">
              <a:noAutofit/>
            </a:bodyPr>
            <a:lstStyle/>
            <a:p>
              <a:pPr marL="757555"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445A8A"/>
                  </a:solidFill>
                  <a:latin typeface="Calibri"/>
                  <a:ea typeface="Calibri"/>
                  <a:cs typeface="Calibri"/>
                  <a:sym typeface="Calibri"/>
                </a:rPr>
                <a:t>Human Capital</a:t>
              </a:r>
              <a:r>
                <a:rPr lang="en-US" sz="2000" b="0" i="0" u="none" strike="noStrike" cap="none">
                  <a:solidFill>
                    <a:schemeClr val="lt1"/>
                  </a:solidFill>
                  <a:latin typeface="Calibri"/>
                  <a:ea typeface="Calibri"/>
                  <a:cs typeface="Calibri"/>
                  <a:sym typeface="Calibri"/>
                </a:rPr>
                <a:t>: Explore opportunities for joint funding of staffing positions. Dedicated staff who work on these issues across county boundaries are key. Ensure workforce development strategies support agriculture and food entrepreneurship endeavors. Connect well-matched organizations and individuals in this space. </a:t>
              </a:r>
              <a:endParaRPr sz="2000" b="0" i="0" u="none" strike="noStrike" cap="none">
                <a:solidFill>
                  <a:srgbClr val="000000"/>
                </a:solidFill>
                <a:latin typeface="Arial"/>
                <a:ea typeface="Arial"/>
                <a:cs typeface="Arial"/>
                <a:sym typeface="Arial"/>
              </a:endParaRPr>
            </a:p>
          </p:txBody>
        </p:sp>
      </p:grpSp>
      <p:sp>
        <p:nvSpPr>
          <p:cNvPr id="228" name="Google Shape;228;p58"/>
          <p:cNvSpPr txBox="1">
            <a:spLocks noGrp="1"/>
          </p:cNvSpPr>
          <p:nvPr>
            <p:ph type="title"/>
          </p:nvPr>
        </p:nvSpPr>
        <p:spPr>
          <a:xfrm>
            <a:off x="182880" y="182880"/>
            <a:ext cx="11789664" cy="763285"/>
          </a:xfrm>
          <a:prstGeom prst="rect">
            <a:avLst/>
          </a:prstGeom>
          <a:noFill/>
          <a:ln>
            <a:noFill/>
          </a:ln>
        </p:spPr>
        <p:txBody>
          <a:bodyPr spcFirstLastPara="1" wrap="square" lIns="91425" tIns="91425" rIns="182875" bIns="91425" anchor="ctr" anchorCtr="0">
            <a:noAutofit/>
          </a:bodyPr>
          <a:lstStyle/>
          <a:p>
            <a:pPr marL="0" lvl="0" indent="0" algn="l" rtl="0">
              <a:lnSpc>
                <a:spcPct val="90000"/>
              </a:lnSpc>
              <a:spcBef>
                <a:spcPts val="0"/>
              </a:spcBef>
              <a:spcAft>
                <a:spcPts val="0"/>
              </a:spcAft>
              <a:buSzPts val="1400"/>
              <a:buNone/>
            </a:pPr>
            <a:r>
              <a:rPr lang="en-US" sz="3000" b="1"/>
              <a:t>COGs and local governments can use the following strategies to build food systems community capital </a:t>
            </a:r>
            <a:endParaRPr sz="3000" b="1"/>
          </a:p>
        </p:txBody>
      </p:sp>
      <p:grpSp>
        <p:nvGrpSpPr>
          <p:cNvPr id="229" name="Google Shape;229;p58"/>
          <p:cNvGrpSpPr/>
          <p:nvPr/>
        </p:nvGrpSpPr>
        <p:grpSpPr>
          <a:xfrm>
            <a:off x="182875" y="1212951"/>
            <a:ext cx="11789700" cy="1482300"/>
            <a:chOff x="182875" y="1212951"/>
            <a:chExt cx="11789700" cy="1482300"/>
          </a:xfrm>
        </p:grpSpPr>
        <p:sp>
          <p:nvSpPr>
            <p:cNvPr id="230" name="Google Shape;230;p58"/>
            <p:cNvSpPr/>
            <p:nvPr/>
          </p:nvSpPr>
          <p:spPr>
            <a:xfrm>
              <a:off x="182875" y="1212951"/>
              <a:ext cx="11789700" cy="1482300"/>
            </a:xfrm>
            <a:prstGeom prst="roundRect">
              <a:avLst>
                <a:gd name="adj" fmla="val 16667"/>
              </a:avLst>
            </a:prstGeom>
            <a:noFill/>
            <a:ln w="25400" cap="flat" cmpd="sng">
              <a:solidFill>
                <a:schemeClr val="accent2"/>
              </a:solidFill>
              <a:prstDash val="solid"/>
              <a:round/>
              <a:headEnd type="none" w="sm" len="sm"/>
              <a:tailEnd type="none" w="sm" len="sm"/>
            </a:ln>
          </p:spPr>
          <p:txBody>
            <a:bodyPr spcFirstLastPara="1" wrap="square" lIns="91425" tIns="45700" rIns="91425" bIns="45700" anchor="t" anchorCtr="0">
              <a:noAutofit/>
            </a:bodyPr>
            <a:lstStyle/>
            <a:p>
              <a:pPr marL="91440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accent2"/>
                  </a:solidFill>
                  <a:latin typeface="Calibri"/>
                  <a:ea typeface="Calibri"/>
                  <a:cs typeface="Calibri"/>
                  <a:sym typeface="Calibri"/>
                </a:rPr>
                <a:t>Social Capital: </a:t>
              </a:r>
              <a:r>
                <a:rPr lang="en-US" sz="2000" b="0" i="0" u="none" strike="noStrike" cap="none">
                  <a:solidFill>
                    <a:schemeClr val="lt1"/>
                  </a:solidFill>
                  <a:latin typeface="Calibri"/>
                  <a:ea typeface="Calibri"/>
                  <a:cs typeface="Calibri"/>
                  <a:sym typeface="Calibri"/>
                </a:rPr>
                <a:t>Lead with social capital. Serve as a convener: build relationships FIRST to leverage other capital types more effectively. Reach out to community members, particularly those who have had less of a public voice in the past, to meet them where they are and involve them in decision-making processes. Tailor communication strategies to specific groups.  </a:t>
              </a:r>
              <a:endParaRPr sz="2000" b="0" i="0" u="none" strike="noStrike" cap="none">
                <a:solidFill>
                  <a:srgbClr val="000000"/>
                </a:solidFill>
                <a:latin typeface="Arial"/>
                <a:ea typeface="Arial"/>
                <a:cs typeface="Arial"/>
                <a:sym typeface="Arial"/>
              </a:endParaRPr>
            </a:p>
          </p:txBody>
        </p:sp>
        <p:pic>
          <p:nvPicPr>
            <p:cNvPr id="231" name="Google Shape;231;p58" descr="Children with solid fill"/>
            <p:cNvPicPr preferRelativeResize="0"/>
            <p:nvPr/>
          </p:nvPicPr>
          <p:blipFill rotWithShape="1">
            <a:blip r:embed="rId4">
              <a:alphaModFix/>
            </a:blip>
            <a:srcRect/>
            <a:stretch/>
          </p:blipFill>
          <p:spPr>
            <a:xfrm>
              <a:off x="201172" y="1422808"/>
              <a:ext cx="947075" cy="947075"/>
            </a:xfrm>
            <a:prstGeom prst="rect">
              <a:avLst/>
            </a:prstGeom>
            <a:noFill/>
            <a:ln>
              <a:noFill/>
            </a:ln>
          </p:spPr>
        </p:pic>
      </p:grpSp>
      <p:grpSp>
        <p:nvGrpSpPr>
          <p:cNvPr id="232" name="Google Shape;232;p58"/>
          <p:cNvGrpSpPr/>
          <p:nvPr/>
        </p:nvGrpSpPr>
        <p:grpSpPr>
          <a:xfrm>
            <a:off x="182849" y="2938651"/>
            <a:ext cx="11789701" cy="1234564"/>
            <a:chOff x="182855" y="2938555"/>
            <a:chExt cx="11789701" cy="751500"/>
          </a:xfrm>
        </p:grpSpPr>
        <p:pic>
          <p:nvPicPr>
            <p:cNvPr id="233" name="Google Shape;233;p58" descr="Music notes with solid fill"/>
            <p:cNvPicPr preferRelativeResize="0"/>
            <p:nvPr/>
          </p:nvPicPr>
          <p:blipFill rotWithShape="1">
            <a:blip r:embed="rId5">
              <a:alphaModFix/>
            </a:blip>
            <a:srcRect/>
            <a:stretch/>
          </p:blipFill>
          <p:spPr>
            <a:xfrm>
              <a:off x="182855" y="2962020"/>
              <a:ext cx="1072375" cy="685811"/>
            </a:xfrm>
            <a:prstGeom prst="rect">
              <a:avLst/>
            </a:prstGeom>
            <a:noFill/>
            <a:ln>
              <a:noFill/>
            </a:ln>
          </p:spPr>
        </p:pic>
        <p:sp>
          <p:nvSpPr>
            <p:cNvPr id="234" name="Google Shape;234;p58"/>
            <p:cNvSpPr/>
            <p:nvPr/>
          </p:nvSpPr>
          <p:spPr>
            <a:xfrm>
              <a:off x="182856" y="2938555"/>
              <a:ext cx="11789700" cy="751500"/>
            </a:xfrm>
            <a:prstGeom prst="roundRect">
              <a:avLst>
                <a:gd name="adj" fmla="val 16667"/>
              </a:avLst>
            </a:prstGeom>
            <a:noFill/>
            <a:ln w="25400" cap="flat" cmpd="sng">
              <a:solidFill>
                <a:schemeClr val="accent4"/>
              </a:solidFill>
              <a:prstDash val="solid"/>
              <a:round/>
              <a:headEnd type="none" w="sm" len="sm"/>
              <a:tailEnd type="none" w="sm" len="sm"/>
            </a:ln>
          </p:spPr>
          <p:txBody>
            <a:bodyPr spcFirstLastPara="1" wrap="square" lIns="91425" tIns="45700" rIns="91425" bIns="45700" anchor="t" anchorCtr="0">
              <a:noAutofit/>
            </a:bodyPr>
            <a:lstStyle/>
            <a:p>
              <a:pPr marL="1031875"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accent4"/>
                  </a:solidFill>
                  <a:latin typeface="Calibri"/>
                  <a:ea typeface="Calibri"/>
                  <a:cs typeface="Calibri"/>
                  <a:sym typeface="Calibri"/>
                </a:rPr>
                <a:t>Cultural Capital</a:t>
              </a:r>
              <a:r>
                <a:rPr lang="en-US" sz="2000" b="0" i="0" u="none" strike="noStrike" cap="none">
                  <a:solidFill>
                    <a:schemeClr val="accent4"/>
                  </a:solidFill>
                  <a:latin typeface="Calibri"/>
                  <a:ea typeface="Calibri"/>
                  <a:cs typeface="Calibri"/>
                  <a:sym typeface="Calibri"/>
                </a:rPr>
                <a:t>: </a:t>
              </a:r>
              <a:r>
                <a:rPr lang="en-US" sz="2000" b="0" i="0" u="none" strike="noStrike" cap="none">
                  <a:solidFill>
                    <a:schemeClr val="lt1"/>
                  </a:solidFill>
                  <a:latin typeface="Calibri"/>
                  <a:ea typeface="Calibri"/>
                  <a:cs typeface="Calibri"/>
                  <a:sym typeface="Calibri"/>
                </a:rPr>
                <a:t>Acknowledge that inequity exists in the food system and commit to adopting policies that move toward equity and investing in groups that historically have been underinvested in. Collectively examine how your community’s values show up in decisions about food systems. </a:t>
              </a:r>
              <a:endParaRPr sz="2000" b="0" i="0" u="none" strike="noStrike" cap="none">
                <a:solidFill>
                  <a:srgbClr val="000000"/>
                </a:solidFill>
                <a:latin typeface="Arial"/>
                <a:ea typeface="Arial"/>
                <a:cs typeface="Arial"/>
                <a:sym typeface="Arial"/>
              </a:endParaRPr>
            </a:p>
          </p:txBody>
        </p:sp>
      </p:grpSp>
      <p:sp>
        <p:nvSpPr>
          <p:cNvPr id="235" name="Google Shape;235;p58"/>
          <p:cNvSpPr txBox="1">
            <a:spLocks noGrp="1"/>
          </p:cNvSpPr>
          <p:nvPr>
            <p:ph type="ftr" idx="11"/>
          </p:nvPr>
        </p:nvSpPr>
        <p:spPr>
          <a:xfrm>
            <a:off x="10227946" y="6646234"/>
            <a:ext cx="1781175" cy="211766"/>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r>
              <a:rPr lang="en-US"/>
              <a:t>Tri-COG FEEDS Spring 2024 |</a:t>
            </a:r>
            <a:endParaRPr/>
          </a:p>
        </p:txBody>
      </p:sp>
      <p:sp>
        <p:nvSpPr>
          <p:cNvPr id="236" name="Google Shape;236;p58"/>
          <p:cNvSpPr txBox="1">
            <a:spLocks noGrp="1"/>
          </p:cNvSpPr>
          <p:nvPr>
            <p:ph type="sldNum" idx="12"/>
          </p:nvPr>
        </p:nvSpPr>
        <p:spPr>
          <a:xfrm>
            <a:off x="11849011" y="6646234"/>
            <a:ext cx="463296" cy="21176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000"/>
              <a:buNone/>
            </a:pPr>
            <a:fld id="{00000000-1234-1234-1234-123412341234}" type="slidenum">
              <a:rPr lang="en-US"/>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g270fd331dc5_0_75"/>
          <p:cNvSpPr txBox="1">
            <a:spLocks noGrp="1"/>
          </p:cNvSpPr>
          <p:nvPr>
            <p:ph type="title"/>
          </p:nvPr>
        </p:nvSpPr>
        <p:spPr>
          <a:xfrm>
            <a:off x="182880" y="182880"/>
            <a:ext cx="11789700" cy="763200"/>
          </a:xfrm>
          <a:prstGeom prst="rect">
            <a:avLst/>
          </a:prstGeom>
          <a:noFill/>
          <a:ln>
            <a:noFill/>
          </a:ln>
        </p:spPr>
        <p:txBody>
          <a:bodyPr spcFirstLastPara="1" wrap="square" lIns="91425" tIns="91425" rIns="182875" bIns="91425" anchor="ctr" anchorCtr="0">
            <a:noAutofit/>
          </a:bodyPr>
          <a:lstStyle/>
          <a:p>
            <a:pPr marL="0" lvl="0" indent="0" algn="l" rtl="0">
              <a:spcBef>
                <a:spcPts val="0"/>
              </a:spcBef>
              <a:spcAft>
                <a:spcPts val="0"/>
              </a:spcAft>
              <a:buClr>
                <a:srgbClr val="000000"/>
              </a:buClr>
              <a:buSzPts val="1400"/>
              <a:buFont typeface="Arial"/>
              <a:buNone/>
            </a:pPr>
            <a:r>
              <a:rPr lang="en-US" sz="3000" b="1"/>
              <a:t>COGs and local governments can use the following strategies to build food systems community capital  (Continued)</a:t>
            </a:r>
            <a:endParaRPr/>
          </a:p>
        </p:txBody>
      </p:sp>
      <p:sp>
        <p:nvSpPr>
          <p:cNvPr id="243" name="Google Shape;243;g270fd331dc5_0_75"/>
          <p:cNvSpPr txBox="1">
            <a:spLocks noGrp="1"/>
          </p:cNvSpPr>
          <p:nvPr>
            <p:ph type="sldNum" idx="12"/>
          </p:nvPr>
        </p:nvSpPr>
        <p:spPr>
          <a:xfrm>
            <a:off x="11849011" y="6646234"/>
            <a:ext cx="463200" cy="211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000"/>
              <a:buFont typeface="Arial"/>
              <a:buNone/>
            </a:pPr>
            <a:fld id="{00000000-1234-1234-1234-123412341234}" type="slidenum">
              <a:rPr lang="en-US"/>
              <a:t>11</a:t>
            </a:fld>
            <a:endParaRPr/>
          </a:p>
        </p:txBody>
      </p:sp>
      <p:grpSp>
        <p:nvGrpSpPr>
          <p:cNvPr id="244" name="Google Shape;244;g270fd331dc5_0_75"/>
          <p:cNvGrpSpPr/>
          <p:nvPr/>
        </p:nvGrpSpPr>
        <p:grpSpPr>
          <a:xfrm>
            <a:off x="201150" y="1240433"/>
            <a:ext cx="11789700" cy="1801245"/>
            <a:chOff x="182875" y="3757333"/>
            <a:chExt cx="11789700" cy="1801245"/>
          </a:xfrm>
        </p:grpSpPr>
        <p:pic>
          <p:nvPicPr>
            <p:cNvPr id="245" name="Google Shape;245;g270fd331dc5_0_75" descr="Modern architecture with solid fill"/>
            <p:cNvPicPr preferRelativeResize="0"/>
            <p:nvPr/>
          </p:nvPicPr>
          <p:blipFill rotWithShape="1">
            <a:blip r:embed="rId3">
              <a:alphaModFix/>
            </a:blip>
            <a:srcRect/>
            <a:stretch/>
          </p:blipFill>
          <p:spPr>
            <a:xfrm>
              <a:off x="433525" y="3757333"/>
              <a:ext cx="685800" cy="685800"/>
            </a:xfrm>
            <a:prstGeom prst="rect">
              <a:avLst/>
            </a:prstGeom>
            <a:noFill/>
            <a:ln>
              <a:noFill/>
            </a:ln>
          </p:spPr>
        </p:pic>
        <p:sp>
          <p:nvSpPr>
            <p:cNvPr id="246" name="Google Shape;246;g270fd331dc5_0_75"/>
            <p:cNvSpPr/>
            <p:nvPr/>
          </p:nvSpPr>
          <p:spPr>
            <a:xfrm>
              <a:off x="182875" y="3758278"/>
              <a:ext cx="11789700" cy="1800300"/>
            </a:xfrm>
            <a:prstGeom prst="roundRect">
              <a:avLst>
                <a:gd name="adj" fmla="val 16667"/>
              </a:avLst>
            </a:prstGeom>
            <a:noFill/>
            <a:ln w="25400" cap="flat" cmpd="sng">
              <a:solidFill>
                <a:schemeClr val="accent5"/>
              </a:solidFill>
              <a:prstDash val="solid"/>
              <a:round/>
              <a:headEnd type="none" w="sm" len="sm"/>
              <a:tailEnd type="none" w="sm" len="sm"/>
            </a:ln>
          </p:spPr>
          <p:txBody>
            <a:bodyPr spcFirstLastPara="1" wrap="square" lIns="91425" tIns="45700" rIns="91425" bIns="45700" anchor="t" anchorCtr="0">
              <a:noAutofit/>
            </a:bodyPr>
            <a:lstStyle/>
            <a:p>
              <a:pPr marL="1031875"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accent5"/>
                  </a:solidFill>
                  <a:latin typeface="Calibri"/>
                  <a:ea typeface="Calibri"/>
                  <a:cs typeface="Calibri"/>
                  <a:sym typeface="Calibri"/>
                </a:rPr>
                <a:t>Built Capital</a:t>
              </a:r>
              <a:r>
                <a:rPr lang="en-US" sz="2000" b="0" i="0" u="none" strike="noStrike" cap="none">
                  <a:solidFill>
                    <a:schemeClr val="accent5"/>
                  </a:solidFill>
                  <a:latin typeface="Calibri"/>
                  <a:ea typeface="Calibri"/>
                  <a:cs typeface="Calibri"/>
                  <a:sym typeface="Calibri"/>
                </a:rPr>
                <a:t>: </a:t>
              </a:r>
              <a:r>
                <a:rPr lang="en-US" sz="2000" b="0" i="0" u="none" strike="noStrike" cap="none">
                  <a:solidFill>
                    <a:schemeClr val="lt1"/>
                  </a:solidFill>
                  <a:latin typeface="Calibri"/>
                  <a:ea typeface="Calibri"/>
                  <a:cs typeface="Calibri"/>
                  <a:sym typeface="Calibri"/>
                </a:rPr>
                <a:t>Advocate for public financing of built infrastructure for food systems just as you would for roads and broadband. They are an important part of your government’s economic development strategy. Identify and support organizations already working to build infrastructure in your area. Focus on unlocking the full potential of existing and new built by ensuring they have the other types of capital they need.</a:t>
              </a:r>
              <a:endParaRPr sz="2000" b="0" i="0" u="none" strike="noStrike" cap="none">
                <a:solidFill>
                  <a:schemeClr val="lt1"/>
                </a:solidFill>
                <a:latin typeface="Calibri"/>
                <a:ea typeface="Calibri"/>
                <a:cs typeface="Calibri"/>
                <a:sym typeface="Calibri"/>
              </a:endParaRPr>
            </a:p>
          </p:txBody>
        </p:sp>
      </p:grpSp>
      <p:sp>
        <p:nvSpPr>
          <p:cNvPr id="247" name="Google Shape;247;g270fd331dc5_0_75"/>
          <p:cNvSpPr/>
          <p:nvPr/>
        </p:nvSpPr>
        <p:spPr>
          <a:xfrm>
            <a:off x="182875" y="3336025"/>
            <a:ext cx="11789700" cy="1107900"/>
          </a:xfrm>
          <a:prstGeom prst="roundRect">
            <a:avLst>
              <a:gd name="adj" fmla="val 16667"/>
            </a:avLst>
          </a:prstGeom>
          <a:noFill/>
          <a:ln w="25400" cap="flat" cmpd="sng">
            <a:solidFill>
              <a:srgbClr val="3D412A"/>
            </a:solidFill>
            <a:prstDash val="solid"/>
            <a:round/>
            <a:headEnd type="none" w="sm" len="sm"/>
            <a:tailEnd type="none" w="sm" len="sm"/>
          </a:ln>
        </p:spPr>
        <p:txBody>
          <a:bodyPr spcFirstLastPara="1" wrap="square" lIns="91425" tIns="45700" rIns="91425" bIns="45700" anchor="t" anchorCtr="0">
            <a:noAutofit/>
          </a:bodyPr>
          <a:lstStyle/>
          <a:p>
            <a:pPr marL="973137"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3D412A"/>
                </a:solidFill>
                <a:latin typeface="Calibri"/>
                <a:ea typeface="Calibri"/>
                <a:cs typeface="Calibri"/>
                <a:sym typeface="Calibri"/>
              </a:rPr>
              <a:t>Natural Capital</a:t>
            </a:r>
            <a:r>
              <a:rPr lang="en-US" sz="2000" b="0" i="0" u="none" strike="noStrike" cap="none">
                <a:solidFill>
                  <a:srgbClr val="3D412A"/>
                </a:solidFill>
                <a:latin typeface="Calibri"/>
                <a:ea typeface="Calibri"/>
                <a:cs typeface="Calibri"/>
                <a:sym typeface="Calibri"/>
              </a:rPr>
              <a:t>: </a:t>
            </a:r>
            <a:r>
              <a:rPr lang="en-US" sz="2000" b="0" i="0" u="none" strike="noStrike" cap="none">
                <a:solidFill>
                  <a:schemeClr val="lt1"/>
                </a:solidFill>
                <a:latin typeface="Calibri"/>
                <a:ea typeface="Calibri"/>
                <a:cs typeface="Calibri"/>
                <a:sym typeface="Calibri"/>
              </a:rPr>
              <a:t>Integrate protection of farmland and water sources into your economic development strategy and land use plan.</a:t>
            </a:r>
            <a:endParaRPr sz="2000" b="0" i="0" u="none" strike="noStrike" cap="none">
              <a:solidFill>
                <a:srgbClr val="000000"/>
              </a:solidFill>
              <a:latin typeface="Arial"/>
              <a:ea typeface="Arial"/>
              <a:cs typeface="Arial"/>
              <a:sym typeface="Arial"/>
            </a:endParaRPr>
          </a:p>
        </p:txBody>
      </p:sp>
      <p:sp>
        <p:nvSpPr>
          <p:cNvPr id="248" name="Google Shape;248;g270fd331dc5_0_75"/>
          <p:cNvSpPr/>
          <p:nvPr/>
        </p:nvSpPr>
        <p:spPr>
          <a:xfrm>
            <a:off x="201150" y="4738264"/>
            <a:ext cx="11789700" cy="1801200"/>
          </a:xfrm>
          <a:prstGeom prst="roundRect">
            <a:avLst>
              <a:gd name="adj" fmla="val 16667"/>
            </a:avLst>
          </a:prstGeom>
          <a:noFill/>
          <a:ln w="25400"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pPr marL="1031875"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accent1"/>
                </a:solidFill>
                <a:latin typeface="Calibri"/>
                <a:ea typeface="Calibri"/>
                <a:cs typeface="Calibri"/>
                <a:sym typeface="Calibri"/>
              </a:rPr>
              <a:t>Financial Capital</a:t>
            </a:r>
            <a:r>
              <a:rPr lang="en-US" sz="2000" b="0" i="0" u="none" strike="noStrike" cap="none">
                <a:solidFill>
                  <a:schemeClr val="accent1"/>
                </a:solidFill>
                <a:latin typeface="Calibri"/>
                <a:ea typeface="Calibri"/>
                <a:cs typeface="Calibri"/>
                <a:sym typeface="Calibri"/>
              </a:rPr>
              <a:t>: </a:t>
            </a:r>
            <a:r>
              <a:rPr lang="en-US" sz="2000" b="0" i="0" u="none" strike="noStrike" cap="none">
                <a:solidFill>
                  <a:schemeClr val="lt1"/>
                </a:solidFill>
                <a:latin typeface="Calibri"/>
                <a:ea typeface="Calibri"/>
                <a:cs typeface="Calibri"/>
                <a:sym typeface="Calibri"/>
              </a:rPr>
              <a:t>Familiarize yourself with creative financing mechanisms and connect organizations and individuals to appropriate options for their goals. Advocate for policies that enable easier direction of public funds, such as institutional procurement and emergency food dollars, toward regional and equitable food value chains in ways that put community-based organizations in control of decision-making.</a:t>
            </a:r>
            <a:endParaRPr sz="2000" b="0" i="0" u="none" strike="noStrike" cap="none">
              <a:solidFill>
                <a:schemeClr val="lt1"/>
              </a:solidFill>
              <a:latin typeface="Calibri"/>
              <a:ea typeface="Calibri"/>
              <a:cs typeface="Calibri"/>
              <a:sym typeface="Calibri"/>
            </a:endParaRPr>
          </a:p>
        </p:txBody>
      </p:sp>
      <p:pic>
        <p:nvPicPr>
          <p:cNvPr id="249" name="Google Shape;249;g270fd331dc5_0_75" descr="Hill scene with solid fill"/>
          <p:cNvPicPr preferRelativeResize="0"/>
          <p:nvPr/>
        </p:nvPicPr>
        <p:blipFill rotWithShape="1">
          <a:blip r:embed="rId4">
            <a:alphaModFix/>
          </a:blip>
          <a:srcRect/>
          <a:stretch/>
        </p:blipFill>
        <p:spPr>
          <a:xfrm>
            <a:off x="437047" y="3547077"/>
            <a:ext cx="685800" cy="685800"/>
          </a:xfrm>
          <a:prstGeom prst="rect">
            <a:avLst/>
          </a:prstGeom>
          <a:noFill/>
          <a:ln>
            <a:noFill/>
          </a:ln>
        </p:spPr>
      </p:pic>
      <p:pic>
        <p:nvPicPr>
          <p:cNvPr id="250" name="Google Shape;250;g270fd331dc5_0_75" descr="Money with solid fill"/>
          <p:cNvPicPr preferRelativeResize="0"/>
          <p:nvPr/>
        </p:nvPicPr>
        <p:blipFill rotWithShape="1">
          <a:blip r:embed="rId5">
            <a:alphaModFix/>
          </a:blip>
          <a:srcRect/>
          <a:stretch/>
        </p:blipFill>
        <p:spPr>
          <a:xfrm>
            <a:off x="437048" y="4884844"/>
            <a:ext cx="685800" cy="6858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g270fd331dc5_0_1"/>
          <p:cNvSpPr txBox="1">
            <a:spLocks noGrp="1"/>
          </p:cNvSpPr>
          <p:nvPr>
            <p:ph type="title"/>
          </p:nvPr>
        </p:nvSpPr>
        <p:spPr>
          <a:xfrm>
            <a:off x="182880" y="182880"/>
            <a:ext cx="11789700" cy="763200"/>
          </a:xfrm>
          <a:prstGeom prst="rect">
            <a:avLst/>
          </a:prstGeom>
          <a:noFill/>
          <a:ln>
            <a:noFill/>
          </a:ln>
        </p:spPr>
        <p:txBody>
          <a:bodyPr spcFirstLastPara="1" wrap="square" lIns="91425" tIns="91425" rIns="182875" bIns="91425" anchor="ctr" anchorCtr="0">
            <a:noAutofit/>
          </a:bodyPr>
          <a:lstStyle/>
          <a:p>
            <a:pPr marL="0" lvl="0" indent="0" algn="l" rtl="0">
              <a:lnSpc>
                <a:spcPct val="100000"/>
              </a:lnSpc>
              <a:spcBef>
                <a:spcPts val="0"/>
              </a:spcBef>
              <a:spcAft>
                <a:spcPts val="0"/>
              </a:spcAft>
              <a:buSzPts val="1400"/>
              <a:buNone/>
            </a:pPr>
            <a:r>
              <a:rPr lang="en-US" sz="3000" b="1"/>
              <a:t>Potential Role of Councils of Governments in the Regional Food System</a:t>
            </a:r>
            <a:endParaRPr sz="3000"/>
          </a:p>
        </p:txBody>
      </p:sp>
      <p:sp>
        <p:nvSpPr>
          <p:cNvPr id="257" name="Google Shape;257;g270fd331dc5_0_1"/>
          <p:cNvSpPr txBox="1">
            <a:spLocks noGrp="1"/>
          </p:cNvSpPr>
          <p:nvPr>
            <p:ph type="body" idx="1"/>
          </p:nvPr>
        </p:nvSpPr>
        <p:spPr>
          <a:xfrm>
            <a:off x="182880" y="1219200"/>
            <a:ext cx="11789700" cy="4729200"/>
          </a:xfrm>
          <a:prstGeom prst="rect">
            <a:avLst/>
          </a:prstGeom>
          <a:noFill/>
          <a:ln>
            <a:noFill/>
          </a:ln>
        </p:spPr>
        <p:txBody>
          <a:bodyPr spcFirstLastPara="1" wrap="square" lIns="91425" tIns="45700" rIns="91425" bIns="45700" anchor="t" anchorCtr="0">
            <a:noAutofit/>
          </a:bodyPr>
          <a:lstStyle/>
          <a:p>
            <a:pPr marL="457200" lvl="0" indent="-355600" algn="l" rtl="0">
              <a:lnSpc>
                <a:spcPct val="90000"/>
              </a:lnSpc>
              <a:spcBef>
                <a:spcPts val="600"/>
              </a:spcBef>
              <a:spcAft>
                <a:spcPts val="0"/>
              </a:spcAft>
              <a:buSzPts val="2000"/>
              <a:buChar char="o"/>
            </a:pPr>
            <a:r>
              <a:rPr lang="en-US" sz="2000"/>
              <a:t>Consist of staff and departments who specialize in a multitude of areas that influence the food system, are consistent entities that can provide continuity to the work, supported by Local governments that would like to see COGs support food system efforts and can work with other regions when beneficial.</a:t>
            </a:r>
            <a:endParaRPr sz="2000"/>
          </a:p>
          <a:p>
            <a:pPr marL="457200" lvl="0" indent="-355600" algn="l" rtl="0">
              <a:lnSpc>
                <a:spcPct val="100000"/>
              </a:lnSpc>
              <a:spcBef>
                <a:spcPts val="0"/>
              </a:spcBef>
              <a:spcAft>
                <a:spcPts val="0"/>
              </a:spcAft>
              <a:buSzPts val="2000"/>
              <a:buChar char="o"/>
            </a:pPr>
            <a:r>
              <a:rPr lang="en-US" sz="2000"/>
              <a:t>Have consistent contact with state and federal agencies to deliver programs - can drive investment from the EDA and other federal funding opportunities to the Tri-COG region and local organizations.</a:t>
            </a:r>
            <a:endParaRPr sz="2000"/>
          </a:p>
          <a:p>
            <a:pPr marL="457200" lvl="0" indent="-355600" algn="l" rtl="0">
              <a:lnSpc>
                <a:spcPct val="100000"/>
              </a:lnSpc>
              <a:spcBef>
                <a:spcPts val="0"/>
              </a:spcBef>
              <a:spcAft>
                <a:spcPts val="0"/>
              </a:spcAft>
              <a:buSzPts val="2000"/>
              <a:buChar char="o"/>
            </a:pPr>
            <a:r>
              <a:rPr lang="en-US" sz="2000"/>
              <a:t>Facilitate relationships between local community organizations and funders and can partner on grants with local governments and community organizations if further capacity is needed.</a:t>
            </a:r>
            <a:endParaRPr sz="2000"/>
          </a:p>
          <a:p>
            <a:pPr marL="457200" lvl="0" indent="-355600" algn="l" rtl="0">
              <a:lnSpc>
                <a:spcPct val="100000"/>
              </a:lnSpc>
              <a:spcBef>
                <a:spcPts val="0"/>
              </a:spcBef>
              <a:spcAft>
                <a:spcPts val="0"/>
              </a:spcAft>
              <a:buSzPts val="2000"/>
              <a:buChar char="o"/>
            </a:pPr>
            <a:r>
              <a:rPr lang="en-US" sz="2000"/>
              <a:t>Can tie Comprehensive Economic Development Strategy (CEDS) to food system objectives. The CEDS guides work throughout the year and gives capacity to work in partnership towards named strategies.</a:t>
            </a:r>
            <a:endParaRPr sz="2000"/>
          </a:p>
        </p:txBody>
      </p:sp>
      <p:sp>
        <p:nvSpPr>
          <p:cNvPr id="258" name="Google Shape;258;g270fd331dc5_0_1"/>
          <p:cNvSpPr txBox="1">
            <a:spLocks noGrp="1"/>
          </p:cNvSpPr>
          <p:nvPr>
            <p:ph type="sldNum" idx="12"/>
          </p:nvPr>
        </p:nvSpPr>
        <p:spPr>
          <a:xfrm>
            <a:off x="11849011" y="6646234"/>
            <a:ext cx="463200" cy="211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000"/>
              <a:buFont typeface="Arial"/>
              <a:buNone/>
            </a:pPr>
            <a:fld id="{00000000-1234-1234-1234-123412341234}" type="slidenum">
              <a:rPr lang="en-US"/>
              <a:t>12</a:t>
            </a:fld>
            <a:endParaRPr/>
          </a:p>
        </p:txBody>
      </p:sp>
      <p:pic>
        <p:nvPicPr>
          <p:cNvPr id="259" name="Google Shape;259;g270fd331dc5_0_1"/>
          <p:cNvPicPr preferRelativeResize="0"/>
          <p:nvPr/>
        </p:nvPicPr>
        <p:blipFill rotWithShape="1">
          <a:blip r:embed="rId3">
            <a:alphaModFix/>
          </a:blip>
          <a:srcRect/>
          <a:stretch/>
        </p:blipFill>
        <p:spPr>
          <a:xfrm>
            <a:off x="2458925" y="4016725"/>
            <a:ext cx="6960499" cy="28413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6"/>
          <p:cNvSpPr txBox="1">
            <a:spLocks noGrp="1"/>
          </p:cNvSpPr>
          <p:nvPr>
            <p:ph type="title"/>
          </p:nvPr>
        </p:nvSpPr>
        <p:spPr>
          <a:xfrm>
            <a:off x="182880" y="182880"/>
            <a:ext cx="11789700" cy="763200"/>
          </a:xfrm>
          <a:prstGeom prst="rect">
            <a:avLst/>
          </a:prstGeom>
          <a:noFill/>
          <a:ln>
            <a:noFill/>
          </a:ln>
        </p:spPr>
        <p:txBody>
          <a:bodyPr spcFirstLastPara="1" wrap="square" lIns="182875" tIns="91425" rIns="182875" bIns="91425" anchor="ctr" anchorCtr="0">
            <a:noAutofit/>
          </a:bodyPr>
          <a:lstStyle/>
          <a:p>
            <a:pPr marL="0" lvl="0" indent="0" algn="l" rtl="0">
              <a:lnSpc>
                <a:spcPct val="90000"/>
              </a:lnSpc>
              <a:spcBef>
                <a:spcPts val="0"/>
              </a:spcBef>
              <a:spcAft>
                <a:spcPts val="0"/>
              </a:spcAft>
              <a:buSzPts val="1400"/>
              <a:buNone/>
            </a:pPr>
            <a:r>
              <a:rPr lang="en-US" sz="3000" b="1"/>
              <a:t>Tri-COG FEEDS Goals: </a:t>
            </a:r>
            <a:endParaRPr sz="3000" b="1"/>
          </a:p>
        </p:txBody>
      </p:sp>
      <p:pic>
        <p:nvPicPr>
          <p:cNvPr id="96" name="Google Shape;96;p6" descr="A map of the state of montana&#10;&#10;Description automatically generated"/>
          <p:cNvPicPr preferRelativeResize="0">
            <a:picLocks noGrp="1"/>
          </p:cNvPicPr>
          <p:nvPr>
            <p:ph type="body" idx="1"/>
          </p:nvPr>
        </p:nvPicPr>
        <p:blipFill rotWithShape="1">
          <a:blip r:embed="rId3">
            <a:alphaModFix/>
          </a:blip>
          <a:srcRect/>
          <a:stretch/>
        </p:blipFill>
        <p:spPr>
          <a:xfrm>
            <a:off x="231648" y="2839440"/>
            <a:ext cx="7205487" cy="2744947"/>
          </a:xfrm>
          <a:prstGeom prst="rect">
            <a:avLst/>
          </a:prstGeom>
          <a:noFill/>
          <a:ln>
            <a:noFill/>
          </a:ln>
        </p:spPr>
      </p:pic>
      <p:sp>
        <p:nvSpPr>
          <p:cNvPr id="97" name="Google Shape;97;p6"/>
          <p:cNvSpPr txBox="1">
            <a:spLocks noGrp="1"/>
          </p:cNvSpPr>
          <p:nvPr>
            <p:ph type="body" idx="3"/>
          </p:nvPr>
        </p:nvSpPr>
        <p:spPr>
          <a:xfrm>
            <a:off x="675750" y="869350"/>
            <a:ext cx="11296800" cy="1680900"/>
          </a:xfrm>
          <a:prstGeom prst="rect">
            <a:avLst/>
          </a:prstGeom>
          <a:noFill/>
          <a:ln>
            <a:noFill/>
          </a:ln>
        </p:spPr>
        <p:txBody>
          <a:bodyPr spcFirstLastPara="1" wrap="square" lIns="91425" tIns="45700" rIns="91425" bIns="45700" anchor="t" anchorCtr="0">
            <a:noAutofit/>
          </a:bodyPr>
          <a:lstStyle/>
          <a:p>
            <a:pPr marL="457200" lvl="0" indent="-355600" algn="l" rtl="0">
              <a:lnSpc>
                <a:spcPct val="100000"/>
              </a:lnSpc>
              <a:spcBef>
                <a:spcPts val="0"/>
              </a:spcBef>
              <a:spcAft>
                <a:spcPts val="0"/>
              </a:spcAft>
              <a:buSzPts val="2000"/>
              <a:buChar char="•"/>
            </a:pPr>
            <a:r>
              <a:rPr lang="en-US" sz="2000"/>
              <a:t>Identify the infrastructure needed to shorten food supply chains, </a:t>
            </a:r>
            <a:endParaRPr sz="2000"/>
          </a:p>
          <a:p>
            <a:pPr marL="457200" lvl="0" indent="-355600" algn="l" rtl="0">
              <a:lnSpc>
                <a:spcPct val="100000"/>
              </a:lnSpc>
              <a:spcBef>
                <a:spcPts val="0"/>
              </a:spcBef>
              <a:spcAft>
                <a:spcPts val="0"/>
              </a:spcAft>
              <a:buSzPts val="2000"/>
              <a:buChar char="•"/>
            </a:pPr>
            <a:r>
              <a:rPr lang="en-US" sz="2000"/>
              <a:t>Drive economic development, </a:t>
            </a:r>
            <a:endParaRPr sz="2000"/>
          </a:p>
          <a:p>
            <a:pPr marL="457200" lvl="0" indent="-355600" algn="l" rtl="0">
              <a:lnSpc>
                <a:spcPct val="100000"/>
              </a:lnSpc>
              <a:spcBef>
                <a:spcPts val="0"/>
              </a:spcBef>
              <a:spcAft>
                <a:spcPts val="0"/>
              </a:spcAft>
              <a:buSzPts val="2000"/>
              <a:buChar char="•"/>
            </a:pPr>
            <a:r>
              <a:rPr lang="en-US" sz="2000"/>
              <a:t>Enhance resilient practices, </a:t>
            </a:r>
            <a:endParaRPr sz="2000"/>
          </a:p>
          <a:p>
            <a:pPr marL="457200" lvl="0" indent="-355600" algn="l" rtl="0">
              <a:lnSpc>
                <a:spcPct val="100000"/>
              </a:lnSpc>
              <a:spcBef>
                <a:spcPts val="0"/>
              </a:spcBef>
              <a:spcAft>
                <a:spcPts val="0"/>
              </a:spcAft>
              <a:buSzPts val="2000"/>
              <a:buChar char="•"/>
            </a:pPr>
            <a:r>
              <a:rPr lang="en-US" sz="2000"/>
              <a:t>Foster equity, and </a:t>
            </a:r>
            <a:endParaRPr sz="2000"/>
          </a:p>
          <a:p>
            <a:pPr marL="457200" lvl="0" indent="-355600" algn="l" rtl="0">
              <a:lnSpc>
                <a:spcPct val="100000"/>
              </a:lnSpc>
              <a:spcBef>
                <a:spcPts val="0"/>
              </a:spcBef>
              <a:spcAft>
                <a:spcPts val="0"/>
              </a:spcAft>
              <a:buSzPts val="2000"/>
              <a:buChar char="•"/>
            </a:pPr>
            <a:r>
              <a:rPr lang="en-US" sz="2000"/>
              <a:t>Increase rural-urban connectivity in the region</a:t>
            </a:r>
            <a:endParaRPr/>
          </a:p>
        </p:txBody>
      </p:sp>
      <p:grpSp>
        <p:nvGrpSpPr>
          <p:cNvPr id="98" name="Google Shape;98;p6"/>
          <p:cNvGrpSpPr/>
          <p:nvPr/>
        </p:nvGrpSpPr>
        <p:grpSpPr>
          <a:xfrm>
            <a:off x="731419" y="5488973"/>
            <a:ext cx="4520789" cy="753569"/>
            <a:chOff x="2821725" y="5494604"/>
            <a:chExt cx="3730598" cy="660054"/>
          </a:xfrm>
        </p:grpSpPr>
        <p:sp>
          <p:nvSpPr>
            <p:cNvPr id="99" name="Google Shape;99;p6"/>
            <p:cNvSpPr txBox="1"/>
            <p:nvPr/>
          </p:nvSpPr>
          <p:spPr>
            <a:xfrm>
              <a:off x="3712827" y="5494604"/>
              <a:ext cx="2442657" cy="242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lt1"/>
                  </a:solidFill>
                  <a:latin typeface="Calibri"/>
                  <a:ea typeface="Calibri"/>
                  <a:cs typeface="Calibri"/>
                  <a:sym typeface="Calibri"/>
                </a:rPr>
                <a:t>Council of Government</a:t>
              </a:r>
              <a:endParaRPr sz="1400" b="0" i="0" u="none" strike="noStrike" cap="none">
                <a:solidFill>
                  <a:srgbClr val="000000"/>
                </a:solidFill>
                <a:latin typeface="Arial"/>
                <a:ea typeface="Arial"/>
                <a:cs typeface="Arial"/>
                <a:sym typeface="Arial"/>
              </a:endParaRPr>
            </a:p>
          </p:txBody>
        </p:sp>
        <p:sp>
          <p:nvSpPr>
            <p:cNvPr id="100" name="Google Shape;100;p6"/>
            <p:cNvSpPr/>
            <p:nvPr/>
          </p:nvSpPr>
          <p:spPr>
            <a:xfrm>
              <a:off x="2821725" y="5884329"/>
              <a:ext cx="260059" cy="270329"/>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accent4"/>
                </a:solidFill>
                <a:latin typeface="Calibri"/>
                <a:ea typeface="Calibri"/>
                <a:cs typeface="Calibri"/>
                <a:sym typeface="Calibri"/>
              </a:endParaRPr>
            </a:p>
          </p:txBody>
        </p:sp>
        <p:sp>
          <p:nvSpPr>
            <p:cNvPr id="101" name="Google Shape;101;p6"/>
            <p:cNvSpPr txBox="1"/>
            <p:nvPr/>
          </p:nvSpPr>
          <p:spPr>
            <a:xfrm>
              <a:off x="3094009" y="5898179"/>
              <a:ext cx="999166" cy="242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lt1"/>
                  </a:solidFill>
                  <a:latin typeface="Calibri"/>
                  <a:ea typeface="Calibri"/>
                  <a:cs typeface="Calibri"/>
                  <a:sym typeface="Calibri"/>
                </a:rPr>
                <a:t>Kerr-Tar</a:t>
              </a:r>
              <a:endParaRPr sz="1400" b="0" i="0" u="none" strike="noStrike" cap="none">
                <a:solidFill>
                  <a:srgbClr val="000000"/>
                </a:solidFill>
                <a:latin typeface="Arial"/>
                <a:ea typeface="Arial"/>
                <a:cs typeface="Arial"/>
                <a:sym typeface="Arial"/>
              </a:endParaRPr>
            </a:p>
          </p:txBody>
        </p:sp>
        <p:sp>
          <p:nvSpPr>
            <p:cNvPr id="102" name="Google Shape;102;p6"/>
            <p:cNvSpPr/>
            <p:nvPr/>
          </p:nvSpPr>
          <p:spPr>
            <a:xfrm>
              <a:off x="3856107" y="5882379"/>
              <a:ext cx="260059" cy="270329"/>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3" name="Google Shape;103;p6"/>
            <p:cNvSpPr txBox="1"/>
            <p:nvPr/>
          </p:nvSpPr>
          <p:spPr>
            <a:xfrm>
              <a:off x="4116166" y="5898179"/>
              <a:ext cx="943792" cy="242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lt1"/>
                  </a:solidFill>
                  <a:latin typeface="Calibri"/>
                  <a:ea typeface="Calibri"/>
                  <a:cs typeface="Calibri"/>
                  <a:sym typeface="Calibri"/>
                </a:rPr>
                <a:t>Central Pines</a:t>
              </a:r>
              <a:endParaRPr sz="1200" b="0" i="0" u="none" strike="noStrike" cap="none">
                <a:solidFill>
                  <a:schemeClr val="lt1"/>
                </a:solidFill>
                <a:latin typeface="Calibri"/>
                <a:ea typeface="Calibri"/>
                <a:cs typeface="Calibri"/>
                <a:sym typeface="Calibri"/>
              </a:endParaRPr>
            </a:p>
          </p:txBody>
        </p:sp>
        <p:sp>
          <p:nvSpPr>
            <p:cNvPr id="104" name="Google Shape;104;p6"/>
            <p:cNvSpPr/>
            <p:nvPr/>
          </p:nvSpPr>
          <p:spPr>
            <a:xfrm>
              <a:off x="5145296" y="5884327"/>
              <a:ext cx="260059" cy="270329"/>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5" name="Google Shape;105;p6"/>
            <p:cNvSpPr txBox="1"/>
            <p:nvPr/>
          </p:nvSpPr>
          <p:spPr>
            <a:xfrm>
              <a:off x="5407456" y="5898178"/>
              <a:ext cx="1144867" cy="2426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lt1"/>
                  </a:solidFill>
                  <a:latin typeface="Calibri"/>
                  <a:ea typeface="Calibri"/>
                  <a:cs typeface="Calibri"/>
                  <a:sym typeface="Calibri"/>
                </a:rPr>
                <a:t>Upper Coastal Plain</a:t>
              </a:r>
              <a:endParaRPr sz="1400" b="0" i="0" u="none" strike="noStrike" cap="none">
                <a:solidFill>
                  <a:srgbClr val="000000"/>
                </a:solidFill>
                <a:latin typeface="Arial"/>
                <a:ea typeface="Arial"/>
                <a:cs typeface="Arial"/>
                <a:sym typeface="Arial"/>
              </a:endParaRPr>
            </a:p>
          </p:txBody>
        </p:sp>
      </p:grpSp>
      <p:sp>
        <p:nvSpPr>
          <p:cNvPr id="106" name="Google Shape;106;p6"/>
          <p:cNvSpPr/>
          <p:nvPr/>
        </p:nvSpPr>
        <p:spPr>
          <a:xfrm>
            <a:off x="14935200" y="4267200"/>
            <a:ext cx="914400" cy="914400"/>
          </a:xfrm>
          <a:prstGeom prst="roundRect">
            <a:avLst>
              <a:gd name="adj" fmla="val 16667"/>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grpSp>
        <p:nvGrpSpPr>
          <p:cNvPr id="107" name="Google Shape;107;p6"/>
          <p:cNvGrpSpPr/>
          <p:nvPr/>
        </p:nvGrpSpPr>
        <p:grpSpPr>
          <a:xfrm>
            <a:off x="1073584" y="4028138"/>
            <a:ext cx="2791259" cy="1200149"/>
            <a:chOff x="8927869" y="5048251"/>
            <a:chExt cx="2791259" cy="1200149"/>
          </a:xfrm>
        </p:grpSpPr>
        <p:sp>
          <p:nvSpPr>
            <p:cNvPr id="108" name="Google Shape;108;p6"/>
            <p:cNvSpPr/>
            <p:nvPr/>
          </p:nvSpPr>
          <p:spPr>
            <a:xfrm>
              <a:off x="8927869" y="5048251"/>
              <a:ext cx="2791259" cy="1200149"/>
            </a:xfrm>
            <a:prstGeom prst="roundRect">
              <a:avLst>
                <a:gd name="adj" fmla="val 16667"/>
              </a:avLst>
            </a:prstGeom>
            <a:solidFill>
              <a:schemeClr val="lt1"/>
            </a:solidFill>
            <a:ln w="25400" cap="flat" cmpd="sng">
              <a:solidFill>
                <a:srgbClr val="B9B9C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pic>
          <p:nvPicPr>
            <p:cNvPr id="109" name="Google Shape;109;p6"/>
            <p:cNvPicPr preferRelativeResize="0"/>
            <p:nvPr/>
          </p:nvPicPr>
          <p:blipFill rotWithShape="1">
            <a:blip r:embed="rId4">
              <a:alphaModFix/>
            </a:blip>
            <a:srcRect/>
            <a:stretch/>
          </p:blipFill>
          <p:spPr>
            <a:xfrm>
              <a:off x="9026299" y="5175076"/>
              <a:ext cx="2594397" cy="936866"/>
            </a:xfrm>
            <a:prstGeom prst="rect">
              <a:avLst/>
            </a:prstGeom>
            <a:noFill/>
            <a:ln>
              <a:noFill/>
            </a:ln>
          </p:spPr>
        </p:pic>
      </p:grpSp>
      <p:cxnSp>
        <p:nvCxnSpPr>
          <p:cNvPr id="110" name="Google Shape;110;p6"/>
          <p:cNvCxnSpPr/>
          <p:nvPr/>
        </p:nvCxnSpPr>
        <p:spPr>
          <a:xfrm>
            <a:off x="4179986" y="4429125"/>
            <a:ext cx="3154264" cy="2180279"/>
          </a:xfrm>
          <a:prstGeom prst="straightConnector1">
            <a:avLst/>
          </a:prstGeom>
          <a:noFill/>
          <a:ln w="28575" cap="flat" cmpd="sng">
            <a:solidFill>
              <a:srgbClr val="2D3C5C"/>
            </a:solidFill>
            <a:prstDash val="solid"/>
            <a:round/>
            <a:headEnd type="none" w="sm" len="sm"/>
            <a:tailEnd type="none" w="sm" len="sm"/>
          </a:ln>
        </p:spPr>
      </p:cxnSp>
      <p:cxnSp>
        <p:nvCxnSpPr>
          <p:cNvPr id="111" name="Google Shape;111;p6"/>
          <p:cNvCxnSpPr/>
          <p:nvPr/>
        </p:nvCxnSpPr>
        <p:spPr>
          <a:xfrm>
            <a:off x="6018663" y="2905272"/>
            <a:ext cx="5513695" cy="295922"/>
          </a:xfrm>
          <a:prstGeom prst="straightConnector1">
            <a:avLst/>
          </a:prstGeom>
          <a:noFill/>
          <a:ln w="28575" cap="flat" cmpd="sng">
            <a:solidFill>
              <a:srgbClr val="2D3C5C"/>
            </a:solidFill>
            <a:prstDash val="solid"/>
            <a:round/>
            <a:headEnd type="none" w="sm" len="sm"/>
            <a:tailEnd type="none" w="sm" len="sm"/>
          </a:ln>
        </p:spPr>
      </p:cxnSp>
      <p:pic>
        <p:nvPicPr>
          <p:cNvPr id="112" name="Google Shape;112;p6" descr="A map of the state of texas&#10;&#10;Description automatically generated"/>
          <p:cNvPicPr preferRelativeResize="0"/>
          <p:nvPr/>
        </p:nvPicPr>
        <p:blipFill rotWithShape="1">
          <a:blip r:embed="rId5">
            <a:alphaModFix/>
          </a:blip>
          <a:srcRect/>
          <a:stretch/>
        </p:blipFill>
        <p:spPr>
          <a:xfrm>
            <a:off x="6728918" y="3201194"/>
            <a:ext cx="4994888" cy="3428054"/>
          </a:xfrm>
          <a:prstGeom prst="rect">
            <a:avLst/>
          </a:prstGeom>
          <a:noFill/>
          <a:ln>
            <a:noFill/>
          </a:ln>
        </p:spPr>
      </p:pic>
      <p:sp>
        <p:nvSpPr>
          <p:cNvPr id="113" name="Google Shape;113;p6"/>
          <p:cNvSpPr txBox="1">
            <a:spLocks noGrp="1"/>
          </p:cNvSpPr>
          <p:nvPr>
            <p:ph type="ftr" idx="11"/>
          </p:nvPr>
        </p:nvSpPr>
        <p:spPr>
          <a:xfrm>
            <a:off x="10227946" y="6646234"/>
            <a:ext cx="1781175" cy="211766"/>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r>
              <a:rPr lang="en-US"/>
              <a:t>Tri-COG FEEDS Spring 2024 |</a:t>
            </a:r>
            <a:endParaRPr/>
          </a:p>
        </p:txBody>
      </p:sp>
      <p:sp>
        <p:nvSpPr>
          <p:cNvPr id="114" name="Google Shape;114;p6"/>
          <p:cNvSpPr txBox="1">
            <a:spLocks noGrp="1"/>
          </p:cNvSpPr>
          <p:nvPr>
            <p:ph type="sldNum" idx="12"/>
          </p:nvPr>
        </p:nvSpPr>
        <p:spPr>
          <a:xfrm>
            <a:off x="11849011" y="6646234"/>
            <a:ext cx="463296" cy="21176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000"/>
              <a:buNone/>
            </a:pPr>
            <a:fld id="{00000000-1234-1234-1234-123412341234}" type="slidenum">
              <a:rPr lang="en-US"/>
              <a:t>2</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5"/>
          <p:cNvSpPr txBox="1">
            <a:spLocks noGrp="1"/>
          </p:cNvSpPr>
          <p:nvPr>
            <p:ph type="title"/>
          </p:nvPr>
        </p:nvSpPr>
        <p:spPr>
          <a:xfrm>
            <a:off x="182880" y="182880"/>
            <a:ext cx="11789664" cy="763285"/>
          </a:xfrm>
          <a:prstGeom prst="rect">
            <a:avLst/>
          </a:prstGeom>
          <a:noFill/>
          <a:ln>
            <a:noFill/>
          </a:ln>
        </p:spPr>
        <p:txBody>
          <a:bodyPr spcFirstLastPara="1" wrap="square" lIns="182875" tIns="91425" rIns="182875" bIns="91425" anchor="ctr" anchorCtr="0">
            <a:noAutofit/>
          </a:bodyPr>
          <a:lstStyle/>
          <a:p>
            <a:pPr marL="0" lvl="0" indent="0" algn="l" rtl="0">
              <a:lnSpc>
                <a:spcPct val="90000"/>
              </a:lnSpc>
              <a:spcBef>
                <a:spcPts val="0"/>
              </a:spcBef>
              <a:spcAft>
                <a:spcPts val="0"/>
              </a:spcAft>
              <a:buSzPts val="1400"/>
              <a:buNone/>
            </a:pPr>
            <a:r>
              <a:rPr lang="en-US" sz="3000" b="1"/>
              <a:t>The Demand: </a:t>
            </a:r>
            <a:r>
              <a:rPr lang="en-US" sz="3000" b="1" u="sng"/>
              <a:t>$6.6 billion</a:t>
            </a:r>
            <a:r>
              <a:rPr lang="en-US" sz="3000" b="1"/>
              <a:t> Potential in Local Food Spending</a:t>
            </a:r>
            <a:endParaRPr sz="3000" b="1"/>
          </a:p>
        </p:txBody>
      </p:sp>
      <p:sp>
        <p:nvSpPr>
          <p:cNvPr id="120" name="Google Shape;120;p15"/>
          <p:cNvSpPr txBox="1">
            <a:spLocks noGrp="1"/>
          </p:cNvSpPr>
          <p:nvPr>
            <p:ph type="body" idx="3"/>
          </p:nvPr>
        </p:nvSpPr>
        <p:spPr>
          <a:xfrm>
            <a:off x="182875" y="1088675"/>
            <a:ext cx="5936700" cy="5459700"/>
          </a:xfrm>
          <a:prstGeom prst="rect">
            <a:avLst/>
          </a:prstGeom>
          <a:noFill/>
          <a:ln>
            <a:noFill/>
          </a:ln>
        </p:spPr>
        <p:txBody>
          <a:bodyPr spcFirstLastPara="1" wrap="square" lIns="91425" tIns="45700" rIns="91425" bIns="45700" anchor="t" anchorCtr="0">
            <a:noAutofit/>
          </a:bodyPr>
          <a:lstStyle/>
          <a:p>
            <a:pPr marL="300355" lvl="0" indent="-300355" algn="l" rtl="0">
              <a:lnSpc>
                <a:spcPct val="100000"/>
              </a:lnSpc>
              <a:spcBef>
                <a:spcPts val="0"/>
              </a:spcBef>
              <a:spcAft>
                <a:spcPts val="0"/>
              </a:spcAft>
              <a:buClr>
                <a:schemeClr val="lt1"/>
              </a:buClr>
              <a:buSzPts val="2160"/>
              <a:buChar char="•"/>
            </a:pPr>
            <a:r>
              <a:rPr lang="en-US" sz="2400" b="1" u="sng">
                <a:solidFill>
                  <a:schemeClr val="accent1"/>
                </a:solidFill>
              </a:rPr>
              <a:t>$10.2 billion</a:t>
            </a:r>
            <a:r>
              <a:rPr lang="en-US" sz="2400" b="1">
                <a:solidFill>
                  <a:schemeClr val="accent1"/>
                </a:solidFill>
              </a:rPr>
              <a:t> </a:t>
            </a:r>
            <a:r>
              <a:rPr lang="en-US" sz="2400"/>
              <a:t>spending on all food products in 2021 in the Tri-COG Region</a:t>
            </a:r>
            <a:endParaRPr sz="2400"/>
          </a:p>
          <a:p>
            <a:pPr marL="300355" lvl="0" indent="-300355" algn="l" rtl="0">
              <a:lnSpc>
                <a:spcPct val="100000"/>
              </a:lnSpc>
              <a:spcBef>
                <a:spcPts val="840"/>
              </a:spcBef>
              <a:spcAft>
                <a:spcPts val="0"/>
              </a:spcAft>
              <a:buClr>
                <a:schemeClr val="lt1"/>
              </a:buClr>
              <a:buSzPts val="2160"/>
              <a:buChar char="•"/>
            </a:pPr>
            <a:r>
              <a:rPr lang="en-US" sz="2400"/>
              <a:t>Less than 1%, at </a:t>
            </a:r>
            <a:r>
              <a:rPr lang="en-US" sz="2400" b="1" u="sng">
                <a:solidFill>
                  <a:schemeClr val="accent2"/>
                </a:solidFill>
              </a:rPr>
              <a:t>$54 million</a:t>
            </a:r>
            <a:r>
              <a:rPr lang="en-US" sz="2400"/>
              <a:t>, </a:t>
            </a:r>
            <a:r>
              <a:rPr lang="en-US" sz="24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was direct-to-consumer</a:t>
            </a:r>
            <a:r>
              <a:rPr lang="en-US" sz="2400"/>
              <a:t> sales</a:t>
            </a:r>
            <a:endParaRPr sz="2400"/>
          </a:p>
          <a:p>
            <a:pPr marL="300355" lvl="0" indent="-300355" algn="l" rtl="0">
              <a:lnSpc>
                <a:spcPct val="100000"/>
              </a:lnSpc>
              <a:spcBef>
                <a:spcPts val="840"/>
              </a:spcBef>
              <a:spcAft>
                <a:spcPts val="0"/>
              </a:spcAft>
              <a:buClr>
                <a:schemeClr val="lt1"/>
              </a:buClr>
              <a:buSzPts val="2160"/>
              <a:buChar char="•"/>
            </a:pPr>
            <a:r>
              <a:rPr lang="en-US" sz="2400" b="1" u="sng">
                <a:solidFill>
                  <a:schemeClr val="accent4"/>
                </a:solidFill>
              </a:rPr>
              <a:t>$6.6 billion</a:t>
            </a:r>
            <a:r>
              <a:rPr lang="en-US" sz="2400"/>
              <a:t> local food spending potential, assuming </a:t>
            </a:r>
            <a:r>
              <a:rPr lang="en-US" sz="24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65% of total food</a:t>
            </a:r>
            <a:r>
              <a:rPr lang="en-US" sz="2400"/>
              <a:t> spending could be satisfied with food products grown in the Tri-COG region</a:t>
            </a:r>
            <a:endParaRPr sz="2400"/>
          </a:p>
          <a:p>
            <a:pPr marL="300355" lvl="0" indent="-300355" algn="l" rtl="0">
              <a:lnSpc>
                <a:spcPct val="100000"/>
              </a:lnSpc>
              <a:spcBef>
                <a:spcPts val="840"/>
              </a:spcBef>
              <a:spcAft>
                <a:spcPts val="0"/>
              </a:spcAft>
              <a:buClr>
                <a:schemeClr val="lt1"/>
              </a:buClr>
              <a:buSzPts val="2160"/>
              <a:buChar char="•"/>
            </a:pPr>
            <a:r>
              <a:rPr lang="en-US" sz="2400"/>
              <a:t>Reaching the $6.6 billion local food spending potential would require substantial public and private investments in regional food systems infrastructure.</a:t>
            </a:r>
            <a:endParaRPr sz="2400"/>
          </a:p>
        </p:txBody>
      </p:sp>
      <p:sp>
        <p:nvSpPr>
          <p:cNvPr id="121" name="Google Shape;121;p15"/>
          <p:cNvSpPr txBox="1"/>
          <p:nvPr/>
        </p:nvSpPr>
        <p:spPr>
          <a:xfrm>
            <a:off x="0" y="6317117"/>
            <a:ext cx="11972543" cy="5539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chemeClr val="lt1"/>
                </a:solidFill>
                <a:latin typeface="Calibri"/>
                <a:ea typeface="Calibri"/>
                <a:cs typeface="Calibri"/>
                <a:sym typeface="Calibri"/>
              </a:rPr>
              <a:t>*Note: The Census defines direct-to-consumer and intermediated sales as “sales of edible agricultural products that are both produced and sold by the operation directly to consumers (farmers markets, on farm stores or farm stand, roadside stands or stores, u-pick, CSA, online marketplaces, etc.) or retail markets, institutions, or food hubs for local or regionally branding. Retail and institutional establishments include supermarkets, supercenters, restaurants, caterers, independently owned grocery stores, food cooperatives, K-12 schools, colleges or universities, hospitals, workplace cafeterias, prisons, foodbanks, etc.”</a:t>
            </a:r>
            <a:r>
              <a:rPr lang="en-US" sz="1000" b="0" i="0" u="none" strike="noStrike" cap="none" baseline="30000">
                <a:solidFill>
                  <a:schemeClr val="lt1"/>
                </a:solidFill>
                <a:latin typeface="Calibri"/>
                <a:ea typeface="Calibri"/>
                <a:cs typeface="Calibri"/>
                <a:sym typeface="Calibri"/>
              </a:rPr>
              <a:t>4</a:t>
            </a:r>
            <a:endParaRPr sz="1400" b="0" i="0" u="none" strike="noStrike" cap="none">
              <a:solidFill>
                <a:srgbClr val="000000"/>
              </a:solidFill>
              <a:latin typeface="Arial"/>
              <a:ea typeface="Arial"/>
              <a:cs typeface="Arial"/>
              <a:sym typeface="Arial"/>
            </a:endParaRPr>
          </a:p>
        </p:txBody>
      </p:sp>
      <p:sp>
        <p:nvSpPr>
          <p:cNvPr id="122" name="Google Shape;122;p15"/>
          <p:cNvSpPr txBox="1">
            <a:spLocks noGrp="1"/>
          </p:cNvSpPr>
          <p:nvPr>
            <p:ph type="ftr" idx="11"/>
          </p:nvPr>
        </p:nvSpPr>
        <p:spPr>
          <a:xfrm>
            <a:off x="10227946" y="6646234"/>
            <a:ext cx="1781175" cy="211766"/>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r>
              <a:rPr lang="en-US"/>
              <a:t>Tri-COG FEEDS Spring 2024 |</a:t>
            </a:r>
            <a:endParaRPr/>
          </a:p>
        </p:txBody>
      </p:sp>
      <p:sp>
        <p:nvSpPr>
          <p:cNvPr id="123" name="Google Shape;123;p15"/>
          <p:cNvSpPr txBox="1">
            <a:spLocks noGrp="1"/>
          </p:cNvSpPr>
          <p:nvPr>
            <p:ph type="sldNum" idx="12"/>
          </p:nvPr>
        </p:nvSpPr>
        <p:spPr>
          <a:xfrm>
            <a:off x="11849011" y="6646234"/>
            <a:ext cx="463296" cy="21176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000"/>
              <a:buNone/>
            </a:pPr>
            <a:fld id="{00000000-1234-1234-1234-123412341234}" type="slidenum">
              <a:rPr lang="en-US"/>
              <a:t>3</a:t>
            </a:fld>
            <a:endParaRPr/>
          </a:p>
        </p:txBody>
      </p:sp>
      <p:grpSp>
        <p:nvGrpSpPr>
          <p:cNvPr id="124" name="Google Shape;124;p15"/>
          <p:cNvGrpSpPr/>
          <p:nvPr/>
        </p:nvGrpSpPr>
        <p:grpSpPr>
          <a:xfrm>
            <a:off x="6430452" y="2216197"/>
            <a:ext cx="5542087" cy="3160009"/>
            <a:chOff x="1848368" y="2924913"/>
            <a:chExt cx="8881550" cy="4080063"/>
          </a:xfrm>
        </p:grpSpPr>
        <p:sp>
          <p:nvSpPr>
            <p:cNvPr id="125" name="Google Shape;125;p15"/>
            <p:cNvSpPr/>
            <p:nvPr/>
          </p:nvSpPr>
          <p:spPr>
            <a:xfrm>
              <a:off x="2095014" y="5020567"/>
              <a:ext cx="3553500" cy="1055700"/>
            </a:xfrm>
            <a:prstGeom prst="roundRect">
              <a:avLst>
                <a:gd name="adj" fmla="val 16667"/>
              </a:avLst>
            </a:prstGeom>
            <a:noFill/>
            <a:ln w="25400" cap="flat" cmpd="sng">
              <a:solidFill>
                <a:srgbClr val="445A8A"/>
              </a:solidFill>
              <a:prstDash val="solid"/>
              <a:round/>
              <a:headEnd type="none" w="sm" len="sm"/>
              <a:tailEnd type="none" w="sm" len="sm"/>
            </a:ln>
          </p:spPr>
          <p:txBody>
            <a:bodyPr spcFirstLastPara="1" wrap="square" lIns="91425" tIns="45700" rIns="0" bIns="45700" anchor="t"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1" i="0" u="sng" strike="noStrike" cap="none">
                  <a:solidFill>
                    <a:srgbClr val="445A8A"/>
                  </a:solidFill>
                  <a:latin typeface="Arial"/>
                  <a:ea typeface="Arial"/>
                  <a:cs typeface="Arial"/>
                  <a:sym typeface="Arial"/>
                </a:rPr>
                <a:t>$10.7 billion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sz="1400" b="1" i="0" u="none" strike="noStrike" cap="small">
                  <a:solidFill>
                    <a:srgbClr val="445A8A"/>
                  </a:solidFill>
                  <a:latin typeface="Arial"/>
                  <a:ea typeface="Arial"/>
                  <a:cs typeface="Arial"/>
                  <a:sym typeface="Arial"/>
                </a:rPr>
                <a:t>Potential economic impact for the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sz="1400" b="1" i="0" u="none" strike="noStrike" cap="small">
                  <a:solidFill>
                    <a:srgbClr val="445A8A"/>
                  </a:solidFill>
                  <a:latin typeface="Arial"/>
                  <a:ea typeface="Arial"/>
                  <a:cs typeface="Arial"/>
                  <a:sym typeface="Arial"/>
                </a:rPr>
                <a:t>Tri-COG region</a:t>
              </a:r>
              <a:endParaRPr sz="1400" b="1" i="0" u="none" strike="noStrike" cap="small">
                <a:solidFill>
                  <a:srgbClr val="445A8A"/>
                </a:solidFill>
                <a:latin typeface="Arial"/>
                <a:ea typeface="Arial"/>
                <a:cs typeface="Arial"/>
                <a:sym typeface="Arial"/>
              </a:endParaRPr>
            </a:p>
          </p:txBody>
        </p:sp>
        <p:sp>
          <p:nvSpPr>
            <p:cNvPr id="126" name="Google Shape;126;p15"/>
            <p:cNvSpPr/>
            <p:nvPr/>
          </p:nvSpPr>
          <p:spPr>
            <a:xfrm>
              <a:off x="1848368" y="2933387"/>
              <a:ext cx="6099972" cy="2294155"/>
            </a:xfrm>
            <a:custGeom>
              <a:avLst/>
              <a:gdLst/>
              <a:ahLst/>
              <a:cxnLst/>
              <a:rect l="l" t="t" r="r" b="b"/>
              <a:pathLst>
                <a:path w="6099972" h="2294155" extrusionOk="0">
                  <a:moveTo>
                    <a:pt x="5607559" y="507596"/>
                  </a:moveTo>
                  <a:cubicBezTo>
                    <a:pt x="5632508" y="508653"/>
                    <a:pt x="5657458" y="512247"/>
                    <a:pt x="5681984" y="503790"/>
                  </a:cubicBezTo>
                  <a:cubicBezTo>
                    <a:pt x="5720464" y="490470"/>
                    <a:pt x="5760425" y="489835"/>
                    <a:pt x="5800386" y="489412"/>
                  </a:cubicBezTo>
                  <a:cubicBezTo>
                    <a:pt x="5805672" y="489412"/>
                    <a:pt x="5811169" y="492795"/>
                    <a:pt x="5816033" y="495755"/>
                  </a:cubicBezTo>
                  <a:cubicBezTo>
                    <a:pt x="5836964" y="509076"/>
                    <a:pt x="5856416" y="525990"/>
                    <a:pt x="5883268" y="526836"/>
                  </a:cubicBezTo>
                  <a:cubicBezTo>
                    <a:pt x="5893206" y="527259"/>
                    <a:pt x="5904834" y="528105"/>
                    <a:pt x="5913080" y="523876"/>
                  </a:cubicBezTo>
                  <a:cubicBezTo>
                    <a:pt x="5956001" y="500830"/>
                    <a:pt x="5991734" y="511613"/>
                    <a:pt x="6026197" y="541214"/>
                  </a:cubicBezTo>
                  <a:cubicBezTo>
                    <a:pt x="6057067" y="567854"/>
                    <a:pt x="6073558" y="601472"/>
                    <a:pt x="6085821" y="638896"/>
                  </a:cubicBezTo>
                  <a:cubicBezTo>
                    <a:pt x="6097873" y="675474"/>
                    <a:pt x="6101256" y="712052"/>
                    <a:pt x="6099565" y="749898"/>
                  </a:cubicBezTo>
                  <a:cubicBezTo>
                    <a:pt x="6096816" y="808043"/>
                    <a:pt x="6072501" y="854347"/>
                    <a:pt x="6022180" y="886484"/>
                  </a:cubicBezTo>
                  <a:cubicBezTo>
                    <a:pt x="6008648" y="895153"/>
                    <a:pt x="5995117" y="903822"/>
                    <a:pt x="5980528" y="910588"/>
                  </a:cubicBezTo>
                  <a:cubicBezTo>
                    <a:pt x="5951350" y="924331"/>
                    <a:pt x="5928938" y="945052"/>
                    <a:pt x="5909909" y="970001"/>
                  </a:cubicBezTo>
                  <a:cubicBezTo>
                    <a:pt x="5893417" y="991778"/>
                    <a:pt x="5876926" y="1013979"/>
                    <a:pt x="5858742" y="1034276"/>
                  </a:cubicBezTo>
                  <a:cubicBezTo>
                    <a:pt x="5825758" y="1071277"/>
                    <a:pt x="5783260" y="1095169"/>
                    <a:pt x="5733785" y="1100878"/>
                  </a:cubicBezTo>
                  <a:cubicBezTo>
                    <a:pt x="5704184" y="1104261"/>
                    <a:pt x="5673103" y="1098552"/>
                    <a:pt x="5643080" y="1093901"/>
                  </a:cubicBezTo>
                  <a:cubicBezTo>
                    <a:pt x="5611788" y="1089038"/>
                    <a:pt x="5580919" y="1080158"/>
                    <a:pt x="5549838" y="1073392"/>
                  </a:cubicBezTo>
                  <a:cubicBezTo>
                    <a:pt x="5546455" y="1072546"/>
                    <a:pt x="5542438" y="1074026"/>
                    <a:pt x="5538632" y="1074237"/>
                  </a:cubicBezTo>
                  <a:cubicBezTo>
                    <a:pt x="5539055" y="1078043"/>
                    <a:pt x="5538209" y="1082695"/>
                    <a:pt x="5540112" y="1085443"/>
                  </a:cubicBezTo>
                  <a:cubicBezTo>
                    <a:pt x="5562523" y="1118004"/>
                    <a:pt x="5556815" y="1149719"/>
                    <a:pt x="5538843" y="1182068"/>
                  </a:cubicBezTo>
                  <a:cubicBezTo>
                    <a:pt x="5522985" y="1210612"/>
                    <a:pt x="5508397" y="1239578"/>
                    <a:pt x="5493385" y="1268333"/>
                  </a:cubicBezTo>
                  <a:cubicBezTo>
                    <a:pt x="5492116" y="1270659"/>
                    <a:pt x="5491059" y="1272985"/>
                    <a:pt x="5488945" y="1277213"/>
                  </a:cubicBezTo>
                  <a:cubicBezTo>
                    <a:pt x="5502054" y="1279116"/>
                    <a:pt x="5513682" y="1281231"/>
                    <a:pt x="5525523" y="1282288"/>
                  </a:cubicBezTo>
                  <a:cubicBezTo>
                    <a:pt x="5542014" y="1283768"/>
                    <a:pt x="5558718" y="1284614"/>
                    <a:pt x="5575421" y="1285037"/>
                  </a:cubicBezTo>
                  <a:cubicBezTo>
                    <a:pt x="5620033" y="1286094"/>
                    <a:pt x="5650057" y="1309563"/>
                    <a:pt x="5668663" y="1346141"/>
                  </a:cubicBezTo>
                  <a:cubicBezTo>
                    <a:pt x="5687058" y="1382084"/>
                    <a:pt x="5681561" y="1419085"/>
                    <a:pt x="5654709" y="1447840"/>
                  </a:cubicBezTo>
                  <a:cubicBezTo>
                    <a:pt x="5629760" y="1474269"/>
                    <a:pt x="5599948" y="1497316"/>
                    <a:pt x="5569501" y="1517613"/>
                  </a:cubicBezTo>
                  <a:cubicBezTo>
                    <a:pt x="5528060" y="1545311"/>
                    <a:pt x="5484504" y="1570049"/>
                    <a:pt x="5440738" y="1594152"/>
                  </a:cubicBezTo>
                  <a:cubicBezTo>
                    <a:pt x="5400777" y="1616353"/>
                    <a:pt x="5356165" y="1624387"/>
                    <a:pt x="5310495" y="1629039"/>
                  </a:cubicBezTo>
                  <a:cubicBezTo>
                    <a:pt x="5244316" y="1635805"/>
                    <a:pt x="5177926" y="1643416"/>
                    <a:pt x="5115342" y="1666040"/>
                  </a:cubicBezTo>
                  <a:cubicBezTo>
                    <a:pt x="5075593" y="1680417"/>
                    <a:pt x="5037534" y="1700292"/>
                    <a:pt x="5001379" y="1721858"/>
                  </a:cubicBezTo>
                  <a:cubicBezTo>
                    <a:pt x="4923149" y="1768373"/>
                    <a:pt x="4843650" y="1812986"/>
                    <a:pt x="4772397" y="1869861"/>
                  </a:cubicBezTo>
                  <a:cubicBezTo>
                    <a:pt x="4685709" y="1939212"/>
                    <a:pt x="4619742" y="2022305"/>
                    <a:pt x="4584432" y="2127387"/>
                  </a:cubicBezTo>
                  <a:cubicBezTo>
                    <a:pt x="4574072" y="2158045"/>
                    <a:pt x="4560752" y="2187857"/>
                    <a:pt x="4549969" y="2218515"/>
                  </a:cubicBezTo>
                  <a:cubicBezTo>
                    <a:pt x="4542992" y="2238601"/>
                    <a:pt x="4530517" y="2254248"/>
                    <a:pt x="4512545" y="2265031"/>
                  </a:cubicBezTo>
                  <a:cubicBezTo>
                    <a:pt x="4495842" y="2275179"/>
                    <a:pt x="4478716" y="2285328"/>
                    <a:pt x="4460321" y="2292094"/>
                  </a:cubicBezTo>
                  <a:cubicBezTo>
                    <a:pt x="4450384" y="2295688"/>
                    <a:pt x="4437275" y="2293997"/>
                    <a:pt x="4426280" y="2291460"/>
                  </a:cubicBezTo>
                  <a:cubicBezTo>
                    <a:pt x="4415497" y="2289134"/>
                    <a:pt x="4404926" y="2284060"/>
                    <a:pt x="4395834" y="2277928"/>
                  </a:cubicBezTo>
                  <a:cubicBezTo>
                    <a:pt x="4378708" y="2266511"/>
                    <a:pt x="4359890" y="2260802"/>
                    <a:pt x="4339804" y="2262493"/>
                  </a:cubicBezTo>
                  <a:cubicBezTo>
                    <a:pt x="4299209" y="2266088"/>
                    <a:pt x="4258614" y="2270739"/>
                    <a:pt x="4218230" y="2276448"/>
                  </a:cubicBezTo>
                  <a:cubicBezTo>
                    <a:pt x="4169600" y="2283425"/>
                    <a:pt x="4120970" y="2288711"/>
                    <a:pt x="4071918" y="2285751"/>
                  </a:cubicBezTo>
                  <a:cubicBezTo>
                    <a:pt x="4064095" y="2285328"/>
                    <a:pt x="4055003" y="2283637"/>
                    <a:pt x="4049294" y="2279408"/>
                  </a:cubicBezTo>
                  <a:cubicBezTo>
                    <a:pt x="4022865" y="2259322"/>
                    <a:pt x="3995167" y="2239870"/>
                    <a:pt x="3971698" y="2216612"/>
                  </a:cubicBezTo>
                  <a:cubicBezTo>
                    <a:pt x="3788174" y="2034145"/>
                    <a:pt x="3605496" y="1851044"/>
                    <a:pt x="3422606" y="1668154"/>
                  </a:cubicBezTo>
                  <a:cubicBezTo>
                    <a:pt x="3391314" y="1636862"/>
                    <a:pt x="3358118" y="1607050"/>
                    <a:pt x="3327883" y="1574489"/>
                  </a:cubicBezTo>
                  <a:cubicBezTo>
                    <a:pt x="3297014" y="1541294"/>
                    <a:pt x="3258956" y="1529242"/>
                    <a:pt x="3214766" y="1528608"/>
                  </a:cubicBezTo>
                  <a:cubicBezTo>
                    <a:pt x="3097844" y="1526916"/>
                    <a:pt x="2980921" y="1524591"/>
                    <a:pt x="2863998" y="1522688"/>
                  </a:cubicBezTo>
                  <a:cubicBezTo>
                    <a:pt x="2761030" y="1521208"/>
                    <a:pt x="2658062" y="1520150"/>
                    <a:pt x="2555094" y="1518459"/>
                  </a:cubicBezTo>
                  <a:cubicBezTo>
                    <a:pt x="2548963" y="1518459"/>
                    <a:pt x="2541985" y="1515710"/>
                    <a:pt x="2536700" y="1512539"/>
                  </a:cubicBezTo>
                  <a:cubicBezTo>
                    <a:pt x="2513442" y="1497739"/>
                    <a:pt x="2493356" y="1479344"/>
                    <a:pt x="2480035" y="1455452"/>
                  </a:cubicBezTo>
                  <a:cubicBezTo>
                    <a:pt x="2473058" y="1442977"/>
                    <a:pt x="2467772" y="1429234"/>
                    <a:pt x="2464389" y="1415491"/>
                  </a:cubicBezTo>
                  <a:cubicBezTo>
                    <a:pt x="2455932" y="1379759"/>
                    <a:pt x="2436691" y="1351427"/>
                    <a:pt x="2407091" y="1329226"/>
                  </a:cubicBezTo>
                  <a:cubicBezTo>
                    <a:pt x="2403496" y="1326689"/>
                    <a:pt x="2399479" y="1324575"/>
                    <a:pt x="2395251" y="1323306"/>
                  </a:cubicBezTo>
                  <a:cubicBezTo>
                    <a:pt x="2347044" y="1307026"/>
                    <a:pt x="2301797" y="1285037"/>
                    <a:pt x="2259087" y="1258184"/>
                  </a:cubicBezTo>
                  <a:cubicBezTo>
                    <a:pt x="2252533" y="1254167"/>
                    <a:pt x="2244287" y="1251419"/>
                    <a:pt x="2236464" y="1250996"/>
                  </a:cubicBezTo>
                  <a:cubicBezTo>
                    <a:pt x="2140896" y="1245921"/>
                    <a:pt x="2045117" y="1241270"/>
                    <a:pt x="1949549" y="1237041"/>
                  </a:cubicBezTo>
                  <a:cubicBezTo>
                    <a:pt x="1837278" y="1231967"/>
                    <a:pt x="1725006" y="1226047"/>
                    <a:pt x="1612524" y="1222875"/>
                  </a:cubicBezTo>
                  <a:cubicBezTo>
                    <a:pt x="1549728" y="1220972"/>
                    <a:pt x="1486298" y="1218646"/>
                    <a:pt x="1423925" y="1225201"/>
                  </a:cubicBezTo>
                  <a:cubicBezTo>
                    <a:pt x="1344638" y="1233235"/>
                    <a:pt x="1268733" y="1256916"/>
                    <a:pt x="1196211" y="1290322"/>
                  </a:cubicBezTo>
                  <a:cubicBezTo>
                    <a:pt x="1169571" y="1302586"/>
                    <a:pt x="1140604" y="1309986"/>
                    <a:pt x="1112061" y="1317809"/>
                  </a:cubicBezTo>
                  <a:cubicBezTo>
                    <a:pt x="1064065" y="1331129"/>
                    <a:pt x="1015436" y="1341489"/>
                    <a:pt x="967863" y="1355867"/>
                  </a:cubicBezTo>
                  <a:cubicBezTo>
                    <a:pt x="908028" y="1374050"/>
                    <a:pt x="846712" y="1375741"/>
                    <a:pt x="784973" y="1375953"/>
                  </a:cubicBezTo>
                  <a:cubicBezTo>
                    <a:pt x="553242" y="1376799"/>
                    <a:pt x="321723" y="1377221"/>
                    <a:pt x="89991" y="1377221"/>
                  </a:cubicBezTo>
                  <a:cubicBezTo>
                    <a:pt x="82168" y="1377221"/>
                    <a:pt x="72865" y="1374261"/>
                    <a:pt x="66945" y="1369610"/>
                  </a:cubicBezTo>
                  <a:cubicBezTo>
                    <a:pt x="51088" y="1356924"/>
                    <a:pt x="35442" y="1343604"/>
                    <a:pt x="22121" y="1328380"/>
                  </a:cubicBezTo>
                  <a:cubicBezTo>
                    <a:pt x="3304" y="1307237"/>
                    <a:pt x="-3674" y="1281865"/>
                    <a:pt x="1824" y="1253744"/>
                  </a:cubicBezTo>
                  <a:cubicBezTo>
                    <a:pt x="6052" y="1232390"/>
                    <a:pt x="8167" y="1210401"/>
                    <a:pt x="13030" y="1189046"/>
                  </a:cubicBezTo>
                  <a:cubicBezTo>
                    <a:pt x="25504" y="1134284"/>
                    <a:pt x="72443" y="1094112"/>
                    <a:pt x="129952" y="1087769"/>
                  </a:cubicBezTo>
                  <a:cubicBezTo>
                    <a:pt x="138410" y="1086923"/>
                    <a:pt x="147079" y="1086501"/>
                    <a:pt x="155324" y="1085020"/>
                  </a:cubicBezTo>
                  <a:cubicBezTo>
                    <a:pt x="159976" y="1084175"/>
                    <a:pt x="165685" y="1083118"/>
                    <a:pt x="168856" y="1080158"/>
                  </a:cubicBezTo>
                  <a:cubicBezTo>
                    <a:pt x="184079" y="1065569"/>
                    <a:pt x="199514" y="1051825"/>
                    <a:pt x="205646" y="1029836"/>
                  </a:cubicBezTo>
                  <a:cubicBezTo>
                    <a:pt x="220446" y="976767"/>
                    <a:pt x="252372" y="934480"/>
                    <a:pt x="298465" y="903188"/>
                  </a:cubicBezTo>
                  <a:cubicBezTo>
                    <a:pt x="348575" y="869147"/>
                    <a:pt x="401644" y="840392"/>
                    <a:pt x="463172" y="831935"/>
                  </a:cubicBezTo>
                  <a:cubicBezTo>
                    <a:pt x="486218" y="828763"/>
                    <a:pt x="509687" y="827917"/>
                    <a:pt x="533156" y="827917"/>
                  </a:cubicBezTo>
                  <a:cubicBezTo>
                    <a:pt x="575231" y="827917"/>
                    <a:pt x="613289" y="817346"/>
                    <a:pt x="648810" y="794722"/>
                  </a:cubicBezTo>
                  <a:cubicBezTo>
                    <a:pt x="709703" y="756030"/>
                    <a:pt x="771441" y="718395"/>
                    <a:pt x="834237" y="682451"/>
                  </a:cubicBezTo>
                  <a:cubicBezTo>
                    <a:pt x="855803" y="670188"/>
                    <a:pt x="881598" y="664479"/>
                    <a:pt x="905702" y="656445"/>
                  </a:cubicBezTo>
                  <a:cubicBezTo>
                    <a:pt x="936360" y="646296"/>
                    <a:pt x="961309" y="630227"/>
                    <a:pt x="979703" y="602952"/>
                  </a:cubicBezTo>
                  <a:cubicBezTo>
                    <a:pt x="1006767" y="562991"/>
                    <a:pt x="1039328" y="527470"/>
                    <a:pt x="1081614" y="501253"/>
                  </a:cubicBezTo>
                  <a:cubicBezTo>
                    <a:pt x="1098952" y="490470"/>
                    <a:pt x="1116078" y="479052"/>
                    <a:pt x="1132147" y="466366"/>
                  </a:cubicBezTo>
                  <a:cubicBezTo>
                    <a:pt x="1159210" y="444588"/>
                    <a:pt x="1188600" y="439091"/>
                    <a:pt x="1221372" y="450931"/>
                  </a:cubicBezTo>
                  <a:cubicBezTo>
                    <a:pt x="1240190" y="457909"/>
                    <a:pt x="1259219" y="464463"/>
                    <a:pt x="1278036" y="472075"/>
                  </a:cubicBezTo>
                  <a:cubicBezTo>
                    <a:pt x="1289876" y="476938"/>
                    <a:pt x="1298757" y="475035"/>
                    <a:pt x="1308060" y="465943"/>
                  </a:cubicBezTo>
                  <a:cubicBezTo>
                    <a:pt x="1326877" y="447760"/>
                    <a:pt x="1346329" y="430000"/>
                    <a:pt x="1366415" y="413296"/>
                  </a:cubicBezTo>
                  <a:cubicBezTo>
                    <a:pt x="1404896" y="381581"/>
                    <a:pt x="1450143" y="362975"/>
                    <a:pt x="1499618" y="358324"/>
                  </a:cubicBezTo>
                  <a:cubicBezTo>
                    <a:pt x="1524990" y="355786"/>
                    <a:pt x="1551208" y="362341"/>
                    <a:pt x="1577003" y="366147"/>
                  </a:cubicBezTo>
                  <a:cubicBezTo>
                    <a:pt x="1590112" y="368050"/>
                    <a:pt x="1601529" y="366992"/>
                    <a:pt x="1610621" y="357901"/>
                  </a:cubicBezTo>
                  <a:cubicBezTo>
                    <a:pt x="1624364" y="344158"/>
                    <a:pt x="1638530" y="330626"/>
                    <a:pt x="1650159" y="315403"/>
                  </a:cubicBezTo>
                  <a:cubicBezTo>
                    <a:pt x="1668342" y="291511"/>
                    <a:pt x="1682297" y="264236"/>
                    <a:pt x="1702594" y="242458"/>
                  </a:cubicBezTo>
                  <a:cubicBezTo>
                    <a:pt x="1719509" y="223852"/>
                    <a:pt x="1741287" y="208206"/>
                    <a:pt x="1763699" y="195943"/>
                  </a:cubicBezTo>
                  <a:cubicBezTo>
                    <a:pt x="1801968" y="175011"/>
                    <a:pt x="1824803" y="145622"/>
                    <a:pt x="1825860" y="103123"/>
                  </a:cubicBezTo>
                  <a:cubicBezTo>
                    <a:pt x="1826494" y="75003"/>
                    <a:pt x="1835375" y="50054"/>
                    <a:pt x="1847215" y="25316"/>
                  </a:cubicBezTo>
                  <a:cubicBezTo>
                    <a:pt x="1854615" y="9881"/>
                    <a:pt x="1867724" y="2058"/>
                    <a:pt x="1884639" y="1635"/>
                  </a:cubicBezTo>
                  <a:cubicBezTo>
                    <a:pt x="1930943" y="790"/>
                    <a:pt x="1977246" y="-690"/>
                    <a:pt x="2023550" y="367"/>
                  </a:cubicBezTo>
                  <a:cubicBezTo>
                    <a:pt x="2188469" y="4595"/>
                    <a:pt x="2353387" y="10727"/>
                    <a:pt x="2518516" y="14744"/>
                  </a:cubicBezTo>
                  <a:cubicBezTo>
                    <a:pt x="2730795" y="19819"/>
                    <a:pt x="2943075" y="25950"/>
                    <a:pt x="3155142" y="27642"/>
                  </a:cubicBezTo>
                  <a:cubicBezTo>
                    <a:pt x="3665543" y="31659"/>
                    <a:pt x="4176154" y="33773"/>
                    <a:pt x="4686555" y="36099"/>
                  </a:cubicBezTo>
                  <a:cubicBezTo>
                    <a:pt x="5029289" y="37579"/>
                    <a:pt x="5372022" y="38213"/>
                    <a:pt x="5714756" y="39271"/>
                  </a:cubicBezTo>
                  <a:cubicBezTo>
                    <a:pt x="5739071" y="39271"/>
                    <a:pt x="5763385" y="39693"/>
                    <a:pt x="5787489" y="41808"/>
                  </a:cubicBezTo>
                  <a:cubicBezTo>
                    <a:pt x="5799118" y="42865"/>
                    <a:pt x="5812226" y="45614"/>
                    <a:pt x="5821741" y="51745"/>
                  </a:cubicBezTo>
                  <a:cubicBezTo>
                    <a:pt x="5926189" y="119404"/>
                    <a:pt x="5979894" y="217086"/>
                    <a:pt x="5995751" y="336123"/>
                  </a:cubicBezTo>
                  <a:cubicBezTo>
                    <a:pt x="5997865" y="351769"/>
                    <a:pt x="5995117" y="368684"/>
                    <a:pt x="5991734" y="384330"/>
                  </a:cubicBezTo>
                  <a:cubicBezTo>
                    <a:pt x="5984333" y="419005"/>
                    <a:pt x="5951138" y="436765"/>
                    <a:pt x="5916463" y="425982"/>
                  </a:cubicBezTo>
                  <a:cubicBezTo>
                    <a:pt x="5911812" y="424502"/>
                    <a:pt x="5906526" y="423234"/>
                    <a:pt x="5902931" y="420274"/>
                  </a:cubicBezTo>
                  <a:cubicBezTo>
                    <a:pt x="5872274" y="395324"/>
                    <a:pt x="5839713" y="406953"/>
                    <a:pt x="5817089" y="426194"/>
                  </a:cubicBezTo>
                  <a:cubicBezTo>
                    <a:pt x="5779243" y="458332"/>
                    <a:pt x="5735265" y="464886"/>
                    <a:pt x="5689595" y="472286"/>
                  </a:cubicBezTo>
                  <a:cubicBezTo>
                    <a:pt x="5667183" y="475881"/>
                    <a:pt x="5644983" y="482012"/>
                    <a:pt x="5623205" y="488355"/>
                  </a:cubicBezTo>
                  <a:cubicBezTo>
                    <a:pt x="5616016" y="490470"/>
                    <a:pt x="5610096" y="497235"/>
                    <a:pt x="5603542" y="501887"/>
                  </a:cubicBezTo>
                  <a:lnTo>
                    <a:pt x="5606079" y="506538"/>
                  </a:lnTo>
                  <a:close/>
                </a:path>
              </a:pathLst>
            </a:custGeom>
            <a:noFill/>
            <a:ln w="635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7" name="Google Shape;127;p15"/>
            <p:cNvSpPr txBox="1"/>
            <p:nvPr/>
          </p:nvSpPr>
          <p:spPr>
            <a:xfrm>
              <a:off x="7719281" y="4899347"/>
              <a:ext cx="1922700" cy="1192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chemeClr val="accent4"/>
                  </a:solidFill>
                  <a:latin typeface="Arial"/>
                  <a:ea typeface="Arial"/>
                  <a:cs typeface="Arial"/>
                  <a:sym typeface="Arial"/>
                </a:rPr>
                <a:t>$6.6 billion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chemeClr val="accent4"/>
                  </a:solidFill>
                  <a:latin typeface="Arial"/>
                  <a:ea typeface="Arial"/>
                  <a:cs typeface="Arial"/>
                  <a:sym typeface="Arial"/>
                </a:rPr>
                <a:t>       </a:t>
              </a:r>
              <a:r>
                <a:rPr lang="en-US" sz="1000" b="1" i="0" u="none" strike="noStrike" cap="small">
                  <a:solidFill>
                    <a:schemeClr val="accent4"/>
                  </a:solidFill>
                  <a:latin typeface="Arial"/>
                  <a:ea typeface="Arial"/>
                  <a:cs typeface="Arial"/>
                  <a:sym typeface="Arial"/>
                </a:rPr>
                <a:t>Potential Sales</a:t>
              </a:r>
              <a:endParaRPr sz="1000" b="1" i="0" u="none" strike="noStrike" cap="small">
                <a:solidFill>
                  <a:schemeClr val="accent4"/>
                </a:solidFill>
                <a:latin typeface="Arial"/>
                <a:ea typeface="Arial"/>
                <a:cs typeface="Arial"/>
                <a:sym typeface="Arial"/>
              </a:endParaRPr>
            </a:p>
          </p:txBody>
        </p:sp>
        <p:sp>
          <p:nvSpPr>
            <p:cNvPr id="128" name="Google Shape;128;p15"/>
            <p:cNvSpPr txBox="1"/>
            <p:nvPr/>
          </p:nvSpPr>
          <p:spPr>
            <a:xfrm>
              <a:off x="5298963" y="4177777"/>
              <a:ext cx="1678800" cy="993600"/>
            </a:xfrm>
            <a:prstGeom prst="rect">
              <a:avLst/>
            </a:prstGeom>
            <a:noFill/>
            <a:ln>
              <a:noFill/>
            </a:ln>
          </p:spPr>
          <p:txBody>
            <a:bodyPr spcFirstLastPara="1" wrap="square" lIns="91425" tIns="45700" rIns="0"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chemeClr val="accent2"/>
                  </a:solidFill>
                  <a:latin typeface="Arial"/>
                  <a:ea typeface="Arial"/>
                  <a:cs typeface="Arial"/>
                  <a:sym typeface="Arial"/>
                </a:rPr>
                <a:t>$54 million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chemeClr val="accent2"/>
                  </a:solidFill>
                  <a:latin typeface="Arial"/>
                  <a:ea typeface="Arial"/>
                  <a:cs typeface="Arial"/>
                  <a:sym typeface="Arial"/>
                </a:rPr>
                <a:t>  </a:t>
              </a:r>
              <a:r>
                <a:rPr lang="en-US" sz="1000" b="1" i="0" u="none" strike="noStrike" cap="small">
                  <a:solidFill>
                    <a:schemeClr val="accent2"/>
                  </a:solidFill>
                  <a:latin typeface="Arial"/>
                  <a:ea typeface="Arial"/>
                  <a:cs typeface="Arial"/>
                  <a:sym typeface="Arial"/>
                </a:rPr>
                <a:t>Current Sales</a:t>
              </a:r>
              <a:endParaRPr sz="1000" b="1" i="0" u="none" strike="noStrike" cap="small">
                <a:solidFill>
                  <a:schemeClr val="accent2"/>
                </a:solidFill>
                <a:latin typeface="Arial"/>
                <a:ea typeface="Arial"/>
                <a:cs typeface="Arial"/>
                <a:sym typeface="Arial"/>
              </a:endParaRPr>
            </a:p>
          </p:txBody>
        </p:sp>
        <p:pic>
          <p:nvPicPr>
            <p:cNvPr id="129" name="Google Shape;129;p15" descr="A map of a city&#10;&#10;Description automatically generated"/>
            <p:cNvPicPr preferRelativeResize="0"/>
            <p:nvPr/>
          </p:nvPicPr>
          <p:blipFill rotWithShape="1">
            <a:blip r:embed="rId3">
              <a:alphaModFix/>
            </a:blip>
            <a:srcRect/>
            <a:stretch/>
          </p:blipFill>
          <p:spPr>
            <a:xfrm>
              <a:off x="5164426" y="2999014"/>
              <a:ext cx="1899666" cy="1304437"/>
            </a:xfrm>
            <a:prstGeom prst="rect">
              <a:avLst/>
            </a:prstGeom>
            <a:noFill/>
            <a:ln>
              <a:noFill/>
            </a:ln>
          </p:spPr>
        </p:pic>
        <p:sp>
          <p:nvSpPr>
            <p:cNvPr id="130" name="Google Shape;130;p15"/>
            <p:cNvSpPr/>
            <p:nvPr/>
          </p:nvSpPr>
          <p:spPr>
            <a:xfrm rot="8552783" flipH="1">
              <a:off x="6354929" y="3800666"/>
              <a:ext cx="765640" cy="420683"/>
            </a:xfrm>
            <a:prstGeom prst="curvedDownArrow">
              <a:avLst>
                <a:gd name="adj1" fmla="val 25000"/>
                <a:gd name="adj2" fmla="val 50000"/>
                <a:gd name="adj3" fmla="val 25000"/>
              </a:avLst>
            </a:prstGeom>
            <a:noFill/>
            <a:ln w="9525" cap="flat" cmpd="sng">
              <a:solidFill>
                <a:schemeClr val="accent2"/>
              </a:solidFill>
              <a:prstDash val="dash"/>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1" name="Google Shape;131;p15"/>
            <p:cNvSpPr/>
            <p:nvPr/>
          </p:nvSpPr>
          <p:spPr>
            <a:xfrm rot="8151751" flipH="1">
              <a:off x="7017771" y="3735925"/>
              <a:ext cx="3325759" cy="2458039"/>
            </a:xfrm>
            <a:prstGeom prst="curvedDownArrow">
              <a:avLst>
                <a:gd name="adj1" fmla="val 25000"/>
                <a:gd name="adj2" fmla="val 50000"/>
                <a:gd name="adj3" fmla="val 25000"/>
              </a:avLst>
            </a:prstGeom>
            <a:solidFill>
              <a:schemeClr val="accent4"/>
            </a:solidFill>
            <a:ln w="9525" cap="flat" cmpd="sng">
              <a:solidFill>
                <a:schemeClr val="accent4"/>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g2dac5e3d444_0_46"/>
          <p:cNvSpPr txBox="1">
            <a:spLocks noGrp="1"/>
          </p:cNvSpPr>
          <p:nvPr>
            <p:ph type="title"/>
          </p:nvPr>
        </p:nvSpPr>
        <p:spPr>
          <a:xfrm>
            <a:off x="182875" y="182874"/>
            <a:ext cx="11789700" cy="914400"/>
          </a:xfrm>
          <a:prstGeom prst="rect">
            <a:avLst/>
          </a:prstGeom>
          <a:noFill/>
          <a:ln>
            <a:noFill/>
          </a:ln>
        </p:spPr>
        <p:txBody>
          <a:bodyPr spcFirstLastPara="1" wrap="square" lIns="91425" tIns="91425" rIns="182875" bIns="91425" anchor="ctr" anchorCtr="0">
            <a:noAutofit/>
          </a:bodyPr>
          <a:lstStyle/>
          <a:p>
            <a:pPr marL="0" lvl="0" indent="0" algn="ctr" rtl="0">
              <a:lnSpc>
                <a:spcPct val="100000"/>
              </a:lnSpc>
              <a:spcBef>
                <a:spcPts val="0"/>
              </a:spcBef>
              <a:spcAft>
                <a:spcPts val="0"/>
              </a:spcAft>
              <a:buSzPts val="1400"/>
              <a:buNone/>
            </a:pPr>
            <a:r>
              <a:rPr lang="en-US" sz="3000" b="1"/>
              <a:t>Building Community Capital to support:</a:t>
            </a:r>
            <a:endParaRPr sz="3000" b="1"/>
          </a:p>
          <a:p>
            <a:pPr marL="0" lvl="0" indent="0" algn="ctr" rtl="0">
              <a:lnSpc>
                <a:spcPct val="100000"/>
              </a:lnSpc>
              <a:spcBef>
                <a:spcPts val="0"/>
              </a:spcBef>
              <a:spcAft>
                <a:spcPts val="0"/>
              </a:spcAft>
              <a:buSzPts val="1400"/>
              <a:buNone/>
            </a:pPr>
            <a:r>
              <a:rPr lang="en-US" sz="3000" b="1"/>
              <a:t>Food Systems-Driven Economic Development</a:t>
            </a:r>
            <a:endParaRPr sz="3000" b="1"/>
          </a:p>
        </p:txBody>
      </p:sp>
      <p:sp>
        <p:nvSpPr>
          <p:cNvPr id="138" name="Google Shape;138;g2dac5e3d444_0_46"/>
          <p:cNvSpPr txBox="1">
            <a:spLocks noGrp="1"/>
          </p:cNvSpPr>
          <p:nvPr>
            <p:ph type="sldNum" idx="12"/>
          </p:nvPr>
        </p:nvSpPr>
        <p:spPr>
          <a:xfrm>
            <a:off x="11849011" y="6646234"/>
            <a:ext cx="463200" cy="211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000"/>
              <a:buFont typeface="Arial"/>
              <a:buNone/>
            </a:pPr>
            <a:fld id="{00000000-1234-1234-1234-123412341234}" type="slidenum">
              <a:rPr lang="en-US"/>
              <a:t>4</a:t>
            </a:fld>
            <a:endParaRPr/>
          </a:p>
        </p:txBody>
      </p:sp>
      <p:grpSp>
        <p:nvGrpSpPr>
          <p:cNvPr id="139" name="Google Shape;139;g2dac5e3d444_0_46"/>
          <p:cNvGrpSpPr/>
          <p:nvPr/>
        </p:nvGrpSpPr>
        <p:grpSpPr>
          <a:xfrm>
            <a:off x="3623353" y="1460671"/>
            <a:ext cx="4945276" cy="5027602"/>
            <a:chOff x="395941" y="1646"/>
            <a:chExt cx="4945276" cy="5027602"/>
          </a:xfrm>
        </p:grpSpPr>
        <p:sp>
          <p:nvSpPr>
            <p:cNvPr id="140" name="Google Shape;140;g2dac5e3d444_0_46"/>
            <p:cNvSpPr/>
            <p:nvPr/>
          </p:nvSpPr>
          <p:spPr>
            <a:xfrm>
              <a:off x="2192079" y="1646"/>
              <a:ext cx="1353000" cy="879600"/>
            </a:xfrm>
            <a:prstGeom prst="roundRect">
              <a:avLst>
                <a:gd name="adj" fmla="val 16667"/>
              </a:avLst>
            </a:prstGeom>
            <a:solidFill>
              <a:schemeClr val="accent5"/>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 name="Google Shape;141;g2dac5e3d444_0_46"/>
            <p:cNvSpPr txBox="1"/>
            <p:nvPr/>
          </p:nvSpPr>
          <p:spPr>
            <a:xfrm>
              <a:off x="2235012" y="44579"/>
              <a:ext cx="1267200" cy="793500"/>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chemeClr val="lt1"/>
                </a:buClr>
                <a:buSzPts val="1400"/>
                <a:buFont typeface="Calibri"/>
                <a:buNone/>
              </a:pPr>
              <a:r>
                <a:rPr lang="en-US" sz="2400" b="0" i="0" u="none" strike="noStrike" cap="none">
                  <a:solidFill>
                    <a:schemeClr val="lt1"/>
                  </a:solidFill>
                  <a:latin typeface="Calibri"/>
                  <a:ea typeface="Calibri"/>
                  <a:cs typeface="Calibri"/>
                  <a:sym typeface="Calibri"/>
                </a:rPr>
                <a:t>Built</a:t>
              </a:r>
              <a:endParaRPr sz="2400" b="0" i="0" u="none" strike="noStrike" cap="none">
                <a:solidFill>
                  <a:srgbClr val="000000"/>
                </a:solidFill>
                <a:latin typeface="Arial"/>
                <a:ea typeface="Arial"/>
                <a:cs typeface="Arial"/>
                <a:sym typeface="Arial"/>
              </a:endParaRPr>
            </a:p>
          </p:txBody>
        </p:sp>
        <p:sp>
          <p:nvSpPr>
            <p:cNvPr id="142" name="Google Shape;142;g2dac5e3d444_0_46"/>
            <p:cNvSpPr/>
            <p:nvPr/>
          </p:nvSpPr>
          <p:spPr>
            <a:xfrm>
              <a:off x="794611" y="441392"/>
              <a:ext cx="4148100" cy="4148100"/>
            </a:xfrm>
            <a:custGeom>
              <a:avLst/>
              <a:gdLst/>
              <a:ahLst/>
              <a:cxnLst/>
              <a:rect l="l" t="t" r="r" b="b"/>
              <a:pathLst>
                <a:path w="120000" h="120000" extrusionOk="0">
                  <a:moveTo>
                    <a:pt x="79823" y="3369"/>
                  </a:moveTo>
                  <a:lnTo>
                    <a:pt x="79823" y="3369"/>
                  </a:lnTo>
                  <a:cubicBezTo>
                    <a:pt x="88111" y="6270"/>
                    <a:pt x="95661" y="10955"/>
                    <a:pt x="101940" y="17092"/>
                  </a:cubicBezTo>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 name="Google Shape;143;g2dac5e3d444_0_46"/>
            <p:cNvSpPr/>
            <p:nvPr/>
          </p:nvSpPr>
          <p:spPr>
            <a:xfrm>
              <a:off x="3988217" y="1038646"/>
              <a:ext cx="1353000" cy="879600"/>
            </a:xfrm>
            <a:prstGeom prst="roundRect">
              <a:avLst>
                <a:gd name="adj" fmla="val 16667"/>
              </a:avLst>
            </a:prstGeom>
            <a:solidFill>
              <a:schemeClr val="accent4"/>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 name="Google Shape;144;g2dac5e3d444_0_46"/>
            <p:cNvSpPr txBox="1"/>
            <p:nvPr/>
          </p:nvSpPr>
          <p:spPr>
            <a:xfrm>
              <a:off x="4031150" y="1081579"/>
              <a:ext cx="1267200" cy="793500"/>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chemeClr val="lt1"/>
                </a:buClr>
                <a:buSzPts val="1400"/>
                <a:buFont typeface="Calibri"/>
                <a:buNone/>
              </a:pPr>
              <a:r>
                <a:rPr lang="en-US" sz="2400" b="0" i="0" u="none" strike="noStrike" cap="none">
                  <a:solidFill>
                    <a:schemeClr val="lt1"/>
                  </a:solidFill>
                  <a:latin typeface="Calibri"/>
                  <a:ea typeface="Calibri"/>
                  <a:cs typeface="Calibri"/>
                  <a:sym typeface="Calibri"/>
                </a:rPr>
                <a:t>Cultural</a:t>
              </a:r>
              <a:endParaRPr sz="2400" b="0" i="0" u="none" strike="noStrike" cap="none">
                <a:solidFill>
                  <a:srgbClr val="000000"/>
                </a:solidFill>
                <a:latin typeface="Arial"/>
                <a:ea typeface="Arial"/>
                <a:cs typeface="Arial"/>
                <a:sym typeface="Arial"/>
              </a:endParaRPr>
            </a:p>
          </p:txBody>
        </p:sp>
        <p:sp>
          <p:nvSpPr>
            <p:cNvPr id="145" name="Google Shape;145;g2dac5e3d444_0_46"/>
            <p:cNvSpPr/>
            <p:nvPr/>
          </p:nvSpPr>
          <p:spPr>
            <a:xfrm>
              <a:off x="794611" y="441392"/>
              <a:ext cx="4148100" cy="4148100"/>
            </a:xfrm>
            <a:custGeom>
              <a:avLst/>
              <a:gdLst/>
              <a:ahLst/>
              <a:cxnLst/>
              <a:rect l="l" t="t" r="r" b="b"/>
              <a:pathLst>
                <a:path w="120000" h="120000" extrusionOk="0">
                  <a:moveTo>
                    <a:pt x="117557" y="43053"/>
                  </a:moveTo>
                  <a:cubicBezTo>
                    <a:pt x="120814" y="54116"/>
                    <a:pt x="120814" y="65884"/>
                    <a:pt x="117557" y="76947"/>
                  </a:cubicBezTo>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 name="Google Shape;146;g2dac5e3d444_0_46"/>
            <p:cNvSpPr/>
            <p:nvPr/>
          </p:nvSpPr>
          <p:spPr>
            <a:xfrm>
              <a:off x="3988217" y="3112648"/>
              <a:ext cx="1353000" cy="87960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 name="Google Shape;147;g2dac5e3d444_0_46"/>
            <p:cNvSpPr txBox="1"/>
            <p:nvPr/>
          </p:nvSpPr>
          <p:spPr>
            <a:xfrm>
              <a:off x="4031150" y="3155581"/>
              <a:ext cx="1267200" cy="793500"/>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chemeClr val="lt1"/>
                </a:buClr>
                <a:buSzPts val="1400"/>
                <a:buFont typeface="Calibri"/>
                <a:buNone/>
              </a:pPr>
              <a:r>
                <a:rPr lang="en-US" sz="2400" b="0" i="0" u="none" strike="noStrike" cap="none">
                  <a:solidFill>
                    <a:schemeClr val="lt1"/>
                  </a:solidFill>
                  <a:latin typeface="Calibri"/>
                  <a:ea typeface="Calibri"/>
                  <a:cs typeface="Calibri"/>
                  <a:sym typeface="Calibri"/>
                </a:rPr>
                <a:t>Financial</a:t>
              </a:r>
              <a:endParaRPr sz="2400" b="0" i="0" u="none" strike="noStrike" cap="none">
                <a:solidFill>
                  <a:srgbClr val="000000"/>
                </a:solidFill>
                <a:latin typeface="Arial"/>
                <a:ea typeface="Arial"/>
                <a:cs typeface="Arial"/>
                <a:sym typeface="Arial"/>
              </a:endParaRPr>
            </a:p>
          </p:txBody>
        </p:sp>
        <p:sp>
          <p:nvSpPr>
            <p:cNvPr id="148" name="Google Shape;148;g2dac5e3d444_0_46"/>
            <p:cNvSpPr/>
            <p:nvPr/>
          </p:nvSpPr>
          <p:spPr>
            <a:xfrm>
              <a:off x="794611" y="441392"/>
              <a:ext cx="4148100" cy="4148100"/>
            </a:xfrm>
            <a:custGeom>
              <a:avLst/>
              <a:gdLst/>
              <a:ahLst/>
              <a:cxnLst/>
              <a:rect l="l" t="t" r="r" b="b"/>
              <a:pathLst>
                <a:path w="120000" h="120000" extrusionOk="0">
                  <a:moveTo>
                    <a:pt x="101940" y="102908"/>
                  </a:moveTo>
                  <a:lnTo>
                    <a:pt x="101940" y="102908"/>
                  </a:lnTo>
                  <a:cubicBezTo>
                    <a:pt x="95661" y="109046"/>
                    <a:pt x="88111" y="113730"/>
                    <a:pt x="79823" y="116631"/>
                  </a:cubicBezTo>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 name="Google Shape;149;g2dac5e3d444_0_46"/>
            <p:cNvSpPr/>
            <p:nvPr/>
          </p:nvSpPr>
          <p:spPr>
            <a:xfrm>
              <a:off x="2192079" y="4149648"/>
              <a:ext cx="1353000" cy="879600"/>
            </a:xfrm>
            <a:prstGeom prst="roundRect">
              <a:avLst>
                <a:gd name="adj" fmla="val 16667"/>
              </a:avLst>
            </a:prstGeom>
            <a:solidFill>
              <a:srgbClr val="445A8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 name="Google Shape;150;g2dac5e3d444_0_46"/>
            <p:cNvSpPr txBox="1"/>
            <p:nvPr/>
          </p:nvSpPr>
          <p:spPr>
            <a:xfrm>
              <a:off x="2235012" y="4192581"/>
              <a:ext cx="1267200" cy="793500"/>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chemeClr val="lt1"/>
                </a:buClr>
                <a:buSzPts val="1400"/>
                <a:buFont typeface="Calibri"/>
                <a:buNone/>
              </a:pPr>
              <a:r>
                <a:rPr lang="en-US" sz="2400" b="0" i="0" u="none" strike="noStrike" cap="none">
                  <a:solidFill>
                    <a:schemeClr val="lt1"/>
                  </a:solidFill>
                  <a:latin typeface="Calibri"/>
                  <a:ea typeface="Calibri"/>
                  <a:cs typeface="Calibri"/>
                  <a:sym typeface="Calibri"/>
                </a:rPr>
                <a:t>Human</a:t>
              </a:r>
              <a:endParaRPr sz="2400" b="0" i="0" u="none" strike="noStrike" cap="none">
                <a:solidFill>
                  <a:srgbClr val="000000"/>
                </a:solidFill>
                <a:latin typeface="Arial"/>
                <a:ea typeface="Arial"/>
                <a:cs typeface="Arial"/>
                <a:sym typeface="Arial"/>
              </a:endParaRPr>
            </a:p>
          </p:txBody>
        </p:sp>
        <p:sp>
          <p:nvSpPr>
            <p:cNvPr id="151" name="Google Shape;151;g2dac5e3d444_0_46"/>
            <p:cNvSpPr/>
            <p:nvPr/>
          </p:nvSpPr>
          <p:spPr>
            <a:xfrm>
              <a:off x="794611" y="441392"/>
              <a:ext cx="4148100" cy="4148100"/>
            </a:xfrm>
            <a:custGeom>
              <a:avLst/>
              <a:gdLst/>
              <a:ahLst/>
              <a:cxnLst/>
              <a:rect l="l" t="t" r="r" b="b"/>
              <a:pathLst>
                <a:path w="120000" h="120000" extrusionOk="0">
                  <a:moveTo>
                    <a:pt x="40177" y="116631"/>
                  </a:moveTo>
                  <a:lnTo>
                    <a:pt x="40177" y="116631"/>
                  </a:lnTo>
                  <a:cubicBezTo>
                    <a:pt x="31889" y="113730"/>
                    <a:pt x="24339" y="109045"/>
                    <a:pt x="18060" y="102908"/>
                  </a:cubicBezTo>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 name="Google Shape;152;g2dac5e3d444_0_46"/>
            <p:cNvSpPr/>
            <p:nvPr/>
          </p:nvSpPr>
          <p:spPr>
            <a:xfrm>
              <a:off x="395941" y="3112648"/>
              <a:ext cx="1353000" cy="879600"/>
            </a:xfrm>
            <a:prstGeom prst="roundRect">
              <a:avLst>
                <a:gd name="adj" fmla="val 16667"/>
              </a:avLst>
            </a:prstGeom>
            <a:solidFill>
              <a:srgbClr val="3D412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 name="Google Shape;153;g2dac5e3d444_0_46"/>
            <p:cNvSpPr txBox="1"/>
            <p:nvPr/>
          </p:nvSpPr>
          <p:spPr>
            <a:xfrm>
              <a:off x="438874" y="3155581"/>
              <a:ext cx="1267200" cy="793500"/>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chemeClr val="lt1"/>
                </a:buClr>
                <a:buSzPts val="1400"/>
                <a:buFont typeface="Calibri"/>
                <a:buNone/>
              </a:pPr>
              <a:r>
                <a:rPr lang="en-US" sz="2400" b="0" i="0" u="none" strike="noStrike" cap="none">
                  <a:solidFill>
                    <a:schemeClr val="lt1"/>
                  </a:solidFill>
                  <a:latin typeface="Calibri"/>
                  <a:ea typeface="Calibri"/>
                  <a:cs typeface="Calibri"/>
                  <a:sym typeface="Calibri"/>
                </a:rPr>
                <a:t>Natural</a:t>
              </a:r>
              <a:endParaRPr sz="2400" b="0" i="0" u="none" strike="noStrike" cap="none">
                <a:solidFill>
                  <a:srgbClr val="000000"/>
                </a:solidFill>
                <a:latin typeface="Arial"/>
                <a:ea typeface="Arial"/>
                <a:cs typeface="Arial"/>
                <a:sym typeface="Arial"/>
              </a:endParaRPr>
            </a:p>
          </p:txBody>
        </p:sp>
        <p:sp>
          <p:nvSpPr>
            <p:cNvPr id="154" name="Google Shape;154;g2dac5e3d444_0_46"/>
            <p:cNvSpPr/>
            <p:nvPr/>
          </p:nvSpPr>
          <p:spPr>
            <a:xfrm>
              <a:off x="794611" y="441392"/>
              <a:ext cx="4148100" cy="4148100"/>
            </a:xfrm>
            <a:custGeom>
              <a:avLst/>
              <a:gdLst/>
              <a:ahLst/>
              <a:cxnLst/>
              <a:rect l="l" t="t" r="r" b="b"/>
              <a:pathLst>
                <a:path w="120000" h="120000" extrusionOk="0">
                  <a:moveTo>
                    <a:pt x="2443" y="76947"/>
                  </a:moveTo>
                  <a:cubicBezTo>
                    <a:pt x="-814" y="65884"/>
                    <a:pt x="-814" y="54116"/>
                    <a:pt x="2443" y="43053"/>
                  </a:cubicBezTo>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 name="Google Shape;155;g2dac5e3d444_0_46"/>
            <p:cNvSpPr/>
            <p:nvPr/>
          </p:nvSpPr>
          <p:spPr>
            <a:xfrm>
              <a:off x="395941" y="1038646"/>
              <a:ext cx="1353000" cy="879600"/>
            </a:xfrm>
            <a:prstGeom prst="roundRect">
              <a:avLst>
                <a:gd name="adj" fmla="val 16667"/>
              </a:avLst>
            </a:prstGeom>
            <a:solidFill>
              <a:schemeClr val="accent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 name="Google Shape;156;g2dac5e3d444_0_46"/>
            <p:cNvSpPr txBox="1"/>
            <p:nvPr/>
          </p:nvSpPr>
          <p:spPr>
            <a:xfrm>
              <a:off x="438874" y="1081579"/>
              <a:ext cx="1267200" cy="793500"/>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chemeClr val="lt1"/>
                </a:buClr>
                <a:buSzPts val="1400"/>
                <a:buFont typeface="Calibri"/>
                <a:buNone/>
              </a:pPr>
              <a:r>
                <a:rPr lang="en-US" sz="2400" b="0" i="0" u="none" strike="noStrike" cap="none">
                  <a:solidFill>
                    <a:schemeClr val="lt1"/>
                  </a:solidFill>
                  <a:latin typeface="Calibri"/>
                  <a:ea typeface="Calibri"/>
                  <a:cs typeface="Calibri"/>
                  <a:sym typeface="Calibri"/>
                </a:rPr>
                <a:t>Social</a:t>
              </a:r>
              <a:endParaRPr sz="2400" b="0" i="0" u="none" strike="noStrike" cap="none">
                <a:solidFill>
                  <a:srgbClr val="000000"/>
                </a:solidFill>
                <a:latin typeface="Arial"/>
                <a:ea typeface="Arial"/>
                <a:cs typeface="Arial"/>
                <a:sym typeface="Arial"/>
              </a:endParaRPr>
            </a:p>
          </p:txBody>
        </p:sp>
        <p:sp>
          <p:nvSpPr>
            <p:cNvPr id="157" name="Google Shape;157;g2dac5e3d444_0_46"/>
            <p:cNvSpPr/>
            <p:nvPr/>
          </p:nvSpPr>
          <p:spPr>
            <a:xfrm>
              <a:off x="794611" y="441392"/>
              <a:ext cx="4148100" cy="4148100"/>
            </a:xfrm>
            <a:custGeom>
              <a:avLst/>
              <a:gdLst/>
              <a:ahLst/>
              <a:cxnLst/>
              <a:rect l="l" t="t" r="r" b="b"/>
              <a:pathLst>
                <a:path w="120000" h="120000" extrusionOk="0">
                  <a:moveTo>
                    <a:pt x="18060" y="17092"/>
                  </a:moveTo>
                  <a:lnTo>
                    <a:pt x="18060" y="17092"/>
                  </a:lnTo>
                  <a:cubicBezTo>
                    <a:pt x="24339" y="10954"/>
                    <a:pt x="31889" y="6270"/>
                    <a:pt x="40177" y="3369"/>
                  </a:cubicBezTo>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58" name="Google Shape;158;g2dac5e3d444_0_46"/>
          <p:cNvGrpSpPr/>
          <p:nvPr/>
        </p:nvGrpSpPr>
        <p:grpSpPr>
          <a:xfrm>
            <a:off x="4862005" y="3517245"/>
            <a:ext cx="2431449" cy="914450"/>
            <a:chOff x="3192723" y="300994"/>
            <a:chExt cx="6099972" cy="2294155"/>
          </a:xfrm>
        </p:grpSpPr>
        <p:sp>
          <p:nvSpPr>
            <p:cNvPr id="159" name="Google Shape;159;g2dac5e3d444_0_46"/>
            <p:cNvSpPr/>
            <p:nvPr/>
          </p:nvSpPr>
          <p:spPr>
            <a:xfrm>
              <a:off x="3192723" y="300994"/>
              <a:ext cx="6099972" cy="2294155"/>
            </a:xfrm>
            <a:custGeom>
              <a:avLst/>
              <a:gdLst/>
              <a:ahLst/>
              <a:cxnLst/>
              <a:rect l="l" t="t" r="r" b="b"/>
              <a:pathLst>
                <a:path w="6099972" h="2294155" extrusionOk="0">
                  <a:moveTo>
                    <a:pt x="5607559" y="507596"/>
                  </a:moveTo>
                  <a:cubicBezTo>
                    <a:pt x="5632508" y="508653"/>
                    <a:pt x="5657458" y="512247"/>
                    <a:pt x="5681984" y="503790"/>
                  </a:cubicBezTo>
                  <a:cubicBezTo>
                    <a:pt x="5720464" y="490470"/>
                    <a:pt x="5760425" y="489835"/>
                    <a:pt x="5800386" y="489412"/>
                  </a:cubicBezTo>
                  <a:cubicBezTo>
                    <a:pt x="5805672" y="489412"/>
                    <a:pt x="5811169" y="492795"/>
                    <a:pt x="5816033" y="495755"/>
                  </a:cubicBezTo>
                  <a:cubicBezTo>
                    <a:pt x="5836964" y="509076"/>
                    <a:pt x="5856416" y="525990"/>
                    <a:pt x="5883268" y="526836"/>
                  </a:cubicBezTo>
                  <a:cubicBezTo>
                    <a:pt x="5893206" y="527259"/>
                    <a:pt x="5904834" y="528105"/>
                    <a:pt x="5913080" y="523876"/>
                  </a:cubicBezTo>
                  <a:cubicBezTo>
                    <a:pt x="5956001" y="500830"/>
                    <a:pt x="5991734" y="511613"/>
                    <a:pt x="6026197" y="541214"/>
                  </a:cubicBezTo>
                  <a:cubicBezTo>
                    <a:pt x="6057067" y="567854"/>
                    <a:pt x="6073558" y="601472"/>
                    <a:pt x="6085821" y="638896"/>
                  </a:cubicBezTo>
                  <a:cubicBezTo>
                    <a:pt x="6097873" y="675474"/>
                    <a:pt x="6101256" y="712052"/>
                    <a:pt x="6099565" y="749898"/>
                  </a:cubicBezTo>
                  <a:cubicBezTo>
                    <a:pt x="6096816" y="808043"/>
                    <a:pt x="6072501" y="854347"/>
                    <a:pt x="6022180" y="886484"/>
                  </a:cubicBezTo>
                  <a:cubicBezTo>
                    <a:pt x="6008648" y="895153"/>
                    <a:pt x="5995117" y="903822"/>
                    <a:pt x="5980528" y="910588"/>
                  </a:cubicBezTo>
                  <a:cubicBezTo>
                    <a:pt x="5951350" y="924331"/>
                    <a:pt x="5928938" y="945052"/>
                    <a:pt x="5909909" y="970001"/>
                  </a:cubicBezTo>
                  <a:cubicBezTo>
                    <a:pt x="5893417" y="991778"/>
                    <a:pt x="5876926" y="1013979"/>
                    <a:pt x="5858742" y="1034276"/>
                  </a:cubicBezTo>
                  <a:cubicBezTo>
                    <a:pt x="5825758" y="1071277"/>
                    <a:pt x="5783260" y="1095169"/>
                    <a:pt x="5733785" y="1100878"/>
                  </a:cubicBezTo>
                  <a:cubicBezTo>
                    <a:pt x="5704184" y="1104261"/>
                    <a:pt x="5673103" y="1098552"/>
                    <a:pt x="5643080" y="1093901"/>
                  </a:cubicBezTo>
                  <a:cubicBezTo>
                    <a:pt x="5611788" y="1089038"/>
                    <a:pt x="5580919" y="1080158"/>
                    <a:pt x="5549838" y="1073392"/>
                  </a:cubicBezTo>
                  <a:cubicBezTo>
                    <a:pt x="5546455" y="1072546"/>
                    <a:pt x="5542438" y="1074026"/>
                    <a:pt x="5538632" y="1074237"/>
                  </a:cubicBezTo>
                  <a:cubicBezTo>
                    <a:pt x="5539055" y="1078043"/>
                    <a:pt x="5538209" y="1082695"/>
                    <a:pt x="5540112" y="1085443"/>
                  </a:cubicBezTo>
                  <a:cubicBezTo>
                    <a:pt x="5562523" y="1118004"/>
                    <a:pt x="5556815" y="1149719"/>
                    <a:pt x="5538843" y="1182068"/>
                  </a:cubicBezTo>
                  <a:cubicBezTo>
                    <a:pt x="5522985" y="1210612"/>
                    <a:pt x="5508397" y="1239578"/>
                    <a:pt x="5493385" y="1268333"/>
                  </a:cubicBezTo>
                  <a:cubicBezTo>
                    <a:pt x="5492116" y="1270659"/>
                    <a:pt x="5491059" y="1272985"/>
                    <a:pt x="5488945" y="1277213"/>
                  </a:cubicBezTo>
                  <a:cubicBezTo>
                    <a:pt x="5502054" y="1279116"/>
                    <a:pt x="5513682" y="1281231"/>
                    <a:pt x="5525523" y="1282288"/>
                  </a:cubicBezTo>
                  <a:cubicBezTo>
                    <a:pt x="5542014" y="1283768"/>
                    <a:pt x="5558718" y="1284614"/>
                    <a:pt x="5575421" y="1285037"/>
                  </a:cubicBezTo>
                  <a:cubicBezTo>
                    <a:pt x="5620033" y="1286094"/>
                    <a:pt x="5650057" y="1309563"/>
                    <a:pt x="5668663" y="1346141"/>
                  </a:cubicBezTo>
                  <a:cubicBezTo>
                    <a:pt x="5687058" y="1382084"/>
                    <a:pt x="5681561" y="1419085"/>
                    <a:pt x="5654709" y="1447840"/>
                  </a:cubicBezTo>
                  <a:cubicBezTo>
                    <a:pt x="5629760" y="1474269"/>
                    <a:pt x="5599948" y="1497316"/>
                    <a:pt x="5569501" y="1517613"/>
                  </a:cubicBezTo>
                  <a:cubicBezTo>
                    <a:pt x="5528060" y="1545311"/>
                    <a:pt x="5484504" y="1570049"/>
                    <a:pt x="5440738" y="1594152"/>
                  </a:cubicBezTo>
                  <a:cubicBezTo>
                    <a:pt x="5400777" y="1616353"/>
                    <a:pt x="5356165" y="1624387"/>
                    <a:pt x="5310495" y="1629039"/>
                  </a:cubicBezTo>
                  <a:cubicBezTo>
                    <a:pt x="5244316" y="1635805"/>
                    <a:pt x="5177926" y="1643416"/>
                    <a:pt x="5115342" y="1666040"/>
                  </a:cubicBezTo>
                  <a:cubicBezTo>
                    <a:pt x="5075593" y="1680417"/>
                    <a:pt x="5037534" y="1700292"/>
                    <a:pt x="5001379" y="1721858"/>
                  </a:cubicBezTo>
                  <a:cubicBezTo>
                    <a:pt x="4923149" y="1768373"/>
                    <a:pt x="4843650" y="1812986"/>
                    <a:pt x="4772397" y="1869861"/>
                  </a:cubicBezTo>
                  <a:cubicBezTo>
                    <a:pt x="4685709" y="1939212"/>
                    <a:pt x="4619742" y="2022305"/>
                    <a:pt x="4584432" y="2127387"/>
                  </a:cubicBezTo>
                  <a:cubicBezTo>
                    <a:pt x="4574072" y="2158045"/>
                    <a:pt x="4560752" y="2187857"/>
                    <a:pt x="4549969" y="2218515"/>
                  </a:cubicBezTo>
                  <a:cubicBezTo>
                    <a:pt x="4542992" y="2238601"/>
                    <a:pt x="4530517" y="2254248"/>
                    <a:pt x="4512545" y="2265031"/>
                  </a:cubicBezTo>
                  <a:cubicBezTo>
                    <a:pt x="4495842" y="2275179"/>
                    <a:pt x="4478716" y="2285328"/>
                    <a:pt x="4460321" y="2292094"/>
                  </a:cubicBezTo>
                  <a:cubicBezTo>
                    <a:pt x="4450384" y="2295688"/>
                    <a:pt x="4437275" y="2293997"/>
                    <a:pt x="4426280" y="2291460"/>
                  </a:cubicBezTo>
                  <a:cubicBezTo>
                    <a:pt x="4415497" y="2289134"/>
                    <a:pt x="4404926" y="2284060"/>
                    <a:pt x="4395834" y="2277928"/>
                  </a:cubicBezTo>
                  <a:cubicBezTo>
                    <a:pt x="4378708" y="2266511"/>
                    <a:pt x="4359890" y="2260802"/>
                    <a:pt x="4339804" y="2262493"/>
                  </a:cubicBezTo>
                  <a:cubicBezTo>
                    <a:pt x="4299209" y="2266088"/>
                    <a:pt x="4258614" y="2270739"/>
                    <a:pt x="4218230" y="2276448"/>
                  </a:cubicBezTo>
                  <a:cubicBezTo>
                    <a:pt x="4169600" y="2283425"/>
                    <a:pt x="4120970" y="2288711"/>
                    <a:pt x="4071918" y="2285751"/>
                  </a:cubicBezTo>
                  <a:cubicBezTo>
                    <a:pt x="4064095" y="2285328"/>
                    <a:pt x="4055003" y="2283637"/>
                    <a:pt x="4049294" y="2279408"/>
                  </a:cubicBezTo>
                  <a:cubicBezTo>
                    <a:pt x="4022865" y="2259322"/>
                    <a:pt x="3995167" y="2239870"/>
                    <a:pt x="3971698" y="2216612"/>
                  </a:cubicBezTo>
                  <a:cubicBezTo>
                    <a:pt x="3788174" y="2034145"/>
                    <a:pt x="3605496" y="1851044"/>
                    <a:pt x="3422606" y="1668154"/>
                  </a:cubicBezTo>
                  <a:cubicBezTo>
                    <a:pt x="3391314" y="1636862"/>
                    <a:pt x="3358118" y="1607050"/>
                    <a:pt x="3327883" y="1574489"/>
                  </a:cubicBezTo>
                  <a:cubicBezTo>
                    <a:pt x="3297014" y="1541294"/>
                    <a:pt x="3258956" y="1529242"/>
                    <a:pt x="3214766" y="1528608"/>
                  </a:cubicBezTo>
                  <a:cubicBezTo>
                    <a:pt x="3097844" y="1526916"/>
                    <a:pt x="2980921" y="1524591"/>
                    <a:pt x="2863998" y="1522688"/>
                  </a:cubicBezTo>
                  <a:cubicBezTo>
                    <a:pt x="2761030" y="1521208"/>
                    <a:pt x="2658062" y="1520150"/>
                    <a:pt x="2555094" y="1518459"/>
                  </a:cubicBezTo>
                  <a:cubicBezTo>
                    <a:pt x="2548963" y="1518459"/>
                    <a:pt x="2541985" y="1515710"/>
                    <a:pt x="2536700" y="1512539"/>
                  </a:cubicBezTo>
                  <a:cubicBezTo>
                    <a:pt x="2513442" y="1497739"/>
                    <a:pt x="2493356" y="1479344"/>
                    <a:pt x="2480035" y="1455452"/>
                  </a:cubicBezTo>
                  <a:cubicBezTo>
                    <a:pt x="2473058" y="1442977"/>
                    <a:pt x="2467772" y="1429234"/>
                    <a:pt x="2464389" y="1415491"/>
                  </a:cubicBezTo>
                  <a:cubicBezTo>
                    <a:pt x="2455932" y="1379759"/>
                    <a:pt x="2436691" y="1351427"/>
                    <a:pt x="2407091" y="1329226"/>
                  </a:cubicBezTo>
                  <a:cubicBezTo>
                    <a:pt x="2403496" y="1326689"/>
                    <a:pt x="2399479" y="1324575"/>
                    <a:pt x="2395251" y="1323306"/>
                  </a:cubicBezTo>
                  <a:cubicBezTo>
                    <a:pt x="2347044" y="1307026"/>
                    <a:pt x="2301797" y="1285037"/>
                    <a:pt x="2259087" y="1258184"/>
                  </a:cubicBezTo>
                  <a:cubicBezTo>
                    <a:pt x="2252533" y="1254167"/>
                    <a:pt x="2244287" y="1251419"/>
                    <a:pt x="2236464" y="1250996"/>
                  </a:cubicBezTo>
                  <a:cubicBezTo>
                    <a:pt x="2140896" y="1245921"/>
                    <a:pt x="2045117" y="1241270"/>
                    <a:pt x="1949549" y="1237041"/>
                  </a:cubicBezTo>
                  <a:cubicBezTo>
                    <a:pt x="1837278" y="1231967"/>
                    <a:pt x="1725006" y="1226047"/>
                    <a:pt x="1612524" y="1222875"/>
                  </a:cubicBezTo>
                  <a:cubicBezTo>
                    <a:pt x="1549728" y="1220972"/>
                    <a:pt x="1486298" y="1218646"/>
                    <a:pt x="1423925" y="1225201"/>
                  </a:cubicBezTo>
                  <a:cubicBezTo>
                    <a:pt x="1344638" y="1233235"/>
                    <a:pt x="1268733" y="1256916"/>
                    <a:pt x="1196211" y="1290322"/>
                  </a:cubicBezTo>
                  <a:cubicBezTo>
                    <a:pt x="1169571" y="1302586"/>
                    <a:pt x="1140604" y="1309986"/>
                    <a:pt x="1112061" y="1317809"/>
                  </a:cubicBezTo>
                  <a:cubicBezTo>
                    <a:pt x="1064065" y="1331129"/>
                    <a:pt x="1015436" y="1341489"/>
                    <a:pt x="967863" y="1355867"/>
                  </a:cubicBezTo>
                  <a:cubicBezTo>
                    <a:pt x="908028" y="1374050"/>
                    <a:pt x="846712" y="1375741"/>
                    <a:pt x="784973" y="1375953"/>
                  </a:cubicBezTo>
                  <a:cubicBezTo>
                    <a:pt x="553242" y="1376799"/>
                    <a:pt x="321723" y="1377221"/>
                    <a:pt x="89991" y="1377221"/>
                  </a:cubicBezTo>
                  <a:cubicBezTo>
                    <a:pt x="82168" y="1377221"/>
                    <a:pt x="72865" y="1374261"/>
                    <a:pt x="66945" y="1369610"/>
                  </a:cubicBezTo>
                  <a:cubicBezTo>
                    <a:pt x="51088" y="1356924"/>
                    <a:pt x="35442" y="1343604"/>
                    <a:pt x="22121" y="1328380"/>
                  </a:cubicBezTo>
                  <a:cubicBezTo>
                    <a:pt x="3304" y="1307237"/>
                    <a:pt x="-3674" y="1281865"/>
                    <a:pt x="1824" y="1253744"/>
                  </a:cubicBezTo>
                  <a:cubicBezTo>
                    <a:pt x="6052" y="1232390"/>
                    <a:pt x="8167" y="1210401"/>
                    <a:pt x="13030" y="1189046"/>
                  </a:cubicBezTo>
                  <a:cubicBezTo>
                    <a:pt x="25504" y="1134284"/>
                    <a:pt x="72443" y="1094112"/>
                    <a:pt x="129952" y="1087769"/>
                  </a:cubicBezTo>
                  <a:cubicBezTo>
                    <a:pt x="138410" y="1086923"/>
                    <a:pt x="147079" y="1086501"/>
                    <a:pt x="155324" y="1085020"/>
                  </a:cubicBezTo>
                  <a:cubicBezTo>
                    <a:pt x="159976" y="1084175"/>
                    <a:pt x="165685" y="1083118"/>
                    <a:pt x="168856" y="1080158"/>
                  </a:cubicBezTo>
                  <a:cubicBezTo>
                    <a:pt x="184079" y="1065569"/>
                    <a:pt x="199514" y="1051825"/>
                    <a:pt x="205646" y="1029836"/>
                  </a:cubicBezTo>
                  <a:cubicBezTo>
                    <a:pt x="220446" y="976767"/>
                    <a:pt x="252372" y="934480"/>
                    <a:pt x="298465" y="903188"/>
                  </a:cubicBezTo>
                  <a:cubicBezTo>
                    <a:pt x="348575" y="869147"/>
                    <a:pt x="401644" y="840392"/>
                    <a:pt x="463172" y="831935"/>
                  </a:cubicBezTo>
                  <a:cubicBezTo>
                    <a:pt x="486218" y="828763"/>
                    <a:pt x="509687" y="827917"/>
                    <a:pt x="533156" y="827917"/>
                  </a:cubicBezTo>
                  <a:cubicBezTo>
                    <a:pt x="575231" y="827917"/>
                    <a:pt x="613289" y="817346"/>
                    <a:pt x="648810" y="794722"/>
                  </a:cubicBezTo>
                  <a:cubicBezTo>
                    <a:pt x="709703" y="756030"/>
                    <a:pt x="771441" y="718395"/>
                    <a:pt x="834237" y="682451"/>
                  </a:cubicBezTo>
                  <a:cubicBezTo>
                    <a:pt x="855803" y="670188"/>
                    <a:pt x="881598" y="664479"/>
                    <a:pt x="905702" y="656445"/>
                  </a:cubicBezTo>
                  <a:cubicBezTo>
                    <a:pt x="936360" y="646296"/>
                    <a:pt x="961309" y="630227"/>
                    <a:pt x="979703" y="602952"/>
                  </a:cubicBezTo>
                  <a:cubicBezTo>
                    <a:pt x="1006767" y="562991"/>
                    <a:pt x="1039328" y="527470"/>
                    <a:pt x="1081614" y="501253"/>
                  </a:cubicBezTo>
                  <a:cubicBezTo>
                    <a:pt x="1098952" y="490470"/>
                    <a:pt x="1116078" y="479052"/>
                    <a:pt x="1132147" y="466366"/>
                  </a:cubicBezTo>
                  <a:cubicBezTo>
                    <a:pt x="1159210" y="444588"/>
                    <a:pt x="1188600" y="439091"/>
                    <a:pt x="1221372" y="450931"/>
                  </a:cubicBezTo>
                  <a:cubicBezTo>
                    <a:pt x="1240190" y="457909"/>
                    <a:pt x="1259219" y="464463"/>
                    <a:pt x="1278036" y="472075"/>
                  </a:cubicBezTo>
                  <a:cubicBezTo>
                    <a:pt x="1289876" y="476938"/>
                    <a:pt x="1298757" y="475035"/>
                    <a:pt x="1308060" y="465943"/>
                  </a:cubicBezTo>
                  <a:cubicBezTo>
                    <a:pt x="1326877" y="447760"/>
                    <a:pt x="1346329" y="430000"/>
                    <a:pt x="1366415" y="413296"/>
                  </a:cubicBezTo>
                  <a:cubicBezTo>
                    <a:pt x="1404896" y="381581"/>
                    <a:pt x="1450143" y="362975"/>
                    <a:pt x="1499618" y="358324"/>
                  </a:cubicBezTo>
                  <a:cubicBezTo>
                    <a:pt x="1524990" y="355786"/>
                    <a:pt x="1551208" y="362341"/>
                    <a:pt x="1577003" y="366147"/>
                  </a:cubicBezTo>
                  <a:cubicBezTo>
                    <a:pt x="1590112" y="368050"/>
                    <a:pt x="1601529" y="366992"/>
                    <a:pt x="1610621" y="357901"/>
                  </a:cubicBezTo>
                  <a:cubicBezTo>
                    <a:pt x="1624364" y="344158"/>
                    <a:pt x="1638530" y="330626"/>
                    <a:pt x="1650159" y="315403"/>
                  </a:cubicBezTo>
                  <a:cubicBezTo>
                    <a:pt x="1668342" y="291511"/>
                    <a:pt x="1682297" y="264236"/>
                    <a:pt x="1702594" y="242458"/>
                  </a:cubicBezTo>
                  <a:cubicBezTo>
                    <a:pt x="1719509" y="223852"/>
                    <a:pt x="1741287" y="208206"/>
                    <a:pt x="1763699" y="195943"/>
                  </a:cubicBezTo>
                  <a:cubicBezTo>
                    <a:pt x="1801968" y="175011"/>
                    <a:pt x="1824803" y="145622"/>
                    <a:pt x="1825860" y="103123"/>
                  </a:cubicBezTo>
                  <a:cubicBezTo>
                    <a:pt x="1826494" y="75003"/>
                    <a:pt x="1835375" y="50054"/>
                    <a:pt x="1847215" y="25316"/>
                  </a:cubicBezTo>
                  <a:cubicBezTo>
                    <a:pt x="1854615" y="9881"/>
                    <a:pt x="1867724" y="2058"/>
                    <a:pt x="1884639" y="1635"/>
                  </a:cubicBezTo>
                  <a:cubicBezTo>
                    <a:pt x="1930943" y="790"/>
                    <a:pt x="1977246" y="-690"/>
                    <a:pt x="2023550" y="367"/>
                  </a:cubicBezTo>
                  <a:cubicBezTo>
                    <a:pt x="2188469" y="4595"/>
                    <a:pt x="2353387" y="10727"/>
                    <a:pt x="2518516" y="14744"/>
                  </a:cubicBezTo>
                  <a:cubicBezTo>
                    <a:pt x="2730795" y="19819"/>
                    <a:pt x="2943075" y="25950"/>
                    <a:pt x="3155142" y="27642"/>
                  </a:cubicBezTo>
                  <a:cubicBezTo>
                    <a:pt x="3665543" y="31659"/>
                    <a:pt x="4176154" y="33773"/>
                    <a:pt x="4686555" y="36099"/>
                  </a:cubicBezTo>
                  <a:cubicBezTo>
                    <a:pt x="5029289" y="37579"/>
                    <a:pt x="5372022" y="38213"/>
                    <a:pt x="5714756" y="39271"/>
                  </a:cubicBezTo>
                  <a:cubicBezTo>
                    <a:pt x="5739071" y="39271"/>
                    <a:pt x="5763385" y="39693"/>
                    <a:pt x="5787489" y="41808"/>
                  </a:cubicBezTo>
                  <a:cubicBezTo>
                    <a:pt x="5799118" y="42865"/>
                    <a:pt x="5812226" y="45614"/>
                    <a:pt x="5821741" y="51745"/>
                  </a:cubicBezTo>
                  <a:cubicBezTo>
                    <a:pt x="5926189" y="119404"/>
                    <a:pt x="5979894" y="217086"/>
                    <a:pt x="5995751" y="336123"/>
                  </a:cubicBezTo>
                  <a:cubicBezTo>
                    <a:pt x="5997865" y="351769"/>
                    <a:pt x="5995117" y="368684"/>
                    <a:pt x="5991734" y="384330"/>
                  </a:cubicBezTo>
                  <a:cubicBezTo>
                    <a:pt x="5984333" y="419005"/>
                    <a:pt x="5951138" y="436765"/>
                    <a:pt x="5916463" y="425982"/>
                  </a:cubicBezTo>
                  <a:cubicBezTo>
                    <a:pt x="5911812" y="424502"/>
                    <a:pt x="5906526" y="423234"/>
                    <a:pt x="5902931" y="420274"/>
                  </a:cubicBezTo>
                  <a:cubicBezTo>
                    <a:pt x="5872274" y="395324"/>
                    <a:pt x="5839713" y="406953"/>
                    <a:pt x="5817089" y="426194"/>
                  </a:cubicBezTo>
                  <a:cubicBezTo>
                    <a:pt x="5779243" y="458332"/>
                    <a:pt x="5735265" y="464886"/>
                    <a:pt x="5689595" y="472286"/>
                  </a:cubicBezTo>
                  <a:cubicBezTo>
                    <a:pt x="5667183" y="475881"/>
                    <a:pt x="5644983" y="482012"/>
                    <a:pt x="5623205" y="488355"/>
                  </a:cubicBezTo>
                  <a:cubicBezTo>
                    <a:pt x="5616016" y="490470"/>
                    <a:pt x="5610096" y="497235"/>
                    <a:pt x="5603542" y="501887"/>
                  </a:cubicBezTo>
                  <a:lnTo>
                    <a:pt x="5606079" y="506538"/>
                  </a:lnTo>
                  <a:close/>
                </a:path>
              </a:pathLst>
            </a:custGeom>
            <a:noFill/>
            <a:ln w="635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60" name="Google Shape;160;g2dac5e3d444_0_46" descr="A map of a city&#10;&#10;Description automatically generated"/>
            <p:cNvPicPr preferRelativeResize="0"/>
            <p:nvPr/>
          </p:nvPicPr>
          <p:blipFill rotWithShape="1">
            <a:blip r:embed="rId3">
              <a:alphaModFix/>
            </a:blip>
            <a:srcRect/>
            <a:stretch/>
          </p:blipFill>
          <p:spPr>
            <a:xfrm>
              <a:off x="6508781" y="366621"/>
              <a:ext cx="1899666" cy="1304437"/>
            </a:xfrm>
            <a:prstGeom prst="rect">
              <a:avLst/>
            </a:prstGeom>
            <a:noFill/>
            <a:ln>
              <a:noFill/>
            </a:ln>
          </p:spPr>
        </p:pic>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g2ec91ac9cb0_0_15"/>
          <p:cNvSpPr txBox="1">
            <a:spLocks noGrp="1"/>
          </p:cNvSpPr>
          <p:nvPr>
            <p:ph type="title"/>
          </p:nvPr>
        </p:nvSpPr>
        <p:spPr>
          <a:xfrm>
            <a:off x="182880" y="182880"/>
            <a:ext cx="11789700" cy="763200"/>
          </a:xfrm>
          <a:prstGeom prst="rect">
            <a:avLst/>
          </a:prstGeom>
          <a:noFill/>
          <a:ln>
            <a:noFill/>
          </a:ln>
        </p:spPr>
        <p:txBody>
          <a:bodyPr spcFirstLastPara="1" wrap="square" lIns="91425" tIns="91425" rIns="182875" bIns="91425" anchor="ctr" anchorCtr="0">
            <a:noAutofit/>
          </a:bodyPr>
          <a:lstStyle/>
          <a:p>
            <a:pPr marL="0" lvl="0" indent="0" algn="l" rtl="0">
              <a:lnSpc>
                <a:spcPct val="90000"/>
              </a:lnSpc>
              <a:spcBef>
                <a:spcPts val="0"/>
              </a:spcBef>
              <a:spcAft>
                <a:spcPts val="0"/>
              </a:spcAft>
              <a:buSzPts val="1400"/>
              <a:buNone/>
            </a:pPr>
            <a:endParaRPr/>
          </a:p>
          <a:p>
            <a:pPr marL="0" lvl="0" indent="0" algn="l" rtl="0">
              <a:lnSpc>
                <a:spcPct val="90000"/>
              </a:lnSpc>
              <a:spcBef>
                <a:spcPts val="0"/>
              </a:spcBef>
              <a:spcAft>
                <a:spcPts val="0"/>
              </a:spcAft>
              <a:buSzPts val="1400"/>
              <a:buNone/>
            </a:pPr>
            <a:endParaRPr sz="3000" b="1"/>
          </a:p>
        </p:txBody>
      </p:sp>
      <p:sp>
        <p:nvSpPr>
          <p:cNvPr id="167" name="Google Shape;167;g2ec91ac9cb0_0_15"/>
          <p:cNvSpPr txBox="1">
            <a:spLocks noGrp="1"/>
          </p:cNvSpPr>
          <p:nvPr>
            <p:ph type="body" idx="1"/>
          </p:nvPr>
        </p:nvSpPr>
        <p:spPr>
          <a:xfrm>
            <a:off x="182880" y="1219200"/>
            <a:ext cx="11789700" cy="4729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960"/>
              <a:buNone/>
            </a:pPr>
            <a:r>
              <a:rPr lang="en-US" sz="2800"/>
              <a:t>Different types of capital and infrastructure are needed to support a thriving regional food system.</a:t>
            </a:r>
            <a:endParaRPr sz="2800"/>
          </a:p>
          <a:p>
            <a:pPr marL="457200" lvl="0" indent="-406400" algn="l" rtl="0">
              <a:lnSpc>
                <a:spcPct val="90000"/>
              </a:lnSpc>
              <a:spcBef>
                <a:spcPts val="0"/>
              </a:spcBef>
              <a:spcAft>
                <a:spcPts val="0"/>
              </a:spcAft>
              <a:buSzPts val="2800"/>
              <a:buFont typeface="Calibri"/>
              <a:buAutoNum type="arabicPeriod"/>
            </a:pPr>
            <a:r>
              <a:rPr lang="en-US" sz="2800" b="1" u="sng"/>
              <a:t>Built Capital: </a:t>
            </a:r>
            <a:r>
              <a:rPr lang="en-US" sz="2800"/>
              <a:t>(Buildings, Equipment, Storage) Plentiful in conventional supply chains, not necessarily in regional. Need to be intentional on utilizing the built capital we already have and coordinate.</a:t>
            </a:r>
            <a:endParaRPr sz="2800"/>
          </a:p>
          <a:p>
            <a:pPr marL="457200" lvl="0" indent="-406400" algn="l" rtl="0">
              <a:lnSpc>
                <a:spcPct val="90000"/>
              </a:lnSpc>
              <a:spcBef>
                <a:spcPts val="0"/>
              </a:spcBef>
              <a:spcAft>
                <a:spcPts val="0"/>
              </a:spcAft>
              <a:buSzPts val="2800"/>
              <a:buFont typeface="Calibri"/>
              <a:buAutoNum type="arabicPeriod"/>
            </a:pPr>
            <a:r>
              <a:rPr lang="en-US" sz="2800" b="1" u="sng"/>
              <a:t>Natural Capital: </a:t>
            </a:r>
            <a:r>
              <a:rPr lang="en-US" sz="2800"/>
              <a:t>(Farmland, Clean Water, Soil Health) Preserving environmentally suitable farmland important and increasing access to it.</a:t>
            </a:r>
            <a:endParaRPr sz="2800"/>
          </a:p>
          <a:p>
            <a:pPr marL="457200" lvl="0" indent="-406400" algn="l" rtl="0">
              <a:lnSpc>
                <a:spcPct val="90000"/>
              </a:lnSpc>
              <a:spcBef>
                <a:spcPts val="0"/>
              </a:spcBef>
              <a:spcAft>
                <a:spcPts val="0"/>
              </a:spcAft>
              <a:buSzPts val="2800"/>
              <a:buFont typeface="Calibri"/>
              <a:buAutoNum type="arabicPeriod"/>
            </a:pPr>
            <a:r>
              <a:rPr lang="en-US" sz="2800" b="1" u="sng"/>
              <a:t>Financial Capital: </a:t>
            </a:r>
            <a:r>
              <a:rPr lang="en-US" sz="2800"/>
              <a:t>(Cash, Loans, Credit) Allows business owners the freedom to make decisions that align with their goals and values, need to be creative.</a:t>
            </a:r>
            <a:endParaRPr sz="2800"/>
          </a:p>
          <a:p>
            <a:pPr marL="457200" lvl="0" indent="-406400" algn="l" rtl="0">
              <a:lnSpc>
                <a:spcPct val="90000"/>
              </a:lnSpc>
              <a:spcBef>
                <a:spcPts val="0"/>
              </a:spcBef>
              <a:spcAft>
                <a:spcPts val="0"/>
              </a:spcAft>
              <a:buSzPts val="2800"/>
              <a:buFont typeface="Calibri"/>
              <a:buAutoNum type="arabicPeriod"/>
            </a:pPr>
            <a:r>
              <a:rPr lang="en-US" sz="2800" b="1" u="sng"/>
              <a:t>Human Capital: </a:t>
            </a:r>
            <a:r>
              <a:rPr lang="en-US" sz="2800"/>
              <a:t>(People, Knowledge, Expertise) Critical knowledge transfer intergenerationally, between practitioners and educational institutions</a:t>
            </a:r>
            <a:endParaRPr sz="2800"/>
          </a:p>
          <a:p>
            <a:pPr marL="457200" lvl="0" indent="-406400" algn="l" rtl="0">
              <a:lnSpc>
                <a:spcPct val="90000"/>
              </a:lnSpc>
              <a:spcBef>
                <a:spcPts val="0"/>
              </a:spcBef>
              <a:spcAft>
                <a:spcPts val="0"/>
              </a:spcAft>
              <a:buSzPts val="2800"/>
              <a:buFont typeface="Calibri"/>
              <a:buAutoNum type="arabicPeriod"/>
            </a:pPr>
            <a:r>
              <a:rPr lang="en-US" sz="2800" b="1" u="sng"/>
              <a:t>Social/Cultural Capital: </a:t>
            </a:r>
            <a:r>
              <a:rPr lang="en-US" sz="2800"/>
              <a:t>(Trust, Tradition, Relationships) Encourages communication and coordination, a gateway to other types of capital</a:t>
            </a:r>
            <a:endParaRPr sz="2800"/>
          </a:p>
        </p:txBody>
      </p:sp>
      <p:sp>
        <p:nvSpPr>
          <p:cNvPr id="168" name="Google Shape;168;g2ec91ac9cb0_0_15"/>
          <p:cNvSpPr txBox="1">
            <a:spLocks noGrp="1"/>
          </p:cNvSpPr>
          <p:nvPr>
            <p:ph type="sldNum" idx="12"/>
          </p:nvPr>
        </p:nvSpPr>
        <p:spPr>
          <a:xfrm>
            <a:off x="11849011" y="6646234"/>
            <a:ext cx="463200" cy="211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000"/>
              <a:buFont typeface="Arial"/>
              <a:buNone/>
            </a:pPr>
            <a:fld id="{00000000-1234-1234-1234-123412341234}" type="slidenum">
              <a:rPr lang="en-US"/>
              <a:t>5</a:t>
            </a:fld>
            <a:endParaRPr/>
          </a:p>
        </p:txBody>
      </p:sp>
      <p:pic>
        <p:nvPicPr>
          <p:cNvPr id="169" name="Google Shape;169;g2ec91ac9cb0_0_15" descr="Modern architecture with solid fill"/>
          <p:cNvPicPr preferRelativeResize="0"/>
          <p:nvPr/>
        </p:nvPicPr>
        <p:blipFill rotWithShape="1">
          <a:blip r:embed="rId3">
            <a:alphaModFix/>
          </a:blip>
          <a:srcRect/>
          <a:stretch/>
        </p:blipFill>
        <p:spPr>
          <a:xfrm>
            <a:off x="2229050" y="182898"/>
            <a:ext cx="1029850" cy="1029850"/>
          </a:xfrm>
          <a:prstGeom prst="rect">
            <a:avLst/>
          </a:prstGeom>
          <a:noFill/>
          <a:ln>
            <a:noFill/>
          </a:ln>
        </p:spPr>
      </p:pic>
      <p:pic>
        <p:nvPicPr>
          <p:cNvPr id="170" name="Google Shape;170;g2ec91ac9cb0_0_15" descr="Hill scene with solid fill"/>
          <p:cNvPicPr preferRelativeResize="0"/>
          <p:nvPr/>
        </p:nvPicPr>
        <p:blipFill rotWithShape="1">
          <a:blip r:embed="rId4">
            <a:alphaModFix/>
          </a:blip>
          <a:srcRect/>
          <a:stretch/>
        </p:blipFill>
        <p:spPr>
          <a:xfrm>
            <a:off x="3632712" y="242587"/>
            <a:ext cx="910425" cy="910425"/>
          </a:xfrm>
          <a:prstGeom prst="rect">
            <a:avLst/>
          </a:prstGeom>
          <a:noFill/>
          <a:ln>
            <a:noFill/>
          </a:ln>
        </p:spPr>
      </p:pic>
      <p:pic>
        <p:nvPicPr>
          <p:cNvPr id="171" name="Google Shape;171;g2ec91ac9cb0_0_15" descr="Money with solid fill"/>
          <p:cNvPicPr preferRelativeResize="0"/>
          <p:nvPr/>
        </p:nvPicPr>
        <p:blipFill rotWithShape="1">
          <a:blip r:embed="rId5">
            <a:alphaModFix/>
          </a:blip>
          <a:srcRect/>
          <a:stretch/>
        </p:blipFill>
        <p:spPr>
          <a:xfrm>
            <a:off x="5158076" y="242563"/>
            <a:ext cx="910425" cy="910425"/>
          </a:xfrm>
          <a:prstGeom prst="rect">
            <a:avLst/>
          </a:prstGeom>
          <a:noFill/>
          <a:ln>
            <a:noFill/>
          </a:ln>
        </p:spPr>
      </p:pic>
      <p:pic>
        <p:nvPicPr>
          <p:cNvPr id="172" name="Google Shape;172;g2ec91ac9cb0_0_15" descr="Brain in head with solid fill"/>
          <p:cNvPicPr preferRelativeResize="0"/>
          <p:nvPr/>
        </p:nvPicPr>
        <p:blipFill rotWithShape="1">
          <a:blip r:embed="rId6">
            <a:alphaModFix/>
          </a:blip>
          <a:srcRect/>
          <a:stretch/>
        </p:blipFill>
        <p:spPr>
          <a:xfrm>
            <a:off x="6562888" y="242610"/>
            <a:ext cx="910425" cy="910425"/>
          </a:xfrm>
          <a:prstGeom prst="rect">
            <a:avLst/>
          </a:prstGeom>
          <a:noFill/>
          <a:ln>
            <a:noFill/>
          </a:ln>
        </p:spPr>
      </p:pic>
      <p:pic>
        <p:nvPicPr>
          <p:cNvPr id="173" name="Google Shape;173;g2ec91ac9cb0_0_15" descr="Children with solid fill"/>
          <p:cNvPicPr preferRelativeResize="0"/>
          <p:nvPr/>
        </p:nvPicPr>
        <p:blipFill rotWithShape="1">
          <a:blip r:embed="rId7">
            <a:alphaModFix/>
          </a:blip>
          <a:srcRect/>
          <a:stretch/>
        </p:blipFill>
        <p:spPr>
          <a:xfrm>
            <a:off x="7823400" y="129074"/>
            <a:ext cx="1137475" cy="1137450"/>
          </a:xfrm>
          <a:prstGeom prst="rect">
            <a:avLst/>
          </a:prstGeom>
          <a:noFill/>
          <a:ln>
            <a:noFill/>
          </a:ln>
        </p:spPr>
      </p:pic>
      <p:pic>
        <p:nvPicPr>
          <p:cNvPr id="174" name="Google Shape;174;g2ec91ac9cb0_0_15" descr="Music notes with solid fill"/>
          <p:cNvPicPr preferRelativeResize="0"/>
          <p:nvPr/>
        </p:nvPicPr>
        <p:blipFill rotWithShape="1">
          <a:blip r:embed="rId8">
            <a:alphaModFix/>
          </a:blip>
          <a:srcRect/>
          <a:stretch/>
        </p:blipFill>
        <p:spPr>
          <a:xfrm>
            <a:off x="9310975" y="242575"/>
            <a:ext cx="910425" cy="9104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g270fd331dc5_0_123"/>
          <p:cNvSpPr txBox="1">
            <a:spLocks noGrp="1"/>
          </p:cNvSpPr>
          <p:nvPr>
            <p:ph type="title"/>
          </p:nvPr>
        </p:nvSpPr>
        <p:spPr>
          <a:xfrm>
            <a:off x="335280" y="411480"/>
            <a:ext cx="11789700" cy="763200"/>
          </a:xfrm>
          <a:prstGeom prst="rect">
            <a:avLst/>
          </a:prstGeom>
          <a:noFill/>
          <a:ln>
            <a:noFill/>
          </a:ln>
        </p:spPr>
        <p:txBody>
          <a:bodyPr spcFirstLastPara="1" wrap="square" lIns="91425" tIns="91425" rIns="182875" bIns="91425" anchor="ctr" anchorCtr="0">
            <a:noAutofit/>
          </a:bodyPr>
          <a:lstStyle/>
          <a:p>
            <a:pPr marL="0" lvl="0" indent="0" algn="l" rtl="0">
              <a:lnSpc>
                <a:spcPct val="90000"/>
              </a:lnSpc>
              <a:spcBef>
                <a:spcPts val="0"/>
              </a:spcBef>
              <a:spcAft>
                <a:spcPts val="0"/>
              </a:spcAft>
              <a:buSzPts val="1400"/>
              <a:buNone/>
            </a:pPr>
            <a:r>
              <a:rPr lang="en-US" sz="4000" b="1"/>
              <a:t>Grower Engagement:</a:t>
            </a:r>
            <a:endParaRPr sz="4000" b="1"/>
          </a:p>
        </p:txBody>
      </p:sp>
      <p:sp>
        <p:nvSpPr>
          <p:cNvPr id="181" name="Google Shape;181;g270fd331dc5_0_123"/>
          <p:cNvSpPr txBox="1">
            <a:spLocks noGrp="1"/>
          </p:cNvSpPr>
          <p:nvPr>
            <p:ph type="body" idx="1"/>
          </p:nvPr>
        </p:nvSpPr>
        <p:spPr>
          <a:xfrm>
            <a:off x="335275" y="1174675"/>
            <a:ext cx="7146300" cy="5002200"/>
          </a:xfrm>
          <a:prstGeom prst="rect">
            <a:avLst/>
          </a:prstGeom>
          <a:noFill/>
          <a:ln>
            <a:noFill/>
          </a:ln>
        </p:spPr>
        <p:txBody>
          <a:bodyPr spcFirstLastPara="1" wrap="square" lIns="91425" tIns="45700" rIns="91425" bIns="45700" anchor="t" anchorCtr="0">
            <a:noAutofit/>
          </a:bodyPr>
          <a:lstStyle/>
          <a:p>
            <a:pPr marL="457200" lvl="0" indent="-342900" algn="l" rtl="0">
              <a:lnSpc>
                <a:spcPct val="115000"/>
              </a:lnSpc>
              <a:spcBef>
                <a:spcPts val="0"/>
              </a:spcBef>
              <a:spcAft>
                <a:spcPts val="0"/>
              </a:spcAft>
              <a:buSzPts val="1800"/>
              <a:buChar char="o"/>
            </a:pPr>
            <a:r>
              <a:rPr lang="en-US" sz="1800" b="1"/>
              <a:t>Goal: Highlight needed infrastructure,</a:t>
            </a:r>
            <a:r>
              <a:rPr lang="en-US" sz="1800"/>
              <a:t> using the community capital framework, to facilitate </a:t>
            </a:r>
            <a:r>
              <a:rPr lang="en-US" sz="1800" u="sng"/>
              <a:t>equitable </a:t>
            </a:r>
            <a:r>
              <a:rPr lang="en-US" sz="1800"/>
              <a:t>food value chains and provide economic data to support infrastructural needs.</a:t>
            </a:r>
            <a:endParaRPr sz="1800"/>
          </a:p>
          <a:p>
            <a:pPr marL="457200" lvl="0" indent="-342900" algn="l" rtl="0">
              <a:lnSpc>
                <a:spcPct val="100000"/>
              </a:lnSpc>
              <a:spcBef>
                <a:spcPts val="0"/>
              </a:spcBef>
              <a:spcAft>
                <a:spcPts val="0"/>
              </a:spcAft>
              <a:buSzPts val="1800"/>
              <a:buChar char="o"/>
            </a:pPr>
            <a:r>
              <a:rPr lang="en-US" sz="1800" b="1"/>
              <a:t>Growers are aware of the demand and opportunity in the region, however, need the infrastructural support to take advantage of it. </a:t>
            </a:r>
            <a:endParaRPr sz="1800" b="1"/>
          </a:p>
        </p:txBody>
      </p:sp>
      <p:sp>
        <p:nvSpPr>
          <p:cNvPr id="182" name="Google Shape;182;g270fd331dc5_0_123"/>
          <p:cNvSpPr txBox="1">
            <a:spLocks noGrp="1"/>
          </p:cNvSpPr>
          <p:nvPr>
            <p:ph type="sldNum" idx="12"/>
          </p:nvPr>
        </p:nvSpPr>
        <p:spPr>
          <a:xfrm>
            <a:off x="11849011" y="6646234"/>
            <a:ext cx="463200" cy="211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000"/>
              <a:buFont typeface="Arial"/>
              <a:buNone/>
            </a:pPr>
            <a:fld id="{00000000-1234-1234-1234-123412341234}" type="slidenum">
              <a:rPr lang="en-US"/>
              <a:t>6</a:t>
            </a:fld>
            <a:endParaRPr/>
          </a:p>
        </p:txBody>
      </p:sp>
      <p:pic>
        <p:nvPicPr>
          <p:cNvPr id="183" name="Google Shape;183;g270fd331dc5_0_123" title="PXL_20240226_183440638.jpg"/>
          <p:cNvPicPr preferRelativeResize="0"/>
          <p:nvPr/>
        </p:nvPicPr>
        <p:blipFill rotWithShape="1">
          <a:blip r:embed="rId3">
            <a:alphaModFix/>
          </a:blip>
          <a:srcRect l="54150" t="2123" r="4182"/>
          <a:stretch/>
        </p:blipFill>
        <p:spPr>
          <a:xfrm>
            <a:off x="8408600" y="131625"/>
            <a:ext cx="3640177" cy="6438401"/>
          </a:xfrm>
          <a:prstGeom prst="rect">
            <a:avLst/>
          </a:prstGeom>
          <a:noFill/>
          <a:ln>
            <a:noFill/>
          </a:ln>
        </p:spPr>
      </p:pic>
      <p:pic>
        <p:nvPicPr>
          <p:cNvPr id="184" name="Google Shape;184;g270fd331dc5_0_123"/>
          <p:cNvPicPr preferRelativeResize="0"/>
          <p:nvPr/>
        </p:nvPicPr>
        <p:blipFill rotWithShape="1">
          <a:blip r:embed="rId4">
            <a:alphaModFix/>
          </a:blip>
          <a:srcRect/>
          <a:stretch/>
        </p:blipFill>
        <p:spPr>
          <a:xfrm>
            <a:off x="1023200" y="2759175"/>
            <a:ext cx="6458375" cy="3887050"/>
          </a:xfrm>
          <a:prstGeom prst="rect">
            <a:avLst/>
          </a:prstGeom>
          <a:noFill/>
          <a:ln>
            <a:noFill/>
          </a:ln>
        </p:spPr>
      </p:pic>
      <p:sp>
        <p:nvSpPr>
          <p:cNvPr id="185" name="Google Shape;185;g270fd331dc5_0_123"/>
          <p:cNvSpPr txBox="1"/>
          <p:nvPr/>
        </p:nvSpPr>
        <p:spPr>
          <a:xfrm rot="-5400000">
            <a:off x="-212125" y="3377175"/>
            <a:ext cx="1774200" cy="538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lt1"/>
                </a:solidFill>
                <a:latin typeface="Calibri"/>
                <a:ea typeface="Calibri"/>
                <a:cs typeface="Calibri"/>
                <a:sym typeface="Calibri"/>
              </a:rPr>
              <a:t>Rural </a:t>
            </a:r>
            <a:endParaRPr sz="2000" b="1" i="0" u="none" strike="noStrike" cap="none">
              <a:solidFill>
                <a:schemeClr val="lt1"/>
              </a:solidFill>
              <a:latin typeface="Calibri"/>
              <a:ea typeface="Calibri"/>
              <a:cs typeface="Calibri"/>
              <a:sym typeface="Calibri"/>
            </a:endParaRPr>
          </a:p>
        </p:txBody>
      </p:sp>
      <p:sp>
        <p:nvSpPr>
          <p:cNvPr id="186" name="Google Shape;186;g270fd331dc5_0_123"/>
          <p:cNvSpPr txBox="1"/>
          <p:nvPr/>
        </p:nvSpPr>
        <p:spPr>
          <a:xfrm rot="-5400000">
            <a:off x="-242125" y="4413650"/>
            <a:ext cx="1834200" cy="578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lt1"/>
                </a:solidFill>
                <a:latin typeface="Calibri"/>
                <a:ea typeface="Calibri"/>
                <a:cs typeface="Calibri"/>
                <a:sym typeface="Calibri"/>
              </a:rPr>
              <a:t>Urban</a:t>
            </a:r>
            <a:endParaRPr sz="2000" b="1" i="0" u="none" strike="noStrike" cap="none">
              <a:solidFill>
                <a:schemeClr val="lt1"/>
              </a:solidFill>
              <a:latin typeface="Calibri"/>
              <a:ea typeface="Calibri"/>
              <a:cs typeface="Calibri"/>
              <a:sym typeface="Calibri"/>
            </a:endParaRPr>
          </a:p>
        </p:txBody>
      </p:sp>
      <p:sp>
        <p:nvSpPr>
          <p:cNvPr id="187" name="Google Shape;187;g270fd331dc5_0_123"/>
          <p:cNvSpPr txBox="1"/>
          <p:nvPr/>
        </p:nvSpPr>
        <p:spPr>
          <a:xfrm rot="-5400000">
            <a:off x="-242125" y="5531700"/>
            <a:ext cx="1834200" cy="578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lt1"/>
                </a:solidFill>
                <a:latin typeface="Calibri"/>
                <a:ea typeface="Calibri"/>
                <a:cs typeface="Calibri"/>
                <a:sym typeface="Calibri"/>
              </a:rPr>
              <a:t>Youth</a:t>
            </a:r>
            <a:endParaRPr sz="2000" b="1" i="0" u="none" strike="noStrike" cap="none">
              <a:solidFill>
                <a:schemeClr val="lt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g2ec91ac9cb0_0_62"/>
          <p:cNvSpPr txBox="1">
            <a:spLocks noGrp="1"/>
          </p:cNvSpPr>
          <p:nvPr>
            <p:ph type="title"/>
          </p:nvPr>
        </p:nvSpPr>
        <p:spPr>
          <a:xfrm>
            <a:off x="182880" y="182880"/>
            <a:ext cx="11789700" cy="763200"/>
          </a:xfrm>
          <a:prstGeom prst="rect">
            <a:avLst/>
          </a:prstGeom>
          <a:noFill/>
          <a:ln>
            <a:noFill/>
          </a:ln>
        </p:spPr>
        <p:txBody>
          <a:bodyPr spcFirstLastPara="1" wrap="square" lIns="182875" tIns="91425" rIns="182875" bIns="91425" anchor="ctr" anchorCtr="0">
            <a:noAutofit/>
          </a:bodyPr>
          <a:lstStyle/>
          <a:p>
            <a:pPr marL="0" lvl="0" indent="0" algn="l" rtl="0">
              <a:lnSpc>
                <a:spcPct val="90000"/>
              </a:lnSpc>
              <a:spcBef>
                <a:spcPts val="0"/>
              </a:spcBef>
              <a:spcAft>
                <a:spcPts val="0"/>
              </a:spcAft>
              <a:buClr>
                <a:srgbClr val="000000"/>
              </a:buClr>
              <a:buSzPts val="1400"/>
              <a:buFont typeface="Arial"/>
              <a:buNone/>
            </a:pPr>
            <a:r>
              <a:rPr lang="en-US" sz="3000" b="1"/>
              <a:t>“Public policy” is an important tool local governments can use to transform food systems</a:t>
            </a:r>
            <a:endParaRPr/>
          </a:p>
        </p:txBody>
      </p:sp>
      <p:sp>
        <p:nvSpPr>
          <p:cNvPr id="194" name="Google Shape;194;g2ec91ac9cb0_0_62"/>
          <p:cNvSpPr txBox="1">
            <a:spLocks noGrp="1"/>
          </p:cNvSpPr>
          <p:nvPr>
            <p:ph type="body" idx="1"/>
          </p:nvPr>
        </p:nvSpPr>
        <p:spPr>
          <a:xfrm>
            <a:off x="182877" y="1217600"/>
            <a:ext cx="5899800" cy="54285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840"/>
              </a:spcBef>
              <a:spcAft>
                <a:spcPts val="0"/>
              </a:spcAft>
              <a:buNone/>
            </a:pPr>
            <a:r>
              <a:rPr lang="en-US" sz="2000"/>
              <a:t>Effective policies…</a:t>
            </a:r>
            <a:r>
              <a:rPr lang="en-US" sz="2000" baseline="30000"/>
              <a:t>45</a:t>
            </a:r>
            <a:endParaRPr sz="2000"/>
          </a:p>
          <a:p>
            <a:pPr marL="300559" lvl="1" indent="-127000" algn="l" rtl="0">
              <a:lnSpc>
                <a:spcPct val="100000"/>
              </a:lnSpc>
              <a:spcBef>
                <a:spcPts val="0"/>
              </a:spcBef>
              <a:spcAft>
                <a:spcPts val="0"/>
              </a:spcAft>
              <a:buSzPts val="2000"/>
              <a:buChar char="-"/>
            </a:pPr>
            <a:r>
              <a:rPr lang="en-US" sz="2000"/>
              <a:t>Are informed by input from the community and other affected stakeholders.</a:t>
            </a:r>
            <a:endParaRPr sz="2000"/>
          </a:p>
          <a:p>
            <a:pPr marL="300559" lvl="1" indent="-127000" algn="l" rtl="0">
              <a:lnSpc>
                <a:spcPct val="100000"/>
              </a:lnSpc>
              <a:spcBef>
                <a:spcPts val="0"/>
              </a:spcBef>
              <a:spcAft>
                <a:spcPts val="0"/>
              </a:spcAft>
              <a:buSzPts val="2000"/>
              <a:buChar char="-"/>
            </a:pPr>
            <a:r>
              <a:rPr lang="en-US" sz="2000"/>
              <a:t>Balance progress and feasibility.</a:t>
            </a:r>
            <a:endParaRPr sz="2000"/>
          </a:p>
          <a:p>
            <a:pPr marL="300559" lvl="1" indent="-127000" algn="l" rtl="0">
              <a:lnSpc>
                <a:spcPct val="100000"/>
              </a:lnSpc>
              <a:spcBef>
                <a:spcPts val="0"/>
              </a:spcBef>
              <a:spcAft>
                <a:spcPts val="0"/>
              </a:spcAft>
              <a:buSzPts val="2000"/>
              <a:buChar char="-"/>
            </a:pPr>
            <a:r>
              <a:rPr lang="en-US" sz="2000"/>
              <a:t>Set affected entities up for success.</a:t>
            </a:r>
            <a:endParaRPr sz="2000"/>
          </a:p>
          <a:p>
            <a:pPr marL="300559" lvl="1" indent="-127000" algn="l" rtl="0">
              <a:lnSpc>
                <a:spcPct val="100000"/>
              </a:lnSpc>
              <a:spcBef>
                <a:spcPts val="0"/>
              </a:spcBef>
              <a:spcAft>
                <a:spcPts val="0"/>
              </a:spcAft>
              <a:buSzPts val="2000"/>
              <a:buChar char="-"/>
            </a:pPr>
            <a:r>
              <a:rPr lang="en-US" sz="2000"/>
              <a:t>Promote equity and ensure no group or community is unduly burdened.</a:t>
            </a:r>
            <a:endParaRPr sz="2000"/>
          </a:p>
          <a:p>
            <a:pPr marL="300559" lvl="1" indent="-127000" algn="l" rtl="0">
              <a:lnSpc>
                <a:spcPct val="100000"/>
              </a:lnSpc>
              <a:spcBef>
                <a:spcPts val="0"/>
              </a:spcBef>
              <a:spcAft>
                <a:spcPts val="0"/>
              </a:spcAft>
              <a:buSzPts val="2000"/>
              <a:buChar char="-"/>
            </a:pPr>
            <a:r>
              <a:rPr lang="en-US" sz="2000"/>
              <a:t>Are evidence-based and reflect current best practices.</a:t>
            </a:r>
            <a:endParaRPr sz="2000"/>
          </a:p>
          <a:p>
            <a:pPr marL="300559" lvl="1" indent="-127000" algn="l" rtl="0">
              <a:lnSpc>
                <a:spcPct val="100000"/>
              </a:lnSpc>
              <a:spcBef>
                <a:spcPts val="0"/>
              </a:spcBef>
              <a:spcAft>
                <a:spcPts val="0"/>
              </a:spcAft>
              <a:buSzPts val="2000"/>
              <a:buChar char="-"/>
            </a:pPr>
            <a:r>
              <a:rPr lang="en-US" sz="2000" b="1"/>
              <a:t>It is important to consider who benefits from economic development policies. </a:t>
            </a:r>
            <a:r>
              <a:rPr lang="en-US" sz="2000"/>
              <a:t>Understanding the current state of ownership and decision-making power along the dimensions of race and ethnicity are a helpful starting point for improving equity outcomes.</a:t>
            </a:r>
            <a:endParaRPr sz="2000"/>
          </a:p>
        </p:txBody>
      </p:sp>
      <p:sp>
        <p:nvSpPr>
          <p:cNvPr id="195" name="Google Shape;195;g2ec91ac9cb0_0_62"/>
          <p:cNvSpPr txBox="1">
            <a:spLocks noGrp="1"/>
          </p:cNvSpPr>
          <p:nvPr>
            <p:ph type="sldNum" idx="12"/>
          </p:nvPr>
        </p:nvSpPr>
        <p:spPr>
          <a:xfrm>
            <a:off x="11849011" y="6646234"/>
            <a:ext cx="463200" cy="211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000"/>
              <a:buFont typeface="Arial"/>
              <a:buNone/>
            </a:pPr>
            <a:fld id="{00000000-1234-1234-1234-123412341234}" type="slidenum">
              <a:rPr lang="en-US"/>
              <a:t>7</a:t>
            </a:fld>
            <a:endParaRPr/>
          </a:p>
        </p:txBody>
      </p:sp>
      <p:sp>
        <p:nvSpPr>
          <p:cNvPr id="196" name="Google Shape;196;g2ec91ac9cb0_0_62"/>
          <p:cNvSpPr txBox="1">
            <a:spLocks noGrp="1"/>
          </p:cNvSpPr>
          <p:nvPr>
            <p:ph type="body" idx="4294967295"/>
          </p:nvPr>
        </p:nvSpPr>
        <p:spPr>
          <a:xfrm>
            <a:off x="6184137" y="1302578"/>
            <a:ext cx="5737200" cy="3003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lt1"/>
              </a:buClr>
              <a:buSzPts val="960"/>
              <a:buNone/>
            </a:pPr>
            <a:r>
              <a:rPr lang="en-US" sz="2000"/>
              <a:t>Considerations for Selecting Policies</a:t>
            </a:r>
            <a:endParaRPr sz="2000"/>
          </a:p>
          <a:p>
            <a:pPr marL="0" lvl="0" indent="0" algn="ctr" rtl="0">
              <a:lnSpc>
                <a:spcPct val="100000"/>
              </a:lnSpc>
              <a:spcBef>
                <a:spcPts val="240"/>
              </a:spcBef>
              <a:spcAft>
                <a:spcPts val="0"/>
              </a:spcAft>
              <a:buClr>
                <a:schemeClr val="lt1"/>
              </a:buClr>
              <a:buSzPts val="960"/>
              <a:buNone/>
            </a:pPr>
            <a:endParaRPr/>
          </a:p>
        </p:txBody>
      </p:sp>
      <p:pic>
        <p:nvPicPr>
          <p:cNvPr id="197" name="Google Shape;197;g2ec91ac9cb0_0_62" descr="A diagram of a diagram&#10;&#10;Description automatically generated"/>
          <p:cNvPicPr preferRelativeResize="0">
            <a:picLocks noGrp="1"/>
          </p:cNvPicPr>
          <p:nvPr>
            <p:ph type="body" idx="1"/>
          </p:nvPr>
        </p:nvPicPr>
        <p:blipFill rotWithShape="1">
          <a:blip r:embed="rId3">
            <a:alphaModFix/>
          </a:blip>
          <a:srcRect/>
          <a:stretch/>
        </p:blipFill>
        <p:spPr>
          <a:xfrm>
            <a:off x="6132513" y="1776267"/>
            <a:ext cx="5840400" cy="3483000"/>
          </a:xfrm>
          <a:prstGeom prst="rect">
            <a:avLst/>
          </a:prstGeom>
          <a:noFill/>
          <a:ln>
            <a:noFill/>
          </a:ln>
        </p:spPr>
      </p:pic>
      <p:sp>
        <p:nvSpPr>
          <p:cNvPr id="198" name="Google Shape;198;g2ec91ac9cb0_0_62"/>
          <p:cNvSpPr txBox="1"/>
          <p:nvPr/>
        </p:nvSpPr>
        <p:spPr>
          <a:xfrm>
            <a:off x="468325" y="5752250"/>
            <a:ext cx="11370600" cy="763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1200"/>
              </a:spcBef>
              <a:spcAft>
                <a:spcPts val="0"/>
              </a:spcAft>
              <a:buClr>
                <a:srgbClr val="000000"/>
              </a:buClr>
              <a:buSzPts val="2000"/>
              <a:buFont typeface="Arial"/>
              <a:buNone/>
            </a:pPr>
            <a:r>
              <a:rPr lang="en-US" sz="2000" b="1" i="1" u="none" strike="noStrike" cap="none">
                <a:solidFill>
                  <a:srgbClr val="710F2A"/>
                </a:solidFill>
                <a:latin typeface="Calibri"/>
                <a:ea typeface="Calibri"/>
                <a:cs typeface="Calibri"/>
                <a:sym typeface="Calibri"/>
              </a:rPr>
              <a:t>“</a:t>
            </a:r>
            <a:r>
              <a:rPr lang="en-US" sz="2000" b="1" i="1" u="none" strike="noStrike" cap="none">
                <a:solidFill>
                  <a:srgbClr val="710F2A"/>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The</a:t>
            </a:r>
            <a:r>
              <a:rPr lang="en-US" sz="2000" b="1" i="1" u="none" strike="noStrike" cap="none">
                <a:solidFill>
                  <a:srgbClr val="710F2A"/>
                </a:solidFill>
                <a:latin typeface="Calibri"/>
                <a:ea typeface="Calibri"/>
                <a:cs typeface="Calibri"/>
                <a:sym typeface="Calibri"/>
              </a:rPr>
              <a:t> degree to which [alternative food networks] become potentially transformatory will partly depend upon the continued adjustments and actions of the dominant regulatory structures</a:t>
            </a:r>
            <a:r>
              <a:rPr lang="en-US" sz="2000" b="0" i="1" u="none" strike="noStrike" cap="none">
                <a:solidFill>
                  <a:srgbClr val="710F2A"/>
                </a:solidFill>
                <a:latin typeface="Calibri"/>
                <a:ea typeface="Calibri"/>
                <a:cs typeface="Calibri"/>
                <a:sym typeface="Calibri"/>
              </a:rPr>
              <a:t>.”</a:t>
            </a:r>
            <a:endParaRPr sz="1200" b="0" i="0" u="none" strike="noStrike" cap="none">
              <a:solidFill>
                <a:schemeClr val="lt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52"/>
          <p:cNvSpPr txBox="1">
            <a:spLocks noGrp="1"/>
          </p:cNvSpPr>
          <p:nvPr>
            <p:ph type="title"/>
          </p:nvPr>
        </p:nvSpPr>
        <p:spPr>
          <a:xfrm>
            <a:off x="182880" y="182880"/>
            <a:ext cx="11789664" cy="763285"/>
          </a:xfrm>
          <a:prstGeom prst="rect">
            <a:avLst/>
          </a:prstGeom>
          <a:noFill/>
          <a:ln>
            <a:noFill/>
          </a:ln>
        </p:spPr>
        <p:txBody>
          <a:bodyPr spcFirstLastPara="1" wrap="square" lIns="91425" tIns="91425" rIns="182875" bIns="91425" anchor="ctr" anchorCtr="0">
            <a:noAutofit/>
          </a:bodyPr>
          <a:lstStyle/>
          <a:p>
            <a:pPr marL="0" lvl="0" indent="0" algn="l" rtl="0">
              <a:lnSpc>
                <a:spcPct val="90000"/>
              </a:lnSpc>
              <a:spcBef>
                <a:spcPts val="0"/>
              </a:spcBef>
              <a:spcAft>
                <a:spcPts val="0"/>
              </a:spcAft>
              <a:buSzPts val="1400"/>
              <a:buNone/>
            </a:pPr>
            <a:r>
              <a:rPr lang="en-US" sz="3000" b="1"/>
              <a:t>Local Government Survey &amp; Focus Group Results</a:t>
            </a:r>
            <a:endParaRPr sz="3000" b="1"/>
          </a:p>
        </p:txBody>
      </p:sp>
      <p:sp>
        <p:nvSpPr>
          <p:cNvPr id="204" name="Google Shape;204;p52"/>
          <p:cNvSpPr txBox="1">
            <a:spLocks noGrp="1"/>
          </p:cNvSpPr>
          <p:nvPr>
            <p:ph type="body" idx="1"/>
          </p:nvPr>
        </p:nvSpPr>
        <p:spPr>
          <a:xfrm>
            <a:off x="182875" y="1219200"/>
            <a:ext cx="11789700" cy="5164200"/>
          </a:xfrm>
          <a:prstGeom prst="rect">
            <a:avLst/>
          </a:prstGeom>
          <a:noFill/>
          <a:ln>
            <a:noFill/>
          </a:ln>
        </p:spPr>
        <p:txBody>
          <a:bodyPr spcFirstLastPara="1" wrap="square" lIns="91425" tIns="45700" rIns="91425" bIns="45700" anchor="t" anchorCtr="0">
            <a:noAutofit/>
          </a:bodyPr>
          <a:lstStyle/>
          <a:p>
            <a:pPr marL="457200" lvl="0" indent="-381000" algn="l" rtl="0">
              <a:lnSpc>
                <a:spcPct val="90000"/>
              </a:lnSpc>
              <a:spcBef>
                <a:spcPts val="0"/>
              </a:spcBef>
              <a:spcAft>
                <a:spcPts val="0"/>
              </a:spcAft>
              <a:buSzPts val="2400"/>
              <a:buChar char="•"/>
            </a:pPr>
            <a:r>
              <a:rPr lang="en-US" sz="2400"/>
              <a:t>Local government representatives surveyed in the Tri-COG region believe strengthening food systems is important but are either unaware of ways to support or have limited capacity to support.</a:t>
            </a:r>
            <a:endParaRPr sz="2400" u="sng"/>
          </a:p>
          <a:p>
            <a:pPr marL="457200" lvl="0" indent="-381000" algn="l" rtl="0">
              <a:lnSpc>
                <a:spcPct val="90000"/>
              </a:lnSpc>
              <a:spcBef>
                <a:spcPts val="0"/>
              </a:spcBef>
              <a:spcAft>
                <a:spcPts val="0"/>
              </a:spcAft>
              <a:buSzPts val="2400"/>
              <a:buChar char="•"/>
            </a:pPr>
            <a:r>
              <a:rPr lang="en-US" sz="2400" u="sng"/>
              <a:t>B</a:t>
            </a:r>
            <a:r>
              <a:rPr lang="en-US" sz="2400" b="1" u="sng"/>
              <a:t>uilt</a:t>
            </a:r>
            <a:r>
              <a:rPr lang="en-US" sz="2400"/>
              <a:t>, </a:t>
            </a:r>
            <a:r>
              <a:rPr lang="en-US" sz="2400" b="1" u="sng"/>
              <a:t>natural</a:t>
            </a:r>
            <a:r>
              <a:rPr lang="en-US" sz="2400"/>
              <a:t>, </a:t>
            </a:r>
            <a:r>
              <a:rPr lang="en-US" sz="2400" b="1" u="sng"/>
              <a:t>human</a:t>
            </a:r>
            <a:r>
              <a:rPr lang="en-US" sz="2400"/>
              <a:t>, and </a:t>
            </a:r>
            <a:r>
              <a:rPr lang="en-US" sz="2400" b="1" u="sng"/>
              <a:t>social</a:t>
            </a:r>
            <a:r>
              <a:rPr lang="en-US" sz="2400" u="sng"/>
              <a:t> </a:t>
            </a:r>
            <a:r>
              <a:rPr lang="en-US" sz="2400"/>
              <a:t>were the four types of capital they felt local government was in the best place to support. </a:t>
            </a:r>
            <a:endParaRPr sz="2400"/>
          </a:p>
          <a:p>
            <a:pPr marL="457200" lvl="0" indent="-381000" algn="l" rtl="0">
              <a:lnSpc>
                <a:spcPct val="90000"/>
              </a:lnSpc>
              <a:spcBef>
                <a:spcPts val="0"/>
              </a:spcBef>
              <a:spcAft>
                <a:spcPts val="0"/>
              </a:spcAft>
              <a:buSzPts val="2400"/>
              <a:buChar char="•"/>
            </a:pPr>
            <a:r>
              <a:rPr lang="en-US" sz="2400"/>
              <a:t>Agreed local government's capacity to provide traditional </a:t>
            </a:r>
            <a:r>
              <a:rPr lang="en-US" sz="2400" b="1" u="sng"/>
              <a:t>financial capital </a:t>
            </a:r>
            <a:r>
              <a:rPr lang="en-US" sz="2400"/>
              <a:t>was constrained, although acknowledged that need for financial capital usually arises before the resources arrive. </a:t>
            </a:r>
            <a:endParaRPr sz="2400"/>
          </a:p>
          <a:p>
            <a:pPr marL="457200" lvl="0" indent="-381000" algn="l" rtl="0">
              <a:lnSpc>
                <a:spcPct val="90000"/>
              </a:lnSpc>
              <a:spcBef>
                <a:spcPts val="0"/>
              </a:spcBef>
              <a:spcAft>
                <a:spcPts val="0"/>
              </a:spcAft>
              <a:buSzPts val="2400"/>
              <a:buChar char="•"/>
            </a:pPr>
            <a:r>
              <a:rPr lang="en-US" sz="2400"/>
              <a:t>There was a tension between feeling that local government could provide support in the areas listed above and challenges tied to a lack of </a:t>
            </a:r>
            <a:r>
              <a:rPr lang="en-US" sz="2400" b="1" u="sng"/>
              <a:t>social capital</a:t>
            </a:r>
            <a:r>
              <a:rPr lang="en-US" sz="2400"/>
              <a:t> and equity: community distrust of government, communication, cooperation, and lack of community input into projects. </a:t>
            </a:r>
            <a:endParaRPr sz="2400"/>
          </a:p>
        </p:txBody>
      </p:sp>
      <p:sp>
        <p:nvSpPr>
          <p:cNvPr id="205" name="Google Shape;205;p52"/>
          <p:cNvSpPr txBox="1">
            <a:spLocks noGrp="1"/>
          </p:cNvSpPr>
          <p:nvPr>
            <p:ph type="ftr" idx="11"/>
          </p:nvPr>
        </p:nvSpPr>
        <p:spPr>
          <a:xfrm>
            <a:off x="10227946" y="6646234"/>
            <a:ext cx="1781175" cy="211766"/>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r>
              <a:rPr lang="en-US"/>
              <a:t>Tri-COG FEEDS Spring 2024 |</a:t>
            </a:r>
            <a:endParaRPr/>
          </a:p>
        </p:txBody>
      </p:sp>
      <p:sp>
        <p:nvSpPr>
          <p:cNvPr id="206" name="Google Shape;206;p52"/>
          <p:cNvSpPr txBox="1">
            <a:spLocks noGrp="1"/>
          </p:cNvSpPr>
          <p:nvPr>
            <p:ph type="sldNum" idx="12"/>
          </p:nvPr>
        </p:nvSpPr>
        <p:spPr>
          <a:xfrm>
            <a:off x="11849011" y="6646234"/>
            <a:ext cx="463296" cy="21176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000"/>
              <a:buNone/>
            </a:pPr>
            <a:fld id="{00000000-1234-1234-1234-123412341234}" type="slidenum">
              <a:rPr lang="en-US"/>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g270fd331dc5_0_54"/>
          <p:cNvSpPr txBox="1">
            <a:spLocks noGrp="1"/>
          </p:cNvSpPr>
          <p:nvPr>
            <p:ph type="title"/>
          </p:nvPr>
        </p:nvSpPr>
        <p:spPr>
          <a:xfrm>
            <a:off x="182880" y="182880"/>
            <a:ext cx="11789700" cy="763200"/>
          </a:xfrm>
          <a:prstGeom prst="rect">
            <a:avLst/>
          </a:prstGeom>
          <a:noFill/>
          <a:ln>
            <a:noFill/>
          </a:ln>
        </p:spPr>
        <p:txBody>
          <a:bodyPr spcFirstLastPara="1" wrap="square" lIns="91425" tIns="91425" rIns="182875" bIns="91425" anchor="ctr" anchorCtr="0">
            <a:noAutofit/>
          </a:bodyPr>
          <a:lstStyle/>
          <a:p>
            <a:pPr marL="0" lvl="0" indent="0" algn="l" rtl="0">
              <a:lnSpc>
                <a:spcPct val="90000"/>
              </a:lnSpc>
              <a:spcBef>
                <a:spcPts val="0"/>
              </a:spcBef>
              <a:spcAft>
                <a:spcPts val="0"/>
              </a:spcAft>
              <a:buSzPts val="1400"/>
              <a:buNone/>
            </a:pPr>
            <a:r>
              <a:rPr lang="en-US" sz="3000" b="1"/>
              <a:t>How Tri-COG region’s grower-recommended investments align with local government capacity:</a:t>
            </a:r>
            <a:endParaRPr/>
          </a:p>
        </p:txBody>
      </p:sp>
      <p:sp>
        <p:nvSpPr>
          <p:cNvPr id="213" name="Google Shape;213;g270fd331dc5_0_54"/>
          <p:cNvSpPr txBox="1">
            <a:spLocks noGrp="1"/>
          </p:cNvSpPr>
          <p:nvPr>
            <p:ph type="body" idx="1"/>
          </p:nvPr>
        </p:nvSpPr>
        <p:spPr>
          <a:xfrm>
            <a:off x="182875" y="1219200"/>
            <a:ext cx="11789700" cy="156840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240"/>
              </a:spcBef>
              <a:spcAft>
                <a:spcPts val="0"/>
              </a:spcAft>
              <a:buSzPts val="2000"/>
              <a:buFont typeface="Arial"/>
              <a:buChar char="•"/>
            </a:pPr>
            <a:r>
              <a:rPr lang="en-US" sz="2000"/>
              <a:t>Financial capital is a high-priority for grower-recommended investments, and yet local government officials feel constrained in their capacity to build that type of community capital. </a:t>
            </a:r>
            <a:endParaRPr sz="2000"/>
          </a:p>
          <a:p>
            <a:pPr marL="171450" lvl="0" indent="-171450" algn="l" rtl="0">
              <a:lnSpc>
                <a:spcPct val="100000"/>
              </a:lnSpc>
              <a:spcBef>
                <a:spcPts val="240"/>
              </a:spcBef>
              <a:spcAft>
                <a:spcPts val="0"/>
              </a:spcAft>
              <a:buSzPts val="2000"/>
              <a:buFont typeface="Arial"/>
              <a:buChar char="•"/>
            </a:pPr>
            <a:r>
              <a:rPr lang="en-US" sz="2000"/>
              <a:t>Financial capital can be a bottleneck for accessing other types of capital (e.g., natural, built, human), so it is important for local governments to find ways to support the development of financial capital in Tri-COG. </a:t>
            </a:r>
            <a:endParaRPr/>
          </a:p>
        </p:txBody>
      </p:sp>
      <p:sp>
        <p:nvSpPr>
          <p:cNvPr id="214" name="Google Shape;214;g270fd331dc5_0_54"/>
          <p:cNvSpPr txBox="1">
            <a:spLocks noGrp="1"/>
          </p:cNvSpPr>
          <p:nvPr>
            <p:ph type="sldNum" idx="12"/>
          </p:nvPr>
        </p:nvSpPr>
        <p:spPr>
          <a:xfrm>
            <a:off x="11849011" y="6646234"/>
            <a:ext cx="463200" cy="211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000"/>
              <a:buFont typeface="Arial"/>
              <a:buNone/>
            </a:pPr>
            <a:fld id="{00000000-1234-1234-1234-123412341234}" type="slidenum">
              <a:rPr lang="en-US"/>
              <a:t>9</a:t>
            </a:fld>
            <a:endParaRPr/>
          </a:p>
        </p:txBody>
      </p:sp>
      <p:grpSp>
        <p:nvGrpSpPr>
          <p:cNvPr id="215" name="Google Shape;215;g270fd331dc5_0_54"/>
          <p:cNvGrpSpPr/>
          <p:nvPr/>
        </p:nvGrpSpPr>
        <p:grpSpPr>
          <a:xfrm>
            <a:off x="1723542" y="3055421"/>
            <a:ext cx="8708207" cy="3687123"/>
            <a:chOff x="6783820" y="1696677"/>
            <a:chExt cx="5227329" cy="782264"/>
          </a:xfrm>
        </p:grpSpPr>
        <p:sp>
          <p:nvSpPr>
            <p:cNvPr id="216" name="Google Shape;216;g270fd331dc5_0_54"/>
            <p:cNvSpPr/>
            <p:nvPr/>
          </p:nvSpPr>
          <p:spPr>
            <a:xfrm>
              <a:off x="6783820" y="1698641"/>
              <a:ext cx="1219800" cy="780300"/>
            </a:xfrm>
            <a:prstGeom prst="roundRect">
              <a:avLst>
                <a:gd name="adj" fmla="val 16667"/>
              </a:avLst>
            </a:prstGeom>
            <a:solidFill>
              <a:srgbClr val="E7E7E9"/>
            </a:solidFill>
            <a:ln w="28575" cap="flat" cmpd="sng">
              <a:solidFill>
                <a:schemeClr val="accent3"/>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676873"/>
                </a:buClr>
                <a:buSzPts val="1200"/>
                <a:buFont typeface="Calibri"/>
                <a:buNone/>
              </a:pPr>
              <a:r>
                <a:rPr lang="en-US" sz="2000" b="0" i="0" u="none" strike="noStrike" cap="none">
                  <a:solidFill>
                    <a:srgbClr val="676873"/>
                  </a:solidFill>
                  <a:latin typeface="Calibri"/>
                  <a:ea typeface="Calibri"/>
                  <a:cs typeface="Calibri"/>
                  <a:sym typeface="Calibri"/>
                </a:rPr>
                <a:t>Rural Growers: Recommended Investments</a:t>
              </a:r>
              <a:endParaRPr sz="2000" b="0" i="0" u="none" strike="noStrike" cap="none">
                <a:solidFill>
                  <a:srgbClr val="676873"/>
                </a:solidFill>
                <a:latin typeface="Calibri"/>
                <a:ea typeface="Calibri"/>
                <a:cs typeface="Calibri"/>
                <a:sym typeface="Calibri"/>
              </a:endParaRPr>
            </a:p>
            <a:p>
              <a:pPr marL="0" marR="0" lvl="0" indent="69850" algn="l" rtl="0">
                <a:lnSpc>
                  <a:spcPct val="115000"/>
                </a:lnSpc>
                <a:spcBef>
                  <a:spcPts val="0"/>
                </a:spcBef>
                <a:spcAft>
                  <a:spcPts val="0"/>
                </a:spcAft>
                <a:buClr>
                  <a:srgbClr val="676873"/>
                </a:buClr>
                <a:buSzPts val="1100"/>
                <a:buFont typeface="Arial"/>
                <a:buNone/>
              </a:pPr>
              <a:endParaRPr sz="2000" b="0" i="0" u="none" strike="noStrike" cap="none">
                <a:solidFill>
                  <a:srgbClr val="676873"/>
                </a:solidFill>
                <a:latin typeface="Calibri"/>
                <a:ea typeface="Calibri"/>
                <a:cs typeface="Calibri"/>
                <a:sym typeface="Calibri"/>
              </a:endParaRPr>
            </a:p>
            <a:p>
              <a:pPr marL="0" marR="0" lvl="0" indent="0" algn="l" rtl="0">
                <a:lnSpc>
                  <a:spcPct val="115000"/>
                </a:lnSpc>
                <a:spcBef>
                  <a:spcPts val="0"/>
                </a:spcBef>
                <a:spcAft>
                  <a:spcPts val="0"/>
                </a:spcAft>
                <a:buClr>
                  <a:srgbClr val="676873"/>
                </a:buClr>
                <a:buSzPts val="2000"/>
                <a:buFont typeface="Arial"/>
                <a:buChar char="•"/>
              </a:pPr>
              <a:r>
                <a:rPr lang="en-US" sz="2000" b="0" i="0" u="none" strike="noStrike" cap="none">
                  <a:solidFill>
                    <a:srgbClr val="676873"/>
                  </a:solidFill>
                  <a:latin typeface="Calibri"/>
                  <a:ea typeface="Calibri"/>
                  <a:cs typeface="Calibri"/>
                  <a:sym typeface="Calibri"/>
                </a:rPr>
                <a:t>Financial</a:t>
              </a:r>
              <a:endParaRPr sz="20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676873"/>
                </a:buClr>
                <a:buSzPts val="2000"/>
                <a:buFont typeface="Arial"/>
                <a:buChar char="•"/>
              </a:pPr>
              <a:r>
                <a:rPr lang="en-US" sz="2000" b="0" i="0" u="none" strike="noStrike" cap="none">
                  <a:solidFill>
                    <a:srgbClr val="676873"/>
                  </a:solidFill>
                  <a:latin typeface="Calibri"/>
                  <a:ea typeface="Calibri"/>
                  <a:cs typeface="Calibri"/>
                  <a:sym typeface="Calibri"/>
                </a:rPr>
                <a:t>Built</a:t>
              </a:r>
              <a:endParaRPr sz="20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676873"/>
                </a:buClr>
                <a:buSzPts val="2000"/>
                <a:buFont typeface="Arial"/>
                <a:buChar char="•"/>
              </a:pPr>
              <a:r>
                <a:rPr lang="en-US" sz="2000" b="0" i="0" u="none" strike="noStrike" cap="none">
                  <a:solidFill>
                    <a:srgbClr val="676873"/>
                  </a:solidFill>
                  <a:latin typeface="Calibri"/>
                  <a:ea typeface="Calibri"/>
                  <a:cs typeface="Calibri"/>
                  <a:sym typeface="Calibri"/>
                </a:rPr>
                <a:t>Social</a:t>
              </a:r>
              <a:endParaRPr sz="20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676873"/>
                </a:buClr>
                <a:buSzPts val="2000"/>
                <a:buFont typeface="Arial"/>
                <a:buChar char="•"/>
              </a:pPr>
              <a:r>
                <a:rPr lang="en-US" sz="2000" b="0" i="0" u="none" strike="noStrike" cap="none">
                  <a:solidFill>
                    <a:srgbClr val="676873"/>
                  </a:solidFill>
                  <a:latin typeface="Calibri"/>
                  <a:ea typeface="Calibri"/>
                  <a:cs typeface="Calibri"/>
                  <a:sym typeface="Calibri"/>
                </a:rPr>
                <a:t>Cultural</a:t>
              </a:r>
              <a:endParaRPr sz="20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676873"/>
                </a:buClr>
                <a:buSzPts val="2000"/>
                <a:buFont typeface="Arial"/>
                <a:buChar char="•"/>
              </a:pPr>
              <a:r>
                <a:rPr lang="en-US" sz="2000" b="0" i="0" u="none" strike="noStrike" cap="none">
                  <a:solidFill>
                    <a:srgbClr val="676873"/>
                  </a:solidFill>
                  <a:latin typeface="Calibri"/>
                  <a:ea typeface="Calibri"/>
                  <a:cs typeface="Calibri"/>
                  <a:sym typeface="Calibri"/>
                </a:rPr>
                <a:t>Human</a:t>
              </a:r>
              <a:endParaRPr sz="2000" b="0" i="0" u="none" strike="noStrike" cap="none">
                <a:solidFill>
                  <a:srgbClr val="676873"/>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200"/>
                <a:buFont typeface="Calibri"/>
                <a:buNone/>
              </a:pPr>
              <a:endParaRPr sz="1200" b="0" i="0" u="none" strike="noStrike" cap="none">
                <a:solidFill>
                  <a:srgbClr val="676873"/>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200"/>
                <a:buFont typeface="Calibri"/>
                <a:buNone/>
              </a:pPr>
              <a:endParaRPr sz="1200" b="0" i="0" u="none" strike="noStrike" cap="none">
                <a:solidFill>
                  <a:srgbClr val="676873"/>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200"/>
                <a:buFont typeface="Calibri"/>
                <a:buNone/>
              </a:pPr>
              <a:endParaRPr sz="1200" b="0" i="0" u="none" strike="noStrike" cap="none">
                <a:solidFill>
                  <a:srgbClr val="676873"/>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200"/>
                <a:buFont typeface="Calibri"/>
                <a:buNone/>
              </a:pPr>
              <a:endParaRPr sz="1200" b="0" i="0" u="none" strike="noStrike" cap="none">
                <a:solidFill>
                  <a:srgbClr val="676873"/>
                </a:solidFill>
                <a:latin typeface="Calibri"/>
                <a:ea typeface="Calibri"/>
                <a:cs typeface="Calibri"/>
                <a:sym typeface="Calibri"/>
              </a:endParaRPr>
            </a:p>
            <a:p>
              <a:pPr marL="171450" marR="0" lvl="0" indent="-95250" algn="ctr" rtl="0">
                <a:lnSpc>
                  <a:spcPct val="100000"/>
                </a:lnSpc>
                <a:spcBef>
                  <a:spcPts val="0"/>
                </a:spcBef>
                <a:spcAft>
                  <a:spcPts val="0"/>
                </a:spcAft>
                <a:buClr>
                  <a:schemeClr val="dk1"/>
                </a:buClr>
                <a:buSzPts val="1200"/>
                <a:buFont typeface="Arial"/>
                <a:buNone/>
              </a:pPr>
              <a:endParaRPr sz="1200" b="0" i="0" u="none" strike="noStrike" cap="none">
                <a:solidFill>
                  <a:srgbClr val="676873"/>
                </a:solidFill>
                <a:latin typeface="Calibri"/>
                <a:ea typeface="Calibri"/>
                <a:cs typeface="Calibri"/>
                <a:sym typeface="Calibri"/>
              </a:endParaRPr>
            </a:p>
          </p:txBody>
        </p:sp>
        <p:sp>
          <p:nvSpPr>
            <p:cNvPr id="217" name="Google Shape;217;g270fd331dc5_0_54"/>
            <p:cNvSpPr/>
            <p:nvPr/>
          </p:nvSpPr>
          <p:spPr>
            <a:xfrm>
              <a:off x="10791349" y="1696677"/>
              <a:ext cx="1219800" cy="780300"/>
            </a:xfrm>
            <a:prstGeom prst="roundRect">
              <a:avLst>
                <a:gd name="adj" fmla="val 16667"/>
              </a:avLst>
            </a:prstGeom>
            <a:solidFill>
              <a:srgbClr val="E7E7E9"/>
            </a:solidFill>
            <a:ln w="28575" cap="flat" cmpd="sng">
              <a:solidFill>
                <a:srgbClr val="445A8A"/>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676873"/>
                </a:buClr>
                <a:buSzPts val="1200"/>
                <a:buFont typeface="Calibri"/>
                <a:buNone/>
              </a:pPr>
              <a:r>
                <a:rPr lang="en-US" sz="2000" b="1" i="0" u="none" strike="noStrike" cap="none">
                  <a:solidFill>
                    <a:srgbClr val="676873"/>
                  </a:solidFill>
                  <a:latin typeface="Calibri"/>
                  <a:ea typeface="Calibri"/>
                  <a:cs typeface="Calibri"/>
                  <a:sym typeface="Calibri"/>
                </a:rPr>
                <a:t>Local Government Officials: Government Capacity</a:t>
              </a:r>
              <a:endParaRPr sz="20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676873"/>
                </a:solidFill>
                <a:latin typeface="Calibri"/>
                <a:ea typeface="Calibri"/>
                <a:cs typeface="Calibri"/>
                <a:sym typeface="Calibri"/>
              </a:endParaRPr>
            </a:p>
            <a:p>
              <a:pPr marL="0" marR="0" lvl="0" indent="0" algn="l" rtl="0">
                <a:lnSpc>
                  <a:spcPct val="100000"/>
                </a:lnSpc>
                <a:spcBef>
                  <a:spcPts val="0"/>
                </a:spcBef>
                <a:spcAft>
                  <a:spcPts val="0"/>
                </a:spcAft>
                <a:buClr>
                  <a:srgbClr val="676873"/>
                </a:buClr>
                <a:buSzPts val="2000"/>
                <a:buFont typeface="Arial"/>
                <a:buChar char="•"/>
              </a:pPr>
              <a:r>
                <a:rPr lang="en-US" sz="2000" b="1" i="0" u="none" strike="noStrike" cap="none">
                  <a:solidFill>
                    <a:srgbClr val="676873"/>
                  </a:solidFill>
                  <a:latin typeface="Calibri"/>
                  <a:ea typeface="Calibri"/>
                  <a:cs typeface="Calibri"/>
                  <a:sym typeface="Calibri"/>
                </a:rPr>
                <a:t>Built</a:t>
              </a:r>
              <a:endParaRPr sz="20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676873"/>
                </a:buClr>
                <a:buSzPts val="2000"/>
                <a:buFont typeface="Arial"/>
                <a:buChar char="•"/>
              </a:pPr>
              <a:r>
                <a:rPr lang="en-US" sz="2000" b="1" i="0" u="none" strike="noStrike" cap="none">
                  <a:solidFill>
                    <a:srgbClr val="676873"/>
                  </a:solidFill>
                  <a:latin typeface="Calibri"/>
                  <a:ea typeface="Calibri"/>
                  <a:cs typeface="Calibri"/>
                  <a:sym typeface="Calibri"/>
                </a:rPr>
                <a:t>Natural</a:t>
              </a:r>
              <a:endParaRPr sz="20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676873"/>
                </a:buClr>
                <a:buSzPts val="2000"/>
                <a:buFont typeface="Arial"/>
                <a:buChar char="•"/>
              </a:pPr>
              <a:r>
                <a:rPr lang="en-US" sz="2000" b="1" i="0" u="none" strike="noStrike" cap="none">
                  <a:solidFill>
                    <a:srgbClr val="676873"/>
                  </a:solidFill>
                  <a:latin typeface="Calibri"/>
                  <a:ea typeface="Calibri"/>
                  <a:cs typeface="Calibri"/>
                  <a:sym typeface="Calibri"/>
                </a:rPr>
                <a:t>Human </a:t>
              </a:r>
              <a:endParaRPr sz="20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676873"/>
                </a:buClr>
                <a:buSzPts val="2000"/>
                <a:buFont typeface="Arial"/>
                <a:buChar char="•"/>
              </a:pPr>
              <a:r>
                <a:rPr lang="en-US" sz="2000" b="1" i="0" u="none" strike="noStrike" cap="none">
                  <a:solidFill>
                    <a:srgbClr val="676873"/>
                  </a:solidFill>
                  <a:latin typeface="Calibri"/>
                  <a:ea typeface="Calibri"/>
                  <a:cs typeface="Calibri"/>
                  <a:sym typeface="Calibri"/>
                </a:rPr>
                <a:t>Social</a:t>
              </a:r>
              <a:endParaRPr sz="2000" b="1" i="0" u="none" strike="noStrike" cap="none">
                <a:solidFill>
                  <a:srgbClr val="676873"/>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a:solidFill>
                  <a:srgbClr val="676873"/>
                </a:solidFill>
                <a:latin typeface="Calibri"/>
                <a:ea typeface="Calibri"/>
                <a:cs typeface="Calibri"/>
                <a:sym typeface="Calibri"/>
              </a:endParaRPr>
            </a:p>
          </p:txBody>
        </p:sp>
        <p:sp>
          <p:nvSpPr>
            <p:cNvPr id="218" name="Google Shape;218;g270fd331dc5_0_54"/>
            <p:cNvSpPr/>
            <p:nvPr/>
          </p:nvSpPr>
          <p:spPr>
            <a:xfrm>
              <a:off x="8119663" y="1698641"/>
              <a:ext cx="1219800" cy="780300"/>
            </a:xfrm>
            <a:prstGeom prst="roundRect">
              <a:avLst>
                <a:gd name="adj" fmla="val 16667"/>
              </a:avLst>
            </a:prstGeom>
            <a:solidFill>
              <a:srgbClr val="E7E7E9"/>
            </a:solidFill>
            <a:ln w="28575" cap="flat" cmpd="sng">
              <a:solidFill>
                <a:schemeClr val="accent3"/>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rgbClr val="676873"/>
                  </a:solidFill>
                  <a:latin typeface="Calibri"/>
                  <a:ea typeface="Calibri"/>
                  <a:cs typeface="Calibri"/>
                  <a:sym typeface="Calibri"/>
                </a:rPr>
                <a:t>Urban Growers: Recommended Investments</a:t>
              </a:r>
              <a:endParaRPr sz="2000" b="0" i="0" u="none" strike="noStrike" cap="none">
                <a:solidFill>
                  <a:srgbClr val="676873"/>
                </a:solidFill>
                <a:latin typeface="Calibri"/>
                <a:ea typeface="Calibri"/>
                <a:cs typeface="Calibri"/>
                <a:sym typeface="Calibri"/>
              </a:endParaRPr>
            </a:p>
            <a:p>
              <a:pPr marL="330200" marR="0" lvl="0" indent="-101600" algn="l" rtl="0">
                <a:lnSpc>
                  <a:spcPct val="100000"/>
                </a:lnSpc>
                <a:spcBef>
                  <a:spcPts val="0"/>
                </a:spcBef>
                <a:spcAft>
                  <a:spcPts val="0"/>
                </a:spcAft>
                <a:buClr>
                  <a:srgbClr val="676873"/>
                </a:buClr>
                <a:buSzPts val="1100"/>
                <a:buFont typeface="Arial"/>
                <a:buNone/>
              </a:pPr>
              <a:endParaRPr sz="2000" b="0" i="0" u="none" strike="noStrike" cap="none">
                <a:solidFill>
                  <a:srgbClr val="676873"/>
                </a:solidFill>
                <a:latin typeface="Calibri"/>
                <a:ea typeface="Calibri"/>
                <a:cs typeface="Calibri"/>
                <a:sym typeface="Calibri"/>
              </a:endParaRPr>
            </a:p>
            <a:p>
              <a:pPr marL="0" marR="0" lvl="0" indent="0" algn="l" rtl="0">
                <a:lnSpc>
                  <a:spcPct val="100000"/>
                </a:lnSpc>
                <a:spcBef>
                  <a:spcPts val="0"/>
                </a:spcBef>
                <a:spcAft>
                  <a:spcPts val="0"/>
                </a:spcAft>
                <a:buClr>
                  <a:srgbClr val="676873"/>
                </a:buClr>
                <a:buSzPts val="2000"/>
                <a:buFont typeface="Arial"/>
                <a:buChar char="•"/>
              </a:pPr>
              <a:r>
                <a:rPr lang="en-US" sz="2000" b="0" i="0" u="none" strike="noStrike" cap="none">
                  <a:solidFill>
                    <a:srgbClr val="676873"/>
                  </a:solidFill>
                  <a:latin typeface="Calibri"/>
                  <a:ea typeface="Calibri"/>
                  <a:cs typeface="Calibri"/>
                  <a:sym typeface="Calibri"/>
                </a:rPr>
                <a:t>Natural</a:t>
              </a: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676873"/>
                </a:buClr>
                <a:buSzPts val="2000"/>
                <a:buFont typeface="Arial"/>
                <a:buChar char="•"/>
              </a:pPr>
              <a:r>
                <a:rPr lang="en-US" sz="2000" b="0" i="0" u="none" strike="noStrike" cap="none">
                  <a:solidFill>
                    <a:srgbClr val="676873"/>
                  </a:solidFill>
                  <a:latin typeface="Calibri"/>
                  <a:ea typeface="Calibri"/>
                  <a:cs typeface="Calibri"/>
                  <a:sym typeface="Calibri"/>
                </a:rPr>
                <a:t>Financial</a:t>
              </a: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676873"/>
                </a:buClr>
                <a:buSzPts val="2000"/>
                <a:buFont typeface="Arial"/>
                <a:buChar char="•"/>
              </a:pPr>
              <a:r>
                <a:rPr lang="en-US" sz="2000" b="0" i="0" u="none" strike="noStrike" cap="none">
                  <a:solidFill>
                    <a:srgbClr val="676873"/>
                  </a:solidFill>
                  <a:latin typeface="Calibri"/>
                  <a:ea typeface="Calibri"/>
                  <a:cs typeface="Calibri"/>
                  <a:sym typeface="Calibri"/>
                </a:rPr>
                <a:t>Human</a:t>
              </a:r>
              <a:endParaRPr sz="2000" b="0" i="0" u="none" strike="noStrike" cap="none">
                <a:solidFill>
                  <a:srgbClr val="676873"/>
                </a:solidFill>
                <a:latin typeface="Calibri"/>
                <a:ea typeface="Calibri"/>
                <a:cs typeface="Calibri"/>
                <a:sym typeface="Calibri"/>
              </a:endParaRPr>
            </a:p>
          </p:txBody>
        </p:sp>
        <p:sp>
          <p:nvSpPr>
            <p:cNvPr id="219" name="Google Shape;219;g270fd331dc5_0_54"/>
            <p:cNvSpPr/>
            <p:nvPr/>
          </p:nvSpPr>
          <p:spPr>
            <a:xfrm>
              <a:off x="9455506" y="1696988"/>
              <a:ext cx="1219800" cy="780300"/>
            </a:xfrm>
            <a:prstGeom prst="roundRect">
              <a:avLst>
                <a:gd name="adj" fmla="val 16667"/>
              </a:avLst>
            </a:prstGeom>
            <a:solidFill>
              <a:srgbClr val="E7E7E9"/>
            </a:solidFill>
            <a:ln w="28575" cap="flat" cmpd="sng">
              <a:solidFill>
                <a:schemeClr val="accent3"/>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rgbClr val="676873"/>
                  </a:solidFill>
                  <a:latin typeface="Calibri"/>
                  <a:ea typeface="Calibri"/>
                  <a:cs typeface="Calibri"/>
                  <a:sym typeface="Calibri"/>
                </a:rPr>
                <a:t>Youth Growers: Recommended Investments</a:t>
              </a:r>
              <a:endParaRPr sz="2000" b="0" i="0" u="none" strike="noStrike" cap="none">
                <a:solidFill>
                  <a:srgbClr val="67687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676873"/>
                </a:solidFill>
                <a:latin typeface="Calibri"/>
                <a:ea typeface="Calibri"/>
                <a:cs typeface="Calibri"/>
                <a:sym typeface="Calibri"/>
              </a:endParaRPr>
            </a:p>
            <a:p>
              <a:pPr marL="0" marR="0" lvl="0" indent="0" algn="l" rtl="0">
                <a:lnSpc>
                  <a:spcPct val="100000"/>
                </a:lnSpc>
                <a:spcBef>
                  <a:spcPts val="0"/>
                </a:spcBef>
                <a:spcAft>
                  <a:spcPts val="0"/>
                </a:spcAft>
                <a:buClr>
                  <a:srgbClr val="676873"/>
                </a:buClr>
                <a:buSzPts val="2000"/>
                <a:buFont typeface="Arial"/>
                <a:buChar char="•"/>
              </a:pPr>
              <a:r>
                <a:rPr lang="en-US" sz="2000" b="0" i="0" u="none" strike="noStrike" cap="none">
                  <a:solidFill>
                    <a:srgbClr val="676873"/>
                  </a:solidFill>
                  <a:latin typeface="Calibri"/>
                  <a:ea typeface="Calibri"/>
                  <a:cs typeface="Calibri"/>
                  <a:sym typeface="Calibri"/>
                </a:rPr>
                <a:t>Financial</a:t>
              </a: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676873"/>
                </a:buClr>
                <a:buSzPts val="2000"/>
                <a:buFont typeface="Arial"/>
                <a:buChar char="•"/>
              </a:pPr>
              <a:r>
                <a:rPr lang="en-US" sz="2000" b="0" i="0" u="none" strike="noStrike" cap="none">
                  <a:solidFill>
                    <a:srgbClr val="676873"/>
                  </a:solidFill>
                  <a:latin typeface="Calibri"/>
                  <a:ea typeface="Calibri"/>
                  <a:cs typeface="Calibri"/>
                  <a:sym typeface="Calibri"/>
                </a:rPr>
                <a:t>Natural</a:t>
              </a: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676873"/>
                </a:buClr>
                <a:buSzPts val="2000"/>
                <a:buFont typeface="Arial"/>
                <a:buChar char="•"/>
              </a:pPr>
              <a:r>
                <a:rPr lang="en-US" sz="2000" b="0" i="0" u="none" strike="noStrike" cap="none">
                  <a:solidFill>
                    <a:srgbClr val="676873"/>
                  </a:solidFill>
                  <a:latin typeface="Calibri"/>
                  <a:ea typeface="Calibri"/>
                  <a:cs typeface="Calibri"/>
                  <a:sym typeface="Calibri"/>
                </a:rPr>
                <a:t>Human</a:t>
              </a: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676873"/>
                </a:buClr>
                <a:buSzPts val="2000"/>
                <a:buFont typeface="Arial"/>
                <a:buChar char="•"/>
              </a:pPr>
              <a:r>
                <a:rPr lang="en-US" sz="2000" b="0" i="0" u="none" strike="noStrike" cap="none">
                  <a:solidFill>
                    <a:srgbClr val="676873"/>
                  </a:solidFill>
                  <a:latin typeface="Calibri"/>
                  <a:ea typeface="Calibri"/>
                  <a:cs typeface="Calibri"/>
                  <a:sym typeface="Calibri"/>
                </a:rPr>
                <a:t>Built</a:t>
              </a: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676873"/>
                </a:buClr>
                <a:buSzPts val="1100"/>
                <a:buFont typeface="Arial"/>
                <a:buNone/>
              </a:pPr>
              <a:endParaRPr sz="1200" b="0" i="0" u="none" strike="noStrike" cap="none">
                <a:solidFill>
                  <a:srgbClr val="676873"/>
                </a:solidFill>
                <a:latin typeface="Calibri"/>
                <a:ea typeface="Calibri"/>
                <a:cs typeface="Calibri"/>
                <a:sym typeface="Calibri"/>
              </a:endParaRPr>
            </a:p>
          </p:txBody>
        </p:sp>
      </p:grpSp>
      <p:sp>
        <p:nvSpPr>
          <p:cNvPr id="220" name="Google Shape;220;g270fd331dc5_0_54"/>
          <p:cNvSpPr txBox="1"/>
          <p:nvPr/>
        </p:nvSpPr>
        <p:spPr>
          <a:xfrm>
            <a:off x="1284750" y="2562825"/>
            <a:ext cx="9622500" cy="4926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lt1"/>
                </a:solidFill>
                <a:latin typeface="Calibri"/>
                <a:ea typeface="Calibri"/>
                <a:cs typeface="Calibri"/>
                <a:sym typeface="Calibri"/>
              </a:rPr>
              <a:t>Alignment Between Recommended Investments and Local Government Capacity</a:t>
            </a:r>
            <a:endParaRPr sz="2000" b="1" i="0" u="none" strike="noStrike" cap="none">
              <a:solidFill>
                <a:schemeClr val="lt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RTI Corporate (White)">
  <a:themeElements>
    <a:clrScheme name="Royal Countryside Spinoff">
      <a:dk1>
        <a:srgbClr val="2A192C"/>
      </a:dk1>
      <a:lt1>
        <a:srgbClr val="FFFFFF"/>
      </a:lt1>
      <a:dk2>
        <a:srgbClr val="595B6B"/>
      </a:dk2>
      <a:lt2>
        <a:srgbClr val="8C8D98"/>
      </a:lt2>
      <a:accent1>
        <a:srgbClr val="EC8514"/>
      </a:accent1>
      <a:accent2>
        <a:srgbClr val="971439"/>
      </a:accent2>
      <a:accent3>
        <a:srgbClr val="7A8254"/>
      </a:accent3>
      <a:accent4>
        <a:srgbClr val="5A2A42"/>
      </a:accent4>
      <a:accent5>
        <a:srgbClr val="EFB82D"/>
      </a:accent5>
      <a:accent6>
        <a:srgbClr val="637BB1"/>
      </a:accent6>
      <a:hlink>
        <a:srgbClr val="794370"/>
      </a:hlink>
      <a:folHlink>
        <a:srgbClr val="5D6EC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1936</Words>
  <Application>Microsoft Macintosh PowerPoint</Application>
  <PresentationFormat>Widescreen</PresentationFormat>
  <Paragraphs>148</Paragraphs>
  <Slides>12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Calibri</vt:lpstr>
      <vt:lpstr>Courier New</vt:lpstr>
      <vt:lpstr>NTR</vt:lpstr>
      <vt:lpstr>Arial</vt:lpstr>
      <vt:lpstr>RTI Corporate (White)</vt:lpstr>
      <vt:lpstr>Tri-COG Food Ecosystem Economic Development Strategy (FEEDS): The Case for COGs &amp; Local Government Investment in Food Systems Infrastructure</vt:lpstr>
      <vt:lpstr>Tri-COG FEEDS Goals: </vt:lpstr>
      <vt:lpstr>The Demand: $6.6 billion Potential in Local Food Spending</vt:lpstr>
      <vt:lpstr>Building Community Capital to support: Food Systems-Driven Economic Development</vt:lpstr>
      <vt:lpstr> </vt:lpstr>
      <vt:lpstr>Grower Engagement:</vt:lpstr>
      <vt:lpstr>“Public policy” is an important tool local governments can use to transform food systems</vt:lpstr>
      <vt:lpstr>Local Government Survey &amp; Focus Group Results</vt:lpstr>
      <vt:lpstr>How Tri-COG region’s grower-recommended investments align with local government capacity:</vt:lpstr>
      <vt:lpstr>COGs and local governments can use the following strategies to build food systems community capital </vt:lpstr>
      <vt:lpstr>COGs and local governments can use the following strategies to build food systems community capital  (Continued)</vt:lpstr>
      <vt:lpstr>Potential Role of Councils of Governments in the Regional Food System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Hogan, Michael</dc:creator>
  <cp:lastModifiedBy>Melissa Levy</cp:lastModifiedBy>
  <cp:revision>1</cp:revision>
  <dcterms:created xsi:type="dcterms:W3CDTF">2022-02-23T16:46:02Z</dcterms:created>
  <dcterms:modified xsi:type="dcterms:W3CDTF">2024-08-01T09:52:12Z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0x0101004CBD81E1639E104B897B7464782B49BF</vt:lpwstr>
  </property>
  <property fmtid="{D5CDD505-2E9C-101B-9397-08002B2CF9AE}" pid="3" name="MediaServiceImageTags">
    <vt:lpwstr/>
  </property>
</Properties>
</file>