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147171009" r:id="rId2"/>
    <p:sldId id="258" r:id="rId3"/>
    <p:sldId id="280" r:id="rId4"/>
    <p:sldId id="281" r:id="rId5"/>
    <p:sldId id="264" r:id="rId6"/>
    <p:sldId id="288" r:id="rId7"/>
    <p:sldId id="549" r:id="rId8"/>
    <p:sldId id="416" r:id="rId9"/>
    <p:sldId id="550" r:id="rId10"/>
    <p:sldId id="293" r:id="rId11"/>
    <p:sldId id="714" r:id="rId12"/>
    <p:sldId id="729" r:id="rId13"/>
    <p:sldId id="730" r:id="rId14"/>
    <p:sldId id="731" r:id="rId15"/>
    <p:sldId id="732" r:id="rId16"/>
    <p:sldId id="453" r:id="rId17"/>
    <p:sldId id="2147171011" r:id="rId18"/>
    <p:sldId id="2147171010" r:id="rId19"/>
    <p:sldId id="2147171012" r:id="rId20"/>
    <p:sldId id="2147171008" r:id="rId21"/>
    <p:sldId id="2147171007" r:id="rId22"/>
    <p:sldId id="284" r:id="rId23"/>
    <p:sldId id="275"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70946B"/>
    <a:srgbClr val="A683AF"/>
    <a:srgbClr val="9A0000"/>
    <a:srgbClr val="0099FF"/>
    <a:srgbClr val="FF0202"/>
    <a:srgbClr val="3F523C"/>
    <a:srgbClr val="A162D0"/>
    <a:srgbClr val="BF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6"/>
    <p:restoredTop sz="94672"/>
  </p:normalViewPr>
  <p:slideViewPr>
    <p:cSldViewPr snapToGrid="0">
      <p:cViewPr varScale="1">
        <p:scale>
          <a:sx n="112" d="100"/>
          <a:sy n="112" d="100"/>
        </p:scale>
        <p:origin x="568"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6F675-473A-E248-B755-DA246D2D7C5B}" type="doc">
      <dgm:prSet loTypeId="urn:microsoft.com/office/officeart/2008/layout/VerticalCurvedList" loCatId="hierarchy" qsTypeId="urn:microsoft.com/office/officeart/2005/8/quickstyle/simple1" qsCatId="simple" csTypeId="urn:microsoft.com/office/officeart/2005/8/colors/accent1_2" csCatId="accent1" phldr="1"/>
      <dgm:spPr/>
      <dgm:t>
        <a:bodyPr/>
        <a:lstStyle/>
        <a:p>
          <a:endParaRPr lang="en-US"/>
        </a:p>
      </dgm:t>
    </dgm:pt>
    <dgm:pt modelId="{9735EAA1-1E64-D241-8E87-B6DDD9AF27FB}">
      <dgm:prSet phldrT="[Text]"/>
      <dgm:spPr/>
      <dgm:t>
        <a:bodyPr/>
        <a:lstStyle/>
        <a:p>
          <a:r>
            <a:rPr lang="en-US" b="1" dirty="0"/>
            <a:t>Focus on Assets - CEDS</a:t>
          </a:r>
        </a:p>
      </dgm:t>
    </dgm:pt>
    <dgm:pt modelId="{1223E93F-031E-A64F-8500-1AACC9F0E568}" type="parTrans" cxnId="{43847C5D-A057-F747-B325-B9B381AA8579}">
      <dgm:prSet/>
      <dgm:spPr/>
      <dgm:t>
        <a:bodyPr/>
        <a:lstStyle/>
        <a:p>
          <a:endParaRPr lang="en-US"/>
        </a:p>
      </dgm:t>
    </dgm:pt>
    <dgm:pt modelId="{1DC271B2-C92C-3143-BB4A-4C96A24CFCCB}" type="sibTrans" cxnId="{43847C5D-A057-F747-B325-B9B381AA8579}">
      <dgm:prSet/>
      <dgm:spPr/>
      <dgm:t>
        <a:bodyPr/>
        <a:lstStyle/>
        <a:p>
          <a:endParaRPr lang="en-US"/>
        </a:p>
      </dgm:t>
    </dgm:pt>
    <dgm:pt modelId="{9B85B337-5DE8-BC41-90F0-E68CDCA69F4E}">
      <dgm:prSet phldrT="[Text]"/>
      <dgm:spPr/>
      <dgm:t>
        <a:bodyPr/>
        <a:lstStyle/>
        <a:p>
          <a:r>
            <a:rPr lang="en-US"/>
            <a:t>SWOT</a:t>
          </a:r>
        </a:p>
      </dgm:t>
    </dgm:pt>
    <dgm:pt modelId="{6E7725EF-02A7-8240-BDA2-00390E9A1178}" type="parTrans" cxnId="{741B3306-E8D3-5142-917B-6C34EED3784B}">
      <dgm:prSet/>
      <dgm:spPr/>
      <dgm:t>
        <a:bodyPr/>
        <a:lstStyle/>
        <a:p>
          <a:endParaRPr lang="en-US"/>
        </a:p>
      </dgm:t>
    </dgm:pt>
    <dgm:pt modelId="{337C5888-BCC5-6047-AEF1-559A1BB12D32}" type="sibTrans" cxnId="{741B3306-E8D3-5142-917B-6C34EED3784B}">
      <dgm:prSet/>
      <dgm:spPr/>
      <dgm:t>
        <a:bodyPr/>
        <a:lstStyle/>
        <a:p>
          <a:endParaRPr lang="en-US"/>
        </a:p>
      </dgm:t>
    </dgm:pt>
    <dgm:pt modelId="{67C368E8-0D6B-B847-B25A-0BAFC906E6E6}">
      <dgm:prSet phldrT="[Text]"/>
      <dgm:spPr/>
      <dgm:t>
        <a:bodyPr/>
        <a:lstStyle/>
        <a:p>
          <a:r>
            <a:rPr lang="en-US"/>
            <a:t>Measuring outcomes</a:t>
          </a:r>
        </a:p>
      </dgm:t>
    </dgm:pt>
    <dgm:pt modelId="{0B07FBBD-E6A8-7243-8BE7-8DA1ECD0ACC4}" type="parTrans" cxnId="{428AF50D-4BE8-E548-B8C7-AFD6B6772CD4}">
      <dgm:prSet/>
      <dgm:spPr/>
      <dgm:t>
        <a:bodyPr/>
        <a:lstStyle/>
        <a:p>
          <a:endParaRPr lang="en-US"/>
        </a:p>
      </dgm:t>
    </dgm:pt>
    <dgm:pt modelId="{708BEF8C-815D-A044-B5CE-92CC6E1BFBFD}" type="sibTrans" cxnId="{428AF50D-4BE8-E548-B8C7-AFD6B6772CD4}">
      <dgm:prSet/>
      <dgm:spPr/>
      <dgm:t>
        <a:bodyPr/>
        <a:lstStyle/>
        <a:p>
          <a:endParaRPr lang="en-US"/>
        </a:p>
      </dgm:t>
    </dgm:pt>
    <dgm:pt modelId="{68310C65-748D-744A-B74B-F2A64256EF09}">
      <dgm:prSet phldrT="[Text]"/>
      <dgm:spPr/>
      <dgm:t>
        <a:bodyPr/>
        <a:lstStyle/>
        <a:p>
          <a:r>
            <a:rPr lang="en-US" b="1"/>
            <a:t>Sector-specific</a:t>
          </a:r>
        </a:p>
      </dgm:t>
    </dgm:pt>
    <dgm:pt modelId="{71F4A412-D472-B449-BD02-4C6AFBB4F5AD}" type="parTrans" cxnId="{B4495982-4D17-E248-840A-D10F8891A436}">
      <dgm:prSet/>
      <dgm:spPr/>
      <dgm:t>
        <a:bodyPr/>
        <a:lstStyle/>
        <a:p>
          <a:endParaRPr lang="en-US"/>
        </a:p>
      </dgm:t>
    </dgm:pt>
    <dgm:pt modelId="{C345A8B8-1310-A94B-9A1D-423F78F6CE5E}" type="sibTrans" cxnId="{B4495982-4D17-E248-840A-D10F8891A436}">
      <dgm:prSet/>
      <dgm:spPr/>
      <dgm:t>
        <a:bodyPr/>
        <a:lstStyle/>
        <a:p>
          <a:endParaRPr lang="en-US"/>
        </a:p>
      </dgm:t>
    </dgm:pt>
    <dgm:pt modelId="{4ACDE719-D086-E14E-975E-58951118A3E0}">
      <dgm:prSet phldrT="[Text]"/>
      <dgm:spPr/>
      <dgm:t>
        <a:bodyPr/>
        <a:lstStyle/>
        <a:p>
          <a:r>
            <a:rPr lang="en-US"/>
            <a:t>Collaboration</a:t>
          </a:r>
        </a:p>
      </dgm:t>
    </dgm:pt>
    <dgm:pt modelId="{1FBD90EE-C962-3643-AE06-4E4F9C71102B}" type="parTrans" cxnId="{029194FA-4EF7-9344-B86B-F2942296DD32}">
      <dgm:prSet/>
      <dgm:spPr/>
      <dgm:t>
        <a:bodyPr/>
        <a:lstStyle/>
        <a:p>
          <a:endParaRPr lang="en-US"/>
        </a:p>
      </dgm:t>
    </dgm:pt>
    <dgm:pt modelId="{2C3CDA22-3D5A-0949-9A5C-A651C05B750C}" type="sibTrans" cxnId="{029194FA-4EF7-9344-B86B-F2942296DD32}">
      <dgm:prSet/>
      <dgm:spPr/>
      <dgm:t>
        <a:bodyPr/>
        <a:lstStyle/>
        <a:p>
          <a:endParaRPr lang="en-US"/>
        </a:p>
      </dgm:t>
    </dgm:pt>
    <dgm:pt modelId="{6DDA73B9-4881-6C40-99D1-639DB3FDD0A8}">
      <dgm:prSet phldrT="[Text]"/>
      <dgm:spPr/>
      <dgm:t>
        <a:bodyPr/>
        <a:lstStyle/>
        <a:p>
          <a:r>
            <a:rPr lang="en-US" b="1"/>
            <a:t>Value chain development</a:t>
          </a:r>
        </a:p>
      </dgm:t>
    </dgm:pt>
    <dgm:pt modelId="{1DBA1402-C8F3-C340-8777-67557A638C92}" type="parTrans" cxnId="{A9D192E8-3E42-C348-9019-965F5A2D5FA8}">
      <dgm:prSet/>
      <dgm:spPr/>
      <dgm:t>
        <a:bodyPr/>
        <a:lstStyle/>
        <a:p>
          <a:endParaRPr lang="en-US"/>
        </a:p>
      </dgm:t>
    </dgm:pt>
    <dgm:pt modelId="{60DADD77-647C-334F-AA37-EDED45F2B5D1}" type="sibTrans" cxnId="{A9D192E8-3E42-C348-9019-965F5A2D5FA8}">
      <dgm:prSet/>
      <dgm:spPr/>
      <dgm:t>
        <a:bodyPr/>
        <a:lstStyle/>
        <a:p>
          <a:endParaRPr lang="en-US"/>
        </a:p>
      </dgm:t>
    </dgm:pt>
    <dgm:pt modelId="{5B50B193-D843-9E48-8CEB-5DC558734EFF}">
      <dgm:prSet phldrT="[Text]"/>
      <dgm:spPr/>
      <dgm:t>
        <a:bodyPr/>
        <a:lstStyle/>
        <a:p>
          <a:r>
            <a:rPr lang="en-US"/>
            <a:t>Value chain mapping</a:t>
          </a:r>
        </a:p>
      </dgm:t>
    </dgm:pt>
    <dgm:pt modelId="{3A76B41A-5CC6-9741-A3A6-D10E4C8E2BEF}" type="parTrans" cxnId="{5A6DA076-6904-DB45-A440-A744ED222126}">
      <dgm:prSet/>
      <dgm:spPr/>
      <dgm:t>
        <a:bodyPr/>
        <a:lstStyle/>
        <a:p>
          <a:endParaRPr lang="en-US"/>
        </a:p>
      </dgm:t>
    </dgm:pt>
    <dgm:pt modelId="{BED186ED-FB02-F045-B9D5-B299D3B2AD7C}" type="sibTrans" cxnId="{5A6DA076-6904-DB45-A440-A744ED222126}">
      <dgm:prSet/>
      <dgm:spPr/>
      <dgm:t>
        <a:bodyPr/>
        <a:lstStyle/>
        <a:p>
          <a:endParaRPr lang="en-US"/>
        </a:p>
      </dgm:t>
    </dgm:pt>
    <dgm:pt modelId="{1D5CBEB1-D49D-7446-9193-499ABD19D565}">
      <dgm:prSet phldrT="[Text]"/>
      <dgm:spPr/>
      <dgm:t>
        <a:bodyPr/>
        <a:lstStyle/>
        <a:p>
          <a:r>
            <a:rPr lang="en-US"/>
            <a:t>Filling gaps in the chain</a:t>
          </a:r>
        </a:p>
      </dgm:t>
    </dgm:pt>
    <dgm:pt modelId="{2169600A-B58D-8644-80B5-151BA2D35680}" type="parTrans" cxnId="{4C3882F6-B7F2-D44A-9BBB-499D71CF502A}">
      <dgm:prSet/>
      <dgm:spPr/>
      <dgm:t>
        <a:bodyPr/>
        <a:lstStyle/>
        <a:p>
          <a:endParaRPr lang="en-US"/>
        </a:p>
      </dgm:t>
    </dgm:pt>
    <dgm:pt modelId="{5EF63D40-E74D-664F-B55A-59470C65327A}" type="sibTrans" cxnId="{4C3882F6-B7F2-D44A-9BBB-499D71CF502A}">
      <dgm:prSet/>
      <dgm:spPr/>
      <dgm:t>
        <a:bodyPr/>
        <a:lstStyle/>
        <a:p>
          <a:endParaRPr lang="en-US"/>
        </a:p>
      </dgm:t>
    </dgm:pt>
    <dgm:pt modelId="{B8B30479-19DF-584D-BD53-C2E3AE7F8A21}">
      <dgm:prSet phldrT="[Text]"/>
      <dgm:spPr/>
      <dgm:t>
        <a:bodyPr/>
        <a:lstStyle/>
        <a:p>
          <a:r>
            <a:rPr lang="en-US"/>
            <a:t>Coopetition</a:t>
          </a:r>
        </a:p>
      </dgm:t>
    </dgm:pt>
    <dgm:pt modelId="{D6A75052-51EA-424A-B465-29C5F789B795}" type="parTrans" cxnId="{FFC71E44-4784-954D-AEE0-DD9DFA83214A}">
      <dgm:prSet/>
      <dgm:spPr/>
      <dgm:t>
        <a:bodyPr/>
        <a:lstStyle/>
        <a:p>
          <a:endParaRPr lang="en-US"/>
        </a:p>
      </dgm:t>
    </dgm:pt>
    <dgm:pt modelId="{ACCC47D2-FB8F-384E-A7C7-17450236EEA0}" type="sibTrans" cxnId="{FFC71E44-4784-954D-AEE0-DD9DFA83214A}">
      <dgm:prSet/>
      <dgm:spPr/>
      <dgm:t>
        <a:bodyPr/>
        <a:lstStyle/>
        <a:p>
          <a:endParaRPr lang="en-US"/>
        </a:p>
      </dgm:t>
    </dgm:pt>
    <dgm:pt modelId="{C0C300E8-6FC8-344E-A6E5-48C3E98087BC}" type="pres">
      <dgm:prSet presAssocID="{D2A6F675-473A-E248-B755-DA246D2D7C5B}" presName="Name0" presStyleCnt="0">
        <dgm:presLayoutVars>
          <dgm:chMax val="7"/>
          <dgm:chPref val="7"/>
          <dgm:dir/>
        </dgm:presLayoutVars>
      </dgm:prSet>
      <dgm:spPr/>
    </dgm:pt>
    <dgm:pt modelId="{04E7296E-0991-1240-AB16-D3ADEB1535E8}" type="pres">
      <dgm:prSet presAssocID="{D2A6F675-473A-E248-B755-DA246D2D7C5B}" presName="Name1" presStyleCnt="0"/>
      <dgm:spPr/>
    </dgm:pt>
    <dgm:pt modelId="{DF033B91-0F47-444A-9579-EC2E2C0A81F8}" type="pres">
      <dgm:prSet presAssocID="{D2A6F675-473A-E248-B755-DA246D2D7C5B}" presName="cycle" presStyleCnt="0"/>
      <dgm:spPr/>
    </dgm:pt>
    <dgm:pt modelId="{CE72AA88-21AC-314B-B893-BDC94D388D55}" type="pres">
      <dgm:prSet presAssocID="{D2A6F675-473A-E248-B755-DA246D2D7C5B}" presName="srcNode" presStyleLbl="node1" presStyleIdx="0" presStyleCnt="3"/>
      <dgm:spPr/>
    </dgm:pt>
    <dgm:pt modelId="{73EBC5F7-F052-8B40-863E-233FBF73995C}" type="pres">
      <dgm:prSet presAssocID="{D2A6F675-473A-E248-B755-DA246D2D7C5B}" presName="conn" presStyleLbl="parChTrans1D2" presStyleIdx="0" presStyleCnt="1"/>
      <dgm:spPr/>
    </dgm:pt>
    <dgm:pt modelId="{E183B6E0-338E-534A-84E4-685FE2EB1592}" type="pres">
      <dgm:prSet presAssocID="{D2A6F675-473A-E248-B755-DA246D2D7C5B}" presName="extraNode" presStyleLbl="node1" presStyleIdx="0" presStyleCnt="3"/>
      <dgm:spPr/>
    </dgm:pt>
    <dgm:pt modelId="{F10F85EB-F673-DA4A-84FA-996935849D56}" type="pres">
      <dgm:prSet presAssocID="{D2A6F675-473A-E248-B755-DA246D2D7C5B}" presName="dstNode" presStyleLbl="node1" presStyleIdx="0" presStyleCnt="3"/>
      <dgm:spPr/>
    </dgm:pt>
    <dgm:pt modelId="{284A87DB-E114-F247-A632-7B618E7BC5B6}" type="pres">
      <dgm:prSet presAssocID="{9735EAA1-1E64-D241-8E87-B6DDD9AF27FB}" presName="text_1" presStyleLbl="node1" presStyleIdx="0" presStyleCnt="3">
        <dgm:presLayoutVars>
          <dgm:bulletEnabled val="1"/>
        </dgm:presLayoutVars>
      </dgm:prSet>
      <dgm:spPr/>
    </dgm:pt>
    <dgm:pt modelId="{ECAEED8A-BE7B-C142-B3B9-BF6EA9C63DB1}" type="pres">
      <dgm:prSet presAssocID="{9735EAA1-1E64-D241-8E87-B6DDD9AF27FB}" presName="accent_1" presStyleCnt="0"/>
      <dgm:spPr/>
    </dgm:pt>
    <dgm:pt modelId="{1FB5AEF0-09FF-0044-BA15-F9FEE7871235}" type="pres">
      <dgm:prSet presAssocID="{9735EAA1-1E64-D241-8E87-B6DDD9AF27FB}" presName="accentRepeatNode" presStyleLbl="solidFgAcc1" presStyleIdx="0" presStyleCnt="3"/>
      <dgm:spPr/>
    </dgm:pt>
    <dgm:pt modelId="{8A001076-F4AA-0F46-8446-2AAD44176E44}" type="pres">
      <dgm:prSet presAssocID="{68310C65-748D-744A-B74B-F2A64256EF09}" presName="text_2" presStyleLbl="node1" presStyleIdx="1" presStyleCnt="3">
        <dgm:presLayoutVars>
          <dgm:bulletEnabled val="1"/>
        </dgm:presLayoutVars>
      </dgm:prSet>
      <dgm:spPr/>
    </dgm:pt>
    <dgm:pt modelId="{86881713-CA82-3643-AFAF-A1EB09D61CCA}" type="pres">
      <dgm:prSet presAssocID="{68310C65-748D-744A-B74B-F2A64256EF09}" presName="accent_2" presStyleCnt="0"/>
      <dgm:spPr/>
    </dgm:pt>
    <dgm:pt modelId="{D8991919-92ED-5742-8C51-2AC0C0668E57}" type="pres">
      <dgm:prSet presAssocID="{68310C65-748D-744A-B74B-F2A64256EF09}" presName="accentRepeatNode" presStyleLbl="solidFgAcc1" presStyleIdx="1" presStyleCnt="3"/>
      <dgm:spPr/>
    </dgm:pt>
    <dgm:pt modelId="{B9B8E0CD-FABA-7A43-A8D6-4D712BF676B3}" type="pres">
      <dgm:prSet presAssocID="{6DDA73B9-4881-6C40-99D1-639DB3FDD0A8}" presName="text_3" presStyleLbl="node1" presStyleIdx="2" presStyleCnt="3">
        <dgm:presLayoutVars>
          <dgm:bulletEnabled val="1"/>
        </dgm:presLayoutVars>
      </dgm:prSet>
      <dgm:spPr/>
    </dgm:pt>
    <dgm:pt modelId="{1D854044-1FC1-AB46-B719-D554A7D8514F}" type="pres">
      <dgm:prSet presAssocID="{6DDA73B9-4881-6C40-99D1-639DB3FDD0A8}" presName="accent_3" presStyleCnt="0"/>
      <dgm:spPr/>
    </dgm:pt>
    <dgm:pt modelId="{60FFE6CD-5EB9-1540-ABEF-9A337EAFAEDA}" type="pres">
      <dgm:prSet presAssocID="{6DDA73B9-4881-6C40-99D1-639DB3FDD0A8}" presName="accentRepeatNode" presStyleLbl="solidFgAcc1" presStyleIdx="2" presStyleCnt="3"/>
      <dgm:spPr/>
    </dgm:pt>
  </dgm:ptLst>
  <dgm:cxnLst>
    <dgm:cxn modelId="{D5117403-BFBE-884D-860F-DA07FF005BC2}" type="presOf" srcId="{1D5CBEB1-D49D-7446-9193-499ABD19D565}" destId="{B9B8E0CD-FABA-7A43-A8D6-4D712BF676B3}" srcOrd="0" destOrd="2" presId="urn:microsoft.com/office/officeart/2008/layout/VerticalCurvedList"/>
    <dgm:cxn modelId="{741B3306-E8D3-5142-917B-6C34EED3784B}" srcId="{9735EAA1-1E64-D241-8E87-B6DDD9AF27FB}" destId="{9B85B337-5DE8-BC41-90F0-E68CDCA69F4E}" srcOrd="0" destOrd="0" parTransId="{6E7725EF-02A7-8240-BDA2-00390E9A1178}" sibTransId="{337C5888-BCC5-6047-AEF1-559A1BB12D32}"/>
    <dgm:cxn modelId="{428AF50D-4BE8-E548-B8C7-AFD6B6772CD4}" srcId="{9735EAA1-1E64-D241-8E87-B6DDD9AF27FB}" destId="{67C368E8-0D6B-B847-B25A-0BAFC906E6E6}" srcOrd="1" destOrd="0" parTransId="{0B07FBBD-E6A8-7243-8BE7-8DA1ECD0ACC4}" sibTransId="{708BEF8C-815D-A044-B5CE-92CC6E1BFBFD}"/>
    <dgm:cxn modelId="{2B15663D-98B9-F04A-8B00-75895D19036B}" type="presOf" srcId="{68310C65-748D-744A-B74B-F2A64256EF09}" destId="{8A001076-F4AA-0F46-8446-2AAD44176E44}" srcOrd="0" destOrd="0" presId="urn:microsoft.com/office/officeart/2008/layout/VerticalCurvedList"/>
    <dgm:cxn modelId="{FFC71E44-4784-954D-AEE0-DD9DFA83214A}" srcId="{68310C65-748D-744A-B74B-F2A64256EF09}" destId="{B8B30479-19DF-584D-BD53-C2E3AE7F8A21}" srcOrd="1" destOrd="0" parTransId="{D6A75052-51EA-424A-B465-29C5F789B795}" sibTransId="{ACCC47D2-FB8F-384E-A7C7-17450236EEA0}"/>
    <dgm:cxn modelId="{9510BB52-DC5B-1646-8EB4-811E7ECD175D}" type="presOf" srcId="{D2A6F675-473A-E248-B755-DA246D2D7C5B}" destId="{C0C300E8-6FC8-344E-A6E5-48C3E98087BC}" srcOrd="0" destOrd="0" presId="urn:microsoft.com/office/officeart/2008/layout/VerticalCurvedList"/>
    <dgm:cxn modelId="{43847C5D-A057-F747-B325-B9B381AA8579}" srcId="{D2A6F675-473A-E248-B755-DA246D2D7C5B}" destId="{9735EAA1-1E64-D241-8E87-B6DDD9AF27FB}" srcOrd="0" destOrd="0" parTransId="{1223E93F-031E-A64F-8500-1AACC9F0E568}" sibTransId="{1DC271B2-C92C-3143-BB4A-4C96A24CFCCB}"/>
    <dgm:cxn modelId="{30F85A60-D8BF-3549-8352-1DE7989E2295}" type="presOf" srcId="{9735EAA1-1E64-D241-8E87-B6DDD9AF27FB}" destId="{284A87DB-E114-F247-A632-7B618E7BC5B6}" srcOrd="0" destOrd="0" presId="urn:microsoft.com/office/officeart/2008/layout/VerticalCurvedList"/>
    <dgm:cxn modelId="{9E49CF70-5EC2-5640-87FF-3007D77F7B57}" type="presOf" srcId="{5B50B193-D843-9E48-8CEB-5DC558734EFF}" destId="{B9B8E0CD-FABA-7A43-A8D6-4D712BF676B3}" srcOrd="0" destOrd="1" presId="urn:microsoft.com/office/officeart/2008/layout/VerticalCurvedList"/>
    <dgm:cxn modelId="{5A6DA076-6904-DB45-A440-A744ED222126}" srcId="{6DDA73B9-4881-6C40-99D1-639DB3FDD0A8}" destId="{5B50B193-D843-9E48-8CEB-5DC558734EFF}" srcOrd="0" destOrd="0" parTransId="{3A76B41A-5CC6-9741-A3A6-D10E4C8E2BEF}" sibTransId="{BED186ED-FB02-F045-B9D5-B299D3B2AD7C}"/>
    <dgm:cxn modelId="{FEB5C579-01E9-FD41-95E7-5F262D07C162}" type="presOf" srcId="{6DDA73B9-4881-6C40-99D1-639DB3FDD0A8}" destId="{B9B8E0CD-FABA-7A43-A8D6-4D712BF676B3}" srcOrd="0" destOrd="0" presId="urn:microsoft.com/office/officeart/2008/layout/VerticalCurvedList"/>
    <dgm:cxn modelId="{B4495982-4D17-E248-840A-D10F8891A436}" srcId="{D2A6F675-473A-E248-B755-DA246D2D7C5B}" destId="{68310C65-748D-744A-B74B-F2A64256EF09}" srcOrd="1" destOrd="0" parTransId="{71F4A412-D472-B449-BD02-4C6AFBB4F5AD}" sibTransId="{C345A8B8-1310-A94B-9A1D-423F78F6CE5E}"/>
    <dgm:cxn modelId="{B73AA983-5365-6949-B37A-375ACFB59158}" type="presOf" srcId="{B8B30479-19DF-584D-BD53-C2E3AE7F8A21}" destId="{8A001076-F4AA-0F46-8446-2AAD44176E44}" srcOrd="0" destOrd="2" presId="urn:microsoft.com/office/officeart/2008/layout/VerticalCurvedList"/>
    <dgm:cxn modelId="{6C4B4A8D-646A-D440-81AC-56C669B0C7AD}" type="presOf" srcId="{4ACDE719-D086-E14E-975E-58951118A3E0}" destId="{8A001076-F4AA-0F46-8446-2AAD44176E44}" srcOrd="0" destOrd="1" presId="urn:microsoft.com/office/officeart/2008/layout/VerticalCurvedList"/>
    <dgm:cxn modelId="{222D63A7-F66B-B34E-A687-DA5A9EAB981A}" type="presOf" srcId="{9B85B337-5DE8-BC41-90F0-E68CDCA69F4E}" destId="{284A87DB-E114-F247-A632-7B618E7BC5B6}" srcOrd="0" destOrd="1" presId="urn:microsoft.com/office/officeart/2008/layout/VerticalCurvedList"/>
    <dgm:cxn modelId="{656C9EB3-F1F9-FD4E-8257-DDB3B220BCBE}" type="presOf" srcId="{337C5888-BCC5-6047-AEF1-559A1BB12D32}" destId="{73EBC5F7-F052-8B40-863E-233FBF73995C}" srcOrd="0" destOrd="0" presId="urn:microsoft.com/office/officeart/2008/layout/VerticalCurvedList"/>
    <dgm:cxn modelId="{A9D192E8-3E42-C348-9019-965F5A2D5FA8}" srcId="{D2A6F675-473A-E248-B755-DA246D2D7C5B}" destId="{6DDA73B9-4881-6C40-99D1-639DB3FDD0A8}" srcOrd="2" destOrd="0" parTransId="{1DBA1402-C8F3-C340-8777-67557A638C92}" sibTransId="{60DADD77-647C-334F-AA37-EDED45F2B5D1}"/>
    <dgm:cxn modelId="{4C3882F6-B7F2-D44A-9BBB-499D71CF502A}" srcId="{6DDA73B9-4881-6C40-99D1-639DB3FDD0A8}" destId="{1D5CBEB1-D49D-7446-9193-499ABD19D565}" srcOrd="1" destOrd="0" parTransId="{2169600A-B58D-8644-80B5-151BA2D35680}" sibTransId="{5EF63D40-E74D-664F-B55A-59470C65327A}"/>
    <dgm:cxn modelId="{029194FA-4EF7-9344-B86B-F2942296DD32}" srcId="{68310C65-748D-744A-B74B-F2A64256EF09}" destId="{4ACDE719-D086-E14E-975E-58951118A3E0}" srcOrd="0" destOrd="0" parTransId="{1FBD90EE-C962-3643-AE06-4E4F9C71102B}" sibTransId="{2C3CDA22-3D5A-0949-9A5C-A651C05B750C}"/>
    <dgm:cxn modelId="{373233FD-CD76-E242-AB0E-9696F3CB3B29}" type="presOf" srcId="{67C368E8-0D6B-B847-B25A-0BAFC906E6E6}" destId="{284A87DB-E114-F247-A632-7B618E7BC5B6}" srcOrd="0" destOrd="2" presId="urn:microsoft.com/office/officeart/2008/layout/VerticalCurvedList"/>
    <dgm:cxn modelId="{794C2382-7CFB-D649-A697-C4D31D7C83ED}" type="presParOf" srcId="{C0C300E8-6FC8-344E-A6E5-48C3E98087BC}" destId="{04E7296E-0991-1240-AB16-D3ADEB1535E8}" srcOrd="0" destOrd="0" presId="urn:microsoft.com/office/officeart/2008/layout/VerticalCurvedList"/>
    <dgm:cxn modelId="{2DEA4413-EAC2-C843-9221-96FBF740F971}" type="presParOf" srcId="{04E7296E-0991-1240-AB16-D3ADEB1535E8}" destId="{DF033B91-0F47-444A-9579-EC2E2C0A81F8}" srcOrd="0" destOrd="0" presId="urn:microsoft.com/office/officeart/2008/layout/VerticalCurvedList"/>
    <dgm:cxn modelId="{4227AA85-2A97-334A-9B52-D83D62B3509E}" type="presParOf" srcId="{DF033B91-0F47-444A-9579-EC2E2C0A81F8}" destId="{CE72AA88-21AC-314B-B893-BDC94D388D55}" srcOrd="0" destOrd="0" presId="urn:microsoft.com/office/officeart/2008/layout/VerticalCurvedList"/>
    <dgm:cxn modelId="{3B1D6DFD-96BD-7046-A2B9-857DC50E2BED}" type="presParOf" srcId="{DF033B91-0F47-444A-9579-EC2E2C0A81F8}" destId="{73EBC5F7-F052-8B40-863E-233FBF73995C}" srcOrd="1" destOrd="0" presId="urn:microsoft.com/office/officeart/2008/layout/VerticalCurvedList"/>
    <dgm:cxn modelId="{2B00CD96-34EC-834B-9402-34F559AA61EE}" type="presParOf" srcId="{DF033B91-0F47-444A-9579-EC2E2C0A81F8}" destId="{E183B6E0-338E-534A-84E4-685FE2EB1592}" srcOrd="2" destOrd="0" presId="urn:microsoft.com/office/officeart/2008/layout/VerticalCurvedList"/>
    <dgm:cxn modelId="{5172F111-5FBD-B54F-A034-6DA882D6EAD6}" type="presParOf" srcId="{DF033B91-0F47-444A-9579-EC2E2C0A81F8}" destId="{F10F85EB-F673-DA4A-84FA-996935849D56}" srcOrd="3" destOrd="0" presId="urn:microsoft.com/office/officeart/2008/layout/VerticalCurvedList"/>
    <dgm:cxn modelId="{0FC2DB57-E4EE-7C4C-9540-1A775B6469F2}" type="presParOf" srcId="{04E7296E-0991-1240-AB16-D3ADEB1535E8}" destId="{284A87DB-E114-F247-A632-7B618E7BC5B6}" srcOrd="1" destOrd="0" presId="urn:microsoft.com/office/officeart/2008/layout/VerticalCurvedList"/>
    <dgm:cxn modelId="{9B18C80B-A722-EC42-B92C-743DA8BFC6E0}" type="presParOf" srcId="{04E7296E-0991-1240-AB16-D3ADEB1535E8}" destId="{ECAEED8A-BE7B-C142-B3B9-BF6EA9C63DB1}" srcOrd="2" destOrd="0" presId="urn:microsoft.com/office/officeart/2008/layout/VerticalCurvedList"/>
    <dgm:cxn modelId="{4522608D-0AFE-644C-8D50-6D4F5C9A1359}" type="presParOf" srcId="{ECAEED8A-BE7B-C142-B3B9-BF6EA9C63DB1}" destId="{1FB5AEF0-09FF-0044-BA15-F9FEE7871235}" srcOrd="0" destOrd="0" presId="urn:microsoft.com/office/officeart/2008/layout/VerticalCurvedList"/>
    <dgm:cxn modelId="{4423A654-CCE4-B14B-BED2-32D1C0BA30D9}" type="presParOf" srcId="{04E7296E-0991-1240-AB16-D3ADEB1535E8}" destId="{8A001076-F4AA-0F46-8446-2AAD44176E44}" srcOrd="3" destOrd="0" presId="urn:microsoft.com/office/officeart/2008/layout/VerticalCurvedList"/>
    <dgm:cxn modelId="{FA37D496-D001-2643-8117-D18E5177CAD7}" type="presParOf" srcId="{04E7296E-0991-1240-AB16-D3ADEB1535E8}" destId="{86881713-CA82-3643-AFAF-A1EB09D61CCA}" srcOrd="4" destOrd="0" presId="urn:microsoft.com/office/officeart/2008/layout/VerticalCurvedList"/>
    <dgm:cxn modelId="{C0627CE4-E804-F34D-A331-3716CDD30FF1}" type="presParOf" srcId="{86881713-CA82-3643-AFAF-A1EB09D61CCA}" destId="{D8991919-92ED-5742-8C51-2AC0C0668E57}" srcOrd="0" destOrd="0" presId="urn:microsoft.com/office/officeart/2008/layout/VerticalCurvedList"/>
    <dgm:cxn modelId="{C776385A-414F-E948-9701-E8CC418FB5A5}" type="presParOf" srcId="{04E7296E-0991-1240-AB16-D3ADEB1535E8}" destId="{B9B8E0CD-FABA-7A43-A8D6-4D712BF676B3}" srcOrd="5" destOrd="0" presId="urn:microsoft.com/office/officeart/2008/layout/VerticalCurvedList"/>
    <dgm:cxn modelId="{18E9B080-5751-0747-9F84-4955B85542C5}" type="presParOf" srcId="{04E7296E-0991-1240-AB16-D3ADEB1535E8}" destId="{1D854044-1FC1-AB46-B719-D554A7D8514F}" srcOrd="6" destOrd="0" presId="urn:microsoft.com/office/officeart/2008/layout/VerticalCurvedList"/>
    <dgm:cxn modelId="{B3E63CBC-521D-7D46-A38F-660A63E6EAB9}" type="presParOf" srcId="{1D854044-1FC1-AB46-B719-D554A7D8514F}" destId="{60FFE6CD-5EB9-1540-ABEF-9A337EAFA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B1B0C8-04A2-4F30-9389-1DAAD8828832}"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BF34ECEB-2ED0-442C-BFC1-796A284BE1AA}">
      <dgm:prSet/>
      <dgm:spPr/>
      <dgm:t>
        <a:bodyPr/>
        <a:lstStyle/>
        <a:p>
          <a:r>
            <a:rPr lang="en-US" b="1" i="0"/>
            <a:t>Individual - </a:t>
          </a:r>
          <a:r>
            <a:rPr lang="en-US" b="0" i="0"/>
            <a:t>Skilled labor for oil and gas extraction, manufacturing, and ancillary support services.  </a:t>
          </a:r>
          <a:endParaRPr lang="en-US"/>
        </a:p>
      </dgm:t>
    </dgm:pt>
    <dgm:pt modelId="{501DD420-8E75-4C1D-B7E0-6712C8F86AF2}" type="parTrans" cxnId="{7034D5BF-CD96-4B43-8D2D-E128808374FE}">
      <dgm:prSet/>
      <dgm:spPr/>
      <dgm:t>
        <a:bodyPr/>
        <a:lstStyle/>
        <a:p>
          <a:endParaRPr lang="en-US"/>
        </a:p>
      </dgm:t>
    </dgm:pt>
    <dgm:pt modelId="{BAEE97DE-E6E4-4AA8-84AE-FFA7DC2B01DA}" type="sibTrans" cxnId="{7034D5BF-CD96-4B43-8D2D-E128808374FE}">
      <dgm:prSet/>
      <dgm:spPr/>
      <dgm:t>
        <a:bodyPr/>
        <a:lstStyle/>
        <a:p>
          <a:endParaRPr lang="en-US"/>
        </a:p>
      </dgm:t>
    </dgm:pt>
    <dgm:pt modelId="{F40A4CDF-B4D4-4851-9774-7FAF3D8D15A4}">
      <dgm:prSet/>
      <dgm:spPr/>
      <dgm:t>
        <a:bodyPr/>
        <a:lstStyle/>
        <a:p>
          <a:r>
            <a:rPr lang="en-US" b="1" i="0"/>
            <a:t>Intellectual - </a:t>
          </a:r>
          <a:r>
            <a:rPr lang="en-US" b="0" i="0"/>
            <a:t>Presence and output of Acadiana’s University and Technical Colleges including the research capacity of higher educational institutions.  </a:t>
          </a:r>
          <a:endParaRPr lang="en-US"/>
        </a:p>
      </dgm:t>
    </dgm:pt>
    <dgm:pt modelId="{1E12462E-6D8A-4D39-862B-117DEB778CD6}" type="parTrans" cxnId="{9B9D5A9C-566A-4971-9472-5E5D0012D4A1}">
      <dgm:prSet/>
      <dgm:spPr/>
      <dgm:t>
        <a:bodyPr/>
        <a:lstStyle/>
        <a:p>
          <a:endParaRPr lang="en-US"/>
        </a:p>
      </dgm:t>
    </dgm:pt>
    <dgm:pt modelId="{CA4FB96D-071B-445B-B540-809C472BC322}" type="sibTrans" cxnId="{9B9D5A9C-566A-4971-9472-5E5D0012D4A1}">
      <dgm:prSet/>
      <dgm:spPr/>
      <dgm:t>
        <a:bodyPr/>
        <a:lstStyle/>
        <a:p>
          <a:endParaRPr lang="en-US"/>
        </a:p>
      </dgm:t>
    </dgm:pt>
    <dgm:pt modelId="{AD50EEAB-084C-4C85-8FE0-A4916CD7ECF9}">
      <dgm:prSet/>
      <dgm:spPr/>
      <dgm:t>
        <a:bodyPr/>
        <a:lstStyle/>
        <a:p>
          <a:r>
            <a:rPr lang="en-US" b="1" i="0"/>
            <a:t>Social - </a:t>
          </a:r>
          <a:r>
            <a:rPr lang="en-US" b="0" i="0"/>
            <a:t>Availability of job opportunities. </a:t>
          </a:r>
          <a:endParaRPr lang="en-US"/>
        </a:p>
      </dgm:t>
    </dgm:pt>
    <dgm:pt modelId="{49EF57F1-7224-487F-8C1C-BC73080512AF}" type="parTrans" cxnId="{40892E6F-6173-4023-9269-822E41ADA2A7}">
      <dgm:prSet/>
      <dgm:spPr/>
      <dgm:t>
        <a:bodyPr/>
        <a:lstStyle/>
        <a:p>
          <a:endParaRPr lang="en-US"/>
        </a:p>
      </dgm:t>
    </dgm:pt>
    <dgm:pt modelId="{98C582D7-A77D-47F6-9531-D56DF811B53C}" type="sibTrans" cxnId="{40892E6F-6173-4023-9269-822E41ADA2A7}">
      <dgm:prSet/>
      <dgm:spPr/>
      <dgm:t>
        <a:bodyPr/>
        <a:lstStyle/>
        <a:p>
          <a:endParaRPr lang="en-US"/>
        </a:p>
      </dgm:t>
    </dgm:pt>
    <dgm:pt modelId="{5DDD7125-6C70-462E-9C64-C8FB1FEC5D4B}">
      <dgm:prSet/>
      <dgm:spPr/>
      <dgm:t>
        <a:bodyPr/>
        <a:lstStyle/>
        <a:p>
          <a:r>
            <a:rPr lang="en-US" b="1" i="0"/>
            <a:t>Cultural - </a:t>
          </a:r>
          <a:r>
            <a:rPr lang="en-US" b="0" i="0"/>
            <a:t>Acadiana’s food, traditions, sporting culture and heritage are highly valued among natives.  </a:t>
          </a:r>
          <a:endParaRPr lang="en-US"/>
        </a:p>
      </dgm:t>
    </dgm:pt>
    <dgm:pt modelId="{7DFECA35-7D91-4143-BEB1-9024D3F41B0F}" type="parTrans" cxnId="{F59DE787-8727-4826-9256-285B40EA13AE}">
      <dgm:prSet/>
      <dgm:spPr/>
      <dgm:t>
        <a:bodyPr/>
        <a:lstStyle/>
        <a:p>
          <a:endParaRPr lang="en-US"/>
        </a:p>
      </dgm:t>
    </dgm:pt>
    <dgm:pt modelId="{E1D2F2DD-4B87-47DF-A92B-3C4D2C7686C0}" type="sibTrans" cxnId="{F59DE787-8727-4826-9256-285B40EA13AE}">
      <dgm:prSet/>
      <dgm:spPr/>
      <dgm:t>
        <a:bodyPr/>
        <a:lstStyle/>
        <a:p>
          <a:endParaRPr lang="en-US"/>
        </a:p>
      </dgm:t>
    </dgm:pt>
    <dgm:pt modelId="{47535FC8-02F6-4E88-A4DD-3822432A49A0}">
      <dgm:prSet/>
      <dgm:spPr/>
      <dgm:t>
        <a:bodyPr/>
        <a:lstStyle/>
        <a:p>
          <a:r>
            <a:rPr lang="en-US" b="1" i="0"/>
            <a:t>Natural - </a:t>
          </a:r>
          <a:r>
            <a:rPr lang="en-US" b="0" i="0"/>
            <a:t>Large amount of natural resources and natural environment for recreational opportunity.  </a:t>
          </a:r>
          <a:endParaRPr lang="en-US"/>
        </a:p>
      </dgm:t>
    </dgm:pt>
    <dgm:pt modelId="{3EE1C82D-7239-4ECA-B41C-F20A71245FB9}" type="parTrans" cxnId="{1EE51D98-15D5-4B2A-A3A6-06EBC84DC00D}">
      <dgm:prSet/>
      <dgm:spPr/>
      <dgm:t>
        <a:bodyPr/>
        <a:lstStyle/>
        <a:p>
          <a:endParaRPr lang="en-US"/>
        </a:p>
      </dgm:t>
    </dgm:pt>
    <dgm:pt modelId="{5925A889-CFE3-4176-B407-D35152C94B4E}" type="sibTrans" cxnId="{1EE51D98-15D5-4B2A-A3A6-06EBC84DC00D}">
      <dgm:prSet/>
      <dgm:spPr/>
      <dgm:t>
        <a:bodyPr/>
        <a:lstStyle/>
        <a:p>
          <a:endParaRPr lang="en-US"/>
        </a:p>
      </dgm:t>
    </dgm:pt>
    <dgm:pt modelId="{2736F527-8F99-4ECB-8603-A404F1F8D3D2}">
      <dgm:prSet/>
      <dgm:spPr/>
      <dgm:t>
        <a:bodyPr/>
        <a:lstStyle/>
        <a:p>
          <a:r>
            <a:rPr lang="en-US" b="1" i="0"/>
            <a:t>Built - </a:t>
          </a:r>
          <a:r>
            <a:rPr lang="en-US" b="0" i="0"/>
            <a:t>Capacity of electric and natural gas service. Non- traded economic drivers to include medical facilities, restaurant and retail, air service, and ports.  </a:t>
          </a:r>
          <a:endParaRPr lang="en-US"/>
        </a:p>
      </dgm:t>
    </dgm:pt>
    <dgm:pt modelId="{C0AD27D9-2D26-438A-BD25-3EB6791A482F}" type="parTrans" cxnId="{0AC97790-0174-4EA7-9029-2CC40439F17E}">
      <dgm:prSet/>
      <dgm:spPr/>
      <dgm:t>
        <a:bodyPr/>
        <a:lstStyle/>
        <a:p>
          <a:endParaRPr lang="en-US"/>
        </a:p>
      </dgm:t>
    </dgm:pt>
    <dgm:pt modelId="{988E5511-8A60-41A5-AF9E-0B1B4A8966EE}" type="sibTrans" cxnId="{0AC97790-0174-4EA7-9029-2CC40439F17E}">
      <dgm:prSet/>
      <dgm:spPr/>
      <dgm:t>
        <a:bodyPr/>
        <a:lstStyle/>
        <a:p>
          <a:endParaRPr lang="en-US"/>
        </a:p>
      </dgm:t>
    </dgm:pt>
    <dgm:pt modelId="{E1B9DF94-B874-4FF6-B977-8E0BBCCB2808}">
      <dgm:prSet/>
      <dgm:spPr/>
      <dgm:t>
        <a:bodyPr/>
        <a:lstStyle/>
        <a:p>
          <a:r>
            <a:rPr lang="en-US" b="1" i="0"/>
            <a:t>Political - </a:t>
          </a:r>
          <a:r>
            <a:rPr lang="en-US" b="0" i="0"/>
            <a:t>Strong support and systems for community planning efforts.  </a:t>
          </a:r>
          <a:endParaRPr lang="en-US"/>
        </a:p>
      </dgm:t>
    </dgm:pt>
    <dgm:pt modelId="{2109D04F-5298-489D-9782-C6C69F7F7303}" type="parTrans" cxnId="{86074FAE-8FC1-4C85-9461-81F8695891AB}">
      <dgm:prSet/>
      <dgm:spPr/>
      <dgm:t>
        <a:bodyPr/>
        <a:lstStyle/>
        <a:p>
          <a:endParaRPr lang="en-US"/>
        </a:p>
      </dgm:t>
    </dgm:pt>
    <dgm:pt modelId="{EACF4B25-8BE8-4155-B980-5C4DDC44F71E}" type="sibTrans" cxnId="{86074FAE-8FC1-4C85-9461-81F8695891AB}">
      <dgm:prSet/>
      <dgm:spPr/>
      <dgm:t>
        <a:bodyPr/>
        <a:lstStyle/>
        <a:p>
          <a:endParaRPr lang="en-US"/>
        </a:p>
      </dgm:t>
    </dgm:pt>
    <dgm:pt modelId="{7AA4A7A4-92E0-40F2-BEE0-879A684E2D85}">
      <dgm:prSet/>
      <dgm:spPr/>
      <dgm:t>
        <a:bodyPr/>
        <a:lstStyle/>
        <a:p>
          <a:r>
            <a:rPr lang="en-US" b="1" i="0"/>
            <a:t>Financial - </a:t>
          </a:r>
          <a:r>
            <a:rPr lang="en-US" b="0" i="0"/>
            <a:t>Low cost of doing business and tax-friendly business climate. Entrepreneurial development.  </a:t>
          </a:r>
          <a:endParaRPr lang="en-US"/>
        </a:p>
      </dgm:t>
    </dgm:pt>
    <dgm:pt modelId="{F2B6EF46-0AC2-41ED-81E4-724B059BC17D}" type="parTrans" cxnId="{561A29A9-15B3-4B1B-9403-F7C5F7C95BCE}">
      <dgm:prSet/>
      <dgm:spPr/>
      <dgm:t>
        <a:bodyPr/>
        <a:lstStyle/>
        <a:p>
          <a:endParaRPr lang="en-US"/>
        </a:p>
      </dgm:t>
    </dgm:pt>
    <dgm:pt modelId="{ABD22552-3CAB-44ED-99A6-96D6634B3472}" type="sibTrans" cxnId="{561A29A9-15B3-4B1B-9403-F7C5F7C95BCE}">
      <dgm:prSet/>
      <dgm:spPr/>
      <dgm:t>
        <a:bodyPr/>
        <a:lstStyle/>
        <a:p>
          <a:endParaRPr lang="en-US"/>
        </a:p>
      </dgm:t>
    </dgm:pt>
    <dgm:pt modelId="{ACD486F8-C7E1-3744-B9FC-4BF534969081}" type="pres">
      <dgm:prSet presAssocID="{73B1B0C8-04A2-4F30-9389-1DAAD8828832}" presName="vert0" presStyleCnt="0">
        <dgm:presLayoutVars>
          <dgm:dir/>
          <dgm:animOne val="branch"/>
          <dgm:animLvl val="lvl"/>
        </dgm:presLayoutVars>
      </dgm:prSet>
      <dgm:spPr/>
    </dgm:pt>
    <dgm:pt modelId="{FE1B2D88-FA5A-5945-B59E-3EEE46C85781}" type="pres">
      <dgm:prSet presAssocID="{BF34ECEB-2ED0-442C-BFC1-796A284BE1AA}" presName="thickLine" presStyleLbl="alignNode1" presStyleIdx="0" presStyleCnt="8"/>
      <dgm:spPr/>
    </dgm:pt>
    <dgm:pt modelId="{19CC4D57-D326-8648-910A-6D4E9D055137}" type="pres">
      <dgm:prSet presAssocID="{BF34ECEB-2ED0-442C-BFC1-796A284BE1AA}" presName="horz1" presStyleCnt="0"/>
      <dgm:spPr/>
    </dgm:pt>
    <dgm:pt modelId="{AC3BD856-20E8-734C-98BD-E3A880B208F8}" type="pres">
      <dgm:prSet presAssocID="{BF34ECEB-2ED0-442C-BFC1-796A284BE1AA}" presName="tx1" presStyleLbl="revTx" presStyleIdx="0" presStyleCnt="8"/>
      <dgm:spPr/>
    </dgm:pt>
    <dgm:pt modelId="{4700676A-28B7-2E46-99FA-B33D8F21F8A6}" type="pres">
      <dgm:prSet presAssocID="{BF34ECEB-2ED0-442C-BFC1-796A284BE1AA}" presName="vert1" presStyleCnt="0"/>
      <dgm:spPr/>
    </dgm:pt>
    <dgm:pt modelId="{39A2B9C1-3B3A-7446-8696-A1A226F399D9}" type="pres">
      <dgm:prSet presAssocID="{F40A4CDF-B4D4-4851-9774-7FAF3D8D15A4}" presName="thickLine" presStyleLbl="alignNode1" presStyleIdx="1" presStyleCnt="8"/>
      <dgm:spPr/>
    </dgm:pt>
    <dgm:pt modelId="{C4B93B40-A7A2-AC43-87C9-AEF93A53A83E}" type="pres">
      <dgm:prSet presAssocID="{F40A4CDF-B4D4-4851-9774-7FAF3D8D15A4}" presName="horz1" presStyleCnt="0"/>
      <dgm:spPr/>
    </dgm:pt>
    <dgm:pt modelId="{F60E17C1-5311-DD4D-94C3-7310FC967F2E}" type="pres">
      <dgm:prSet presAssocID="{F40A4CDF-B4D4-4851-9774-7FAF3D8D15A4}" presName="tx1" presStyleLbl="revTx" presStyleIdx="1" presStyleCnt="8"/>
      <dgm:spPr/>
    </dgm:pt>
    <dgm:pt modelId="{C6ACF6EB-F033-DC43-A61F-F0BDDCFA9E1E}" type="pres">
      <dgm:prSet presAssocID="{F40A4CDF-B4D4-4851-9774-7FAF3D8D15A4}" presName="vert1" presStyleCnt="0"/>
      <dgm:spPr/>
    </dgm:pt>
    <dgm:pt modelId="{D211CF28-76D9-1E47-8F6B-34F5054FA600}" type="pres">
      <dgm:prSet presAssocID="{AD50EEAB-084C-4C85-8FE0-A4916CD7ECF9}" presName="thickLine" presStyleLbl="alignNode1" presStyleIdx="2" presStyleCnt="8"/>
      <dgm:spPr/>
    </dgm:pt>
    <dgm:pt modelId="{F1946A67-AC8E-5F4C-8924-D0EFB750B2B3}" type="pres">
      <dgm:prSet presAssocID="{AD50EEAB-084C-4C85-8FE0-A4916CD7ECF9}" presName="horz1" presStyleCnt="0"/>
      <dgm:spPr/>
    </dgm:pt>
    <dgm:pt modelId="{762411FE-9B0F-1F49-BBFD-2C2E041499C8}" type="pres">
      <dgm:prSet presAssocID="{AD50EEAB-084C-4C85-8FE0-A4916CD7ECF9}" presName="tx1" presStyleLbl="revTx" presStyleIdx="2" presStyleCnt="8"/>
      <dgm:spPr/>
    </dgm:pt>
    <dgm:pt modelId="{BCBE726B-137D-B243-85FE-350163113377}" type="pres">
      <dgm:prSet presAssocID="{AD50EEAB-084C-4C85-8FE0-A4916CD7ECF9}" presName="vert1" presStyleCnt="0"/>
      <dgm:spPr/>
    </dgm:pt>
    <dgm:pt modelId="{DF557BCB-E003-D84A-AB37-6857124B58C3}" type="pres">
      <dgm:prSet presAssocID="{5DDD7125-6C70-462E-9C64-C8FB1FEC5D4B}" presName="thickLine" presStyleLbl="alignNode1" presStyleIdx="3" presStyleCnt="8"/>
      <dgm:spPr/>
    </dgm:pt>
    <dgm:pt modelId="{82658E0F-8C37-8448-8952-AA85BA6975C9}" type="pres">
      <dgm:prSet presAssocID="{5DDD7125-6C70-462E-9C64-C8FB1FEC5D4B}" presName="horz1" presStyleCnt="0"/>
      <dgm:spPr/>
    </dgm:pt>
    <dgm:pt modelId="{F5A7B3C0-907E-3649-82DB-FDC830E598CE}" type="pres">
      <dgm:prSet presAssocID="{5DDD7125-6C70-462E-9C64-C8FB1FEC5D4B}" presName="tx1" presStyleLbl="revTx" presStyleIdx="3" presStyleCnt="8"/>
      <dgm:spPr/>
    </dgm:pt>
    <dgm:pt modelId="{7552B97C-03AF-7546-8096-FC7998142BD0}" type="pres">
      <dgm:prSet presAssocID="{5DDD7125-6C70-462E-9C64-C8FB1FEC5D4B}" presName="vert1" presStyleCnt="0"/>
      <dgm:spPr/>
    </dgm:pt>
    <dgm:pt modelId="{3AC25412-0BB2-B84B-85FF-4EB33FA163DF}" type="pres">
      <dgm:prSet presAssocID="{47535FC8-02F6-4E88-A4DD-3822432A49A0}" presName="thickLine" presStyleLbl="alignNode1" presStyleIdx="4" presStyleCnt="8"/>
      <dgm:spPr/>
    </dgm:pt>
    <dgm:pt modelId="{D681B1EF-FA69-D640-8046-AB4494B675BE}" type="pres">
      <dgm:prSet presAssocID="{47535FC8-02F6-4E88-A4DD-3822432A49A0}" presName="horz1" presStyleCnt="0"/>
      <dgm:spPr/>
    </dgm:pt>
    <dgm:pt modelId="{AEA29DE0-1B99-8B4D-8C26-5D2917765AF6}" type="pres">
      <dgm:prSet presAssocID="{47535FC8-02F6-4E88-A4DD-3822432A49A0}" presName="tx1" presStyleLbl="revTx" presStyleIdx="4" presStyleCnt="8"/>
      <dgm:spPr/>
    </dgm:pt>
    <dgm:pt modelId="{2D64899B-68A7-F84A-9353-E7B51693B674}" type="pres">
      <dgm:prSet presAssocID="{47535FC8-02F6-4E88-A4DD-3822432A49A0}" presName="vert1" presStyleCnt="0"/>
      <dgm:spPr/>
    </dgm:pt>
    <dgm:pt modelId="{80373344-3ED9-2340-8A61-E47D73C5C09F}" type="pres">
      <dgm:prSet presAssocID="{2736F527-8F99-4ECB-8603-A404F1F8D3D2}" presName="thickLine" presStyleLbl="alignNode1" presStyleIdx="5" presStyleCnt="8"/>
      <dgm:spPr/>
    </dgm:pt>
    <dgm:pt modelId="{CE9D9CFF-5D54-1744-BF18-20B0CC7928EC}" type="pres">
      <dgm:prSet presAssocID="{2736F527-8F99-4ECB-8603-A404F1F8D3D2}" presName="horz1" presStyleCnt="0"/>
      <dgm:spPr/>
    </dgm:pt>
    <dgm:pt modelId="{D467BE89-29FD-864C-9EEA-BB48A5964A8A}" type="pres">
      <dgm:prSet presAssocID="{2736F527-8F99-4ECB-8603-A404F1F8D3D2}" presName="tx1" presStyleLbl="revTx" presStyleIdx="5" presStyleCnt="8"/>
      <dgm:spPr/>
    </dgm:pt>
    <dgm:pt modelId="{F9C4CD86-0E9A-B24B-A294-CC6972333864}" type="pres">
      <dgm:prSet presAssocID="{2736F527-8F99-4ECB-8603-A404F1F8D3D2}" presName="vert1" presStyleCnt="0"/>
      <dgm:spPr/>
    </dgm:pt>
    <dgm:pt modelId="{6D5044FF-7FA0-CB4D-8051-E200BF8F4244}" type="pres">
      <dgm:prSet presAssocID="{E1B9DF94-B874-4FF6-B977-8E0BBCCB2808}" presName="thickLine" presStyleLbl="alignNode1" presStyleIdx="6" presStyleCnt="8"/>
      <dgm:spPr/>
    </dgm:pt>
    <dgm:pt modelId="{4CAE7474-A8A9-4644-949A-6C2C35F8DABE}" type="pres">
      <dgm:prSet presAssocID="{E1B9DF94-B874-4FF6-B977-8E0BBCCB2808}" presName="horz1" presStyleCnt="0"/>
      <dgm:spPr/>
    </dgm:pt>
    <dgm:pt modelId="{C2A15EA5-C806-2B46-AFD7-93F8D04184B3}" type="pres">
      <dgm:prSet presAssocID="{E1B9DF94-B874-4FF6-B977-8E0BBCCB2808}" presName="tx1" presStyleLbl="revTx" presStyleIdx="6" presStyleCnt="8"/>
      <dgm:spPr/>
    </dgm:pt>
    <dgm:pt modelId="{9DE554F1-8F31-4D44-9229-F03F1F9243ED}" type="pres">
      <dgm:prSet presAssocID="{E1B9DF94-B874-4FF6-B977-8E0BBCCB2808}" presName="vert1" presStyleCnt="0"/>
      <dgm:spPr/>
    </dgm:pt>
    <dgm:pt modelId="{09E56349-D737-EE41-83FC-BE2930F56CB0}" type="pres">
      <dgm:prSet presAssocID="{7AA4A7A4-92E0-40F2-BEE0-879A684E2D85}" presName="thickLine" presStyleLbl="alignNode1" presStyleIdx="7" presStyleCnt="8"/>
      <dgm:spPr/>
    </dgm:pt>
    <dgm:pt modelId="{F6B737DE-9A6A-5141-9036-27392D5A1344}" type="pres">
      <dgm:prSet presAssocID="{7AA4A7A4-92E0-40F2-BEE0-879A684E2D85}" presName="horz1" presStyleCnt="0"/>
      <dgm:spPr/>
    </dgm:pt>
    <dgm:pt modelId="{7308CF4D-4834-EA4F-8C04-6CA79784AB7D}" type="pres">
      <dgm:prSet presAssocID="{7AA4A7A4-92E0-40F2-BEE0-879A684E2D85}" presName="tx1" presStyleLbl="revTx" presStyleIdx="7" presStyleCnt="8"/>
      <dgm:spPr/>
    </dgm:pt>
    <dgm:pt modelId="{400D4D47-0661-C140-8556-DEA7AE85E70D}" type="pres">
      <dgm:prSet presAssocID="{7AA4A7A4-92E0-40F2-BEE0-879A684E2D85}" presName="vert1" presStyleCnt="0"/>
      <dgm:spPr/>
    </dgm:pt>
  </dgm:ptLst>
  <dgm:cxnLst>
    <dgm:cxn modelId="{33D44804-44A8-9146-9F2A-CD7C9C6942E8}" type="presOf" srcId="{7AA4A7A4-92E0-40F2-BEE0-879A684E2D85}" destId="{7308CF4D-4834-EA4F-8C04-6CA79784AB7D}" srcOrd="0" destOrd="0" presId="urn:microsoft.com/office/officeart/2008/layout/LinedList"/>
    <dgm:cxn modelId="{A5DA6304-7A38-8F48-B153-A0EDA32F3D8B}" type="presOf" srcId="{BF34ECEB-2ED0-442C-BFC1-796A284BE1AA}" destId="{AC3BD856-20E8-734C-98BD-E3A880B208F8}" srcOrd="0" destOrd="0" presId="urn:microsoft.com/office/officeart/2008/layout/LinedList"/>
    <dgm:cxn modelId="{7763C248-7A14-424A-A13A-B28851F7E6DF}" type="presOf" srcId="{5DDD7125-6C70-462E-9C64-C8FB1FEC5D4B}" destId="{F5A7B3C0-907E-3649-82DB-FDC830E598CE}" srcOrd="0" destOrd="0" presId="urn:microsoft.com/office/officeart/2008/layout/LinedList"/>
    <dgm:cxn modelId="{7510104B-1AF1-3742-BEC7-15B762C0FFF7}" type="presOf" srcId="{2736F527-8F99-4ECB-8603-A404F1F8D3D2}" destId="{D467BE89-29FD-864C-9EEA-BB48A5964A8A}" srcOrd="0" destOrd="0" presId="urn:microsoft.com/office/officeart/2008/layout/LinedList"/>
    <dgm:cxn modelId="{40892E6F-6173-4023-9269-822E41ADA2A7}" srcId="{73B1B0C8-04A2-4F30-9389-1DAAD8828832}" destId="{AD50EEAB-084C-4C85-8FE0-A4916CD7ECF9}" srcOrd="2" destOrd="0" parTransId="{49EF57F1-7224-487F-8C1C-BC73080512AF}" sibTransId="{98C582D7-A77D-47F6-9531-D56DF811B53C}"/>
    <dgm:cxn modelId="{47B9DF73-D5E3-2149-9D1F-1203D1B15726}" type="presOf" srcId="{73B1B0C8-04A2-4F30-9389-1DAAD8828832}" destId="{ACD486F8-C7E1-3744-B9FC-4BF534969081}" srcOrd="0" destOrd="0" presId="urn:microsoft.com/office/officeart/2008/layout/LinedList"/>
    <dgm:cxn modelId="{F59DE787-8727-4826-9256-285B40EA13AE}" srcId="{73B1B0C8-04A2-4F30-9389-1DAAD8828832}" destId="{5DDD7125-6C70-462E-9C64-C8FB1FEC5D4B}" srcOrd="3" destOrd="0" parTransId="{7DFECA35-7D91-4143-BEB1-9024D3F41B0F}" sibTransId="{E1D2F2DD-4B87-47DF-A92B-3C4D2C7686C0}"/>
    <dgm:cxn modelId="{0AC97790-0174-4EA7-9029-2CC40439F17E}" srcId="{73B1B0C8-04A2-4F30-9389-1DAAD8828832}" destId="{2736F527-8F99-4ECB-8603-A404F1F8D3D2}" srcOrd="5" destOrd="0" parTransId="{C0AD27D9-2D26-438A-BD25-3EB6791A482F}" sibTransId="{988E5511-8A60-41A5-AF9E-0B1B4A8966EE}"/>
    <dgm:cxn modelId="{1EE51D98-15D5-4B2A-A3A6-06EBC84DC00D}" srcId="{73B1B0C8-04A2-4F30-9389-1DAAD8828832}" destId="{47535FC8-02F6-4E88-A4DD-3822432A49A0}" srcOrd="4" destOrd="0" parTransId="{3EE1C82D-7239-4ECA-B41C-F20A71245FB9}" sibTransId="{5925A889-CFE3-4176-B407-D35152C94B4E}"/>
    <dgm:cxn modelId="{3751469B-AC11-3748-BB44-E7F4006FB681}" type="presOf" srcId="{AD50EEAB-084C-4C85-8FE0-A4916CD7ECF9}" destId="{762411FE-9B0F-1F49-BBFD-2C2E041499C8}" srcOrd="0" destOrd="0" presId="urn:microsoft.com/office/officeart/2008/layout/LinedList"/>
    <dgm:cxn modelId="{9B9D5A9C-566A-4971-9472-5E5D0012D4A1}" srcId="{73B1B0C8-04A2-4F30-9389-1DAAD8828832}" destId="{F40A4CDF-B4D4-4851-9774-7FAF3D8D15A4}" srcOrd="1" destOrd="0" parTransId="{1E12462E-6D8A-4D39-862B-117DEB778CD6}" sibTransId="{CA4FB96D-071B-445B-B540-809C472BC322}"/>
    <dgm:cxn modelId="{561A29A9-15B3-4B1B-9403-F7C5F7C95BCE}" srcId="{73B1B0C8-04A2-4F30-9389-1DAAD8828832}" destId="{7AA4A7A4-92E0-40F2-BEE0-879A684E2D85}" srcOrd="7" destOrd="0" parTransId="{F2B6EF46-0AC2-41ED-81E4-724B059BC17D}" sibTransId="{ABD22552-3CAB-44ED-99A6-96D6634B3472}"/>
    <dgm:cxn modelId="{86074FAE-8FC1-4C85-9461-81F8695891AB}" srcId="{73B1B0C8-04A2-4F30-9389-1DAAD8828832}" destId="{E1B9DF94-B874-4FF6-B977-8E0BBCCB2808}" srcOrd="6" destOrd="0" parTransId="{2109D04F-5298-489D-9782-C6C69F7F7303}" sibTransId="{EACF4B25-8BE8-4155-B980-5C4DDC44F71E}"/>
    <dgm:cxn modelId="{AC4837AF-F4FA-4248-AE11-A50FF2A8CAB6}" type="presOf" srcId="{E1B9DF94-B874-4FF6-B977-8E0BBCCB2808}" destId="{C2A15EA5-C806-2B46-AFD7-93F8D04184B3}" srcOrd="0" destOrd="0" presId="urn:microsoft.com/office/officeart/2008/layout/LinedList"/>
    <dgm:cxn modelId="{7034D5BF-CD96-4B43-8D2D-E128808374FE}" srcId="{73B1B0C8-04A2-4F30-9389-1DAAD8828832}" destId="{BF34ECEB-2ED0-442C-BFC1-796A284BE1AA}" srcOrd="0" destOrd="0" parTransId="{501DD420-8E75-4C1D-B7E0-6712C8F86AF2}" sibTransId="{BAEE97DE-E6E4-4AA8-84AE-FFA7DC2B01DA}"/>
    <dgm:cxn modelId="{45B231CA-6C3B-EA44-977D-8F9C4F7D70CA}" type="presOf" srcId="{47535FC8-02F6-4E88-A4DD-3822432A49A0}" destId="{AEA29DE0-1B99-8B4D-8C26-5D2917765AF6}" srcOrd="0" destOrd="0" presId="urn:microsoft.com/office/officeart/2008/layout/LinedList"/>
    <dgm:cxn modelId="{DA71F6DF-317E-CE47-A47A-87321C460F3E}" type="presOf" srcId="{F40A4CDF-B4D4-4851-9774-7FAF3D8D15A4}" destId="{F60E17C1-5311-DD4D-94C3-7310FC967F2E}" srcOrd="0" destOrd="0" presId="urn:microsoft.com/office/officeart/2008/layout/LinedList"/>
    <dgm:cxn modelId="{C05B6E3F-DF81-FF47-8A70-B262849D4714}" type="presParOf" srcId="{ACD486F8-C7E1-3744-B9FC-4BF534969081}" destId="{FE1B2D88-FA5A-5945-B59E-3EEE46C85781}" srcOrd="0" destOrd="0" presId="urn:microsoft.com/office/officeart/2008/layout/LinedList"/>
    <dgm:cxn modelId="{C1146602-3D89-6845-A43F-0EDB282C3B1F}" type="presParOf" srcId="{ACD486F8-C7E1-3744-B9FC-4BF534969081}" destId="{19CC4D57-D326-8648-910A-6D4E9D055137}" srcOrd="1" destOrd="0" presId="urn:microsoft.com/office/officeart/2008/layout/LinedList"/>
    <dgm:cxn modelId="{5AC1DBB2-2637-3E49-944C-1A9E561303D3}" type="presParOf" srcId="{19CC4D57-D326-8648-910A-6D4E9D055137}" destId="{AC3BD856-20E8-734C-98BD-E3A880B208F8}" srcOrd="0" destOrd="0" presId="urn:microsoft.com/office/officeart/2008/layout/LinedList"/>
    <dgm:cxn modelId="{06767C04-53B3-F148-8D19-C2ADEAE1ECEC}" type="presParOf" srcId="{19CC4D57-D326-8648-910A-6D4E9D055137}" destId="{4700676A-28B7-2E46-99FA-B33D8F21F8A6}" srcOrd="1" destOrd="0" presId="urn:microsoft.com/office/officeart/2008/layout/LinedList"/>
    <dgm:cxn modelId="{5124E1CF-8758-FE49-A000-817A79A9A4EE}" type="presParOf" srcId="{ACD486F8-C7E1-3744-B9FC-4BF534969081}" destId="{39A2B9C1-3B3A-7446-8696-A1A226F399D9}" srcOrd="2" destOrd="0" presId="urn:microsoft.com/office/officeart/2008/layout/LinedList"/>
    <dgm:cxn modelId="{54CF35EC-FE07-6249-A9B2-03BB698C24E8}" type="presParOf" srcId="{ACD486F8-C7E1-3744-B9FC-4BF534969081}" destId="{C4B93B40-A7A2-AC43-87C9-AEF93A53A83E}" srcOrd="3" destOrd="0" presId="urn:microsoft.com/office/officeart/2008/layout/LinedList"/>
    <dgm:cxn modelId="{0C862569-BA4F-4C4C-925B-22FD039626F3}" type="presParOf" srcId="{C4B93B40-A7A2-AC43-87C9-AEF93A53A83E}" destId="{F60E17C1-5311-DD4D-94C3-7310FC967F2E}" srcOrd="0" destOrd="0" presId="urn:microsoft.com/office/officeart/2008/layout/LinedList"/>
    <dgm:cxn modelId="{C1B00430-417D-7C41-9552-084F175F178D}" type="presParOf" srcId="{C4B93B40-A7A2-AC43-87C9-AEF93A53A83E}" destId="{C6ACF6EB-F033-DC43-A61F-F0BDDCFA9E1E}" srcOrd="1" destOrd="0" presId="urn:microsoft.com/office/officeart/2008/layout/LinedList"/>
    <dgm:cxn modelId="{1DACFEFF-3A19-194E-82FD-9EA0A5C7DE91}" type="presParOf" srcId="{ACD486F8-C7E1-3744-B9FC-4BF534969081}" destId="{D211CF28-76D9-1E47-8F6B-34F5054FA600}" srcOrd="4" destOrd="0" presId="urn:microsoft.com/office/officeart/2008/layout/LinedList"/>
    <dgm:cxn modelId="{6C99BD69-0A18-0442-99A5-2AE4E759492C}" type="presParOf" srcId="{ACD486F8-C7E1-3744-B9FC-4BF534969081}" destId="{F1946A67-AC8E-5F4C-8924-D0EFB750B2B3}" srcOrd="5" destOrd="0" presId="urn:microsoft.com/office/officeart/2008/layout/LinedList"/>
    <dgm:cxn modelId="{1B760AD1-D03C-5C4A-B379-BB8E1C2E6194}" type="presParOf" srcId="{F1946A67-AC8E-5F4C-8924-D0EFB750B2B3}" destId="{762411FE-9B0F-1F49-BBFD-2C2E041499C8}" srcOrd="0" destOrd="0" presId="urn:microsoft.com/office/officeart/2008/layout/LinedList"/>
    <dgm:cxn modelId="{19F273C4-80B2-7C42-91C3-F47A6B40E558}" type="presParOf" srcId="{F1946A67-AC8E-5F4C-8924-D0EFB750B2B3}" destId="{BCBE726B-137D-B243-85FE-350163113377}" srcOrd="1" destOrd="0" presId="urn:microsoft.com/office/officeart/2008/layout/LinedList"/>
    <dgm:cxn modelId="{F7CBCC3F-415A-6D4A-8C9F-B76BC6E8D8EA}" type="presParOf" srcId="{ACD486F8-C7E1-3744-B9FC-4BF534969081}" destId="{DF557BCB-E003-D84A-AB37-6857124B58C3}" srcOrd="6" destOrd="0" presId="urn:microsoft.com/office/officeart/2008/layout/LinedList"/>
    <dgm:cxn modelId="{4CD7CF22-D0D3-1644-9AEA-AD2623DD96BA}" type="presParOf" srcId="{ACD486F8-C7E1-3744-B9FC-4BF534969081}" destId="{82658E0F-8C37-8448-8952-AA85BA6975C9}" srcOrd="7" destOrd="0" presId="urn:microsoft.com/office/officeart/2008/layout/LinedList"/>
    <dgm:cxn modelId="{9E250ED6-85E5-354E-A791-DF424B530654}" type="presParOf" srcId="{82658E0F-8C37-8448-8952-AA85BA6975C9}" destId="{F5A7B3C0-907E-3649-82DB-FDC830E598CE}" srcOrd="0" destOrd="0" presId="urn:microsoft.com/office/officeart/2008/layout/LinedList"/>
    <dgm:cxn modelId="{BE571D8D-A028-564F-89BF-B591A2964702}" type="presParOf" srcId="{82658E0F-8C37-8448-8952-AA85BA6975C9}" destId="{7552B97C-03AF-7546-8096-FC7998142BD0}" srcOrd="1" destOrd="0" presId="urn:microsoft.com/office/officeart/2008/layout/LinedList"/>
    <dgm:cxn modelId="{C445B5E9-8C94-6D4D-95DF-1F8C29EB1A43}" type="presParOf" srcId="{ACD486F8-C7E1-3744-B9FC-4BF534969081}" destId="{3AC25412-0BB2-B84B-85FF-4EB33FA163DF}" srcOrd="8" destOrd="0" presId="urn:microsoft.com/office/officeart/2008/layout/LinedList"/>
    <dgm:cxn modelId="{7B1201BA-EFA2-2642-A80E-582832509F40}" type="presParOf" srcId="{ACD486F8-C7E1-3744-B9FC-4BF534969081}" destId="{D681B1EF-FA69-D640-8046-AB4494B675BE}" srcOrd="9" destOrd="0" presId="urn:microsoft.com/office/officeart/2008/layout/LinedList"/>
    <dgm:cxn modelId="{F9330B0A-00A2-3547-8A48-503D427ADC4D}" type="presParOf" srcId="{D681B1EF-FA69-D640-8046-AB4494B675BE}" destId="{AEA29DE0-1B99-8B4D-8C26-5D2917765AF6}" srcOrd="0" destOrd="0" presId="urn:microsoft.com/office/officeart/2008/layout/LinedList"/>
    <dgm:cxn modelId="{44A0CF2F-E992-8646-8435-63DAF7F544DC}" type="presParOf" srcId="{D681B1EF-FA69-D640-8046-AB4494B675BE}" destId="{2D64899B-68A7-F84A-9353-E7B51693B674}" srcOrd="1" destOrd="0" presId="urn:microsoft.com/office/officeart/2008/layout/LinedList"/>
    <dgm:cxn modelId="{199AE6CE-2527-AE45-9B53-54AB60073C2F}" type="presParOf" srcId="{ACD486F8-C7E1-3744-B9FC-4BF534969081}" destId="{80373344-3ED9-2340-8A61-E47D73C5C09F}" srcOrd="10" destOrd="0" presId="urn:microsoft.com/office/officeart/2008/layout/LinedList"/>
    <dgm:cxn modelId="{2FC489F7-BE15-314A-B3AC-22CDE4194C36}" type="presParOf" srcId="{ACD486F8-C7E1-3744-B9FC-4BF534969081}" destId="{CE9D9CFF-5D54-1744-BF18-20B0CC7928EC}" srcOrd="11" destOrd="0" presId="urn:microsoft.com/office/officeart/2008/layout/LinedList"/>
    <dgm:cxn modelId="{3E73ECB7-217B-D24D-A87B-F0D9106FCAE6}" type="presParOf" srcId="{CE9D9CFF-5D54-1744-BF18-20B0CC7928EC}" destId="{D467BE89-29FD-864C-9EEA-BB48A5964A8A}" srcOrd="0" destOrd="0" presId="urn:microsoft.com/office/officeart/2008/layout/LinedList"/>
    <dgm:cxn modelId="{302B92BC-4BD6-AD43-87E5-B8E2ED50FAA6}" type="presParOf" srcId="{CE9D9CFF-5D54-1744-BF18-20B0CC7928EC}" destId="{F9C4CD86-0E9A-B24B-A294-CC6972333864}" srcOrd="1" destOrd="0" presId="urn:microsoft.com/office/officeart/2008/layout/LinedList"/>
    <dgm:cxn modelId="{94785F6A-4B5A-A745-9EE0-60221BB71F07}" type="presParOf" srcId="{ACD486F8-C7E1-3744-B9FC-4BF534969081}" destId="{6D5044FF-7FA0-CB4D-8051-E200BF8F4244}" srcOrd="12" destOrd="0" presId="urn:microsoft.com/office/officeart/2008/layout/LinedList"/>
    <dgm:cxn modelId="{B6434B4B-2A83-A840-A91B-482E7B15F9C3}" type="presParOf" srcId="{ACD486F8-C7E1-3744-B9FC-4BF534969081}" destId="{4CAE7474-A8A9-4644-949A-6C2C35F8DABE}" srcOrd="13" destOrd="0" presId="urn:microsoft.com/office/officeart/2008/layout/LinedList"/>
    <dgm:cxn modelId="{3D4999D5-5C46-4649-AF63-012C7717F478}" type="presParOf" srcId="{4CAE7474-A8A9-4644-949A-6C2C35F8DABE}" destId="{C2A15EA5-C806-2B46-AFD7-93F8D04184B3}" srcOrd="0" destOrd="0" presId="urn:microsoft.com/office/officeart/2008/layout/LinedList"/>
    <dgm:cxn modelId="{8B39EF75-B8AB-FC41-86E1-6A1EAEF811F6}" type="presParOf" srcId="{4CAE7474-A8A9-4644-949A-6C2C35F8DABE}" destId="{9DE554F1-8F31-4D44-9229-F03F1F9243ED}" srcOrd="1" destOrd="0" presId="urn:microsoft.com/office/officeart/2008/layout/LinedList"/>
    <dgm:cxn modelId="{114FE724-5747-0B43-9FD7-85F75542A953}" type="presParOf" srcId="{ACD486F8-C7E1-3744-B9FC-4BF534969081}" destId="{09E56349-D737-EE41-83FC-BE2930F56CB0}" srcOrd="14" destOrd="0" presId="urn:microsoft.com/office/officeart/2008/layout/LinedList"/>
    <dgm:cxn modelId="{3E692F8B-C183-9C49-AB44-466FFB829A8F}" type="presParOf" srcId="{ACD486F8-C7E1-3744-B9FC-4BF534969081}" destId="{F6B737DE-9A6A-5141-9036-27392D5A1344}" srcOrd="15" destOrd="0" presId="urn:microsoft.com/office/officeart/2008/layout/LinedList"/>
    <dgm:cxn modelId="{8AA66961-E61C-B94F-8E60-95BDB41BA8F6}" type="presParOf" srcId="{F6B737DE-9A6A-5141-9036-27392D5A1344}" destId="{7308CF4D-4834-EA4F-8C04-6CA79784AB7D}" srcOrd="0" destOrd="0" presId="urn:microsoft.com/office/officeart/2008/layout/LinedList"/>
    <dgm:cxn modelId="{79A1BC25-7287-DF45-9C94-0A94CBFB3BFE}" type="presParOf" srcId="{F6B737DE-9A6A-5141-9036-27392D5A1344}" destId="{400D4D47-0661-C140-8556-DEA7AE85E7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E413E5-E332-4841-A2C9-2B50F420BCB2}"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9D337D0-E038-4E7E-AE7C-5B86545A69C7}">
      <dgm:prSet/>
      <dgm:spPr/>
      <dgm:t>
        <a:bodyPr/>
        <a:lstStyle/>
        <a:p>
          <a:r>
            <a:rPr lang="en-US"/>
            <a:t>How might you use the capitals in your planning? </a:t>
          </a:r>
        </a:p>
      </dgm:t>
    </dgm:pt>
    <dgm:pt modelId="{17ED7712-8044-4046-B751-42361B2CF3A2}" type="parTrans" cxnId="{E30F506E-7FA5-4AC0-BFCC-59CF6C62D3F6}">
      <dgm:prSet/>
      <dgm:spPr/>
      <dgm:t>
        <a:bodyPr/>
        <a:lstStyle/>
        <a:p>
          <a:endParaRPr lang="en-US"/>
        </a:p>
      </dgm:t>
    </dgm:pt>
    <dgm:pt modelId="{EC1AC626-B127-4FC5-8A49-7B8EBCCBA3B8}" type="sibTrans" cxnId="{E30F506E-7FA5-4AC0-BFCC-59CF6C62D3F6}">
      <dgm:prSet/>
      <dgm:spPr/>
      <dgm:t>
        <a:bodyPr/>
        <a:lstStyle/>
        <a:p>
          <a:endParaRPr lang="en-US"/>
        </a:p>
      </dgm:t>
    </dgm:pt>
    <dgm:pt modelId="{61936A74-FE88-4DC4-A25B-F056FF89CD99}">
      <dgm:prSet/>
      <dgm:spPr/>
      <dgm:t>
        <a:bodyPr/>
        <a:lstStyle/>
        <a:p>
          <a:r>
            <a:rPr lang="en-US"/>
            <a:t>What do you need to make this happen? </a:t>
          </a:r>
        </a:p>
      </dgm:t>
    </dgm:pt>
    <dgm:pt modelId="{237C5A60-886E-41EC-A037-542847980E8D}" type="parTrans" cxnId="{6B5C5FDB-DA1F-4939-B603-C6903192B68E}">
      <dgm:prSet/>
      <dgm:spPr/>
      <dgm:t>
        <a:bodyPr/>
        <a:lstStyle/>
        <a:p>
          <a:endParaRPr lang="en-US"/>
        </a:p>
      </dgm:t>
    </dgm:pt>
    <dgm:pt modelId="{E487B029-BE94-4C1A-AA37-C1198D2F3E6B}" type="sibTrans" cxnId="{6B5C5FDB-DA1F-4939-B603-C6903192B68E}">
      <dgm:prSet/>
      <dgm:spPr/>
      <dgm:t>
        <a:bodyPr/>
        <a:lstStyle/>
        <a:p>
          <a:endParaRPr lang="en-US"/>
        </a:p>
      </dgm:t>
    </dgm:pt>
    <dgm:pt modelId="{0101E1A4-E346-7A45-AE8F-9AC65A9C21C9}" type="pres">
      <dgm:prSet presAssocID="{C1E413E5-E332-4841-A2C9-2B50F420BCB2}" presName="vert0" presStyleCnt="0">
        <dgm:presLayoutVars>
          <dgm:dir/>
          <dgm:animOne val="branch"/>
          <dgm:animLvl val="lvl"/>
        </dgm:presLayoutVars>
      </dgm:prSet>
      <dgm:spPr/>
    </dgm:pt>
    <dgm:pt modelId="{987C3490-40AD-E849-BB3E-CD75DDA62A23}" type="pres">
      <dgm:prSet presAssocID="{A9D337D0-E038-4E7E-AE7C-5B86545A69C7}" presName="thickLine" presStyleLbl="alignNode1" presStyleIdx="0" presStyleCnt="2"/>
      <dgm:spPr/>
    </dgm:pt>
    <dgm:pt modelId="{45B9D903-44B2-B946-B6D7-E95387AC8726}" type="pres">
      <dgm:prSet presAssocID="{A9D337D0-E038-4E7E-AE7C-5B86545A69C7}" presName="horz1" presStyleCnt="0"/>
      <dgm:spPr/>
    </dgm:pt>
    <dgm:pt modelId="{F3511114-C118-8F42-9622-5781D041671E}" type="pres">
      <dgm:prSet presAssocID="{A9D337D0-E038-4E7E-AE7C-5B86545A69C7}" presName="tx1" presStyleLbl="revTx" presStyleIdx="0" presStyleCnt="2"/>
      <dgm:spPr/>
    </dgm:pt>
    <dgm:pt modelId="{D16F1F3C-5295-7D46-8C66-5B9CAC31F6CF}" type="pres">
      <dgm:prSet presAssocID="{A9D337D0-E038-4E7E-AE7C-5B86545A69C7}" presName="vert1" presStyleCnt="0"/>
      <dgm:spPr/>
    </dgm:pt>
    <dgm:pt modelId="{BE5A672D-D207-424E-A9A2-5D8955C343A5}" type="pres">
      <dgm:prSet presAssocID="{61936A74-FE88-4DC4-A25B-F056FF89CD99}" presName="thickLine" presStyleLbl="alignNode1" presStyleIdx="1" presStyleCnt="2"/>
      <dgm:spPr/>
    </dgm:pt>
    <dgm:pt modelId="{6B36158D-68C4-8A46-99F7-CD8508809EFB}" type="pres">
      <dgm:prSet presAssocID="{61936A74-FE88-4DC4-A25B-F056FF89CD99}" presName="horz1" presStyleCnt="0"/>
      <dgm:spPr/>
    </dgm:pt>
    <dgm:pt modelId="{7E70C24D-20F9-2342-9F55-E522EDD62749}" type="pres">
      <dgm:prSet presAssocID="{61936A74-FE88-4DC4-A25B-F056FF89CD99}" presName="tx1" presStyleLbl="revTx" presStyleIdx="1" presStyleCnt="2"/>
      <dgm:spPr/>
    </dgm:pt>
    <dgm:pt modelId="{C732BA04-3F66-D44C-9B19-45DD256AD004}" type="pres">
      <dgm:prSet presAssocID="{61936A74-FE88-4DC4-A25B-F056FF89CD99}" presName="vert1" presStyleCnt="0"/>
      <dgm:spPr/>
    </dgm:pt>
  </dgm:ptLst>
  <dgm:cxnLst>
    <dgm:cxn modelId="{45D45756-5E71-CF45-9E90-0C24B73BDA29}" type="presOf" srcId="{61936A74-FE88-4DC4-A25B-F056FF89CD99}" destId="{7E70C24D-20F9-2342-9F55-E522EDD62749}" srcOrd="0" destOrd="0" presId="urn:microsoft.com/office/officeart/2008/layout/LinedList"/>
    <dgm:cxn modelId="{68FA2864-A8EC-714A-9F80-F42262DB0120}" type="presOf" srcId="{A9D337D0-E038-4E7E-AE7C-5B86545A69C7}" destId="{F3511114-C118-8F42-9622-5781D041671E}" srcOrd="0" destOrd="0" presId="urn:microsoft.com/office/officeart/2008/layout/LinedList"/>
    <dgm:cxn modelId="{E30F506E-7FA5-4AC0-BFCC-59CF6C62D3F6}" srcId="{C1E413E5-E332-4841-A2C9-2B50F420BCB2}" destId="{A9D337D0-E038-4E7E-AE7C-5B86545A69C7}" srcOrd="0" destOrd="0" parTransId="{17ED7712-8044-4046-B751-42361B2CF3A2}" sibTransId="{EC1AC626-B127-4FC5-8A49-7B8EBCCBA3B8}"/>
    <dgm:cxn modelId="{AA8D4CD7-C737-DE4C-AE8D-D548B680B257}" type="presOf" srcId="{C1E413E5-E332-4841-A2C9-2B50F420BCB2}" destId="{0101E1A4-E346-7A45-AE8F-9AC65A9C21C9}" srcOrd="0" destOrd="0" presId="urn:microsoft.com/office/officeart/2008/layout/LinedList"/>
    <dgm:cxn modelId="{6B5C5FDB-DA1F-4939-B603-C6903192B68E}" srcId="{C1E413E5-E332-4841-A2C9-2B50F420BCB2}" destId="{61936A74-FE88-4DC4-A25B-F056FF89CD99}" srcOrd="1" destOrd="0" parTransId="{237C5A60-886E-41EC-A037-542847980E8D}" sibTransId="{E487B029-BE94-4C1A-AA37-C1198D2F3E6B}"/>
    <dgm:cxn modelId="{A8C62B26-88E1-3D49-97C1-BC2FCFE152F6}" type="presParOf" srcId="{0101E1A4-E346-7A45-AE8F-9AC65A9C21C9}" destId="{987C3490-40AD-E849-BB3E-CD75DDA62A23}" srcOrd="0" destOrd="0" presId="urn:microsoft.com/office/officeart/2008/layout/LinedList"/>
    <dgm:cxn modelId="{AEF5EE2C-78EB-B146-BBAC-5A20280461EC}" type="presParOf" srcId="{0101E1A4-E346-7A45-AE8F-9AC65A9C21C9}" destId="{45B9D903-44B2-B946-B6D7-E95387AC8726}" srcOrd="1" destOrd="0" presId="urn:microsoft.com/office/officeart/2008/layout/LinedList"/>
    <dgm:cxn modelId="{621D15C7-C5D1-E942-9088-A35627B341E0}" type="presParOf" srcId="{45B9D903-44B2-B946-B6D7-E95387AC8726}" destId="{F3511114-C118-8F42-9622-5781D041671E}" srcOrd="0" destOrd="0" presId="urn:microsoft.com/office/officeart/2008/layout/LinedList"/>
    <dgm:cxn modelId="{535047D0-668E-924C-812B-26E6205217BB}" type="presParOf" srcId="{45B9D903-44B2-B946-B6D7-E95387AC8726}" destId="{D16F1F3C-5295-7D46-8C66-5B9CAC31F6CF}" srcOrd="1" destOrd="0" presId="urn:microsoft.com/office/officeart/2008/layout/LinedList"/>
    <dgm:cxn modelId="{11BD3E76-FBD2-0B4A-9976-39093CE16AB4}" type="presParOf" srcId="{0101E1A4-E346-7A45-AE8F-9AC65A9C21C9}" destId="{BE5A672D-D207-424E-A9A2-5D8955C343A5}" srcOrd="2" destOrd="0" presId="urn:microsoft.com/office/officeart/2008/layout/LinedList"/>
    <dgm:cxn modelId="{0F16140A-D0CA-7C4A-9200-0FF3D40D0DE1}" type="presParOf" srcId="{0101E1A4-E346-7A45-AE8F-9AC65A9C21C9}" destId="{6B36158D-68C4-8A46-99F7-CD8508809EFB}" srcOrd="3" destOrd="0" presId="urn:microsoft.com/office/officeart/2008/layout/LinedList"/>
    <dgm:cxn modelId="{713DEA44-4254-754E-828D-6B9BDB7F0AA4}" type="presParOf" srcId="{6B36158D-68C4-8A46-99F7-CD8508809EFB}" destId="{7E70C24D-20F9-2342-9F55-E522EDD62749}" srcOrd="0" destOrd="0" presId="urn:microsoft.com/office/officeart/2008/layout/LinedList"/>
    <dgm:cxn modelId="{3AD31E98-53AC-7F41-A0EC-DB268B6B2D19}" type="presParOf" srcId="{6B36158D-68C4-8A46-99F7-CD8508809EFB}" destId="{C732BA04-3F66-D44C-9B19-45DD256AD00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BC5F7-F052-8B40-863E-233FBF73995C}">
      <dsp:nvSpPr>
        <dsp:cNvPr id="0" name=""/>
        <dsp:cNvSpPr/>
      </dsp:nvSpPr>
      <dsp:spPr>
        <a:xfrm>
          <a:off x="-5500810" y="-842322"/>
          <a:ext cx="6550476" cy="6550476"/>
        </a:xfrm>
        <a:prstGeom prst="blockArc">
          <a:avLst>
            <a:gd name="adj1" fmla="val 18900000"/>
            <a:gd name="adj2" fmla="val 2700000"/>
            <a:gd name="adj3" fmla="val 3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4A87DB-E114-F247-A632-7B618E7BC5B6}">
      <dsp:nvSpPr>
        <dsp:cNvPr id="0" name=""/>
        <dsp:cNvSpPr/>
      </dsp:nvSpPr>
      <dsp:spPr>
        <a:xfrm>
          <a:off x="675377" y="486583"/>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dirty="0"/>
            <a:t>Focus on Assets - CEDS</a:t>
          </a:r>
        </a:p>
        <a:p>
          <a:pPr marL="171450" lvl="1" indent="-171450" algn="l" defTabSz="711200">
            <a:lnSpc>
              <a:spcPct val="90000"/>
            </a:lnSpc>
            <a:spcBef>
              <a:spcPct val="0"/>
            </a:spcBef>
            <a:spcAft>
              <a:spcPct val="15000"/>
            </a:spcAft>
            <a:buChar char="•"/>
          </a:pPr>
          <a:r>
            <a:rPr lang="en-US" sz="1600" kern="1200"/>
            <a:t>SWOT</a:t>
          </a:r>
        </a:p>
        <a:p>
          <a:pPr marL="171450" lvl="1" indent="-171450" algn="l" defTabSz="711200">
            <a:lnSpc>
              <a:spcPct val="90000"/>
            </a:lnSpc>
            <a:spcBef>
              <a:spcPct val="0"/>
            </a:spcBef>
            <a:spcAft>
              <a:spcPct val="15000"/>
            </a:spcAft>
            <a:buChar char="•"/>
          </a:pPr>
          <a:r>
            <a:rPr lang="en-US" sz="1600" kern="1200"/>
            <a:t>Measuring outcomes</a:t>
          </a:r>
        </a:p>
      </dsp:txBody>
      <dsp:txXfrm>
        <a:off x="675377" y="486583"/>
        <a:ext cx="7126857" cy="973166"/>
      </dsp:txXfrm>
    </dsp:sp>
    <dsp:sp modelId="{1FB5AEF0-09FF-0044-BA15-F9FEE7871235}">
      <dsp:nvSpPr>
        <dsp:cNvPr id="0" name=""/>
        <dsp:cNvSpPr/>
      </dsp:nvSpPr>
      <dsp:spPr>
        <a:xfrm>
          <a:off x="67148" y="364937"/>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1076-F4AA-0F46-8446-2AAD44176E44}">
      <dsp:nvSpPr>
        <dsp:cNvPr id="0" name=""/>
        <dsp:cNvSpPr/>
      </dsp:nvSpPr>
      <dsp:spPr>
        <a:xfrm>
          <a:off x="1029123" y="1946332"/>
          <a:ext cx="6773111"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Sector-specific</a:t>
          </a:r>
        </a:p>
        <a:p>
          <a:pPr marL="171450" lvl="1" indent="-171450" algn="l" defTabSz="711200">
            <a:lnSpc>
              <a:spcPct val="90000"/>
            </a:lnSpc>
            <a:spcBef>
              <a:spcPct val="0"/>
            </a:spcBef>
            <a:spcAft>
              <a:spcPct val="15000"/>
            </a:spcAft>
            <a:buChar char="•"/>
          </a:pPr>
          <a:r>
            <a:rPr lang="en-US" sz="1600" kern="1200"/>
            <a:t>Collaboration</a:t>
          </a:r>
        </a:p>
        <a:p>
          <a:pPr marL="171450" lvl="1" indent="-171450" algn="l" defTabSz="711200">
            <a:lnSpc>
              <a:spcPct val="90000"/>
            </a:lnSpc>
            <a:spcBef>
              <a:spcPct val="0"/>
            </a:spcBef>
            <a:spcAft>
              <a:spcPct val="15000"/>
            </a:spcAft>
            <a:buChar char="•"/>
          </a:pPr>
          <a:r>
            <a:rPr lang="en-US" sz="1600" kern="1200"/>
            <a:t>Coopetition</a:t>
          </a:r>
        </a:p>
      </dsp:txBody>
      <dsp:txXfrm>
        <a:off x="1029123" y="1946332"/>
        <a:ext cx="6773111" cy="973166"/>
      </dsp:txXfrm>
    </dsp:sp>
    <dsp:sp modelId="{D8991919-92ED-5742-8C51-2AC0C0668E57}">
      <dsp:nvSpPr>
        <dsp:cNvPr id="0" name=""/>
        <dsp:cNvSpPr/>
      </dsp:nvSpPr>
      <dsp:spPr>
        <a:xfrm>
          <a:off x="420894" y="1824686"/>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8E0CD-FABA-7A43-A8D6-4D712BF676B3}">
      <dsp:nvSpPr>
        <dsp:cNvPr id="0" name=""/>
        <dsp:cNvSpPr/>
      </dsp:nvSpPr>
      <dsp:spPr>
        <a:xfrm>
          <a:off x="675377" y="3406081"/>
          <a:ext cx="7126857" cy="9731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2451" tIns="50800" rIns="50800" bIns="50800" numCol="1" spcCol="1270" anchor="t" anchorCtr="0">
          <a:noAutofit/>
        </a:bodyPr>
        <a:lstStyle/>
        <a:p>
          <a:pPr marL="0" lvl="0" indent="0" algn="l" defTabSz="889000">
            <a:lnSpc>
              <a:spcPct val="90000"/>
            </a:lnSpc>
            <a:spcBef>
              <a:spcPct val="0"/>
            </a:spcBef>
            <a:spcAft>
              <a:spcPct val="35000"/>
            </a:spcAft>
            <a:buNone/>
          </a:pPr>
          <a:r>
            <a:rPr lang="en-US" sz="2000" b="1" kern="1200"/>
            <a:t>Value chain development</a:t>
          </a:r>
        </a:p>
        <a:p>
          <a:pPr marL="171450" lvl="1" indent="-171450" algn="l" defTabSz="711200">
            <a:lnSpc>
              <a:spcPct val="90000"/>
            </a:lnSpc>
            <a:spcBef>
              <a:spcPct val="0"/>
            </a:spcBef>
            <a:spcAft>
              <a:spcPct val="15000"/>
            </a:spcAft>
            <a:buChar char="•"/>
          </a:pPr>
          <a:r>
            <a:rPr lang="en-US" sz="1600" kern="1200"/>
            <a:t>Value chain mapping</a:t>
          </a:r>
        </a:p>
        <a:p>
          <a:pPr marL="171450" lvl="1" indent="-171450" algn="l" defTabSz="711200">
            <a:lnSpc>
              <a:spcPct val="90000"/>
            </a:lnSpc>
            <a:spcBef>
              <a:spcPct val="0"/>
            </a:spcBef>
            <a:spcAft>
              <a:spcPct val="15000"/>
            </a:spcAft>
            <a:buChar char="•"/>
          </a:pPr>
          <a:r>
            <a:rPr lang="en-US" sz="1600" kern="1200"/>
            <a:t>Filling gaps in the chain</a:t>
          </a:r>
        </a:p>
      </dsp:txBody>
      <dsp:txXfrm>
        <a:off x="675377" y="3406081"/>
        <a:ext cx="7126857" cy="973166"/>
      </dsp:txXfrm>
    </dsp:sp>
    <dsp:sp modelId="{60FFE6CD-5EB9-1540-ABEF-9A337EAFAEDA}">
      <dsp:nvSpPr>
        <dsp:cNvPr id="0" name=""/>
        <dsp:cNvSpPr/>
      </dsp:nvSpPr>
      <dsp:spPr>
        <a:xfrm>
          <a:off x="67148" y="3284435"/>
          <a:ext cx="1216457" cy="121645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B2D88-FA5A-5945-B59E-3EEE46C85781}">
      <dsp:nvSpPr>
        <dsp:cNvPr id="0" name=""/>
        <dsp:cNvSpPr/>
      </dsp:nvSpPr>
      <dsp:spPr>
        <a:xfrm>
          <a:off x="0" y="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BD856-20E8-734C-98BD-E3A880B208F8}">
      <dsp:nvSpPr>
        <dsp:cNvPr id="0" name=""/>
        <dsp:cNvSpPr/>
      </dsp:nvSpPr>
      <dsp:spPr>
        <a:xfrm>
          <a:off x="0" y="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a:t>Individual - </a:t>
          </a:r>
          <a:r>
            <a:rPr lang="en-US" sz="1500" b="0" i="0" kern="1200"/>
            <a:t>Skilled labor for oil and gas extraction, manufacturing, and ancillary support services.  </a:t>
          </a:r>
          <a:endParaRPr lang="en-US" sz="1500" kern="1200"/>
        </a:p>
      </dsp:txBody>
      <dsp:txXfrm>
        <a:off x="0" y="0"/>
        <a:ext cx="8229600" cy="565745"/>
      </dsp:txXfrm>
    </dsp:sp>
    <dsp:sp modelId="{39A2B9C1-3B3A-7446-8696-A1A226F399D9}">
      <dsp:nvSpPr>
        <dsp:cNvPr id="0" name=""/>
        <dsp:cNvSpPr/>
      </dsp:nvSpPr>
      <dsp:spPr>
        <a:xfrm>
          <a:off x="0" y="565745"/>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E17C1-5311-DD4D-94C3-7310FC967F2E}">
      <dsp:nvSpPr>
        <dsp:cNvPr id="0" name=""/>
        <dsp:cNvSpPr/>
      </dsp:nvSpPr>
      <dsp:spPr>
        <a:xfrm>
          <a:off x="0" y="565745"/>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a:t>Intellectual - </a:t>
          </a:r>
          <a:r>
            <a:rPr lang="en-US" sz="1500" b="0" i="0" kern="1200"/>
            <a:t>Presence and output of Acadiana’s University and Technical Colleges including the research capacity of higher educational institutions.  </a:t>
          </a:r>
          <a:endParaRPr lang="en-US" sz="1500" kern="1200"/>
        </a:p>
      </dsp:txBody>
      <dsp:txXfrm>
        <a:off x="0" y="565745"/>
        <a:ext cx="8229600" cy="565745"/>
      </dsp:txXfrm>
    </dsp:sp>
    <dsp:sp modelId="{D211CF28-76D9-1E47-8F6B-34F5054FA600}">
      <dsp:nvSpPr>
        <dsp:cNvPr id="0" name=""/>
        <dsp:cNvSpPr/>
      </dsp:nvSpPr>
      <dsp:spPr>
        <a:xfrm>
          <a:off x="0" y="113149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411FE-9B0F-1F49-BBFD-2C2E041499C8}">
      <dsp:nvSpPr>
        <dsp:cNvPr id="0" name=""/>
        <dsp:cNvSpPr/>
      </dsp:nvSpPr>
      <dsp:spPr>
        <a:xfrm>
          <a:off x="0" y="1131490"/>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a:t>Social - </a:t>
          </a:r>
          <a:r>
            <a:rPr lang="en-US" sz="1500" b="0" i="0" kern="1200"/>
            <a:t>Availability of job opportunities. </a:t>
          </a:r>
          <a:endParaRPr lang="en-US" sz="1500" kern="1200"/>
        </a:p>
      </dsp:txBody>
      <dsp:txXfrm>
        <a:off x="0" y="1131490"/>
        <a:ext cx="8229600" cy="565745"/>
      </dsp:txXfrm>
    </dsp:sp>
    <dsp:sp modelId="{DF557BCB-E003-D84A-AB37-6857124B58C3}">
      <dsp:nvSpPr>
        <dsp:cNvPr id="0" name=""/>
        <dsp:cNvSpPr/>
      </dsp:nvSpPr>
      <dsp:spPr>
        <a:xfrm>
          <a:off x="0" y="169723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A7B3C0-907E-3649-82DB-FDC830E598CE}">
      <dsp:nvSpPr>
        <dsp:cNvPr id="0" name=""/>
        <dsp:cNvSpPr/>
      </dsp:nvSpPr>
      <dsp:spPr>
        <a:xfrm>
          <a:off x="0" y="169723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a:t>Cultural - </a:t>
          </a:r>
          <a:r>
            <a:rPr lang="en-US" sz="1500" b="0" i="0" kern="1200"/>
            <a:t>Acadiana’s food, traditions, sporting culture and heritage are highly valued among natives.  </a:t>
          </a:r>
          <a:endParaRPr lang="en-US" sz="1500" kern="1200"/>
        </a:p>
      </dsp:txBody>
      <dsp:txXfrm>
        <a:off x="0" y="1697236"/>
        <a:ext cx="8229600" cy="565745"/>
      </dsp:txXfrm>
    </dsp:sp>
    <dsp:sp modelId="{3AC25412-0BB2-B84B-85FF-4EB33FA163DF}">
      <dsp:nvSpPr>
        <dsp:cNvPr id="0" name=""/>
        <dsp:cNvSpPr/>
      </dsp:nvSpPr>
      <dsp:spPr>
        <a:xfrm>
          <a:off x="0" y="2262981"/>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29DE0-1B99-8B4D-8C26-5D2917765AF6}">
      <dsp:nvSpPr>
        <dsp:cNvPr id="0" name=""/>
        <dsp:cNvSpPr/>
      </dsp:nvSpPr>
      <dsp:spPr>
        <a:xfrm>
          <a:off x="0" y="2262981"/>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a:t>Natural - </a:t>
          </a:r>
          <a:r>
            <a:rPr lang="en-US" sz="1500" b="0" i="0" kern="1200"/>
            <a:t>Large amount of natural resources and natural environment for recreational opportunity.  </a:t>
          </a:r>
          <a:endParaRPr lang="en-US" sz="1500" kern="1200"/>
        </a:p>
      </dsp:txBody>
      <dsp:txXfrm>
        <a:off x="0" y="2262981"/>
        <a:ext cx="8229600" cy="565745"/>
      </dsp:txXfrm>
    </dsp:sp>
    <dsp:sp modelId="{80373344-3ED9-2340-8A61-E47D73C5C09F}">
      <dsp:nvSpPr>
        <dsp:cNvPr id="0" name=""/>
        <dsp:cNvSpPr/>
      </dsp:nvSpPr>
      <dsp:spPr>
        <a:xfrm>
          <a:off x="0" y="2828726"/>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7BE89-29FD-864C-9EEA-BB48A5964A8A}">
      <dsp:nvSpPr>
        <dsp:cNvPr id="0" name=""/>
        <dsp:cNvSpPr/>
      </dsp:nvSpPr>
      <dsp:spPr>
        <a:xfrm>
          <a:off x="0" y="2828726"/>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a:t>Built - </a:t>
          </a:r>
          <a:r>
            <a:rPr lang="en-US" sz="1500" b="0" i="0" kern="1200"/>
            <a:t>Capacity of electric and natural gas service. Non- traded economic drivers to include medical facilities, restaurant and retail, air service, and ports.  </a:t>
          </a:r>
          <a:endParaRPr lang="en-US" sz="1500" kern="1200"/>
        </a:p>
      </dsp:txBody>
      <dsp:txXfrm>
        <a:off x="0" y="2828726"/>
        <a:ext cx="8229600" cy="565745"/>
      </dsp:txXfrm>
    </dsp:sp>
    <dsp:sp modelId="{6D5044FF-7FA0-CB4D-8051-E200BF8F4244}">
      <dsp:nvSpPr>
        <dsp:cNvPr id="0" name=""/>
        <dsp:cNvSpPr/>
      </dsp:nvSpPr>
      <dsp:spPr>
        <a:xfrm>
          <a:off x="0" y="3394472"/>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15EA5-C806-2B46-AFD7-93F8D04184B3}">
      <dsp:nvSpPr>
        <dsp:cNvPr id="0" name=""/>
        <dsp:cNvSpPr/>
      </dsp:nvSpPr>
      <dsp:spPr>
        <a:xfrm>
          <a:off x="0" y="3394472"/>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a:t>Political - </a:t>
          </a:r>
          <a:r>
            <a:rPr lang="en-US" sz="1500" b="0" i="0" kern="1200"/>
            <a:t>Strong support and systems for community planning efforts.  </a:t>
          </a:r>
          <a:endParaRPr lang="en-US" sz="1500" kern="1200"/>
        </a:p>
      </dsp:txBody>
      <dsp:txXfrm>
        <a:off x="0" y="3394472"/>
        <a:ext cx="8229600" cy="565745"/>
      </dsp:txXfrm>
    </dsp:sp>
    <dsp:sp modelId="{09E56349-D737-EE41-83FC-BE2930F56CB0}">
      <dsp:nvSpPr>
        <dsp:cNvPr id="0" name=""/>
        <dsp:cNvSpPr/>
      </dsp:nvSpPr>
      <dsp:spPr>
        <a:xfrm>
          <a:off x="0" y="3960217"/>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8CF4D-4834-EA4F-8C04-6CA79784AB7D}">
      <dsp:nvSpPr>
        <dsp:cNvPr id="0" name=""/>
        <dsp:cNvSpPr/>
      </dsp:nvSpPr>
      <dsp:spPr>
        <a:xfrm>
          <a:off x="0" y="3960217"/>
          <a:ext cx="8229600" cy="565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i="0" kern="1200"/>
            <a:t>Financial - </a:t>
          </a:r>
          <a:r>
            <a:rPr lang="en-US" sz="1500" b="0" i="0" kern="1200"/>
            <a:t>Low cost of doing business and tax-friendly business climate. Entrepreneurial development.  </a:t>
          </a:r>
          <a:endParaRPr lang="en-US" sz="1500" kern="1200"/>
        </a:p>
      </dsp:txBody>
      <dsp:txXfrm>
        <a:off x="0" y="3960217"/>
        <a:ext cx="8229600" cy="565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C3490-40AD-E849-BB3E-CD75DDA62A23}">
      <dsp:nvSpPr>
        <dsp:cNvPr id="0" name=""/>
        <dsp:cNvSpPr/>
      </dsp:nvSpPr>
      <dsp:spPr>
        <a:xfrm>
          <a:off x="0" y="0"/>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11114-C118-8F42-9622-5781D041671E}">
      <dsp:nvSpPr>
        <dsp:cNvPr id="0" name=""/>
        <dsp:cNvSpPr/>
      </dsp:nvSpPr>
      <dsp:spPr>
        <a:xfrm>
          <a:off x="0" y="0"/>
          <a:ext cx="5111749" cy="292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How might you use the capitals in your planning? </a:t>
          </a:r>
        </a:p>
      </dsp:txBody>
      <dsp:txXfrm>
        <a:off x="0" y="0"/>
        <a:ext cx="5111749" cy="2926556"/>
      </dsp:txXfrm>
    </dsp:sp>
    <dsp:sp modelId="{BE5A672D-D207-424E-A9A2-5D8955C343A5}">
      <dsp:nvSpPr>
        <dsp:cNvPr id="0" name=""/>
        <dsp:cNvSpPr/>
      </dsp:nvSpPr>
      <dsp:spPr>
        <a:xfrm>
          <a:off x="0" y="2926556"/>
          <a:ext cx="511174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70C24D-20F9-2342-9F55-E522EDD62749}">
      <dsp:nvSpPr>
        <dsp:cNvPr id="0" name=""/>
        <dsp:cNvSpPr/>
      </dsp:nvSpPr>
      <dsp:spPr>
        <a:xfrm>
          <a:off x="0" y="2926556"/>
          <a:ext cx="5111749" cy="2926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marL="0" lvl="0" indent="0" algn="l" defTabSz="2311400">
            <a:lnSpc>
              <a:spcPct val="90000"/>
            </a:lnSpc>
            <a:spcBef>
              <a:spcPct val="0"/>
            </a:spcBef>
            <a:spcAft>
              <a:spcPct val="35000"/>
            </a:spcAft>
            <a:buNone/>
          </a:pPr>
          <a:r>
            <a:rPr lang="en-US" sz="5200" kern="1200"/>
            <a:t>What do you need to make this happen? </a:t>
          </a:r>
        </a:p>
      </dsp:txBody>
      <dsp:txXfrm>
        <a:off x="0" y="2926556"/>
        <a:ext cx="5111749" cy="29265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2"/>
            <a:ext cx="3038155" cy="464978"/>
          </a:xfrm>
          <a:prstGeom prst="rect">
            <a:avLst/>
          </a:prstGeom>
        </p:spPr>
        <p:txBody>
          <a:bodyPr vert="horz" lIns="90690" tIns="45345" rIns="90690" bIns="45345" rtlCol="0"/>
          <a:lstStyle>
            <a:lvl1pPr algn="r">
              <a:defRPr sz="1200"/>
            </a:lvl1pPr>
          </a:lstStyle>
          <a:p>
            <a:fld id="{54B57527-CB80-4D4E-AACE-1CDA459E6949}" type="datetimeFigureOut">
              <a:rPr lang="en-US" smtClean="0"/>
              <a:t>8/1/24</a:t>
            </a:fld>
            <a:endParaRPr lang="en-US"/>
          </a:p>
        </p:txBody>
      </p:sp>
      <p:sp>
        <p:nvSpPr>
          <p:cNvPr id="4" name="Footer Placeholder 3"/>
          <p:cNvSpPr>
            <a:spLocks noGrp="1"/>
          </p:cNvSpPr>
          <p:nvPr>
            <p:ph type="ftr" sz="quarter" idx="2"/>
          </p:nvPr>
        </p:nvSpPr>
        <p:spPr>
          <a:xfrm>
            <a:off x="1"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4334F114-7A0D-4C0B-BE41-8E1C2A010EE2}" type="slidenum">
              <a:rPr lang="en-US" smtClean="0"/>
              <a:t>‹#›</a:t>
            </a:fld>
            <a:endParaRPr lang="en-US"/>
          </a:p>
        </p:txBody>
      </p:sp>
    </p:spTree>
    <p:extLst>
      <p:ext uri="{BB962C8B-B14F-4D97-AF65-F5344CB8AC3E}">
        <p14:creationId xmlns:p14="http://schemas.microsoft.com/office/powerpoint/2010/main" val="89030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2871E553-8040-42F1-86CF-92EC191F729D}" type="datetimeFigureOut">
              <a:rPr lang="en-US" smtClean="0"/>
              <a:pPr/>
              <a:t>8/1/24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7D8F31-ADD3-4C1D-8C08-9CE992CBB2F1}" type="slidenum">
              <a:rPr lang="en-US" smtClean="0"/>
              <a:pPr/>
              <a:t>‹#›</a:t>
            </a:fld>
            <a:endParaRPr lang="en-US"/>
          </a:p>
        </p:txBody>
      </p:sp>
    </p:spTree>
    <p:extLst>
      <p:ext uri="{BB962C8B-B14F-4D97-AF65-F5344CB8AC3E}">
        <p14:creationId xmlns:p14="http://schemas.microsoft.com/office/powerpoint/2010/main" val="262496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D37D8F31-ADD3-4C1D-8C08-9CE992CBB2F1}" type="slidenum">
              <a:rPr lang="en-US" smtClean="0"/>
              <a:pPr/>
              <a:t>1</a:t>
            </a:fld>
            <a:endParaRPr lang="en-US"/>
          </a:p>
        </p:txBody>
      </p:sp>
    </p:spTree>
    <p:extLst>
      <p:ext uri="{BB962C8B-B14F-4D97-AF65-F5344CB8AC3E}">
        <p14:creationId xmlns:p14="http://schemas.microsoft.com/office/powerpoint/2010/main" val="196211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not one size fits all. The entry point is to use the discussion of capitals/assets in your CEDS planning. </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11</a:t>
            </a:fld>
            <a:endParaRPr lang="en-US"/>
          </a:p>
        </p:txBody>
      </p:sp>
    </p:spTree>
    <p:extLst>
      <p:ext uri="{BB962C8B-B14F-4D97-AF65-F5344CB8AC3E}">
        <p14:creationId xmlns:p14="http://schemas.microsoft.com/office/powerpoint/2010/main" val="40178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a:p>
            <a:r>
              <a:rPr lang="en-US" dirty="0"/>
              <a:t>Wealth creation shows up in how organizations do the work that they do. These products on-screen were produced by the Land of Sky Regional Council in western North Carolina and the Region Five Development Commission in central Minnesota. In both cases, staff have mentioned how using the wealth creation framework leads them to recruit participation in study committees, plans, processes, and targeted public outreach. This helps them to ensure they coordinate with people and organizations building wealth in the community, such as engaging with health organizations around active transportation. It also ensures they stay focused on intentional inclusion, making sure that opportunities to participate in meaningful ways are promoted throughout the communities they serve. And it also keeps them focused on demand—are the people who are transportation users or potential users providing input into the planning of the transportation network?</a:t>
            </a:r>
          </a:p>
        </p:txBody>
      </p:sp>
      <p:sp>
        <p:nvSpPr>
          <p:cNvPr id="4" name="Slide Number Placeholder 3"/>
          <p:cNvSpPr>
            <a:spLocks noGrp="1"/>
          </p:cNvSpPr>
          <p:nvPr>
            <p:ph type="sldNum" sz="quarter" idx="5"/>
          </p:nvPr>
        </p:nvSpPr>
        <p:spPr/>
        <p:txBody>
          <a:bodyPr/>
          <a:lstStyle/>
          <a:p>
            <a:fld id="{D37D8F31-ADD3-4C1D-8C08-9CE992CBB2F1}" type="slidenum">
              <a:rPr lang="en-US" smtClean="0"/>
              <a:pPr/>
              <a:t>17</a:t>
            </a:fld>
            <a:endParaRPr lang="en-US"/>
          </a:p>
        </p:txBody>
      </p:sp>
    </p:spTree>
    <p:extLst>
      <p:ext uri="{BB962C8B-B14F-4D97-AF65-F5344CB8AC3E}">
        <p14:creationId xmlns:p14="http://schemas.microsoft.com/office/powerpoint/2010/main" val="357399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Carrie</a:t>
            </a:r>
          </a:p>
          <a:p>
            <a:r>
              <a:rPr lang="en-US" dirty="0"/>
              <a:t>New Growth, a regional organization in Missouri that collaborates with the RPCs on regional transportation, business assistance, and economic development issues, has a regional volunteer driver program designed around building assets and understanding relationships between partners as a value chain.</a:t>
            </a:r>
          </a:p>
        </p:txBody>
      </p:sp>
      <p:sp>
        <p:nvSpPr>
          <p:cNvPr id="4" name="Slide Number Placeholder 3"/>
          <p:cNvSpPr>
            <a:spLocks noGrp="1"/>
          </p:cNvSpPr>
          <p:nvPr>
            <p:ph type="sldNum" sz="quarter" idx="5"/>
          </p:nvPr>
        </p:nvSpPr>
        <p:spPr/>
        <p:txBody>
          <a:bodyPr/>
          <a:lstStyle/>
          <a:p>
            <a:fld id="{D37D8F31-ADD3-4C1D-8C08-9CE992CBB2F1}" type="slidenum">
              <a:rPr lang="en-US" smtClean="0"/>
              <a:pPr/>
              <a:t>18</a:t>
            </a:fld>
            <a:endParaRPr lang="en-US"/>
          </a:p>
        </p:txBody>
      </p:sp>
    </p:spTree>
    <p:extLst>
      <p:ext uri="{BB962C8B-B14F-4D97-AF65-F5344CB8AC3E}">
        <p14:creationId xmlns:p14="http://schemas.microsoft.com/office/powerpoint/2010/main" val="233288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a:p>
            <a:endParaRPr lang="en-US" dirty="0"/>
          </a:p>
        </p:txBody>
      </p:sp>
      <p:sp>
        <p:nvSpPr>
          <p:cNvPr id="4" name="Slide Number Placeholder 3"/>
          <p:cNvSpPr>
            <a:spLocks noGrp="1"/>
          </p:cNvSpPr>
          <p:nvPr>
            <p:ph type="sldNum" sz="quarter" idx="5"/>
          </p:nvPr>
        </p:nvSpPr>
        <p:spPr/>
        <p:txBody>
          <a:bodyPr/>
          <a:lstStyle/>
          <a:p>
            <a:fld id="{D37D8F31-ADD3-4C1D-8C08-9CE992CBB2F1}" type="slidenum">
              <a:rPr lang="en-US" smtClean="0"/>
              <a:pPr/>
              <a:t>19</a:t>
            </a:fld>
            <a:endParaRPr lang="en-US"/>
          </a:p>
        </p:txBody>
      </p:sp>
    </p:spTree>
    <p:extLst>
      <p:ext uri="{BB962C8B-B14F-4D97-AF65-F5344CB8AC3E}">
        <p14:creationId xmlns:p14="http://schemas.microsoft.com/office/powerpoint/2010/main" val="279492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D37D8F31-ADD3-4C1D-8C08-9CE992CBB2F1}" type="slidenum">
              <a:rPr lang="en-US" smtClean="0"/>
              <a:pPr/>
              <a:t>20</a:t>
            </a:fld>
            <a:endParaRPr lang="en-US"/>
          </a:p>
        </p:txBody>
      </p:sp>
    </p:spTree>
    <p:extLst>
      <p:ext uri="{BB962C8B-B14F-4D97-AF65-F5344CB8AC3E}">
        <p14:creationId xmlns:p14="http://schemas.microsoft.com/office/powerpoint/2010/main" val="226913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D37D8F31-ADD3-4C1D-8C08-9CE992CBB2F1}" type="slidenum">
              <a:rPr lang="en-US" smtClean="0"/>
              <a:pPr/>
              <a:t>21</a:t>
            </a:fld>
            <a:endParaRPr lang="en-US"/>
          </a:p>
        </p:txBody>
      </p:sp>
    </p:spTree>
    <p:extLst>
      <p:ext uri="{BB962C8B-B14F-4D97-AF65-F5344CB8AC3E}">
        <p14:creationId xmlns:p14="http://schemas.microsoft.com/office/powerpoint/2010/main" val="368458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a:p>
            <a:endParaRPr lang="en-US" dirty="0"/>
          </a:p>
        </p:txBody>
      </p:sp>
      <p:sp>
        <p:nvSpPr>
          <p:cNvPr id="4" name="Slide Number Placeholder 3"/>
          <p:cNvSpPr>
            <a:spLocks noGrp="1"/>
          </p:cNvSpPr>
          <p:nvPr>
            <p:ph type="sldNum" sz="quarter" idx="10"/>
          </p:nvPr>
        </p:nvSpPr>
        <p:spPr/>
        <p:txBody>
          <a:bodyPr/>
          <a:lstStyle/>
          <a:p>
            <a:fld id="{1B46A95B-32C3-4CB1-A136-25FC144389CC}" type="slidenum">
              <a:rPr lang="en-US" smtClean="0"/>
              <a:t>22</a:t>
            </a:fld>
            <a:endParaRPr lang="en-US" dirty="0"/>
          </a:p>
        </p:txBody>
      </p:sp>
    </p:spTree>
    <p:extLst>
      <p:ext uri="{BB962C8B-B14F-4D97-AF65-F5344CB8AC3E}">
        <p14:creationId xmlns:p14="http://schemas.microsoft.com/office/powerpoint/2010/main" val="424178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Carrie</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23</a:t>
            </a:fld>
            <a:endParaRPr lang="en-US"/>
          </a:p>
        </p:txBody>
      </p:sp>
    </p:spTree>
    <p:extLst>
      <p:ext uri="{BB962C8B-B14F-4D97-AF65-F5344CB8AC3E}">
        <p14:creationId xmlns:p14="http://schemas.microsoft.com/office/powerpoint/2010/main" val="277764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2000" b="1" dirty="0"/>
          </a:p>
          <a:p>
            <a:pPr>
              <a:buNone/>
            </a:pPr>
            <a:r>
              <a:rPr lang="en-US" sz="2000" b="1" dirty="0"/>
              <a:t>Carrie</a:t>
            </a:r>
          </a:p>
          <a:p>
            <a:pPr>
              <a:buNone/>
            </a:pPr>
            <a:endParaRPr lang="en-US" sz="2000" b="1" dirty="0"/>
          </a:p>
          <a:p>
            <a:pPr>
              <a:buNone/>
            </a:pPr>
            <a:r>
              <a:rPr lang="en-US" sz="2000" b="1" dirty="0"/>
              <a:t>Goal: </a:t>
            </a:r>
            <a:r>
              <a:rPr lang="en-US" sz="1200" dirty="0"/>
              <a:t>Advance a region’s prosperity by building wealth that sticks </a:t>
            </a:r>
            <a:endParaRPr lang="en-US" sz="800" b="0" i="0" dirty="0">
              <a:solidFill>
                <a:schemeClr val="tx1"/>
              </a:solidFill>
            </a:endParaRPr>
          </a:p>
          <a:p>
            <a:pPr>
              <a:buNone/>
            </a:pPr>
            <a:r>
              <a:rPr lang="en-US" sz="1200" b="1" i="1" dirty="0" err="1">
                <a:solidFill>
                  <a:srgbClr val="9A0000"/>
                </a:solidFill>
              </a:rPr>
              <a:t>WealthWorks</a:t>
            </a:r>
            <a:r>
              <a:rPr lang="en-US" sz="1200" b="1" i="1" dirty="0">
                <a:solidFill>
                  <a:srgbClr val="9A0000"/>
                </a:solidFill>
              </a:rPr>
              <a:t> is a bridge between community development (voice, empowerment, organizing) and economic development (attraction, retention, entrepreneurship).</a:t>
            </a:r>
          </a:p>
        </p:txBody>
      </p:sp>
      <p:sp>
        <p:nvSpPr>
          <p:cNvPr id="4" name="Slide Number Placeholder 3"/>
          <p:cNvSpPr>
            <a:spLocks noGrp="1"/>
          </p:cNvSpPr>
          <p:nvPr>
            <p:ph type="sldNum" sz="quarter" idx="10"/>
          </p:nvPr>
        </p:nvSpPr>
        <p:spPr/>
        <p:txBody>
          <a:bodyPr/>
          <a:lstStyle/>
          <a:p>
            <a:fld id="{D37D8F31-ADD3-4C1D-8C08-9CE992CBB2F1}" type="slidenum">
              <a:rPr lang="en-US" smtClean="0"/>
              <a:pPr/>
              <a:t>2</a:t>
            </a:fld>
            <a:endParaRPr lang="en-US"/>
          </a:p>
        </p:txBody>
      </p:sp>
    </p:spTree>
    <p:extLst>
      <p:ext uri="{BB962C8B-B14F-4D97-AF65-F5344CB8AC3E}">
        <p14:creationId xmlns:p14="http://schemas.microsoft.com/office/powerpoint/2010/main" val="272326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66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err="1"/>
              <a:t>Cariie</a:t>
            </a:r>
            <a:endParaRPr lang="en-US" altLang="en-US" dirty="0"/>
          </a:p>
          <a:p>
            <a:pPr eaLnBrk="1" hangingPunct="1">
              <a:spcBef>
                <a:spcPct val="0"/>
              </a:spcBef>
            </a:pPr>
            <a:endParaRPr lang="en-US" altLang="en-US" dirty="0"/>
          </a:p>
          <a:p>
            <a:pPr eaLnBrk="1" hangingPunct="1">
              <a:spcBef>
                <a:spcPct val="0"/>
              </a:spcBef>
            </a:pPr>
            <a:r>
              <a:rPr lang="en-US" altLang="en-US" dirty="0"/>
              <a:t>Wealth building framework has three critical goals:</a:t>
            </a:r>
          </a:p>
          <a:p>
            <a:pPr>
              <a:spcBef>
                <a:spcPct val="0"/>
              </a:spcBef>
            </a:pPr>
            <a:r>
              <a:rPr lang="en-US" altLang="en-US" dirty="0"/>
              <a:t>Create wealth broadly defined – includes 8 capitals. Aspire to do no harm to any.</a:t>
            </a:r>
            <a:endParaRPr lang="en-US" altLang="en-US" dirty="0">
              <a:cs typeface="Calibri"/>
            </a:endParaRPr>
          </a:p>
          <a:p>
            <a:r>
              <a:rPr lang="en-US" dirty="0"/>
              <a:t>Root wealth in place – pay attention to who owns, controls and influences the wealth that’s created. Root wealth in local </a:t>
            </a:r>
            <a:r>
              <a:rPr lang="en-US" dirty="0" err="1"/>
              <a:t>peoploe</a:t>
            </a:r>
            <a:r>
              <a:rPr lang="en-US" dirty="0"/>
              <a:t>, places and firms through local ownership, control and influence. </a:t>
            </a:r>
            <a:endParaRPr lang="en-US" dirty="0">
              <a:cs typeface="Calibri"/>
            </a:endParaRPr>
          </a:p>
          <a:p>
            <a:pPr>
              <a:spcBef>
                <a:spcPct val="0"/>
              </a:spcBef>
            </a:pPr>
            <a:r>
              <a:rPr lang="en-US" altLang="en-US" dirty="0"/>
              <a:t>Build lasting livelihoods especially for people and firms on the margins – intentionally including economically-marginalized residents.</a:t>
            </a:r>
            <a:endParaRPr lang="en-US" dirty="0"/>
          </a:p>
          <a:p>
            <a:pPr>
              <a:spcBef>
                <a:spcPct val="0"/>
              </a:spcBef>
            </a:pPr>
            <a:r>
              <a:rPr lang="en-US" dirty="0"/>
              <a:t>Use a </a:t>
            </a:r>
            <a:r>
              <a:rPr lang="en-US" b="1" dirty="0"/>
              <a:t>systems approach </a:t>
            </a:r>
            <a:r>
              <a:rPr lang="en-US" dirty="0"/>
              <a:t>– Wealth Creation Value Chains – to build value in </a:t>
            </a:r>
            <a:r>
              <a:rPr lang="en-US" b="1" dirty="0"/>
              <a:t>existing and emerging sectors</a:t>
            </a:r>
            <a:r>
              <a:rPr lang="en-US" dirty="0"/>
              <a:t>.</a:t>
            </a:r>
            <a:endParaRPr lang="en-US" dirty="0">
              <a:cs typeface="Calibri"/>
            </a:endParaRPr>
          </a:p>
          <a:p>
            <a:pPr>
              <a:spcBef>
                <a:spcPct val="0"/>
              </a:spcBef>
            </a:pPr>
            <a:endParaRPr lang="en-US" altLang="en-US" dirty="0">
              <a:cs typeface="Calibri"/>
            </a:endParaRPr>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F03F1F4F-218A-479B-97D1-A2B0E28E4410}" type="slidenum">
              <a:rPr lang="en-US" altLang="en-US" smtClean="0">
                <a:solidFill>
                  <a:prstClr val="black"/>
                </a:solidFill>
                <a:latin typeface="Calibri" pitchFamily="34" charset="0"/>
              </a:rPr>
              <a:pPr>
                <a:defRPr/>
              </a:pPr>
              <a:t>3</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1517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4AFB6025-812E-44E5-A544-72E05104D8F0}" type="slidenum">
              <a:rPr lang="en-US" smtClean="0">
                <a:solidFill>
                  <a:prstClr val="black"/>
                </a:solidFill>
                <a:latin typeface="Gill Sans" pitchFamily="-48" charset="0"/>
                <a:ea typeface="ヒラギノ角ゴ ProN W3" pitchFamily="-48" charset="-128"/>
                <a:sym typeface="Gill Sans" pitchFamily="-48" charset="0"/>
              </a:rPr>
              <a:pPr/>
              <a:t>5</a:t>
            </a:fld>
            <a:endParaRPr lang="en-US">
              <a:solidFill>
                <a:prstClr val="black"/>
              </a:solidFill>
              <a:latin typeface="Gill Sans" pitchFamily="-48" charset="0"/>
              <a:ea typeface="ヒラギノ角ゴ ProN W3" pitchFamily="-48" charset="-128"/>
              <a:sym typeface="Gill Sans" pitchFamily="-4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p:cNvSpPr>
          <p:nvPr>
            <p:ph type="body" idx="1"/>
          </p:nvPr>
        </p:nvSpPr>
        <p:spPr>
          <a:noFill/>
          <a:ln w="9525"/>
        </p:spPr>
        <p:txBody>
          <a:bodyPr>
            <a:normAutofit/>
          </a:bodyPr>
          <a:lstStyle/>
          <a:p>
            <a:pPr eaLnBrk="1" hangingPunct="1"/>
            <a:r>
              <a:rPr lang="en-US" sz="1400"/>
              <a:t>Realize that you all are familiar with the triple</a:t>
            </a:r>
            <a:r>
              <a:rPr lang="en-US" sz="1400" baseline="0"/>
              <a:t> bottom line.  This isn’t really different … just unpacks the three capitals into greater detail…  The other addition is that this approach focuses on both inventory and then investing in building our “stocks” of these capitals/assets.  We recognize that without active investment, resources will depreciate.</a:t>
            </a:r>
            <a:endParaRPr lang="en-US" sz="1400"/>
          </a:p>
        </p:txBody>
      </p:sp>
    </p:spTree>
    <p:extLst>
      <p:ext uri="{BB962C8B-B14F-4D97-AF65-F5344CB8AC3E}">
        <p14:creationId xmlns:p14="http://schemas.microsoft.com/office/powerpoint/2010/main" val="404927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0C3846-8D4C-4326-8BC7-9B455A03629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0499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None/>
            </a:pPr>
            <a:r>
              <a:rPr lang="en-US" sz="1200" b="1"/>
              <a:t>Ownership and control looks like…</a:t>
            </a:r>
          </a:p>
          <a:p>
            <a:pPr marL="739775" indent="-277813">
              <a:lnSpc>
                <a:spcPct val="90000"/>
              </a:lnSpc>
              <a:buFont typeface="Symbol" pitchFamily="18" charset="2"/>
              <a:buChar char="-"/>
            </a:pPr>
            <a:r>
              <a:rPr lang="en-US" sz="1200"/>
              <a:t>Many locally-owned businesses committed to the community</a:t>
            </a:r>
          </a:p>
          <a:p>
            <a:pPr marL="739775" indent="-277813">
              <a:lnSpc>
                <a:spcPct val="90000"/>
              </a:lnSpc>
              <a:buFont typeface="Symbol" pitchFamily="18" charset="2"/>
              <a:buChar char="-"/>
            </a:pPr>
            <a:r>
              <a:rPr lang="en-US" sz="1200"/>
              <a:t>Local access to certificates or two-year degrees through the community college </a:t>
            </a:r>
            <a:endParaRPr lang="en-US" sz="1200" b="1" i="1"/>
          </a:p>
          <a:p>
            <a:pPr marL="739775" indent="-277813">
              <a:lnSpc>
                <a:spcPct val="90000"/>
              </a:lnSpc>
              <a:buFont typeface="Symbol" pitchFamily="18" charset="2"/>
              <a:buChar char="-"/>
            </a:pPr>
            <a:r>
              <a:rPr lang="en-US" sz="1200"/>
              <a:t>Local endowment in the community foundation or affiliate</a:t>
            </a:r>
          </a:p>
          <a:p>
            <a:pPr marL="739775" indent="-277813">
              <a:lnSpc>
                <a:spcPct val="90000"/>
              </a:lnSpc>
              <a:buFont typeface="Symbol" pitchFamily="18" charset="2"/>
              <a:buChar char="-"/>
            </a:pPr>
            <a:r>
              <a:rPr lang="en-US" sz="1200" b="1" i="1"/>
              <a:t>Other examples?</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7</a:t>
            </a:fld>
            <a:endParaRPr lang="en-US"/>
          </a:p>
        </p:txBody>
      </p:sp>
    </p:spTree>
    <p:extLst>
      <p:ext uri="{BB962C8B-B14F-4D97-AF65-F5344CB8AC3E}">
        <p14:creationId xmlns:p14="http://schemas.microsoft.com/office/powerpoint/2010/main" val="206499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07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a:t>Lasting livelihoods” means…</a:t>
            </a:r>
          </a:p>
          <a:p>
            <a:pPr marL="628650" lvl="1" indent="-171450">
              <a:buFont typeface="Arial"/>
              <a:buChar char="•"/>
            </a:pPr>
            <a:r>
              <a:rPr lang="en-US"/>
              <a:t>Low-income residents are doing better today, with  improved skills to qualify for higher-paying jobs.</a:t>
            </a:r>
            <a:endParaRPr lang="en-US">
              <a:cs typeface="Calibri"/>
            </a:endParaRPr>
          </a:p>
          <a:p>
            <a:pPr marL="628650" lvl="1" indent="-171450">
              <a:buFont typeface="Arial"/>
              <a:buChar char="•"/>
            </a:pPr>
            <a:r>
              <a:rPr lang="en-US"/>
              <a:t>They are earning more and building careers. </a:t>
            </a:r>
            <a:endParaRPr lang="en-US">
              <a:cs typeface="Calibri"/>
            </a:endParaRPr>
          </a:p>
          <a:p>
            <a:pPr marL="628650" lvl="1" indent="-171450">
              <a:buFont typeface="Arial"/>
              <a:buChar char="•"/>
            </a:pPr>
            <a:r>
              <a:rPr lang="en-US"/>
              <a:t>They are putting something aside for the future, e.g., building assets, so they are more resilient.</a:t>
            </a:r>
            <a:endParaRPr lang="en-US">
              <a:cs typeface="Calibri"/>
            </a:endParaRPr>
          </a:p>
          <a:p>
            <a:pPr marL="628650" lvl="1" indent="-171450">
              <a:buFont typeface="Arial"/>
              <a:buChar char="•"/>
            </a:pPr>
            <a:r>
              <a:rPr lang="en-US"/>
              <a:t>They have better future prospects so they can give back their time, talent, and even treasure to the community.  </a:t>
            </a:r>
            <a:endParaRPr lang="en-US">
              <a:cs typeface="Calibri"/>
            </a:endParaRPr>
          </a:p>
          <a:p>
            <a:pPr>
              <a:spcBef>
                <a:spcPct val="0"/>
              </a:spcBef>
            </a:pPr>
            <a:endParaRPr lang="en-US" altLang="en-US">
              <a:cs typeface="Calibri"/>
            </a:endParaRPr>
          </a:p>
          <a:p>
            <a:pPr lvl="0"/>
            <a:r>
              <a:rPr lang="en-US"/>
              <a:t>Many places harbor</a:t>
            </a:r>
            <a:r>
              <a:rPr lang="en-US" b="1"/>
              <a:t> underutilized assets </a:t>
            </a:r>
            <a:r>
              <a:rPr lang="en-US"/>
              <a:t> ̶  people’s know-how and energy, natural resources, buildings, influence, connections… </a:t>
            </a:r>
            <a:r>
              <a:rPr lang="en-US" i="1"/>
              <a:t>– </a:t>
            </a:r>
            <a:r>
              <a:rPr lang="en-US"/>
              <a:t>that are not contributing to the broader economy.</a:t>
            </a:r>
          </a:p>
          <a:p>
            <a:pPr lvl="0"/>
            <a:r>
              <a:rPr lang="en-US"/>
              <a:t>Underutilized assets can be </a:t>
            </a:r>
            <a:r>
              <a:rPr lang="en-US" b="1"/>
              <a:t>connected, developed, and linked to markets </a:t>
            </a:r>
            <a:r>
              <a:rPr lang="en-US"/>
              <a:t>in ways that create</a:t>
            </a:r>
            <a:r>
              <a:rPr lang="en-US" b="1"/>
              <a:t> </a:t>
            </a:r>
            <a:r>
              <a:rPr lang="en-US"/>
              <a:t>wealth.</a:t>
            </a:r>
          </a:p>
          <a:p>
            <a:pPr lvl="0"/>
            <a:r>
              <a:rPr lang="en-US" b="1"/>
              <a:t>Economically-marginalized people and places </a:t>
            </a:r>
            <a:r>
              <a:rPr lang="en-US"/>
              <a:t>are resources –and they (and everyone) will do better if  they are connected to larger economies.</a:t>
            </a:r>
          </a:p>
          <a:p>
            <a:pPr lvl="0"/>
            <a:r>
              <a:rPr lang="en-US" b="1"/>
              <a:t>Need to include all, </a:t>
            </a:r>
            <a:r>
              <a:rPr lang="en-US"/>
              <a:t>but too often economically-marginal are excluded</a:t>
            </a:r>
          </a:p>
          <a:p>
            <a:pPr>
              <a:spcBef>
                <a:spcPct val="0"/>
              </a:spcBef>
            </a:pPr>
            <a:endParaRPr lang="en-US" altLang="en-US">
              <a:cs typeface="Calibri"/>
            </a:endParaRPr>
          </a:p>
        </p:txBody>
      </p:sp>
      <p:sp>
        <p:nvSpPr>
          <p:cNvPr id="3789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fld id="{8EF7C96F-23F9-4741-8172-E003FDD76271}" type="slidenum">
              <a:rPr lang="en-US" altLang="en-US" smtClean="0">
                <a:solidFill>
                  <a:prstClr val="black"/>
                </a:solidFill>
                <a:latin typeface="Calibri" pitchFamily="34" charset="0"/>
              </a:rPr>
              <a:pPr>
                <a:defRPr/>
              </a:pPr>
              <a:t>8</a:t>
            </a:fld>
            <a:endParaRPr lang="en-US" altLang="en-US">
              <a:solidFill>
                <a:prstClr val="black"/>
              </a:solidFill>
              <a:latin typeface="Calibri" pitchFamily="34" charset="0"/>
            </a:endParaRPr>
          </a:p>
        </p:txBody>
      </p:sp>
    </p:spTree>
    <p:extLst>
      <p:ext uri="{BB962C8B-B14F-4D97-AF65-F5344CB8AC3E}">
        <p14:creationId xmlns:p14="http://schemas.microsoft.com/office/powerpoint/2010/main" val="25383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As </a:t>
            </a:r>
            <a:r>
              <a:rPr lang="en-US" b="1"/>
              <a:t>explorers </a:t>
            </a:r>
            <a:r>
              <a:rPr lang="en-US"/>
              <a:t>helping to identify opportunity and demand</a:t>
            </a:r>
          </a:p>
          <a:p>
            <a:pPr lvl="0"/>
            <a:r>
              <a:rPr lang="en-US"/>
              <a:t>As</a:t>
            </a:r>
            <a:r>
              <a:rPr lang="en-US" b="1"/>
              <a:t> producers/entrepreneurs</a:t>
            </a:r>
            <a:r>
              <a:rPr lang="en-US"/>
              <a:t> adding value to a good or service connected to market demand, and increasing skill and ability in the process</a:t>
            </a:r>
          </a:p>
          <a:p>
            <a:pPr lvl="0"/>
            <a:r>
              <a:rPr lang="en-US"/>
              <a:t>As </a:t>
            </a:r>
            <a:r>
              <a:rPr lang="en-US" b="1"/>
              <a:t>employees</a:t>
            </a:r>
            <a:r>
              <a:rPr lang="en-US"/>
              <a:t> of businesses producing goods or services, or of organizations supporting WealthWorks value chains</a:t>
            </a:r>
          </a:p>
          <a:p>
            <a:pPr lvl="0"/>
            <a:r>
              <a:rPr lang="en-US"/>
              <a:t>As </a:t>
            </a:r>
            <a:r>
              <a:rPr lang="en-US" b="1"/>
              <a:t>consumers</a:t>
            </a:r>
            <a:r>
              <a:rPr lang="en-US"/>
              <a:t> of higher quality/lower cost goods or services produced by or leveraged by wealth creation value chains</a:t>
            </a:r>
          </a:p>
          <a:p>
            <a:pPr lvl="0" rtl="0"/>
            <a:r>
              <a:rPr lang="en-US"/>
              <a:t>As </a:t>
            </a:r>
            <a:r>
              <a:rPr lang="en-US" b="1"/>
              <a:t>investors, owners,</a:t>
            </a:r>
            <a:r>
              <a:rPr lang="en-US"/>
              <a:t> or </a:t>
            </a:r>
            <a:r>
              <a:rPr lang="en-US" b="1"/>
              <a:t>co-owners, </a:t>
            </a:r>
            <a:r>
              <a:rPr lang="en-US"/>
              <a:t>gaining,</a:t>
            </a:r>
            <a:r>
              <a:rPr lang="en-US">
                <a:latin typeface="Calibri"/>
              </a:rPr>
              <a:t> </a:t>
            </a:r>
            <a:r>
              <a:rPr lang="en-US"/>
              <a:t>retaining and building wealth that sticks</a:t>
            </a:r>
          </a:p>
          <a:p>
            <a:endParaRPr lang="en-US"/>
          </a:p>
        </p:txBody>
      </p:sp>
      <p:sp>
        <p:nvSpPr>
          <p:cNvPr id="4" name="Slide Number Placeholder 3"/>
          <p:cNvSpPr>
            <a:spLocks noGrp="1"/>
          </p:cNvSpPr>
          <p:nvPr>
            <p:ph type="sldNum" sz="quarter" idx="5"/>
          </p:nvPr>
        </p:nvSpPr>
        <p:spPr/>
        <p:txBody>
          <a:bodyPr/>
          <a:lstStyle/>
          <a:p>
            <a:fld id="{D37D8F31-ADD3-4C1D-8C08-9CE992CBB2F1}" type="slidenum">
              <a:rPr lang="en-US" smtClean="0"/>
              <a:pPr/>
              <a:t>9</a:t>
            </a:fld>
            <a:endParaRPr lang="en-US"/>
          </a:p>
        </p:txBody>
      </p:sp>
    </p:spTree>
    <p:extLst>
      <p:ext uri="{BB962C8B-B14F-4D97-AF65-F5344CB8AC3E}">
        <p14:creationId xmlns:p14="http://schemas.microsoft.com/office/powerpoint/2010/main" val="1404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D8F31-ADD3-4C1D-8C08-9CE992CBB2F1}" type="slidenum">
              <a:rPr lang="en-US" smtClean="0"/>
              <a:pPr/>
              <a:t>10</a:t>
            </a:fld>
            <a:endParaRPr lang="en-US"/>
          </a:p>
        </p:txBody>
      </p:sp>
    </p:spTree>
    <p:extLst>
      <p:ext uri="{BB962C8B-B14F-4D97-AF65-F5344CB8AC3E}">
        <p14:creationId xmlns:p14="http://schemas.microsoft.com/office/powerpoint/2010/main" val="1469595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userDrawn="1"/>
        </p:nvSpPr>
        <p:spPr>
          <a:xfrm>
            <a:off x="0" y="2255520"/>
            <a:ext cx="9144000" cy="399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ctrTitle"/>
          </p:nvPr>
        </p:nvSpPr>
        <p:spPr>
          <a:xfrm>
            <a:off x="685800" y="2492375"/>
            <a:ext cx="7772400" cy="1470025"/>
          </a:xfrm>
        </p:spPr>
        <p:txBody>
          <a:bodyPr/>
          <a:lstStyle>
            <a:lvl1pPr>
              <a:defRPr>
                <a:solidFill>
                  <a:srgbClr val="70946B"/>
                </a:solidFill>
              </a:defRPr>
            </a:lvl1pPr>
          </a:lstStyle>
          <a:p>
            <a:r>
              <a:rPr lang="en-US"/>
              <a:t>Click to edit Master title style</a:t>
            </a:r>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rgbClr val="7094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8A369D7D-E1A6-433A-D358-D12E9483FD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214032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55961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3098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1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7" name="Picture 6">
            <a:extLst>
              <a:ext uri="{FF2B5EF4-FFF2-40B4-BE49-F238E27FC236}">
                <a16:creationId xmlns:a16="http://schemas.microsoft.com/office/drawing/2014/main" id="{733CD727-80FE-F002-4BFA-73B2ED94CC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14419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262820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71164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7232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0" y="6370320"/>
            <a:ext cx="1676400" cy="33528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22737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05473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91864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Tree>
    <p:extLst>
      <p:ext uri="{BB962C8B-B14F-4D97-AF65-F5344CB8AC3E}">
        <p14:creationId xmlns:p14="http://schemas.microsoft.com/office/powerpoint/2010/main" val="160848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rgbClr val="7094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pic>
        <p:nvPicPr>
          <p:cNvPr id="4" name="Picture 3">
            <a:extLst>
              <a:ext uri="{FF2B5EF4-FFF2-40B4-BE49-F238E27FC236}">
                <a16:creationId xmlns:a16="http://schemas.microsoft.com/office/drawing/2014/main" id="{B84FDBD7-DCF5-E697-9743-6FC33317018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41743" y="6366063"/>
            <a:ext cx="2133601" cy="417996"/>
          </a:xfrm>
          <a:prstGeom prst="rect">
            <a:avLst/>
          </a:prstGeom>
        </p:spPr>
      </p:pic>
    </p:spTree>
    <p:extLst>
      <p:ext uri="{BB962C8B-B14F-4D97-AF65-F5344CB8AC3E}">
        <p14:creationId xmlns:p14="http://schemas.microsoft.com/office/powerpoint/2010/main" val="328946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wealthwork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nado.org/wealthcre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tiff"/><Relationship Id="rId4" Type="http://schemas.openxmlformats.org/officeDocument/2006/relationships/hyperlink" Target="http://www.wealthworks.org/connect/hub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mlevy@nado.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ckissel@nado.org" TargetMode="External"/><Relationship Id="rId5" Type="http://schemas.openxmlformats.org/officeDocument/2006/relationships/image" Target="../media/image38.png"/><Relationship Id="rId4" Type="http://schemas.openxmlformats.org/officeDocument/2006/relationships/hyperlink" Target="http://www.nad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tiff"/><Relationship Id="rId7"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tiff"/><Relationship Id="rId4" Type="http://schemas.openxmlformats.org/officeDocument/2006/relationships/image" Target="../media/image15.tif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680" y="857250"/>
            <a:ext cx="9225359" cy="1903646"/>
          </a:xfrm>
          <a:custGeom>
            <a:avLst/>
            <a:gdLst/>
            <a:ahLst/>
            <a:cxnLst/>
            <a:rect l="l" t="t" r="r" b="b"/>
            <a:pathLst>
              <a:path w="18450717" h="3807291">
                <a:moveTo>
                  <a:pt x="0" y="0"/>
                </a:moveTo>
                <a:lnTo>
                  <a:pt x="18450718" y="0"/>
                </a:lnTo>
                <a:lnTo>
                  <a:pt x="18450718" y="3807291"/>
                </a:lnTo>
                <a:lnTo>
                  <a:pt x="0" y="3807291"/>
                </a:lnTo>
                <a:lnTo>
                  <a:pt x="0" y="0"/>
                </a:lnTo>
                <a:close/>
              </a:path>
            </a:pathLst>
          </a:custGeom>
          <a:blipFill>
            <a:blip r:embed="rId3">
              <a:extLst>
                <a:ext uri="{96DAC541-7B7A-43D3-8B79-37D633B846F1}">
                  <asvg:svgBlip xmlns:asvg="http://schemas.microsoft.com/office/drawing/2016/SVG/main" r:embed="rId4"/>
                </a:ext>
              </a:extLst>
            </a:blip>
            <a:stretch>
              <a:fillRect l="-463" r="-463"/>
            </a:stretch>
          </a:blipFill>
        </p:spPr>
        <p:txBody>
          <a:bodyPr/>
          <a:lstStyle/>
          <a:p>
            <a:endParaRPr lang="en-US" sz="900"/>
          </a:p>
        </p:txBody>
      </p:sp>
      <p:sp>
        <p:nvSpPr>
          <p:cNvPr id="3" name="Freeform 3"/>
          <p:cNvSpPr/>
          <p:nvPr/>
        </p:nvSpPr>
        <p:spPr>
          <a:xfrm rot="-10800000">
            <a:off x="0" y="4321484"/>
            <a:ext cx="9144000" cy="1878339"/>
          </a:xfrm>
          <a:custGeom>
            <a:avLst/>
            <a:gdLst/>
            <a:ahLst/>
            <a:cxnLst/>
            <a:rect l="l" t="t" r="r" b="b"/>
            <a:pathLst>
              <a:path w="18288000" h="3756677">
                <a:moveTo>
                  <a:pt x="0" y="0"/>
                </a:moveTo>
                <a:lnTo>
                  <a:pt x="18288000" y="0"/>
                </a:lnTo>
                <a:lnTo>
                  <a:pt x="18288000" y="3756678"/>
                </a:lnTo>
                <a:lnTo>
                  <a:pt x="0" y="3756678"/>
                </a:lnTo>
                <a:lnTo>
                  <a:pt x="0" y="0"/>
                </a:lnTo>
                <a:close/>
              </a:path>
            </a:pathLst>
          </a:custGeom>
          <a:blipFill>
            <a:blip r:embed="rId5">
              <a:extLst>
                <a:ext uri="{96DAC541-7B7A-43D3-8B79-37D633B846F1}">
                  <asvg:svgBlip xmlns:asvg="http://schemas.microsoft.com/office/drawing/2016/SVG/main" r:embed="rId6"/>
                </a:ext>
              </a:extLst>
            </a:blip>
            <a:stretch>
              <a:fillRect l="-235" r="-235"/>
            </a:stretch>
          </a:blipFill>
        </p:spPr>
        <p:txBody>
          <a:bodyPr/>
          <a:lstStyle/>
          <a:p>
            <a:endParaRPr lang="en-US" sz="900"/>
          </a:p>
        </p:txBody>
      </p:sp>
      <p:grpSp>
        <p:nvGrpSpPr>
          <p:cNvPr id="4" name="Group 4"/>
          <p:cNvGrpSpPr/>
          <p:nvPr/>
        </p:nvGrpSpPr>
        <p:grpSpPr>
          <a:xfrm>
            <a:off x="564582" y="1659249"/>
            <a:ext cx="8014837" cy="3539503"/>
            <a:chOff x="0" y="0"/>
            <a:chExt cx="5587686" cy="2467627"/>
          </a:xfrm>
        </p:grpSpPr>
        <p:sp>
          <p:nvSpPr>
            <p:cNvPr id="5" name="Freeform 5"/>
            <p:cNvSpPr/>
            <p:nvPr/>
          </p:nvSpPr>
          <p:spPr>
            <a:xfrm>
              <a:off x="0" y="0"/>
              <a:ext cx="5587686" cy="2467627"/>
            </a:xfrm>
            <a:custGeom>
              <a:avLst/>
              <a:gdLst/>
              <a:ahLst/>
              <a:cxnLst/>
              <a:rect l="l" t="t" r="r" b="b"/>
              <a:pathLst>
                <a:path w="5587686" h="2467627">
                  <a:moveTo>
                    <a:pt x="0" y="0"/>
                  </a:moveTo>
                  <a:lnTo>
                    <a:pt x="5587686" y="0"/>
                  </a:lnTo>
                  <a:lnTo>
                    <a:pt x="5587686" y="2467627"/>
                  </a:lnTo>
                  <a:lnTo>
                    <a:pt x="0" y="2467627"/>
                  </a:lnTo>
                  <a:close/>
                </a:path>
              </a:pathLst>
            </a:custGeom>
            <a:solidFill>
              <a:srgbClr val="FFFFFF"/>
            </a:solidFill>
            <a:ln w="66675" cap="sq">
              <a:solidFill>
                <a:srgbClr val="7A8096"/>
              </a:solidFill>
              <a:prstDash val="solid"/>
              <a:miter/>
            </a:ln>
          </p:spPr>
          <p:txBody>
            <a:bodyPr/>
            <a:lstStyle/>
            <a:p>
              <a:endParaRPr lang="en-US" sz="900"/>
            </a:p>
          </p:txBody>
        </p:sp>
        <p:sp>
          <p:nvSpPr>
            <p:cNvPr id="6" name="TextBox 6"/>
            <p:cNvSpPr txBox="1"/>
            <p:nvPr/>
          </p:nvSpPr>
          <p:spPr>
            <a:xfrm>
              <a:off x="0" y="-28575"/>
              <a:ext cx="5587686" cy="2496202"/>
            </a:xfrm>
            <a:prstGeom prst="rect">
              <a:avLst/>
            </a:prstGeom>
          </p:spPr>
          <p:txBody>
            <a:bodyPr lIns="25400" tIns="25400" rIns="25400" bIns="25400" rtlCol="0" anchor="ctr"/>
            <a:lstStyle/>
            <a:p>
              <a:pPr algn="ctr">
                <a:lnSpc>
                  <a:spcPts val="1145"/>
                </a:lnSpc>
              </a:pPr>
              <a:endParaRPr sz="900"/>
            </a:p>
          </p:txBody>
        </p:sp>
      </p:grpSp>
      <p:sp>
        <p:nvSpPr>
          <p:cNvPr id="7" name="Freeform 7"/>
          <p:cNvSpPr/>
          <p:nvPr/>
        </p:nvSpPr>
        <p:spPr>
          <a:xfrm>
            <a:off x="3344957" y="2282349"/>
            <a:ext cx="2454087" cy="478547"/>
          </a:xfrm>
          <a:custGeom>
            <a:avLst/>
            <a:gdLst/>
            <a:ahLst/>
            <a:cxnLst/>
            <a:rect l="l" t="t" r="r" b="b"/>
            <a:pathLst>
              <a:path w="4908173" h="957094">
                <a:moveTo>
                  <a:pt x="0" y="0"/>
                </a:moveTo>
                <a:lnTo>
                  <a:pt x="4908172" y="0"/>
                </a:lnTo>
                <a:lnTo>
                  <a:pt x="4908172" y="957094"/>
                </a:lnTo>
                <a:lnTo>
                  <a:pt x="0" y="957094"/>
                </a:lnTo>
                <a:lnTo>
                  <a:pt x="0" y="0"/>
                </a:lnTo>
                <a:close/>
              </a:path>
            </a:pathLst>
          </a:custGeom>
          <a:blipFill>
            <a:blip r:embed="rId7"/>
            <a:stretch>
              <a:fillRect/>
            </a:stretch>
          </a:blipFill>
        </p:spPr>
        <p:txBody>
          <a:bodyPr/>
          <a:lstStyle/>
          <a:p>
            <a:endParaRPr lang="en-US" sz="900"/>
          </a:p>
        </p:txBody>
      </p:sp>
      <p:sp>
        <p:nvSpPr>
          <p:cNvPr id="8" name="TextBox 8"/>
          <p:cNvSpPr txBox="1"/>
          <p:nvPr/>
        </p:nvSpPr>
        <p:spPr>
          <a:xfrm>
            <a:off x="2106944" y="3260188"/>
            <a:ext cx="4930113" cy="256480"/>
          </a:xfrm>
          <a:prstGeom prst="rect">
            <a:avLst/>
          </a:prstGeom>
        </p:spPr>
        <p:txBody>
          <a:bodyPr lIns="0" tIns="0" rIns="0" bIns="0" rtlCol="0" anchor="t">
            <a:spAutoFit/>
          </a:bodyPr>
          <a:lstStyle/>
          <a:p>
            <a:pPr algn="ctr">
              <a:lnSpc>
                <a:spcPts val="1974"/>
              </a:lnSpc>
            </a:pPr>
            <a:r>
              <a:rPr lang="en-US" sz="1673" spc="167" dirty="0">
                <a:solidFill>
                  <a:srgbClr val="7A8096"/>
                </a:solidFill>
                <a:latin typeface="Agrandir Bold"/>
                <a:ea typeface="Agrandir Bold"/>
                <a:cs typeface="Agrandir Bold"/>
                <a:sym typeface="Agrandir Bold"/>
              </a:rPr>
              <a:t>Wealth Creation 101 </a:t>
            </a:r>
          </a:p>
        </p:txBody>
      </p:sp>
      <p:sp>
        <p:nvSpPr>
          <p:cNvPr id="9" name="TextBox 9"/>
          <p:cNvSpPr txBox="1"/>
          <p:nvPr/>
        </p:nvSpPr>
        <p:spPr>
          <a:xfrm>
            <a:off x="3025219" y="3819048"/>
            <a:ext cx="3093563" cy="202363"/>
          </a:xfrm>
          <a:prstGeom prst="rect">
            <a:avLst/>
          </a:prstGeom>
        </p:spPr>
        <p:txBody>
          <a:bodyPr lIns="0" tIns="0" rIns="0" bIns="0" rtlCol="0" anchor="t">
            <a:spAutoFit/>
          </a:bodyPr>
          <a:lstStyle/>
          <a:p>
            <a:pPr algn="ctr">
              <a:lnSpc>
                <a:spcPts val="1675"/>
              </a:lnSpc>
            </a:pPr>
            <a:r>
              <a:rPr lang="en-US" sz="1147" spc="115" dirty="0">
                <a:solidFill>
                  <a:srgbClr val="7A8096"/>
                </a:solidFill>
                <a:latin typeface="Economica"/>
                <a:ea typeface="Economica"/>
                <a:cs typeface="Economica"/>
                <a:sym typeface="Economica"/>
              </a:rPr>
              <a:t>Using the </a:t>
            </a:r>
            <a:r>
              <a:rPr lang="en-US" sz="1147" spc="115">
                <a:solidFill>
                  <a:srgbClr val="7A8096"/>
                </a:solidFill>
                <a:latin typeface="Economica"/>
                <a:ea typeface="Economica"/>
                <a:cs typeface="Economica"/>
                <a:sym typeface="Economica"/>
              </a:rPr>
              <a:t>Eight Capitals</a:t>
            </a:r>
            <a:endParaRPr lang="en-US" sz="1147" spc="115" dirty="0">
              <a:solidFill>
                <a:srgbClr val="7A8096"/>
              </a:solidFill>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143000"/>
          </a:xfrm>
        </p:spPr>
        <p:txBody>
          <a:bodyPr>
            <a:noAutofit/>
          </a:bodyPr>
          <a:lstStyle/>
          <a:p>
            <a:r>
              <a:rPr lang="en-US" sz="4000" dirty="0">
                <a:latin typeface="+mn-lt"/>
                <a:cs typeface="Candara"/>
              </a:rPr>
              <a:t>Exercise:</a:t>
            </a:r>
            <a:br>
              <a:rPr lang="en-US" sz="4000" u="sng" dirty="0">
                <a:latin typeface="+mn-lt"/>
                <a:cs typeface="Candara"/>
              </a:rPr>
            </a:br>
            <a:r>
              <a:rPr lang="en-US" sz="4000" u="sng" dirty="0">
                <a:latin typeface="+mn-lt"/>
                <a:cs typeface="Candara"/>
              </a:rPr>
              <a:t>What Makes a Community Great?</a:t>
            </a:r>
          </a:p>
        </p:txBody>
      </p:sp>
      <p:sp>
        <p:nvSpPr>
          <p:cNvPr id="5" name="Rectangle 4"/>
          <p:cNvSpPr/>
          <p:nvPr/>
        </p:nvSpPr>
        <p:spPr>
          <a:xfrm>
            <a:off x="685800" y="1447800"/>
            <a:ext cx="7696200" cy="461665"/>
          </a:xfrm>
          <a:prstGeom prst="rect">
            <a:avLst/>
          </a:prstGeom>
        </p:spPr>
        <p:txBody>
          <a:bodyPr wrap="square">
            <a:spAutoFit/>
          </a:bodyPr>
          <a:lstStyle/>
          <a:p>
            <a:pPr algn="ctr"/>
            <a:endParaRPr lang="en-US" sz="2400" b="1">
              <a:solidFill>
                <a:srgbClr val="C00000"/>
              </a:solidFill>
            </a:endParaRPr>
          </a:p>
        </p:txBody>
      </p:sp>
      <p:sp>
        <p:nvSpPr>
          <p:cNvPr id="6" name="Text Placeholder 3"/>
          <p:cNvSpPr txBox="1">
            <a:spLocks/>
          </p:cNvSpPr>
          <p:nvPr/>
        </p:nvSpPr>
        <p:spPr>
          <a:xfrm>
            <a:off x="381000" y="1576552"/>
            <a:ext cx="5420710" cy="4443248"/>
          </a:xfrm>
          <a:prstGeom prst="rect">
            <a:avLst/>
          </a:prstGeom>
        </p:spPr>
        <p:txBody>
          <a:bodyPr lIns="91440" tIns="45720" rIns="91440" bIns="45720" anchor="t">
            <a:normAutofit lnSpcReduction="10000"/>
          </a:bodyPr>
          <a:lstStyle/>
          <a:p>
            <a:pPr marR="0" lvl="0" indent="3175" algn="ctr" defTabSz="457200" rtl="0" eaLnBrk="1" fontAlgn="auto" latinLnBrk="0" hangingPunct="1">
              <a:lnSpc>
                <a:spcPct val="80000"/>
              </a:lnSpc>
              <a:spcBef>
                <a:spcPts val="0"/>
              </a:spcBef>
              <a:spcAft>
                <a:spcPts val="1200"/>
              </a:spcAft>
              <a:buClrTx/>
              <a:buSzTx/>
              <a:tabLst/>
              <a:defRPr/>
            </a:pPr>
            <a:r>
              <a:rPr kumimoji="0" lang="en-US" sz="3200" b="0" i="0" u="none" strike="noStrike" kern="1200" cap="none" spc="0" normalizeH="0" baseline="0" noProof="0" dirty="0">
                <a:ln>
                  <a:noFill/>
                </a:ln>
                <a:effectLst/>
                <a:uLnTx/>
                <a:uFillTx/>
                <a:latin typeface="+mn-lt"/>
                <a:ea typeface="+mn-ea"/>
                <a:cs typeface="+mn-cs"/>
              </a:rPr>
              <a:t>What are the positive assets in your community?</a:t>
            </a:r>
            <a:r>
              <a:rPr kumimoji="0" lang="en-US" sz="3200" b="0" i="0" u="none" strike="noStrike" kern="1200" cap="none" spc="0" normalizeH="0" noProof="0" dirty="0">
                <a:ln>
                  <a:noFill/>
                </a:ln>
                <a:effectLst/>
                <a:uLnTx/>
                <a:uFillTx/>
                <a:latin typeface="+mn-lt"/>
                <a:ea typeface="+mn-ea"/>
                <a:cs typeface="+mn-cs"/>
              </a:rPr>
              <a:t> </a:t>
            </a:r>
            <a:r>
              <a:rPr lang="en-US" sz="3200" dirty="0"/>
              <a:t>W</a:t>
            </a:r>
            <a:r>
              <a:rPr kumimoji="0" lang="en-US" sz="3200" b="0" i="0" u="none" strike="noStrike" kern="1200" cap="none" spc="0" normalizeH="0" baseline="0" noProof="0" dirty="0">
                <a:ln>
                  <a:noFill/>
                </a:ln>
                <a:effectLst/>
                <a:uLnTx/>
                <a:uFillTx/>
                <a:latin typeface="+mn-lt"/>
                <a:ea typeface="+mn-ea"/>
                <a:cs typeface="+mn-cs"/>
              </a:rPr>
              <a:t>hat would land your place </a:t>
            </a:r>
            <a:r>
              <a:rPr kumimoji="0" lang="en-US" sz="3200" b="0" i="0" u="none" strike="noStrike" kern="1200" cap="none" spc="0" normalizeH="0" noProof="0" dirty="0">
                <a:ln>
                  <a:noFill/>
                </a:ln>
                <a:effectLst/>
                <a:uLnTx/>
                <a:uFillTx/>
                <a:latin typeface="+mn-lt"/>
                <a:ea typeface="+mn-ea"/>
                <a:cs typeface="+mn-cs"/>
              </a:rPr>
              <a:t>on a “Top 10 Places to Live” list?</a:t>
            </a:r>
          </a:p>
          <a:p>
            <a:pPr indent="3175" algn="ctr" defTabSz="457200">
              <a:lnSpc>
                <a:spcPct val="80000"/>
              </a:lnSpc>
              <a:spcAft>
                <a:spcPts val="1200"/>
              </a:spcAft>
              <a:defRPr/>
            </a:pPr>
            <a:r>
              <a:rPr kumimoji="0" lang="en-US" sz="2800" b="0" i="0" u="none" strike="noStrike" kern="1200" cap="none" spc="0" normalizeH="0" noProof="0" dirty="0">
                <a:ln>
                  <a:noFill/>
                </a:ln>
                <a:effectLst/>
                <a:uLnTx/>
                <a:uFillTx/>
                <a:latin typeface="+mn-lt"/>
                <a:ea typeface="+mn-ea"/>
                <a:cs typeface="+mn-cs"/>
              </a:rPr>
              <a:t>These are the assets you </a:t>
            </a:r>
            <a:r>
              <a:rPr lang="en-US" sz="2800" dirty="0"/>
              <a:t>can build</a:t>
            </a:r>
            <a:r>
              <a:rPr kumimoji="0" lang="en-US" sz="2800" b="0" i="0" u="none" strike="noStrike" kern="1200" cap="none" spc="0" normalizeH="0" noProof="0" dirty="0">
                <a:ln>
                  <a:noFill/>
                </a:ln>
                <a:effectLst/>
                <a:uLnTx/>
                <a:uFillTx/>
                <a:latin typeface="+mn-lt"/>
                <a:ea typeface="+mn-ea"/>
                <a:cs typeface="+mn-cs"/>
              </a:rPr>
              <a:t> upon.</a:t>
            </a:r>
            <a:endParaRPr kumimoji="0" lang="en-US" sz="2800" b="0" i="0" u="none" strike="noStrike" kern="1200" cap="none" spc="0" normalizeH="0" noProof="0" dirty="0">
              <a:ln>
                <a:noFill/>
              </a:ln>
              <a:solidFill>
                <a:schemeClr val="tx1"/>
              </a:solidFill>
              <a:effectLst/>
              <a:uLnTx/>
              <a:uFillTx/>
              <a:latin typeface="+mn-lt"/>
              <a:ea typeface="+mn-ea"/>
              <a:cs typeface="+mn-cs"/>
            </a:endParaRPr>
          </a:p>
          <a:p>
            <a:pPr marL="226695" marR="0" lvl="0" indent="-226695" defTabSz="457200" rtl="0" eaLnBrk="1" fontAlgn="auto" latinLnBrk="0" hangingPunct="1">
              <a:lnSpc>
                <a:spcPct val="80000"/>
              </a:lnSpc>
              <a:spcBef>
                <a:spcPts val="0"/>
              </a:spcBef>
              <a:spcAft>
                <a:spcPts val="1200"/>
              </a:spcAft>
              <a:buClrTx/>
              <a:buSzTx/>
              <a:buFont typeface="Arial" pitchFamily="34" charset="0"/>
              <a:buChar char="•"/>
              <a:tabLst/>
              <a:defRPr/>
            </a:pPr>
            <a:r>
              <a:rPr lang="en-US" sz="2800" b="1" baseline="0" dirty="0">
                <a:solidFill>
                  <a:schemeClr val="accent4">
                    <a:lumMod val="75000"/>
                  </a:schemeClr>
                </a:solidFill>
              </a:rPr>
              <a:t>Take a few minutes to ponder</a:t>
            </a:r>
            <a:r>
              <a:rPr lang="en-US" sz="2800" b="1" dirty="0">
                <a:solidFill>
                  <a:schemeClr val="accent4">
                    <a:lumMod val="75000"/>
                  </a:schemeClr>
                </a:solidFill>
              </a:rPr>
              <a:t> this. Write 1-2 down on sticky notes.</a:t>
            </a:r>
            <a:endParaRPr lang="en-US" sz="2800" b="1" dirty="0">
              <a:solidFill>
                <a:schemeClr val="accent4">
                  <a:lumMod val="75000"/>
                </a:schemeClr>
              </a:solidFill>
              <a:cs typeface="Calibri"/>
            </a:endParaRPr>
          </a:p>
          <a:p>
            <a:pPr marL="226695" marR="0" lvl="0" indent="-226695" defTabSz="457200" rtl="0" eaLnBrk="1" fontAlgn="auto" latinLnBrk="0" hangingPunct="1">
              <a:lnSpc>
                <a:spcPct val="80000"/>
              </a:lnSpc>
              <a:spcBef>
                <a:spcPts val="0"/>
              </a:spcBef>
              <a:spcAft>
                <a:spcPts val="1200"/>
              </a:spcAft>
              <a:buClrTx/>
              <a:buSzTx/>
              <a:buFont typeface="Arial" pitchFamily="34" charset="0"/>
              <a:buChar char="•"/>
              <a:tabLst/>
              <a:defRPr/>
            </a:pPr>
            <a:r>
              <a:rPr lang="en-US" sz="2800" b="1" i="0" u="none" strike="noStrike" kern="1200" cap="none" spc="0" normalizeH="0" noProof="0" dirty="0">
                <a:ln>
                  <a:noFill/>
                </a:ln>
                <a:solidFill>
                  <a:schemeClr val="accent4">
                    <a:lumMod val="75000"/>
                  </a:schemeClr>
                </a:solidFill>
                <a:effectLst/>
                <a:uLnTx/>
                <a:uFillTx/>
                <a:latin typeface="+mn-lt"/>
                <a:cs typeface="Calibri"/>
              </a:rPr>
              <a:t>Introduce yourselves at your tables and share those 1-2 assets that make your place special. </a:t>
            </a:r>
          </a:p>
        </p:txBody>
      </p:sp>
      <p:sp>
        <p:nvSpPr>
          <p:cNvPr id="7" name="Slide Number Placeholder 6"/>
          <p:cNvSpPr>
            <a:spLocks noGrp="1"/>
          </p:cNvSpPr>
          <p:nvPr>
            <p:ph type="sldNum" sz="quarter" idx="4"/>
          </p:nvPr>
        </p:nvSpPr>
        <p:spPr/>
        <p:txBody>
          <a:bodyPr/>
          <a:lstStyle/>
          <a:p>
            <a:endParaRPr lang="en-US"/>
          </a:p>
        </p:txBody>
      </p:sp>
      <p:sp>
        <p:nvSpPr>
          <p:cNvPr id="3" name="TextBox 2">
            <a:extLst>
              <a:ext uri="{FF2B5EF4-FFF2-40B4-BE49-F238E27FC236}">
                <a16:creationId xmlns:a16="http://schemas.microsoft.com/office/drawing/2014/main" id="{310D2291-8E09-C428-9A5C-1BC4C8EABB71}"/>
              </a:ext>
            </a:extLst>
          </p:cNvPr>
          <p:cNvSpPr txBox="1"/>
          <p:nvPr/>
        </p:nvSpPr>
        <p:spPr>
          <a:xfrm>
            <a:off x="8610601" y="246101"/>
            <a:ext cx="308042" cy="369332"/>
          </a:xfrm>
          <a:prstGeom prst="rect">
            <a:avLst/>
          </a:prstGeom>
          <a:solidFill>
            <a:schemeClr val="tx2">
              <a:lumMod val="75000"/>
            </a:schemeClr>
          </a:solidFill>
        </p:spPr>
        <p:txBody>
          <a:bodyPr wrap="square" rtlCol="0">
            <a:spAutoFit/>
          </a:bodyPr>
          <a:lstStyle/>
          <a:p>
            <a:r>
              <a:rPr lang="en-US" b="1">
                <a:solidFill>
                  <a:schemeClr val="bg1"/>
                </a:solidFill>
              </a:rPr>
              <a:t>E</a:t>
            </a:r>
          </a:p>
        </p:txBody>
      </p:sp>
      <p:pic>
        <p:nvPicPr>
          <p:cNvPr id="8" name="Picture 7" descr="Colorful overlapping people icons">
            <a:extLst>
              <a:ext uri="{FF2B5EF4-FFF2-40B4-BE49-F238E27FC236}">
                <a16:creationId xmlns:a16="http://schemas.microsoft.com/office/drawing/2014/main" id="{F7171529-3447-68FD-6226-BFA8CA45B5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0386" y="1985666"/>
            <a:ext cx="3163614" cy="21090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EA543A-06EC-0142-913A-F7B481050246}"/>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3D366854-46E8-4978-982F-4D5679C90726}" type="datetimeFigureOut">
              <a:rPr lang="en-US" smtClean="0"/>
              <a:pPr>
                <a:spcAft>
                  <a:spcPts val="450"/>
                </a:spcAft>
              </a:pPr>
              <a:t>8/1/24</a:t>
            </a:fld>
            <a:endParaRPr lang="en-US">
              <a:solidFill>
                <a:srgbClr val="FFFFFF"/>
              </a:solidFill>
            </a:endParaRPr>
          </a:p>
        </p:txBody>
      </p:sp>
      <p:sp>
        <p:nvSpPr>
          <p:cNvPr id="2" name="Title 1">
            <a:extLst>
              <a:ext uri="{FF2B5EF4-FFF2-40B4-BE49-F238E27FC236}">
                <a16:creationId xmlns:a16="http://schemas.microsoft.com/office/drawing/2014/main" id="{BE47DB68-0BFA-A840-9E9D-85E79B08612A}"/>
              </a:ext>
            </a:extLst>
          </p:cNvPr>
          <p:cNvSpPr>
            <a:spLocks noGrp="1"/>
          </p:cNvSpPr>
          <p:nvPr>
            <p:ph type="title"/>
          </p:nvPr>
        </p:nvSpPr>
        <p:spPr/>
        <p:txBody>
          <a:bodyPr/>
          <a:lstStyle/>
          <a:p>
            <a:r>
              <a:rPr lang="en-US"/>
              <a:t>A Continuum for EDDs</a:t>
            </a:r>
          </a:p>
        </p:txBody>
      </p:sp>
      <p:graphicFrame>
        <p:nvGraphicFramePr>
          <p:cNvPr id="6" name="Diagram 5">
            <a:extLst>
              <a:ext uri="{FF2B5EF4-FFF2-40B4-BE49-F238E27FC236}">
                <a16:creationId xmlns:a16="http://schemas.microsoft.com/office/drawing/2014/main" id="{F34B9588-FEA7-B74A-9ECB-8D25E40ECAFD}"/>
              </a:ext>
            </a:extLst>
          </p:cNvPr>
          <p:cNvGraphicFramePr/>
          <p:nvPr>
            <p:extLst>
              <p:ext uri="{D42A27DB-BD31-4B8C-83A1-F6EECF244321}">
                <p14:modId xmlns:p14="http://schemas.microsoft.com/office/powerpoint/2010/main" val="1772669051"/>
              </p:ext>
            </p:extLst>
          </p:nvPr>
        </p:nvGraphicFramePr>
        <p:xfrm>
          <a:off x="817417" y="1220932"/>
          <a:ext cx="7869383" cy="4865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55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920A-161A-5288-C68A-3725C5E76F4D}"/>
              </a:ext>
            </a:extLst>
          </p:cNvPr>
          <p:cNvSpPr>
            <a:spLocks noGrp="1"/>
          </p:cNvSpPr>
          <p:nvPr>
            <p:ph type="title"/>
          </p:nvPr>
        </p:nvSpPr>
        <p:spPr>
          <a:xfrm>
            <a:off x="457200" y="274638"/>
            <a:ext cx="8229600" cy="1143000"/>
          </a:xfrm>
        </p:spPr>
        <p:txBody>
          <a:bodyPr anchor="ctr">
            <a:normAutofit/>
          </a:bodyPr>
          <a:lstStyle/>
          <a:p>
            <a:r>
              <a:rPr lang="en-US"/>
              <a:t>Focus on Assets – 4 ways</a:t>
            </a:r>
          </a:p>
        </p:txBody>
      </p:sp>
      <p:pic>
        <p:nvPicPr>
          <p:cNvPr id="5" name="Picture 4" descr="INFO_EightCapitals_WealthCreation.jpg">
            <a:extLst>
              <a:ext uri="{FF2B5EF4-FFF2-40B4-BE49-F238E27FC236}">
                <a16:creationId xmlns:a16="http://schemas.microsoft.com/office/drawing/2014/main" id="{F0DE8C1E-B3D4-A8D1-DC73-C3BDE94496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2616263"/>
            <a:ext cx="4038600" cy="2493836"/>
          </a:xfrm>
          <a:prstGeom prst="rect">
            <a:avLst/>
          </a:prstGeom>
          <a:noFill/>
        </p:spPr>
      </p:pic>
      <p:sp>
        <p:nvSpPr>
          <p:cNvPr id="8" name="Content Placeholder 7">
            <a:extLst>
              <a:ext uri="{FF2B5EF4-FFF2-40B4-BE49-F238E27FC236}">
                <a16:creationId xmlns:a16="http://schemas.microsoft.com/office/drawing/2014/main" id="{EE618BC3-E0CC-25F7-1197-D675C42B09FF}"/>
              </a:ext>
            </a:extLst>
          </p:cNvPr>
          <p:cNvSpPr>
            <a:spLocks noGrp="1"/>
          </p:cNvSpPr>
          <p:nvPr>
            <p:ph sz="half" idx="2"/>
          </p:nvPr>
        </p:nvSpPr>
        <p:spPr>
          <a:xfrm>
            <a:off x="4648200" y="1600200"/>
            <a:ext cx="4038600" cy="4525963"/>
          </a:xfrm>
        </p:spPr>
        <p:txBody>
          <a:bodyPr>
            <a:normAutofit/>
          </a:bodyPr>
          <a:lstStyle/>
          <a:p>
            <a:pPr lvl="0"/>
            <a:r>
              <a:rPr lang="en-US" b="0" i="0"/>
              <a:t>Asset inventory and mapping </a:t>
            </a:r>
            <a:endParaRPr lang="en-US"/>
          </a:p>
          <a:p>
            <a:pPr lvl="0"/>
            <a:r>
              <a:rPr lang="en-US" b="0" i="0"/>
              <a:t>Consider capitals in the CEDS through the SWOT/SOAR analysis </a:t>
            </a:r>
            <a:endParaRPr lang="en-US"/>
          </a:p>
          <a:p>
            <a:pPr lvl="0"/>
            <a:r>
              <a:rPr lang="en-US" b="0" i="0"/>
              <a:t>Evaluate progress in the CEDS </a:t>
            </a:r>
            <a:endParaRPr lang="en-US"/>
          </a:p>
          <a:p>
            <a:pPr lvl="0"/>
            <a:r>
              <a:rPr lang="en-US" b="0" i="0"/>
              <a:t>Area marketing and promotion.  </a:t>
            </a:r>
            <a:endParaRPr lang="en-US"/>
          </a:p>
          <a:p>
            <a:endParaRPr lang="en-US"/>
          </a:p>
        </p:txBody>
      </p:sp>
      <p:sp>
        <p:nvSpPr>
          <p:cNvPr id="24" name="Slide Number Placeholder 4">
            <a:extLst>
              <a:ext uri="{FF2B5EF4-FFF2-40B4-BE49-F238E27FC236}">
                <a16:creationId xmlns:a16="http://schemas.microsoft.com/office/drawing/2014/main" id="{75118EED-1D5F-EFC9-08B1-A34B8BE3E357}"/>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206567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itle 1">
            <a:extLst>
              <a:ext uri="{FF2B5EF4-FFF2-40B4-BE49-F238E27FC236}">
                <a16:creationId xmlns:a16="http://schemas.microsoft.com/office/drawing/2014/main" id="{0DA20797-A6C8-91AA-C0AE-BA7C2481B09D}"/>
              </a:ext>
            </a:extLst>
          </p:cNvPr>
          <p:cNvSpPr>
            <a:spLocks noGrp="1"/>
          </p:cNvSpPr>
          <p:nvPr>
            <p:ph type="title"/>
          </p:nvPr>
        </p:nvSpPr>
        <p:spPr>
          <a:xfrm>
            <a:off x="457200" y="274638"/>
            <a:ext cx="8229600" cy="1143000"/>
          </a:xfrm>
        </p:spPr>
        <p:txBody>
          <a:bodyPr>
            <a:normAutofit fontScale="90000"/>
          </a:bodyPr>
          <a:lstStyle/>
          <a:p>
            <a:r>
              <a:rPr lang="en-US"/>
              <a:t>Asset Mapping Using the Spider Diagram</a:t>
            </a:r>
          </a:p>
        </p:txBody>
      </p:sp>
      <p:pic>
        <p:nvPicPr>
          <p:cNvPr id="2058" name="Picture 10">
            <a:extLst>
              <a:ext uri="{FF2B5EF4-FFF2-40B4-BE49-F238E27FC236}">
                <a16:creationId xmlns:a16="http://schemas.microsoft.com/office/drawing/2014/main" id="{C38F7C69-EB5A-AD07-F7B5-FC995B17C639}"/>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1008249" y="1600200"/>
            <a:ext cx="7127501" cy="4525963"/>
          </a:xfrm>
          <a:prstGeom prst="rect">
            <a:avLst/>
          </a:prstGeom>
          <a:solidFill>
            <a:srgbClr val="FFFFFF"/>
          </a:solidFill>
        </p:spPr>
      </p:pic>
      <p:sp>
        <p:nvSpPr>
          <p:cNvPr id="2065" name="Slide Number Placeholder 3">
            <a:extLst>
              <a:ext uri="{FF2B5EF4-FFF2-40B4-BE49-F238E27FC236}">
                <a16:creationId xmlns:a16="http://schemas.microsoft.com/office/drawing/2014/main" id="{E9EF0D7C-283F-BE1B-B5BE-E3371D1A8B87}"/>
              </a:ext>
            </a:extLst>
          </p:cNvPr>
          <p:cNvSpPr>
            <a:spLocks noGrp="1"/>
          </p:cNvSpPr>
          <p:nvPr>
            <p:ph type="sldNum" sz="quarter" idx="4"/>
          </p:nvPr>
        </p:nvSpPr>
        <p:spPr>
          <a:xfrm>
            <a:off x="6553200" y="6356350"/>
            <a:ext cx="2133600" cy="365125"/>
          </a:xfrm>
        </p:spPr>
        <p:txBody>
          <a:bodyPr/>
          <a:lstStyle/>
          <a:p>
            <a:endParaRPr lang="en-US"/>
          </a:p>
        </p:txBody>
      </p:sp>
      <p:sp>
        <p:nvSpPr>
          <p:cNvPr id="2" name="TextBox 1">
            <a:extLst>
              <a:ext uri="{FF2B5EF4-FFF2-40B4-BE49-F238E27FC236}">
                <a16:creationId xmlns:a16="http://schemas.microsoft.com/office/drawing/2014/main" id="{1F93F173-48B8-3740-7BC0-A13816DC4416}"/>
              </a:ext>
            </a:extLst>
          </p:cNvPr>
          <p:cNvSpPr txBox="1"/>
          <p:nvPr/>
        </p:nvSpPr>
        <p:spPr>
          <a:xfrm>
            <a:off x="8610601" y="246101"/>
            <a:ext cx="308042" cy="369332"/>
          </a:xfrm>
          <a:prstGeom prst="rect">
            <a:avLst/>
          </a:prstGeom>
          <a:solidFill>
            <a:schemeClr val="tx2">
              <a:lumMod val="75000"/>
            </a:schemeClr>
          </a:solidFill>
        </p:spPr>
        <p:txBody>
          <a:bodyPr wrap="square" rtlCol="0">
            <a:spAutoFit/>
          </a:bodyPr>
          <a:lstStyle/>
          <a:p>
            <a:r>
              <a:rPr lang="en-US" b="1">
                <a:solidFill>
                  <a:schemeClr val="bg1"/>
                </a:solidFill>
              </a:rPr>
              <a:t>E</a:t>
            </a:r>
          </a:p>
        </p:txBody>
      </p:sp>
    </p:spTree>
    <p:extLst>
      <p:ext uri="{BB962C8B-B14F-4D97-AF65-F5344CB8AC3E}">
        <p14:creationId xmlns:p14="http://schemas.microsoft.com/office/powerpoint/2010/main" val="248172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D03A-7341-F6A0-10D2-6F497D41D1F2}"/>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Acadiana Planning Commission (LA) – Strengths in the SWOT</a:t>
            </a:r>
          </a:p>
        </p:txBody>
      </p:sp>
      <p:sp>
        <p:nvSpPr>
          <p:cNvPr id="25" name="Slide Number Placeholder 3">
            <a:extLst>
              <a:ext uri="{FF2B5EF4-FFF2-40B4-BE49-F238E27FC236}">
                <a16:creationId xmlns:a16="http://schemas.microsoft.com/office/drawing/2014/main" id="{5D5389EA-EF2F-3EA0-C7D0-8B78031E5FA1}"/>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6" name="Content Placeholder 2">
            <a:extLst>
              <a:ext uri="{FF2B5EF4-FFF2-40B4-BE49-F238E27FC236}">
                <a16:creationId xmlns:a16="http://schemas.microsoft.com/office/drawing/2014/main" id="{88095CDD-EADF-3D4C-721D-EC4F08BB5B38}"/>
              </a:ext>
            </a:extLst>
          </p:cNvPr>
          <p:cNvGraphicFramePr>
            <a:graphicFrameLocks noGrp="1"/>
          </p:cNvGraphicFramePr>
          <p:nvPr>
            <p:ph idx="1"/>
            <p:extLst>
              <p:ext uri="{D42A27DB-BD31-4B8C-83A1-F6EECF244321}">
                <p14:modId xmlns:p14="http://schemas.microsoft.com/office/powerpoint/2010/main" val="32110649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615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3ADC-AAD6-C493-5F05-5C8BEB76491A}"/>
              </a:ext>
            </a:extLst>
          </p:cNvPr>
          <p:cNvSpPr>
            <a:spLocks noGrp="1"/>
          </p:cNvSpPr>
          <p:nvPr>
            <p:ph type="title"/>
          </p:nvPr>
        </p:nvSpPr>
        <p:spPr>
          <a:xfrm>
            <a:off x="401782" y="1660093"/>
            <a:ext cx="2406073" cy="1143000"/>
          </a:xfrm>
        </p:spPr>
        <p:txBody>
          <a:bodyPr>
            <a:noAutofit/>
          </a:bodyPr>
          <a:lstStyle/>
          <a:p>
            <a:r>
              <a:rPr lang="en-US" sz="3400"/>
              <a:t>Land of Sky Regional Commission (NC) – Evaluating progress </a:t>
            </a:r>
          </a:p>
        </p:txBody>
      </p:sp>
      <p:sp>
        <p:nvSpPr>
          <p:cNvPr id="4" name="Slide Number Placeholder 3">
            <a:extLst>
              <a:ext uri="{FF2B5EF4-FFF2-40B4-BE49-F238E27FC236}">
                <a16:creationId xmlns:a16="http://schemas.microsoft.com/office/drawing/2014/main" id="{52B86591-DE4C-85E8-D60C-5D8ABB082F20}"/>
              </a:ext>
            </a:extLst>
          </p:cNvPr>
          <p:cNvSpPr>
            <a:spLocks noGrp="1"/>
          </p:cNvSpPr>
          <p:nvPr>
            <p:ph type="sldNum" sz="quarter" idx="4"/>
          </p:nvPr>
        </p:nvSpPr>
        <p:spPr/>
        <p:txBody>
          <a:bodyPr/>
          <a:lstStyle/>
          <a:p>
            <a:endParaRPr lang="en-US"/>
          </a:p>
        </p:txBody>
      </p:sp>
      <p:pic>
        <p:nvPicPr>
          <p:cNvPr id="3074" name="Picture 2">
            <a:extLst>
              <a:ext uri="{FF2B5EF4-FFF2-40B4-BE49-F238E27FC236}">
                <a16:creationId xmlns:a16="http://schemas.microsoft.com/office/drawing/2014/main" id="{C4A0461E-8ABF-10B6-3E7D-977BE3AF2CD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24187" y="0"/>
            <a:ext cx="611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1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0581-2B98-50D4-D28B-9C5652C07198}"/>
              </a:ext>
            </a:extLst>
          </p:cNvPr>
          <p:cNvSpPr>
            <a:spLocks noGrp="1"/>
          </p:cNvSpPr>
          <p:nvPr>
            <p:ph type="title"/>
          </p:nvPr>
        </p:nvSpPr>
        <p:spPr/>
        <p:txBody>
          <a:bodyPr/>
          <a:lstStyle/>
          <a:p>
            <a:r>
              <a:rPr lang="en-US">
                <a:ea typeface="Calibri"/>
                <a:cs typeface="Calibri"/>
              </a:rPr>
              <a:t>SWOT using community capitals</a:t>
            </a:r>
          </a:p>
        </p:txBody>
      </p:sp>
      <p:sp>
        <p:nvSpPr>
          <p:cNvPr id="4" name="Slide Number Placeholder 3">
            <a:extLst>
              <a:ext uri="{FF2B5EF4-FFF2-40B4-BE49-F238E27FC236}">
                <a16:creationId xmlns:a16="http://schemas.microsoft.com/office/drawing/2014/main" id="{2C674364-84A5-0898-D192-FC1E49034581}"/>
              </a:ext>
            </a:extLst>
          </p:cNvPr>
          <p:cNvSpPr>
            <a:spLocks noGrp="1"/>
          </p:cNvSpPr>
          <p:nvPr>
            <p:ph type="sldNum" sz="quarter" idx="4"/>
          </p:nvPr>
        </p:nvSpPr>
        <p:spPr/>
        <p:txBody>
          <a:bodyPr/>
          <a:lstStyle/>
          <a:p>
            <a:endParaRPr lang="en-US"/>
          </a:p>
        </p:txBody>
      </p:sp>
      <p:graphicFrame>
        <p:nvGraphicFramePr>
          <p:cNvPr id="6" name="Table 5">
            <a:extLst>
              <a:ext uri="{FF2B5EF4-FFF2-40B4-BE49-F238E27FC236}">
                <a16:creationId xmlns:a16="http://schemas.microsoft.com/office/drawing/2014/main" id="{026F129A-59F3-8AB2-6221-0430695AEC80}"/>
              </a:ext>
            </a:extLst>
          </p:cNvPr>
          <p:cNvGraphicFramePr>
            <a:graphicFrameLocks noGrp="1"/>
          </p:cNvGraphicFramePr>
          <p:nvPr>
            <p:extLst>
              <p:ext uri="{D42A27DB-BD31-4B8C-83A1-F6EECF244321}">
                <p14:modId xmlns:p14="http://schemas.microsoft.com/office/powerpoint/2010/main" val="1979436866"/>
              </p:ext>
            </p:extLst>
          </p:nvPr>
        </p:nvGraphicFramePr>
        <p:xfrm>
          <a:off x="235323" y="1163170"/>
          <a:ext cx="8780934" cy="5029307"/>
        </p:xfrm>
        <a:graphic>
          <a:graphicData uri="http://schemas.openxmlformats.org/drawingml/2006/table">
            <a:tbl>
              <a:tblPr firstRow="1" bandRow="1">
                <a:tableStyleId>{5C22544A-7EE6-4342-B048-85BDC9FD1C3A}</a:tableStyleId>
              </a:tblPr>
              <a:tblGrid>
                <a:gridCol w="4181398">
                  <a:extLst>
                    <a:ext uri="{9D8B030D-6E8A-4147-A177-3AD203B41FA5}">
                      <a16:colId xmlns:a16="http://schemas.microsoft.com/office/drawing/2014/main" val="3869522193"/>
                    </a:ext>
                  </a:extLst>
                </a:gridCol>
                <a:gridCol w="4599536">
                  <a:extLst>
                    <a:ext uri="{9D8B030D-6E8A-4147-A177-3AD203B41FA5}">
                      <a16:colId xmlns:a16="http://schemas.microsoft.com/office/drawing/2014/main" val="2094223843"/>
                    </a:ext>
                  </a:extLst>
                </a:gridCol>
              </a:tblGrid>
              <a:tr h="2059242">
                <a:tc>
                  <a:txBody>
                    <a:bodyPr/>
                    <a:lstStyle/>
                    <a:p>
                      <a:pPr fontAlgn="t"/>
                      <a:endParaRPr lang="en-US" sz="1400">
                        <a:effectLst/>
                      </a:endParaRPr>
                    </a:p>
                    <a:p>
                      <a:pPr rtl="0" fontAlgn="base"/>
                      <a:r>
                        <a:rPr lang="en-US" sz="1800">
                          <a:effectLst/>
                        </a:rPr>
                        <a:t>Strengths: </a:t>
                      </a:r>
                    </a:p>
                    <a:p>
                      <a:pPr marL="342900" lvl="0" indent="-342900" rtl="0" fontAlgn="base">
                        <a:buFont typeface="Arial" panose="020B0604020202020204" pitchFamily="34" charset="0"/>
                        <a:buChar char="•"/>
                      </a:pPr>
                      <a:r>
                        <a:rPr lang="en-US" sz="1400">
                          <a:effectLst/>
                        </a:rPr>
                        <a:t>Capitals we have, use, could use more </a:t>
                      </a:r>
                    </a:p>
                    <a:p>
                      <a:pPr marL="342900" lvl="0" indent="-342900" rtl="0" fontAlgn="base">
                        <a:buFont typeface="Arial" panose="020B0604020202020204" pitchFamily="34" charset="0"/>
                        <a:buChar char="•"/>
                      </a:pPr>
                      <a:r>
                        <a:rPr lang="en-US" sz="1400">
                          <a:effectLst/>
                        </a:rPr>
                        <a:t>Energy and enthusiasm  </a:t>
                      </a:r>
                    </a:p>
                    <a:p>
                      <a:pPr marL="342900" lvl="0" indent="-342900" rtl="0" fontAlgn="base">
                        <a:buFont typeface="Arial" panose="020B0604020202020204" pitchFamily="34" charset="0"/>
                        <a:buChar char="•"/>
                      </a:pPr>
                      <a:r>
                        <a:rPr lang="en-US" sz="1400">
                          <a:effectLst/>
                        </a:rPr>
                        <a:t>Partnerships between business, government, and organizations </a:t>
                      </a:r>
                      <a:endParaRPr lang="en-US" sz="1400">
                        <a:effectLst/>
                        <a:latin typeface="Calibri"/>
                      </a:endParaRPr>
                    </a:p>
                  </a:txBody>
                  <a:tcPr/>
                </a:tc>
                <a:tc>
                  <a:txBody>
                    <a:bodyPr/>
                    <a:lstStyle/>
                    <a:p>
                      <a:pPr algn="ctr" fontAlgn="t"/>
                      <a:endParaRPr lang="en-US" sz="1400">
                        <a:effectLst/>
                      </a:endParaRPr>
                    </a:p>
                    <a:p>
                      <a:pPr rtl="0" fontAlgn="base"/>
                      <a:r>
                        <a:rPr lang="en-US" sz="1800">
                          <a:effectLst/>
                        </a:rPr>
                        <a:t>Weaknesses: </a:t>
                      </a:r>
                    </a:p>
                    <a:p>
                      <a:pPr marL="342900" lvl="0" indent="-342900" rtl="0" fontAlgn="base">
                        <a:buFont typeface="Arial" panose="020B0604020202020204" pitchFamily="34" charset="0"/>
                        <a:buChar char="•"/>
                      </a:pPr>
                      <a:r>
                        <a:rPr lang="en-US" sz="1400">
                          <a:effectLst/>
                        </a:rPr>
                        <a:t>Capitals we are missing, or are weak </a:t>
                      </a:r>
                    </a:p>
                    <a:p>
                      <a:pPr marL="342900" lvl="0" indent="-342900" rtl="0" fontAlgn="base">
                        <a:buFont typeface="Arial" panose="020B0604020202020204" pitchFamily="34" charset="0"/>
                        <a:buChar char="•"/>
                      </a:pPr>
                      <a:r>
                        <a:rPr lang="en-US" sz="1400">
                          <a:effectLst/>
                        </a:rPr>
                        <a:t>People, firms, and organizations on the economic margins </a:t>
                      </a:r>
                    </a:p>
                    <a:p>
                      <a:pPr marL="342900" lvl="0" indent="-342900" rtl="0" fontAlgn="base">
                        <a:buFont typeface="Arial" panose="020B0604020202020204" pitchFamily="34" charset="0"/>
                        <a:buChar char="•"/>
                      </a:pPr>
                      <a:r>
                        <a:rPr lang="en-US" sz="1400">
                          <a:effectLst/>
                        </a:rPr>
                        <a:t>Lack of partnerships between business, government, and organizations </a:t>
                      </a:r>
                      <a:endParaRPr lang="en-US" sz="1400">
                        <a:effectLst/>
                        <a:latin typeface="Calibri"/>
                      </a:endParaRPr>
                    </a:p>
                  </a:txBody>
                  <a:tcPr/>
                </a:tc>
                <a:extLst>
                  <a:ext uri="{0D108BD9-81ED-4DB2-BD59-A6C34878D82A}">
                    <a16:rowId xmlns:a16="http://schemas.microsoft.com/office/drawing/2014/main" val="2207639307"/>
                  </a:ext>
                </a:extLst>
              </a:tr>
              <a:tr h="2970065">
                <a:tc>
                  <a:txBody>
                    <a:bodyPr/>
                    <a:lstStyle/>
                    <a:p>
                      <a:pPr fontAlgn="t"/>
                      <a:endParaRPr lang="en-US" sz="1800">
                        <a:effectLst/>
                      </a:endParaRPr>
                    </a:p>
                    <a:p>
                      <a:pPr rtl="0" fontAlgn="base"/>
                      <a:r>
                        <a:rPr lang="en-US" sz="1800" b="1">
                          <a:effectLst/>
                        </a:rPr>
                        <a:t>Opportunities: </a:t>
                      </a:r>
                    </a:p>
                    <a:p>
                      <a:pPr marL="342900" lvl="0" indent="-342900" rtl="0" fontAlgn="base">
                        <a:buFont typeface="Arial" panose="020B0604020202020204" pitchFamily="34" charset="0"/>
                        <a:buChar char="•"/>
                      </a:pPr>
                      <a:r>
                        <a:rPr lang="en-US" sz="1400">
                          <a:effectLst/>
                        </a:rPr>
                        <a:t>Underutilized capitals we can invest in </a:t>
                      </a:r>
                    </a:p>
                    <a:p>
                      <a:pPr marL="342900" lvl="0" indent="-342900" rtl="0" fontAlgn="base">
                        <a:buFont typeface="Arial" panose="020B0604020202020204" pitchFamily="34" charset="0"/>
                        <a:buChar char="•"/>
                      </a:pPr>
                      <a:r>
                        <a:rPr lang="en-US" sz="1400">
                          <a:effectLst/>
                        </a:rPr>
                        <a:t>Upward mobility for all </a:t>
                      </a:r>
                    </a:p>
                    <a:p>
                      <a:pPr marL="342900" lvl="0" indent="-342900" rtl="0" fontAlgn="base">
                        <a:buFont typeface="Arial" panose="020B0604020202020204" pitchFamily="34" charset="0"/>
                        <a:buChar char="•"/>
                      </a:pPr>
                      <a:r>
                        <a:rPr lang="en-US" sz="1400">
                          <a:effectLst/>
                        </a:rPr>
                        <a:t>Emerging Markets/Demand </a:t>
                      </a:r>
                    </a:p>
                    <a:p>
                      <a:pPr marL="342900" lvl="0" indent="-342900" rtl="0" fontAlgn="base">
                        <a:buFont typeface="Arial" panose="020B0604020202020204" pitchFamily="34" charset="0"/>
                        <a:buChar char="•"/>
                      </a:pPr>
                      <a:r>
                        <a:rPr lang="en-US" sz="1400">
                          <a:effectLst/>
                        </a:rPr>
                        <a:t>Gaps in activities needed to meet demand for products and/or services in specific emerging markets where investment will have the greatest impact (leverage) </a:t>
                      </a:r>
                    </a:p>
                    <a:p>
                      <a:pPr marL="342900" lvl="0" indent="-342900" rtl="0" fontAlgn="base">
                        <a:buFont typeface="Arial" panose="020B0604020202020204" pitchFamily="34" charset="0"/>
                        <a:buChar char="•"/>
                      </a:pPr>
                      <a:r>
                        <a:rPr lang="en-US" sz="1400">
                          <a:effectLst/>
                        </a:rPr>
                        <a:t>Repurposed by-products or residuals </a:t>
                      </a:r>
                    </a:p>
                    <a:p>
                      <a:pPr marL="342900" lvl="0" indent="-342900" rtl="0" fontAlgn="base">
                        <a:buFont typeface="Arial" panose="020B0604020202020204" pitchFamily="34" charset="0"/>
                        <a:buChar char="•"/>
                      </a:pPr>
                      <a:r>
                        <a:rPr lang="en-US" sz="1400">
                          <a:effectLst/>
                        </a:rPr>
                        <a:t>Local, broad ownership </a:t>
                      </a:r>
                    </a:p>
                    <a:p>
                      <a:pPr marL="342900" lvl="0" indent="-342900" rtl="0" fontAlgn="base">
                        <a:buFont typeface="Arial" panose="020B0604020202020204" pitchFamily="34" charset="0"/>
                        <a:buChar char="•"/>
                      </a:pPr>
                      <a:r>
                        <a:rPr lang="en-US" sz="1400">
                          <a:effectLst/>
                        </a:rPr>
                        <a:t>Potential to go to scale </a:t>
                      </a:r>
                      <a:endParaRPr lang="en-US" sz="1400">
                        <a:effectLst/>
                        <a:latin typeface="Calibri"/>
                      </a:endParaRPr>
                    </a:p>
                  </a:txBody>
                  <a:tcPr/>
                </a:tc>
                <a:tc>
                  <a:txBody>
                    <a:bodyPr/>
                    <a:lstStyle/>
                    <a:p>
                      <a:pPr fontAlgn="t"/>
                      <a:endParaRPr lang="en-US" sz="1400">
                        <a:effectLst/>
                      </a:endParaRPr>
                    </a:p>
                    <a:p>
                      <a:pPr rtl="0" fontAlgn="base"/>
                      <a:r>
                        <a:rPr lang="en-US" sz="1800" b="1">
                          <a:effectLst/>
                        </a:rPr>
                        <a:t>Threats: </a:t>
                      </a:r>
                    </a:p>
                    <a:p>
                      <a:pPr marL="342900" lvl="0" indent="-342900" rtl="0" fontAlgn="base">
                        <a:buFont typeface="Arial" panose="020B0604020202020204" pitchFamily="34" charset="0"/>
                        <a:buChar char="•"/>
                      </a:pPr>
                      <a:r>
                        <a:rPr lang="en-US" sz="1400">
                          <a:effectLst/>
                        </a:rPr>
                        <a:t>Policy barriers </a:t>
                      </a:r>
                    </a:p>
                    <a:p>
                      <a:pPr marL="342900" lvl="0" indent="-342900" rtl="0" fontAlgn="base">
                        <a:buFont typeface="Arial" panose="020B0604020202020204" pitchFamily="34" charset="0"/>
                        <a:buChar char="•"/>
                      </a:pPr>
                      <a:r>
                        <a:rPr lang="en-US" sz="1400">
                          <a:effectLst/>
                        </a:rPr>
                        <a:t>Ownership by those outside of the region </a:t>
                      </a:r>
                    </a:p>
                    <a:p>
                      <a:pPr marL="342900" lvl="0" indent="-342900" rtl="0" fontAlgn="base">
                        <a:buFont typeface="Arial" panose="020B0604020202020204" pitchFamily="34" charset="0"/>
                        <a:buChar char="•"/>
                      </a:pPr>
                      <a:r>
                        <a:rPr lang="en-US" sz="1400">
                          <a:effectLst/>
                        </a:rPr>
                        <a:t>Negative opinion shapers and parties unwilling to collaborate </a:t>
                      </a:r>
                    </a:p>
                    <a:p>
                      <a:pPr rtl="0" fontAlgn="base"/>
                      <a:endParaRPr lang="en-US" sz="1400">
                        <a:effectLst/>
                      </a:endParaRPr>
                    </a:p>
                  </a:txBody>
                  <a:tcPr/>
                </a:tc>
                <a:extLst>
                  <a:ext uri="{0D108BD9-81ED-4DB2-BD59-A6C34878D82A}">
                    <a16:rowId xmlns:a16="http://schemas.microsoft.com/office/drawing/2014/main" val="1710811709"/>
                  </a:ext>
                </a:extLst>
              </a:tr>
            </a:tbl>
          </a:graphicData>
        </a:graphic>
      </p:graphicFrame>
    </p:spTree>
    <p:extLst>
      <p:ext uri="{BB962C8B-B14F-4D97-AF65-F5344CB8AC3E}">
        <p14:creationId xmlns:p14="http://schemas.microsoft.com/office/powerpoint/2010/main" val="76601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D178-9518-DA6C-37AA-D43B435E97DF}"/>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Committee Membership and </a:t>
            </a:r>
            <a:br>
              <a:rPr lang="en-US" sz="3700"/>
            </a:br>
            <a:r>
              <a:rPr lang="en-US" sz="3700"/>
              <a:t>Public Involvement</a:t>
            </a:r>
          </a:p>
        </p:txBody>
      </p:sp>
      <p:pic>
        <p:nvPicPr>
          <p:cNvPr id="6" name="Picture 5">
            <a:extLst>
              <a:ext uri="{FF2B5EF4-FFF2-40B4-BE49-F238E27FC236}">
                <a16:creationId xmlns:a16="http://schemas.microsoft.com/office/drawing/2014/main" id="{18C62C92-67FA-B110-F911-3D10033CDED0}"/>
              </a:ext>
            </a:extLst>
          </p:cNvPr>
          <p:cNvPicPr>
            <a:picLocks noChangeAspect="1"/>
          </p:cNvPicPr>
          <p:nvPr/>
        </p:nvPicPr>
        <p:blipFill rotWithShape="1">
          <a:blip r:embed="rId3"/>
          <a:srcRect l="26186" t="24076" r="27319" b="5761"/>
          <a:stretch/>
        </p:blipFill>
        <p:spPr>
          <a:xfrm>
            <a:off x="457200" y="2034854"/>
            <a:ext cx="4038600" cy="3656654"/>
          </a:xfrm>
          <a:prstGeom prst="rect">
            <a:avLst/>
          </a:prstGeom>
          <a:noFill/>
        </p:spPr>
      </p:pic>
      <p:pic>
        <p:nvPicPr>
          <p:cNvPr id="8" name="Content Placeholder 7">
            <a:extLst>
              <a:ext uri="{FF2B5EF4-FFF2-40B4-BE49-F238E27FC236}">
                <a16:creationId xmlns:a16="http://schemas.microsoft.com/office/drawing/2014/main" id="{657742FB-A76B-9F76-53BD-1F40E6EE14D8}"/>
              </a:ext>
            </a:extLst>
          </p:cNvPr>
          <p:cNvPicPr>
            <a:picLocks noGrp="1" noChangeAspect="1"/>
          </p:cNvPicPr>
          <p:nvPr>
            <p:ph sz="half" idx="2"/>
          </p:nvPr>
        </p:nvPicPr>
        <p:blipFill rotWithShape="1">
          <a:blip r:embed="rId4"/>
          <a:srcRect l="29858" t="18926" r="30461"/>
          <a:stretch/>
        </p:blipFill>
        <p:spPr>
          <a:xfrm>
            <a:off x="4892512" y="1741080"/>
            <a:ext cx="3459636" cy="4237475"/>
          </a:xfrm>
        </p:spPr>
      </p:pic>
      <p:sp>
        <p:nvSpPr>
          <p:cNvPr id="13" name="Slide Number Placeholder 4">
            <a:extLst>
              <a:ext uri="{FF2B5EF4-FFF2-40B4-BE49-F238E27FC236}">
                <a16:creationId xmlns:a16="http://schemas.microsoft.com/office/drawing/2014/main" id="{F011520F-5735-F2D7-68E3-0CBFCD53BD6C}"/>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1129342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70E8-0736-3EC1-06C9-259FA66B9ECF}"/>
              </a:ext>
            </a:extLst>
          </p:cNvPr>
          <p:cNvSpPr>
            <a:spLocks noGrp="1"/>
          </p:cNvSpPr>
          <p:nvPr>
            <p:ph type="title"/>
          </p:nvPr>
        </p:nvSpPr>
        <p:spPr/>
        <p:txBody>
          <a:bodyPr/>
          <a:lstStyle/>
          <a:p>
            <a:r>
              <a:rPr lang="en-US" dirty="0"/>
              <a:t>New Growth Transit</a:t>
            </a:r>
          </a:p>
        </p:txBody>
      </p:sp>
      <p:sp>
        <p:nvSpPr>
          <p:cNvPr id="3" name="Content Placeholder 2">
            <a:extLst>
              <a:ext uri="{FF2B5EF4-FFF2-40B4-BE49-F238E27FC236}">
                <a16:creationId xmlns:a16="http://schemas.microsoft.com/office/drawing/2014/main" id="{17206494-61A0-5C36-971E-2B274A53A98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4CBF491-CBB6-4B0F-D720-0875F07DA5FF}"/>
              </a:ext>
            </a:extLst>
          </p:cNvPr>
          <p:cNvSpPr>
            <a:spLocks noGrp="1"/>
          </p:cNvSpPr>
          <p:nvPr>
            <p:ph type="sldNum" sz="quarter" idx="4"/>
          </p:nvPr>
        </p:nvSpPr>
        <p:spPr/>
        <p:txBody>
          <a:bodyPr/>
          <a:lstStyle/>
          <a:p>
            <a:endParaRPr lang="en-US"/>
          </a:p>
        </p:txBody>
      </p:sp>
      <p:pic>
        <p:nvPicPr>
          <p:cNvPr id="6" name="Picture 5">
            <a:extLst>
              <a:ext uri="{FF2B5EF4-FFF2-40B4-BE49-F238E27FC236}">
                <a16:creationId xmlns:a16="http://schemas.microsoft.com/office/drawing/2014/main" id="{8A872E3F-DD95-38A2-210A-5AD178D368A9}"/>
              </a:ext>
            </a:extLst>
          </p:cNvPr>
          <p:cNvPicPr>
            <a:picLocks noChangeAspect="1"/>
          </p:cNvPicPr>
          <p:nvPr/>
        </p:nvPicPr>
        <p:blipFill rotWithShape="1">
          <a:blip r:embed="rId3"/>
          <a:srcRect t="16637" r="1443"/>
          <a:stretch/>
        </p:blipFill>
        <p:spPr>
          <a:xfrm>
            <a:off x="0" y="1517715"/>
            <a:ext cx="9174699" cy="4652103"/>
          </a:xfrm>
          <a:prstGeom prst="rect">
            <a:avLst/>
          </a:prstGeom>
        </p:spPr>
      </p:pic>
    </p:spTree>
    <p:extLst>
      <p:ext uri="{BB962C8B-B14F-4D97-AF65-F5344CB8AC3E}">
        <p14:creationId xmlns:p14="http://schemas.microsoft.com/office/powerpoint/2010/main" val="318163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1A81-C21F-083E-C4E9-6339697FB876}"/>
              </a:ext>
            </a:extLst>
          </p:cNvPr>
          <p:cNvSpPr>
            <a:spLocks noGrp="1"/>
          </p:cNvSpPr>
          <p:nvPr>
            <p:ph type="title"/>
          </p:nvPr>
        </p:nvSpPr>
        <p:spPr>
          <a:xfrm>
            <a:off x="457200" y="273050"/>
            <a:ext cx="3008313" cy="1162050"/>
          </a:xfrm>
        </p:spPr>
        <p:txBody>
          <a:bodyPr vert="horz" lIns="91440" tIns="45720" rIns="91440" bIns="45720" rtlCol="0" anchor="b">
            <a:normAutofit/>
          </a:bodyPr>
          <a:lstStyle/>
          <a:p>
            <a:r>
              <a:rPr lang="en-US" b="1" kern="1200">
                <a:latin typeface="+mj-lt"/>
                <a:ea typeface="+mj-ea"/>
                <a:cs typeface="+mj-cs"/>
              </a:rPr>
              <a:t>Discussion</a:t>
            </a:r>
          </a:p>
        </p:txBody>
      </p:sp>
      <p:sp>
        <p:nvSpPr>
          <p:cNvPr id="11" name="Slide Number Placeholder 4">
            <a:extLst>
              <a:ext uri="{FF2B5EF4-FFF2-40B4-BE49-F238E27FC236}">
                <a16:creationId xmlns:a16="http://schemas.microsoft.com/office/drawing/2014/main" id="{AAF38742-159E-6D7F-8152-C9B6386A1CFE}"/>
              </a:ext>
            </a:extLst>
          </p:cNvPr>
          <p:cNvSpPr>
            <a:spLocks noGrp="1"/>
          </p:cNvSpPr>
          <p:nvPr>
            <p:ph type="sldNum" sz="quarter" idx="4"/>
          </p:nvPr>
        </p:nvSpPr>
        <p:spPr>
          <a:xfrm>
            <a:off x="6553200" y="6356350"/>
            <a:ext cx="2133600" cy="365125"/>
          </a:xfrm>
        </p:spPr>
        <p:txBody>
          <a:bodyPr/>
          <a:lstStyle/>
          <a:p>
            <a:endParaRPr lang="en-US"/>
          </a:p>
        </p:txBody>
      </p:sp>
      <p:graphicFrame>
        <p:nvGraphicFramePr>
          <p:cNvPr id="7" name="Content Placeholder 2">
            <a:extLst>
              <a:ext uri="{FF2B5EF4-FFF2-40B4-BE49-F238E27FC236}">
                <a16:creationId xmlns:a16="http://schemas.microsoft.com/office/drawing/2014/main" id="{2CD4975B-F950-DE3B-D028-EF2D0B6C825F}"/>
              </a:ext>
            </a:extLst>
          </p:cNvPr>
          <p:cNvGraphicFramePr>
            <a:graphicFrameLocks noGrp="1"/>
          </p:cNvGraphicFramePr>
          <p:nvPr>
            <p:ph idx="1"/>
            <p:extLst>
              <p:ext uri="{D42A27DB-BD31-4B8C-83A1-F6EECF244321}">
                <p14:modId xmlns:p14="http://schemas.microsoft.com/office/powerpoint/2010/main" val="1275441189"/>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CCE5F06A-D2DC-80F1-C5C7-9E1009488C05}"/>
              </a:ext>
            </a:extLst>
          </p:cNvPr>
          <p:cNvSpPr txBox="1"/>
          <p:nvPr/>
        </p:nvSpPr>
        <p:spPr>
          <a:xfrm>
            <a:off x="8610601" y="246101"/>
            <a:ext cx="308042" cy="369332"/>
          </a:xfrm>
          <a:prstGeom prst="rect">
            <a:avLst/>
          </a:prstGeom>
          <a:solidFill>
            <a:schemeClr val="tx2">
              <a:lumMod val="75000"/>
            </a:schemeClr>
          </a:solidFill>
        </p:spPr>
        <p:txBody>
          <a:bodyPr wrap="square" rtlCol="0">
            <a:spAutoFit/>
          </a:bodyPr>
          <a:lstStyle/>
          <a:p>
            <a:r>
              <a:rPr lang="en-US" b="1">
                <a:solidFill>
                  <a:schemeClr val="bg1"/>
                </a:solidFill>
              </a:rPr>
              <a:t>E</a:t>
            </a:r>
          </a:p>
        </p:txBody>
      </p:sp>
    </p:spTree>
    <p:extLst>
      <p:ext uri="{BB962C8B-B14F-4D97-AF65-F5344CB8AC3E}">
        <p14:creationId xmlns:p14="http://schemas.microsoft.com/office/powerpoint/2010/main" val="353825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u="sng" dirty="0" err="1"/>
              <a:t>WealthWorks</a:t>
            </a:r>
            <a:r>
              <a:rPr lang="en-US" u="sng" dirty="0"/>
              <a:t>… </a:t>
            </a:r>
          </a:p>
        </p:txBody>
      </p:sp>
      <p:pic>
        <p:nvPicPr>
          <p:cNvPr id="5" name="Picture 2" descr="X:\Wealth-based Development\Wayne Fawbush\Graphics\Wayne photos\Photos Emailed Feb 2011\long bridge queche_.jpg">
            <a:extLst>
              <a:ext uri="{FF2B5EF4-FFF2-40B4-BE49-F238E27FC236}">
                <a16:creationId xmlns:a16="http://schemas.microsoft.com/office/drawing/2014/main" id="{DD4A8980-9F8E-54F0-58B5-93DEC3E07F3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457200" y="3010108"/>
            <a:ext cx="4038600" cy="1706146"/>
          </a:xfrm>
          <a:prstGeom prst="rect">
            <a:avLst/>
          </a:prstGeom>
          <a:solidFill>
            <a:srgbClr val="FFFFFF"/>
          </a:solidFill>
          <a:ln w="38100">
            <a:solidFill>
              <a:srgbClr val="6D9A43"/>
            </a:solidFill>
          </a:ln>
        </p:spPr>
      </p:pic>
      <p:sp>
        <p:nvSpPr>
          <p:cNvPr id="3" name="Content Placeholder 2"/>
          <p:cNvSpPr>
            <a:spLocks noGrp="1"/>
          </p:cNvSpPr>
          <p:nvPr>
            <p:ph sz="half" idx="2"/>
          </p:nvPr>
        </p:nvSpPr>
        <p:spPr>
          <a:xfrm>
            <a:off x="4648200" y="1600200"/>
            <a:ext cx="4038600" cy="4525963"/>
          </a:xfrm>
        </p:spPr>
        <p:txBody>
          <a:bodyPr>
            <a:normAutofit/>
          </a:bodyPr>
          <a:lstStyle/>
          <a:p>
            <a:pPr>
              <a:lnSpc>
                <a:spcPct val="90000"/>
              </a:lnSpc>
              <a:spcAft>
                <a:spcPts val="600"/>
              </a:spcAft>
              <a:buNone/>
            </a:pPr>
            <a:r>
              <a:rPr lang="en-US" sz="2000"/>
              <a:t>	is an approach to economic development that connects a region’s </a:t>
            </a:r>
            <a:r>
              <a:rPr lang="en-US" sz="2000" b="1"/>
              <a:t>assets</a:t>
            </a:r>
            <a:r>
              <a:rPr lang="en-US" sz="2000"/>
              <a:t> to market </a:t>
            </a:r>
            <a:r>
              <a:rPr lang="en-US" sz="2000" b="1"/>
              <a:t>demand</a:t>
            </a:r>
            <a:r>
              <a:rPr lang="en-US" sz="2000"/>
              <a:t> in ways that build </a:t>
            </a:r>
            <a:r>
              <a:rPr lang="en-US" sz="2000" b="1"/>
              <a:t>rooted wealth </a:t>
            </a:r>
            <a:r>
              <a:rPr lang="en-US" sz="2000"/>
              <a:t>for local people, places and firms. </a:t>
            </a:r>
          </a:p>
          <a:p>
            <a:pPr>
              <a:lnSpc>
                <a:spcPct val="90000"/>
              </a:lnSpc>
              <a:spcAft>
                <a:spcPts val="600"/>
              </a:spcAft>
              <a:buNone/>
            </a:pPr>
            <a:r>
              <a:rPr lang="en-US" sz="2000"/>
              <a:t>	brings together a range of public, private and non-profit sector partners who have </a:t>
            </a:r>
            <a:r>
              <a:rPr lang="en-US" sz="2000" b="1"/>
              <a:t>self-interest</a:t>
            </a:r>
            <a:r>
              <a:rPr lang="en-US" sz="2000"/>
              <a:t> in the outcomes and an openness to discovering </a:t>
            </a:r>
            <a:r>
              <a:rPr lang="en-US" sz="2000" b="1"/>
              <a:t>shared or common interests</a:t>
            </a:r>
            <a:r>
              <a:rPr lang="en-US" sz="2000"/>
              <a:t>. </a:t>
            </a:r>
            <a:endParaRPr lang="en-US" sz="2000" b="1" i="1"/>
          </a:p>
          <a:p>
            <a:pPr>
              <a:lnSpc>
                <a:spcPct val="90000"/>
              </a:lnSpc>
              <a:spcAft>
                <a:spcPts val="600"/>
              </a:spcAft>
              <a:buNone/>
            </a:pPr>
            <a:r>
              <a:rPr lang="en-US" sz="2000" b="1"/>
              <a:t>	</a:t>
            </a:r>
            <a:r>
              <a:rPr lang="en-US" sz="2000"/>
              <a:t>focuses on building a </a:t>
            </a:r>
            <a:r>
              <a:rPr lang="en-US" sz="2000" b="1"/>
              <a:t>sector</a:t>
            </a:r>
            <a:r>
              <a:rPr lang="en-US" sz="2000"/>
              <a:t> rather than individual and unrelated businesses. </a:t>
            </a:r>
          </a:p>
        </p:txBody>
      </p:sp>
      <p:sp>
        <p:nvSpPr>
          <p:cNvPr id="10" name="Slide Number Placeholder 4">
            <a:extLst>
              <a:ext uri="{FF2B5EF4-FFF2-40B4-BE49-F238E27FC236}">
                <a16:creationId xmlns:a16="http://schemas.microsoft.com/office/drawing/2014/main" id="{13ED9AB3-2660-DF4A-A5A6-AB1AAE1A8952}"/>
              </a:ext>
            </a:extLst>
          </p:cNvPr>
          <p:cNvSpPr>
            <a:spLocks noGrp="1"/>
          </p:cNvSpPr>
          <p:nvPr>
            <p:ph type="sldNum" sz="quarter" idx="4"/>
          </p:nvPr>
        </p:nvSpPr>
        <p:spPr>
          <a:xfrm>
            <a:off x="6553200" y="6356350"/>
            <a:ext cx="2133600" cy="365125"/>
          </a:xfrm>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EC422-BA37-6A8B-B6E5-B96717B12453}"/>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CA9F2555-2E2A-5967-5720-2725FC1C2D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97858"/>
            <a:ext cx="9909728" cy="4525963"/>
          </a:xfrm>
          <a:prstGeom prst="rect">
            <a:avLst/>
          </a:prstGeom>
        </p:spPr>
      </p:pic>
      <p:sp>
        <p:nvSpPr>
          <p:cNvPr id="3" name="TextBox 2">
            <a:extLst>
              <a:ext uri="{FF2B5EF4-FFF2-40B4-BE49-F238E27FC236}">
                <a16:creationId xmlns:a16="http://schemas.microsoft.com/office/drawing/2014/main" id="{37AD7BD0-D74F-FA5A-975D-27BC1298C945}"/>
              </a:ext>
            </a:extLst>
          </p:cNvPr>
          <p:cNvSpPr txBox="1"/>
          <p:nvPr/>
        </p:nvSpPr>
        <p:spPr>
          <a:xfrm>
            <a:off x="725214" y="274638"/>
            <a:ext cx="7114739" cy="523220"/>
          </a:xfrm>
          <a:prstGeom prst="rect">
            <a:avLst/>
          </a:prstGeom>
          <a:noFill/>
        </p:spPr>
        <p:txBody>
          <a:bodyPr wrap="square" rtlCol="0">
            <a:spAutoFit/>
          </a:bodyPr>
          <a:lstStyle/>
          <a:p>
            <a:r>
              <a:rPr lang="en-US" sz="2800" dirty="0">
                <a:hlinkClick r:id="rId4"/>
              </a:rPr>
              <a:t>WealthWorks Website - www.wealthworks.org</a:t>
            </a:r>
            <a:r>
              <a:rPr lang="en-US" sz="2800" dirty="0"/>
              <a:t> </a:t>
            </a:r>
          </a:p>
        </p:txBody>
      </p:sp>
    </p:spTree>
    <p:extLst>
      <p:ext uri="{BB962C8B-B14F-4D97-AF65-F5344CB8AC3E}">
        <p14:creationId xmlns:p14="http://schemas.microsoft.com/office/powerpoint/2010/main" val="348336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E8C01B-6974-24A4-A607-9E795CC3B8F4}"/>
              </a:ext>
            </a:extLst>
          </p:cNvPr>
          <p:cNvSpPr>
            <a:spLocks noGrp="1"/>
          </p:cNvSpPr>
          <p:nvPr>
            <p:ph type="sldNum" sz="quarter" idx="4"/>
          </p:nvPr>
        </p:nvSpPr>
        <p:spPr/>
        <p:txBody>
          <a:bodyPr/>
          <a:lstStyle/>
          <a:p>
            <a:endParaRPr lang="en-US"/>
          </a:p>
        </p:txBody>
      </p:sp>
      <p:pic>
        <p:nvPicPr>
          <p:cNvPr id="5" name="Picture 4">
            <a:extLst>
              <a:ext uri="{FF2B5EF4-FFF2-40B4-BE49-F238E27FC236}">
                <a16:creationId xmlns:a16="http://schemas.microsoft.com/office/drawing/2014/main" id="{DDAE5FDB-6D18-1C81-4FF2-C86B961269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53" y="1095410"/>
            <a:ext cx="7772400" cy="5762590"/>
          </a:xfrm>
          <a:prstGeom prst="rect">
            <a:avLst/>
          </a:prstGeom>
        </p:spPr>
      </p:pic>
      <p:sp>
        <p:nvSpPr>
          <p:cNvPr id="2" name="TextBox 1">
            <a:extLst>
              <a:ext uri="{FF2B5EF4-FFF2-40B4-BE49-F238E27FC236}">
                <a16:creationId xmlns:a16="http://schemas.microsoft.com/office/drawing/2014/main" id="{0D6F3B93-7EC8-0F02-A057-3A30C8CE9974}"/>
              </a:ext>
            </a:extLst>
          </p:cNvPr>
          <p:cNvSpPr txBox="1"/>
          <p:nvPr/>
        </p:nvSpPr>
        <p:spPr>
          <a:xfrm>
            <a:off x="725214" y="274638"/>
            <a:ext cx="7114739" cy="954107"/>
          </a:xfrm>
          <a:prstGeom prst="rect">
            <a:avLst/>
          </a:prstGeom>
          <a:noFill/>
        </p:spPr>
        <p:txBody>
          <a:bodyPr wrap="square" rtlCol="0">
            <a:spAutoFit/>
          </a:bodyPr>
          <a:lstStyle/>
          <a:p>
            <a:r>
              <a:rPr lang="en-US" sz="2800" dirty="0"/>
              <a:t>NADO Wealth Creation Website – </a:t>
            </a:r>
            <a:r>
              <a:rPr lang="en-US" sz="2800" dirty="0">
                <a:hlinkClick r:id="rId4"/>
              </a:rPr>
              <a:t>www.nado.org/wealthcreation</a:t>
            </a:r>
            <a:r>
              <a:rPr lang="en-US" sz="2800" dirty="0"/>
              <a:t> </a:t>
            </a:r>
          </a:p>
        </p:txBody>
      </p:sp>
    </p:spTree>
    <p:extLst>
      <p:ext uri="{BB962C8B-B14F-4D97-AF65-F5344CB8AC3E}">
        <p14:creationId xmlns:p14="http://schemas.microsoft.com/office/powerpoint/2010/main" val="4062828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600" y="17463"/>
            <a:ext cx="8661400" cy="1289050"/>
          </a:xfrm>
        </p:spPr>
        <p:txBody>
          <a:bodyPr/>
          <a:lstStyle/>
          <a:p>
            <a:pPr algn="l"/>
            <a:r>
              <a:rPr lang="en-US" dirty="0" err="1">
                <a:solidFill>
                  <a:schemeClr val="tx1"/>
                </a:solidFill>
                <a:latin typeface="Calibri"/>
                <a:cs typeface="Calibri"/>
              </a:rPr>
              <a:t>WealthWorks</a:t>
            </a:r>
            <a:r>
              <a:rPr lang="en-US" dirty="0">
                <a:solidFill>
                  <a:schemeClr val="tx1"/>
                </a:solidFill>
                <a:latin typeface="Calibri"/>
                <a:cs typeface="Calibri"/>
              </a:rPr>
              <a:t> Regional Hubs</a:t>
            </a:r>
          </a:p>
        </p:txBody>
      </p:sp>
      <p:pic>
        <p:nvPicPr>
          <p:cNvPr id="8" name="Content Placeholder 1"/>
          <p:cNvPicPr>
            <a:picLocks noGrp="1" noChangeAspect="1"/>
          </p:cNvPicPr>
          <p:nvPr>
            <p:ph idx="4294967295"/>
          </p:nvPr>
        </p:nvPicPr>
        <p:blipFill>
          <a:blip r:embed="rId3"/>
          <a:stretch>
            <a:fillRect/>
          </a:stretch>
        </p:blipFill>
        <p:spPr>
          <a:xfrm>
            <a:off x="811213" y="1717675"/>
            <a:ext cx="8332787" cy="3856038"/>
          </a:xfrm>
          <a:prstGeom prst="rect">
            <a:avLst/>
          </a:prstGeom>
        </p:spPr>
      </p:pic>
      <p:sp>
        <p:nvSpPr>
          <p:cNvPr id="7" name="TextBox 6"/>
          <p:cNvSpPr txBox="1"/>
          <p:nvPr/>
        </p:nvSpPr>
        <p:spPr>
          <a:xfrm>
            <a:off x="2375534" y="6342387"/>
            <a:ext cx="4688007" cy="646331"/>
          </a:xfrm>
          <a:prstGeom prst="rect">
            <a:avLst/>
          </a:prstGeom>
          <a:noFill/>
        </p:spPr>
        <p:txBody>
          <a:bodyPr wrap="square" rtlCol="0">
            <a:spAutoFit/>
          </a:bodyPr>
          <a:lstStyle/>
          <a:p>
            <a:r>
              <a:rPr lang="en-US" dirty="0">
                <a:hlinkClick r:id="rId4"/>
              </a:rPr>
              <a:t>http://www.wealthworks.org/connect/hubs</a:t>
            </a:r>
            <a:endParaRPr lang="en-US" dirty="0"/>
          </a:p>
          <a:p>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4102" y="5654795"/>
            <a:ext cx="2469997" cy="530644"/>
          </a:xfrm>
          <a:prstGeom prst="rect">
            <a:avLst/>
          </a:prstGeom>
        </p:spPr>
      </p:pic>
    </p:spTree>
    <p:extLst>
      <p:ext uri="{BB962C8B-B14F-4D97-AF65-F5344CB8AC3E}">
        <p14:creationId xmlns:p14="http://schemas.microsoft.com/office/powerpoint/2010/main" val="1883928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For More Information </a:t>
            </a:r>
          </a:p>
        </p:txBody>
      </p:sp>
      <p:sp>
        <p:nvSpPr>
          <p:cNvPr id="6" name="Slide Number Placeholder 5"/>
          <p:cNvSpPr>
            <a:spLocks noGrp="1"/>
          </p:cNvSpPr>
          <p:nvPr>
            <p:ph type="sldNum" sz="quarter" idx="4"/>
          </p:nvPr>
        </p:nvSpPr>
        <p:spPr/>
        <p:txBody>
          <a:bodyPr/>
          <a:lstStyle/>
          <a:p>
            <a:endParaRPr lang="en-US"/>
          </a:p>
        </p:txBody>
      </p:sp>
      <p:sp>
        <p:nvSpPr>
          <p:cNvPr id="8" name="TextBox 7">
            <a:extLst>
              <a:ext uri="{FF2B5EF4-FFF2-40B4-BE49-F238E27FC236}">
                <a16:creationId xmlns:a16="http://schemas.microsoft.com/office/drawing/2014/main" id="{C81E30A0-1C82-599A-18B6-1C03E44447F0}"/>
              </a:ext>
            </a:extLst>
          </p:cNvPr>
          <p:cNvSpPr txBox="1"/>
          <p:nvPr/>
        </p:nvSpPr>
        <p:spPr>
          <a:xfrm>
            <a:off x="685800" y="1752600"/>
            <a:ext cx="2278117" cy="1477328"/>
          </a:xfrm>
          <a:prstGeom prst="rect">
            <a:avLst/>
          </a:prstGeom>
          <a:noFill/>
        </p:spPr>
        <p:txBody>
          <a:bodyPr wrap="square" rtlCol="0">
            <a:spAutoFit/>
          </a:bodyPr>
          <a:lstStyle/>
          <a:p>
            <a:r>
              <a:rPr lang="en-US" dirty="0"/>
              <a:t>Melissa Levy</a:t>
            </a:r>
          </a:p>
          <a:p>
            <a:r>
              <a:rPr lang="en-US" dirty="0"/>
              <a:t>NADO</a:t>
            </a:r>
          </a:p>
          <a:p>
            <a:r>
              <a:rPr lang="en-US" dirty="0">
                <a:hlinkClick r:id="rId3"/>
              </a:rPr>
              <a:t>mlevy@nado.org</a:t>
            </a:r>
            <a:endParaRPr lang="en-US" dirty="0"/>
          </a:p>
          <a:p>
            <a:r>
              <a:rPr lang="en-US" dirty="0">
                <a:hlinkClick r:id="rId4"/>
              </a:rPr>
              <a:t>www.nado.org</a:t>
            </a:r>
            <a:endParaRPr lang="en-US" dirty="0"/>
          </a:p>
          <a:p>
            <a:endParaRPr lang="en-US" dirty="0"/>
          </a:p>
        </p:txBody>
      </p:sp>
      <p:pic>
        <p:nvPicPr>
          <p:cNvPr id="15" name="Picture 14" descr="A picture containing text, graphics, graphic design, font&#10;&#10;Description automatically generated">
            <a:extLst>
              <a:ext uri="{FF2B5EF4-FFF2-40B4-BE49-F238E27FC236}">
                <a16:creationId xmlns:a16="http://schemas.microsoft.com/office/drawing/2014/main" id="{50241EB6-F859-E4D0-5C18-2A97878775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294" y="3747477"/>
            <a:ext cx="8229600" cy="2031023"/>
          </a:xfrm>
          <a:prstGeom prst="rect">
            <a:avLst/>
          </a:prstGeom>
        </p:spPr>
      </p:pic>
      <p:sp>
        <p:nvSpPr>
          <p:cNvPr id="3" name="TextBox 2">
            <a:extLst>
              <a:ext uri="{FF2B5EF4-FFF2-40B4-BE49-F238E27FC236}">
                <a16:creationId xmlns:a16="http://schemas.microsoft.com/office/drawing/2014/main" id="{D67670E5-A691-67EF-AE20-D2AACBC05A6A}"/>
              </a:ext>
            </a:extLst>
          </p:cNvPr>
          <p:cNvSpPr txBox="1"/>
          <p:nvPr/>
        </p:nvSpPr>
        <p:spPr>
          <a:xfrm>
            <a:off x="4275083" y="1752912"/>
            <a:ext cx="2278117" cy="1477328"/>
          </a:xfrm>
          <a:prstGeom prst="rect">
            <a:avLst/>
          </a:prstGeom>
          <a:noFill/>
        </p:spPr>
        <p:txBody>
          <a:bodyPr wrap="square" rtlCol="0">
            <a:spAutoFit/>
          </a:bodyPr>
          <a:lstStyle/>
          <a:p>
            <a:r>
              <a:rPr lang="en-US" dirty="0"/>
              <a:t>Carrie Kissel</a:t>
            </a:r>
          </a:p>
          <a:p>
            <a:r>
              <a:rPr lang="en-US" dirty="0"/>
              <a:t>NADO</a:t>
            </a:r>
          </a:p>
          <a:p>
            <a:r>
              <a:rPr lang="en-US" dirty="0">
                <a:hlinkClick r:id="rId6"/>
              </a:rPr>
              <a:t>ckissel@nado.org</a:t>
            </a:r>
            <a:r>
              <a:rPr lang="en-US" dirty="0"/>
              <a:t> </a:t>
            </a:r>
          </a:p>
          <a:p>
            <a:r>
              <a:rPr lang="en-US" dirty="0">
                <a:hlinkClick r:id="rId4"/>
              </a:rPr>
              <a:t>www.nado.org</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a:latin typeface="+mj-lt"/>
              </a:rPr>
              <a:t>Principles of Wealth Creation</a:t>
            </a:r>
          </a:p>
        </p:txBody>
      </p:sp>
      <p:sp>
        <p:nvSpPr>
          <p:cNvPr id="3" name="Content Placeholder 2"/>
          <p:cNvSpPr>
            <a:spLocks noGrp="1"/>
          </p:cNvSpPr>
          <p:nvPr>
            <p:ph idx="1"/>
          </p:nvPr>
        </p:nvSpPr>
        <p:spPr>
          <a:xfrm>
            <a:off x="2117819" y="2514600"/>
            <a:ext cx="4495800" cy="1676400"/>
          </a:xfrm>
        </p:spPr>
        <p:txBody>
          <a:bodyPr rtlCol="0">
            <a:normAutofit/>
          </a:bodyPr>
          <a:lstStyle/>
          <a:p>
            <a:pPr marL="741363" indent="-741363" eaLnBrk="1" fontAlgn="auto" hangingPunct="1">
              <a:spcAft>
                <a:spcPts val="0"/>
              </a:spcAft>
              <a:buFont typeface="Arial" pitchFamily="34" charset="0"/>
              <a:buNone/>
              <a:defRPr/>
            </a:pPr>
            <a:endParaRPr lang="en-US" sz="2000"/>
          </a:p>
          <a:p>
            <a:pPr marL="0" indent="0" algn="r" eaLnBrk="1" fontAlgn="auto" hangingPunct="1">
              <a:spcAft>
                <a:spcPts val="0"/>
              </a:spcAft>
              <a:buFont typeface="Arial" pitchFamily="34" charset="0"/>
              <a:buNone/>
              <a:defRPr/>
            </a:pPr>
            <a:r>
              <a:rPr lang="en-US" sz="2400"/>
              <a:t>#2 – Root wealth in local people, places and firms through </a:t>
            </a:r>
            <a:r>
              <a:rPr lang="en-US" sz="2400" b="1"/>
              <a:t>local ownership, control and influence.</a:t>
            </a:r>
          </a:p>
          <a:p>
            <a:pPr eaLnBrk="1" fontAlgn="auto" hangingPunct="1">
              <a:spcAft>
                <a:spcPts val="0"/>
              </a:spcAft>
              <a:buFont typeface="Arial" pitchFamily="34" charset="0"/>
              <a:buNone/>
              <a:defRPr/>
            </a:pPr>
            <a:endParaRPr lang="en-US" sz="2800"/>
          </a:p>
        </p:txBody>
      </p:sp>
      <p:pic>
        <p:nvPicPr>
          <p:cNvPr id="301060" name="Picture 5" descr="1 - capital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1066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1061" name="Picture 6" descr="1 - livelihood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629" y="41148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1062" name="Picture 7" descr="1 - ownership.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83375" y="251460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1063" name="TextBox 9"/>
          <p:cNvSpPr txBox="1">
            <a:spLocks noChangeArrowheads="1"/>
          </p:cNvSpPr>
          <p:nvPr/>
        </p:nvSpPr>
        <p:spPr bwMode="auto">
          <a:xfrm>
            <a:off x="2438400" y="1363662"/>
            <a:ext cx="35052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#1 – </a:t>
            </a:r>
            <a:r>
              <a:rPr lang="en-US" altLang="en-US" b="1">
                <a:cs typeface="Arial" pitchFamily="34" charset="0"/>
              </a:rPr>
              <a:t>Create wealth</a:t>
            </a:r>
            <a:r>
              <a:rPr lang="en-US" altLang="en-US">
                <a:cs typeface="Arial" pitchFamily="34" charset="0"/>
              </a:rPr>
              <a:t>, broadly defined, and aspire to do no harm.</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301064" name="TextBox 10"/>
          <p:cNvSpPr txBox="1">
            <a:spLocks noChangeArrowheads="1"/>
          </p:cNvSpPr>
          <p:nvPr/>
        </p:nvSpPr>
        <p:spPr bwMode="auto">
          <a:xfrm>
            <a:off x="2286000" y="4321175"/>
            <a:ext cx="4038600"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Arial"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Arial" pitchFamily="34" charset="0"/>
              </a:defRPr>
            </a:lvl2pPr>
            <a:lvl3pPr marL="1143000" indent="-228600" eaLnBrk="0" hangingPunct="0">
              <a:spcBef>
                <a:spcPct val="20000"/>
              </a:spcBef>
              <a:buClr>
                <a:srgbClr val="E5FCC2"/>
              </a:buClr>
              <a:buFont typeface="Arial" pitchFamily="34" charset="0"/>
              <a:buChar char="•"/>
              <a:defRPr>
                <a:solidFill>
                  <a:schemeClr val="tx1"/>
                </a:solidFill>
                <a:latin typeface="Arial" pitchFamily="34" charset="0"/>
              </a:defRPr>
            </a:lvl3pPr>
            <a:lvl4pPr marL="1600200" indent="-228600" eaLnBrk="0" hangingPunct="0">
              <a:spcBef>
                <a:spcPct val="20000"/>
              </a:spcBef>
              <a:buClr>
                <a:srgbClr val="FADA7A"/>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rgbClr val="B88472"/>
              </a:buClr>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B88472"/>
              </a:buClr>
              <a:buFont typeface="Arial" pitchFamily="34" charset="0"/>
              <a:buChar char="•"/>
              <a:defRPr sz="1400">
                <a:solidFill>
                  <a:schemeClr val="tx1"/>
                </a:solidFill>
                <a:latin typeface="Arial" pitchFamily="34" charset="0"/>
              </a:defRPr>
            </a:lvl9pPr>
          </a:lstStyle>
          <a:p>
            <a:pPr eaLnBrk="1" fontAlgn="base" hangingPunct="1">
              <a:spcBef>
                <a:spcPct val="0"/>
              </a:spcBef>
              <a:spcAft>
                <a:spcPct val="0"/>
              </a:spcAft>
              <a:buClrTx/>
              <a:buFontTx/>
              <a:buNone/>
            </a:pPr>
            <a:r>
              <a:rPr lang="en-US" altLang="en-US">
                <a:cs typeface="Arial" pitchFamily="34" charset="0"/>
              </a:rPr>
              <a:t>#3 – Build </a:t>
            </a:r>
            <a:r>
              <a:rPr lang="en-US" altLang="en-US" b="1">
                <a:cs typeface="Arial" pitchFamily="34" charset="0"/>
              </a:rPr>
              <a:t>lasting livelihoods </a:t>
            </a:r>
            <a:r>
              <a:rPr lang="en-US" altLang="en-US">
                <a:cs typeface="Arial" pitchFamily="34" charset="0"/>
              </a:rPr>
              <a:t>by intentionally including people and firms on the economic margins.</a:t>
            </a:r>
          </a:p>
          <a:p>
            <a:pPr eaLnBrk="1" fontAlgn="base" hangingPunct="1">
              <a:spcBef>
                <a:spcPct val="0"/>
              </a:spcBef>
              <a:spcAft>
                <a:spcPct val="0"/>
              </a:spcAft>
              <a:buClrTx/>
              <a:buFontTx/>
              <a:buNone/>
            </a:pPr>
            <a:endParaRPr lang="en-US" altLang="en-US" sz="1800">
              <a:solidFill>
                <a:srgbClr val="547980"/>
              </a:solidFill>
              <a:cs typeface="Arial" pitchFamily="34" charset="0"/>
            </a:endParaRPr>
          </a:p>
        </p:txBody>
      </p:sp>
      <p:sp>
        <p:nvSpPr>
          <p:cNvPr id="13323" name="Slide Number Placeholder 11"/>
          <p:cNvSpPr>
            <a:spLocks noGrp="1"/>
          </p:cNvSpPr>
          <p:nvPr>
            <p:ph type="sldNum" sz="quarter" idx="4294967295"/>
          </p:nvPr>
        </p:nvSpPr>
        <p:spPr bwMode="auto">
          <a:xfrm>
            <a:off x="8531225" y="5648325"/>
            <a:ext cx="549275" cy="396875"/>
          </a:xfrm>
          <a:prstGeom prst="bracketPair">
            <a:avLst>
              <a:gd name="adj" fmla="val 17949"/>
            </a:avLst>
          </a:prstGeom>
          <a:ln>
            <a:round/>
            <a:headEnd/>
            <a:tailEnd/>
          </a:ln>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68B8400-AB04-4387-8286-3C5EAE74C0EA}" type="slidenum">
              <a:rPr lang="en-US" altLang="en-US" smtClean="0">
                <a:solidFill>
                  <a:srgbClr val="FFFFFF"/>
                </a:solidFill>
              </a:rPr>
              <a:pPr fontAlgn="base">
                <a:spcBef>
                  <a:spcPct val="0"/>
                </a:spcBef>
                <a:spcAft>
                  <a:spcPct val="0"/>
                </a:spcAft>
                <a:defRPr/>
              </a:pPr>
              <a:t>3</a:t>
            </a:fld>
            <a:endParaRPr lang="en-US" altLang="en-US">
              <a:solidFill>
                <a:srgbClr val="FFFFFF"/>
              </a:solidFill>
            </a:endParaRPr>
          </a:p>
        </p:txBody>
      </p:sp>
    </p:spTree>
    <p:extLst>
      <p:ext uri="{BB962C8B-B14F-4D97-AF65-F5344CB8AC3E}">
        <p14:creationId xmlns:p14="http://schemas.microsoft.com/office/powerpoint/2010/main" val="233641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9200"/>
          </a:xfrm>
          <a:solidFill>
            <a:schemeClr val="bg1"/>
          </a:solidFill>
        </p:spPr>
        <p:txBody>
          <a:bodyPr>
            <a:normAutofit fontScale="90000"/>
          </a:bodyPr>
          <a:lstStyle/>
          <a:p>
            <a:br>
              <a:rPr lang="en-US" sz="2000" b="1">
                <a:solidFill>
                  <a:srgbClr val="404556"/>
                </a:solidFill>
              </a:rPr>
            </a:br>
            <a:r>
              <a:rPr lang="en-US" u="sng"/>
              <a:t>#1: Investing in and Building 8 Capitals</a:t>
            </a:r>
            <a:br>
              <a:rPr lang="en-US" sz="3200">
                <a:latin typeface="Verdana"/>
                <a:cs typeface="Verdana"/>
              </a:rPr>
            </a:br>
            <a:endParaRPr lang="en-US" sz="3200">
              <a:latin typeface="Verdana"/>
              <a:cs typeface="Verdana"/>
            </a:endParaRPr>
          </a:p>
        </p:txBody>
      </p:sp>
      <p:grpSp>
        <p:nvGrpSpPr>
          <p:cNvPr id="3" name="Group 5"/>
          <p:cNvGrpSpPr/>
          <p:nvPr/>
        </p:nvGrpSpPr>
        <p:grpSpPr>
          <a:xfrm>
            <a:off x="0" y="1295400"/>
            <a:ext cx="5257800" cy="4800600"/>
            <a:chOff x="2584703" y="1825752"/>
            <a:chExt cx="3968496" cy="3965448"/>
          </a:xfrm>
        </p:grpSpPr>
        <p:sp>
          <p:nvSpPr>
            <p:cNvPr id="7" name="Rectangle 6"/>
            <p:cNvSpPr/>
            <p:nvPr/>
          </p:nvSpPr>
          <p:spPr>
            <a:xfrm rot="16200000">
              <a:off x="2586227" y="1824228"/>
              <a:ext cx="3965448" cy="396849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2.bp.blogspot.com/-HmX4RwcllN8/S_u95WhFd_I/AAAAAAAAADY/tHnw0ho57lU/s1600/money.jpg"/>
            <p:cNvPicPr>
              <a:picLocks noChangeAspect="1" noChangeArrowheads="1"/>
            </p:cNvPicPr>
            <p:nvPr/>
          </p:nvPicPr>
          <p:blipFill>
            <a:blip r:embed="rId2" cstate="print"/>
            <a:stretch>
              <a:fillRect/>
            </a:stretch>
          </p:blipFill>
          <p:spPr bwMode="auto">
            <a:xfrm>
              <a:off x="2743200" y="1981200"/>
              <a:ext cx="3657600" cy="3657600"/>
            </a:xfrm>
            <a:prstGeom prst="rect">
              <a:avLst/>
            </a:prstGeom>
            <a:noFill/>
          </p:spPr>
        </p:pic>
      </p:grpSp>
      <p:sp>
        <p:nvSpPr>
          <p:cNvPr id="4" name="TextBox 3"/>
          <p:cNvSpPr txBox="1"/>
          <p:nvPr/>
        </p:nvSpPr>
        <p:spPr>
          <a:xfrm>
            <a:off x="5334000" y="1828800"/>
            <a:ext cx="3352800" cy="3853363"/>
          </a:xfrm>
          <a:prstGeom prst="rect">
            <a:avLst/>
          </a:prstGeom>
          <a:noFill/>
        </p:spPr>
        <p:txBody>
          <a:bodyPr wrap="square" rtlCol="0">
            <a:spAutoFit/>
          </a:bodyPr>
          <a:lstStyle/>
          <a:p>
            <a:pPr algn="ctr">
              <a:spcBef>
                <a:spcPct val="20000"/>
              </a:spcBef>
              <a:buClr>
                <a:srgbClr val="D16349">
                  <a:lumMod val="75000"/>
                </a:srgbClr>
              </a:buClr>
              <a:buSzPct val="85000"/>
            </a:pPr>
            <a:r>
              <a:rPr lang="en-US" sz="2400">
                <a:solidFill>
                  <a:prstClr val="black"/>
                </a:solidFill>
                <a:latin typeface="Calibri" pitchFamily="34" charset="0"/>
                <a:cs typeface="Calibri" pitchFamily="34" charset="0"/>
              </a:rPr>
              <a:t>Wealth is </a:t>
            </a:r>
            <a:r>
              <a:rPr lang="en-US" sz="2400" b="1">
                <a:solidFill>
                  <a:srgbClr val="9A0000"/>
                </a:solidFill>
                <a:latin typeface="Calibri" pitchFamily="34" charset="0"/>
                <a:cs typeface="Calibri" pitchFamily="34" charset="0"/>
              </a:rPr>
              <a:t>not just money.</a:t>
            </a:r>
            <a:endParaRPr lang="en-US" sz="2400">
              <a:solidFill>
                <a:prstClr val="black"/>
              </a:solidFill>
              <a:latin typeface="Calibri" pitchFamily="34" charset="0"/>
              <a:cs typeface="Calibri" pitchFamily="34" charset="0"/>
            </a:endParaRPr>
          </a:p>
          <a:p>
            <a:pPr lvl="0" algn="ctr">
              <a:spcBef>
                <a:spcPct val="20000"/>
              </a:spcBef>
              <a:buClr>
                <a:srgbClr val="D16349">
                  <a:lumMod val="75000"/>
                </a:srgbClr>
              </a:buClr>
              <a:buSzPct val="85000"/>
            </a:pPr>
            <a:r>
              <a:rPr lang="en-US" sz="2400">
                <a:solidFill>
                  <a:prstClr val="black"/>
                </a:solidFill>
                <a:latin typeface="Calibri" pitchFamily="34" charset="0"/>
                <a:cs typeface="Calibri" pitchFamily="34" charset="0"/>
              </a:rPr>
              <a:t>Wealth is the </a:t>
            </a:r>
            <a:r>
              <a:rPr lang="en-US" sz="2400" b="1" u="sng">
                <a:solidFill>
                  <a:srgbClr val="9A0000"/>
                </a:solidFill>
                <a:latin typeface="Calibri" pitchFamily="34" charset="0"/>
                <a:cs typeface="Calibri" pitchFamily="34" charset="0"/>
              </a:rPr>
              <a:t>reservoir</a:t>
            </a:r>
            <a:r>
              <a:rPr lang="en-US" sz="2400">
                <a:solidFill>
                  <a:prstClr val="black"/>
                </a:solidFill>
                <a:latin typeface="Calibri" pitchFamily="34" charset="0"/>
                <a:cs typeface="Calibri" pitchFamily="34" charset="0"/>
              </a:rPr>
              <a:t> of </a:t>
            </a:r>
            <a:r>
              <a:rPr lang="en-US" sz="2400" b="1" u="sng">
                <a:solidFill>
                  <a:srgbClr val="9A0000"/>
                </a:solidFill>
                <a:latin typeface="Calibri" pitchFamily="34" charset="0"/>
                <a:cs typeface="Calibri" pitchFamily="34" charset="0"/>
              </a:rPr>
              <a:t>all assets</a:t>
            </a:r>
            <a:r>
              <a:rPr lang="en-US" sz="2400">
                <a:solidFill>
                  <a:prstClr val="black"/>
                </a:solidFill>
                <a:latin typeface="Calibri" pitchFamily="34" charset="0"/>
                <a:cs typeface="Calibri" pitchFamily="34" charset="0"/>
              </a:rPr>
              <a:t> that can contribute to the well-being of people, places or economies.</a:t>
            </a:r>
          </a:p>
          <a:p>
            <a:pPr lvl="0" algn="ctr">
              <a:spcBef>
                <a:spcPct val="20000"/>
              </a:spcBef>
              <a:buClr>
                <a:srgbClr val="D16349">
                  <a:lumMod val="75000"/>
                </a:srgbClr>
              </a:buClr>
              <a:buSzPct val="85000"/>
            </a:pPr>
            <a:r>
              <a:rPr lang="en-US" sz="2400">
                <a:solidFill>
                  <a:prstClr val="black"/>
                </a:solidFill>
                <a:latin typeface="Calibri" pitchFamily="34" charset="0"/>
                <a:cs typeface="Calibri" pitchFamily="34" charset="0"/>
              </a:rPr>
              <a:t>Every place has wealth.</a:t>
            </a:r>
          </a:p>
          <a:p>
            <a:pPr lvl="0">
              <a:spcBef>
                <a:spcPct val="20000"/>
              </a:spcBef>
              <a:buClr>
                <a:srgbClr val="D16349">
                  <a:lumMod val="75000"/>
                </a:srgbClr>
              </a:buClr>
              <a:buSzPct val="85000"/>
            </a:pPr>
            <a:endParaRPr lang="en-US" sz="2400">
              <a:solidFill>
                <a:prstClr val="black"/>
              </a:solidFill>
              <a:latin typeface="Calibri" pitchFamily="34" charset="0"/>
              <a:cs typeface="Calibri" pitchFamily="34" charset="0"/>
            </a:endParaRPr>
          </a:p>
          <a:p>
            <a:endParaRPr lang="en-US" sz="1400"/>
          </a:p>
        </p:txBody>
      </p:sp>
      <p:sp>
        <p:nvSpPr>
          <p:cNvPr id="9" name="Slide Number Placeholder 8"/>
          <p:cNvSpPr>
            <a:spLocks noGrp="1"/>
          </p:cNvSpPr>
          <p:nvPr>
            <p:ph type="sldNum" sz="quarter" idx="4"/>
          </p:nvPr>
        </p:nvSpPr>
        <p:spPr/>
        <p:txBody>
          <a:bodyPr/>
          <a:lstStyle/>
          <a:p>
            <a:endParaRPr lang="en-US"/>
          </a:p>
        </p:txBody>
      </p:sp>
    </p:spTree>
    <p:extLst>
      <p:ext uri="{BB962C8B-B14F-4D97-AF65-F5344CB8AC3E}">
        <p14:creationId xmlns:p14="http://schemas.microsoft.com/office/powerpoint/2010/main" val="240722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2"/>
          <p:cNvSpPr>
            <a:spLocks/>
          </p:cNvSpPr>
          <p:nvPr/>
        </p:nvSpPr>
        <p:spPr bwMode="auto">
          <a:xfrm>
            <a:off x="190501" y="236637"/>
            <a:ext cx="1485899" cy="1127475"/>
          </a:xfrm>
          <a:prstGeom prst="rect">
            <a:avLst/>
          </a:prstGeom>
          <a:noFill/>
          <a:ln w="12700">
            <a:noFill/>
            <a:miter lim="800000"/>
            <a:headEnd/>
            <a:tailEnd/>
          </a:ln>
        </p:spPr>
        <p:txBody>
          <a:bodyPr lIns="0" tIns="0" rIns="0" bIns="0" anchor="ctr"/>
          <a:lstStyle/>
          <a:p>
            <a:r>
              <a:rPr lang="en-US" sz="2500">
                <a:solidFill>
                  <a:srgbClr val="FFFFFF"/>
                </a:solidFill>
                <a:latin typeface="+mj-lt"/>
              </a:rPr>
              <a:t>t</a:t>
            </a:r>
          </a:p>
        </p:txBody>
      </p:sp>
      <p:sp>
        <p:nvSpPr>
          <p:cNvPr id="27" name="TextBox 26"/>
          <p:cNvSpPr txBox="1"/>
          <p:nvPr/>
        </p:nvSpPr>
        <p:spPr>
          <a:xfrm>
            <a:off x="2697479" y="294129"/>
            <a:ext cx="6446521" cy="769441"/>
          </a:xfrm>
          <a:prstGeom prst="rect">
            <a:avLst/>
          </a:prstGeom>
          <a:solidFill>
            <a:schemeClr val="accent3">
              <a:lumMod val="20000"/>
              <a:lumOff val="80000"/>
            </a:schemeClr>
          </a:solidFill>
        </p:spPr>
        <p:txBody>
          <a:bodyPr wrap="square" lIns="0" tIns="0" rIns="0" bIns="0" rtlCol="0" anchor="b" anchorCtr="0">
            <a:spAutoFit/>
          </a:bodyPr>
          <a:lstStyle/>
          <a:p>
            <a:pPr algn="ctr"/>
            <a:endParaRPr lang="en-US" sz="600" b="1">
              <a:solidFill>
                <a:srgbClr val="4F81BD">
                  <a:lumMod val="50000"/>
                </a:srgbClr>
              </a:solidFill>
              <a:latin typeface="+mj-lt"/>
            </a:endParaRPr>
          </a:p>
          <a:p>
            <a:pPr algn="ctr"/>
            <a:endParaRPr lang="en-US" sz="600" b="1">
              <a:solidFill>
                <a:srgbClr val="404556"/>
              </a:solidFill>
              <a:latin typeface="+mj-lt"/>
            </a:endParaRPr>
          </a:p>
          <a:p>
            <a:pPr algn="ctr"/>
            <a:endParaRPr lang="en-US" sz="200" b="1">
              <a:solidFill>
                <a:srgbClr val="404556"/>
              </a:solidFill>
              <a:latin typeface="+mj-lt"/>
            </a:endParaRPr>
          </a:p>
          <a:p>
            <a:pPr algn="ctr"/>
            <a:r>
              <a:rPr lang="en-US" sz="3000" b="1">
                <a:solidFill>
                  <a:srgbClr val="9A0000"/>
                </a:solidFill>
                <a:latin typeface="+mj-lt"/>
              </a:rPr>
              <a:t>Wealth Components: Eight Capitals</a:t>
            </a:r>
          </a:p>
          <a:p>
            <a:pPr algn="ctr"/>
            <a:endParaRPr lang="en-US" sz="600" b="1">
              <a:solidFill>
                <a:srgbClr val="4F81BD">
                  <a:lumMod val="50000"/>
                </a:srgbClr>
              </a:solidFill>
              <a:latin typeface="+mj-lt"/>
            </a:endParaRPr>
          </a:p>
        </p:txBody>
      </p:sp>
      <p:sp>
        <p:nvSpPr>
          <p:cNvPr id="29" name="TextBox 28"/>
          <p:cNvSpPr txBox="1"/>
          <p:nvPr/>
        </p:nvSpPr>
        <p:spPr>
          <a:xfrm>
            <a:off x="1137" y="590522"/>
            <a:ext cx="2605040" cy="461665"/>
          </a:xfrm>
          <a:prstGeom prst="rect">
            <a:avLst/>
          </a:prstGeom>
          <a:solidFill>
            <a:srgbClr val="006666"/>
          </a:solidFill>
        </p:spPr>
        <p:txBody>
          <a:bodyPr wrap="square" rtlCol="0">
            <a:spAutoFit/>
          </a:bodyPr>
          <a:lstStyle/>
          <a:p>
            <a:pPr algn="ctr"/>
            <a:r>
              <a:rPr lang="en-US" sz="2400" b="1">
                <a:solidFill>
                  <a:srgbClr val="E8EFEF"/>
                </a:solidFill>
                <a:effectLst>
                  <a:outerShdw blurRad="38100" dist="38100" dir="2700000" algn="tl">
                    <a:srgbClr val="000000">
                      <a:alpha val="43137"/>
                    </a:srgbClr>
                  </a:outerShdw>
                </a:effectLst>
                <a:latin typeface="+mj-lt"/>
              </a:rPr>
              <a:t>Key Concept</a:t>
            </a:r>
          </a:p>
        </p:txBody>
      </p:sp>
      <p:grpSp>
        <p:nvGrpSpPr>
          <p:cNvPr id="31" name="Group 30"/>
          <p:cNvGrpSpPr/>
          <p:nvPr/>
        </p:nvGrpSpPr>
        <p:grpSpPr>
          <a:xfrm>
            <a:off x="0" y="1052187"/>
            <a:ext cx="9144000" cy="4990525"/>
            <a:chOff x="228600" y="990600"/>
            <a:chExt cx="8763000" cy="5052112"/>
          </a:xfrm>
        </p:grpSpPr>
        <p:sp>
          <p:nvSpPr>
            <p:cNvPr id="32" name="Rectangle 31"/>
            <p:cNvSpPr/>
            <p:nvPr/>
          </p:nvSpPr>
          <p:spPr>
            <a:xfrm>
              <a:off x="228600" y="990600"/>
              <a:ext cx="8763000" cy="4953000"/>
            </a:xfrm>
            <a:prstGeom prst="rect">
              <a:avLst/>
            </a:prstGeom>
            <a:solidFill>
              <a:schemeClr val="accent3">
                <a:lumMod val="20000"/>
                <a:lumOff val="80000"/>
              </a:schemeClr>
            </a:solidFill>
          </p:spPr>
          <p:txBody>
            <a:bodyPr/>
            <a:lstStyle/>
            <a:p>
              <a:endParaRPr lang="en-US"/>
            </a:p>
          </p:txBody>
        </p:sp>
        <p:sp>
          <p:nvSpPr>
            <p:cNvPr id="33" name="Freeform 32"/>
            <p:cNvSpPr/>
            <p:nvPr/>
          </p:nvSpPr>
          <p:spPr>
            <a:xfrm>
              <a:off x="228600" y="10599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Intellectual</a:t>
              </a:r>
            </a:p>
          </p:txBody>
        </p:sp>
        <p:sp>
          <p:nvSpPr>
            <p:cNvPr id="34" name="Left Brace 33"/>
            <p:cNvSpPr/>
            <p:nvPr/>
          </p:nvSpPr>
          <p:spPr>
            <a:xfrm>
              <a:off x="2419349" y="10438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Freeform 34"/>
            <p:cNvSpPr/>
            <p:nvPr/>
          </p:nvSpPr>
          <p:spPr>
            <a:xfrm>
              <a:off x="3032759" y="10438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Knowledge and innovation</a:t>
              </a:r>
            </a:p>
          </p:txBody>
        </p:sp>
        <p:sp>
          <p:nvSpPr>
            <p:cNvPr id="36" name="Freeform 35"/>
            <p:cNvSpPr/>
            <p:nvPr/>
          </p:nvSpPr>
          <p:spPr>
            <a:xfrm>
              <a:off x="228600" y="170055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Individual</a:t>
              </a:r>
            </a:p>
          </p:txBody>
        </p:sp>
        <p:sp>
          <p:nvSpPr>
            <p:cNvPr id="37" name="Left Brace 36"/>
            <p:cNvSpPr/>
            <p:nvPr/>
          </p:nvSpPr>
          <p:spPr>
            <a:xfrm>
              <a:off x="2419349" y="16844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37"/>
            <p:cNvSpPr/>
            <p:nvPr/>
          </p:nvSpPr>
          <p:spPr>
            <a:xfrm>
              <a:off x="3032759" y="16844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Skills, education, health</a:t>
              </a:r>
            </a:p>
          </p:txBody>
        </p:sp>
        <p:sp>
          <p:nvSpPr>
            <p:cNvPr id="39" name="Freeform 38"/>
            <p:cNvSpPr/>
            <p:nvPr/>
          </p:nvSpPr>
          <p:spPr>
            <a:xfrm>
              <a:off x="228600" y="234112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Social</a:t>
              </a:r>
            </a:p>
          </p:txBody>
        </p:sp>
        <p:sp>
          <p:nvSpPr>
            <p:cNvPr id="40" name="Left Brace 39"/>
            <p:cNvSpPr/>
            <p:nvPr/>
          </p:nvSpPr>
          <p:spPr>
            <a:xfrm>
              <a:off x="2419349" y="23250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1" name="Freeform 40"/>
            <p:cNvSpPr/>
            <p:nvPr/>
          </p:nvSpPr>
          <p:spPr>
            <a:xfrm>
              <a:off x="3032759" y="23250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Trust and relationships</a:t>
              </a:r>
            </a:p>
          </p:txBody>
        </p:sp>
        <p:sp>
          <p:nvSpPr>
            <p:cNvPr id="42" name="Freeform 41"/>
            <p:cNvSpPr/>
            <p:nvPr/>
          </p:nvSpPr>
          <p:spPr>
            <a:xfrm>
              <a:off x="228600" y="2981700"/>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Natural</a:t>
              </a:r>
            </a:p>
          </p:txBody>
        </p:sp>
        <p:sp>
          <p:nvSpPr>
            <p:cNvPr id="43" name="Left Brace 42"/>
            <p:cNvSpPr/>
            <p:nvPr/>
          </p:nvSpPr>
          <p:spPr>
            <a:xfrm>
              <a:off x="2419349" y="296561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Freeform 43"/>
            <p:cNvSpPr/>
            <p:nvPr/>
          </p:nvSpPr>
          <p:spPr>
            <a:xfrm>
              <a:off x="3032759" y="296561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Natural resources</a:t>
              </a:r>
            </a:p>
          </p:txBody>
        </p:sp>
        <p:sp>
          <p:nvSpPr>
            <p:cNvPr id="45" name="Freeform 44"/>
            <p:cNvSpPr/>
            <p:nvPr/>
          </p:nvSpPr>
          <p:spPr>
            <a:xfrm>
              <a:off x="228600" y="3622275"/>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Built</a:t>
              </a:r>
            </a:p>
          </p:txBody>
        </p:sp>
        <p:sp>
          <p:nvSpPr>
            <p:cNvPr id="46" name="Left Brace 45"/>
            <p:cNvSpPr/>
            <p:nvPr/>
          </p:nvSpPr>
          <p:spPr>
            <a:xfrm>
              <a:off x="2419349" y="360618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7" name="Freeform 46"/>
            <p:cNvSpPr/>
            <p:nvPr/>
          </p:nvSpPr>
          <p:spPr>
            <a:xfrm>
              <a:off x="3032759" y="360618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Infrastructure</a:t>
              </a:r>
            </a:p>
          </p:txBody>
        </p:sp>
        <p:sp>
          <p:nvSpPr>
            <p:cNvPr id="48" name="Freeform 47"/>
            <p:cNvSpPr/>
            <p:nvPr/>
          </p:nvSpPr>
          <p:spPr>
            <a:xfrm>
              <a:off x="228600" y="4262849"/>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Political</a:t>
              </a:r>
              <a:r>
                <a:rPr lang="en-US" sz="2600">
                  <a:solidFill>
                    <a:prstClr val="black">
                      <a:hueOff val="0"/>
                      <a:satOff val="0"/>
                      <a:lumOff val="0"/>
                      <a:alphaOff val="0"/>
                    </a:prstClr>
                  </a:solidFill>
                  <a:latin typeface="+mj-lt"/>
                </a:rPr>
                <a:t> </a:t>
              </a:r>
            </a:p>
          </p:txBody>
        </p:sp>
        <p:sp>
          <p:nvSpPr>
            <p:cNvPr id="49" name="Left Brace 48"/>
            <p:cNvSpPr/>
            <p:nvPr/>
          </p:nvSpPr>
          <p:spPr>
            <a:xfrm>
              <a:off x="2419349" y="4246762"/>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0" name="Freeform 49"/>
            <p:cNvSpPr/>
            <p:nvPr/>
          </p:nvSpPr>
          <p:spPr>
            <a:xfrm>
              <a:off x="3032759" y="4246762"/>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5897"/>
                <a:satOff val="1639"/>
                <a:lumOff val="21267"/>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Influence on decision makers and shapers</a:t>
              </a:r>
            </a:p>
          </p:txBody>
        </p:sp>
        <p:sp>
          <p:nvSpPr>
            <p:cNvPr id="51" name="Freeform 50"/>
            <p:cNvSpPr/>
            <p:nvPr/>
          </p:nvSpPr>
          <p:spPr>
            <a:xfrm>
              <a:off x="228600" y="4903424"/>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Financial</a:t>
              </a:r>
            </a:p>
          </p:txBody>
        </p:sp>
        <p:sp>
          <p:nvSpPr>
            <p:cNvPr id="52" name="Left Brace 51"/>
            <p:cNvSpPr/>
            <p:nvPr/>
          </p:nvSpPr>
          <p:spPr>
            <a:xfrm>
              <a:off x="2419349" y="4887337"/>
              <a:ext cx="438150" cy="546975"/>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53" name="Freeform 52"/>
            <p:cNvSpPr/>
            <p:nvPr/>
          </p:nvSpPr>
          <p:spPr>
            <a:xfrm>
              <a:off x="3032759" y="4887337"/>
              <a:ext cx="595884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948"/>
                <a:satOff val="819"/>
                <a:lumOff val="10633"/>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Savings and investment</a:t>
              </a:r>
            </a:p>
          </p:txBody>
        </p:sp>
        <p:sp>
          <p:nvSpPr>
            <p:cNvPr id="54" name="Freeform 53"/>
            <p:cNvSpPr/>
            <p:nvPr/>
          </p:nvSpPr>
          <p:spPr>
            <a:xfrm>
              <a:off x="228600" y="5527912"/>
              <a:ext cx="2190749" cy="514800"/>
            </a:xfrm>
            <a:custGeom>
              <a:avLst/>
              <a:gdLst>
                <a:gd name="connsiteX0" fmla="*/ 0 w 2190749"/>
                <a:gd name="connsiteY0" fmla="*/ 0 h 514800"/>
                <a:gd name="connsiteX1" fmla="*/ 2190749 w 2190749"/>
                <a:gd name="connsiteY1" fmla="*/ 0 h 514800"/>
                <a:gd name="connsiteX2" fmla="*/ 2190749 w 2190749"/>
                <a:gd name="connsiteY2" fmla="*/ 514800 h 514800"/>
                <a:gd name="connsiteX3" fmla="*/ 0 w 2190749"/>
                <a:gd name="connsiteY3" fmla="*/ 514800 h 514800"/>
                <a:gd name="connsiteX4" fmla="*/ 0 w 2190749"/>
                <a:gd name="connsiteY4" fmla="*/ 0 h 5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49" h="514800">
                  <a:moveTo>
                    <a:pt x="0" y="0"/>
                  </a:moveTo>
                  <a:lnTo>
                    <a:pt x="2190749" y="0"/>
                  </a:lnTo>
                  <a:lnTo>
                    <a:pt x="2190749" y="514800"/>
                  </a:lnTo>
                  <a:lnTo>
                    <a:pt x="0" y="514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66040" rIns="184912" bIns="66040" numCol="1" spcCol="1270" anchor="ctr" anchorCtr="0">
              <a:noAutofit/>
            </a:bodyPr>
            <a:lstStyle/>
            <a:p>
              <a:pPr algn="r" defTabSz="1155700">
                <a:lnSpc>
                  <a:spcPct val="90000"/>
                </a:lnSpc>
                <a:spcBef>
                  <a:spcPct val="0"/>
                </a:spcBef>
                <a:spcAft>
                  <a:spcPct val="35000"/>
                </a:spcAft>
              </a:pPr>
              <a:r>
                <a:rPr lang="en-US" sz="2600" b="1">
                  <a:solidFill>
                    <a:srgbClr val="C0504D">
                      <a:lumMod val="75000"/>
                    </a:srgbClr>
                  </a:solidFill>
                  <a:latin typeface="+mj-lt"/>
                  <a:cs typeface="Calibri" pitchFamily="34" charset="0"/>
                </a:rPr>
                <a:t>Cultural</a:t>
              </a:r>
            </a:p>
          </p:txBody>
        </p:sp>
        <p:sp>
          <p:nvSpPr>
            <p:cNvPr id="55" name="Left Brace 54"/>
            <p:cNvSpPr/>
            <p:nvPr/>
          </p:nvSpPr>
          <p:spPr>
            <a:xfrm>
              <a:off x="2419349" y="5527912"/>
              <a:ext cx="438150" cy="514800"/>
            </a:xfrm>
            <a:prstGeom prst="leftBrace">
              <a:avLst>
                <a:gd name="adj1" fmla="val 35000"/>
                <a:gd name="adj2" fmla="val 50000"/>
              </a:avLst>
            </a:prstGeom>
            <a:scene3d>
              <a:camera prst="orthographicFront"/>
              <a:lightRig rig="threePt" dir="t">
                <a:rot lat="0" lon="0" rev="7500000"/>
              </a:lightRig>
            </a:scene3d>
            <a:sp3d z="-40000" prstMaterial="matte"/>
          </p:spPr>
          <p:style>
            <a:lnRef idx="2">
              <a:schemeClr val="accent3">
                <a:shade val="80000"/>
                <a:hueOff val="0"/>
                <a:satOff val="0"/>
                <a:lumOff val="0"/>
                <a:alphaOff val="0"/>
              </a:schemeClr>
            </a:lnRef>
            <a:fillRef idx="0">
              <a:schemeClr val="accent3">
                <a:shade val="80000"/>
                <a:hueOff val="0"/>
                <a:satOff val="0"/>
                <a:lumOff val="0"/>
                <a:alphaOff val="0"/>
              </a:schemeClr>
            </a:fillRef>
            <a:effectRef idx="0">
              <a:schemeClr val="accent3">
                <a:shade val="8000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56" name="Freeform 55"/>
          <p:cNvSpPr/>
          <p:nvPr/>
        </p:nvSpPr>
        <p:spPr>
          <a:xfrm>
            <a:off x="2926079" y="5495737"/>
            <a:ext cx="6217920" cy="546975"/>
          </a:xfrm>
          <a:custGeom>
            <a:avLst/>
            <a:gdLst>
              <a:gd name="connsiteX0" fmla="*/ 0 w 5958840"/>
              <a:gd name="connsiteY0" fmla="*/ 0 h 546975"/>
              <a:gd name="connsiteX1" fmla="*/ 5958840 w 5958840"/>
              <a:gd name="connsiteY1" fmla="*/ 0 h 546975"/>
              <a:gd name="connsiteX2" fmla="*/ 5958840 w 5958840"/>
              <a:gd name="connsiteY2" fmla="*/ 546975 h 546975"/>
              <a:gd name="connsiteX3" fmla="*/ 0 w 5958840"/>
              <a:gd name="connsiteY3" fmla="*/ 546975 h 546975"/>
              <a:gd name="connsiteX4" fmla="*/ 0 w 5958840"/>
              <a:gd name="connsiteY4" fmla="*/ 0 h 54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840" h="546975">
                <a:moveTo>
                  <a:pt x="0" y="0"/>
                </a:moveTo>
                <a:lnTo>
                  <a:pt x="5958840" y="0"/>
                </a:lnTo>
                <a:lnTo>
                  <a:pt x="5958840" y="546975"/>
                </a:lnTo>
                <a:lnTo>
                  <a:pt x="0" y="546975"/>
                </a:lnTo>
                <a:lnTo>
                  <a:pt x="0" y="0"/>
                </a:lnTo>
                <a:close/>
              </a:path>
            </a:pathLst>
          </a:custGeom>
          <a:solidFill>
            <a:srgbClr val="00666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845"/>
              <a:satOff val="2458"/>
              <a:lumOff val="31900"/>
              <a:alphaOff val="0"/>
            </a:schemeClr>
          </a:effectRef>
          <a:fontRef idx="minor">
            <a:schemeClr val="lt1"/>
          </a:fontRef>
        </p:style>
        <p:txBody>
          <a:bodyPr spcFirstLastPara="0" vert="horz" wrap="square" lIns="99060" tIns="99060" rIns="99060" bIns="99060" numCol="1" spcCol="1270" anchor="ctr" anchorCtr="0">
            <a:noAutofit/>
          </a:bodyPr>
          <a:lstStyle/>
          <a:p>
            <a:pPr marL="228600" lvl="1" indent="-228600" defTabSz="1155700">
              <a:lnSpc>
                <a:spcPct val="90000"/>
              </a:lnSpc>
              <a:spcBef>
                <a:spcPct val="0"/>
              </a:spcBef>
              <a:spcAft>
                <a:spcPct val="15000"/>
              </a:spcAft>
              <a:buFontTx/>
              <a:buChar char="••"/>
            </a:pPr>
            <a:r>
              <a:rPr lang="en-US" sz="2400">
                <a:solidFill>
                  <a:prstClr val="white"/>
                </a:solidFill>
                <a:latin typeface="+mj-lt"/>
                <a:cs typeface="Calibri" pitchFamily="34" charset="0"/>
              </a:rPr>
              <a:t>Traditions, customs and ways of doing</a:t>
            </a:r>
          </a:p>
        </p:txBody>
      </p:sp>
      <p:sp>
        <p:nvSpPr>
          <p:cNvPr id="57" name="Oval 56"/>
          <p:cNvSpPr/>
          <p:nvPr/>
        </p:nvSpPr>
        <p:spPr>
          <a:xfrm>
            <a:off x="6400800" y="1734497"/>
            <a:ext cx="2971800" cy="2425808"/>
          </a:xfrm>
          <a:prstGeom prst="ellipse">
            <a:avLst/>
          </a:prstGeom>
          <a:solidFill>
            <a:srgbClr val="DDCF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C0504D">
                    <a:lumMod val="75000"/>
                  </a:srgbClr>
                </a:solidFill>
                <a:latin typeface="+mj-lt"/>
              </a:rPr>
              <a:t>Assessment</a:t>
            </a:r>
          </a:p>
          <a:p>
            <a:pPr algn="ctr"/>
            <a:r>
              <a:rPr lang="en-US" sz="2000">
                <a:solidFill>
                  <a:srgbClr val="C0504D">
                    <a:lumMod val="75000"/>
                  </a:srgbClr>
                </a:solidFill>
                <a:latin typeface="+mj-lt"/>
              </a:rPr>
              <a:t>Design</a:t>
            </a:r>
          </a:p>
          <a:p>
            <a:pPr algn="ctr"/>
            <a:r>
              <a:rPr lang="en-US" sz="2000">
                <a:solidFill>
                  <a:srgbClr val="C0504D">
                    <a:lumMod val="75000"/>
                  </a:srgbClr>
                </a:solidFill>
                <a:latin typeface="+mj-lt"/>
              </a:rPr>
              <a:t>Measurement</a:t>
            </a:r>
          </a:p>
          <a:p>
            <a:pPr algn="ctr"/>
            <a:endParaRPr lang="en-US" sz="600">
              <a:solidFill>
                <a:srgbClr val="4F81BD">
                  <a:lumMod val="50000"/>
                </a:srgbClr>
              </a:solidFill>
              <a:latin typeface="+mj-lt"/>
            </a:endParaRPr>
          </a:p>
        </p:txBody>
      </p:sp>
    </p:spTree>
    <p:extLst>
      <p:ext uri="{BB962C8B-B14F-4D97-AF65-F5344CB8AC3E}">
        <p14:creationId xmlns:p14="http://schemas.microsoft.com/office/powerpoint/2010/main" val="138193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noFill/>
          <a:ln>
            <a:noFill/>
          </a:ln>
        </p:spPr>
        <p:txBody>
          <a:bodyPr>
            <a:noAutofit/>
          </a:bodyPr>
          <a:lstStyle/>
          <a:p>
            <a:r>
              <a:rPr lang="en-US" sz="4000" u="sng"/>
              <a:t>#2: Wealth without Ownership isn’t Rooted</a:t>
            </a:r>
            <a:endParaRPr lang="en-US" sz="4000" b="1" u="sng"/>
          </a:p>
        </p:txBody>
      </p:sp>
      <p:sp>
        <p:nvSpPr>
          <p:cNvPr id="5" name="Content Placeholder 4"/>
          <p:cNvSpPr>
            <a:spLocks noGrp="1"/>
          </p:cNvSpPr>
          <p:nvPr>
            <p:ph sz="quarter" idx="1"/>
          </p:nvPr>
        </p:nvSpPr>
        <p:spPr>
          <a:xfrm>
            <a:off x="228600" y="1219200"/>
            <a:ext cx="6150097" cy="4797552"/>
          </a:xfrm>
        </p:spPr>
        <p:txBody>
          <a:bodyPr vert="horz" lIns="91440" tIns="45720" rIns="91440" bIns="45720" rtlCol="0" anchor="t">
            <a:normAutofit fontScale="85000" lnSpcReduction="20000"/>
          </a:bodyPr>
          <a:lstStyle/>
          <a:p>
            <a:pPr marL="0" indent="0" algn="ctr">
              <a:spcBef>
                <a:spcPts val="1200"/>
              </a:spcBef>
              <a:buNone/>
            </a:pPr>
            <a:r>
              <a:rPr lang="en-US" sz="2800" b="1">
                <a:solidFill>
                  <a:srgbClr val="9A0000"/>
                </a:solidFill>
              </a:rPr>
              <a:t>Capitals that are “owned” locally build wealth.</a:t>
            </a:r>
          </a:p>
          <a:p>
            <a:pPr>
              <a:spcBef>
                <a:spcPts val="1200"/>
              </a:spcBef>
              <a:buFont typeface="Wingdings" pitchFamily="2" charset="2"/>
              <a:buChar char="§"/>
            </a:pPr>
            <a:endParaRPr lang="en-US" sz="100"/>
          </a:p>
          <a:p>
            <a:pPr>
              <a:spcBef>
                <a:spcPts val="800"/>
              </a:spcBef>
            </a:pPr>
            <a:r>
              <a:rPr lang="en-US" sz="2600"/>
              <a:t>Ownership means you capture and control the flow of benefits from the capitals over time. It creates enduring, stable benefits.</a:t>
            </a:r>
            <a:endParaRPr lang="en-US" sz="2600">
              <a:cs typeface="Calibri"/>
            </a:endParaRPr>
          </a:p>
          <a:p>
            <a:pPr>
              <a:spcBef>
                <a:spcPts val="2200"/>
              </a:spcBef>
            </a:pPr>
            <a:r>
              <a:rPr lang="en-US" sz="2600"/>
              <a:t>Benefits – e.g., income,  know-how, better technology – flowing from local ownership of capitals can be re-invested and re-circulated locally, enriching many. </a:t>
            </a:r>
            <a:endParaRPr lang="en-US" sz="2600">
              <a:cs typeface="Calibri"/>
            </a:endParaRPr>
          </a:p>
          <a:p>
            <a:pPr>
              <a:spcBef>
                <a:spcPts val="2200"/>
              </a:spcBef>
            </a:pPr>
            <a:r>
              <a:rPr lang="en-US" sz="2600"/>
              <a:t>Preserving local ownership or control over your capitals can increase the chances of preserving local jobs.</a:t>
            </a:r>
            <a:endParaRPr lang="en-US" sz="2600">
              <a:cs typeface="Calibri"/>
            </a:endParaRPr>
          </a:p>
          <a:p>
            <a:pPr>
              <a:spcBef>
                <a:spcPts val="2200"/>
              </a:spcBef>
            </a:pPr>
            <a:r>
              <a:rPr lang="en-US" sz="2600" b="1">
                <a:solidFill>
                  <a:srgbClr val="9A0000"/>
                </a:solidFill>
              </a:rPr>
              <a:t>Local ownership is an anchor </a:t>
            </a:r>
            <a:r>
              <a:rPr lang="en-US" sz="2600"/>
              <a:t>that helps wealth and change to stick. </a:t>
            </a:r>
            <a:endParaRPr lang="en-US" sz="2600">
              <a:cs typeface="Calibri"/>
            </a:endParaRPr>
          </a:p>
          <a:p>
            <a:pPr marL="0" indent="0">
              <a:spcBef>
                <a:spcPts val="1800"/>
              </a:spcBef>
              <a:buNone/>
            </a:pPr>
            <a:endParaRPr lang="en-US" sz="2400"/>
          </a:p>
          <a:p>
            <a:pPr marL="0" indent="0">
              <a:lnSpc>
                <a:spcPct val="100000"/>
              </a:lnSpc>
              <a:buNone/>
            </a:pPr>
            <a:endParaRPr lang="en-US" sz="2600" b="1"/>
          </a:p>
          <a:p>
            <a:pPr marL="342900" lvl="1" indent="0">
              <a:lnSpc>
                <a:spcPct val="150000"/>
              </a:lnSpc>
              <a:buNone/>
            </a:pPr>
            <a:endParaRPr lang="en-US"/>
          </a:p>
          <a:p>
            <a:pPr lvl="1">
              <a:lnSpc>
                <a:spcPct val="150000"/>
              </a:lnSpc>
            </a:pPr>
            <a:endParaRPr lang="en-US"/>
          </a:p>
          <a:p>
            <a:pPr lvl="1">
              <a:lnSpc>
                <a:spcPct val="150000"/>
              </a:lnSpc>
            </a:pPr>
            <a:endParaRPr lang="en-US"/>
          </a:p>
          <a:p>
            <a:pPr>
              <a:lnSpc>
                <a:spcPct val="150000"/>
              </a:lnSpc>
            </a:pPr>
            <a:endParaRPr lang="en-US"/>
          </a:p>
        </p:txBody>
      </p:sp>
      <p:sp>
        <p:nvSpPr>
          <p:cNvPr id="6" name="Slide Number Placeholder 5"/>
          <p:cNvSpPr>
            <a:spLocks noGrp="1"/>
          </p:cNvSpPr>
          <p:nvPr>
            <p:ph type="sldNum" sz="quarter" idx="4"/>
          </p:nvPr>
        </p:nvSpPr>
        <p:spPr/>
        <p:txBody>
          <a:bodyPr/>
          <a:lstStyle/>
          <a:p>
            <a:endParaRPr lang="en-US"/>
          </a:p>
        </p:txBody>
      </p:sp>
      <p:pic>
        <p:nvPicPr>
          <p:cNvPr id="7" name="Picture 6" descr="1 - ownership.png">
            <a:extLst>
              <a:ext uri="{FF2B5EF4-FFF2-40B4-BE49-F238E27FC236}">
                <a16:creationId xmlns:a16="http://schemas.microsoft.com/office/drawing/2014/main" id="{CCED101E-CB34-9F13-C998-181A4E799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518419" y="1690254"/>
            <a:ext cx="2625581" cy="262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58482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47FCF-34F2-E446-AD3B-48A4E2CC0425}"/>
              </a:ext>
            </a:extLst>
          </p:cNvPr>
          <p:cNvSpPr>
            <a:spLocks noGrp="1"/>
          </p:cNvSpPr>
          <p:nvPr>
            <p:ph type="title"/>
          </p:nvPr>
        </p:nvSpPr>
        <p:spPr/>
        <p:txBody>
          <a:bodyPr>
            <a:normAutofit fontScale="90000"/>
          </a:bodyPr>
          <a:lstStyle/>
          <a:p>
            <a:r>
              <a:rPr lang="en-US"/>
              <a:t>Making Wealth Stick: Local Ownership and Control</a:t>
            </a:r>
          </a:p>
        </p:txBody>
      </p:sp>
      <p:pic>
        <p:nvPicPr>
          <p:cNvPr id="6" name="Picture 5">
            <a:extLst>
              <a:ext uri="{FF2B5EF4-FFF2-40B4-BE49-F238E27FC236}">
                <a16:creationId xmlns:a16="http://schemas.microsoft.com/office/drawing/2014/main" id="{1E8933CB-D74C-C647-807F-0BBE159E0D5E}"/>
              </a:ext>
            </a:extLst>
          </p:cNvPr>
          <p:cNvPicPr>
            <a:picLocks noChangeAspect="1"/>
          </p:cNvPicPr>
          <p:nvPr/>
        </p:nvPicPr>
        <p:blipFill>
          <a:blip r:embed="rId3">
            <a:alphaModFix amt="26000"/>
          </a:blip>
          <a:stretch>
            <a:fillRect/>
          </a:stretch>
        </p:blipFill>
        <p:spPr>
          <a:xfrm>
            <a:off x="5717393" y="3802322"/>
            <a:ext cx="2548011" cy="2038409"/>
          </a:xfrm>
          <a:prstGeom prst="rect">
            <a:avLst/>
          </a:prstGeom>
        </p:spPr>
      </p:pic>
      <p:pic>
        <p:nvPicPr>
          <p:cNvPr id="12" name="Picture 11">
            <a:extLst>
              <a:ext uri="{FF2B5EF4-FFF2-40B4-BE49-F238E27FC236}">
                <a16:creationId xmlns:a16="http://schemas.microsoft.com/office/drawing/2014/main" id="{236192A1-AC9D-1243-A175-4837FDF69E1F}"/>
              </a:ext>
            </a:extLst>
          </p:cNvPr>
          <p:cNvPicPr>
            <a:picLocks noChangeAspect="1"/>
          </p:cNvPicPr>
          <p:nvPr/>
        </p:nvPicPr>
        <p:blipFill>
          <a:blip r:embed="rId4"/>
          <a:stretch>
            <a:fillRect/>
          </a:stretch>
        </p:blipFill>
        <p:spPr>
          <a:xfrm>
            <a:off x="255182" y="1639353"/>
            <a:ext cx="4191820" cy="2749054"/>
          </a:xfrm>
          <a:prstGeom prst="rect">
            <a:avLst/>
          </a:prstGeom>
        </p:spPr>
      </p:pic>
      <p:pic>
        <p:nvPicPr>
          <p:cNvPr id="13" name="Picture 12">
            <a:extLst>
              <a:ext uri="{FF2B5EF4-FFF2-40B4-BE49-F238E27FC236}">
                <a16:creationId xmlns:a16="http://schemas.microsoft.com/office/drawing/2014/main" id="{8B35D62E-39CF-A04F-883A-F6627054CABF}"/>
              </a:ext>
            </a:extLst>
          </p:cNvPr>
          <p:cNvPicPr>
            <a:picLocks noChangeAspect="1"/>
          </p:cNvPicPr>
          <p:nvPr/>
        </p:nvPicPr>
        <p:blipFill>
          <a:blip r:embed="rId5"/>
          <a:stretch>
            <a:fillRect/>
          </a:stretch>
        </p:blipFill>
        <p:spPr>
          <a:xfrm>
            <a:off x="6450129" y="1481832"/>
            <a:ext cx="2548011" cy="2222102"/>
          </a:xfrm>
          <a:prstGeom prst="rect">
            <a:avLst/>
          </a:prstGeom>
        </p:spPr>
      </p:pic>
      <p:pic>
        <p:nvPicPr>
          <p:cNvPr id="14" name="Picture 13">
            <a:extLst>
              <a:ext uri="{FF2B5EF4-FFF2-40B4-BE49-F238E27FC236}">
                <a16:creationId xmlns:a16="http://schemas.microsoft.com/office/drawing/2014/main" id="{6EF752F3-B457-ED41-BCF1-4A81B6765F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4321" y="3225435"/>
            <a:ext cx="4259680" cy="2819908"/>
          </a:xfrm>
          <a:prstGeom prst="rect">
            <a:avLst/>
          </a:prstGeom>
        </p:spPr>
      </p:pic>
      <p:sp>
        <p:nvSpPr>
          <p:cNvPr id="15" name="TextBox 14">
            <a:extLst>
              <a:ext uri="{FF2B5EF4-FFF2-40B4-BE49-F238E27FC236}">
                <a16:creationId xmlns:a16="http://schemas.microsoft.com/office/drawing/2014/main" id="{F2EB77DC-5590-4A47-8706-11A46CCA83F1}"/>
              </a:ext>
            </a:extLst>
          </p:cNvPr>
          <p:cNvSpPr txBox="1"/>
          <p:nvPr/>
        </p:nvSpPr>
        <p:spPr>
          <a:xfrm>
            <a:off x="2119730" y="4309743"/>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Buy Local Campaigns</a:t>
            </a:r>
          </a:p>
        </p:txBody>
      </p:sp>
      <p:sp>
        <p:nvSpPr>
          <p:cNvPr id="16" name="TextBox 15">
            <a:extLst>
              <a:ext uri="{FF2B5EF4-FFF2-40B4-BE49-F238E27FC236}">
                <a16:creationId xmlns:a16="http://schemas.microsoft.com/office/drawing/2014/main" id="{B42D0D40-B06E-A44D-B5D8-A4B385EC1396}"/>
              </a:ext>
            </a:extLst>
          </p:cNvPr>
          <p:cNvSpPr txBox="1"/>
          <p:nvPr/>
        </p:nvSpPr>
        <p:spPr>
          <a:xfrm>
            <a:off x="6348615" y="2867087"/>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Cooperatives</a:t>
            </a:r>
          </a:p>
        </p:txBody>
      </p:sp>
      <p:sp>
        <p:nvSpPr>
          <p:cNvPr id="17" name="TextBox 16">
            <a:extLst>
              <a:ext uri="{FF2B5EF4-FFF2-40B4-BE49-F238E27FC236}">
                <a16:creationId xmlns:a16="http://schemas.microsoft.com/office/drawing/2014/main" id="{F305CD74-CEE7-5346-AE81-8586581080E2}"/>
              </a:ext>
            </a:extLst>
          </p:cNvPr>
          <p:cNvSpPr txBox="1"/>
          <p:nvPr/>
        </p:nvSpPr>
        <p:spPr>
          <a:xfrm>
            <a:off x="4884668" y="3474662"/>
            <a:ext cx="3380736" cy="646331"/>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Resident Owned Communities</a:t>
            </a:r>
          </a:p>
        </p:txBody>
      </p:sp>
      <p:pic>
        <p:nvPicPr>
          <p:cNvPr id="18" name="Picture 17">
            <a:extLst>
              <a:ext uri="{FF2B5EF4-FFF2-40B4-BE49-F238E27FC236}">
                <a16:creationId xmlns:a16="http://schemas.microsoft.com/office/drawing/2014/main" id="{129DCBF3-1331-FC41-A131-0C8A585A8171}"/>
              </a:ext>
            </a:extLst>
          </p:cNvPr>
          <p:cNvPicPr>
            <a:picLocks noChangeAspect="1"/>
          </p:cNvPicPr>
          <p:nvPr/>
        </p:nvPicPr>
        <p:blipFill>
          <a:blip r:embed="rId7"/>
          <a:stretch>
            <a:fillRect/>
          </a:stretch>
        </p:blipFill>
        <p:spPr>
          <a:xfrm>
            <a:off x="255181" y="4635389"/>
            <a:ext cx="2822944" cy="1110881"/>
          </a:xfrm>
          <a:prstGeom prst="rect">
            <a:avLst/>
          </a:prstGeom>
          <a:solidFill>
            <a:schemeClr val="bg2">
              <a:lumMod val="60000"/>
              <a:lumOff val="40000"/>
            </a:schemeClr>
          </a:solidFill>
        </p:spPr>
      </p:pic>
      <p:sp>
        <p:nvSpPr>
          <p:cNvPr id="19" name="TextBox 18">
            <a:extLst>
              <a:ext uri="{FF2B5EF4-FFF2-40B4-BE49-F238E27FC236}">
                <a16:creationId xmlns:a16="http://schemas.microsoft.com/office/drawing/2014/main" id="{6CCFC0B3-2224-CD45-94BB-E99D8B2A54FB}"/>
              </a:ext>
            </a:extLst>
          </p:cNvPr>
          <p:cNvSpPr txBox="1"/>
          <p:nvPr/>
        </p:nvSpPr>
        <p:spPr>
          <a:xfrm>
            <a:off x="2019059" y="5647004"/>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Regional branding</a:t>
            </a:r>
          </a:p>
        </p:txBody>
      </p:sp>
      <p:pic>
        <p:nvPicPr>
          <p:cNvPr id="2" name="Picture 1">
            <a:extLst>
              <a:ext uri="{FF2B5EF4-FFF2-40B4-BE49-F238E27FC236}">
                <a16:creationId xmlns:a16="http://schemas.microsoft.com/office/drawing/2014/main" id="{1310A722-FCC9-A946-B17C-2C3A29B32B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22018" y="1605942"/>
            <a:ext cx="2190750" cy="1314450"/>
          </a:xfrm>
          <a:prstGeom prst="rect">
            <a:avLst/>
          </a:prstGeom>
        </p:spPr>
      </p:pic>
    </p:spTree>
    <p:extLst>
      <p:ext uri="{BB962C8B-B14F-4D97-AF65-F5344CB8AC3E}">
        <p14:creationId xmlns:p14="http://schemas.microsoft.com/office/powerpoint/2010/main" val="94909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eaLnBrk="1" fontAlgn="auto" hangingPunct="1">
              <a:spcAft>
                <a:spcPts val="0"/>
              </a:spcAft>
              <a:defRPr/>
            </a:pPr>
            <a:r>
              <a:rPr lang="en-US"/>
              <a:t>#3: Build Lasting Livelihoods</a:t>
            </a:r>
          </a:p>
        </p:txBody>
      </p:sp>
      <p:pic>
        <p:nvPicPr>
          <p:cNvPr id="305156" name="Picture 4" descr="1 - livelihood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57200" y="2955635"/>
            <a:ext cx="2926845" cy="2926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2"/>
          </p:nvPr>
        </p:nvSpPr>
        <p:spPr>
          <a:xfrm>
            <a:off x="3703782" y="1600200"/>
            <a:ext cx="4983018" cy="4525963"/>
          </a:xfrm>
        </p:spPr>
        <p:txBody>
          <a:bodyPr rtlCol="0">
            <a:normAutofit fontScale="92500" lnSpcReduction="10000"/>
          </a:bodyPr>
          <a:lstStyle/>
          <a:p>
            <a:pPr marL="0" indent="0" eaLnBrk="1" fontAlgn="auto" hangingPunct="1">
              <a:lnSpc>
                <a:spcPct val="90000"/>
              </a:lnSpc>
              <a:spcAft>
                <a:spcPts val="0"/>
              </a:spcAft>
              <a:buNone/>
              <a:defRPr/>
            </a:pPr>
            <a:r>
              <a:rPr lang="en-US" sz="2400" b="1"/>
              <a:t>“Lasting livelihoods” means…</a:t>
            </a:r>
          </a:p>
          <a:p>
            <a:pPr eaLnBrk="1" fontAlgn="auto" hangingPunct="1">
              <a:lnSpc>
                <a:spcPct val="90000"/>
              </a:lnSpc>
              <a:spcAft>
                <a:spcPts val="0"/>
              </a:spcAft>
              <a:buFont typeface="Arial" pitchFamily="34" charset="0"/>
              <a:buChar char="•"/>
              <a:defRPr/>
            </a:pPr>
            <a:endParaRPr lang="en-US" sz="2400" b="1"/>
          </a:p>
          <a:p>
            <a:pPr marL="511175" indent="-277813">
              <a:lnSpc>
                <a:spcPct val="90000"/>
              </a:lnSpc>
              <a:spcBef>
                <a:spcPts val="600"/>
              </a:spcBef>
              <a:spcAft>
                <a:spcPts val="600"/>
              </a:spcAft>
              <a:defRPr/>
            </a:pPr>
            <a:r>
              <a:rPr lang="en-US" sz="2400"/>
              <a:t>Ability to overcome vulnerability, maintain dignity and control, take risks to seize opportunities. </a:t>
            </a:r>
          </a:p>
          <a:p>
            <a:pPr marL="511175" indent="-277813" eaLnBrk="1" fontAlgn="auto" hangingPunct="1">
              <a:lnSpc>
                <a:spcPct val="90000"/>
              </a:lnSpc>
              <a:spcBef>
                <a:spcPts val="600"/>
              </a:spcBef>
              <a:spcAft>
                <a:spcPts val="600"/>
              </a:spcAft>
              <a:defRPr/>
            </a:pPr>
            <a:r>
              <a:rPr lang="en-US" sz="2400"/>
              <a:t>People at the margins are </a:t>
            </a:r>
            <a:r>
              <a:rPr lang="en-US" sz="2400" b="1"/>
              <a:t>earning (and saving!) more. </a:t>
            </a:r>
          </a:p>
          <a:p>
            <a:pPr marL="511175" indent="-277813" eaLnBrk="1" fontAlgn="auto" hangingPunct="1">
              <a:lnSpc>
                <a:spcPct val="90000"/>
              </a:lnSpc>
              <a:spcBef>
                <a:spcPts val="600"/>
              </a:spcBef>
              <a:spcAft>
                <a:spcPts val="600"/>
              </a:spcAft>
              <a:defRPr/>
            </a:pPr>
            <a:r>
              <a:rPr lang="en-US" sz="2400"/>
              <a:t>They have </a:t>
            </a:r>
            <a:r>
              <a:rPr lang="en-US" sz="2400" b="1"/>
              <a:t>improved skills </a:t>
            </a:r>
            <a:r>
              <a:rPr lang="en-US" sz="2400"/>
              <a:t>to qualify for </a:t>
            </a:r>
            <a:r>
              <a:rPr lang="en-US" sz="2400" b="1"/>
              <a:t>higher-paying jobs </a:t>
            </a:r>
            <a:r>
              <a:rPr lang="en-US" sz="2400"/>
              <a:t>and to </a:t>
            </a:r>
            <a:r>
              <a:rPr lang="en-US" sz="2400" b="1"/>
              <a:t>build their careers</a:t>
            </a:r>
            <a:r>
              <a:rPr lang="en-US" sz="2400"/>
              <a:t>. </a:t>
            </a:r>
          </a:p>
          <a:p>
            <a:pPr marL="511175" indent="-277813" eaLnBrk="1" fontAlgn="auto" hangingPunct="1">
              <a:lnSpc>
                <a:spcPct val="90000"/>
              </a:lnSpc>
              <a:spcBef>
                <a:spcPts val="600"/>
              </a:spcBef>
              <a:spcAft>
                <a:spcPts val="600"/>
              </a:spcAft>
              <a:defRPr/>
            </a:pPr>
            <a:r>
              <a:rPr lang="en-US" sz="2400"/>
              <a:t>They are putting something aside for the future, e.g., </a:t>
            </a:r>
            <a:r>
              <a:rPr lang="en-US" sz="2400" b="1"/>
              <a:t>building assets</a:t>
            </a:r>
            <a:r>
              <a:rPr lang="en-US" sz="2400"/>
              <a:t>, so they are more resilient.</a:t>
            </a:r>
            <a:endParaRPr lang="en-US" sz="2400" b="1" i="1"/>
          </a:p>
          <a:p>
            <a:pPr marL="739775" indent="-277813" eaLnBrk="1" fontAlgn="auto" hangingPunct="1">
              <a:lnSpc>
                <a:spcPct val="90000"/>
              </a:lnSpc>
              <a:spcAft>
                <a:spcPts val="0"/>
              </a:spcAft>
              <a:buFont typeface="Symbol" pitchFamily="18" charset="2"/>
              <a:buChar char="•"/>
              <a:defRPr/>
            </a:pPr>
            <a:endParaRPr lang="en-US" sz="1800"/>
          </a:p>
        </p:txBody>
      </p:sp>
      <p:sp>
        <p:nvSpPr>
          <p:cNvPr id="305180" name="Slide Number Placeholder 4">
            <a:extLst>
              <a:ext uri="{FF2B5EF4-FFF2-40B4-BE49-F238E27FC236}">
                <a16:creationId xmlns:a16="http://schemas.microsoft.com/office/drawing/2014/main" id="{15C7F40B-D0B5-778B-2183-F72F9D340A78}"/>
              </a:ext>
            </a:extLst>
          </p:cNvPr>
          <p:cNvSpPr>
            <a:spLocks noGrp="1"/>
          </p:cNvSpPr>
          <p:nvPr>
            <p:ph type="sldNum" sz="quarter" idx="4"/>
          </p:nvPr>
        </p:nvSpPr>
        <p:spPr>
          <a:xfrm>
            <a:off x="6553200" y="6356350"/>
            <a:ext cx="2133600" cy="365125"/>
          </a:xfrm>
        </p:spPr>
        <p:txBody>
          <a:bodyPr/>
          <a:lstStyle/>
          <a:p>
            <a:endParaRPr lang="en-US"/>
          </a:p>
        </p:txBody>
      </p:sp>
    </p:spTree>
    <p:extLst>
      <p:ext uri="{BB962C8B-B14F-4D97-AF65-F5344CB8AC3E}">
        <p14:creationId xmlns:p14="http://schemas.microsoft.com/office/powerpoint/2010/main" val="55229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24D2F8-9625-6945-86A5-558D5D599E6C}"/>
              </a:ext>
            </a:extLst>
          </p:cNvPr>
          <p:cNvSpPr>
            <a:spLocks noGrp="1"/>
          </p:cNvSpPr>
          <p:nvPr>
            <p:ph type="title"/>
          </p:nvPr>
        </p:nvSpPr>
        <p:spPr>
          <a:xfrm>
            <a:off x="628650" y="569126"/>
            <a:ext cx="7886700" cy="573084"/>
          </a:xfrm>
        </p:spPr>
        <p:txBody>
          <a:bodyPr>
            <a:normAutofit fontScale="90000"/>
          </a:bodyPr>
          <a:lstStyle/>
          <a:p>
            <a:r>
              <a:rPr lang="en-US" dirty="0"/>
              <a:t>Inclusion—What Does it Mean?</a:t>
            </a:r>
          </a:p>
        </p:txBody>
      </p:sp>
      <p:sp>
        <p:nvSpPr>
          <p:cNvPr id="2" name="Content Placeholder 1">
            <a:extLst>
              <a:ext uri="{FF2B5EF4-FFF2-40B4-BE49-F238E27FC236}">
                <a16:creationId xmlns:a16="http://schemas.microsoft.com/office/drawing/2014/main" id="{F5AB5E2A-91F9-2742-8F77-DA518CEFF0E5}"/>
              </a:ext>
            </a:extLst>
          </p:cNvPr>
          <p:cNvSpPr>
            <a:spLocks noGrp="1"/>
          </p:cNvSpPr>
          <p:nvPr>
            <p:ph idx="1"/>
          </p:nvPr>
        </p:nvSpPr>
        <p:spPr/>
        <p:txBody>
          <a:bodyPr/>
          <a:lstStyle/>
          <a:p>
            <a:pPr marL="0" indent="0">
              <a:buNone/>
            </a:pPr>
            <a:endParaRPr lang="en-US"/>
          </a:p>
        </p:txBody>
      </p:sp>
      <p:sp>
        <p:nvSpPr>
          <p:cNvPr id="3" name="Date Placeholder 2">
            <a:extLst>
              <a:ext uri="{FF2B5EF4-FFF2-40B4-BE49-F238E27FC236}">
                <a16:creationId xmlns:a16="http://schemas.microsoft.com/office/drawing/2014/main" id="{0AE429B1-4C18-174B-9FBC-9CEF1312917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eaLnBrk="0" fontAlgn="base" hangingPunct="0">
              <a:spcBef>
                <a:spcPct val="0"/>
              </a:spcBef>
              <a:spcAft>
                <a:spcPct val="0"/>
              </a:spcAft>
              <a:defRPr/>
            </a:pPr>
            <a:fld id="{3D366854-46E8-4978-982F-4D5679C90726}" type="datetimeFigureOut">
              <a:rPr lang="en-US" smtClean="0"/>
              <a:pPr defTabSz="685800" eaLnBrk="0" fontAlgn="base" hangingPunct="0">
                <a:spcBef>
                  <a:spcPct val="0"/>
                </a:spcBef>
                <a:spcAft>
                  <a:spcPct val="0"/>
                </a:spcAft>
                <a:defRPr/>
              </a:pPr>
              <a:t>8/1/24</a:t>
            </a:fld>
            <a:endParaRPr lang="en-US" sz="900" i="1">
              <a:solidFill>
                <a:srgbClr val="FFFFFF"/>
              </a:solidFill>
              <a:latin typeface="Helvetica"/>
            </a:endParaRPr>
          </a:p>
        </p:txBody>
      </p:sp>
      <p:grpSp>
        <p:nvGrpSpPr>
          <p:cNvPr id="17" name="Group 16">
            <a:extLst>
              <a:ext uri="{FF2B5EF4-FFF2-40B4-BE49-F238E27FC236}">
                <a16:creationId xmlns:a16="http://schemas.microsoft.com/office/drawing/2014/main" id="{263FF56F-DAB7-7228-2F46-762B2AF689E3}"/>
              </a:ext>
            </a:extLst>
          </p:cNvPr>
          <p:cNvGrpSpPr/>
          <p:nvPr/>
        </p:nvGrpSpPr>
        <p:grpSpPr>
          <a:xfrm>
            <a:off x="952559" y="1225484"/>
            <a:ext cx="7238882" cy="4777352"/>
            <a:chOff x="799531" y="1485901"/>
            <a:chExt cx="6858569" cy="4526362"/>
          </a:xfrm>
        </p:grpSpPr>
        <p:pic>
          <p:nvPicPr>
            <p:cNvPr id="5" name="Picture 2">
              <a:extLst>
                <a:ext uri="{FF2B5EF4-FFF2-40B4-BE49-F238E27FC236}">
                  <a16:creationId xmlns:a16="http://schemas.microsoft.com/office/drawing/2014/main" id="{267FDE9D-6E12-FE4C-A846-459B8E7888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532" y="2790163"/>
              <a:ext cx="3429002" cy="2493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6B30105-CBB9-E14E-851C-2850D6FF73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539" y="4412063"/>
              <a:ext cx="3428996" cy="1600200"/>
            </a:xfrm>
            <a:prstGeom prst="rect">
              <a:avLst/>
            </a:prstGeom>
          </p:spPr>
        </p:pic>
        <p:pic>
          <p:nvPicPr>
            <p:cNvPr id="7" name="Picture 6">
              <a:extLst>
                <a:ext uri="{FF2B5EF4-FFF2-40B4-BE49-F238E27FC236}">
                  <a16:creationId xmlns:a16="http://schemas.microsoft.com/office/drawing/2014/main" id="{5AC9A7B9-F336-F34F-8DE0-CE2677406C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28536" y="1485901"/>
              <a:ext cx="3428996" cy="1304266"/>
            </a:xfrm>
            <a:prstGeom prst="rect">
              <a:avLst/>
            </a:prstGeom>
          </p:spPr>
        </p:pic>
        <p:pic>
          <p:nvPicPr>
            <p:cNvPr id="8" name="Picture 7">
              <a:extLst>
                <a:ext uri="{FF2B5EF4-FFF2-40B4-BE49-F238E27FC236}">
                  <a16:creationId xmlns:a16="http://schemas.microsoft.com/office/drawing/2014/main" id="{C9F46F9D-4DAD-6243-A030-EC91911C9A0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28535" y="2790165"/>
              <a:ext cx="3428996" cy="1621900"/>
            </a:xfrm>
            <a:prstGeom prst="rect">
              <a:avLst/>
            </a:prstGeom>
          </p:spPr>
        </p:pic>
        <p:pic>
          <p:nvPicPr>
            <p:cNvPr id="9" name="Picture 8">
              <a:extLst>
                <a:ext uri="{FF2B5EF4-FFF2-40B4-BE49-F238E27FC236}">
                  <a16:creationId xmlns:a16="http://schemas.microsoft.com/office/drawing/2014/main" id="{4D3F43D3-EDCE-F942-A972-FD579B82DC3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9531" y="1497415"/>
              <a:ext cx="3429003" cy="1304265"/>
            </a:xfrm>
            <a:prstGeom prst="rect">
              <a:avLst/>
            </a:prstGeom>
          </p:spPr>
        </p:pic>
        <p:pic>
          <p:nvPicPr>
            <p:cNvPr id="10" name="Picture 9">
              <a:extLst>
                <a:ext uri="{FF2B5EF4-FFF2-40B4-BE49-F238E27FC236}">
                  <a16:creationId xmlns:a16="http://schemas.microsoft.com/office/drawing/2014/main" id="{74F03DB6-0A48-C446-8011-542D4435FE8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228534" y="4400550"/>
              <a:ext cx="3429566" cy="1600200"/>
            </a:xfrm>
            <a:prstGeom prst="rect">
              <a:avLst/>
            </a:prstGeom>
          </p:spPr>
        </p:pic>
        <p:sp>
          <p:nvSpPr>
            <p:cNvPr id="11" name="TextBox 10">
              <a:extLst>
                <a:ext uri="{FF2B5EF4-FFF2-40B4-BE49-F238E27FC236}">
                  <a16:creationId xmlns:a16="http://schemas.microsoft.com/office/drawing/2014/main" id="{4BBF6210-F89D-6242-8D38-2CA47A7E57CE}"/>
                </a:ext>
              </a:extLst>
            </p:cNvPr>
            <p:cNvSpPr txBox="1"/>
            <p:nvPr/>
          </p:nvSpPr>
          <p:spPr>
            <a:xfrm>
              <a:off x="1318847" y="2409052"/>
              <a:ext cx="279538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dirty="0">
                  <a:solidFill>
                    <a:srgbClr val="FFFFFF"/>
                  </a:solidFill>
                  <a:latin typeface="Arial" panose="020B0604020202020204" pitchFamily="34" charset="0"/>
                </a:rPr>
                <a:t>Explorers and planners</a:t>
              </a:r>
            </a:p>
          </p:txBody>
        </p:sp>
        <p:sp>
          <p:nvSpPr>
            <p:cNvPr id="12" name="TextBox 11">
              <a:extLst>
                <a:ext uri="{FF2B5EF4-FFF2-40B4-BE49-F238E27FC236}">
                  <a16:creationId xmlns:a16="http://schemas.microsoft.com/office/drawing/2014/main" id="{7FCFE45C-ED77-1740-8CE4-032A4D961B21}"/>
                </a:ext>
              </a:extLst>
            </p:cNvPr>
            <p:cNvSpPr txBox="1"/>
            <p:nvPr/>
          </p:nvSpPr>
          <p:spPr>
            <a:xfrm>
              <a:off x="4628094" y="2409052"/>
              <a:ext cx="2857988"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Producers or suppliers</a:t>
              </a:r>
            </a:p>
          </p:txBody>
        </p:sp>
        <p:sp>
          <p:nvSpPr>
            <p:cNvPr id="13" name="TextBox 12">
              <a:extLst>
                <a:ext uri="{FF2B5EF4-FFF2-40B4-BE49-F238E27FC236}">
                  <a16:creationId xmlns:a16="http://schemas.microsoft.com/office/drawing/2014/main" id="{F8B3BAC4-BE74-B346-A269-7D2417B287DA}"/>
                </a:ext>
              </a:extLst>
            </p:cNvPr>
            <p:cNvSpPr txBox="1"/>
            <p:nvPr/>
          </p:nvSpPr>
          <p:spPr>
            <a:xfrm>
              <a:off x="913832" y="4000501"/>
              <a:ext cx="1943100" cy="369332"/>
            </a:xfrm>
            <a:prstGeom prst="rect">
              <a:avLst/>
            </a:prstGeom>
            <a:solidFill>
              <a:schemeClr val="bg2">
                <a:lumMod val="25000"/>
              </a:schemeClr>
            </a:solidFill>
          </p:spPr>
          <p:txBody>
            <a:bodyPr wrap="square" rtlCol="0">
              <a:spAutoFit/>
            </a:bodyPr>
            <a:lstStyle/>
            <a:p>
              <a:pPr defTabSz="685800" eaLnBrk="0" fontAlgn="base" hangingPunct="0">
                <a:spcBef>
                  <a:spcPct val="0"/>
                </a:spcBef>
                <a:spcAft>
                  <a:spcPct val="0"/>
                </a:spcAft>
                <a:defRPr/>
              </a:pPr>
              <a:r>
                <a:rPr lang="en-US" b="1">
                  <a:solidFill>
                    <a:srgbClr val="FFFFFF"/>
                  </a:solidFill>
                  <a:latin typeface="Arial" panose="020B0604020202020204" pitchFamily="34" charset="0"/>
                </a:rPr>
                <a:t>Employees</a:t>
              </a:r>
            </a:p>
          </p:txBody>
        </p:sp>
        <p:sp>
          <p:nvSpPr>
            <p:cNvPr id="14" name="TextBox 13">
              <a:extLst>
                <a:ext uri="{FF2B5EF4-FFF2-40B4-BE49-F238E27FC236}">
                  <a16:creationId xmlns:a16="http://schemas.microsoft.com/office/drawing/2014/main" id="{7B22A36B-3A1C-B745-9786-866808DB69FB}"/>
                </a:ext>
              </a:extLst>
            </p:cNvPr>
            <p:cNvSpPr txBox="1"/>
            <p:nvPr/>
          </p:nvSpPr>
          <p:spPr>
            <a:xfrm>
              <a:off x="4342832" y="4000501"/>
              <a:ext cx="2057400" cy="646331"/>
            </a:xfrm>
            <a:prstGeom prst="rect">
              <a:avLst/>
            </a:prstGeom>
            <a:solidFill>
              <a:schemeClr val="bg2">
                <a:lumMod val="25000"/>
              </a:schemeClr>
            </a:solidFill>
          </p:spPr>
          <p:txBody>
            <a:bodyPr wrap="square" rtlCol="0">
              <a:spAutoFit/>
            </a:bodyPr>
            <a:lstStyle/>
            <a:p>
              <a:pPr defTabSz="685800" eaLnBrk="0" fontAlgn="base" hangingPunct="0">
                <a:spcBef>
                  <a:spcPct val="0"/>
                </a:spcBef>
                <a:spcAft>
                  <a:spcPct val="0"/>
                </a:spcAft>
                <a:defRPr/>
              </a:pPr>
              <a:r>
                <a:rPr lang="en-US" b="1">
                  <a:solidFill>
                    <a:srgbClr val="FFFFFF"/>
                  </a:solidFill>
                  <a:latin typeface="Arial" panose="020B0604020202020204" pitchFamily="34" charset="0"/>
                </a:rPr>
                <a:t>Owners of assets</a:t>
              </a:r>
            </a:p>
          </p:txBody>
        </p:sp>
        <p:sp>
          <p:nvSpPr>
            <p:cNvPr id="15" name="TextBox 14">
              <a:extLst>
                <a:ext uri="{FF2B5EF4-FFF2-40B4-BE49-F238E27FC236}">
                  <a16:creationId xmlns:a16="http://schemas.microsoft.com/office/drawing/2014/main" id="{309F6763-C5D5-AA4E-B5DD-76CA58D4C1B1}"/>
                </a:ext>
              </a:extLst>
            </p:cNvPr>
            <p:cNvSpPr txBox="1"/>
            <p:nvPr/>
          </p:nvSpPr>
          <p:spPr>
            <a:xfrm>
              <a:off x="2406875" y="5522120"/>
              <a:ext cx="1704315"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Consumers</a:t>
              </a:r>
            </a:p>
          </p:txBody>
        </p:sp>
        <p:sp>
          <p:nvSpPr>
            <p:cNvPr id="16" name="TextBox 15">
              <a:extLst>
                <a:ext uri="{FF2B5EF4-FFF2-40B4-BE49-F238E27FC236}">
                  <a16:creationId xmlns:a16="http://schemas.microsoft.com/office/drawing/2014/main" id="{A6EC8CDE-4DDD-4F42-9745-1D2B68FD0C74}"/>
                </a:ext>
              </a:extLst>
            </p:cNvPr>
            <p:cNvSpPr txBox="1"/>
            <p:nvPr/>
          </p:nvSpPr>
          <p:spPr>
            <a:xfrm>
              <a:off x="5714432" y="5538014"/>
              <a:ext cx="1828800" cy="369332"/>
            </a:xfrm>
            <a:prstGeom prst="rect">
              <a:avLst/>
            </a:prstGeom>
            <a:solidFill>
              <a:schemeClr val="bg2">
                <a:lumMod val="25000"/>
              </a:schemeClr>
            </a:solidFill>
          </p:spPr>
          <p:txBody>
            <a:bodyPr wrap="square" rtlCol="0">
              <a:spAutoFit/>
            </a:bodyPr>
            <a:lstStyle/>
            <a:p>
              <a:pPr algn="r" defTabSz="685800" eaLnBrk="0" fontAlgn="base" hangingPunct="0">
                <a:spcBef>
                  <a:spcPct val="0"/>
                </a:spcBef>
                <a:spcAft>
                  <a:spcPct val="0"/>
                </a:spcAft>
                <a:defRPr/>
              </a:pPr>
              <a:r>
                <a:rPr lang="en-US" b="1">
                  <a:solidFill>
                    <a:srgbClr val="FFFFFF"/>
                  </a:solidFill>
                  <a:latin typeface="Arial" panose="020B0604020202020204" pitchFamily="34" charset="0"/>
                </a:rPr>
                <a:t>Beneficiaries</a:t>
              </a:r>
            </a:p>
          </p:txBody>
        </p:sp>
      </p:grpSp>
    </p:spTree>
    <p:extLst>
      <p:ext uri="{BB962C8B-B14F-4D97-AF65-F5344CB8AC3E}">
        <p14:creationId xmlns:p14="http://schemas.microsoft.com/office/powerpoint/2010/main" val="2395910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owerpoint 2013 05 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2013 05 30</Template>
  <TotalTime>1709</TotalTime>
  <Words>1679</Words>
  <Application>Microsoft Macintosh PowerPoint</Application>
  <PresentationFormat>On-screen Show (4:3)</PresentationFormat>
  <Paragraphs>213</Paragraphs>
  <Slides>23</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Agrandir Bold</vt:lpstr>
      <vt:lpstr>Arial</vt:lpstr>
      <vt:lpstr>Calibri</vt:lpstr>
      <vt:lpstr>Economica</vt:lpstr>
      <vt:lpstr>Gill Sans</vt:lpstr>
      <vt:lpstr>Helvetica</vt:lpstr>
      <vt:lpstr>Symbol</vt:lpstr>
      <vt:lpstr>Verdana</vt:lpstr>
      <vt:lpstr>Wingdings</vt:lpstr>
      <vt:lpstr>Powerpoint 2013 05 30</vt:lpstr>
      <vt:lpstr>PowerPoint Presentation</vt:lpstr>
      <vt:lpstr>WealthWorks… </vt:lpstr>
      <vt:lpstr>Principles of Wealth Creation</vt:lpstr>
      <vt:lpstr> #1: Investing in and Building 8 Capitals </vt:lpstr>
      <vt:lpstr>PowerPoint Presentation</vt:lpstr>
      <vt:lpstr>#2: Wealth without Ownership isn’t Rooted</vt:lpstr>
      <vt:lpstr>Making Wealth Stick: Local Ownership and Control</vt:lpstr>
      <vt:lpstr>#3: Build Lasting Livelihoods</vt:lpstr>
      <vt:lpstr>Inclusion—What Does it Mean?</vt:lpstr>
      <vt:lpstr>Exercise: What Makes a Community Great?</vt:lpstr>
      <vt:lpstr>A Continuum for EDDs</vt:lpstr>
      <vt:lpstr>Focus on Assets – 4 ways</vt:lpstr>
      <vt:lpstr>Asset Mapping Using the Spider Diagram</vt:lpstr>
      <vt:lpstr>Acadiana Planning Commission (LA) – Strengths in the SWOT</vt:lpstr>
      <vt:lpstr>Land of Sky Regional Commission (NC) – Evaluating progress </vt:lpstr>
      <vt:lpstr>SWOT using community capitals</vt:lpstr>
      <vt:lpstr>Committee Membership and  Public Involvement</vt:lpstr>
      <vt:lpstr>New Growth Transit</vt:lpstr>
      <vt:lpstr>Discussion</vt:lpstr>
      <vt:lpstr>PowerPoint Presentation</vt:lpstr>
      <vt:lpstr>PowerPoint Presentation</vt:lpstr>
      <vt:lpstr>WealthWorks Regional Hubs</vt:lpstr>
      <vt:lpstr>For More Information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 Markley</dc:creator>
  <cp:lastModifiedBy>Melissa Levy</cp:lastModifiedBy>
  <cp:revision>41</cp:revision>
  <cp:lastPrinted>2023-08-10T19:15:20Z</cp:lastPrinted>
  <dcterms:created xsi:type="dcterms:W3CDTF">2014-09-09T11:43:06Z</dcterms:created>
  <dcterms:modified xsi:type="dcterms:W3CDTF">2024-08-01T09:37:08Z</dcterms:modified>
</cp:coreProperties>
</file>