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Josefin Sans" pitchFamily="2" charset="77"/>
      <p:regular r:id="rId32"/>
      <p:bold r:id="rId33"/>
      <p:italic r:id="rId34"/>
      <p:bold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Montserrat Black" pitchFamily="2" charset="77"/>
      <p:bold r:id="rId44"/>
      <p:italic r:id="rId45"/>
      <p:boldItalic r:id="rId46"/>
    </p:embeddedFont>
    <p:embeddedFont>
      <p:font typeface="Montserrat ExtraBold" pitchFamily="2" charset="77"/>
      <p:bold r:id="rId47"/>
      <p:italic r:id="rId48"/>
      <p:boldItalic r:id="rId49"/>
    </p:embeddedFont>
    <p:embeddedFont>
      <p:font typeface="Montserrat Light" pitchFamily="2" charset="77"/>
      <p:regular r:id="rId50"/>
      <p:bold r:id="rId51"/>
      <p:italic r:id="rId52"/>
      <p:boldItalic r:id="rId53"/>
    </p:embeddedFont>
    <p:embeddedFont>
      <p:font typeface="Montserrat Medium" pitchFamily="2" charset="77"/>
      <p:regular r:id="rId54"/>
      <p:bold r:id="rId55"/>
      <p:italic r:id="rId56"/>
      <p:boldItalic r:id="rId57"/>
    </p:embeddedFont>
    <p:embeddedFont>
      <p:font typeface="Montserrat SemiBold" pitchFamily="2" charset="77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9AA0A6"/>
          </p15:clr>
        </p15:guide>
        <p15:guide id="2" orient="horz" pos="2351">
          <p15:clr>
            <a:srgbClr val="9AA0A6"/>
          </p15:clr>
        </p15:guide>
        <p15:guide id="3" orient="horz" pos="1677">
          <p15:clr>
            <a:srgbClr val="9AA0A6"/>
          </p15:clr>
        </p15:guide>
        <p15:guide id="4" orient="horz" pos="1004">
          <p15:clr>
            <a:srgbClr val="9AA0A6"/>
          </p15:clr>
        </p15:guide>
        <p15:guide id="5" orient="horz" pos="1305">
          <p15:clr>
            <a:srgbClr val="9AA0A6"/>
          </p15:clr>
        </p15:guide>
        <p15:guide id="6" pos="1512">
          <p15:clr>
            <a:srgbClr val="9AA0A6"/>
          </p15:clr>
        </p15:guide>
        <p15:guide id="7" pos="288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2"/>
  </p:normalViewPr>
  <p:slideViewPr>
    <p:cSldViewPr snapToGrid="0">
      <p:cViewPr varScale="1">
        <p:scale>
          <a:sx n="150" d="100"/>
          <a:sy n="150" d="100"/>
        </p:scale>
        <p:origin x="624" y="160"/>
      </p:cViewPr>
      <p:guideLst>
        <p:guide orient="horz" pos="3024"/>
        <p:guide orient="horz" pos="2351"/>
        <p:guide orient="horz" pos="1677"/>
        <p:guide orient="horz" pos="1004"/>
        <p:guide orient="horz" pos="1305"/>
        <p:guide pos="1512"/>
        <p:guide pos="2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font" Target="fonts/font39.fntdata"/><Relationship Id="rId5" Type="http://schemas.openxmlformats.org/officeDocument/2006/relationships/slide" Target="slides/slide3.xml"/><Relationship Id="rId61" Type="http://schemas.openxmlformats.org/officeDocument/2006/relationships/font" Target="fonts/font42.fntdata"/><Relationship Id="rId19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font" Target="fonts/font37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font" Target="fonts/font40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font" Target="fonts/font38.fntdata"/><Relationship Id="rId10" Type="http://schemas.openxmlformats.org/officeDocument/2006/relationships/slide" Target="slides/slide8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60" Type="http://schemas.openxmlformats.org/officeDocument/2006/relationships/font" Target="fonts/font41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e440cd2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0e440cd2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871807dc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d871807dc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aaa2f498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5aaa2f498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5aaa2f498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5aaa2f498a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c45d60cb99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c45d60cb99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45d60cb99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c45d60cb99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c45d60cb9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c45d60cb9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27d9525d7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27d9525d7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f8acf0513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f8acf0513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3e4a09e18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d3e4a09e18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45d60cb9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c45d60cb9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bba1c503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dbba1c503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e9db27be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de9db27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bba1c503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bba1c503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bba1c503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bba1c503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f8437d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ef8437d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597318" y="1954696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3"/>
          </p:nvPr>
        </p:nvSpPr>
        <p:spPr>
          <a:xfrm>
            <a:off x="597318" y="3421199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4"/>
          </p:nvPr>
        </p:nvSpPr>
        <p:spPr>
          <a:xfrm>
            <a:off x="4859503" y="1954696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5"/>
          </p:nvPr>
        </p:nvSpPr>
        <p:spPr>
          <a:xfrm>
            <a:off x="4859503" y="3421199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Slide 1">
  <p:cSld name="Divider Slide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>
            <a:spLocks noGrp="1"/>
          </p:cNvSpPr>
          <p:nvPr>
            <p:ph type="pic" idx="2"/>
          </p:nvPr>
        </p:nvSpPr>
        <p:spPr>
          <a:xfrm>
            <a:off x="0" y="0"/>
            <a:ext cx="7335300" cy="4778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sz="9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4676775" y="1653594"/>
            <a:ext cx="4467000" cy="14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5000" tIns="135000" rIns="189000" bIns="13500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500"/>
              <a:buFont typeface="Corbel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4676775" y="3111645"/>
            <a:ext cx="4467000" cy="8256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35000" tIns="135000" rIns="189000" bIns="135000" anchor="t" anchorCtr="0">
            <a:noAutofit/>
          </a:bodyPr>
          <a:lstStyle>
            <a:lvl1pPr marL="45720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324000" y="4829865"/>
            <a:ext cx="4248000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7335441" y="3935837"/>
            <a:ext cx="18084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7335077" y="5102513"/>
            <a:ext cx="1485000" cy="4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0" y="5102513"/>
            <a:ext cx="7335000" cy="4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8820000" y="5102513"/>
            <a:ext cx="324000" cy="4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820000" y="4778513"/>
            <a:ext cx="324000" cy="324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>
            <a:spLocks noGrp="1"/>
          </p:cNvSpPr>
          <p:nvPr>
            <p:ph type="pic" idx="2"/>
          </p:nvPr>
        </p:nvSpPr>
        <p:spPr>
          <a:xfrm>
            <a:off x="3404937" y="601579"/>
            <a:ext cx="2659200" cy="4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" name="Google Shape;116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>
            <a:spLocks noGrp="1"/>
          </p:cNvSpPr>
          <p:nvPr>
            <p:ph type="pic" idx="2"/>
          </p:nvPr>
        </p:nvSpPr>
        <p:spPr>
          <a:xfrm>
            <a:off x="597318" y="1954696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1"/>
          <p:cNvSpPr>
            <a:spLocks noGrp="1"/>
          </p:cNvSpPr>
          <p:nvPr>
            <p:ph type="pic" idx="3"/>
          </p:nvPr>
        </p:nvSpPr>
        <p:spPr>
          <a:xfrm>
            <a:off x="597318" y="3421199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1"/>
          <p:cNvSpPr>
            <a:spLocks noGrp="1"/>
          </p:cNvSpPr>
          <p:nvPr>
            <p:ph type="pic" idx="4"/>
          </p:nvPr>
        </p:nvSpPr>
        <p:spPr>
          <a:xfrm>
            <a:off x="4859503" y="1954696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1"/>
          <p:cNvSpPr>
            <a:spLocks noGrp="1"/>
          </p:cNvSpPr>
          <p:nvPr>
            <p:ph type="pic" idx="5"/>
          </p:nvPr>
        </p:nvSpPr>
        <p:spPr>
          <a:xfrm>
            <a:off x="4859503" y="3421199"/>
            <a:ext cx="829500" cy="82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Пользовательский макет">
  <p:cSld name="12_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>
            <a:spLocks noGrp="1"/>
          </p:cNvSpPr>
          <p:nvPr>
            <p:ph type="pic" idx="2"/>
          </p:nvPr>
        </p:nvSpPr>
        <p:spPr>
          <a:xfrm>
            <a:off x="1041001" y="1904062"/>
            <a:ext cx="14922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3"/>
          <p:cNvSpPr>
            <a:spLocks noGrp="1"/>
          </p:cNvSpPr>
          <p:nvPr>
            <p:ph type="pic" idx="3"/>
          </p:nvPr>
        </p:nvSpPr>
        <p:spPr>
          <a:xfrm>
            <a:off x="2899880" y="1904062"/>
            <a:ext cx="14922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3"/>
          <p:cNvSpPr>
            <a:spLocks noGrp="1"/>
          </p:cNvSpPr>
          <p:nvPr>
            <p:ph type="pic" idx="4"/>
          </p:nvPr>
        </p:nvSpPr>
        <p:spPr>
          <a:xfrm>
            <a:off x="4758760" y="1904062"/>
            <a:ext cx="14922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3"/>
          <p:cNvSpPr>
            <a:spLocks noGrp="1"/>
          </p:cNvSpPr>
          <p:nvPr>
            <p:ph type="pic" idx="5"/>
          </p:nvPr>
        </p:nvSpPr>
        <p:spPr>
          <a:xfrm>
            <a:off x="6617639" y="1904062"/>
            <a:ext cx="14922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Mint/Emerald">
  <p:cSld name="TITLE_AND_BODY_2">
    <p:bg>
      <p:bgPr>
        <a:solidFill>
          <a:schemeClr val="accen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pic>
        <p:nvPicPr>
          <p:cNvPr id="137" name="Google Shape;13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099" y="4256150"/>
            <a:ext cx="408202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Пользовательский макет">
  <p:cSld name="13_Пользовательский макет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>
            <a:spLocks noGrp="1"/>
          </p:cNvSpPr>
          <p:nvPr>
            <p:ph type="pic" idx="2"/>
          </p:nvPr>
        </p:nvSpPr>
        <p:spPr>
          <a:xfrm>
            <a:off x="961706" y="2657915"/>
            <a:ext cx="1095300" cy="1086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35"/>
          <p:cNvSpPr>
            <a:spLocks noGrp="1"/>
          </p:cNvSpPr>
          <p:nvPr>
            <p:ph type="pic" idx="3"/>
          </p:nvPr>
        </p:nvSpPr>
        <p:spPr>
          <a:xfrm>
            <a:off x="2498784" y="1571752"/>
            <a:ext cx="1095300" cy="1086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>
            <a:spLocks noGrp="1"/>
          </p:cNvSpPr>
          <p:nvPr>
            <p:ph type="pic" idx="4"/>
          </p:nvPr>
        </p:nvSpPr>
        <p:spPr>
          <a:xfrm>
            <a:off x="4035863" y="2657915"/>
            <a:ext cx="1095300" cy="1086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>
            <a:spLocks noGrp="1"/>
          </p:cNvSpPr>
          <p:nvPr>
            <p:ph type="pic" idx="5"/>
          </p:nvPr>
        </p:nvSpPr>
        <p:spPr>
          <a:xfrm>
            <a:off x="5572941" y="1571752"/>
            <a:ext cx="1095300" cy="1086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>
            <a:spLocks noGrp="1"/>
          </p:cNvSpPr>
          <p:nvPr>
            <p:ph type="pic" idx="6"/>
          </p:nvPr>
        </p:nvSpPr>
        <p:spPr>
          <a:xfrm>
            <a:off x="7110019" y="2657915"/>
            <a:ext cx="1095300" cy="1086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bg>
      <p:bgPr>
        <a:solidFill>
          <a:srgbClr val="CC092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7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drive.google.com/file/d/1-DM9Tq_nH42GneFA_eBbl8EU9iPZUIpE/view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21" Type="http://schemas.openxmlformats.org/officeDocument/2006/relationships/image" Target="../media/image32.jp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jp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jp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gif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8"/>
          <p:cNvPicPr preferRelativeResize="0"/>
          <p:nvPr/>
        </p:nvPicPr>
        <p:blipFill rotWithShape="1">
          <a:blip r:embed="rId3">
            <a:alphaModFix/>
          </a:blip>
          <a:srcRect l="6496" t="49203" r="9568" b="7528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2250" y="3558475"/>
            <a:ext cx="1479500" cy="14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/>
          <p:nvPr/>
        </p:nvSpPr>
        <p:spPr>
          <a:xfrm>
            <a:off x="1155950" y="2351325"/>
            <a:ext cx="2591700" cy="2792100"/>
          </a:xfrm>
          <a:prstGeom prst="rect">
            <a:avLst/>
          </a:prstGeom>
          <a:solidFill>
            <a:srgbClr val="4F77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7"/>
          <p:cNvSpPr/>
          <p:nvPr/>
        </p:nvSpPr>
        <p:spPr>
          <a:xfrm>
            <a:off x="3856113" y="2351325"/>
            <a:ext cx="2591700" cy="2792100"/>
          </a:xfrm>
          <a:prstGeom prst="rect">
            <a:avLst/>
          </a:prstGeom>
          <a:solidFill>
            <a:srgbClr val="4F77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7"/>
          <p:cNvSpPr/>
          <p:nvPr/>
        </p:nvSpPr>
        <p:spPr>
          <a:xfrm>
            <a:off x="6556025" y="2351525"/>
            <a:ext cx="2591700" cy="2792100"/>
          </a:xfrm>
          <a:prstGeom prst="rect">
            <a:avLst/>
          </a:prstGeom>
          <a:solidFill>
            <a:srgbClr val="4F77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7"/>
          <p:cNvSpPr txBox="1"/>
          <p:nvPr/>
        </p:nvSpPr>
        <p:spPr>
          <a:xfrm>
            <a:off x="1155950" y="186000"/>
            <a:ext cx="79881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000">
                <a:solidFill>
                  <a:srgbClr val="4F774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Here’s how we grow.</a:t>
            </a:r>
            <a:endParaRPr sz="3000">
              <a:solidFill>
                <a:srgbClr val="4F774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82" name="Google Shape;282;p47"/>
          <p:cNvSpPr txBox="1"/>
          <p:nvPr/>
        </p:nvSpPr>
        <p:spPr>
          <a:xfrm rot="-5400000">
            <a:off x="-2066850" y="1679025"/>
            <a:ext cx="53055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THRIVE</a:t>
            </a:r>
            <a:endParaRPr sz="10000">
              <a:solidFill>
                <a:schemeClr val="lt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83" name="Google Shape;283;p47"/>
          <p:cNvSpPr txBox="1"/>
          <p:nvPr/>
        </p:nvSpPr>
        <p:spPr>
          <a:xfrm>
            <a:off x="1436475" y="2511125"/>
            <a:ext cx="2058600" cy="21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Organic 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Growth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Regional expansion of our work within our own ecosystem and to contiguous communities.</a:t>
            </a:r>
            <a:endParaRPr sz="12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47"/>
          <p:cNvSpPr txBox="1"/>
          <p:nvPr/>
        </p:nvSpPr>
        <p:spPr>
          <a:xfrm>
            <a:off x="4123450" y="2511125"/>
            <a:ext cx="2058600" cy="19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Ecosystem Partnerships</a:t>
            </a: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Expansion of industry networks to partner cooperative ecosystems.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6556025" y="2509200"/>
            <a:ext cx="2591700" cy="24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Model 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Replication</a:t>
            </a:r>
            <a:endParaRPr sz="18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ACE Institute provides shared experiences and coaching to other communities interested in replicating our model throughout the US.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025" y="783350"/>
            <a:ext cx="2591700" cy="172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000" y="783351"/>
            <a:ext cx="2591698" cy="172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5950" y="784850"/>
            <a:ext cx="2591700" cy="17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8"/>
          <p:cNvSpPr txBox="1"/>
          <p:nvPr/>
        </p:nvSpPr>
        <p:spPr>
          <a:xfrm>
            <a:off x="316050" y="322325"/>
            <a:ext cx="41685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4F774F"/>
                </a:solidFill>
                <a:latin typeface="Montserrat"/>
                <a:ea typeface="Montserrat"/>
                <a:cs typeface="Montserrat"/>
                <a:sym typeface="Montserrat"/>
              </a:rPr>
              <a:t>Plans for development.</a:t>
            </a:r>
            <a:endParaRPr sz="3800" b="1">
              <a:solidFill>
                <a:srgbClr val="4F77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				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975" y="1913050"/>
            <a:ext cx="5743027" cy="32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8"/>
          <p:cNvPicPr preferRelativeResize="0"/>
          <p:nvPr/>
        </p:nvPicPr>
        <p:blipFill rotWithShape="1">
          <a:blip r:embed="rId4">
            <a:alphaModFix/>
          </a:blip>
          <a:srcRect l="21494"/>
          <a:stretch/>
        </p:blipFill>
        <p:spPr>
          <a:xfrm>
            <a:off x="1" y="1913050"/>
            <a:ext cx="3400975" cy="326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8"/>
          <p:cNvSpPr txBox="1"/>
          <p:nvPr/>
        </p:nvSpPr>
        <p:spPr>
          <a:xfrm>
            <a:off x="4246875" y="328175"/>
            <a:ext cx="4860000" cy="15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Innovation Campus &amp; Adjacent Affordable Housing Parcel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Living Building Challenge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●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Limited Equity Housing Co-op + Land Trust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24" y="0"/>
            <a:ext cx="833375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7926" y="4223100"/>
            <a:ext cx="632675" cy="6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0"/>
          <p:cNvSpPr/>
          <p:nvPr/>
        </p:nvSpPr>
        <p:spPr>
          <a:xfrm>
            <a:off x="4085625" y="0"/>
            <a:ext cx="50583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277" y="89525"/>
            <a:ext cx="2386476" cy="2386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50"/>
          <p:cNvGrpSpPr/>
          <p:nvPr/>
        </p:nvGrpSpPr>
        <p:grpSpPr>
          <a:xfrm>
            <a:off x="272175" y="2438704"/>
            <a:ext cx="3607800" cy="2605862"/>
            <a:chOff x="324725" y="2092074"/>
            <a:chExt cx="3607800" cy="2799894"/>
          </a:xfrm>
        </p:grpSpPr>
        <p:sp>
          <p:nvSpPr>
            <p:cNvPr id="310" name="Google Shape;310;p50"/>
            <p:cNvSpPr txBox="1"/>
            <p:nvPr/>
          </p:nvSpPr>
          <p:spPr>
            <a:xfrm>
              <a:off x="324725" y="2092074"/>
              <a:ext cx="3607800" cy="138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F774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Mission. </a:t>
              </a:r>
              <a:r>
                <a:rPr lang="en">
                  <a:latin typeface="Montserrat"/>
                  <a:ea typeface="Montserrat"/>
                  <a:cs typeface="Montserrat"/>
                  <a:sym typeface="Montserrat"/>
                </a:rPr>
                <a:t>Increase higher education rates for Burke County Students and build a skilled workforce by raising awareness of career and educational opportunities.</a:t>
              </a:r>
              <a:r>
                <a:rPr lang="en"/>
                <a:t> </a:t>
              </a:r>
              <a:endParaRPr/>
            </a:p>
          </p:txBody>
        </p:sp>
        <p:sp>
          <p:nvSpPr>
            <p:cNvPr id="311" name="Google Shape;311;p50"/>
            <p:cNvSpPr txBox="1"/>
            <p:nvPr/>
          </p:nvSpPr>
          <p:spPr>
            <a:xfrm>
              <a:off x="324725" y="3370368"/>
              <a:ext cx="3525300" cy="15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4F774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Outcome. </a:t>
              </a:r>
              <a:r>
                <a:rPr lang="en">
                  <a:latin typeface="Montserrat"/>
                  <a:ea typeface="Montserrat"/>
                  <a:cs typeface="Montserrat"/>
                  <a:sym typeface="Montserrat"/>
                </a:rPr>
                <a:t>15% decrease in negative perceptions of local job opportunities. 15-20% increase in BCPS graduates that pursue post-secondary education.</a:t>
              </a: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12" name="Google Shape;312;p50"/>
          <p:cNvSpPr txBox="1"/>
          <p:nvPr/>
        </p:nvSpPr>
        <p:spPr>
          <a:xfrm>
            <a:off x="4133250" y="89525"/>
            <a:ext cx="44415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66B88"/>
                </a:solidFill>
                <a:latin typeface="Montserrat"/>
                <a:ea typeface="Montserrat"/>
                <a:cs typeface="Montserrat"/>
                <a:sym typeface="Montserrat"/>
              </a:rPr>
              <a:t>Partners:</a:t>
            </a:r>
            <a:endParaRPr sz="1700" b="1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66B88"/>
              </a:buClr>
              <a:buSzPts val="1700"/>
              <a:buFont typeface="Montserrat"/>
              <a:buChar char="●"/>
            </a:pPr>
            <a:r>
              <a:rPr lang="en" sz="1700" b="1">
                <a:solidFill>
                  <a:srgbClr val="466B88"/>
                </a:solidFill>
                <a:latin typeface="Montserrat"/>
                <a:ea typeface="Montserrat"/>
                <a:cs typeface="Montserrat"/>
                <a:sym typeface="Montserrat"/>
              </a:rPr>
              <a:t>Public School System</a:t>
            </a:r>
            <a:endParaRPr sz="1700" b="1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66B88"/>
              </a:buClr>
              <a:buSzPts val="1700"/>
              <a:buFont typeface="Montserrat"/>
              <a:buChar char="●"/>
            </a:pPr>
            <a:r>
              <a:rPr lang="en" sz="1700" b="1">
                <a:solidFill>
                  <a:srgbClr val="466B88"/>
                </a:solidFill>
                <a:latin typeface="Montserrat"/>
                <a:ea typeface="Montserrat"/>
                <a:cs typeface="Montserrat"/>
                <a:sym typeface="Montserrat"/>
              </a:rPr>
              <a:t>Community College</a:t>
            </a:r>
            <a:endParaRPr sz="1700" b="1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66B88"/>
              </a:buClr>
              <a:buSzPts val="1700"/>
              <a:buFont typeface="Montserrat"/>
              <a:buChar char="●"/>
            </a:pPr>
            <a:r>
              <a:rPr lang="en" sz="1700" b="1">
                <a:solidFill>
                  <a:srgbClr val="466B88"/>
                </a:solidFill>
                <a:latin typeface="Montserrat"/>
                <a:ea typeface="Montserrat"/>
                <a:cs typeface="Montserrat"/>
                <a:sym typeface="Montserrat"/>
              </a:rPr>
              <a:t>Economic Development</a:t>
            </a:r>
            <a:endParaRPr sz="1700" b="1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66B88"/>
              </a:buClr>
              <a:buSzPts val="1700"/>
              <a:buFont typeface="Montserrat"/>
              <a:buChar char="●"/>
            </a:pPr>
            <a:r>
              <a:rPr lang="en" sz="1700" b="1">
                <a:solidFill>
                  <a:srgbClr val="466B88"/>
                </a:solidFill>
                <a:latin typeface="Montserrat"/>
                <a:ea typeface="Montserrat"/>
                <a:cs typeface="Montserrat"/>
                <a:sym typeface="Montserrat"/>
              </a:rPr>
              <a:t>Workforce Development Board/Local Development District</a:t>
            </a:r>
            <a:endParaRPr sz="1700" b="1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50"/>
          <p:cNvPicPr preferRelativeResize="0"/>
          <p:nvPr/>
        </p:nvPicPr>
        <p:blipFill rotWithShape="1">
          <a:blip r:embed="rId4">
            <a:alphaModFix/>
          </a:blip>
          <a:srcRect t="3166" r="8433"/>
          <a:stretch/>
        </p:blipFill>
        <p:spPr>
          <a:xfrm>
            <a:off x="4085625" y="3015575"/>
            <a:ext cx="2966999" cy="212792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50"/>
          <p:cNvPicPr preferRelativeResize="0"/>
          <p:nvPr/>
        </p:nvPicPr>
        <p:blipFill rotWithShape="1">
          <a:blip r:embed="rId5">
            <a:alphaModFix/>
          </a:blip>
          <a:srcRect r="4113"/>
          <a:stretch/>
        </p:blipFill>
        <p:spPr>
          <a:xfrm>
            <a:off x="6989525" y="2148100"/>
            <a:ext cx="2154474" cy="29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0"/>
          <p:cNvSpPr/>
          <p:nvPr/>
        </p:nvSpPr>
        <p:spPr>
          <a:xfrm>
            <a:off x="4024725" y="0"/>
            <a:ext cx="60900" cy="5143500"/>
          </a:xfrm>
          <a:prstGeom prst="rect">
            <a:avLst/>
          </a:prstGeom>
          <a:solidFill>
            <a:srgbClr val="6E8A7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51"/>
          <p:cNvPicPr preferRelativeResize="0"/>
          <p:nvPr/>
        </p:nvPicPr>
        <p:blipFill rotWithShape="1">
          <a:blip r:embed="rId3">
            <a:alphaModFix/>
          </a:blip>
          <a:srcRect b="66118"/>
          <a:stretch/>
        </p:blipFill>
        <p:spPr>
          <a:xfrm>
            <a:off x="0" y="0"/>
            <a:ext cx="9144001" cy="309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1" title="opt-in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775" y="2979925"/>
            <a:ext cx="2295401" cy="22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1"/>
          <p:cNvSpPr txBox="1"/>
          <p:nvPr/>
        </p:nvSpPr>
        <p:spPr>
          <a:xfrm>
            <a:off x="519050" y="3504150"/>
            <a:ext cx="30651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323" name="Google Shape;323;p51"/>
          <p:cNvSpPr txBox="1"/>
          <p:nvPr/>
        </p:nvSpPr>
        <p:spPr>
          <a:xfrm>
            <a:off x="105700" y="3299825"/>
            <a:ext cx="44178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22% of 16-24 year olds were not working and not in school in 2022.  We’ve seen a</a:t>
            </a:r>
            <a:endParaRPr sz="1800"/>
          </a:p>
        </p:txBody>
      </p:sp>
      <p:sp>
        <p:nvSpPr>
          <p:cNvPr id="324" name="Google Shape;324;p51"/>
          <p:cNvSpPr txBox="1"/>
          <p:nvPr/>
        </p:nvSpPr>
        <p:spPr>
          <a:xfrm>
            <a:off x="4770050" y="4145300"/>
            <a:ext cx="24291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the “Opportunity Youth” rate over the past two years.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5" name="Google Shape;325;p51"/>
          <p:cNvSpPr txBox="1"/>
          <p:nvPr/>
        </p:nvSpPr>
        <p:spPr>
          <a:xfrm>
            <a:off x="1673075" y="3895300"/>
            <a:ext cx="3231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4F774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4% decrease</a:t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 txBox="1"/>
          <p:nvPr/>
        </p:nvSpPr>
        <p:spPr>
          <a:xfrm>
            <a:off x="183525" y="221675"/>
            <a:ext cx="52749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000">
                <a:solidFill>
                  <a:srgbClr val="0038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ACE Institute</a:t>
            </a:r>
            <a:endParaRPr sz="3000" i="0" u="none" strike="noStrike" cap="none">
              <a:solidFill>
                <a:srgbClr val="00385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31" name="Google Shape;331;p52"/>
          <p:cNvPicPr preferRelativeResize="0"/>
          <p:nvPr/>
        </p:nvPicPr>
        <p:blipFill rotWithShape="1">
          <a:blip r:embed="rId3">
            <a:alphaModFix/>
          </a:blip>
          <a:srcRect t="12808"/>
          <a:stretch/>
        </p:blipFill>
        <p:spPr>
          <a:xfrm>
            <a:off x="6374625" y="3083325"/>
            <a:ext cx="2622848" cy="228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691" y="3019009"/>
            <a:ext cx="2244217" cy="17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2"/>
          <p:cNvPicPr preferRelativeResize="0"/>
          <p:nvPr/>
        </p:nvPicPr>
        <p:blipFill rotWithShape="1">
          <a:blip r:embed="rId5">
            <a:alphaModFix/>
          </a:blip>
          <a:srcRect r="7201"/>
          <a:stretch/>
        </p:blipFill>
        <p:spPr>
          <a:xfrm>
            <a:off x="5698975" y="113475"/>
            <a:ext cx="3380725" cy="274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1418" y="944125"/>
            <a:ext cx="2023071" cy="151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0300" y="2662850"/>
            <a:ext cx="3522652" cy="23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2"/>
          <p:cNvPicPr preferRelativeResize="0"/>
          <p:nvPr/>
        </p:nvPicPr>
        <p:blipFill rotWithShape="1">
          <a:blip r:embed="rId8">
            <a:alphaModFix/>
          </a:blip>
          <a:srcRect l="6120"/>
          <a:stretch/>
        </p:blipFill>
        <p:spPr>
          <a:xfrm>
            <a:off x="3471250" y="768192"/>
            <a:ext cx="1840500" cy="1769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944125"/>
            <a:ext cx="1137980" cy="151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>
            <a:alphaModFix/>
          </a:blip>
          <a:srcRect t="18798" b="25504"/>
          <a:stretch/>
        </p:blipFill>
        <p:spPr>
          <a:xfrm>
            <a:off x="4092037" y="2695125"/>
            <a:ext cx="959009" cy="69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3"/>
          <p:cNvPicPr preferRelativeResize="0"/>
          <p:nvPr/>
        </p:nvPicPr>
        <p:blipFill rotWithShape="1">
          <a:blip r:embed="rId4">
            <a:alphaModFix/>
          </a:blip>
          <a:srcRect t="12579" b="10856"/>
          <a:stretch/>
        </p:blipFill>
        <p:spPr>
          <a:xfrm>
            <a:off x="4222723" y="3457025"/>
            <a:ext cx="697624" cy="69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3"/>
          <p:cNvPicPr preferRelativeResize="0"/>
          <p:nvPr/>
        </p:nvPicPr>
        <p:blipFill rotWithShape="1">
          <a:blip r:embed="rId5">
            <a:alphaModFix/>
          </a:blip>
          <a:srcRect t="28536" b="32070"/>
          <a:stretch/>
        </p:blipFill>
        <p:spPr>
          <a:xfrm>
            <a:off x="4148598" y="4313298"/>
            <a:ext cx="845884" cy="431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3"/>
          <p:cNvSpPr txBox="1"/>
          <p:nvPr/>
        </p:nvSpPr>
        <p:spPr>
          <a:xfrm>
            <a:off x="315675" y="2025475"/>
            <a:ext cx="43110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600">
                <a:solidFill>
                  <a:srgbClr val="0038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Connect with us!</a:t>
            </a:r>
            <a:endParaRPr sz="3600">
              <a:solidFill>
                <a:srgbClr val="00385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6" name="Google Shape;346;p53"/>
          <p:cNvSpPr txBox="1"/>
          <p:nvPr/>
        </p:nvSpPr>
        <p:spPr>
          <a:xfrm>
            <a:off x="5051050" y="2825088"/>
            <a:ext cx="459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F77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sara@theindustrialcommons.org</a:t>
            </a:r>
            <a:endParaRPr sz="1600">
              <a:solidFill>
                <a:srgbClr val="4F774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7" name="Google Shape;347;p53"/>
          <p:cNvSpPr txBox="1"/>
          <p:nvPr/>
        </p:nvSpPr>
        <p:spPr>
          <a:xfrm>
            <a:off x="5091975" y="4313288"/>
            <a:ext cx="459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F77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@industrialcommons</a:t>
            </a:r>
            <a:endParaRPr sz="1600">
              <a:solidFill>
                <a:srgbClr val="4F774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8" name="Google Shape;348;p53"/>
          <p:cNvSpPr txBox="1"/>
          <p:nvPr/>
        </p:nvSpPr>
        <p:spPr>
          <a:xfrm>
            <a:off x="5091975" y="3587000"/>
            <a:ext cx="4594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F77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theindustrialcommons.org</a:t>
            </a:r>
            <a:endParaRPr sz="1600">
              <a:solidFill>
                <a:srgbClr val="4F774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49" name="Google Shape;349;p5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6925" y="545975"/>
            <a:ext cx="1479500" cy="14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/>
          <p:nvPr/>
        </p:nvSpPr>
        <p:spPr>
          <a:xfrm>
            <a:off x="0" y="2321600"/>
            <a:ext cx="9157500" cy="1255200"/>
          </a:xfrm>
          <a:prstGeom prst="rect">
            <a:avLst/>
          </a:prstGeom>
          <a:solidFill>
            <a:srgbClr val="728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9"/>
          <p:cNvSpPr txBox="1"/>
          <p:nvPr/>
        </p:nvSpPr>
        <p:spPr>
          <a:xfrm>
            <a:off x="603300" y="333275"/>
            <a:ext cx="8137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600">
                <a:solidFill>
                  <a:srgbClr val="00385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work for the common good. </a:t>
            </a:r>
            <a:endParaRPr sz="3600" i="0" u="none" strike="noStrike" cap="none">
              <a:solidFill>
                <a:srgbClr val="00385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5" name="Google Shape;165;p39"/>
          <p:cNvPicPr preferRelativeResize="0"/>
          <p:nvPr/>
        </p:nvPicPr>
        <p:blipFill rotWithShape="1">
          <a:blip r:embed="rId3">
            <a:alphaModFix/>
          </a:blip>
          <a:srcRect t="3303" b="13272"/>
          <a:stretch/>
        </p:blipFill>
        <p:spPr>
          <a:xfrm>
            <a:off x="1647850" y="1781200"/>
            <a:ext cx="2287500" cy="228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6" name="Google Shape;166;p39"/>
          <p:cNvPicPr preferRelativeResize="0"/>
          <p:nvPr/>
        </p:nvPicPr>
        <p:blipFill rotWithShape="1">
          <a:blip r:embed="rId4">
            <a:alphaModFix/>
          </a:blip>
          <a:srcRect l="1778" t="12300" r="4112" b="4870"/>
          <a:stretch/>
        </p:blipFill>
        <p:spPr>
          <a:xfrm>
            <a:off x="5238150" y="1781200"/>
            <a:ext cx="2287500" cy="2292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7" name="Google Shape;167;p39"/>
          <p:cNvSpPr txBox="1"/>
          <p:nvPr/>
        </p:nvSpPr>
        <p:spPr>
          <a:xfrm>
            <a:off x="913425" y="1095038"/>
            <a:ext cx="717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F77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Both Sara and Molly are from Morganton, NC and bring their love of home and strength of strategy to lead The Industrial Commons. </a:t>
            </a:r>
            <a:endParaRPr>
              <a:solidFill>
                <a:srgbClr val="4F774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8" name="Google Shape;168;p39"/>
          <p:cNvSpPr txBox="1"/>
          <p:nvPr/>
        </p:nvSpPr>
        <p:spPr>
          <a:xfrm>
            <a:off x="1876450" y="4073200"/>
            <a:ext cx="3103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Sara Chester</a:t>
            </a:r>
            <a:endParaRPr b="1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436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Co-Founder, Co-Executive Director</a:t>
            </a:r>
            <a:endParaRPr sz="1200">
              <a:solidFill>
                <a:srgbClr val="0A436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436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Background: Economic Development</a:t>
            </a:r>
            <a:endParaRPr sz="1200">
              <a:solidFill>
                <a:srgbClr val="0A436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9" name="Google Shape;169;p39"/>
          <p:cNvSpPr txBox="1"/>
          <p:nvPr/>
        </p:nvSpPr>
        <p:spPr>
          <a:xfrm>
            <a:off x="5528400" y="4073200"/>
            <a:ext cx="3212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Molly Hemstreet</a:t>
            </a:r>
            <a:endParaRPr b="1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436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Co-Founder, Co-Executive Director</a:t>
            </a:r>
            <a:endParaRPr sz="1200">
              <a:solidFill>
                <a:srgbClr val="0A436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436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Background: Business Development</a:t>
            </a:r>
            <a:endParaRPr sz="1200">
              <a:solidFill>
                <a:srgbClr val="0A436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/>
          <p:nvPr/>
        </p:nvSpPr>
        <p:spPr>
          <a:xfrm>
            <a:off x="0" y="1675950"/>
            <a:ext cx="9144000" cy="895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40"/>
          <p:cNvSpPr/>
          <p:nvPr/>
        </p:nvSpPr>
        <p:spPr>
          <a:xfrm>
            <a:off x="0" y="2740575"/>
            <a:ext cx="9144000" cy="895800"/>
          </a:xfrm>
          <a:prstGeom prst="rect">
            <a:avLst/>
          </a:prstGeom>
          <a:solidFill>
            <a:srgbClr val="6E8A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0"/>
          <p:cNvSpPr/>
          <p:nvPr/>
        </p:nvSpPr>
        <p:spPr>
          <a:xfrm>
            <a:off x="0" y="3805200"/>
            <a:ext cx="9144000" cy="895800"/>
          </a:xfrm>
          <a:prstGeom prst="rect">
            <a:avLst/>
          </a:prstGeom>
          <a:solidFill>
            <a:srgbClr val="4F7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E1A"/>
              </a:solidFill>
            </a:endParaRPr>
          </a:p>
        </p:txBody>
      </p:sp>
      <p:pic>
        <p:nvPicPr>
          <p:cNvPr id="177" name="Google Shape;177;p40"/>
          <p:cNvPicPr preferRelativeResize="0"/>
          <p:nvPr/>
        </p:nvPicPr>
        <p:blipFill rotWithShape="1">
          <a:blip r:embed="rId3">
            <a:alphaModFix/>
          </a:blip>
          <a:srcRect l="2121" t="1353" r="38794" b="7811"/>
          <a:stretch/>
        </p:blipFill>
        <p:spPr>
          <a:xfrm>
            <a:off x="102425" y="135025"/>
            <a:ext cx="4029600" cy="41286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78" name="Google Shape;178;p40"/>
          <p:cNvSpPr txBox="1"/>
          <p:nvPr/>
        </p:nvSpPr>
        <p:spPr>
          <a:xfrm>
            <a:off x="4329500" y="1765975"/>
            <a:ext cx="4730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F774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60 million Americans</a:t>
            </a:r>
            <a:r>
              <a:rPr lang="en" sz="1600">
                <a:solidFill>
                  <a:srgbClr val="4F774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rural communities face intergenerational poverty.</a:t>
            </a:r>
            <a:endParaRPr sz="1600">
              <a:solidFill>
                <a:srgbClr val="4F774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9" name="Google Shape;179;p40"/>
          <p:cNvSpPr txBox="1"/>
          <p:nvPr/>
        </p:nvSpPr>
        <p:spPr>
          <a:xfrm>
            <a:off x="4033250" y="2831325"/>
            <a:ext cx="49113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our rural community, </a:t>
            </a: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wealth extraction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has led to generational poverty.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0" name="Google Shape;180;p40"/>
          <p:cNvSpPr txBox="1"/>
          <p:nvPr/>
        </p:nvSpPr>
        <p:spPr>
          <a:xfrm>
            <a:off x="3456525" y="3896675"/>
            <a:ext cx="5488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Rural communities </a:t>
            </a:r>
            <a:r>
              <a:rPr lang="en" sz="1600" i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already</a:t>
            </a:r>
            <a:r>
              <a:rPr lang="en"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have the assets to drive their own economic development.</a:t>
            </a:r>
            <a:endParaRPr sz="1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1" name="Google Shape;181;p40"/>
          <p:cNvSpPr txBox="1"/>
          <p:nvPr/>
        </p:nvSpPr>
        <p:spPr>
          <a:xfrm>
            <a:off x="4637176" y="342200"/>
            <a:ext cx="4816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F77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We build more inclusive and resilient rural economies.</a:t>
            </a:r>
            <a:endParaRPr sz="2200">
              <a:solidFill>
                <a:srgbClr val="4F774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2" name="Google Shape;182;p40"/>
          <p:cNvSpPr txBox="1"/>
          <p:nvPr/>
        </p:nvSpPr>
        <p:spPr>
          <a:xfrm>
            <a:off x="3700700" y="-127775"/>
            <a:ext cx="1392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>
                <a:solidFill>
                  <a:srgbClr val="E8EBF5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12000">
              <a:solidFill>
                <a:srgbClr val="E8EBF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1"/>
          <p:cNvSpPr txBox="1">
            <a:spLocks noGrp="1"/>
          </p:cNvSpPr>
          <p:nvPr>
            <p:ph type="title"/>
          </p:nvPr>
        </p:nvSpPr>
        <p:spPr>
          <a:xfrm>
            <a:off x="255800" y="165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66B8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RURAL WEALTH </a:t>
            </a:r>
            <a:r>
              <a:rPr lang="en" sz="2400">
                <a:solidFill>
                  <a:srgbClr val="466B88"/>
                </a:solidFill>
                <a:latin typeface="Montserrat"/>
                <a:ea typeface="Montserrat"/>
                <a:cs typeface="Montserrat"/>
                <a:sym typeface="Montserrat"/>
              </a:rPr>
              <a:t>BLUEPRINT</a:t>
            </a:r>
            <a:endParaRPr sz="2400">
              <a:solidFill>
                <a:srgbClr val="466B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1"/>
          <p:cNvSpPr txBox="1">
            <a:spLocks noGrp="1"/>
          </p:cNvSpPr>
          <p:nvPr>
            <p:ph type="body" idx="1"/>
          </p:nvPr>
        </p:nvSpPr>
        <p:spPr>
          <a:xfrm>
            <a:off x="212775" y="4340175"/>
            <a:ext cx="11634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466B8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PROVIDE</a:t>
            </a:r>
            <a:endParaRPr sz="1500"/>
          </a:p>
        </p:txBody>
      </p:sp>
      <p:sp>
        <p:nvSpPr>
          <p:cNvPr id="189" name="Google Shape;189;p41"/>
          <p:cNvSpPr txBox="1">
            <a:spLocks noGrp="1"/>
          </p:cNvSpPr>
          <p:nvPr>
            <p:ph type="body" idx="1"/>
          </p:nvPr>
        </p:nvSpPr>
        <p:spPr>
          <a:xfrm>
            <a:off x="2400300" y="4340175"/>
            <a:ext cx="17304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66B8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TEACH</a:t>
            </a:r>
            <a:endParaRPr sz="1500"/>
          </a:p>
        </p:txBody>
      </p:sp>
      <p:sp>
        <p:nvSpPr>
          <p:cNvPr id="190" name="Google Shape;190;p41"/>
          <p:cNvSpPr txBox="1">
            <a:spLocks noGrp="1"/>
          </p:cNvSpPr>
          <p:nvPr>
            <p:ph type="body" idx="1"/>
          </p:nvPr>
        </p:nvSpPr>
        <p:spPr>
          <a:xfrm>
            <a:off x="4679800" y="4312225"/>
            <a:ext cx="10581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66B8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OWN</a:t>
            </a:r>
            <a:endParaRPr sz="1500"/>
          </a:p>
        </p:txBody>
      </p:sp>
      <p:sp>
        <p:nvSpPr>
          <p:cNvPr id="191" name="Google Shape;191;p41"/>
          <p:cNvSpPr txBox="1">
            <a:spLocks noGrp="1"/>
          </p:cNvSpPr>
          <p:nvPr>
            <p:ph type="body" idx="1"/>
          </p:nvPr>
        </p:nvSpPr>
        <p:spPr>
          <a:xfrm>
            <a:off x="6856100" y="4312225"/>
            <a:ext cx="23619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66B8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ORGANIZE</a:t>
            </a:r>
            <a:endParaRPr sz="500" b="1"/>
          </a:p>
        </p:txBody>
      </p:sp>
      <p:sp>
        <p:nvSpPr>
          <p:cNvPr id="192" name="Google Shape;192;p41"/>
          <p:cNvSpPr/>
          <p:nvPr/>
        </p:nvSpPr>
        <p:spPr>
          <a:xfrm>
            <a:off x="0" y="625625"/>
            <a:ext cx="9144000" cy="895800"/>
          </a:xfrm>
          <a:prstGeom prst="rect">
            <a:avLst/>
          </a:prstGeom>
          <a:solidFill>
            <a:srgbClr val="728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93" name="Google Shape;193;p41"/>
          <p:cNvSpPr txBox="1">
            <a:spLocks noGrp="1"/>
          </p:cNvSpPr>
          <p:nvPr>
            <p:ph type="body" idx="1"/>
          </p:nvPr>
        </p:nvSpPr>
        <p:spPr>
          <a:xfrm>
            <a:off x="212775" y="821675"/>
            <a:ext cx="77121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 an economic ecosystem we…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25" y="1869500"/>
            <a:ext cx="1833537" cy="24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2900" y="1869500"/>
            <a:ext cx="1836986" cy="24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488" y="1869500"/>
            <a:ext cx="1823091" cy="247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1041" y="1869500"/>
            <a:ext cx="1845906" cy="24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2"/>
          <p:cNvPicPr preferRelativeResize="0"/>
          <p:nvPr/>
        </p:nvPicPr>
        <p:blipFill rotWithShape="1">
          <a:blip r:embed="rId3">
            <a:alphaModFix/>
          </a:blip>
          <a:srcRect l="15292" r="15292"/>
          <a:stretch/>
        </p:blipFill>
        <p:spPr>
          <a:xfrm>
            <a:off x="188000" y="435225"/>
            <a:ext cx="4383900" cy="4210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3" name="Google Shape;203;p42"/>
          <p:cNvSpPr txBox="1"/>
          <p:nvPr/>
        </p:nvSpPr>
        <p:spPr>
          <a:xfrm>
            <a:off x="4784650" y="974600"/>
            <a:ext cx="4034700" cy="3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E1A"/>
                </a:solidFill>
                <a:latin typeface="Montserrat"/>
                <a:ea typeface="Montserrat"/>
                <a:cs typeface="Montserrat"/>
                <a:sym typeface="Montserrat"/>
              </a:rPr>
              <a:t>We base our model on well-established industrial cooperatives like Mondragon Corporation (started 65 years ago now with more than 81,000 employees and $14.5 billion in revenue in 2020) and Emilia Romagna (75 years old and generating about 35% of the region’s GDP).</a:t>
            </a:r>
            <a:endParaRPr>
              <a:solidFill>
                <a:srgbClr val="002E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E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2E1A"/>
                </a:solidFill>
                <a:latin typeface="Montserrat"/>
                <a:ea typeface="Montserrat"/>
                <a:cs typeface="Montserrat"/>
                <a:sym typeface="Montserrat"/>
              </a:rPr>
              <a:t>We build on key principles of employee ownership, cooperative ecosystems, and a triple bottom line to bring hope and opportunity to rural America. </a:t>
            </a:r>
            <a:endParaRPr>
              <a:solidFill>
                <a:srgbClr val="002E1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42"/>
          <p:cNvSpPr txBox="1"/>
          <p:nvPr/>
        </p:nvSpPr>
        <p:spPr>
          <a:xfrm>
            <a:off x="3684350" y="282825"/>
            <a:ext cx="541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F774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build on successful models.</a:t>
            </a:r>
            <a:endParaRPr sz="2400">
              <a:solidFill>
                <a:srgbClr val="4F774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5" name="Google Shape;205;p42"/>
          <p:cNvSpPr txBox="1"/>
          <p:nvPr/>
        </p:nvSpPr>
        <p:spPr>
          <a:xfrm>
            <a:off x="4336825" y="4294025"/>
            <a:ext cx="459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F774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 big by being small, together.</a:t>
            </a:r>
            <a:endParaRPr sz="2200">
              <a:solidFill>
                <a:srgbClr val="4F774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6" name="Google Shape;206;p42"/>
          <p:cNvSpPr txBox="1"/>
          <p:nvPr/>
        </p:nvSpPr>
        <p:spPr>
          <a:xfrm>
            <a:off x="3684350" y="3876525"/>
            <a:ext cx="879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E8EBF5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12000">
              <a:solidFill>
                <a:srgbClr val="E8EBF5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/>
          <p:nvPr/>
        </p:nvSpPr>
        <p:spPr>
          <a:xfrm>
            <a:off x="281400" y="1023375"/>
            <a:ext cx="32658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Sustainability.</a:t>
            </a:r>
            <a:r>
              <a:rPr lang="en" sz="18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Every project is underpinned with environmental and financial sustainability.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Racial Equity.</a:t>
            </a:r>
            <a:r>
              <a:rPr lang="en" sz="18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Our work is done through a racial equity lens.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Participation.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We believe in popular education and deeply engaging the communities we serve.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Place.</a:t>
            </a: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We focus on our people and our assets.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A4361"/>
                </a:solidFill>
                <a:highlight>
                  <a:schemeClr val="l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Equity, Voice &amp; Agency</a:t>
            </a: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sz="1800">
              <a:solidFill>
                <a:srgbClr val="0A436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Everyone deserves to have a job that brings them dignity. 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3">
            <a:alphaModFix/>
          </a:blip>
          <a:srcRect l="5141" r="24805"/>
          <a:stretch/>
        </p:blipFill>
        <p:spPr>
          <a:xfrm>
            <a:off x="3741900" y="0"/>
            <a:ext cx="54021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3"/>
          <p:cNvSpPr txBox="1"/>
          <p:nvPr/>
        </p:nvSpPr>
        <p:spPr>
          <a:xfrm>
            <a:off x="281400" y="389425"/>
            <a:ext cx="28617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000">
                <a:solidFill>
                  <a:srgbClr val="4F774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believe.</a:t>
            </a:r>
            <a:endParaRPr sz="3000">
              <a:solidFill>
                <a:srgbClr val="4F774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 txBox="1"/>
          <p:nvPr/>
        </p:nvSpPr>
        <p:spPr>
          <a:xfrm>
            <a:off x="333825" y="366425"/>
            <a:ext cx="46197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 sz="3000">
                <a:solidFill>
                  <a:srgbClr val="4F774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Effective strategies.</a:t>
            </a:r>
            <a:endParaRPr sz="3600">
              <a:solidFill>
                <a:srgbClr val="4F774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774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9" name="Google Shape;219;p44"/>
          <p:cNvSpPr txBox="1"/>
          <p:nvPr/>
        </p:nvSpPr>
        <p:spPr>
          <a:xfrm>
            <a:off x="333825" y="968850"/>
            <a:ext cx="3976500" cy="3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Industrial expertise.</a:t>
            </a:r>
            <a:r>
              <a:rPr lang="en" sz="16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We leverage the region’s industrial infrastructure to de-risk new ventures.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Sector-wide collaboration.</a:t>
            </a:r>
            <a:r>
              <a:rPr lang="en" sz="20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br>
              <a:rPr lang="en" sz="20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We organize small- and medium-sized businesses in the region to pursue larger opportunities and create resiliency.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Worker ownership.</a:t>
            </a:r>
            <a:r>
              <a:rPr lang="en" sz="16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We create long-term opportunities for locally-rooted wealth to address intergenerational poverty.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A43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Educating the next generation. </a:t>
            </a:r>
            <a:r>
              <a:rPr lang="en" sz="1300">
                <a:solidFill>
                  <a:srgbClr val="0A4361"/>
                </a:solidFill>
                <a:latin typeface="Montserrat"/>
                <a:ea typeface="Montserrat"/>
                <a:cs typeface="Montserrat"/>
                <a:sym typeface="Montserrat"/>
              </a:rPr>
              <a:t>We partner with community institutions like K-12 public education to engage the next generation in this new economy.</a:t>
            </a:r>
            <a:endParaRPr sz="1300">
              <a:solidFill>
                <a:srgbClr val="0A436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44"/>
          <p:cNvPicPr preferRelativeResize="0"/>
          <p:nvPr/>
        </p:nvPicPr>
        <p:blipFill rotWithShape="1">
          <a:blip r:embed="rId3">
            <a:alphaModFix/>
          </a:blip>
          <a:srcRect l="23282" r="19000"/>
          <a:stretch/>
        </p:blipFill>
        <p:spPr>
          <a:xfrm>
            <a:off x="4692150" y="700"/>
            <a:ext cx="4451850" cy="514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/>
          <p:nvPr/>
        </p:nvSpPr>
        <p:spPr>
          <a:xfrm>
            <a:off x="0" y="0"/>
            <a:ext cx="9169200" cy="691500"/>
          </a:xfrm>
          <a:prstGeom prst="rect">
            <a:avLst/>
          </a:prstGeom>
          <a:solidFill>
            <a:srgbClr val="00385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5"/>
          <p:cNvSpPr txBox="1"/>
          <p:nvPr/>
        </p:nvSpPr>
        <p:spPr>
          <a:xfrm>
            <a:off x="-364225" y="0"/>
            <a:ext cx="440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Some of Our </a:t>
            </a: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Industry Partners</a:t>
            </a: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7" name="Google Shape;2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475" y="853763"/>
            <a:ext cx="1676151" cy="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150" y="782474"/>
            <a:ext cx="1357100" cy="28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5525" y="2270624"/>
            <a:ext cx="739375" cy="75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0611" y="1636176"/>
            <a:ext cx="1439349" cy="52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063" y="2475313"/>
            <a:ext cx="190649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4963" y="3134475"/>
            <a:ext cx="1130675" cy="3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8311" y="1558826"/>
            <a:ext cx="739375" cy="7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5"/>
          <p:cNvSpPr txBox="1"/>
          <p:nvPr/>
        </p:nvSpPr>
        <p:spPr>
          <a:xfrm>
            <a:off x="4181688" y="133850"/>
            <a:ext cx="465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Funding Partners</a:t>
            </a: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235" name="Google Shape;235;p45"/>
          <p:cNvCxnSpPr/>
          <p:nvPr/>
        </p:nvCxnSpPr>
        <p:spPr>
          <a:xfrm flipH="1">
            <a:off x="3412875" y="784825"/>
            <a:ext cx="4800" cy="4278900"/>
          </a:xfrm>
          <a:prstGeom prst="straightConnector1">
            <a:avLst/>
          </a:prstGeom>
          <a:noFill/>
          <a:ln w="9525" cap="flat" cmpd="sng">
            <a:solidFill>
              <a:srgbClr val="00385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6" name="Google Shape;236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89513" y="2798187"/>
            <a:ext cx="1130650" cy="46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55387" y="2767038"/>
            <a:ext cx="884175" cy="61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74288" y="956958"/>
            <a:ext cx="1053675" cy="44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15500" y="3994188"/>
            <a:ext cx="739375" cy="7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87650" y="4013563"/>
            <a:ext cx="639975" cy="6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663538" y="1592613"/>
            <a:ext cx="1763433" cy="3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88900" y="2138699"/>
            <a:ext cx="1274975" cy="50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53825" y="3603331"/>
            <a:ext cx="1982850" cy="26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89350" y="4625896"/>
            <a:ext cx="1439350" cy="39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5"/>
          <p:cNvPicPr preferRelativeResize="0"/>
          <p:nvPr/>
        </p:nvPicPr>
        <p:blipFill rotWithShape="1">
          <a:blip r:embed="rId19">
            <a:alphaModFix/>
          </a:blip>
          <a:srcRect t="23768"/>
          <a:stretch/>
        </p:blipFill>
        <p:spPr>
          <a:xfrm>
            <a:off x="6493850" y="3550800"/>
            <a:ext cx="772275" cy="58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76663" y="1354275"/>
            <a:ext cx="1053675" cy="10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532073" y="3975649"/>
            <a:ext cx="1439353" cy="4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99150" y="1378163"/>
            <a:ext cx="690203" cy="7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608089" y="782487"/>
            <a:ext cx="1570800" cy="63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229298" y="3027217"/>
            <a:ext cx="884175" cy="97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 rotWithShape="1">
          <a:blip r:embed="rId25">
            <a:alphaModFix/>
          </a:blip>
          <a:srcRect t="15292" b="19602"/>
          <a:stretch/>
        </p:blipFill>
        <p:spPr>
          <a:xfrm>
            <a:off x="4976688" y="2166488"/>
            <a:ext cx="1053650" cy="5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5"/>
          <p:cNvPicPr preferRelativeResize="0"/>
          <p:nvPr/>
        </p:nvPicPr>
        <p:blipFill rotWithShape="1">
          <a:blip r:embed="rId26">
            <a:alphaModFix/>
          </a:blip>
          <a:srcRect b="10506"/>
          <a:stretch/>
        </p:blipFill>
        <p:spPr>
          <a:xfrm>
            <a:off x="6640925" y="2106726"/>
            <a:ext cx="63995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589362" y="2272400"/>
            <a:ext cx="1249427" cy="6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755288" y="3381050"/>
            <a:ext cx="572675" cy="5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981500" y="853775"/>
            <a:ext cx="1130625" cy="48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631775" y="2798175"/>
            <a:ext cx="9906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493636" y="2492990"/>
            <a:ext cx="1130650" cy="78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6523777" y="784837"/>
            <a:ext cx="1357100" cy="67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5672825" y="1436174"/>
            <a:ext cx="772272" cy="7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624273" y="1536753"/>
            <a:ext cx="1439351" cy="37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163975" y="4794100"/>
            <a:ext cx="3032825" cy="16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5"/>
          <p:cNvPicPr preferRelativeResize="0"/>
          <p:nvPr/>
        </p:nvPicPr>
        <p:blipFill rotWithShape="1">
          <a:blip r:embed="rId36">
            <a:alphaModFix/>
          </a:blip>
          <a:srcRect l="14402" r="14925"/>
          <a:stretch/>
        </p:blipFill>
        <p:spPr>
          <a:xfrm>
            <a:off x="5360412" y="4052125"/>
            <a:ext cx="639951" cy="62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532068" y="3271834"/>
            <a:ext cx="639950" cy="50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6039325" y="4180487"/>
            <a:ext cx="1632117" cy="5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107025" y="3074525"/>
            <a:ext cx="1229900" cy="122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60260" y="4343787"/>
            <a:ext cx="1570800" cy="63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1421650" y="3527237"/>
            <a:ext cx="1906476" cy="60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1821213" y="4337841"/>
            <a:ext cx="1493828" cy="6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Macintosh PowerPoint</Application>
  <PresentationFormat>On-screen Show (16:9)</PresentationFormat>
  <Paragraphs>82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Montserrat ExtraBold</vt:lpstr>
      <vt:lpstr>Arial</vt:lpstr>
      <vt:lpstr>Montserrat Medium</vt:lpstr>
      <vt:lpstr>Lato</vt:lpstr>
      <vt:lpstr>Candara</vt:lpstr>
      <vt:lpstr>Georgia</vt:lpstr>
      <vt:lpstr>Montserrat Light</vt:lpstr>
      <vt:lpstr>Montserrat</vt:lpstr>
      <vt:lpstr>Montserrat SemiBold</vt:lpstr>
      <vt:lpstr>Corbel</vt:lpstr>
      <vt:lpstr>Calibri</vt:lpstr>
      <vt:lpstr>Montserrat Black</vt:lpstr>
      <vt:lpstr>Josefin Sans</vt:lpstr>
      <vt:lpstr>Times New Roman</vt:lpstr>
      <vt:lpstr>Simple Light</vt:lpstr>
      <vt:lpstr>Simple Light</vt:lpstr>
      <vt:lpstr>PowerPoint Presentation</vt:lpstr>
      <vt:lpstr>PowerPoint Presentation</vt:lpstr>
      <vt:lpstr>PowerPoint Presentation</vt:lpstr>
      <vt:lpstr>RURAL WEALTH BLUEPRINT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Melissa Levy</cp:lastModifiedBy>
  <cp:revision>1</cp:revision>
  <dcterms:modified xsi:type="dcterms:W3CDTF">2024-08-06T11:44:19Z</dcterms:modified>
</cp:coreProperties>
</file>