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69" r:id="rId6"/>
    <p:sldId id="264" r:id="rId7"/>
    <p:sldId id="275" r:id="rId8"/>
    <p:sldId id="273" r:id="rId9"/>
    <p:sldId id="274"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8882AE-2F45-6D1A-C0E9-FD7A13E9656C}" name="Adam Shull" initials="AS" userId="S::ashull@ptrc.org::9d0508f6-a47a-46dc-b151-a7bb135f84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Bedrosian" initials="JB" lastIdx="1" clrIdx="0">
    <p:extLst>
      <p:ext uri="{19B8F6BF-5375-455C-9EA6-DF929625EA0E}">
        <p15:presenceInfo xmlns:p15="http://schemas.microsoft.com/office/powerpoint/2012/main" userId="S::jbedrosian@ptrc.org::fb718eb8-d79f-45a1-86cc-f27bb2f1d3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4F89"/>
    <a:srgbClr val="003768"/>
    <a:srgbClr val="EFF3F7"/>
    <a:srgbClr val="BFCDD9"/>
    <a:srgbClr val="A8C399"/>
    <a:srgbClr val="A8C3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94"/>
  </p:normalViewPr>
  <p:slideViewPr>
    <p:cSldViewPr snapToGrid="0">
      <p:cViewPr varScale="1">
        <p:scale>
          <a:sx n="121" d="100"/>
          <a:sy n="121" d="100"/>
        </p:scale>
        <p:origin x="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02F8D-98DC-4120-B0E3-E86038F4EA77}" type="datetimeFigureOut">
              <a:rPr lang="en-US" smtClean="0"/>
              <a:t>7/29/24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9CAA5-C274-4229-8215-9345A078A4B9}" type="slidenum">
              <a:rPr lang="en-US" smtClean="0"/>
              <a:t>‹#›</a:t>
            </a:fld>
            <a:endParaRPr lang="en-US"/>
          </a:p>
        </p:txBody>
      </p:sp>
    </p:spTree>
    <p:extLst>
      <p:ext uri="{BB962C8B-B14F-4D97-AF65-F5344CB8AC3E}">
        <p14:creationId xmlns:p14="http://schemas.microsoft.com/office/powerpoint/2010/main" val="277996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accent1">
                    <a:lumMod val="50000"/>
                  </a:schemeClr>
                </a:solidFill>
                <a:latin typeface="Poppins" panose="00000500000000000000" pitchFamily="2" charset="0"/>
                <a:cs typeface="Poppins" panose="00000500000000000000" pitchFamily="2" charset="0"/>
              </a:rPr>
              <a:t>Food systems work requires building relationship and trust. Food systems work can have different entry points. To take action, we need to determine community energy and make it clear which pieces we are working on</a:t>
            </a:r>
          </a:p>
          <a:p>
            <a:endParaRPr lang="en-US" dirty="0"/>
          </a:p>
        </p:txBody>
      </p:sp>
      <p:sp>
        <p:nvSpPr>
          <p:cNvPr id="4" name="Slide Number Placeholder 3"/>
          <p:cNvSpPr>
            <a:spLocks noGrp="1"/>
          </p:cNvSpPr>
          <p:nvPr>
            <p:ph type="sldNum" sz="quarter" idx="5"/>
          </p:nvPr>
        </p:nvSpPr>
        <p:spPr/>
        <p:txBody>
          <a:bodyPr/>
          <a:lstStyle/>
          <a:p>
            <a:fld id="{7C89CAA5-C274-4229-8215-9345A078A4B9}" type="slidenum">
              <a:rPr lang="en-US" smtClean="0"/>
              <a:t>3</a:t>
            </a:fld>
            <a:endParaRPr lang="en-US"/>
          </a:p>
        </p:txBody>
      </p:sp>
    </p:spTree>
    <p:extLst>
      <p:ext uri="{BB962C8B-B14F-4D97-AF65-F5344CB8AC3E}">
        <p14:creationId xmlns:p14="http://schemas.microsoft.com/office/powerpoint/2010/main" val="108096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539BC-3942-448F-BFE1-9BB60FD6CC30}" type="datetimeFigureOut">
              <a:rPr lang="en-US" smtClean="0"/>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ADE1F-0A4A-418B-8641-DA60D3B7DCFC}" type="slidenum">
              <a:rPr lang="en-US" smtClean="0"/>
              <a:t>‹#›</a:t>
            </a:fld>
            <a:endParaRPr lang="en-US"/>
          </a:p>
        </p:txBody>
      </p:sp>
    </p:spTree>
    <p:extLst>
      <p:ext uri="{BB962C8B-B14F-4D97-AF65-F5344CB8AC3E}">
        <p14:creationId xmlns:p14="http://schemas.microsoft.com/office/powerpoint/2010/main" val="144263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DB92-2A72-43DC-8064-30C2AA8A4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1E1491-59A9-4146-B0D2-85CB482CC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5A6649-A584-46C0-9D74-6640DCAFC301}"/>
              </a:ext>
            </a:extLst>
          </p:cNvPr>
          <p:cNvSpPr>
            <a:spLocks noGrp="1"/>
          </p:cNvSpPr>
          <p:nvPr>
            <p:ph type="dt" sz="half" idx="10"/>
          </p:nvPr>
        </p:nvSpPr>
        <p:spPr/>
        <p:txBody>
          <a:bodyPr/>
          <a:lstStyle/>
          <a:p>
            <a:fld id="{0EB539BC-3942-448F-BFE1-9BB60FD6CC30}" type="datetimeFigureOut">
              <a:rPr lang="en-US" smtClean="0"/>
              <a:t>7/29/24</a:t>
            </a:fld>
            <a:endParaRPr lang="en-US"/>
          </a:p>
        </p:txBody>
      </p:sp>
      <p:sp>
        <p:nvSpPr>
          <p:cNvPr id="5" name="Footer Placeholder 4">
            <a:extLst>
              <a:ext uri="{FF2B5EF4-FFF2-40B4-BE49-F238E27FC236}">
                <a16:creationId xmlns:a16="http://schemas.microsoft.com/office/drawing/2014/main" id="{212FCC73-8B7A-4C9C-83CE-793628DB0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55094-510A-4E55-994B-9B44A5D63960}"/>
              </a:ext>
            </a:extLst>
          </p:cNvPr>
          <p:cNvSpPr>
            <a:spLocks noGrp="1"/>
          </p:cNvSpPr>
          <p:nvPr>
            <p:ph type="sldNum" sz="quarter" idx="12"/>
          </p:nvPr>
        </p:nvSpPr>
        <p:spPr/>
        <p:txBody>
          <a:bodyPr/>
          <a:lstStyle/>
          <a:p>
            <a:fld id="{C53ADE1F-0A4A-418B-8641-DA60D3B7DCFC}" type="slidenum">
              <a:rPr lang="en-US" smtClean="0"/>
              <a:t>‹#›</a:t>
            </a:fld>
            <a:endParaRPr lang="en-US"/>
          </a:p>
        </p:txBody>
      </p:sp>
    </p:spTree>
    <p:extLst>
      <p:ext uri="{BB962C8B-B14F-4D97-AF65-F5344CB8AC3E}">
        <p14:creationId xmlns:p14="http://schemas.microsoft.com/office/powerpoint/2010/main" val="3548193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539BC-3942-448F-BFE1-9BB60FD6CC30}" type="datetimeFigureOut">
              <a:rPr lang="en-US" smtClean="0"/>
              <a:t>7/29/24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ADE1F-0A4A-418B-8641-DA60D3B7DCFC}" type="slidenum">
              <a:rPr lang="en-US" smtClean="0"/>
              <a:t>‹#›</a:t>
            </a:fld>
            <a:endParaRPr lang="en-US"/>
          </a:p>
        </p:txBody>
      </p:sp>
    </p:spTree>
    <p:extLst>
      <p:ext uri="{BB962C8B-B14F-4D97-AF65-F5344CB8AC3E}">
        <p14:creationId xmlns:p14="http://schemas.microsoft.com/office/powerpoint/2010/main" val="99289977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www.ptrc.org/triadfoodcouncil" TargetMode="External"/><Relationship Id="rId4" Type="http://schemas.openxmlformats.org/officeDocument/2006/relationships/hyperlink" Target="mailto:email@ptr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E209B7-E778-403F-9DEF-F21CB76717DE}"/>
              </a:ext>
            </a:extLst>
          </p:cNvPr>
          <p:cNvSpPr/>
          <p:nvPr/>
        </p:nvSpPr>
        <p:spPr>
          <a:xfrm>
            <a:off x="0" y="-130404"/>
            <a:ext cx="12192000" cy="418783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B10A6B-55A3-42C7-AC10-997FCD0DC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33" y="900336"/>
            <a:ext cx="3096376" cy="2528664"/>
          </a:xfrm>
          <a:prstGeom prst="rect">
            <a:avLst/>
          </a:prstGeom>
        </p:spPr>
      </p:pic>
      <p:sp>
        <p:nvSpPr>
          <p:cNvPr id="7" name="Rectangle 6">
            <a:extLst>
              <a:ext uri="{FF2B5EF4-FFF2-40B4-BE49-F238E27FC236}">
                <a16:creationId xmlns:a16="http://schemas.microsoft.com/office/drawing/2014/main" id="{79159AF1-E13F-46CF-A0B3-18C54E1C76AA}"/>
              </a:ext>
            </a:extLst>
          </p:cNvPr>
          <p:cNvSpPr/>
          <p:nvPr/>
        </p:nvSpPr>
        <p:spPr>
          <a:xfrm>
            <a:off x="0" y="4201994"/>
            <a:ext cx="12192000" cy="383489"/>
          </a:xfrm>
          <a:prstGeom prst="rect">
            <a:avLst/>
          </a:prstGeom>
          <a:solidFill>
            <a:srgbClr val="00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EEA5C2-4B07-4759-B786-8A944CCED492}"/>
              </a:ext>
            </a:extLst>
          </p:cNvPr>
          <p:cNvSpPr/>
          <p:nvPr/>
        </p:nvSpPr>
        <p:spPr>
          <a:xfrm>
            <a:off x="0" y="4585483"/>
            <a:ext cx="12192000" cy="144561"/>
          </a:xfrm>
          <a:prstGeom prst="rect">
            <a:avLst/>
          </a:prstGeom>
          <a:solidFill>
            <a:srgbClr val="A8C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64FFEE-2716-46F8-919E-01FC0751A97D}"/>
              </a:ext>
            </a:extLst>
          </p:cNvPr>
          <p:cNvSpPr txBox="1"/>
          <p:nvPr/>
        </p:nvSpPr>
        <p:spPr>
          <a:xfrm>
            <a:off x="8325214" y="4201994"/>
            <a:ext cx="3750906" cy="369332"/>
          </a:xfrm>
          <a:prstGeom prst="rect">
            <a:avLst/>
          </a:prstGeom>
          <a:noFill/>
        </p:spPr>
        <p:txBody>
          <a:bodyPr wrap="square" rtlCol="0">
            <a:spAutoFit/>
          </a:bodyPr>
          <a:lstStyle/>
          <a:p>
            <a:pPr algn="ctr"/>
            <a:r>
              <a:rPr lang="en-US" dirty="0">
                <a:solidFill>
                  <a:schemeClr val="bg1"/>
                </a:solidFill>
                <a:latin typeface="Poppins" panose="00000500000000000000" pitchFamily="2" charset="0"/>
                <a:cs typeface="Poppins" panose="00000500000000000000" pitchFamily="2" charset="0"/>
              </a:rPr>
              <a:t>CREATIVE REGIONAL SOLUTIONS</a:t>
            </a:r>
          </a:p>
        </p:txBody>
      </p:sp>
      <p:pic>
        <p:nvPicPr>
          <p:cNvPr id="2" name="Picture 1">
            <a:extLst>
              <a:ext uri="{FF2B5EF4-FFF2-40B4-BE49-F238E27FC236}">
                <a16:creationId xmlns:a16="http://schemas.microsoft.com/office/drawing/2014/main" id="{0F5953F2-FDE6-4DD9-BCD6-B5CE4E041966}"/>
              </a:ext>
            </a:extLst>
          </p:cNvPr>
          <p:cNvPicPr>
            <a:picLocks noChangeAspect="1"/>
          </p:cNvPicPr>
          <p:nvPr/>
        </p:nvPicPr>
        <p:blipFill>
          <a:blip r:embed="rId3"/>
          <a:stretch>
            <a:fillRect/>
          </a:stretch>
        </p:blipFill>
        <p:spPr>
          <a:xfrm>
            <a:off x="8389922" y="5104080"/>
            <a:ext cx="3621490" cy="1520473"/>
          </a:xfrm>
          <a:prstGeom prst="rect">
            <a:avLst/>
          </a:prstGeom>
        </p:spPr>
      </p:pic>
      <p:sp>
        <p:nvSpPr>
          <p:cNvPr id="4" name="TextBox 3">
            <a:extLst>
              <a:ext uri="{FF2B5EF4-FFF2-40B4-BE49-F238E27FC236}">
                <a16:creationId xmlns:a16="http://schemas.microsoft.com/office/drawing/2014/main" id="{906D3EAD-B59E-41A3-82CD-7BA553DCD67C}"/>
              </a:ext>
            </a:extLst>
          </p:cNvPr>
          <p:cNvSpPr txBox="1"/>
          <p:nvPr/>
        </p:nvSpPr>
        <p:spPr>
          <a:xfrm>
            <a:off x="4726432" y="1131976"/>
            <a:ext cx="7110228" cy="1200329"/>
          </a:xfrm>
          <a:prstGeom prst="rect">
            <a:avLst/>
          </a:prstGeom>
          <a:noFill/>
        </p:spPr>
        <p:txBody>
          <a:bodyPr wrap="square" rtlCol="0">
            <a:spAutoFit/>
          </a:bodyPr>
          <a:lstStyle/>
          <a:p>
            <a:r>
              <a:rPr lang="en-US" sz="3600" dirty="0">
                <a:solidFill>
                  <a:srgbClr val="003768"/>
                </a:solidFill>
                <a:latin typeface="Poppins SemiBold" panose="00000700000000000000" pitchFamily="2" charset="0"/>
                <a:cs typeface="Poppins SemiBold" panose="00000700000000000000" pitchFamily="2" charset="0"/>
              </a:rPr>
              <a:t>Everyone Eats: Food Systems and Wealth Creation</a:t>
            </a:r>
          </a:p>
        </p:txBody>
      </p:sp>
      <p:sp>
        <p:nvSpPr>
          <p:cNvPr id="11" name="TextBox 10">
            <a:extLst>
              <a:ext uri="{FF2B5EF4-FFF2-40B4-BE49-F238E27FC236}">
                <a16:creationId xmlns:a16="http://schemas.microsoft.com/office/drawing/2014/main" id="{59BC61D4-4708-4823-93A2-9D049F5CF34E}"/>
              </a:ext>
            </a:extLst>
          </p:cNvPr>
          <p:cNvSpPr txBox="1"/>
          <p:nvPr/>
        </p:nvSpPr>
        <p:spPr>
          <a:xfrm>
            <a:off x="396774" y="5325914"/>
            <a:ext cx="7204175" cy="400110"/>
          </a:xfrm>
          <a:prstGeom prst="rect">
            <a:avLst/>
          </a:prstGeom>
          <a:noFill/>
        </p:spPr>
        <p:txBody>
          <a:bodyPr wrap="square" rtlCol="0">
            <a:spAutoFit/>
          </a:bodyPr>
          <a:lstStyle/>
          <a:p>
            <a:r>
              <a:rPr lang="en-US" sz="2000" dirty="0">
                <a:latin typeface="Poppins" panose="00000500000000000000" pitchFamily="2" charset="0"/>
                <a:cs typeface="Poppins" panose="00000500000000000000" pitchFamily="2" charset="0"/>
              </a:rPr>
              <a:t>Jennifer Bedrosian- Food Systems Coordinator</a:t>
            </a:r>
            <a:endParaRPr lang="en-US" sz="4000" dirty="0">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B7CE0344-FC34-4097-9829-82CD6980D93B}"/>
              </a:ext>
            </a:extLst>
          </p:cNvPr>
          <p:cNvSpPr/>
          <p:nvPr/>
        </p:nvSpPr>
        <p:spPr>
          <a:xfrm>
            <a:off x="0" y="-3061"/>
            <a:ext cx="12192000" cy="144561"/>
          </a:xfrm>
          <a:prstGeom prst="rect">
            <a:avLst/>
          </a:prstGeom>
          <a:solidFill>
            <a:srgbClr val="BFC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2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B7E827-AAD5-45F9-8647-43188D796024}"/>
              </a:ext>
            </a:extLst>
          </p:cNvPr>
          <p:cNvSpPr/>
          <p:nvPr/>
        </p:nvSpPr>
        <p:spPr>
          <a:xfrm>
            <a:off x="0" y="1927654"/>
            <a:ext cx="12192000" cy="4930346"/>
          </a:xfrm>
          <a:prstGeom prst="rect">
            <a:avLst/>
          </a:prstGeom>
          <a:gradFill flip="none" rotWithShape="1">
            <a:gsLst>
              <a:gs pos="20000">
                <a:srgbClr val="EFF3F7"/>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E66685-99DC-4CE0-B892-57083F641B0A}"/>
              </a:ext>
            </a:extLst>
          </p:cNvPr>
          <p:cNvSpPr/>
          <p:nvPr/>
        </p:nvSpPr>
        <p:spPr>
          <a:xfrm>
            <a:off x="6055180" y="-1"/>
            <a:ext cx="6136820" cy="6292983"/>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5CC110-19B5-4C2D-92E1-2559D5F6D7C7}"/>
              </a:ext>
            </a:extLst>
          </p:cNvPr>
          <p:cNvSpPr/>
          <p:nvPr/>
        </p:nvSpPr>
        <p:spPr>
          <a:xfrm>
            <a:off x="0" y="6386421"/>
            <a:ext cx="12192000" cy="98168"/>
          </a:xfrm>
          <a:prstGeom prst="rect">
            <a:avLst/>
          </a:prstGeom>
          <a:solidFill>
            <a:srgbClr val="0D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08C0CE-3322-4A05-ACB8-579CF6703ACE}"/>
              </a:ext>
            </a:extLst>
          </p:cNvPr>
          <p:cNvSpPr/>
          <p:nvPr/>
        </p:nvSpPr>
        <p:spPr>
          <a:xfrm>
            <a:off x="0" y="6292982"/>
            <a:ext cx="12192000" cy="98168"/>
          </a:xfrm>
          <a:prstGeom prst="rect">
            <a:avLst/>
          </a:prstGeom>
          <a:solidFill>
            <a:srgbClr val="A8C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6020691-BA69-4DD7-AA68-016996CD0FFC}"/>
              </a:ext>
            </a:extLst>
          </p:cNvPr>
          <p:cNvSpPr txBox="1"/>
          <p:nvPr/>
        </p:nvSpPr>
        <p:spPr>
          <a:xfrm>
            <a:off x="4220547" y="6509303"/>
            <a:ext cx="3750906" cy="338554"/>
          </a:xfrm>
          <a:prstGeom prst="rect">
            <a:avLst/>
          </a:prstGeom>
          <a:noFill/>
        </p:spPr>
        <p:txBody>
          <a:bodyPr wrap="square" rtlCol="0">
            <a:spAutoFit/>
          </a:bodyPr>
          <a:lstStyle/>
          <a:p>
            <a:pPr algn="ctr"/>
            <a:r>
              <a:rPr lang="en-US" sz="1600" dirty="0">
                <a:solidFill>
                  <a:srgbClr val="0D4F89"/>
                </a:solidFill>
                <a:latin typeface="Poppins" panose="00000500000000000000" pitchFamily="2" charset="0"/>
                <a:cs typeface="Poppins" panose="00000500000000000000" pitchFamily="2" charset="0"/>
              </a:rPr>
              <a:t>CREATIVE REGIONAL SOLUTIONS</a:t>
            </a:r>
          </a:p>
        </p:txBody>
      </p:sp>
      <p:sp>
        <p:nvSpPr>
          <p:cNvPr id="10" name="TextBox 9">
            <a:extLst>
              <a:ext uri="{FF2B5EF4-FFF2-40B4-BE49-F238E27FC236}">
                <a16:creationId xmlns:a16="http://schemas.microsoft.com/office/drawing/2014/main" id="{80839378-7ED9-4094-BEED-ACEA1A0B7900}"/>
              </a:ext>
            </a:extLst>
          </p:cNvPr>
          <p:cNvSpPr txBox="1"/>
          <p:nvPr/>
        </p:nvSpPr>
        <p:spPr>
          <a:xfrm>
            <a:off x="510450" y="422839"/>
            <a:ext cx="5229224" cy="400110"/>
          </a:xfrm>
          <a:prstGeom prst="rect">
            <a:avLst/>
          </a:prstGeom>
          <a:noFill/>
        </p:spPr>
        <p:txBody>
          <a:bodyPr wrap="square" rtlCol="0">
            <a:spAutoFit/>
          </a:bodyPr>
          <a:lstStyle/>
          <a:p>
            <a:pPr algn="ctr"/>
            <a:r>
              <a:rPr lang="en-US" sz="2000" u="sng" dirty="0">
                <a:solidFill>
                  <a:srgbClr val="003768"/>
                </a:solidFill>
                <a:latin typeface="Poppins SemiBold" panose="00000700000000000000" pitchFamily="2" charset="0"/>
                <a:cs typeface="Poppins SemiBold" panose="00000700000000000000" pitchFamily="2" charset="0"/>
              </a:rPr>
              <a:t>Who we are</a:t>
            </a:r>
          </a:p>
        </p:txBody>
      </p:sp>
      <p:sp>
        <p:nvSpPr>
          <p:cNvPr id="11" name="TextBox 10">
            <a:extLst>
              <a:ext uri="{FF2B5EF4-FFF2-40B4-BE49-F238E27FC236}">
                <a16:creationId xmlns:a16="http://schemas.microsoft.com/office/drawing/2014/main" id="{1A2903AB-4276-4823-8A89-A002AA4D4DC1}"/>
              </a:ext>
            </a:extLst>
          </p:cNvPr>
          <p:cNvSpPr txBox="1"/>
          <p:nvPr/>
        </p:nvSpPr>
        <p:spPr>
          <a:xfrm>
            <a:off x="615576" y="846041"/>
            <a:ext cx="5229224" cy="1446550"/>
          </a:xfrm>
          <a:prstGeom prst="rect">
            <a:avLst/>
          </a:prstGeom>
          <a:noFill/>
        </p:spPr>
        <p:txBody>
          <a:bodyPr wrap="square" rtlCol="0">
            <a:spAutoFit/>
          </a:bodyPr>
          <a:lstStyle/>
          <a:p>
            <a:pPr algn="ctr"/>
            <a:r>
              <a:rPr lang="en-US" sz="1600" dirty="0">
                <a:latin typeface="Poppins" panose="00000500000000000000" pitchFamily="2" charset="0"/>
                <a:cs typeface="Poppins" panose="00000500000000000000" pitchFamily="2" charset="0"/>
              </a:rPr>
              <a:t>The PTRC is one of the largest regional councils in NC serving the Piedmont Triad Region, serving 77 members in 12 counties and 65 municipalities.</a:t>
            </a:r>
          </a:p>
          <a:p>
            <a:endParaRPr lang="en-US" sz="4000" dirty="0">
              <a:latin typeface="Poppins" panose="00000500000000000000" pitchFamily="2" charset="0"/>
              <a:cs typeface="Poppins" panose="00000500000000000000" pitchFamily="2" charset="0"/>
            </a:endParaRPr>
          </a:p>
        </p:txBody>
      </p:sp>
      <p:pic>
        <p:nvPicPr>
          <p:cNvPr id="2" name="Picture 1">
            <a:extLst>
              <a:ext uri="{FF2B5EF4-FFF2-40B4-BE49-F238E27FC236}">
                <a16:creationId xmlns:a16="http://schemas.microsoft.com/office/drawing/2014/main" id="{D9747680-163B-4154-A007-4A711F6EFA12}"/>
              </a:ext>
            </a:extLst>
          </p:cNvPr>
          <p:cNvPicPr>
            <a:picLocks noChangeAspect="1"/>
          </p:cNvPicPr>
          <p:nvPr/>
        </p:nvPicPr>
        <p:blipFill>
          <a:blip r:embed="rId2"/>
          <a:stretch>
            <a:fillRect/>
          </a:stretch>
        </p:blipFill>
        <p:spPr>
          <a:xfrm>
            <a:off x="1447547" y="3222039"/>
            <a:ext cx="3460156" cy="3054165"/>
          </a:xfrm>
          <a:prstGeom prst="rect">
            <a:avLst/>
          </a:prstGeom>
        </p:spPr>
      </p:pic>
      <p:sp>
        <p:nvSpPr>
          <p:cNvPr id="13" name="TextBox 12">
            <a:extLst>
              <a:ext uri="{FF2B5EF4-FFF2-40B4-BE49-F238E27FC236}">
                <a16:creationId xmlns:a16="http://schemas.microsoft.com/office/drawing/2014/main" id="{4084EE46-33C4-433C-A8AD-22ADE454D57F}"/>
              </a:ext>
            </a:extLst>
          </p:cNvPr>
          <p:cNvSpPr txBox="1"/>
          <p:nvPr/>
        </p:nvSpPr>
        <p:spPr>
          <a:xfrm>
            <a:off x="491265" y="1786776"/>
            <a:ext cx="5229224" cy="400110"/>
          </a:xfrm>
          <a:prstGeom prst="rect">
            <a:avLst/>
          </a:prstGeom>
          <a:noFill/>
        </p:spPr>
        <p:txBody>
          <a:bodyPr wrap="square" rtlCol="0">
            <a:spAutoFit/>
          </a:bodyPr>
          <a:lstStyle/>
          <a:p>
            <a:pPr algn="ctr"/>
            <a:r>
              <a:rPr lang="en-US" sz="2000" u="sng" dirty="0">
                <a:solidFill>
                  <a:srgbClr val="003768"/>
                </a:solidFill>
                <a:latin typeface="Poppins SemiBold" panose="00000700000000000000" pitchFamily="2" charset="0"/>
                <a:cs typeface="Poppins SemiBold" panose="00000700000000000000" pitchFamily="2" charset="0"/>
              </a:rPr>
              <a:t>What we do</a:t>
            </a:r>
          </a:p>
        </p:txBody>
      </p:sp>
      <p:sp>
        <p:nvSpPr>
          <p:cNvPr id="12" name="TextBox 11">
            <a:extLst>
              <a:ext uri="{FF2B5EF4-FFF2-40B4-BE49-F238E27FC236}">
                <a16:creationId xmlns:a16="http://schemas.microsoft.com/office/drawing/2014/main" id="{24C79644-42E4-4C93-977B-263844B1DC5E}"/>
              </a:ext>
            </a:extLst>
          </p:cNvPr>
          <p:cNvSpPr txBox="1"/>
          <p:nvPr/>
        </p:nvSpPr>
        <p:spPr>
          <a:xfrm>
            <a:off x="6572249" y="418126"/>
            <a:ext cx="5124098" cy="400110"/>
          </a:xfrm>
          <a:prstGeom prst="rect">
            <a:avLst/>
          </a:prstGeom>
          <a:noFill/>
        </p:spPr>
        <p:txBody>
          <a:bodyPr wrap="square" rtlCol="0">
            <a:spAutoFit/>
          </a:bodyPr>
          <a:lstStyle/>
          <a:p>
            <a:pPr algn="ctr"/>
            <a:r>
              <a:rPr lang="en-US" sz="2000" u="sng" dirty="0">
                <a:solidFill>
                  <a:srgbClr val="003768"/>
                </a:solidFill>
                <a:latin typeface="Poppins SemiBold" panose="00000700000000000000" pitchFamily="2" charset="0"/>
                <a:cs typeface="Poppins SemiBold" panose="00000700000000000000" pitchFamily="2" charset="0"/>
              </a:rPr>
              <a:t>Piedmont Triad Regional Food Council</a:t>
            </a:r>
          </a:p>
        </p:txBody>
      </p:sp>
      <p:sp>
        <p:nvSpPr>
          <p:cNvPr id="14" name="TextBox 13">
            <a:extLst>
              <a:ext uri="{FF2B5EF4-FFF2-40B4-BE49-F238E27FC236}">
                <a16:creationId xmlns:a16="http://schemas.microsoft.com/office/drawing/2014/main" id="{6818402E-76CC-47FE-8F50-764B2C35B3C1}"/>
              </a:ext>
            </a:extLst>
          </p:cNvPr>
          <p:cNvSpPr txBox="1"/>
          <p:nvPr/>
        </p:nvSpPr>
        <p:spPr>
          <a:xfrm>
            <a:off x="6336066" y="842950"/>
            <a:ext cx="5439602" cy="1692771"/>
          </a:xfrm>
          <a:prstGeom prst="rect">
            <a:avLst/>
          </a:prstGeom>
          <a:noFill/>
        </p:spPr>
        <p:txBody>
          <a:bodyPr wrap="square" lIns="91440" tIns="45720" rIns="91440" bIns="45720" rtlCol="0" anchor="t">
            <a:spAutoFit/>
          </a:bodyPr>
          <a:lstStyle/>
          <a:p>
            <a:pPr lvl="1"/>
            <a:r>
              <a:rPr lang="en-US" sz="1600" dirty="0">
                <a:latin typeface="Poppins"/>
                <a:cs typeface="Poppins"/>
              </a:rPr>
              <a:t>Formed in 2019 and represented by ~25 diverse partners and community members across the 12 Triad counties, the PTRFC aims to balance various perspectives in the food system.  </a:t>
            </a:r>
            <a:endParaRPr lang="en-US" sz="1600" dirty="0">
              <a:latin typeface="Poppins" panose="00000500000000000000" pitchFamily="2" charset="0"/>
              <a:cs typeface="Poppins" panose="00000500000000000000" pitchFamily="2" charset="0"/>
            </a:endParaRPr>
          </a:p>
          <a:p>
            <a:endParaRPr lang="en-US" sz="4000" dirty="0">
              <a:latin typeface="Poppins" panose="00000500000000000000" pitchFamily="2" charset="0"/>
              <a:cs typeface="Poppins" panose="00000500000000000000" pitchFamily="2" charset="0"/>
            </a:endParaRPr>
          </a:p>
        </p:txBody>
      </p:sp>
      <p:pic>
        <p:nvPicPr>
          <p:cNvPr id="18" name="Picture 17">
            <a:extLst>
              <a:ext uri="{FF2B5EF4-FFF2-40B4-BE49-F238E27FC236}">
                <a16:creationId xmlns:a16="http://schemas.microsoft.com/office/drawing/2014/main" id="{AEE73F72-A05F-4319-BA07-1A3EFA822858}"/>
              </a:ext>
            </a:extLst>
          </p:cNvPr>
          <p:cNvPicPr>
            <a:picLocks noChangeAspect="1"/>
          </p:cNvPicPr>
          <p:nvPr/>
        </p:nvPicPr>
        <p:blipFill>
          <a:blip r:embed="rId3"/>
          <a:stretch>
            <a:fillRect/>
          </a:stretch>
        </p:blipFill>
        <p:spPr>
          <a:xfrm>
            <a:off x="9920" y="2230996"/>
            <a:ext cx="6018563" cy="963711"/>
          </a:xfrm>
          <a:prstGeom prst="rect">
            <a:avLst/>
          </a:prstGeom>
        </p:spPr>
      </p:pic>
      <p:cxnSp>
        <p:nvCxnSpPr>
          <p:cNvPr id="15" name="Straight Connector 14">
            <a:extLst>
              <a:ext uri="{FF2B5EF4-FFF2-40B4-BE49-F238E27FC236}">
                <a16:creationId xmlns:a16="http://schemas.microsoft.com/office/drawing/2014/main" id="{C5A89EB2-95D1-4E71-AE14-CF34470FF597}"/>
              </a:ext>
            </a:extLst>
          </p:cNvPr>
          <p:cNvCxnSpPr>
            <a:cxnSpLocks/>
          </p:cNvCxnSpPr>
          <p:nvPr/>
        </p:nvCxnSpPr>
        <p:spPr>
          <a:xfrm>
            <a:off x="6055180" y="8389"/>
            <a:ext cx="0" cy="6276204"/>
          </a:xfrm>
          <a:prstGeom prst="line">
            <a:avLst/>
          </a:prstGeom>
          <a:ln w="6350">
            <a:solidFill>
              <a:srgbClr val="0D4F89"/>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7BE34FA4-11CE-4A82-B90D-862BEB7F7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007" y="2140269"/>
            <a:ext cx="4144657" cy="3826682"/>
          </a:xfrm>
          <a:prstGeom prst="rect">
            <a:avLst/>
          </a:prstGeom>
        </p:spPr>
      </p:pic>
    </p:spTree>
    <p:extLst>
      <p:ext uri="{BB962C8B-B14F-4D97-AF65-F5344CB8AC3E}">
        <p14:creationId xmlns:p14="http://schemas.microsoft.com/office/powerpoint/2010/main" val="339747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9706923-908F-4E61-9432-753BDAE6FB81}"/>
              </a:ext>
            </a:extLst>
          </p:cNvPr>
          <p:cNvSpPr/>
          <p:nvPr/>
        </p:nvSpPr>
        <p:spPr>
          <a:xfrm>
            <a:off x="-5225" y="0"/>
            <a:ext cx="588457" cy="6858001"/>
          </a:xfrm>
          <a:prstGeom prst="rect">
            <a:avLst/>
          </a:prstGeom>
          <a:solidFill>
            <a:srgbClr val="BFC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3780F66-7ED5-4869-97E7-6CF5B5AFE34D}"/>
              </a:ext>
            </a:extLst>
          </p:cNvPr>
          <p:cNvSpPr/>
          <p:nvPr/>
        </p:nvSpPr>
        <p:spPr>
          <a:xfrm>
            <a:off x="11603542" y="-1"/>
            <a:ext cx="588457" cy="6858001"/>
          </a:xfrm>
          <a:prstGeom prst="rect">
            <a:avLst/>
          </a:prstGeom>
          <a:solidFill>
            <a:srgbClr val="BFC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5CC110-19B5-4C2D-92E1-2559D5F6D7C7}"/>
              </a:ext>
            </a:extLst>
          </p:cNvPr>
          <p:cNvSpPr/>
          <p:nvPr/>
        </p:nvSpPr>
        <p:spPr>
          <a:xfrm>
            <a:off x="0" y="6386421"/>
            <a:ext cx="12192000" cy="98168"/>
          </a:xfrm>
          <a:prstGeom prst="rect">
            <a:avLst/>
          </a:prstGeom>
          <a:solidFill>
            <a:srgbClr val="0D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08C0CE-3322-4A05-ACB8-579CF6703ACE}"/>
              </a:ext>
            </a:extLst>
          </p:cNvPr>
          <p:cNvSpPr/>
          <p:nvPr/>
        </p:nvSpPr>
        <p:spPr>
          <a:xfrm>
            <a:off x="0" y="6292982"/>
            <a:ext cx="12192000" cy="98168"/>
          </a:xfrm>
          <a:prstGeom prst="rect">
            <a:avLst/>
          </a:prstGeom>
          <a:solidFill>
            <a:srgbClr val="A8C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6020691-BA69-4DD7-AA68-016996CD0FFC}"/>
              </a:ext>
            </a:extLst>
          </p:cNvPr>
          <p:cNvSpPr txBox="1"/>
          <p:nvPr/>
        </p:nvSpPr>
        <p:spPr>
          <a:xfrm>
            <a:off x="4220547" y="6509303"/>
            <a:ext cx="3750906" cy="338554"/>
          </a:xfrm>
          <a:prstGeom prst="rect">
            <a:avLst/>
          </a:prstGeom>
          <a:noFill/>
        </p:spPr>
        <p:txBody>
          <a:bodyPr wrap="square" rtlCol="0">
            <a:spAutoFit/>
          </a:bodyPr>
          <a:lstStyle/>
          <a:p>
            <a:pPr algn="ctr"/>
            <a:r>
              <a:rPr lang="en-US" sz="1600" dirty="0">
                <a:solidFill>
                  <a:srgbClr val="0D4F89"/>
                </a:solidFill>
                <a:latin typeface="Poppins" panose="00000500000000000000" pitchFamily="2" charset="0"/>
                <a:cs typeface="Poppins" panose="00000500000000000000" pitchFamily="2" charset="0"/>
              </a:rPr>
              <a:t>CREATIVE REGIONAL SOLUTIONS</a:t>
            </a:r>
          </a:p>
        </p:txBody>
      </p:sp>
      <p:sp>
        <p:nvSpPr>
          <p:cNvPr id="15" name="TextBox 14">
            <a:extLst>
              <a:ext uri="{FF2B5EF4-FFF2-40B4-BE49-F238E27FC236}">
                <a16:creationId xmlns:a16="http://schemas.microsoft.com/office/drawing/2014/main" id="{5BFC8721-494B-4FFD-AC8D-93BB142AA225}"/>
              </a:ext>
            </a:extLst>
          </p:cNvPr>
          <p:cNvSpPr txBox="1"/>
          <p:nvPr/>
        </p:nvSpPr>
        <p:spPr>
          <a:xfrm>
            <a:off x="6465044" y="2092840"/>
            <a:ext cx="4507366" cy="1323439"/>
          </a:xfrm>
          <a:prstGeom prst="rect">
            <a:avLst/>
          </a:prstGeom>
          <a:noFill/>
        </p:spPr>
        <p:txBody>
          <a:bodyPr wrap="square" rtlCol="0">
            <a:spAutoFit/>
          </a:bodyPr>
          <a:lstStyle/>
          <a:p>
            <a:r>
              <a:rPr lang="en-US" sz="2000" dirty="0">
                <a:solidFill>
                  <a:schemeClr val="accent1">
                    <a:lumMod val="75000"/>
                  </a:schemeClr>
                </a:solidFill>
                <a:latin typeface="Poppins SemiBold" panose="00000700000000000000" pitchFamily="2" charset="0"/>
                <a:cs typeface="Poppins SemiBold" panose="00000700000000000000" pitchFamily="2" charset="0"/>
              </a:rPr>
              <a:t>Food Consumption, Food Security &amp; Equitable Access</a:t>
            </a:r>
          </a:p>
          <a:p>
            <a:pPr marL="285750" indent="-285750">
              <a:buFont typeface="Arial" panose="020B0604020202020204" pitchFamily="34" charset="0"/>
              <a:buChar char="•"/>
            </a:pPr>
            <a:endParaRPr lang="en-US" sz="4000" dirty="0">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C700727F-79D6-4FF9-BB0F-DE11D979F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12" y="669991"/>
            <a:ext cx="4953000" cy="4953000"/>
          </a:xfrm>
          <a:prstGeom prst="rect">
            <a:avLst/>
          </a:prstGeom>
        </p:spPr>
      </p:pic>
      <p:sp>
        <p:nvSpPr>
          <p:cNvPr id="2" name="TextBox 1">
            <a:extLst>
              <a:ext uri="{FF2B5EF4-FFF2-40B4-BE49-F238E27FC236}">
                <a16:creationId xmlns:a16="http://schemas.microsoft.com/office/drawing/2014/main" id="{EAE9E5CA-5088-4134-90DA-FE3B5E55977F}"/>
              </a:ext>
            </a:extLst>
          </p:cNvPr>
          <p:cNvSpPr txBox="1"/>
          <p:nvPr/>
        </p:nvSpPr>
        <p:spPr>
          <a:xfrm>
            <a:off x="6492667" y="2818665"/>
            <a:ext cx="4645454" cy="2092881"/>
          </a:xfrm>
          <a:prstGeom prst="rect">
            <a:avLst/>
          </a:prstGeom>
          <a:noFill/>
        </p:spPr>
        <p:txBody>
          <a:bodyPr wrap="square" rtlCol="0">
            <a:spAutoFit/>
          </a:bodyPr>
          <a:lstStyle/>
          <a:p>
            <a:r>
              <a:rPr lang="en-US" sz="1600" dirty="0">
                <a:solidFill>
                  <a:srgbClr val="003768"/>
                </a:solidFill>
                <a:latin typeface="Poppins" panose="00000500000000000000" pitchFamily="2" charset="0"/>
                <a:cs typeface="Poppins" panose="00000500000000000000" pitchFamily="2" charset="0"/>
              </a:rPr>
              <a:t>In 2015, the Food Research and Action Center (FRAC) ranked the Greensboro-High Point Metropolitan Statistical Area as number one in the nation in food hardship and number four in food insecurity. </a:t>
            </a:r>
          </a:p>
          <a:p>
            <a:r>
              <a:rPr lang="en-US" sz="1600" dirty="0">
                <a:solidFill>
                  <a:srgbClr val="003768"/>
                </a:solidFill>
                <a:latin typeface="Poppins" panose="00000500000000000000" pitchFamily="2" charset="0"/>
                <a:cs typeface="Poppins" panose="00000500000000000000" pitchFamily="2" charset="0"/>
              </a:rPr>
              <a:t>Since that time, it has moved to hover around number 14.</a:t>
            </a:r>
          </a:p>
          <a:p>
            <a:endParaRPr lang="en-US" dirty="0"/>
          </a:p>
        </p:txBody>
      </p:sp>
      <p:sp>
        <p:nvSpPr>
          <p:cNvPr id="10" name="Rectangle 9">
            <a:extLst>
              <a:ext uri="{FF2B5EF4-FFF2-40B4-BE49-F238E27FC236}">
                <a16:creationId xmlns:a16="http://schemas.microsoft.com/office/drawing/2014/main" id="{C0095660-156E-410C-AC83-65B5D1FB54E9}"/>
              </a:ext>
            </a:extLst>
          </p:cNvPr>
          <p:cNvSpPr/>
          <p:nvPr/>
        </p:nvSpPr>
        <p:spPr>
          <a:xfrm>
            <a:off x="6573949" y="1473168"/>
            <a:ext cx="2392747" cy="417844"/>
          </a:xfrm>
          <a:prstGeom prst="rect">
            <a:avLst/>
          </a:prstGeom>
          <a:solidFill>
            <a:srgbClr val="003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D4F89"/>
              </a:solidFill>
            </a:endParaRPr>
          </a:p>
        </p:txBody>
      </p:sp>
      <p:sp>
        <p:nvSpPr>
          <p:cNvPr id="11" name="Isosceles Triangle 10">
            <a:extLst>
              <a:ext uri="{FF2B5EF4-FFF2-40B4-BE49-F238E27FC236}">
                <a16:creationId xmlns:a16="http://schemas.microsoft.com/office/drawing/2014/main" id="{D0E08E46-AD48-4286-83D5-19E91482C9B4}"/>
              </a:ext>
            </a:extLst>
          </p:cNvPr>
          <p:cNvSpPr/>
          <p:nvPr/>
        </p:nvSpPr>
        <p:spPr>
          <a:xfrm rot="5400000">
            <a:off x="8810737" y="1485296"/>
            <a:ext cx="705506" cy="393588"/>
          </a:xfrm>
          <a:prstGeom prst="triangle">
            <a:avLst/>
          </a:prstGeom>
          <a:solidFill>
            <a:srgbClr val="003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1623C0-1C63-4C17-B9B3-A1BDBF1E0D8A}"/>
              </a:ext>
            </a:extLst>
          </p:cNvPr>
          <p:cNvSpPr txBox="1"/>
          <p:nvPr/>
        </p:nvSpPr>
        <p:spPr>
          <a:xfrm>
            <a:off x="6632448" y="1467289"/>
            <a:ext cx="1901952" cy="400110"/>
          </a:xfrm>
          <a:prstGeom prst="rect">
            <a:avLst/>
          </a:prstGeom>
          <a:noFill/>
        </p:spPr>
        <p:txBody>
          <a:bodyPr wrap="square" rtlCol="0">
            <a:spAutoFit/>
          </a:bodyPr>
          <a:lstStyle/>
          <a:p>
            <a:r>
              <a:rPr lang="en-US" sz="2000" dirty="0">
                <a:solidFill>
                  <a:schemeClr val="bg1"/>
                </a:solidFill>
              </a:rPr>
              <a:t>Entry Point</a:t>
            </a:r>
          </a:p>
        </p:txBody>
      </p:sp>
    </p:spTree>
    <p:extLst>
      <p:ext uri="{BB962C8B-B14F-4D97-AF65-F5344CB8AC3E}">
        <p14:creationId xmlns:p14="http://schemas.microsoft.com/office/powerpoint/2010/main" val="69160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9706923-908F-4E61-9432-753BDAE6FB81}"/>
              </a:ext>
            </a:extLst>
          </p:cNvPr>
          <p:cNvSpPr/>
          <p:nvPr/>
        </p:nvSpPr>
        <p:spPr>
          <a:xfrm>
            <a:off x="-5225" y="0"/>
            <a:ext cx="588457" cy="6858001"/>
          </a:xfrm>
          <a:prstGeom prst="rect">
            <a:avLst/>
          </a:prstGeom>
          <a:solidFill>
            <a:srgbClr val="BFC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3780F66-7ED5-4869-97E7-6CF5B5AFE34D}"/>
              </a:ext>
            </a:extLst>
          </p:cNvPr>
          <p:cNvSpPr/>
          <p:nvPr/>
        </p:nvSpPr>
        <p:spPr>
          <a:xfrm>
            <a:off x="11603542" y="-1"/>
            <a:ext cx="588457" cy="6858001"/>
          </a:xfrm>
          <a:prstGeom prst="rect">
            <a:avLst/>
          </a:prstGeom>
          <a:solidFill>
            <a:srgbClr val="BFC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5CC110-19B5-4C2D-92E1-2559D5F6D7C7}"/>
              </a:ext>
            </a:extLst>
          </p:cNvPr>
          <p:cNvSpPr/>
          <p:nvPr/>
        </p:nvSpPr>
        <p:spPr>
          <a:xfrm>
            <a:off x="0" y="6386421"/>
            <a:ext cx="12192000" cy="98168"/>
          </a:xfrm>
          <a:prstGeom prst="rect">
            <a:avLst/>
          </a:prstGeom>
          <a:solidFill>
            <a:srgbClr val="0D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08C0CE-3322-4A05-ACB8-579CF6703ACE}"/>
              </a:ext>
            </a:extLst>
          </p:cNvPr>
          <p:cNvSpPr/>
          <p:nvPr/>
        </p:nvSpPr>
        <p:spPr>
          <a:xfrm>
            <a:off x="0" y="6292982"/>
            <a:ext cx="12192000" cy="98168"/>
          </a:xfrm>
          <a:prstGeom prst="rect">
            <a:avLst/>
          </a:prstGeom>
          <a:solidFill>
            <a:srgbClr val="A8C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6020691-BA69-4DD7-AA68-016996CD0FFC}"/>
              </a:ext>
            </a:extLst>
          </p:cNvPr>
          <p:cNvSpPr txBox="1"/>
          <p:nvPr/>
        </p:nvSpPr>
        <p:spPr>
          <a:xfrm>
            <a:off x="4220547" y="6509303"/>
            <a:ext cx="3750906" cy="338554"/>
          </a:xfrm>
          <a:prstGeom prst="rect">
            <a:avLst/>
          </a:prstGeom>
          <a:noFill/>
        </p:spPr>
        <p:txBody>
          <a:bodyPr wrap="square" rtlCol="0">
            <a:spAutoFit/>
          </a:bodyPr>
          <a:lstStyle/>
          <a:p>
            <a:pPr algn="ctr"/>
            <a:r>
              <a:rPr lang="en-US" sz="1600" dirty="0">
                <a:solidFill>
                  <a:srgbClr val="0D4F89"/>
                </a:solidFill>
                <a:latin typeface="Poppins" panose="00000500000000000000" pitchFamily="2" charset="0"/>
                <a:cs typeface="Poppins" panose="00000500000000000000" pitchFamily="2" charset="0"/>
              </a:rPr>
              <a:t>CREATIVE REGIONAL SOLUTIONS</a:t>
            </a:r>
          </a:p>
        </p:txBody>
      </p:sp>
      <p:sp>
        <p:nvSpPr>
          <p:cNvPr id="6" name="TextBox 5">
            <a:extLst>
              <a:ext uri="{FF2B5EF4-FFF2-40B4-BE49-F238E27FC236}">
                <a16:creationId xmlns:a16="http://schemas.microsoft.com/office/drawing/2014/main" id="{E6DF6F1C-98E8-4F77-B959-4D0FC22B15E5}"/>
              </a:ext>
            </a:extLst>
          </p:cNvPr>
          <p:cNvSpPr txBox="1"/>
          <p:nvPr/>
        </p:nvSpPr>
        <p:spPr>
          <a:xfrm>
            <a:off x="3918892" y="1157682"/>
            <a:ext cx="1571990" cy="369332"/>
          </a:xfrm>
          <a:prstGeom prst="rect">
            <a:avLst/>
          </a:prstGeom>
          <a:noFill/>
        </p:spPr>
        <p:txBody>
          <a:bodyPr wrap="square" rtlCol="0">
            <a:spAutoFit/>
          </a:bodyPr>
          <a:lstStyle/>
          <a:p>
            <a:r>
              <a:rPr lang="en-US" dirty="0">
                <a:solidFill>
                  <a:schemeClr val="bg1"/>
                </a:solidFill>
              </a:rPr>
              <a:t>Entry Point</a:t>
            </a:r>
          </a:p>
        </p:txBody>
      </p:sp>
      <p:sp>
        <p:nvSpPr>
          <p:cNvPr id="17" name="Rectangle 16">
            <a:extLst>
              <a:ext uri="{FF2B5EF4-FFF2-40B4-BE49-F238E27FC236}">
                <a16:creationId xmlns:a16="http://schemas.microsoft.com/office/drawing/2014/main" id="{556CC0A7-07DA-4F52-A28B-61DDEB32EA17}"/>
              </a:ext>
            </a:extLst>
          </p:cNvPr>
          <p:cNvSpPr/>
          <p:nvPr/>
        </p:nvSpPr>
        <p:spPr>
          <a:xfrm>
            <a:off x="3879467" y="897484"/>
            <a:ext cx="2392747" cy="782179"/>
          </a:xfrm>
          <a:prstGeom prst="rect">
            <a:avLst/>
          </a:prstGeom>
          <a:solidFill>
            <a:srgbClr val="003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9B88B5-1992-4193-9573-8D3CE2ACD927}"/>
              </a:ext>
            </a:extLst>
          </p:cNvPr>
          <p:cNvSpPr txBox="1"/>
          <p:nvPr/>
        </p:nvSpPr>
        <p:spPr>
          <a:xfrm>
            <a:off x="3916918" y="934630"/>
            <a:ext cx="2277960" cy="707886"/>
          </a:xfrm>
          <a:prstGeom prst="rect">
            <a:avLst/>
          </a:prstGeom>
          <a:noFill/>
        </p:spPr>
        <p:txBody>
          <a:bodyPr wrap="square" rtlCol="0">
            <a:spAutoFit/>
          </a:bodyPr>
          <a:lstStyle/>
          <a:p>
            <a:r>
              <a:rPr lang="en-US" sz="2000" dirty="0">
                <a:solidFill>
                  <a:schemeClr val="bg1"/>
                </a:solidFill>
                <a:latin typeface="Poppins" panose="00000500000000000000" pitchFamily="2" charset="0"/>
                <a:cs typeface="Poppins" panose="00000500000000000000" pitchFamily="2" charset="0"/>
              </a:rPr>
              <a:t>Food Systems Change</a:t>
            </a:r>
          </a:p>
        </p:txBody>
      </p:sp>
      <p:sp>
        <p:nvSpPr>
          <p:cNvPr id="19" name="TextBox 18">
            <a:extLst>
              <a:ext uri="{FF2B5EF4-FFF2-40B4-BE49-F238E27FC236}">
                <a16:creationId xmlns:a16="http://schemas.microsoft.com/office/drawing/2014/main" id="{98E96719-D5CE-487A-9D22-FAE3CD613202}"/>
              </a:ext>
            </a:extLst>
          </p:cNvPr>
          <p:cNvSpPr txBox="1"/>
          <p:nvPr/>
        </p:nvSpPr>
        <p:spPr>
          <a:xfrm>
            <a:off x="1207288" y="2082618"/>
            <a:ext cx="9156344" cy="3416320"/>
          </a:xfrm>
          <a:prstGeom prst="rect">
            <a:avLst/>
          </a:prstGeom>
          <a:noFill/>
        </p:spPr>
        <p:txBody>
          <a:bodyPr wrap="square" lIns="91440" tIns="45720" rIns="91440" bIns="45720" rtlCol="0" anchor="t">
            <a:spAutoFit/>
          </a:bodyPr>
          <a:lstStyle/>
          <a:p>
            <a:r>
              <a:rPr lang="en-US" sz="2000" b="1" dirty="0">
                <a:solidFill>
                  <a:schemeClr val="accent1">
                    <a:lumMod val="75000"/>
                  </a:schemeClr>
                </a:solidFill>
                <a:latin typeface="Poppins" panose="00000500000000000000" pitchFamily="2" charset="0"/>
                <a:cs typeface="Poppins" panose="00000500000000000000" pitchFamily="2" charset="0"/>
              </a:rPr>
              <a:t>Recommendations from 2020 Regional Food System Assessment:</a:t>
            </a:r>
          </a:p>
          <a:p>
            <a:pPr marL="285750" indent="-285750">
              <a:buFont typeface="Arial" panose="020B0604020202020204" pitchFamily="34" charset="0"/>
              <a:buChar char="•"/>
            </a:pPr>
            <a:r>
              <a:rPr lang="en-US" dirty="0">
                <a:solidFill>
                  <a:srgbClr val="003768"/>
                </a:solidFill>
                <a:latin typeface="Poppins"/>
                <a:cs typeface="Poppins"/>
              </a:rPr>
              <a:t>Engage leaders of color and small grassroots organizations to co-create strategies;</a:t>
            </a:r>
            <a:endParaRPr lang="en-US" dirty="0">
              <a:solidFill>
                <a:srgbClr val="003768"/>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solidFill>
                  <a:srgbClr val="003768"/>
                </a:solidFill>
                <a:latin typeface="Poppins"/>
                <a:cs typeface="Poppins"/>
              </a:rPr>
              <a:t>Reduce administrative burden to participate in programs and relationships;</a:t>
            </a:r>
          </a:p>
          <a:p>
            <a:pPr marL="285750" indent="-285750">
              <a:buFont typeface="Arial" panose="020B0604020202020204" pitchFamily="34" charset="0"/>
              <a:buChar char="•"/>
            </a:pPr>
            <a:r>
              <a:rPr lang="en-US" dirty="0">
                <a:solidFill>
                  <a:srgbClr val="003768"/>
                </a:solidFill>
                <a:latin typeface="Poppins"/>
                <a:cs typeface="Poppins"/>
              </a:rPr>
              <a:t>Expand partnerships;</a:t>
            </a:r>
            <a:endParaRPr lang="en-US" dirty="0">
              <a:solidFill>
                <a:srgbClr val="003768"/>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solidFill>
                  <a:srgbClr val="003768"/>
                </a:solidFill>
                <a:latin typeface="Poppins"/>
                <a:cs typeface="Poppins"/>
              </a:rPr>
              <a:t>Integrate food system needs into local and regional economic development strategies;</a:t>
            </a:r>
            <a:endParaRPr lang="en-US" dirty="0">
              <a:solidFill>
                <a:srgbClr val="003768"/>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solidFill>
                  <a:srgbClr val="003768"/>
                </a:solidFill>
                <a:latin typeface="Poppins"/>
                <a:cs typeface="Poppins"/>
              </a:rPr>
              <a:t>Build small grant programs that support food access at micro level;</a:t>
            </a:r>
            <a:endParaRPr lang="en-US" dirty="0">
              <a:solidFill>
                <a:srgbClr val="003768"/>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solidFill>
                  <a:srgbClr val="003768"/>
                </a:solidFill>
                <a:latin typeface="Poppins"/>
                <a:cs typeface="Poppins"/>
              </a:rPr>
              <a:t>Mapping micro farms and food infrastructure; and</a:t>
            </a:r>
            <a:endParaRPr lang="en-US" dirty="0">
              <a:solidFill>
                <a:srgbClr val="003768"/>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solidFill>
                  <a:srgbClr val="003768"/>
                </a:solidFill>
                <a:latin typeface="Poppins"/>
                <a:cs typeface="Poppins"/>
              </a:rPr>
              <a:t>Work with existing lenders to expand access to capital for underserved food businesses. </a:t>
            </a:r>
            <a:endParaRPr lang="en-US" dirty="0">
              <a:solidFill>
                <a:srgbClr val="003768"/>
              </a:solidFill>
              <a:latin typeface="Poppins" panose="00000500000000000000" pitchFamily="2" charset="0"/>
              <a:cs typeface="Poppins" panose="00000500000000000000" pitchFamily="2" charset="0"/>
            </a:endParaRPr>
          </a:p>
          <a:p>
            <a:endParaRPr lang="en-US" dirty="0">
              <a:solidFill>
                <a:srgbClr val="003768"/>
              </a:solidFill>
              <a:latin typeface="Poppins" panose="00000500000000000000" pitchFamily="2" charset="0"/>
              <a:cs typeface="Poppins" panose="00000500000000000000" pitchFamily="2" charset="0"/>
            </a:endParaRPr>
          </a:p>
        </p:txBody>
      </p:sp>
      <p:sp>
        <p:nvSpPr>
          <p:cNvPr id="20" name="Isosceles Triangle 19">
            <a:extLst>
              <a:ext uri="{FF2B5EF4-FFF2-40B4-BE49-F238E27FC236}">
                <a16:creationId xmlns:a16="http://schemas.microsoft.com/office/drawing/2014/main" id="{1D1AAF9C-83F5-4883-8794-E5809E475550}"/>
              </a:ext>
            </a:extLst>
          </p:cNvPr>
          <p:cNvSpPr/>
          <p:nvPr/>
        </p:nvSpPr>
        <p:spPr>
          <a:xfrm rot="5400000">
            <a:off x="6281920" y="755773"/>
            <a:ext cx="1046187" cy="1065600"/>
          </a:xfrm>
          <a:prstGeom prst="triangle">
            <a:avLst/>
          </a:prstGeom>
          <a:solidFill>
            <a:srgbClr val="003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76FD1B9-BBF1-4F10-A625-52F3CB9C6325}"/>
              </a:ext>
            </a:extLst>
          </p:cNvPr>
          <p:cNvGrpSpPr/>
          <p:nvPr/>
        </p:nvGrpSpPr>
        <p:grpSpPr>
          <a:xfrm>
            <a:off x="1080550" y="755974"/>
            <a:ext cx="2559012" cy="1310671"/>
            <a:chOff x="1990728" y="2434672"/>
            <a:chExt cx="2559012" cy="1310671"/>
          </a:xfrm>
        </p:grpSpPr>
        <p:pic>
          <p:nvPicPr>
            <p:cNvPr id="25" name="Picture 24">
              <a:extLst>
                <a:ext uri="{FF2B5EF4-FFF2-40B4-BE49-F238E27FC236}">
                  <a16:creationId xmlns:a16="http://schemas.microsoft.com/office/drawing/2014/main" id="{7A16E48E-58E0-4D10-8BA9-3A408FCBB16C}"/>
                </a:ext>
              </a:extLst>
            </p:cNvPr>
            <p:cNvPicPr>
              <a:picLocks noChangeAspect="1"/>
            </p:cNvPicPr>
            <p:nvPr/>
          </p:nvPicPr>
          <p:blipFill>
            <a:blip r:embed="rId2"/>
            <a:stretch>
              <a:fillRect/>
            </a:stretch>
          </p:blipFill>
          <p:spPr>
            <a:xfrm>
              <a:off x="1990728" y="2434672"/>
              <a:ext cx="1209675" cy="866775"/>
            </a:xfrm>
            <a:prstGeom prst="rect">
              <a:avLst/>
            </a:prstGeom>
            <a:solidFill>
              <a:schemeClr val="accent1">
                <a:lumMod val="75000"/>
              </a:schemeClr>
            </a:solidFill>
            <a:effectLst>
              <a:reflection blurRad="12700" stA="23000" endPos="39000" dir="5400000" sy="-100000" algn="bl" rotWithShape="0"/>
              <a:softEdge rad="0"/>
            </a:effectLst>
          </p:spPr>
        </p:pic>
        <p:sp>
          <p:nvSpPr>
            <p:cNvPr id="26" name="TextBox 25">
              <a:extLst>
                <a:ext uri="{FF2B5EF4-FFF2-40B4-BE49-F238E27FC236}">
                  <a16:creationId xmlns:a16="http://schemas.microsoft.com/office/drawing/2014/main" id="{4349E15B-DE0E-4E38-822C-D49939AEAEF1}"/>
                </a:ext>
              </a:extLst>
            </p:cNvPr>
            <p:cNvSpPr txBox="1"/>
            <p:nvPr/>
          </p:nvSpPr>
          <p:spPr>
            <a:xfrm>
              <a:off x="2966381" y="2606570"/>
              <a:ext cx="1583359" cy="1138773"/>
            </a:xfrm>
            <a:prstGeom prst="rect">
              <a:avLst/>
            </a:prstGeom>
            <a:noFill/>
          </p:spPr>
          <p:txBody>
            <a:bodyPr wrap="square" rtlCol="0">
              <a:spAutoFit/>
            </a:bodyPr>
            <a:lstStyle/>
            <a:p>
              <a:pPr algn="ctr"/>
              <a:r>
                <a:rPr lang="en-US" sz="1400" dirty="0">
                  <a:solidFill>
                    <a:schemeClr val="accent1">
                      <a:lumMod val="75000"/>
                    </a:schemeClr>
                  </a:solidFill>
                  <a:latin typeface="Poppins SemiBold" panose="00000700000000000000" pitchFamily="2" charset="0"/>
                  <a:cs typeface="Poppins SemiBold" panose="00000700000000000000" pitchFamily="2" charset="0"/>
                </a:rPr>
                <a:t>Regional </a:t>
              </a:r>
            </a:p>
            <a:p>
              <a:pPr algn="ctr"/>
              <a:r>
                <a:rPr lang="en-US" sz="1400" dirty="0">
                  <a:solidFill>
                    <a:schemeClr val="accent1">
                      <a:lumMod val="75000"/>
                    </a:schemeClr>
                  </a:solidFill>
                  <a:latin typeface="Poppins SemiBold" panose="00000700000000000000" pitchFamily="2" charset="0"/>
                  <a:cs typeface="Poppins SemiBold" panose="00000700000000000000" pitchFamily="2" charset="0"/>
                </a:rPr>
                <a:t>Food Systems</a:t>
              </a:r>
            </a:p>
            <a:p>
              <a:pPr marL="285750" indent="-285750">
                <a:buFont typeface="Arial" panose="020B0604020202020204" pitchFamily="34" charset="0"/>
                <a:buChar char="•"/>
              </a:pPr>
              <a:endParaRPr lang="en-US" sz="4000" dirty="0">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394681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9706923-908F-4E61-9432-753BDAE6FB81}"/>
              </a:ext>
            </a:extLst>
          </p:cNvPr>
          <p:cNvSpPr/>
          <p:nvPr/>
        </p:nvSpPr>
        <p:spPr>
          <a:xfrm>
            <a:off x="-5225" y="0"/>
            <a:ext cx="588457" cy="6858001"/>
          </a:xfrm>
          <a:prstGeom prst="rect">
            <a:avLst/>
          </a:prstGeom>
          <a:solidFill>
            <a:srgbClr val="BFC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3780F66-7ED5-4869-97E7-6CF5B5AFE34D}"/>
              </a:ext>
            </a:extLst>
          </p:cNvPr>
          <p:cNvSpPr/>
          <p:nvPr/>
        </p:nvSpPr>
        <p:spPr>
          <a:xfrm>
            <a:off x="11603542" y="-1"/>
            <a:ext cx="588457" cy="6858001"/>
          </a:xfrm>
          <a:prstGeom prst="rect">
            <a:avLst/>
          </a:prstGeom>
          <a:solidFill>
            <a:srgbClr val="BFC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5CC110-19B5-4C2D-92E1-2559D5F6D7C7}"/>
              </a:ext>
            </a:extLst>
          </p:cNvPr>
          <p:cNvSpPr/>
          <p:nvPr/>
        </p:nvSpPr>
        <p:spPr>
          <a:xfrm>
            <a:off x="0" y="6386421"/>
            <a:ext cx="12192000" cy="98168"/>
          </a:xfrm>
          <a:prstGeom prst="rect">
            <a:avLst/>
          </a:prstGeom>
          <a:solidFill>
            <a:srgbClr val="0D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08C0CE-3322-4A05-ACB8-579CF6703ACE}"/>
              </a:ext>
            </a:extLst>
          </p:cNvPr>
          <p:cNvSpPr/>
          <p:nvPr/>
        </p:nvSpPr>
        <p:spPr>
          <a:xfrm>
            <a:off x="0" y="6292982"/>
            <a:ext cx="12192000" cy="98168"/>
          </a:xfrm>
          <a:prstGeom prst="rect">
            <a:avLst/>
          </a:prstGeom>
          <a:solidFill>
            <a:srgbClr val="A8C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6020691-BA69-4DD7-AA68-016996CD0FFC}"/>
              </a:ext>
            </a:extLst>
          </p:cNvPr>
          <p:cNvSpPr txBox="1"/>
          <p:nvPr/>
        </p:nvSpPr>
        <p:spPr>
          <a:xfrm>
            <a:off x="4220547" y="6509303"/>
            <a:ext cx="3750906" cy="338554"/>
          </a:xfrm>
          <a:prstGeom prst="rect">
            <a:avLst/>
          </a:prstGeom>
          <a:noFill/>
        </p:spPr>
        <p:txBody>
          <a:bodyPr wrap="square" rtlCol="0">
            <a:spAutoFit/>
          </a:bodyPr>
          <a:lstStyle/>
          <a:p>
            <a:pPr algn="ctr"/>
            <a:r>
              <a:rPr lang="en-US" sz="1600" dirty="0">
                <a:solidFill>
                  <a:srgbClr val="0D4F89"/>
                </a:solidFill>
                <a:latin typeface="Poppins" panose="00000500000000000000" pitchFamily="2" charset="0"/>
                <a:cs typeface="Poppins" panose="00000500000000000000" pitchFamily="2" charset="0"/>
              </a:rPr>
              <a:t>CREATIVE REGIONAL SOLUTIONS</a:t>
            </a:r>
          </a:p>
        </p:txBody>
      </p:sp>
      <p:pic>
        <p:nvPicPr>
          <p:cNvPr id="14" name="Picture 13">
            <a:extLst>
              <a:ext uri="{FF2B5EF4-FFF2-40B4-BE49-F238E27FC236}">
                <a16:creationId xmlns:a16="http://schemas.microsoft.com/office/drawing/2014/main" id="{F52CDF36-019F-4277-88E7-8DD333B2D07C}"/>
              </a:ext>
            </a:extLst>
          </p:cNvPr>
          <p:cNvPicPr>
            <a:picLocks noChangeAspect="1"/>
          </p:cNvPicPr>
          <p:nvPr/>
        </p:nvPicPr>
        <p:blipFill>
          <a:blip r:embed="rId2"/>
          <a:stretch>
            <a:fillRect/>
          </a:stretch>
        </p:blipFill>
        <p:spPr>
          <a:xfrm>
            <a:off x="4220547" y="88538"/>
            <a:ext cx="3570903" cy="1054843"/>
          </a:xfrm>
          <a:prstGeom prst="rect">
            <a:avLst/>
          </a:prstGeom>
        </p:spPr>
      </p:pic>
      <p:sp>
        <p:nvSpPr>
          <p:cNvPr id="28" name="Rectangle 27">
            <a:extLst>
              <a:ext uri="{FF2B5EF4-FFF2-40B4-BE49-F238E27FC236}">
                <a16:creationId xmlns:a16="http://schemas.microsoft.com/office/drawing/2014/main" id="{F7EA4804-62E3-4AEC-91B5-956137A4173E}"/>
              </a:ext>
            </a:extLst>
          </p:cNvPr>
          <p:cNvSpPr/>
          <p:nvPr/>
        </p:nvSpPr>
        <p:spPr>
          <a:xfrm>
            <a:off x="830679" y="1334879"/>
            <a:ext cx="3661580" cy="400110"/>
          </a:xfrm>
          <a:prstGeom prst="rect">
            <a:avLst/>
          </a:prstGeom>
        </p:spPr>
        <p:txBody>
          <a:bodyPr wrap="none">
            <a:spAutoFit/>
          </a:bodyPr>
          <a:lstStyle/>
          <a:p>
            <a:r>
              <a:rPr lang="en-US" sz="2000" dirty="0">
                <a:solidFill>
                  <a:srgbClr val="003768"/>
                </a:solidFill>
                <a:latin typeface="Poppins SemiBold" panose="00000700000000000000" pitchFamily="2" charset="0"/>
                <a:cs typeface="Poppins SemiBold" panose="00000700000000000000" pitchFamily="2" charset="0"/>
              </a:rPr>
              <a:t>Engaging in Food Systems </a:t>
            </a:r>
          </a:p>
        </p:txBody>
      </p:sp>
      <p:cxnSp>
        <p:nvCxnSpPr>
          <p:cNvPr id="37" name="Straight Connector 36">
            <a:extLst>
              <a:ext uri="{FF2B5EF4-FFF2-40B4-BE49-F238E27FC236}">
                <a16:creationId xmlns:a16="http://schemas.microsoft.com/office/drawing/2014/main" id="{CBCAF883-B8A8-491D-A4E2-7940EA422946}"/>
              </a:ext>
            </a:extLst>
          </p:cNvPr>
          <p:cNvCxnSpPr>
            <a:cxnSpLocks/>
          </p:cNvCxnSpPr>
          <p:nvPr/>
        </p:nvCxnSpPr>
        <p:spPr>
          <a:xfrm>
            <a:off x="658398" y="1266825"/>
            <a:ext cx="11020310" cy="0"/>
          </a:xfrm>
          <a:prstGeom prst="line">
            <a:avLst/>
          </a:prstGeom>
          <a:ln w="19050">
            <a:solidFill>
              <a:srgbClr val="0D4F8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36485CA-B4ED-4AAA-BCA1-FEAECB30AF39}"/>
              </a:ext>
            </a:extLst>
          </p:cNvPr>
          <p:cNvSpPr txBox="1"/>
          <p:nvPr/>
        </p:nvSpPr>
        <p:spPr>
          <a:xfrm>
            <a:off x="830679" y="1782543"/>
            <a:ext cx="10506188" cy="3016210"/>
          </a:xfrm>
          <a:prstGeom prst="rect">
            <a:avLst/>
          </a:prstGeom>
          <a:noFill/>
        </p:spPr>
        <p:txBody>
          <a:bodyPr wrap="square" rtlCol="0">
            <a:spAutoFit/>
          </a:bodyPr>
          <a:lstStyle/>
          <a:p>
            <a:r>
              <a:rPr lang="en-US" sz="1600" b="1" dirty="0">
                <a:solidFill>
                  <a:srgbClr val="0D4F89"/>
                </a:solidFill>
                <a:latin typeface="Poppins" panose="00000500000000000000" pitchFamily="2" charset="0"/>
                <a:cs typeface="Poppins" panose="00000500000000000000" pitchFamily="2" charset="0"/>
              </a:rPr>
              <a:t>Convene and Facilitate Partnerships:</a:t>
            </a:r>
            <a:r>
              <a:rPr lang="en-US" sz="1600" dirty="0">
                <a:solidFill>
                  <a:srgbClr val="0D4F89"/>
                </a:solidFill>
                <a:latin typeface="Poppins" panose="00000500000000000000" pitchFamily="2" charset="0"/>
                <a:cs typeface="Poppins" panose="00000500000000000000" pitchFamily="2" charset="0"/>
              </a:rPr>
              <a:t> share best practices and resources to increase collaboration, align programs, and energize the work</a:t>
            </a:r>
          </a:p>
          <a:p>
            <a:r>
              <a:rPr lang="en-US" sz="1600" b="1" dirty="0">
                <a:solidFill>
                  <a:srgbClr val="0D4F89"/>
                </a:solidFill>
                <a:latin typeface="Poppins" panose="00000500000000000000" pitchFamily="2" charset="0"/>
                <a:cs typeface="Poppins" panose="00000500000000000000" pitchFamily="2" charset="0"/>
              </a:rPr>
              <a:t>Strengthen Systems : </a:t>
            </a:r>
            <a:r>
              <a:rPr lang="en-US" sz="1600" dirty="0">
                <a:solidFill>
                  <a:srgbClr val="0D4F89"/>
                </a:solidFill>
                <a:latin typeface="Poppins" panose="00000500000000000000" pitchFamily="2" charset="0"/>
                <a:cs typeface="Poppins" panose="00000500000000000000" pitchFamily="2" charset="0"/>
              </a:rPr>
              <a:t>analyze local food system economic development and policy opportunities</a:t>
            </a:r>
            <a:endParaRPr lang="en-US" sz="1600" b="1" dirty="0">
              <a:solidFill>
                <a:srgbClr val="0D4F89"/>
              </a:solidFill>
              <a:latin typeface="Poppins" panose="00000500000000000000" pitchFamily="2" charset="0"/>
              <a:cs typeface="Poppins" panose="00000500000000000000" pitchFamily="2" charset="0"/>
            </a:endParaRPr>
          </a:p>
          <a:p>
            <a:endParaRPr lang="en-US" sz="1800" dirty="0">
              <a:solidFill>
                <a:srgbClr val="003768"/>
              </a:solidFill>
              <a:latin typeface="Poppins SemiBold" panose="00000700000000000000" pitchFamily="2" charset="0"/>
              <a:cs typeface="Poppins SemiBold" panose="00000700000000000000" pitchFamily="2" charset="0"/>
            </a:endParaRPr>
          </a:p>
          <a:p>
            <a:endParaRPr lang="en-US" dirty="0"/>
          </a:p>
          <a:p>
            <a:r>
              <a:rPr lang="en-US" dirty="0"/>
              <a:t>  </a:t>
            </a:r>
          </a:p>
          <a:p>
            <a:endParaRPr lang="en-US" dirty="0"/>
          </a:p>
          <a:p>
            <a:endParaRPr lang="en-US" dirty="0"/>
          </a:p>
          <a:p>
            <a:endParaRPr lang="en-US" dirty="0"/>
          </a:p>
          <a:p>
            <a:endParaRPr lang="en-US" sz="1200" dirty="0"/>
          </a:p>
          <a:p>
            <a:r>
              <a:rPr lang="en-US" sz="1100" b="1" dirty="0">
                <a:solidFill>
                  <a:schemeClr val="accent1">
                    <a:lumMod val="50000"/>
                  </a:schemeClr>
                </a:solidFill>
                <a:latin typeface="Poppins SemiBold" panose="00000700000000000000" pitchFamily="2" charset="0"/>
                <a:cs typeface="Poppins SemiBold" panose="00000700000000000000" pitchFamily="2" charset="0"/>
              </a:rPr>
              <a:t>NC Growing Together project, from 2013-2018             Task Force</a:t>
            </a:r>
            <a:r>
              <a:rPr lang="en-US" sz="1100" b="1" dirty="0">
                <a:solidFill>
                  <a:schemeClr val="accent1">
                    <a:lumMod val="50000"/>
                  </a:schemeClr>
                </a:solidFill>
                <a:latin typeface="Poppins SemiBold" panose="00000700000000000000" pitchFamily="2" charset="0"/>
                <a:cs typeface="Poppins SemiBold" panose="00000700000000000000" pitchFamily="2" charset="0"/>
                <a:sym typeface="Wingdings" panose="05000000000000000000" pitchFamily="2" charset="2"/>
              </a:rPr>
              <a:t> Regional Food Council, 2019               Regional Food System Assessment, 2019-2020 							                  </a:t>
            </a:r>
            <a:r>
              <a:rPr lang="en-US" sz="1100" b="1" dirty="0">
                <a:solidFill>
                  <a:schemeClr val="accent1">
                    <a:lumMod val="50000"/>
                  </a:schemeClr>
                </a:solidFill>
                <a:latin typeface="Poppins SemiBold" panose="00000700000000000000" pitchFamily="2" charset="0"/>
                <a:cs typeface="Poppins SemiBold" panose="00000700000000000000" pitchFamily="2" charset="0"/>
              </a:rPr>
              <a:t>Learn Build Eat, 2021</a:t>
            </a:r>
          </a:p>
        </p:txBody>
      </p:sp>
      <p:pic>
        <p:nvPicPr>
          <p:cNvPr id="15" name="Picture 14">
            <a:extLst>
              <a:ext uri="{FF2B5EF4-FFF2-40B4-BE49-F238E27FC236}">
                <a16:creationId xmlns:a16="http://schemas.microsoft.com/office/drawing/2014/main" id="{98941C89-3F5E-4DA0-A17F-661C79840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092" y="2903614"/>
            <a:ext cx="1034662" cy="1326231"/>
          </a:xfrm>
          <a:prstGeom prst="rect">
            <a:avLst/>
          </a:prstGeom>
        </p:spPr>
      </p:pic>
      <p:pic>
        <p:nvPicPr>
          <p:cNvPr id="11" name="Picture 10">
            <a:extLst>
              <a:ext uri="{FF2B5EF4-FFF2-40B4-BE49-F238E27FC236}">
                <a16:creationId xmlns:a16="http://schemas.microsoft.com/office/drawing/2014/main" id="{7067E20C-48FF-4593-99A5-227FE21C8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310" y="3145069"/>
            <a:ext cx="2414089" cy="927398"/>
          </a:xfrm>
          <a:prstGeom prst="rect">
            <a:avLst/>
          </a:prstGeom>
        </p:spPr>
      </p:pic>
      <p:pic>
        <p:nvPicPr>
          <p:cNvPr id="13" name="Picture 12">
            <a:extLst>
              <a:ext uri="{FF2B5EF4-FFF2-40B4-BE49-F238E27FC236}">
                <a16:creationId xmlns:a16="http://schemas.microsoft.com/office/drawing/2014/main" id="{C05076AD-473F-468F-AF8D-B4E443520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1427" y="2960588"/>
            <a:ext cx="1289239" cy="1289239"/>
          </a:xfrm>
          <a:prstGeom prst="rect">
            <a:avLst/>
          </a:prstGeom>
        </p:spPr>
      </p:pic>
      <p:pic>
        <p:nvPicPr>
          <p:cNvPr id="17" name="Picture 16">
            <a:extLst>
              <a:ext uri="{FF2B5EF4-FFF2-40B4-BE49-F238E27FC236}">
                <a16:creationId xmlns:a16="http://schemas.microsoft.com/office/drawing/2014/main" id="{82A2FD4A-D0AF-44A5-8DA7-B9D46035BB43}"/>
              </a:ext>
            </a:extLst>
          </p:cNvPr>
          <p:cNvPicPr>
            <a:picLocks noChangeAspect="1"/>
          </p:cNvPicPr>
          <p:nvPr/>
        </p:nvPicPr>
        <p:blipFill>
          <a:blip r:embed="rId6"/>
          <a:stretch>
            <a:fillRect/>
          </a:stretch>
        </p:blipFill>
        <p:spPr>
          <a:xfrm>
            <a:off x="830678" y="3075329"/>
            <a:ext cx="3176718" cy="1166690"/>
          </a:xfrm>
          <a:prstGeom prst="rect">
            <a:avLst/>
          </a:prstGeom>
        </p:spPr>
      </p:pic>
      <p:sp>
        <p:nvSpPr>
          <p:cNvPr id="24" name="TextBox 23">
            <a:extLst>
              <a:ext uri="{FF2B5EF4-FFF2-40B4-BE49-F238E27FC236}">
                <a16:creationId xmlns:a16="http://schemas.microsoft.com/office/drawing/2014/main" id="{ADC5DDCD-C996-4D00-B086-85E154F0C778}"/>
              </a:ext>
            </a:extLst>
          </p:cNvPr>
          <p:cNvSpPr txBox="1"/>
          <p:nvPr/>
        </p:nvSpPr>
        <p:spPr>
          <a:xfrm>
            <a:off x="849907" y="4507686"/>
            <a:ext cx="3176718" cy="1615827"/>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Center for Environmental Farming Systems (NC State) USDA National Institute for Food and Agriculture Grant </a:t>
            </a:r>
          </a:p>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Highly collaborative, over a dozen partners across the state</a:t>
            </a:r>
          </a:p>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NC Local Food Infrastructure Map- inventory of businesses that serve as intermediary steps in food supply chain</a:t>
            </a:r>
          </a:p>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Housed on PTRC website (GIS)</a:t>
            </a:r>
          </a:p>
        </p:txBody>
      </p:sp>
      <p:sp>
        <p:nvSpPr>
          <p:cNvPr id="26" name="TextBox 25">
            <a:extLst>
              <a:ext uri="{FF2B5EF4-FFF2-40B4-BE49-F238E27FC236}">
                <a16:creationId xmlns:a16="http://schemas.microsoft.com/office/drawing/2014/main" id="{7F7E8490-35B1-4CBB-9CB7-827C2B5AC819}"/>
              </a:ext>
            </a:extLst>
          </p:cNvPr>
          <p:cNvSpPr txBox="1"/>
          <p:nvPr/>
        </p:nvSpPr>
        <p:spPr>
          <a:xfrm>
            <a:off x="4493684" y="4507686"/>
            <a:ext cx="2861733" cy="1446550"/>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USDA NIFA Grant awarded to PTRC- food council start up &amp; website development</a:t>
            </a:r>
          </a:p>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Partnered with statewide entity for support to form a Task Force</a:t>
            </a:r>
          </a:p>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Leverage funding for Regional Food Council &amp; staff position (BCBS NC Foundation)</a:t>
            </a:r>
          </a:p>
        </p:txBody>
      </p:sp>
      <p:sp>
        <p:nvSpPr>
          <p:cNvPr id="29" name="TextBox 28">
            <a:extLst>
              <a:ext uri="{FF2B5EF4-FFF2-40B4-BE49-F238E27FC236}">
                <a16:creationId xmlns:a16="http://schemas.microsoft.com/office/drawing/2014/main" id="{B75073F6-B37E-40FA-B0BA-16EBC5B62881}"/>
              </a:ext>
            </a:extLst>
          </p:cNvPr>
          <p:cNvSpPr txBox="1"/>
          <p:nvPr/>
        </p:nvSpPr>
        <p:spPr>
          <a:xfrm>
            <a:off x="7838717" y="4737020"/>
            <a:ext cx="3621640" cy="1107996"/>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Conduct regional food system assessment, including equity findings, community survey, focus groups, hosting Food Talks webinars</a:t>
            </a:r>
          </a:p>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Learn Build Eat virtual launch event</a:t>
            </a:r>
          </a:p>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Presentations to partners and county commissioners</a:t>
            </a:r>
          </a:p>
        </p:txBody>
      </p:sp>
    </p:spTree>
    <p:extLst>
      <p:ext uri="{BB962C8B-B14F-4D97-AF65-F5344CB8AC3E}">
        <p14:creationId xmlns:p14="http://schemas.microsoft.com/office/powerpoint/2010/main" val="306972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9706923-908F-4E61-9432-753BDAE6FB81}"/>
              </a:ext>
            </a:extLst>
          </p:cNvPr>
          <p:cNvSpPr/>
          <p:nvPr/>
        </p:nvSpPr>
        <p:spPr>
          <a:xfrm>
            <a:off x="-5225" y="0"/>
            <a:ext cx="588457" cy="6858001"/>
          </a:xfrm>
          <a:prstGeom prst="rect">
            <a:avLst/>
          </a:prstGeom>
          <a:solidFill>
            <a:srgbClr val="BFC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3780F66-7ED5-4869-97E7-6CF5B5AFE34D}"/>
              </a:ext>
            </a:extLst>
          </p:cNvPr>
          <p:cNvSpPr/>
          <p:nvPr/>
        </p:nvSpPr>
        <p:spPr>
          <a:xfrm>
            <a:off x="11603542" y="-1"/>
            <a:ext cx="588457" cy="6858001"/>
          </a:xfrm>
          <a:prstGeom prst="rect">
            <a:avLst/>
          </a:prstGeom>
          <a:solidFill>
            <a:srgbClr val="BFC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5CC110-19B5-4C2D-92E1-2559D5F6D7C7}"/>
              </a:ext>
            </a:extLst>
          </p:cNvPr>
          <p:cNvSpPr/>
          <p:nvPr/>
        </p:nvSpPr>
        <p:spPr>
          <a:xfrm>
            <a:off x="0" y="6386421"/>
            <a:ext cx="12192000" cy="98168"/>
          </a:xfrm>
          <a:prstGeom prst="rect">
            <a:avLst/>
          </a:prstGeom>
          <a:solidFill>
            <a:srgbClr val="0D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08C0CE-3322-4A05-ACB8-579CF6703ACE}"/>
              </a:ext>
            </a:extLst>
          </p:cNvPr>
          <p:cNvSpPr/>
          <p:nvPr/>
        </p:nvSpPr>
        <p:spPr>
          <a:xfrm>
            <a:off x="0" y="6292982"/>
            <a:ext cx="12192000" cy="98168"/>
          </a:xfrm>
          <a:prstGeom prst="rect">
            <a:avLst/>
          </a:prstGeom>
          <a:solidFill>
            <a:srgbClr val="A8C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6020691-BA69-4DD7-AA68-016996CD0FFC}"/>
              </a:ext>
            </a:extLst>
          </p:cNvPr>
          <p:cNvSpPr txBox="1"/>
          <p:nvPr/>
        </p:nvSpPr>
        <p:spPr>
          <a:xfrm>
            <a:off x="4220547" y="6509303"/>
            <a:ext cx="3750906" cy="338554"/>
          </a:xfrm>
          <a:prstGeom prst="rect">
            <a:avLst/>
          </a:prstGeom>
          <a:noFill/>
        </p:spPr>
        <p:txBody>
          <a:bodyPr wrap="square" rtlCol="0">
            <a:spAutoFit/>
          </a:bodyPr>
          <a:lstStyle/>
          <a:p>
            <a:pPr algn="ctr"/>
            <a:r>
              <a:rPr lang="en-US" sz="1600" dirty="0">
                <a:solidFill>
                  <a:srgbClr val="0D4F89"/>
                </a:solidFill>
                <a:latin typeface="Poppins" panose="00000500000000000000" pitchFamily="2" charset="0"/>
                <a:cs typeface="Poppins" panose="00000500000000000000" pitchFamily="2" charset="0"/>
              </a:rPr>
              <a:t>CREATIVE REGIONAL SOLUTIONS</a:t>
            </a:r>
          </a:p>
        </p:txBody>
      </p:sp>
      <p:pic>
        <p:nvPicPr>
          <p:cNvPr id="14" name="Picture 13">
            <a:extLst>
              <a:ext uri="{FF2B5EF4-FFF2-40B4-BE49-F238E27FC236}">
                <a16:creationId xmlns:a16="http://schemas.microsoft.com/office/drawing/2014/main" id="{F52CDF36-019F-4277-88E7-8DD333B2D07C}"/>
              </a:ext>
            </a:extLst>
          </p:cNvPr>
          <p:cNvPicPr>
            <a:picLocks noChangeAspect="1"/>
          </p:cNvPicPr>
          <p:nvPr/>
        </p:nvPicPr>
        <p:blipFill>
          <a:blip r:embed="rId2"/>
          <a:stretch>
            <a:fillRect/>
          </a:stretch>
        </p:blipFill>
        <p:spPr>
          <a:xfrm>
            <a:off x="4220547" y="88538"/>
            <a:ext cx="3570903" cy="1054843"/>
          </a:xfrm>
          <a:prstGeom prst="rect">
            <a:avLst/>
          </a:prstGeom>
        </p:spPr>
      </p:pic>
      <p:sp>
        <p:nvSpPr>
          <p:cNvPr id="28" name="Rectangle 27">
            <a:extLst>
              <a:ext uri="{FF2B5EF4-FFF2-40B4-BE49-F238E27FC236}">
                <a16:creationId xmlns:a16="http://schemas.microsoft.com/office/drawing/2014/main" id="{F7EA4804-62E3-4AEC-91B5-956137A4173E}"/>
              </a:ext>
            </a:extLst>
          </p:cNvPr>
          <p:cNvSpPr/>
          <p:nvPr/>
        </p:nvSpPr>
        <p:spPr>
          <a:xfrm>
            <a:off x="830679" y="1334879"/>
            <a:ext cx="3600666" cy="400110"/>
          </a:xfrm>
          <a:prstGeom prst="rect">
            <a:avLst/>
          </a:prstGeom>
        </p:spPr>
        <p:txBody>
          <a:bodyPr wrap="none">
            <a:spAutoFit/>
          </a:bodyPr>
          <a:lstStyle/>
          <a:p>
            <a:r>
              <a:rPr lang="en-US" sz="2000" dirty="0">
                <a:solidFill>
                  <a:srgbClr val="003768"/>
                </a:solidFill>
                <a:latin typeface="Poppins SemiBold" panose="00000700000000000000" pitchFamily="2" charset="0"/>
                <a:cs typeface="Poppins SemiBold" panose="00000700000000000000" pitchFamily="2" charset="0"/>
              </a:rPr>
              <a:t>Engaging in Food Systems</a:t>
            </a:r>
          </a:p>
        </p:txBody>
      </p:sp>
      <p:cxnSp>
        <p:nvCxnSpPr>
          <p:cNvPr id="37" name="Straight Connector 36">
            <a:extLst>
              <a:ext uri="{FF2B5EF4-FFF2-40B4-BE49-F238E27FC236}">
                <a16:creationId xmlns:a16="http://schemas.microsoft.com/office/drawing/2014/main" id="{CBCAF883-B8A8-491D-A4E2-7940EA422946}"/>
              </a:ext>
            </a:extLst>
          </p:cNvPr>
          <p:cNvCxnSpPr>
            <a:cxnSpLocks/>
          </p:cNvCxnSpPr>
          <p:nvPr/>
        </p:nvCxnSpPr>
        <p:spPr>
          <a:xfrm>
            <a:off x="658398" y="1266825"/>
            <a:ext cx="11020310" cy="0"/>
          </a:xfrm>
          <a:prstGeom prst="line">
            <a:avLst/>
          </a:prstGeom>
          <a:ln w="19050">
            <a:solidFill>
              <a:srgbClr val="0D4F8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0F49AEB-E1BF-4E5D-9A58-8501391D8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188" y="1919669"/>
            <a:ext cx="1517301" cy="1450752"/>
          </a:xfrm>
          <a:prstGeom prst="rect">
            <a:avLst/>
          </a:prstGeom>
        </p:spPr>
      </p:pic>
      <p:pic>
        <p:nvPicPr>
          <p:cNvPr id="16" name="Picture 15">
            <a:extLst>
              <a:ext uri="{FF2B5EF4-FFF2-40B4-BE49-F238E27FC236}">
                <a16:creationId xmlns:a16="http://schemas.microsoft.com/office/drawing/2014/main" id="{AF16B958-0B9E-464F-9F45-2A0A6E506972}"/>
              </a:ext>
            </a:extLst>
          </p:cNvPr>
          <p:cNvPicPr>
            <a:picLocks noChangeAspect="1"/>
          </p:cNvPicPr>
          <p:nvPr/>
        </p:nvPicPr>
        <p:blipFill>
          <a:blip r:embed="rId4"/>
          <a:stretch>
            <a:fillRect/>
          </a:stretch>
        </p:blipFill>
        <p:spPr>
          <a:xfrm>
            <a:off x="4293475" y="2156168"/>
            <a:ext cx="2485195" cy="1177578"/>
          </a:xfrm>
          <a:prstGeom prst="rect">
            <a:avLst/>
          </a:prstGeom>
        </p:spPr>
      </p:pic>
      <p:pic>
        <p:nvPicPr>
          <p:cNvPr id="17" name="Picture 16">
            <a:extLst>
              <a:ext uri="{FF2B5EF4-FFF2-40B4-BE49-F238E27FC236}">
                <a16:creationId xmlns:a16="http://schemas.microsoft.com/office/drawing/2014/main" id="{BD059E4E-4424-4EC9-9246-9E5552D9BF20}"/>
              </a:ext>
            </a:extLst>
          </p:cNvPr>
          <p:cNvPicPr>
            <a:picLocks noChangeAspect="1"/>
          </p:cNvPicPr>
          <p:nvPr/>
        </p:nvPicPr>
        <p:blipFill>
          <a:blip r:embed="rId5"/>
          <a:stretch>
            <a:fillRect/>
          </a:stretch>
        </p:blipFill>
        <p:spPr>
          <a:xfrm>
            <a:off x="8358362" y="1938719"/>
            <a:ext cx="1979469" cy="1531614"/>
          </a:xfrm>
          <a:prstGeom prst="rect">
            <a:avLst/>
          </a:prstGeom>
        </p:spPr>
      </p:pic>
      <p:sp>
        <p:nvSpPr>
          <p:cNvPr id="6" name="TextBox 5">
            <a:extLst>
              <a:ext uri="{FF2B5EF4-FFF2-40B4-BE49-F238E27FC236}">
                <a16:creationId xmlns:a16="http://schemas.microsoft.com/office/drawing/2014/main" id="{75D15425-37E4-4ADC-A94C-CA5C9D891F20}"/>
              </a:ext>
            </a:extLst>
          </p:cNvPr>
          <p:cNvSpPr txBox="1"/>
          <p:nvPr/>
        </p:nvSpPr>
        <p:spPr>
          <a:xfrm>
            <a:off x="850008" y="3592040"/>
            <a:ext cx="2852321" cy="2308324"/>
          </a:xfrm>
          <a:prstGeom prst="rect">
            <a:avLst/>
          </a:prstGeom>
          <a:noFill/>
        </p:spPr>
        <p:txBody>
          <a:bodyPr wrap="square" lIns="91440" tIns="45720" rIns="91440" bIns="45720" rtlCol="0" anchor="t">
            <a:spAutoFit/>
          </a:bodyPr>
          <a:lstStyle/>
          <a:p>
            <a:r>
              <a:rPr lang="en-US" sz="1100" b="1" dirty="0">
                <a:solidFill>
                  <a:schemeClr val="accent1">
                    <a:lumMod val="50000"/>
                  </a:schemeClr>
                </a:solidFill>
                <a:latin typeface="Poppins SemiBold" panose="00000700000000000000" pitchFamily="2" charset="0"/>
                <a:cs typeface="Poppins SemiBold" panose="00000700000000000000" pitchFamily="2" charset="0"/>
              </a:rPr>
              <a:t>Triad Food System Symposium, 2023</a:t>
            </a:r>
          </a:p>
          <a:p>
            <a:endParaRPr lang="en-US" sz="1200" b="1" dirty="0">
              <a:solidFill>
                <a:schemeClr val="accent1">
                  <a:lumMod val="50000"/>
                </a:schemeClr>
              </a:solidFill>
            </a:endParaRPr>
          </a:p>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Triad Food Symposium to showcase food efforts, celebrate local food, and promote networking</a:t>
            </a:r>
          </a:p>
          <a:p>
            <a:pPr marL="171450" indent="-171450">
              <a:buFont typeface="Arial" panose="020B0604020202020204" pitchFamily="34" charset="0"/>
              <a:buChar char="•"/>
            </a:pPr>
            <a:r>
              <a:rPr lang="en-US" sz="1100" dirty="0">
                <a:latin typeface="Poppins"/>
                <a:cs typeface="Poppins"/>
              </a:rPr>
              <a:t>More than 120 attended to engage in conversations on Building Equitable Farmer Support and Creating Resilient Food Hubs in the Triad</a:t>
            </a:r>
          </a:p>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Results summarized as part of a collaborative process to develop a grant proposal</a:t>
            </a:r>
          </a:p>
        </p:txBody>
      </p:sp>
      <p:sp>
        <p:nvSpPr>
          <p:cNvPr id="8" name="TextBox 7">
            <a:extLst>
              <a:ext uri="{FF2B5EF4-FFF2-40B4-BE49-F238E27FC236}">
                <a16:creationId xmlns:a16="http://schemas.microsoft.com/office/drawing/2014/main" id="{69E4C473-FC72-47E0-A2EE-334D6F59B8CD}"/>
              </a:ext>
            </a:extLst>
          </p:cNvPr>
          <p:cNvSpPr txBox="1"/>
          <p:nvPr/>
        </p:nvSpPr>
        <p:spPr>
          <a:xfrm>
            <a:off x="4051912" y="3513833"/>
            <a:ext cx="3220375" cy="2139047"/>
          </a:xfrm>
          <a:prstGeom prst="rect">
            <a:avLst/>
          </a:prstGeom>
          <a:noFill/>
        </p:spPr>
        <p:txBody>
          <a:bodyPr wrap="square" lIns="91440" tIns="45720" rIns="91440" bIns="45720" rtlCol="0" anchor="t">
            <a:spAutoFit/>
          </a:bodyPr>
          <a:lstStyle/>
          <a:p>
            <a:r>
              <a:rPr lang="en-US" sz="1100" b="1" dirty="0">
                <a:solidFill>
                  <a:schemeClr val="accent1">
                    <a:lumMod val="50000"/>
                  </a:schemeClr>
                </a:solidFill>
                <a:latin typeface="Poppins SemiBold" panose="00000700000000000000" pitchFamily="2" charset="0"/>
                <a:cs typeface="Poppins SemiBold" panose="00000700000000000000" pitchFamily="2" charset="0"/>
              </a:rPr>
              <a:t>Healthy Food Financing Initiative Grant Award, 2024</a:t>
            </a:r>
          </a:p>
          <a:p>
            <a:endParaRPr lang="en-US" sz="1200" b="1" dirty="0">
              <a:solidFill>
                <a:schemeClr val="accent1">
                  <a:lumMod val="50000"/>
                </a:schemeClr>
              </a:solidFill>
            </a:endParaRPr>
          </a:p>
          <a:p>
            <a:pPr marL="171450" indent="-171450">
              <a:buFont typeface="Arial" panose="020B0604020202020204" pitchFamily="34" charset="0"/>
              <a:buChar char="•"/>
            </a:pPr>
            <a:r>
              <a:rPr lang="en-US" sz="1100" dirty="0">
                <a:latin typeface="Poppins"/>
                <a:cs typeface="Poppins"/>
              </a:rPr>
              <a:t>PTRC was one of 16 groups across the nation awarded</a:t>
            </a:r>
          </a:p>
          <a:p>
            <a:pPr marL="171450" indent="-171450">
              <a:buFont typeface="Arial" panose="020B0604020202020204" pitchFamily="34" charset="0"/>
              <a:buChar char="•"/>
            </a:pPr>
            <a:r>
              <a:rPr lang="en-US" sz="1100" dirty="0">
                <a:latin typeface="Poppins"/>
                <a:cs typeface="Poppins"/>
              </a:rPr>
              <a:t>For five years, PTRC provides a technical assistance hub to inform, engage and train those needing external funds for food projects.</a:t>
            </a:r>
            <a:endParaRPr lang="en-US" sz="11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US" sz="1100" dirty="0">
                <a:latin typeface="Poppins"/>
                <a:cs typeface="Poppins"/>
              </a:rPr>
              <a:t>PTRC also offers grants and incentivizes loans from lending partners to eligible projects.</a:t>
            </a:r>
          </a:p>
        </p:txBody>
      </p:sp>
      <p:sp>
        <p:nvSpPr>
          <p:cNvPr id="10" name="TextBox 9">
            <a:extLst>
              <a:ext uri="{FF2B5EF4-FFF2-40B4-BE49-F238E27FC236}">
                <a16:creationId xmlns:a16="http://schemas.microsoft.com/office/drawing/2014/main" id="{0CFA8ED7-9C5A-4420-A2B9-BD83E2CDF3E3}"/>
              </a:ext>
            </a:extLst>
          </p:cNvPr>
          <p:cNvSpPr txBox="1"/>
          <p:nvPr/>
        </p:nvSpPr>
        <p:spPr>
          <a:xfrm>
            <a:off x="7971453" y="3659870"/>
            <a:ext cx="3389868" cy="2908489"/>
          </a:xfrm>
          <a:prstGeom prst="rect">
            <a:avLst/>
          </a:prstGeom>
          <a:noFill/>
        </p:spPr>
        <p:txBody>
          <a:bodyPr wrap="square" lIns="91440" tIns="45720" rIns="91440" bIns="45720" rtlCol="0" anchor="t">
            <a:spAutoFit/>
          </a:bodyPr>
          <a:lstStyle/>
          <a:p>
            <a:r>
              <a:rPr lang="en-US" sz="1100" b="1" dirty="0">
                <a:solidFill>
                  <a:schemeClr val="accent1">
                    <a:lumMod val="50000"/>
                  </a:schemeClr>
                </a:solidFill>
                <a:latin typeface="Poppins SemiBold" panose="00000700000000000000" pitchFamily="2" charset="0"/>
                <a:cs typeface="Poppins SemiBold" panose="00000700000000000000" pitchFamily="2" charset="0"/>
              </a:rPr>
              <a:t>USDA RFSP Application, 2024</a:t>
            </a:r>
          </a:p>
          <a:p>
            <a:endParaRPr lang="en-US" sz="1100" b="1" dirty="0">
              <a:solidFill>
                <a:schemeClr val="accent1">
                  <a:lumMod val="50000"/>
                </a:schemeClr>
              </a:solidFill>
              <a:latin typeface="Poppins SemiBold" panose="00000700000000000000" pitchFamily="2" charset="0"/>
              <a:cs typeface="Poppins SemiBold" panose="00000700000000000000" pitchFamily="2" charset="0"/>
            </a:endParaRPr>
          </a:p>
          <a:p>
            <a:pPr marL="171450" indent="-171450">
              <a:buFont typeface="Arial" panose="020B0604020202020204" pitchFamily="34" charset="0"/>
              <a:buChar char="•"/>
            </a:pPr>
            <a:r>
              <a:rPr lang="en-US" sz="1100" i="0" u="none" strike="noStrike" dirty="0">
                <a:solidFill>
                  <a:srgbClr val="000000"/>
                </a:solidFill>
                <a:effectLst/>
                <a:latin typeface="Poppins" panose="00000500000000000000" pitchFamily="2" charset="0"/>
                <a:cs typeface="Poppins" panose="00000500000000000000" pitchFamily="2" charset="0"/>
              </a:rPr>
              <a:t>Mapping the Pathway to Resilient Regional Food Systems in North Carolina -</a:t>
            </a:r>
            <a:r>
              <a:rPr lang="en-US" sz="1100" b="0" i="0" u="none" strike="noStrike" dirty="0">
                <a:solidFill>
                  <a:srgbClr val="000000"/>
                </a:solidFill>
                <a:effectLst/>
                <a:latin typeface="Poppins" panose="00000500000000000000" pitchFamily="2" charset="0"/>
                <a:cs typeface="Poppins" panose="00000500000000000000" pitchFamily="2" charset="0"/>
              </a:rPr>
              <a:t>to raise awareness about food system infrastructure that can help farmers gain access to markets, address equity issues, and identify opportunities for high-impact investment in distressed communities</a:t>
            </a:r>
          </a:p>
          <a:p>
            <a:pPr marL="171450" indent="-171450">
              <a:buFont typeface="Arial" panose="020B0604020202020204" pitchFamily="34" charset="0"/>
              <a:buChar char="•"/>
            </a:pPr>
            <a:r>
              <a:rPr lang="en-US" sz="1100" b="0" i="0" u="none" strike="noStrike" dirty="0">
                <a:solidFill>
                  <a:srgbClr val="000000"/>
                </a:solidFill>
                <a:effectLst/>
                <a:latin typeface="Poppins" panose="00000500000000000000" pitchFamily="2" charset="0"/>
                <a:cs typeface="Poppins" panose="00000500000000000000" pitchFamily="2" charset="0"/>
              </a:rPr>
              <a:t>PTRC, The Conservation Fund (TCF), and North Carolina State University (NCSU) partnered </a:t>
            </a:r>
          </a:p>
          <a:p>
            <a:pPr marL="171450" indent="-171450">
              <a:buFont typeface="Arial" panose="020B0604020202020204" pitchFamily="34" charset="0"/>
              <a:buChar char="•"/>
            </a:pPr>
            <a:r>
              <a:rPr lang="en-US" sz="1100" dirty="0">
                <a:solidFill>
                  <a:srgbClr val="000000"/>
                </a:solidFill>
                <a:latin typeface="Poppins"/>
                <a:cs typeface="Poppins"/>
              </a:rPr>
              <a:t>Community-based</a:t>
            </a:r>
            <a:r>
              <a:rPr lang="en-US" sz="1100" b="0" i="0" u="none" strike="noStrike" dirty="0">
                <a:solidFill>
                  <a:srgbClr val="000000"/>
                </a:solidFill>
                <a:effectLst/>
                <a:latin typeface="Poppins"/>
                <a:cs typeface="Poppins"/>
              </a:rPr>
              <a:t> approach to data collection</a:t>
            </a:r>
            <a:r>
              <a:rPr lang="en-US" sz="1100" dirty="0">
                <a:solidFill>
                  <a:srgbClr val="000000"/>
                </a:solidFill>
                <a:latin typeface="Poppins"/>
                <a:cs typeface="Poppins"/>
              </a:rPr>
              <a:t> will "ground truth" the locations of food system entities throughout NC</a:t>
            </a:r>
            <a:endParaRPr lang="en-US" sz="1100" b="1" dirty="0">
              <a:solidFill>
                <a:schemeClr val="accent1">
                  <a:lumMod val="50000"/>
                </a:schemeClr>
              </a:solidFill>
              <a:latin typeface="Poppins"/>
              <a:cs typeface="Poppins"/>
            </a:endParaRPr>
          </a:p>
          <a:p>
            <a:endParaRPr lang="en-US" dirty="0"/>
          </a:p>
        </p:txBody>
      </p:sp>
    </p:spTree>
    <p:extLst>
      <p:ext uri="{BB962C8B-B14F-4D97-AF65-F5344CB8AC3E}">
        <p14:creationId xmlns:p14="http://schemas.microsoft.com/office/powerpoint/2010/main" val="50516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E947330-71DC-45AC-A8E4-5A0F9C6A7868}"/>
              </a:ext>
            </a:extLst>
          </p:cNvPr>
          <p:cNvSpPr/>
          <p:nvPr/>
        </p:nvSpPr>
        <p:spPr>
          <a:xfrm>
            <a:off x="412978" y="2606722"/>
            <a:ext cx="5387321" cy="3152633"/>
          </a:xfrm>
          <a:prstGeom prst="rect">
            <a:avLst/>
          </a:prstGeom>
          <a:solidFill>
            <a:srgbClr val="EFF3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2712F7E-262D-4B00-A0BC-5BA5CAB0642A}"/>
              </a:ext>
            </a:extLst>
          </p:cNvPr>
          <p:cNvPicPr>
            <a:picLocks noChangeAspect="1"/>
          </p:cNvPicPr>
          <p:nvPr/>
        </p:nvPicPr>
        <p:blipFill>
          <a:blip r:embed="rId2"/>
          <a:stretch>
            <a:fillRect/>
          </a:stretch>
        </p:blipFill>
        <p:spPr>
          <a:xfrm>
            <a:off x="6058375" y="0"/>
            <a:ext cx="6133625" cy="4629151"/>
          </a:xfrm>
          <a:prstGeom prst="rect">
            <a:avLst/>
          </a:prstGeom>
          <a:gradFill>
            <a:gsLst>
              <a:gs pos="34000">
                <a:srgbClr val="EFF3F7">
                  <a:alpha val="0"/>
                </a:srgbClr>
              </a:gs>
              <a:gs pos="100000">
                <a:schemeClr val="bg1"/>
              </a:gs>
            </a:gsLst>
            <a:lin ang="16200000" scaled="1"/>
          </a:gradFill>
        </p:spPr>
      </p:pic>
      <p:sp>
        <p:nvSpPr>
          <p:cNvPr id="8" name="Rectangle 7">
            <a:extLst>
              <a:ext uri="{FF2B5EF4-FFF2-40B4-BE49-F238E27FC236}">
                <a16:creationId xmlns:a16="http://schemas.microsoft.com/office/drawing/2014/main" id="{1EB7E827-AAD5-45F9-8647-43188D796024}"/>
              </a:ext>
            </a:extLst>
          </p:cNvPr>
          <p:cNvSpPr/>
          <p:nvPr/>
        </p:nvSpPr>
        <p:spPr>
          <a:xfrm>
            <a:off x="0" y="-8044"/>
            <a:ext cx="12191999" cy="6301026"/>
          </a:xfrm>
          <a:prstGeom prst="rect">
            <a:avLst/>
          </a:prstGeom>
          <a:gradFill>
            <a:gsLst>
              <a:gs pos="49000">
                <a:srgbClr val="EFF3F7">
                  <a:alpha val="46000"/>
                </a:srgb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BFC15A-CB25-4CA8-A70F-48B8892DABD0}"/>
              </a:ext>
            </a:extLst>
          </p:cNvPr>
          <p:cNvPicPr>
            <a:picLocks noChangeAspect="1"/>
          </p:cNvPicPr>
          <p:nvPr/>
        </p:nvPicPr>
        <p:blipFill>
          <a:blip r:embed="rId3"/>
          <a:stretch>
            <a:fillRect/>
          </a:stretch>
        </p:blipFill>
        <p:spPr>
          <a:xfrm>
            <a:off x="134704" y="60677"/>
            <a:ext cx="883356" cy="883356"/>
          </a:xfrm>
          <a:prstGeom prst="rect">
            <a:avLst/>
          </a:prstGeom>
        </p:spPr>
      </p:pic>
      <p:sp>
        <p:nvSpPr>
          <p:cNvPr id="9" name="TextBox 8">
            <a:extLst>
              <a:ext uri="{FF2B5EF4-FFF2-40B4-BE49-F238E27FC236}">
                <a16:creationId xmlns:a16="http://schemas.microsoft.com/office/drawing/2014/main" id="{16020691-BA69-4DD7-AA68-016996CD0FFC}"/>
              </a:ext>
            </a:extLst>
          </p:cNvPr>
          <p:cNvSpPr txBox="1"/>
          <p:nvPr/>
        </p:nvSpPr>
        <p:spPr>
          <a:xfrm>
            <a:off x="4220547" y="6509303"/>
            <a:ext cx="3750906" cy="338554"/>
          </a:xfrm>
          <a:prstGeom prst="rect">
            <a:avLst/>
          </a:prstGeom>
          <a:noFill/>
        </p:spPr>
        <p:txBody>
          <a:bodyPr wrap="square" rtlCol="0">
            <a:spAutoFit/>
          </a:bodyPr>
          <a:lstStyle/>
          <a:p>
            <a:pPr algn="ctr"/>
            <a:r>
              <a:rPr lang="en-US" sz="1600" dirty="0">
                <a:solidFill>
                  <a:srgbClr val="0D4F89"/>
                </a:solidFill>
                <a:latin typeface="Poppins" panose="00000500000000000000" pitchFamily="2" charset="0"/>
                <a:cs typeface="Poppins" panose="00000500000000000000" pitchFamily="2" charset="0"/>
              </a:rPr>
              <a:t>CREATIVE REGIONAL SOLUTIONS</a:t>
            </a:r>
          </a:p>
        </p:txBody>
      </p:sp>
      <p:sp>
        <p:nvSpPr>
          <p:cNvPr id="10" name="TextBox 9">
            <a:extLst>
              <a:ext uri="{FF2B5EF4-FFF2-40B4-BE49-F238E27FC236}">
                <a16:creationId xmlns:a16="http://schemas.microsoft.com/office/drawing/2014/main" id="{80839378-7ED9-4094-BEED-ACEA1A0B7900}"/>
              </a:ext>
            </a:extLst>
          </p:cNvPr>
          <p:cNvSpPr txBox="1"/>
          <p:nvPr/>
        </p:nvSpPr>
        <p:spPr>
          <a:xfrm>
            <a:off x="571075" y="1093413"/>
            <a:ext cx="5229224" cy="830997"/>
          </a:xfrm>
          <a:prstGeom prst="rect">
            <a:avLst/>
          </a:prstGeom>
          <a:noFill/>
        </p:spPr>
        <p:txBody>
          <a:bodyPr wrap="square" rtlCol="0">
            <a:spAutoFit/>
          </a:bodyPr>
          <a:lstStyle/>
          <a:p>
            <a:pPr algn="ctr"/>
            <a:r>
              <a:rPr lang="en-US" sz="2400" u="sng" dirty="0">
                <a:solidFill>
                  <a:srgbClr val="003768"/>
                </a:solidFill>
                <a:latin typeface="Poppins SemiBold" panose="00000700000000000000" pitchFamily="2" charset="0"/>
                <a:cs typeface="Poppins SemiBold" panose="00000700000000000000" pitchFamily="2" charset="0"/>
              </a:rPr>
              <a:t>Build Relationships, Build a Stronger Food System</a:t>
            </a:r>
          </a:p>
        </p:txBody>
      </p:sp>
      <p:sp>
        <p:nvSpPr>
          <p:cNvPr id="13" name="TextBox 12">
            <a:extLst>
              <a:ext uri="{FF2B5EF4-FFF2-40B4-BE49-F238E27FC236}">
                <a16:creationId xmlns:a16="http://schemas.microsoft.com/office/drawing/2014/main" id="{4084EE46-33C4-433C-A8AD-22ADE454D57F}"/>
              </a:ext>
            </a:extLst>
          </p:cNvPr>
          <p:cNvSpPr txBox="1"/>
          <p:nvPr/>
        </p:nvSpPr>
        <p:spPr>
          <a:xfrm>
            <a:off x="470958" y="4249786"/>
            <a:ext cx="5229224" cy="1323439"/>
          </a:xfrm>
          <a:prstGeom prst="rect">
            <a:avLst/>
          </a:prstGeom>
          <a:noFill/>
        </p:spPr>
        <p:txBody>
          <a:bodyPr wrap="square" rtlCol="0">
            <a:spAutoFit/>
          </a:bodyPr>
          <a:lstStyle/>
          <a:p>
            <a:pPr algn="ctr"/>
            <a:r>
              <a:rPr lang="en-US" sz="2000" dirty="0">
                <a:solidFill>
                  <a:srgbClr val="003768"/>
                </a:solidFill>
                <a:latin typeface="Poppins SemiBold" panose="00000700000000000000" pitchFamily="2" charset="0"/>
                <a:cs typeface="Poppins SemiBold" panose="00000700000000000000" pitchFamily="2" charset="0"/>
              </a:rPr>
              <a:t>Jennifer Bedrosian</a:t>
            </a:r>
          </a:p>
          <a:p>
            <a:pPr algn="ctr"/>
            <a:r>
              <a:rPr lang="en-US" sz="2000" dirty="0">
                <a:latin typeface="Poppins" panose="00000500000000000000" pitchFamily="2" charset="0"/>
                <a:cs typeface="Poppins" panose="00000500000000000000" pitchFamily="2" charset="0"/>
              </a:rPr>
              <a:t>Food Systems Coordinator</a:t>
            </a:r>
          </a:p>
          <a:p>
            <a:pPr algn="ctr"/>
            <a:r>
              <a:rPr lang="en-US" sz="2000" dirty="0">
                <a:latin typeface="Poppins" panose="00000500000000000000" pitchFamily="2" charset="0"/>
                <a:cs typeface="Poppins" panose="00000500000000000000" pitchFamily="2" charset="0"/>
                <a:hlinkClick r:id="rId4"/>
              </a:rPr>
              <a:t>jbedrosian@ptrc.org</a:t>
            </a:r>
            <a:endParaRPr lang="en-US" sz="2000" dirty="0">
              <a:latin typeface="Poppins" panose="00000500000000000000" pitchFamily="2" charset="0"/>
              <a:cs typeface="Poppins" panose="00000500000000000000" pitchFamily="2" charset="0"/>
            </a:endParaRPr>
          </a:p>
          <a:p>
            <a:pPr algn="ctr"/>
            <a:r>
              <a:rPr lang="en-US" sz="2000" dirty="0">
                <a:latin typeface="Poppins" panose="00000500000000000000" pitchFamily="2" charset="0"/>
                <a:cs typeface="Poppins" panose="00000500000000000000" pitchFamily="2" charset="0"/>
              </a:rPr>
              <a:t>336-904-0300</a:t>
            </a:r>
          </a:p>
        </p:txBody>
      </p:sp>
      <p:sp>
        <p:nvSpPr>
          <p:cNvPr id="17" name="Rectangle 16">
            <a:extLst>
              <a:ext uri="{FF2B5EF4-FFF2-40B4-BE49-F238E27FC236}">
                <a16:creationId xmlns:a16="http://schemas.microsoft.com/office/drawing/2014/main" id="{55095D31-8C9F-4BED-8C40-F7E55675F864}"/>
              </a:ext>
            </a:extLst>
          </p:cNvPr>
          <p:cNvSpPr/>
          <p:nvPr/>
        </p:nvSpPr>
        <p:spPr>
          <a:xfrm>
            <a:off x="6055180" y="4629150"/>
            <a:ext cx="6136820" cy="1663831"/>
          </a:xfrm>
          <a:prstGeom prst="rect">
            <a:avLst/>
          </a:prstGeom>
          <a:gradFill>
            <a:gsLst>
              <a:gs pos="49000">
                <a:srgbClr val="BFCDD9">
                  <a:alpha val="51000"/>
                </a:srgb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35FB3E-B35E-424D-82DB-1383483E07B9}"/>
              </a:ext>
            </a:extLst>
          </p:cNvPr>
          <p:cNvSpPr txBox="1"/>
          <p:nvPr/>
        </p:nvSpPr>
        <p:spPr>
          <a:xfrm>
            <a:off x="470958" y="2893708"/>
            <a:ext cx="5229224" cy="1015663"/>
          </a:xfrm>
          <a:prstGeom prst="rect">
            <a:avLst/>
          </a:prstGeom>
          <a:noFill/>
        </p:spPr>
        <p:txBody>
          <a:bodyPr wrap="square" rtlCol="0">
            <a:spAutoFit/>
          </a:bodyPr>
          <a:lstStyle/>
          <a:p>
            <a:r>
              <a:rPr lang="en-US" sz="2000" dirty="0">
                <a:latin typeface="Poppins SemiBold" panose="00000700000000000000" pitchFamily="2" charset="0"/>
                <a:cs typeface="Poppins SemiBold" panose="00000700000000000000" pitchFamily="2" charset="0"/>
              </a:rPr>
              <a:t>To learn more about Piedmont Triad Regional Food Council, please visit:</a:t>
            </a:r>
          </a:p>
          <a:p>
            <a:pPr algn="ctr"/>
            <a:r>
              <a:rPr lang="en-US" sz="2000" dirty="0">
                <a:latin typeface="Poppins SemiBold" panose="00000700000000000000" pitchFamily="2" charset="0"/>
                <a:cs typeface="Poppins SemiBold" panose="00000700000000000000" pitchFamily="2" charset="0"/>
                <a:hlinkClick r:id="rId5"/>
              </a:rPr>
              <a:t>www.ptrc.org/triadfoodcouncil</a:t>
            </a:r>
            <a:endParaRPr lang="en-US" sz="2000" dirty="0">
              <a:latin typeface="Poppins SemiBold" panose="00000700000000000000" pitchFamily="2" charset="0"/>
              <a:cs typeface="Poppins SemiBold" panose="00000700000000000000" pitchFamily="2" charset="0"/>
            </a:endParaRPr>
          </a:p>
        </p:txBody>
      </p:sp>
      <p:pic>
        <p:nvPicPr>
          <p:cNvPr id="22" name="Picture 21">
            <a:extLst>
              <a:ext uri="{FF2B5EF4-FFF2-40B4-BE49-F238E27FC236}">
                <a16:creationId xmlns:a16="http://schemas.microsoft.com/office/drawing/2014/main" id="{5D0A109F-D95E-41AA-ADC2-E165A5EDCF10}"/>
              </a:ext>
            </a:extLst>
          </p:cNvPr>
          <p:cNvPicPr>
            <a:picLocks noChangeAspect="1"/>
          </p:cNvPicPr>
          <p:nvPr/>
        </p:nvPicPr>
        <p:blipFill>
          <a:blip r:embed="rId6"/>
          <a:stretch>
            <a:fillRect/>
          </a:stretch>
        </p:blipFill>
        <p:spPr>
          <a:xfrm>
            <a:off x="10524410" y="4633118"/>
            <a:ext cx="1651368" cy="1663831"/>
          </a:xfrm>
          <a:prstGeom prst="rect">
            <a:avLst/>
          </a:prstGeom>
        </p:spPr>
      </p:pic>
      <p:sp>
        <p:nvSpPr>
          <p:cNvPr id="20" name="TextBox 19">
            <a:extLst>
              <a:ext uri="{FF2B5EF4-FFF2-40B4-BE49-F238E27FC236}">
                <a16:creationId xmlns:a16="http://schemas.microsoft.com/office/drawing/2014/main" id="{C3FEFB30-A41A-42F2-B335-4543B4CA002B}"/>
              </a:ext>
            </a:extLst>
          </p:cNvPr>
          <p:cNvSpPr txBox="1"/>
          <p:nvPr/>
        </p:nvSpPr>
        <p:spPr>
          <a:xfrm>
            <a:off x="5563809" y="5189025"/>
            <a:ext cx="5229224" cy="461665"/>
          </a:xfrm>
          <a:prstGeom prst="rect">
            <a:avLst/>
          </a:prstGeom>
          <a:noFill/>
        </p:spPr>
        <p:txBody>
          <a:bodyPr wrap="square" rtlCol="0">
            <a:spAutoFit/>
          </a:bodyPr>
          <a:lstStyle/>
          <a:p>
            <a:pPr algn="ctr"/>
            <a:r>
              <a:rPr lang="en-US" sz="2400" dirty="0">
                <a:solidFill>
                  <a:srgbClr val="003768"/>
                </a:solidFill>
                <a:latin typeface="Poppins SemiBold" panose="00000700000000000000" pitchFamily="2" charset="0"/>
                <a:cs typeface="Poppins SemiBold" panose="00000700000000000000" pitchFamily="2" charset="0"/>
              </a:rPr>
              <a:t>www.ptrc.org</a:t>
            </a:r>
          </a:p>
        </p:txBody>
      </p:sp>
      <p:sp>
        <p:nvSpPr>
          <p:cNvPr id="5" name="Rectangle 4">
            <a:extLst>
              <a:ext uri="{FF2B5EF4-FFF2-40B4-BE49-F238E27FC236}">
                <a16:creationId xmlns:a16="http://schemas.microsoft.com/office/drawing/2014/main" id="{D45CC110-19B5-4C2D-92E1-2559D5F6D7C7}"/>
              </a:ext>
            </a:extLst>
          </p:cNvPr>
          <p:cNvSpPr/>
          <p:nvPr/>
        </p:nvSpPr>
        <p:spPr>
          <a:xfrm>
            <a:off x="0" y="6386421"/>
            <a:ext cx="12192000" cy="98168"/>
          </a:xfrm>
          <a:prstGeom prst="rect">
            <a:avLst/>
          </a:prstGeom>
          <a:solidFill>
            <a:srgbClr val="0D4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08C0CE-3322-4A05-ACB8-579CF6703ACE}"/>
              </a:ext>
            </a:extLst>
          </p:cNvPr>
          <p:cNvSpPr/>
          <p:nvPr/>
        </p:nvSpPr>
        <p:spPr>
          <a:xfrm>
            <a:off x="0" y="6292982"/>
            <a:ext cx="12192000" cy="98168"/>
          </a:xfrm>
          <a:prstGeom prst="rect">
            <a:avLst/>
          </a:prstGeom>
          <a:solidFill>
            <a:srgbClr val="A8C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492145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5BEB88998C0C4A830EE2154669B225" ma:contentTypeVersion="15" ma:contentTypeDescription="Create a new document." ma:contentTypeScope="" ma:versionID="5991de1faa349757fa1537f0be9517f0">
  <xsd:schema xmlns:xsd="http://www.w3.org/2001/XMLSchema" xmlns:xs="http://www.w3.org/2001/XMLSchema" xmlns:p="http://schemas.microsoft.com/office/2006/metadata/properties" xmlns:ns2="c5e04737-66a5-47da-8e8e-512dfcdeb1c9" xmlns:ns3="9d212a3a-7570-4907-adff-a4cb86948f52" targetNamespace="http://schemas.microsoft.com/office/2006/metadata/properties" ma:root="true" ma:fieldsID="4cf1eed02f8ac7b55949477f50f34e15" ns2:_="" ns3:_="">
    <xsd:import namespace="c5e04737-66a5-47da-8e8e-512dfcdeb1c9"/>
    <xsd:import namespace="9d212a3a-7570-4907-adff-a4cb86948f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04737-66a5-47da-8e8e-512dfcdeb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4a128df-d4d6-4b97-9620-be6c41a4fee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212a3a-7570-4907-adff-a4cb86948f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e651abc-505f-4da7-9985-f1d781ac1154}" ma:internalName="TaxCatchAll" ma:showField="CatchAllData" ma:web="9d212a3a-7570-4907-adff-a4cb86948f5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212a3a-7570-4907-adff-a4cb86948f52" xsi:nil="true"/>
    <lcf76f155ced4ddcb4097134ff3c332f xmlns="c5e04737-66a5-47da-8e8e-512dfcdeb1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6D4809-EE27-4675-9105-7B482415F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e04737-66a5-47da-8e8e-512dfcdeb1c9"/>
    <ds:schemaRef ds:uri="9d212a3a-7570-4907-adff-a4cb86948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B90D1D-32DF-4301-88F1-995D17A96C11}">
  <ds:schemaRefs>
    <ds:schemaRef ds:uri="http://schemas.microsoft.com/sharepoint/v3/contenttype/forms"/>
  </ds:schemaRefs>
</ds:datastoreItem>
</file>

<file path=customXml/itemProps3.xml><?xml version="1.0" encoding="utf-8"?>
<ds:datastoreItem xmlns:ds="http://schemas.openxmlformats.org/officeDocument/2006/customXml" ds:itemID="{829D3159-4CD0-46E2-B72A-9E13232C36DE}">
  <ds:schemaRefs>
    <ds:schemaRef ds:uri="http://purl.org/dc/elements/1.1/"/>
    <ds:schemaRef ds:uri="7a07196d-4223-4dd9-9a89-2935a9ec09d5"/>
    <ds:schemaRef ds:uri="http://purl.org/dc/dcmitype/"/>
    <ds:schemaRef ds:uri="http://purl.org/dc/terms/"/>
    <ds:schemaRef ds:uri="http://schemas.openxmlformats.org/package/2006/metadata/core-properties"/>
    <ds:schemaRef ds:uri="http://schemas.microsoft.com/office/2006/documentManagement/types"/>
    <ds:schemaRef ds:uri="9d212a3a-7570-4907-adff-a4cb86948f52"/>
    <ds:schemaRef ds:uri="http://schemas.microsoft.com/office/infopath/2007/PartnerControls"/>
    <ds:schemaRef ds:uri="http://schemas.microsoft.com/office/2006/metadata/properties"/>
    <ds:schemaRef ds:uri="http://www.w3.org/XML/1998/namespace"/>
    <ds:schemaRef ds:uri="c5e04737-66a5-47da-8e8e-512dfcdeb1c9"/>
  </ds:schemaRefs>
</ds:datastoreItem>
</file>

<file path=docProps/app.xml><?xml version="1.0" encoding="utf-8"?>
<Properties xmlns="http://schemas.openxmlformats.org/officeDocument/2006/extended-properties" xmlns:vt="http://schemas.openxmlformats.org/officeDocument/2006/docPropsVTypes">
  <Template>ppt3383.tmp</Template>
  <TotalTime>2301</TotalTime>
  <Words>720</Words>
  <Application>Microsoft Macintosh PowerPoint</Application>
  <PresentationFormat>Widescreen</PresentationFormat>
  <Paragraphs>77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Poppins</vt:lpstr>
      <vt:lpstr>Poppins SemiBold</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José Colón</dc:creator>
  <cp:lastModifiedBy>Melissa Levy</cp:lastModifiedBy>
  <cp:revision>157</cp:revision>
  <dcterms:created xsi:type="dcterms:W3CDTF">2024-01-29T13:51:49Z</dcterms:created>
  <dcterms:modified xsi:type="dcterms:W3CDTF">2024-07-29T14:25:25Z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0x0101009F5BEB88998C0C4A830EE2154669B225</vt:lpwstr>
  </property>
  <property fmtid="{D5CDD505-2E9C-101B-9397-08002B2CF9AE}" pid="3" name="MediaServiceImageTags">
    <vt:lpwstr/>
  </property>
</Properties>
</file>