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Ubuntu"/>
      <p:regular r:id="rId25"/>
      <p:bold r:id="rId26"/>
      <p:italic r:id="rId27"/>
      <p:boldItalic r:id="rId28"/>
    </p:embeddedFont>
    <p:embeddedFont>
      <p:font typeface="Roboto"/>
      <p:regular r:id="rId29"/>
      <p:bold r:id="rId30"/>
      <p:italic r:id="rId31"/>
      <p:boldItalic r:id="rId32"/>
    </p:embeddedFont>
    <p:embeddedFont>
      <p:font typeface="Righteous"/>
      <p:regular r:id="rId33"/>
    </p:embeddedFont>
    <p:embeddedFont>
      <p:font typeface="Roboto Mono"/>
      <p:regular r:id="rId34"/>
      <p:bold r:id="rId35"/>
      <p:italic r:id="rId36"/>
      <p:boldItalic r:id="rId37"/>
    </p:embeddedFont>
    <p:embeddedFont>
      <p:font typeface="Merriweather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erriweather-italic.fntdata"/><Relationship Id="rId20" Type="http://schemas.openxmlformats.org/officeDocument/2006/relationships/slide" Target="slides/slide15.xml"/><Relationship Id="rId41" Type="http://schemas.openxmlformats.org/officeDocument/2006/relationships/font" Target="fonts/Merriweather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Ubuntu-bold.fntdata"/><Relationship Id="rId25" Type="http://schemas.openxmlformats.org/officeDocument/2006/relationships/font" Target="fonts/Ubuntu-regular.fntdata"/><Relationship Id="rId28" Type="http://schemas.openxmlformats.org/officeDocument/2006/relationships/font" Target="fonts/Ubuntu-boldItalic.fntdata"/><Relationship Id="rId27" Type="http://schemas.openxmlformats.org/officeDocument/2006/relationships/font" Target="fonts/Ubuntu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11" Type="http://schemas.openxmlformats.org/officeDocument/2006/relationships/slide" Target="slides/slide6.xml"/><Relationship Id="rId33" Type="http://schemas.openxmlformats.org/officeDocument/2006/relationships/font" Target="fonts/Righteous-regular.fntdata"/><Relationship Id="rId10" Type="http://schemas.openxmlformats.org/officeDocument/2006/relationships/slide" Target="slides/slide5.xml"/><Relationship Id="rId32" Type="http://schemas.openxmlformats.org/officeDocument/2006/relationships/font" Target="fonts/Roboto-boldItalic.fntdata"/><Relationship Id="rId13" Type="http://schemas.openxmlformats.org/officeDocument/2006/relationships/slide" Target="slides/slide8.xml"/><Relationship Id="rId35" Type="http://schemas.openxmlformats.org/officeDocument/2006/relationships/font" Target="fonts/RobotoMono-bold.fntdata"/><Relationship Id="rId12" Type="http://schemas.openxmlformats.org/officeDocument/2006/relationships/slide" Target="slides/slide7.xml"/><Relationship Id="rId34" Type="http://schemas.openxmlformats.org/officeDocument/2006/relationships/font" Target="fonts/RobotoMono-regular.fntdata"/><Relationship Id="rId15" Type="http://schemas.openxmlformats.org/officeDocument/2006/relationships/slide" Target="slides/slide10.xml"/><Relationship Id="rId37" Type="http://schemas.openxmlformats.org/officeDocument/2006/relationships/font" Target="fonts/RobotoMono-boldItalic.fntdata"/><Relationship Id="rId14" Type="http://schemas.openxmlformats.org/officeDocument/2006/relationships/slide" Target="slides/slide9.xml"/><Relationship Id="rId36" Type="http://schemas.openxmlformats.org/officeDocument/2006/relationships/font" Target="fonts/RobotoMono-italic.fntdata"/><Relationship Id="rId17" Type="http://schemas.openxmlformats.org/officeDocument/2006/relationships/slide" Target="slides/slide12.xml"/><Relationship Id="rId39" Type="http://schemas.openxmlformats.org/officeDocument/2006/relationships/font" Target="fonts/Merriweather-bold.fntdata"/><Relationship Id="rId16" Type="http://schemas.openxmlformats.org/officeDocument/2006/relationships/slide" Target="slides/slide11.xml"/><Relationship Id="rId38" Type="http://schemas.openxmlformats.org/officeDocument/2006/relationships/font" Target="fonts/Merriweather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ee2ea6390e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ee2ea6390e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ee2ea6390e_0_9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ee2ea6390e_0_9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ee2ea6390e_0_10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ee2ea6390e_0_10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f4951a5bb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ef4951a5bb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ef4951a5bb_0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ef4951a5bb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4951a5bb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4951a5bb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ef4951a5bb_0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ef4951a5bb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efe0e9afc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efe0e9afc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ee2ea6390e_0_10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ee2ea6390e_0_10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ee2ea6390e_0_10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ee2ea6390e_0_10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ee2ea6390e_0_1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ee2ea6390e_0_1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ee2ea6390e_0_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ee2ea6390e_0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ee2ea6390e_0_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ee2ea6390e_0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ef4951a5bb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ef4951a5bb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ee2ea6390e_0_4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ee2ea6390e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ee2ea6390e_0_4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ee2ea6390e_0_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ee2ea6390e_0_7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ee2ea6390e_0_7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ee2ea6390e_0_6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ee2ea6390e_0_6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ee2ea6390e_0_8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ee2ea6390e_0_8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8" name="Google Shape;5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25" y="1505700"/>
            <a:ext cx="24621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3386850" y="1505700"/>
            <a:ext cx="23703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Google Shape;32;p5"/>
          <p:cNvSpPr txBox="1"/>
          <p:nvPr>
            <p:ph idx="3" type="body"/>
          </p:nvPr>
        </p:nvSpPr>
        <p:spPr>
          <a:xfrm>
            <a:off x="6462025" y="1505700"/>
            <a:ext cx="23703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0" name="Google Shape;5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23.jpg"/><Relationship Id="rId5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Relationship Id="rId4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Relationship Id="rId4" Type="http://schemas.openxmlformats.org/officeDocument/2006/relationships/image" Target="../media/image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jpg"/><Relationship Id="rId4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jpg"/><Relationship Id="rId4" Type="http://schemas.openxmlformats.org/officeDocument/2006/relationships/image" Target="../media/image1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6.png"/><Relationship Id="rId5" Type="http://schemas.openxmlformats.org/officeDocument/2006/relationships/image" Target="../media/image4.png"/><Relationship Id="rId6" Type="http://schemas.openxmlformats.org/officeDocument/2006/relationships/image" Target="../media/image9.png"/><Relationship Id="rId7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/>
          <p:nvPr>
            <p:ph type="ctrTitle"/>
          </p:nvPr>
        </p:nvSpPr>
        <p:spPr>
          <a:xfrm>
            <a:off x="1794225" y="501400"/>
            <a:ext cx="6988500" cy="7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480">
                <a:latin typeface="Verdana"/>
                <a:ea typeface="Verdana"/>
                <a:cs typeface="Verdana"/>
                <a:sym typeface="Verdana"/>
              </a:rPr>
              <a:t>Nuts for Nuts</a:t>
            </a:r>
            <a:endParaRPr sz="548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br>
              <a:rPr lang="en" sz="5480">
                <a:latin typeface="Verdana"/>
                <a:ea typeface="Verdana"/>
                <a:cs typeface="Verdana"/>
                <a:sym typeface="Verdana"/>
              </a:rPr>
            </a:br>
            <a:endParaRPr sz="548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" name="Google Shape;66;p13"/>
          <p:cNvSpPr txBox="1"/>
          <p:nvPr>
            <p:ph idx="1" type="subTitle"/>
          </p:nvPr>
        </p:nvSpPr>
        <p:spPr>
          <a:xfrm>
            <a:off x="2637375" y="1471700"/>
            <a:ext cx="5302200" cy="16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1" lang="en" sz="1700">
                <a:solidFill>
                  <a:srgbClr val="000000"/>
                </a:solidFill>
              </a:rPr>
            </a:br>
            <a:r>
              <a:rPr b="1" lang="en" sz="1700">
                <a:solidFill>
                  <a:srgbClr val="000000"/>
                </a:solidFill>
              </a:rPr>
              <a:t>A </a:t>
            </a:r>
            <a:r>
              <a:rPr b="1" lang="en" sz="1700">
                <a:solidFill>
                  <a:srgbClr val="000000"/>
                </a:solidFill>
              </a:rPr>
              <a:t>regional nutwork of</a:t>
            </a:r>
            <a:endParaRPr b="1" sz="17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00000"/>
                </a:solidFill>
              </a:rPr>
              <a:t>adaptive, community-driven agroecology</a:t>
            </a:r>
            <a:endParaRPr b="1" sz="1700">
              <a:solidFill>
                <a:srgbClr val="000000"/>
              </a:solidFill>
            </a:endParaRPr>
          </a:p>
        </p:txBody>
      </p:sp>
      <p:pic>
        <p:nvPicPr>
          <p:cNvPr id="67" name="Google Shape;67;p13"/>
          <p:cNvPicPr preferRelativeResize="0"/>
          <p:nvPr/>
        </p:nvPicPr>
        <p:blipFill rotWithShape="1">
          <a:blip r:embed="rId3">
            <a:alphaModFix/>
          </a:blip>
          <a:srcRect b="20576" l="28183" r="28183" t="26636"/>
          <a:stretch/>
        </p:blipFill>
        <p:spPr>
          <a:xfrm>
            <a:off x="678375" y="501400"/>
            <a:ext cx="1239349" cy="149929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 txBox="1"/>
          <p:nvPr/>
        </p:nvSpPr>
        <p:spPr>
          <a:xfrm>
            <a:off x="3087075" y="3352800"/>
            <a:ext cx="4402800" cy="1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FEFEF"/>
                </a:solidFill>
                <a:latin typeface="Roboto Mono"/>
                <a:ea typeface="Roboto Mono"/>
                <a:cs typeface="Roboto Mono"/>
                <a:sym typeface="Roboto Mono"/>
              </a:rPr>
              <a:t>Asheville Nuttery</a:t>
            </a:r>
            <a:br>
              <a:rPr b="1" lang="en" sz="1800">
                <a:solidFill>
                  <a:srgbClr val="EFEFE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endParaRPr b="1" sz="1800">
              <a:solidFill>
                <a:srgbClr val="EFEFE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FEFEF"/>
                </a:solidFill>
                <a:latin typeface="Roboto Mono"/>
                <a:ea typeface="Roboto Mono"/>
                <a:cs typeface="Roboto Mono"/>
                <a:sym typeface="Roboto Mono"/>
              </a:rPr>
              <a:t>Nutty Buddy Collective</a:t>
            </a:r>
            <a:br>
              <a:rPr b="1" lang="en" sz="1800">
                <a:solidFill>
                  <a:srgbClr val="EFEFE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endParaRPr b="1" sz="1800">
              <a:solidFill>
                <a:srgbClr val="EFEFE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EFEFEF"/>
                </a:solidFill>
                <a:latin typeface="Roboto Mono"/>
                <a:ea typeface="Roboto Mono"/>
                <a:cs typeface="Roboto Mono"/>
                <a:sym typeface="Roboto Mono"/>
              </a:rPr>
              <a:t>Acornucopia Project</a:t>
            </a:r>
            <a:endParaRPr b="1" sz="1800">
              <a:solidFill>
                <a:srgbClr val="EFEFE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cxnSp>
        <p:nvCxnSpPr>
          <p:cNvPr id="69" name="Google Shape;69;p13"/>
          <p:cNvCxnSpPr/>
          <p:nvPr/>
        </p:nvCxnSpPr>
        <p:spPr>
          <a:xfrm>
            <a:off x="2637375" y="1348325"/>
            <a:ext cx="5302200" cy="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7210" y="2122900"/>
            <a:ext cx="1096174" cy="133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399" y="2122900"/>
            <a:ext cx="1096175" cy="1519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8625" y="482550"/>
            <a:ext cx="5193401" cy="359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199" y="667200"/>
            <a:ext cx="3117850" cy="44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491" y="0"/>
            <a:ext cx="466021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1251" y="0"/>
            <a:ext cx="29182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/>
          <p:nvPr/>
        </p:nvSpPr>
        <p:spPr>
          <a:xfrm>
            <a:off x="2295525" y="4044600"/>
            <a:ext cx="30000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rPr>
              <a:t>Oil Oaks</a:t>
            </a:r>
            <a:br>
              <a:rPr lang="en" sz="18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rPr>
            </a:br>
            <a:r>
              <a:rPr lang="en" sz="18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rPr>
              <a:t>(Black, S. red, pin, water, shingle, others)</a:t>
            </a:r>
            <a:endParaRPr sz="1800">
              <a:solidFill>
                <a:schemeClr val="lt1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676650"/>
            <a:ext cx="9710275" cy="835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4"/>
          <p:cNvSpPr txBox="1"/>
          <p:nvPr>
            <p:ph type="title"/>
          </p:nvPr>
        </p:nvSpPr>
        <p:spPr>
          <a:xfrm>
            <a:off x="1411625" y="3167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220">
                <a:latin typeface="Ubuntu"/>
                <a:ea typeface="Ubuntu"/>
                <a:cs typeface="Ubuntu"/>
                <a:sym typeface="Ubuntu"/>
              </a:rPr>
              <a:t>Black walnut</a:t>
            </a:r>
            <a:endParaRPr sz="522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en" sz="5220"/>
              <a:t>Juglans nigra</a:t>
            </a:r>
            <a:endParaRPr i="1" sz="522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9263" y="790575"/>
            <a:ext cx="5705475" cy="356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6"/>
          <p:cNvSpPr txBox="1"/>
          <p:nvPr>
            <p:ph idx="4294967295" type="body"/>
          </p:nvPr>
        </p:nvSpPr>
        <p:spPr>
          <a:xfrm>
            <a:off x="4483650" y="1505025"/>
            <a:ext cx="4382100" cy="372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600">
                <a:latin typeface="Righteous"/>
                <a:ea typeface="Righteous"/>
                <a:cs typeface="Righteous"/>
                <a:sym typeface="Righteous"/>
              </a:rPr>
              <a:t>Bitternut hickory (Carya cordiformis)</a:t>
            </a:r>
            <a:endParaRPr sz="3600">
              <a:latin typeface="Righteous"/>
              <a:ea typeface="Righteous"/>
              <a:cs typeface="Righteous"/>
              <a:sym typeface="Righteous"/>
            </a:endParaRPr>
          </a:p>
        </p:txBody>
      </p:sp>
      <p:pic>
        <p:nvPicPr>
          <p:cNvPr descr="bitternut.jpg" id="156" name="Google Shape;1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2791" y="0"/>
            <a:ext cx="289321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hestnut.jpg" id="162" name="Google Shape;1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228600"/>
            <a:ext cx="4497024" cy="337277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IMG_20161002_124146649.jpg" id="163" name="Google Shape;16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5388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7"/>
          <p:cNvSpPr txBox="1"/>
          <p:nvPr>
            <p:ph idx="4294967295" type="body"/>
          </p:nvPr>
        </p:nvSpPr>
        <p:spPr>
          <a:xfrm>
            <a:off x="457200" y="3756100"/>
            <a:ext cx="4497000" cy="11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rPr>
              <a:t>Chestnut species and hybrids</a:t>
            </a:r>
            <a:endParaRPr sz="1800">
              <a:solidFill>
                <a:schemeClr val="dk1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ickory nuts.jpg"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96400"/>
            <a:ext cx="4837200" cy="3627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hickory tree.jpg" id="171" name="Google Shape;17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1523" y="685800"/>
            <a:ext cx="3189100" cy="42521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2" name="Google Shape;172;p28"/>
          <p:cNvSpPr txBox="1"/>
          <p:nvPr/>
        </p:nvSpPr>
        <p:spPr>
          <a:xfrm>
            <a:off x="685175" y="4052000"/>
            <a:ext cx="43569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rPr>
              <a:t>‘Grainger’ Shagbark hickory</a:t>
            </a:r>
            <a:endParaRPr sz="2400">
              <a:solidFill>
                <a:schemeClr val="lt2"/>
              </a:solidFill>
              <a:latin typeface="Righteous"/>
              <a:ea typeface="Righteous"/>
              <a:cs typeface="Righteous"/>
              <a:sym typeface="Righteou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rPr>
              <a:t>(Carya ovata)</a:t>
            </a:r>
            <a:endParaRPr sz="2400">
              <a:solidFill>
                <a:schemeClr val="lt2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Grafting improved selections to increase yield and commercial viability of native nut trees</a:t>
            </a:r>
            <a:endParaRPr/>
          </a:p>
        </p:txBody>
      </p:sp>
      <p:pic>
        <p:nvPicPr>
          <p:cNvPr id="178" name="Google Shape;17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0" y="109559"/>
            <a:ext cx="4895851" cy="367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0175" y="109538"/>
            <a:ext cx="3124200" cy="416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erdana"/>
                <a:ea typeface="Verdana"/>
                <a:cs typeface="Verdana"/>
                <a:sym typeface="Verdana"/>
              </a:rPr>
              <a:t>You’ve Gotta Be Nuts: Visions of Nutopia Now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0"/>
          <p:cNvSpPr txBox="1"/>
          <p:nvPr>
            <p:ph idx="1" type="body"/>
          </p:nvPr>
        </p:nvSpPr>
        <p:spPr>
          <a:xfrm>
            <a:off x="311725" y="1505700"/>
            <a:ext cx="24621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I.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Cultural and Culinary</a:t>
            </a:r>
            <a:b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2369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77"/>
              <a:buFont typeface="Arial"/>
              <a:buChar char="●"/>
            </a:pPr>
            <a:r>
              <a:rPr lang="en" sz="1476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Delicious</a:t>
            </a:r>
            <a:endParaRPr sz="1476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2369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77"/>
              <a:buFont typeface="Arial"/>
              <a:buChar char="●"/>
            </a:pPr>
            <a:r>
              <a:rPr lang="en" sz="1476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Nutritious</a:t>
            </a:r>
            <a:endParaRPr sz="1476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2369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77"/>
              <a:buFont typeface="Arial"/>
              <a:buChar char="●"/>
            </a:pPr>
            <a:r>
              <a:rPr lang="en" sz="1476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Terroir</a:t>
            </a:r>
            <a:endParaRPr sz="1476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2369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77"/>
              <a:buFont typeface="Arial"/>
              <a:buChar char="●"/>
            </a:pPr>
            <a:r>
              <a:rPr lang="en" sz="1476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Seasonal</a:t>
            </a:r>
            <a:endParaRPr sz="1476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2369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77"/>
              <a:buFont typeface="Arial"/>
              <a:buChar char="●"/>
            </a:pPr>
            <a:r>
              <a:rPr lang="en" sz="1476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Celebratory</a:t>
            </a:r>
            <a:endParaRPr sz="1476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2369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77"/>
              <a:buFont typeface="Arial"/>
              <a:buChar char="●"/>
            </a:pPr>
            <a:r>
              <a:rPr lang="en" sz="1476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Place-making and cultural preservation</a:t>
            </a:r>
            <a:endParaRPr sz="267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0"/>
          <p:cNvSpPr txBox="1"/>
          <p:nvPr>
            <p:ph idx="2" type="body"/>
          </p:nvPr>
        </p:nvSpPr>
        <p:spPr>
          <a:xfrm>
            <a:off x="3386850" y="1505700"/>
            <a:ext cx="23703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II. </a:t>
            </a:r>
            <a:b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Ecological and Adaptive</a:t>
            </a:r>
            <a:b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Climate: both adaptation and mitigation</a:t>
            </a:r>
            <a:br>
              <a:rPr lang="en"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Ecologically sound and regenerative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0"/>
          <p:cNvSpPr txBox="1"/>
          <p:nvPr>
            <p:ph idx="3" type="body"/>
          </p:nvPr>
        </p:nvSpPr>
        <p:spPr>
          <a:xfrm>
            <a:off x="6462025" y="1505700"/>
            <a:ext cx="23703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III. Communitarian  </a:t>
            </a:r>
            <a:br>
              <a:rPr lang="en" sz="21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1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21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Land tenure</a:t>
            </a:r>
            <a:br>
              <a:rPr lang="en"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Regionally networked, community-scale nut mills</a:t>
            </a:r>
            <a:br>
              <a:rPr lang="en"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Commons and commoning</a:t>
            </a:r>
            <a:endParaRPr sz="15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/>
          <p:nvPr>
            <p:ph type="title"/>
          </p:nvPr>
        </p:nvSpPr>
        <p:spPr>
          <a:xfrm>
            <a:off x="0" y="0"/>
            <a:ext cx="4490700" cy="506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en" sz="1920">
                <a:latin typeface="Verdana"/>
                <a:ea typeface="Verdana"/>
                <a:cs typeface="Verdana"/>
                <a:sym typeface="Verdana"/>
              </a:rPr>
              <a:t>ASHEVILLENUTTERY.COM</a:t>
            </a:r>
            <a:endParaRPr i="1" sz="192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i="1" sz="192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i="1" sz="192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en" sz="1920">
                <a:latin typeface="Verdana"/>
                <a:ea typeface="Verdana"/>
                <a:cs typeface="Verdana"/>
                <a:sym typeface="Verdana"/>
              </a:rPr>
              <a:t>ASHEVILLENUTTERY@GMAIL.COM</a:t>
            </a:r>
            <a:endParaRPr i="1" sz="192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3" name="Google Shape;193;p31"/>
          <p:cNvPicPr preferRelativeResize="0"/>
          <p:nvPr/>
        </p:nvPicPr>
        <p:blipFill rotWithShape="1">
          <a:blip r:embed="rId3">
            <a:alphaModFix/>
          </a:blip>
          <a:srcRect b="0" l="18852" r="13383" t="0"/>
          <a:stretch/>
        </p:blipFill>
        <p:spPr>
          <a:xfrm>
            <a:off x="4490550" y="55025"/>
            <a:ext cx="4577249" cy="501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/>
          <p:nvPr>
            <p:ph idx="1" type="body"/>
          </p:nvPr>
        </p:nvSpPr>
        <p:spPr>
          <a:xfrm>
            <a:off x="311700" y="4506175"/>
            <a:ext cx="7979400" cy="63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800 year old chestnut orchard in Corsica (and a glimpse of our past and future?)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 credit: Ben Falk</a:t>
            </a:r>
            <a:endParaRPr/>
          </a:p>
        </p:txBody>
      </p:sp>
      <p:pic>
        <p:nvPicPr>
          <p:cNvPr id="77" name="Google Shape;77;p14"/>
          <p:cNvPicPr preferRelativeResize="0"/>
          <p:nvPr/>
        </p:nvPicPr>
        <p:blipFill rotWithShape="1">
          <a:blip r:embed="rId3">
            <a:alphaModFix/>
          </a:blip>
          <a:srcRect b="12801" l="21556" r="0" t="7637"/>
          <a:stretch/>
        </p:blipFill>
        <p:spPr>
          <a:xfrm>
            <a:off x="1190862" y="-821475"/>
            <a:ext cx="67622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28"/>
            <a:ext cx="9144001" cy="5141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type="title"/>
          </p:nvPr>
        </p:nvSpPr>
        <p:spPr>
          <a:xfrm>
            <a:off x="311700" y="105250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577"/>
              <a:t>Native Americans as active and passive promoters of mast and fruit trees in the eastern USA, Abrams, M. D., &amp; Nowacki, G. J. (2008)</a:t>
            </a:r>
            <a:endParaRPr i="1" sz="25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6"/>
          <p:cNvSpPr txBox="1"/>
          <p:nvPr>
            <p:ph idx="4294967295" type="body"/>
          </p:nvPr>
        </p:nvSpPr>
        <p:spPr>
          <a:xfrm>
            <a:off x="311700" y="1527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“</a:t>
            </a:r>
            <a:r>
              <a:rPr lang="en" sz="1800"/>
              <a:t>We conclude that Native American land-use practices not only had a profound effect on promoting mast and fruit trees but also on the entire historical development of the eastern oak and pine forests, savannas and tall-grass prairies. …</a:t>
            </a:r>
            <a:r>
              <a:rPr lang="en" sz="1800">
                <a:solidFill>
                  <a:schemeClr val="lt1"/>
                </a:solidFill>
                <a:highlight>
                  <a:schemeClr val="dk1"/>
                </a:highlight>
              </a:rPr>
              <a:t>We attribute the multimillennia domination of the eastern biome by prairie grasses, berry-producing shrubs and/or mast trees primarily to regular burning and other forms of management by Indians to meet their gastronomic needs. </a:t>
            </a:r>
            <a:r>
              <a:rPr lang="en" sz="1800"/>
              <a:t>Otherwise, drier prairie and open woodlands would have converted to closed-canopy forests and more mesic mast trees would have succeeded to more shade-tolerant, fire-sensitive trees that are a significantly inferior dietary resource.”</a:t>
            </a:r>
            <a:endParaRPr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7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941" y="0"/>
            <a:ext cx="814812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Nutty Buddy Collective signing a 99-year lease </a:t>
            </a:r>
            <a:endParaRPr sz="1500"/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3988" y="-400050"/>
            <a:ext cx="6336028" cy="4752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9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1025" y="1727100"/>
            <a:ext cx="4553911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4575" y="-147379"/>
            <a:ext cx="4357449" cy="3269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9350" y="-567325"/>
            <a:ext cx="4841125" cy="3631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02870" y="2419600"/>
            <a:ext cx="4841124" cy="2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 rotWithShape="1">
          <a:blip r:embed="rId7">
            <a:alphaModFix/>
          </a:blip>
          <a:srcRect b="24899" l="26708" r="29657" t="22313"/>
          <a:stretch/>
        </p:blipFill>
        <p:spPr>
          <a:xfrm>
            <a:off x="3675675" y="1727100"/>
            <a:ext cx="1220089" cy="147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050" y="772525"/>
            <a:ext cx="9143998" cy="417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/>
          <p:nvPr>
            <p:ph idx="4294967295" type="title"/>
          </p:nvPr>
        </p:nvSpPr>
        <p:spPr>
          <a:xfrm>
            <a:off x="311700" y="123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Acornucopia Project and Asheville Nuttery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