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y="5143500" cx="9144000"/>
  <p:notesSz cx="6858000" cy="9144000"/>
  <p:embeddedFontLst>
    <p:embeddedFont>
      <p:font typeface="Roboto"/>
      <p:regular r:id="rId21"/>
      <p:bold r:id="rId22"/>
      <p:italic r:id="rId23"/>
      <p:boldItalic r:id="rId24"/>
    </p:embeddedFont>
    <p:embeddedFont>
      <p:font typeface="Oswald Light"/>
      <p:regular r:id="rId25"/>
      <p:bold r:id="rId26"/>
    </p:embeddedFont>
    <p:embeddedFont>
      <p:font typeface="Roboto Light"/>
      <p:regular r:id="rId27"/>
      <p:bold r:id="rId28"/>
      <p:italic r:id="rId29"/>
      <p:boldItalic r:id="rId30"/>
    </p:embeddedFont>
    <p:embeddedFont>
      <p:font typeface="Oswald SemiBold"/>
      <p:regular r:id="rId31"/>
      <p:bold r:id="rId32"/>
    </p:embeddedFont>
    <p:embeddedFont>
      <p:font typeface="Oswald"/>
      <p:regular r:id="rId33"/>
      <p:bold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152">
          <p15:clr>
            <a:srgbClr val="9AA0A6"/>
          </p15:clr>
        </p15:guide>
        <p15:guide id="2" orient="horz" pos="45">
          <p15:clr>
            <a:srgbClr val="9AA0A6"/>
          </p15:clr>
        </p15:guide>
        <p15:guide id="3" pos="1094">
          <p15:clr>
            <a:srgbClr val="9AA0A6"/>
          </p15:clr>
        </p15:guide>
        <p15:guide id="4" pos="5328">
          <p15:clr>
            <a:srgbClr val="9AA0A6"/>
          </p15:clr>
        </p15:guide>
        <p15:guide id="5" pos="72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152" orient="horz"/>
        <p:guide pos="45" orient="horz"/>
        <p:guide pos="1094"/>
        <p:guide pos="5328"/>
        <p:guide pos="72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font" Target="fonts/Roboto-bold.fntdata"/><Relationship Id="rId21" Type="http://schemas.openxmlformats.org/officeDocument/2006/relationships/font" Target="fonts/Roboto-regular.fntdata"/><Relationship Id="rId24" Type="http://schemas.openxmlformats.org/officeDocument/2006/relationships/font" Target="fonts/Roboto-boldItalic.fntdata"/><Relationship Id="rId23" Type="http://schemas.openxmlformats.org/officeDocument/2006/relationships/font" Target="fonts/Roboto-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OswaldLight-bold.fntdata"/><Relationship Id="rId25" Type="http://schemas.openxmlformats.org/officeDocument/2006/relationships/font" Target="fonts/OswaldLight-regular.fntdata"/><Relationship Id="rId28" Type="http://schemas.openxmlformats.org/officeDocument/2006/relationships/font" Target="fonts/RobotoLight-bold.fntdata"/><Relationship Id="rId27" Type="http://schemas.openxmlformats.org/officeDocument/2006/relationships/font" Target="fonts/RobotoLight-regular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obotoLight-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swaldSemiBold-regular.fntdata"/><Relationship Id="rId30" Type="http://schemas.openxmlformats.org/officeDocument/2006/relationships/font" Target="fonts/RobotoLight-boldItalic.fntdata"/><Relationship Id="rId11" Type="http://schemas.openxmlformats.org/officeDocument/2006/relationships/slide" Target="slides/slide6.xml"/><Relationship Id="rId33" Type="http://schemas.openxmlformats.org/officeDocument/2006/relationships/font" Target="fonts/Oswald-regular.fntdata"/><Relationship Id="rId10" Type="http://schemas.openxmlformats.org/officeDocument/2006/relationships/slide" Target="slides/slide5.xml"/><Relationship Id="rId32" Type="http://schemas.openxmlformats.org/officeDocument/2006/relationships/font" Target="fonts/OswaldSemiBold-bold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34" Type="http://schemas.openxmlformats.org/officeDocument/2006/relationships/font" Target="fonts/Oswald-bold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g21a7709faa5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4" name="Google Shape;24;g21a7709faa5_0_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ef7b7f8389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ef7b7f8389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279b727c8c9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279b727c8c9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ef7b7f8389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ef7b7f8389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ef7b7f8389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Google Shape;125;g2ef7b7f8389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ef7b7f8389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ef7b7f8389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2ef7b7f8389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2ef7b7f8389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g21a7709faa5_0_1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Google Shape;30;g21a7709faa5_0_1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g279b727c8c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Google Shape;37;g279b727c8c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1a7709faa5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1a7709faa5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2170f62e33e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2170f62e33e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ef7b7f838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ef7b7f838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1e3265f1da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21e3265f1da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79b727c8c9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79b727c8c9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2ef7b7f8389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2ef7b7f8389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2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RTP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0" y="303700"/>
            <a:ext cx="85206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Oswald"/>
              <a:buNone/>
              <a:defRPr sz="5200">
                <a:latin typeface="Oswald"/>
                <a:ea typeface="Oswald"/>
                <a:cs typeface="Oswald"/>
                <a:sym typeface="Oswa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1697225"/>
            <a:ext cx="8520600" cy="28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Oswald Light"/>
              <a:buNone/>
              <a:defRPr sz="2800">
                <a:latin typeface="Oswald Light"/>
                <a:ea typeface="Oswald Light"/>
                <a:cs typeface="Oswald Light"/>
                <a:sym typeface="Oswald Light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RTP 1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4">
  <p:cSld name="CUSTOM_3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3" cy="51924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1">
  <p:cSld name="CUSTOM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2">
  <p:cSld name="CUSTOM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">
  <p:cSld name="CUSTOM_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">
  <p:cSld name="CUSTOM_2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">
  <p:cSld name="CUSTOM_2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Layout 3 1 1 1">
  <p:cSld name="CUSTOM_2_1_1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theme" Target="../theme/theme2.xml"/><Relationship Id="rId10" Type="http://schemas.openxmlformats.org/officeDocument/2006/relationships/slideLayout" Target="../slideLayouts/slideLayout10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9.png"/><Relationship Id="rId4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mhelgerson@mapacog.or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6.png"/><Relationship Id="rId5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ng"/><Relationship Id="rId4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2"/>
          <p:cNvSpPr txBox="1"/>
          <p:nvPr>
            <p:ph type="ctrTitle"/>
          </p:nvPr>
        </p:nvSpPr>
        <p:spPr>
          <a:xfrm>
            <a:off x="2644025" y="411125"/>
            <a:ext cx="6188400" cy="14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b="1" lang="en">
                <a:solidFill>
                  <a:srgbClr val="0F7DAD"/>
                </a:solidFill>
              </a:rPr>
              <a:t>Blair South Bypass</a:t>
            </a:r>
            <a:endParaRPr b="1">
              <a:solidFill>
                <a:srgbClr val="0F7DAD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 sz="2000">
                <a:solidFill>
                  <a:srgbClr val="A5A5A5"/>
                </a:solidFill>
                <a:latin typeface="Roboto Light"/>
                <a:ea typeface="Roboto Light"/>
                <a:cs typeface="Roboto Light"/>
                <a:sym typeface="Roboto Light"/>
              </a:rPr>
              <a:t>NADO Regional Transportation Conference</a:t>
            </a:r>
            <a:endParaRPr sz="200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7" name="Google Shape;27;p12"/>
          <p:cNvSpPr txBox="1"/>
          <p:nvPr>
            <p:ph idx="1" type="subTitle"/>
          </p:nvPr>
        </p:nvSpPr>
        <p:spPr>
          <a:xfrm>
            <a:off x="3218825" y="2348900"/>
            <a:ext cx="5613600" cy="13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Metropolitan Area Planning Agency (MAPA)</a:t>
            </a:r>
            <a:endParaRPr sz="1600">
              <a:latin typeface="Oswald"/>
              <a:ea typeface="Oswald"/>
              <a:cs typeface="Oswald"/>
              <a:sym typeface="Oswald"/>
            </a:endParaRPr>
          </a:p>
          <a:p>
            <a:pPr indent="-342900" lvl="0" marL="45720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 sz="1600">
                <a:latin typeface="Oswald"/>
                <a:ea typeface="Oswald"/>
                <a:cs typeface="Oswald"/>
                <a:sym typeface="Oswald"/>
              </a:rPr>
              <a:t>July 2024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 txBox="1"/>
          <p:nvPr>
            <p:ph type="ctrTitle"/>
          </p:nvPr>
        </p:nvSpPr>
        <p:spPr>
          <a:xfrm>
            <a:off x="311700" y="303700"/>
            <a:ext cx="85206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Jaycoby’s Death</a:t>
            </a:r>
            <a:endParaRPr/>
          </a:p>
        </p:txBody>
      </p:sp>
      <p:pic>
        <p:nvPicPr>
          <p:cNvPr id="109" name="Google Shape;10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575" y="1272600"/>
            <a:ext cx="4058855" cy="358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10" name="Google Shape;110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7550" y="1336450"/>
            <a:ext cx="4465870" cy="358460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2" title="Blair BUILD - Super 2 Diagr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776" y="1828801"/>
            <a:ext cx="7466823" cy="2214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2"/>
          <p:cNvSpPr txBox="1"/>
          <p:nvPr>
            <p:ph idx="4294967295" type="ctrTitle"/>
          </p:nvPr>
        </p:nvSpPr>
        <p:spPr>
          <a:xfrm>
            <a:off x="1684700" y="303700"/>
            <a:ext cx="71253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/>
              <a:t>Project Elevation </a:t>
            </a:r>
            <a:r>
              <a:rPr lang="en" sz="4200"/>
              <a:t>| Super 2</a:t>
            </a:r>
            <a:endParaRPr sz="4200"/>
          </a:p>
        </p:txBody>
      </p:sp>
      <p:pic>
        <p:nvPicPr>
          <p:cNvPr id="117" name="Google Shape;11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519802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 txBox="1"/>
          <p:nvPr>
            <p:ph idx="4294967295" type="ctrTitle"/>
          </p:nvPr>
        </p:nvSpPr>
        <p:spPr>
          <a:xfrm>
            <a:off x="78250" y="3915900"/>
            <a:ext cx="85206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Blair South Bypass</a:t>
            </a:r>
            <a:endParaRPr sz="42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Opening Day | August 2024</a:t>
            </a:r>
            <a:endParaRPr sz="31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4"/>
          <p:cNvSpPr txBox="1"/>
          <p:nvPr>
            <p:ph idx="4294967295" type="ctrTitle"/>
          </p:nvPr>
        </p:nvSpPr>
        <p:spPr>
          <a:xfrm>
            <a:off x="333650" y="303700"/>
            <a:ext cx="84765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Economic Development Success</a:t>
            </a:r>
            <a:endParaRPr sz="4200"/>
          </a:p>
        </p:txBody>
      </p:sp>
      <p:pic>
        <p:nvPicPr>
          <p:cNvPr id="128" name="Google Shape;12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82775"/>
            <a:ext cx="6111743" cy="358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129" name="Google Shape;12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16875" y="1895650"/>
            <a:ext cx="4135551" cy="31859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5"/>
          <p:cNvPicPr preferRelativeResize="0"/>
          <p:nvPr/>
        </p:nvPicPr>
        <p:blipFill rotWithShape="1">
          <a:blip r:embed="rId3">
            <a:alphaModFix/>
          </a:blip>
          <a:srcRect b="0" l="833" r="0" t="0"/>
          <a:stretch/>
        </p:blipFill>
        <p:spPr>
          <a:xfrm>
            <a:off x="235600" y="491832"/>
            <a:ext cx="5958498" cy="41598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35" name="Google Shape;135;p25"/>
          <p:cNvSpPr txBox="1"/>
          <p:nvPr>
            <p:ph idx="4294967295" type="ctrTitle"/>
          </p:nvPr>
        </p:nvSpPr>
        <p:spPr>
          <a:xfrm>
            <a:off x="6194100" y="342275"/>
            <a:ext cx="2725500" cy="4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Oswald SemiBold"/>
                <a:ea typeface="Oswald SemiBold"/>
                <a:cs typeface="Oswald SemiBold"/>
                <a:sym typeface="Oswald SemiBold"/>
              </a:rPr>
              <a:t>What’s Next?</a:t>
            </a:r>
            <a:endParaRPr sz="16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Revisiting the Blair Transportation Plan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Washington Street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Light"/>
                <a:ea typeface="Roboto Light"/>
                <a:cs typeface="Roboto Light"/>
                <a:sym typeface="Roboto Light"/>
              </a:rPr>
              <a:t>Complete Streets Approach</a:t>
            </a:r>
            <a:endParaRPr sz="1400"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Blair North Bypass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Railroad Conflicts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Roboto Light"/>
                <a:ea typeface="Roboto Light"/>
                <a:cs typeface="Roboto Light"/>
                <a:sym typeface="Roboto Light"/>
              </a:rPr>
              <a:t>Future Industrial Site Locations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36" name="Google Shape;136;p25"/>
          <p:cNvSpPr/>
          <p:nvPr/>
        </p:nvSpPr>
        <p:spPr>
          <a:xfrm>
            <a:off x="1704150" y="859825"/>
            <a:ext cx="2431925" cy="894925"/>
          </a:xfrm>
          <a:custGeom>
            <a:rect b="b" l="l" r="r" t="t"/>
            <a:pathLst>
              <a:path extrusionOk="0" h="35797" w="97277">
                <a:moveTo>
                  <a:pt x="0" y="5447"/>
                </a:moveTo>
                <a:lnTo>
                  <a:pt x="6226" y="0"/>
                </a:lnTo>
                <a:lnTo>
                  <a:pt x="45526" y="389"/>
                </a:lnTo>
                <a:lnTo>
                  <a:pt x="63425" y="6225"/>
                </a:lnTo>
                <a:lnTo>
                  <a:pt x="75487" y="20233"/>
                </a:lnTo>
                <a:lnTo>
                  <a:pt x="97277" y="35797"/>
                </a:lnTo>
              </a:path>
            </a:pathLst>
          </a:custGeom>
          <a:noFill/>
          <a:ln cap="flat" cmpd="sng" w="152400">
            <a:solidFill>
              <a:srgbClr val="FFAB4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7" name="Google Shape;137;p25"/>
          <p:cNvSpPr txBox="1"/>
          <p:nvPr/>
        </p:nvSpPr>
        <p:spPr>
          <a:xfrm>
            <a:off x="4104214" y="725550"/>
            <a:ext cx="1161000" cy="400200"/>
          </a:xfrm>
          <a:prstGeom prst="rect">
            <a:avLst/>
          </a:prstGeom>
          <a:solidFill>
            <a:srgbClr val="999999">
              <a:alpha val="302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North Bypass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38" name="Google Shape;138;p25"/>
          <p:cNvCxnSpPr>
            <a:endCxn id="137" idx="1"/>
          </p:cNvCxnSpPr>
          <p:nvPr/>
        </p:nvCxnSpPr>
        <p:spPr>
          <a:xfrm flipH="1" rot="10800000">
            <a:off x="3289714" y="925650"/>
            <a:ext cx="814500" cy="1374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39" name="Google Shape;139;p25"/>
          <p:cNvSpPr/>
          <p:nvPr/>
        </p:nvSpPr>
        <p:spPr>
          <a:xfrm>
            <a:off x="3434739" y="2648025"/>
            <a:ext cx="163800" cy="1638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p25"/>
          <p:cNvSpPr txBox="1"/>
          <p:nvPr/>
        </p:nvSpPr>
        <p:spPr>
          <a:xfrm>
            <a:off x="1649614" y="2371650"/>
            <a:ext cx="1161000" cy="400200"/>
          </a:xfrm>
          <a:prstGeom prst="rect">
            <a:avLst/>
          </a:prstGeom>
          <a:solidFill>
            <a:srgbClr val="999999">
              <a:alpha val="302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Rail Conflicts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1" name="Google Shape;141;p25"/>
          <p:cNvCxnSpPr>
            <a:stCxn id="140" idx="3"/>
          </p:cNvCxnSpPr>
          <p:nvPr/>
        </p:nvCxnSpPr>
        <p:spPr>
          <a:xfrm>
            <a:off x="2810614" y="2571750"/>
            <a:ext cx="696900" cy="1698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cxnSp>
        <p:nvCxnSpPr>
          <p:cNvPr id="142" name="Google Shape;142;p25"/>
          <p:cNvCxnSpPr/>
          <p:nvPr/>
        </p:nvCxnSpPr>
        <p:spPr>
          <a:xfrm>
            <a:off x="2472650" y="2114675"/>
            <a:ext cx="875400" cy="0"/>
          </a:xfrm>
          <a:prstGeom prst="straightConnector1">
            <a:avLst/>
          </a:prstGeom>
          <a:noFill/>
          <a:ln cap="flat" cmpd="sng" w="152400">
            <a:solidFill>
              <a:schemeClr val="accent4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43" name="Google Shape;143;p25"/>
          <p:cNvSpPr txBox="1"/>
          <p:nvPr/>
        </p:nvSpPr>
        <p:spPr>
          <a:xfrm>
            <a:off x="416253" y="1514375"/>
            <a:ext cx="1453500" cy="400200"/>
          </a:xfrm>
          <a:prstGeom prst="rect">
            <a:avLst/>
          </a:prstGeom>
          <a:solidFill>
            <a:srgbClr val="999999">
              <a:alpha val="30219"/>
            </a:srgbClr>
          </a:solidFill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Washington Street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44" name="Google Shape;144;p25"/>
          <p:cNvCxnSpPr>
            <a:stCxn id="143" idx="3"/>
          </p:cNvCxnSpPr>
          <p:nvPr/>
        </p:nvCxnSpPr>
        <p:spPr>
          <a:xfrm>
            <a:off x="1869753" y="1714475"/>
            <a:ext cx="708900" cy="4002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  <p:sp>
        <p:nvSpPr>
          <p:cNvPr id="145" name="Google Shape;145;p25"/>
          <p:cNvSpPr/>
          <p:nvPr/>
        </p:nvSpPr>
        <p:spPr>
          <a:xfrm>
            <a:off x="4058864" y="1670713"/>
            <a:ext cx="163800" cy="163800"/>
          </a:xfrm>
          <a:prstGeom prst="ellipse">
            <a:avLst/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6" name="Google Shape;146;p25"/>
          <p:cNvCxnSpPr>
            <a:stCxn id="140" idx="3"/>
          </p:cNvCxnSpPr>
          <p:nvPr/>
        </p:nvCxnSpPr>
        <p:spPr>
          <a:xfrm flipH="1" rot="10800000">
            <a:off x="2810614" y="1710750"/>
            <a:ext cx="1320900" cy="861000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6"/>
          <p:cNvSpPr txBox="1"/>
          <p:nvPr>
            <p:ph idx="4294967295" type="ctrTitle"/>
          </p:nvPr>
        </p:nvSpPr>
        <p:spPr>
          <a:xfrm>
            <a:off x="333650" y="303700"/>
            <a:ext cx="8476500" cy="95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Thank You!</a:t>
            </a:r>
            <a:endParaRPr sz="42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200"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/>
              <a:t>Michael Helgerson</a:t>
            </a:r>
            <a:endParaRPr b="1"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Executive Director</a:t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hlinkClick r:id="rId3"/>
              </a:rPr>
              <a:t>mhelgerson@mapacog.org</a:t>
            </a:r>
            <a:endParaRPr sz="1800"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402-444-6866</a:t>
            </a:r>
            <a:endParaRPr sz="18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oogle Shape;32;p13"/>
          <p:cNvPicPr preferRelativeResize="0"/>
          <p:nvPr/>
        </p:nvPicPr>
        <p:blipFill rotWithShape="1">
          <a:blip r:embed="rId3">
            <a:alphaModFix/>
          </a:blip>
          <a:srcRect b="52460" l="0" r="0" t="0"/>
          <a:stretch/>
        </p:blipFill>
        <p:spPr>
          <a:xfrm>
            <a:off x="5283775" y="1014149"/>
            <a:ext cx="3324599" cy="3256448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13"/>
          <p:cNvSpPr txBox="1"/>
          <p:nvPr>
            <p:ph type="ctrTitle"/>
          </p:nvPr>
        </p:nvSpPr>
        <p:spPr>
          <a:xfrm>
            <a:off x="311700" y="303700"/>
            <a:ext cx="85206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MAPA Background</a:t>
            </a:r>
            <a:endParaRPr sz="4200"/>
          </a:p>
        </p:txBody>
      </p:sp>
      <p:sp>
        <p:nvSpPr>
          <p:cNvPr id="34" name="Google Shape;34;p13"/>
          <p:cNvSpPr txBox="1"/>
          <p:nvPr>
            <p:ph idx="1" type="subTitle"/>
          </p:nvPr>
        </p:nvSpPr>
        <p:spPr>
          <a:xfrm>
            <a:off x="311700" y="1697225"/>
            <a:ext cx="4839000" cy="28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</a:pPr>
            <a:r>
              <a:rPr lang="en"/>
              <a:t>Council of Governments</a:t>
            </a:r>
            <a:endParaRPr/>
          </a:p>
          <a:p>
            <a:pPr indent="-4064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</a:pPr>
            <a:r>
              <a:rPr lang="en"/>
              <a:t>79 Members across six counties</a:t>
            </a:r>
            <a:endParaRPr/>
          </a:p>
          <a:p>
            <a:pPr indent="-4064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Char char="■"/>
            </a:pPr>
            <a:r>
              <a:rPr lang="en"/>
              <a:t>9-member Board of Directors composed of local elected officials 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289" y="152400"/>
            <a:ext cx="6158889" cy="483869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40" name="Google Shape;40;p14"/>
          <p:cNvSpPr/>
          <p:nvPr/>
        </p:nvSpPr>
        <p:spPr>
          <a:xfrm>
            <a:off x="2556864" y="1276425"/>
            <a:ext cx="163800" cy="163800"/>
          </a:xfrm>
          <a:prstGeom prst="ellipse">
            <a:avLst/>
          </a:prstGeom>
          <a:solidFill>
            <a:srgbClr val="83C8B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14"/>
          <p:cNvSpPr txBox="1"/>
          <p:nvPr/>
        </p:nvSpPr>
        <p:spPr>
          <a:xfrm>
            <a:off x="1046000" y="816450"/>
            <a:ext cx="13800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City of Blair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42" name="Google Shape;42;p14"/>
          <p:cNvCxnSpPr>
            <a:stCxn id="41" idx="3"/>
            <a:endCxn id="40" idx="1"/>
          </p:cNvCxnSpPr>
          <p:nvPr/>
        </p:nvCxnSpPr>
        <p:spPr>
          <a:xfrm>
            <a:off x="2426000" y="1016550"/>
            <a:ext cx="154800" cy="283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3" name="Google Shape;43;p14"/>
          <p:cNvSpPr txBox="1"/>
          <p:nvPr>
            <p:ph idx="4294967295" type="ctrTitle"/>
          </p:nvPr>
        </p:nvSpPr>
        <p:spPr>
          <a:xfrm>
            <a:off x="6266175" y="234325"/>
            <a:ext cx="2579100" cy="42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 SemiBold"/>
                <a:ea typeface="Oswald SemiBold"/>
                <a:cs typeface="Oswald SemiBold"/>
                <a:sym typeface="Oswald SemiBold"/>
              </a:rPr>
              <a:t>City of Blair, NE</a:t>
            </a:r>
            <a:endParaRPr sz="30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 Light"/>
                <a:ea typeface="Oswald Light"/>
                <a:cs typeface="Oswald Light"/>
                <a:sym typeface="Oswald Light"/>
              </a:rPr>
              <a:t>25 Miles North of Omaha</a:t>
            </a:r>
            <a:endParaRPr sz="25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Oswald Light"/>
                <a:ea typeface="Oswald Light"/>
                <a:cs typeface="Oswald Light"/>
                <a:sym typeface="Oswald Light"/>
              </a:rPr>
              <a:t>Pop: 7,962 </a:t>
            </a:r>
            <a:r>
              <a:rPr lang="en" sz="900">
                <a:latin typeface="Oswald Light"/>
                <a:ea typeface="Oswald Light"/>
                <a:cs typeface="Oswald Light"/>
                <a:sym typeface="Oswald Light"/>
              </a:rPr>
              <a:t>(2022)</a:t>
            </a:r>
            <a:endParaRPr sz="900"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Oswald Light"/>
                <a:ea typeface="Oswald Light"/>
                <a:cs typeface="Oswald Light"/>
                <a:sym typeface="Oswald Light"/>
              </a:rPr>
              <a:t>US Highways 30 and 75</a:t>
            </a:r>
            <a:endParaRPr>
              <a:latin typeface="Oswald Light"/>
              <a:ea typeface="Oswald Light"/>
              <a:cs typeface="Oswald Light"/>
              <a:sym typeface="Oswald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44" name="Google Shape;44;p14"/>
          <p:cNvSpPr/>
          <p:nvPr/>
        </p:nvSpPr>
        <p:spPr>
          <a:xfrm rot="-5400000">
            <a:off x="2189025" y="2207250"/>
            <a:ext cx="1026600" cy="15162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999999">
              <a:alpha val="302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14"/>
          <p:cNvSpPr txBox="1"/>
          <p:nvPr/>
        </p:nvSpPr>
        <p:spPr>
          <a:xfrm>
            <a:off x="2580800" y="2875475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F7DAD"/>
                </a:solidFill>
                <a:latin typeface="Oswald"/>
                <a:ea typeface="Oswald"/>
                <a:cs typeface="Oswald"/>
                <a:sym typeface="Oswald"/>
              </a:rPr>
              <a:t>Omaha</a:t>
            </a:r>
            <a:endParaRPr>
              <a:solidFill>
                <a:srgbClr val="0F7DA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6" name="Google Shape;46;p14"/>
          <p:cNvSpPr txBox="1"/>
          <p:nvPr/>
        </p:nvSpPr>
        <p:spPr>
          <a:xfrm>
            <a:off x="3656100" y="2933850"/>
            <a:ext cx="1083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F7DAD"/>
                </a:solidFill>
                <a:latin typeface="Oswald"/>
                <a:ea typeface="Oswald"/>
                <a:cs typeface="Oswald"/>
                <a:sym typeface="Oswald"/>
              </a:rPr>
              <a:t>Council Bluffs</a:t>
            </a:r>
            <a:endParaRPr>
              <a:solidFill>
                <a:srgbClr val="0F7DA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" name="Google Shape;47;p14"/>
          <p:cNvSpPr/>
          <p:nvPr/>
        </p:nvSpPr>
        <p:spPr>
          <a:xfrm rot="10800000">
            <a:off x="3143000" y="3478550"/>
            <a:ext cx="620100" cy="5550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999999">
              <a:alpha val="302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14"/>
          <p:cNvSpPr txBox="1"/>
          <p:nvPr/>
        </p:nvSpPr>
        <p:spPr>
          <a:xfrm>
            <a:off x="3034725" y="3507800"/>
            <a:ext cx="771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F7DAD"/>
                </a:solidFill>
                <a:latin typeface="Oswald"/>
                <a:ea typeface="Oswald"/>
                <a:cs typeface="Oswald"/>
                <a:sym typeface="Oswald"/>
              </a:rPr>
              <a:t>Bellevue</a:t>
            </a:r>
            <a:endParaRPr>
              <a:solidFill>
                <a:srgbClr val="0F7DAD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9" name="Google Shape;49;p14"/>
          <p:cNvSpPr/>
          <p:nvPr/>
        </p:nvSpPr>
        <p:spPr>
          <a:xfrm rot="5400000">
            <a:off x="3432650" y="2703900"/>
            <a:ext cx="813300" cy="757800"/>
          </a:xfrm>
          <a:prstGeom prst="snip2SameRect">
            <a:avLst>
              <a:gd fmla="val 16667" name="adj1"/>
              <a:gd fmla="val 0" name="adj2"/>
            </a:avLst>
          </a:prstGeom>
          <a:solidFill>
            <a:srgbClr val="999999">
              <a:alpha val="30219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5"/>
          <p:cNvSpPr txBox="1"/>
          <p:nvPr/>
        </p:nvSpPr>
        <p:spPr>
          <a:xfrm>
            <a:off x="4795150" y="3708850"/>
            <a:ext cx="35586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Economic Development District (EDD)</a:t>
            </a:r>
            <a:endParaRPr b="1" sz="16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Community Development</a:t>
            </a:r>
            <a:endParaRPr b="1" sz="1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Disaster Recovery</a:t>
            </a:r>
            <a:endParaRPr b="1" sz="1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Infrastructure</a:t>
            </a:r>
            <a:endParaRPr b="1" sz="1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5" name="Google Shape;55;p15"/>
          <p:cNvPicPr preferRelativeResize="0"/>
          <p:nvPr/>
        </p:nvPicPr>
        <p:blipFill rotWithShape="1">
          <a:blip r:embed="rId3">
            <a:alphaModFix/>
          </a:blip>
          <a:srcRect b="52460" l="0" r="0" t="0"/>
          <a:stretch/>
        </p:blipFill>
        <p:spPr>
          <a:xfrm>
            <a:off x="5044925" y="1048425"/>
            <a:ext cx="2901901" cy="2842429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5"/>
          <p:cNvPicPr preferRelativeResize="0"/>
          <p:nvPr/>
        </p:nvPicPr>
        <p:blipFill rotWithShape="1">
          <a:blip r:embed="rId3">
            <a:alphaModFix/>
          </a:blip>
          <a:srcRect b="-2114" l="0" r="0" t="44823"/>
          <a:stretch/>
        </p:blipFill>
        <p:spPr>
          <a:xfrm>
            <a:off x="834200" y="163100"/>
            <a:ext cx="3068324" cy="3621949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5"/>
          <p:cNvSpPr txBox="1"/>
          <p:nvPr/>
        </p:nvSpPr>
        <p:spPr>
          <a:xfrm>
            <a:off x="589049" y="3755325"/>
            <a:ext cx="37530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434343"/>
                </a:solidFill>
                <a:latin typeface="Oswald"/>
                <a:ea typeface="Oswald"/>
                <a:cs typeface="Oswald"/>
                <a:sym typeface="Oswald"/>
              </a:rPr>
              <a:t>Metropolitan Planning Organization (MPO)</a:t>
            </a:r>
            <a:endParaRPr b="1" sz="1600">
              <a:solidFill>
                <a:srgbClr val="434343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Transportation Planning</a:t>
            </a:r>
            <a:endParaRPr b="1" sz="1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Regional Funding</a:t>
            </a:r>
            <a:endParaRPr b="1" sz="1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Technical Assistance</a:t>
            </a:r>
            <a:endParaRPr b="1" sz="13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58" name="Google Shape;58;p15"/>
          <p:cNvPicPr preferRelativeResize="0"/>
          <p:nvPr/>
        </p:nvPicPr>
        <p:blipFill rotWithShape="1">
          <a:blip r:embed="rId4">
            <a:alphaModFix/>
          </a:blip>
          <a:srcRect b="-22910" l="-22910" r="0" t="0"/>
          <a:stretch/>
        </p:blipFill>
        <p:spPr>
          <a:xfrm>
            <a:off x="6660075" y="4294050"/>
            <a:ext cx="1425279" cy="43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5"/>
          <p:cNvPicPr preferRelativeResize="0"/>
          <p:nvPr/>
        </p:nvPicPr>
        <p:blipFill rotWithShape="1">
          <a:blip r:embed="rId5">
            <a:alphaModFix/>
          </a:blip>
          <a:srcRect b="0" l="16321" r="18831" t="0"/>
          <a:stretch/>
        </p:blipFill>
        <p:spPr>
          <a:xfrm>
            <a:off x="3453966" y="4162975"/>
            <a:ext cx="741435" cy="6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5"/>
          <p:cNvSpPr txBox="1"/>
          <p:nvPr/>
        </p:nvSpPr>
        <p:spPr>
          <a:xfrm>
            <a:off x="3194900" y="3155025"/>
            <a:ext cx="10005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chemeClr val="dk1"/>
                </a:solidFill>
              </a:rPr>
              <a:t>■ MAPA TMA</a:t>
            </a:r>
            <a:endParaRPr b="1" sz="9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007CAB"/>
                </a:solidFill>
              </a:rPr>
              <a:t>■ PartialTMA</a:t>
            </a:r>
            <a:endParaRPr b="1" sz="900">
              <a:solidFill>
                <a:srgbClr val="007CAB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00">
                <a:solidFill>
                  <a:srgbClr val="67BFA6"/>
                </a:solidFill>
              </a:rPr>
              <a:t>■ RPA-18</a:t>
            </a:r>
            <a:endParaRPr b="1" sz="900">
              <a:solidFill>
                <a:srgbClr val="67BFA6"/>
              </a:solidFill>
            </a:endParaRPr>
          </a:p>
        </p:txBody>
      </p:sp>
      <p:sp>
        <p:nvSpPr>
          <p:cNvPr id="61" name="Google Shape;61;p15"/>
          <p:cNvSpPr/>
          <p:nvPr/>
        </p:nvSpPr>
        <p:spPr>
          <a:xfrm>
            <a:off x="5695189" y="1534425"/>
            <a:ext cx="163800" cy="163800"/>
          </a:xfrm>
          <a:prstGeom prst="ellipse">
            <a:avLst/>
          </a:prstGeom>
          <a:solidFill>
            <a:srgbClr val="83C8B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5"/>
          <p:cNvSpPr txBox="1"/>
          <p:nvPr/>
        </p:nvSpPr>
        <p:spPr>
          <a:xfrm>
            <a:off x="3943175" y="1416225"/>
            <a:ext cx="9798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City of Blair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3" name="Google Shape;63;p15"/>
          <p:cNvCxnSpPr>
            <a:stCxn id="62" idx="3"/>
            <a:endCxn id="61" idx="2"/>
          </p:cNvCxnSpPr>
          <p:nvPr/>
        </p:nvCxnSpPr>
        <p:spPr>
          <a:xfrm>
            <a:off x="4922975" y="1616325"/>
            <a:ext cx="772200" cy="0"/>
          </a:xfrm>
          <a:prstGeom prst="straightConnector1">
            <a:avLst/>
          </a:prstGeom>
          <a:noFill/>
          <a:ln cap="flat" cmpd="sng" w="9525">
            <a:solidFill>
              <a:srgbClr val="67BFA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64" name="Google Shape;64;p15"/>
          <p:cNvSpPr/>
          <p:nvPr/>
        </p:nvSpPr>
        <p:spPr>
          <a:xfrm>
            <a:off x="1419889" y="1534425"/>
            <a:ext cx="163800" cy="163800"/>
          </a:xfrm>
          <a:prstGeom prst="ellipse">
            <a:avLst/>
          </a:prstGeom>
          <a:solidFill>
            <a:srgbClr val="83C8BB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5"/>
          <p:cNvSpPr txBox="1"/>
          <p:nvPr/>
        </p:nvSpPr>
        <p:spPr>
          <a:xfrm>
            <a:off x="238800" y="1416225"/>
            <a:ext cx="979800" cy="4002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City of Blair</a:t>
            </a:r>
            <a:endParaRPr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66" name="Google Shape;66;p15"/>
          <p:cNvCxnSpPr>
            <a:stCxn id="65" idx="3"/>
            <a:endCxn id="64" idx="2"/>
          </p:cNvCxnSpPr>
          <p:nvPr/>
        </p:nvCxnSpPr>
        <p:spPr>
          <a:xfrm>
            <a:off x="1218600" y="1616325"/>
            <a:ext cx="201300" cy="0"/>
          </a:xfrm>
          <a:prstGeom prst="straightConnector1">
            <a:avLst/>
          </a:prstGeom>
          <a:noFill/>
          <a:ln cap="flat" cmpd="sng" w="9525">
            <a:solidFill>
              <a:srgbClr val="67BFA6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925" y="1229000"/>
            <a:ext cx="6703332" cy="35846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72" name="Google Shape;72;p16"/>
          <p:cNvSpPr txBox="1"/>
          <p:nvPr>
            <p:ph type="ctrTitle"/>
          </p:nvPr>
        </p:nvSpPr>
        <p:spPr>
          <a:xfrm>
            <a:off x="311700" y="303700"/>
            <a:ext cx="85206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Economic Stresses</a:t>
            </a:r>
            <a:endParaRPr sz="4200"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5075" y="2838925"/>
            <a:ext cx="5792149" cy="21187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/>
          <p:nvPr>
            <p:ph type="ctrTitle"/>
          </p:nvPr>
        </p:nvSpPr>
        <p:spPr>
          <a:xfrm>
            <a:off x="311700" y="303700"/>
            <a:ext cx="85206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Economic Development</a:t>
            </a:r>
            <a:endParaRPr sz="4200"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50" y="1254100"/>
            <a:ext cx="4958175" cy="27882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7"/>
          <p:cNvSpPr txBox="1"/>
          <p:nvPr/>
        </p:nvSpPr>
        <p:spPr>
          <a:xfrm>
            <a:off x="428250" y="3480125"/>
            <a:ext cx="2251200" cy="330900"/>
          </a:xfrm>
          <a:prstGeom prst="rect">
            <a:avLst/>
          </a:prstGeom>
          <a:solidFill>
            <a:srgbClr val="007CAB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Cargill Biocampus - Blair, NE</a:t>
            </a:r>
            <a:endParaRPr sz="105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50">
              <a:solidFill>
                <a:srgbClr val="FFFFFF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1" name="Google Shape;8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04025" y="1652125"/>
            <a:ext cx="4397150" cy="328196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 txBox="1"/>
          <p:nvPr>
            <p:ph type="ctrTitle"/>
          </p:nvPr>
        </p:nvSpPr>
        <p:spPr>
          <a:xfrm>
            <a:off x="311700" y="4266100"/>
            <a:ext cx="85206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Blair South Bypass</a:t>
            </a:r>
            <a:endParaRPr sz="4200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solidFill>
                  <a:schemeClr val="lt1"/>
                </a:solidFill>
                <a:latin typeface="Oswald Light"/>
                <a:ea typeface="Oswald Light"/>
                <a:cs typeface="Oswald Light"/>
                <a:sym typeface="Oswald Light"/>
              </a:rPr>
              <a:t>Rural Workforce Housing Fund | Dana Suites</a:t>
            </a:r>
            <a:endParaRPr sz="3100">
              <a:solidFill>
                <a:schemeClr val="lt1"/>
              </a:solidFill>
              <a:latin typeface="Oswald Light"/>
              <a:ea typeface="Oswald Light"/>
              <a:cs typeface="Oswald Light"/>
              <a:sym typeface="Oswald Light"/>
            </a:endParaRPr>
          </a:p>
        </p:txBody>
      </p:sp>
      <p:pic>
        <p:nvPicPr>
          <p:cNvPr id="87" name="Google Shape;87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17425" y="-35225"/>
            <a:ext cx="4426576" cy="1736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19"/>
          <p:cNvPicPr preferRelativeResize="0"/>
          <p:nvPr/>
        </p:nvPicPr>
        <p:blipFill rotWithShape="1">
          <a:blip r:embed="rId3">
            <a:alphaModFix/>
          </a:blip>
          <a:srcRect b="0" l="833" r="0" t="0"/>
          <a:stretch/>
        </p:blipFill>
        <p:spPr>
          <a:xfrm>
            <a:off x="235600" y="491832"/>
            <a:ext cx="5958498" cy="415983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93" name="Google Shape;93;p19"/>
          <p:cNvSpPr txBox="1"/>
          <p:nvPr>
            <p:ph idx="4294967295" type="ctrTitle"/>
          </p:nvPr>
        </p:nvSpPr>
        <p:spPr>
          <a:xfrm>
            <a:off x="6194100" y="342275"/>
            <a:ext cx="2725500" cy="415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latin typeface="Oswald SemiBold"/>
                <a:ea typeface="Oswald SemiBold"/>
                <a:cs typeface="Oswald SemiBold"/>
                <a:sym typeface="Oswald SemiBold"/>
              </a:rPr>
              <a:t>Blair Bypass Alternatives</a:t>
            </a:r>
            <a:endParaRPr sz="16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Transportation Plan (2004)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Initially advanced as an EIS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Oswald SemiBold"/>
                <a:ea typeface="Oswald SemiBold"/>
                <a:cs typeface="Oswald SemiBold"/>
                <a:sym typeface="Oswald SemiBold"/>
              </a:rPr>
              <a:t>South Bypass advanced independently beginning around 2012</a:t>
            </a:r>
            <a:endParaRPr sz="1800"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375" y="1264225"/>
            <a:ext cx="1836331" cy="3487101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20"/>
          <p:cNvSpPr txBox="1"/>
          <p:nvPr>
            <p:ph type="ctrTitle"/>
          </p:nvPr>
        </p:nvSpPr>
        <p:spPr>
          <a:xfrm>
            <a:off x="307650" y="313825"/>
            <a:ext cx="8528700" cy="950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/>
              <a:t>Freight Conflicts &amp; Traffic Safety</a:t>
            </a:r>
            <a:endParaRPr sz="4200"/>
          </a:p>
        </p:txBody>
      </p:sp>
      <p:grpSp>
        <p:nvGrpSpPr>
          <p:cNvPr id="100" name="Google Shape;100;p20"/>
          <p:cNvGrpSpPr/>
          <p:nvPr/>
        </p:nvGrpSpPr>
        <p:grpSpPr>
          <a:xfrm>
            <a:off x="2262443" y="1254100"/>
            <a:ext cx="4149260" cy="3487099"/>
            <a:chOff x="1208081" y="1205475"/>
            <a:chExt cx="4265276" cy="3584600"/>
          </a:xfrm>
        </p:grpSpPr>
        <p:pic>
          <p:nvPicPr>
            <p:cNvPr id="101" name="Google Shape;101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08081" y="1205475"/>
              <a:ext cx="4265276" cy="35846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2" name="Google Shape;102;p20"/>
            <p:cNvSpPr txBox="1"/>
            <p:nvPr/>
          </p:nvSpPr>
          <p:spPr>
            <a:xfrm>
              <a:off x="1208081" y="4175150"/>
              <a:ext cx="2251200" cy="330900"/>
            </a:xfrm>
            <a:prstGeom prst="rect">
              <a:avLst/>
            </a:prstGeom>
            <a:solidFill>
              <a:srgbClr val="007CAB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50">
                  <a:solidFill>
                    <a:srgbClr val="FFFFFF"/>
                  </a:solidFill>
                  <a:latin typeface="Oswald"/>
                  <a:ea typeface="Oswald"/>
                  <a:cs typeface="Oswald"/>
                  <a:sym typeface="Oswald"/>
                </a:rPr>
                <a:t>Washington Street - Blair, NE</a:t>
              </a:r>
              <a:endParaRPr sz="105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15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endParaRPr>
            </a:p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103" name="Google Shape;103;p20"/>
          <p:cNvPicPr preferRelativeResize="0"/>
          <p:nvPr/>
        </p:nvPicPr>
        <p:blipFill rotWithShape="1">
          <a:blip r:embed="rId5">
            <a:alphaModFix/>
          </a:blip>
          <a:srcRect b="2245" l="1516" r="0" t="1368"/>
          <a:stretch/>
        </p:blipFill>
        <p:spPr>
          <a:xfrm>
            <a:off x="6539775" y="1242962"/>
            <a:ext cx="2149025" cy="352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34B58"/>
      </a:dk1>
      <a:lt1>
        <a:srgbClr val="FFFFFF"/>
      </a:lt1>
      <a:dk2>
        <a:srgbClr val="034B58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F9AC8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