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A2"/>
    <a:srgbClr val="E7EAED"/>
    <a:srgbClr val="7AC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0" autoAdjust="0"/>
    <p:restoredTop sz="94891" autoAdjust="0"/>
  </p:normalViewPr>
  <p:slideViewPr>
    <p:cSldViewPr snapToGrid="0">
      <p:cViewPr varScale="1">
        <p:scale>
          <a:sx n="112" d="100"/>
          <a:sy n="112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8AFEA-A44C-4358-81C7-E742606AE1B0}" type="datetimeFigureOut">
              <a:rPr lang="en-US" smtClean="0"/>
              <a:t>7/30/24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0C310-2E87-41BB-A923-B715F24A5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  <a:tabLst>
                <a:tab pos="457200" algn="l"/>
              </a:tabLst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0C310-2E87-41BB-A923-B715F24A59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11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endParaRPr lang="en-US" sz="16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0C310-2E87-41BB-A923-B715F24A59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01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0C310-2E87-41BB-A923-B715F24A59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9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F84B9-0B57-140A-C9CD-3247C62A7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CD9179-882D-4F52-05D2-80DF0F727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29DC5-156F-678F-B3E6-DBEFE8DC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BBAE5-6F18-FC74-2E27-358E0A8C5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53EE-DFD1-70FC-3131-EE22AD7F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2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1CA70-30C4-F0CF-0CF0-584F52A0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25C81-4A95-715A-2E31-E0E3EB159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BC214-F009-6366-B1AD-EAF920128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0D952-0CF8-0DA6-34C5-DC7AC50D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13C24-EC1F-7F70-60B1-DE82DE196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5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25832A-A53D-7EF4-771C-2748477F7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8BF3B-A029-8CE9-7D61-AC14E535F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1A8AE-2285-0FD5-B121-57A7D15F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2F5FF-6318-07C6-783A-D26AD59FE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547BA-D9CE-4BF6-47EF-6BC6ED1E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3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13A22-A6E5-3129-8766-6D28A278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C6E79-DE04-3638-DBD9-B58827FD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50A0A-8133-66F8-D2EE-920A108E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39DED-34F6-78CA-3C5A-3EC1A2D0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065C-E2B2-B840-150D-244BA39BB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4" descr="A blue and green logo&#10;&#10;Description automatically generated">
            <a:extLst>
              <a:ext uri="{FF2B5EF4-FFF2-40B4-BE49-F238E27FC236}">
                <a16:creationId xmlns:a16="http://schemas.microsoft.com/office/drawing/2014/main" id="{3AE28BC8-0CED-F0C5-D915-0446F2B708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52" y="136142"/>
            <a:ext cx="1828800" cy="54737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E8F4E1-C992-9C4E-4740-CF080443DF21}"/>
              </a:ext>
            </a:extLst>
          </p:cNvPr>
          <p:cNvCxnSpPr>
            <a:cxnSpLocks/>
          </p:cNvCxnSpPr>
          <p:nvPr userDrawn="1"/>
        </p:nvCxnSpPr>
        <p:spPr>
          <a:xfrm>
            <a:off x="2278717" y="409827"/>
            <a:ext cx="9912096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09394-F7AB-B628-8ADD-630E2657E225}"/>
              </a:ext>
            </a:extLst>
          </p:cNvPr>
          <p:cNvCxnSpPr>
            <a:cxnSpLocks/>
          </p:cNvCxnSpPr>
          <p:nvPr userDrawn="1"/>
        </p:nvCxnSpPr>
        <p:spPr>
          <a:xfrm>
            <a:off x="-13848" y="409970"/>
            <a:ext cx="4572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3078A6-8526-7C7F-7031-2DA612CC4873}"/>
              </a:ext>
            </a:extLst>
          </p:cNvPr>
          <p:cNvCxnSpPr>
            <a:cxnSpLocks/>
          </p:cNvCxnSpPr>
          <p:nvPr userDrawn="1"/>
        </p:nvCxnSpPr>
        <p:spPr>
          <a:xfrm>
            <a:off x="0" y="6501116"/>
            <a:ext cx="114300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35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279A8-6B98-BBC5-7AD1-8873909D2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19FDB-B2B6-2BA3-700C-DF0BD386A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DA729-23AD-1ACE-77BA-40D8E8AF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1E14F-2A44-0F35-CF96-42B5EAD52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63550-28C0-3D16-9599-47B5531F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2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7EB6C-C48A-496F-204D-DF5653E89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DA7FB-6C22-0D7D-4B65-92A753741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70229F-A34F-1CBF-F923-D15D327D5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96BFC-76B0-E111-4123-4B558DA0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446A7-7582-18A9-6FBA-9B8D4AD8D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F8BB8-4213-C321-086E-CE1A497A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 descr="A blue and green logo&#10;&#10;Description automatically generated">
            <a:extLst>
              <a:ext uri="{FF2B5EF4-FFF2-40B4-BE49-F238E27FC236}">
                <a16:creationId xmlns:a16="http://schemas.microsoft.com/office/drawing/2014/main" id="{DC1B0F57-3594-B22B-EE18-4E11788952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52" y="136142"/>
            <a:ext cx="1828800" cy="54737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EE2E813-138E-C835-8239-A9C415E0E1B5}"/>
              </a:ext>
            </a:extLst>
          </p:cNvPr>
          <p:cNvCxnSpPr>
            <a:cxnSpLocks/>
          </p:cNvCxnSpPr>
          <p:nvPr userDrawn="1"/>
        </p:nvCxnSpPr>
        <p:spPr>
          <a:xfrm>
            <a:off x="2278717" y="409827"/>
            <a:ext cx="9912096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B9CF94-5D9D-51D7-7802-6DE1C6BD77FC}"/>
              </a:ext>
            </a:extLst>
          </p:cNvPr>
          <p:cNvCxnSpPr>
            <a:cxnSpLocks/>
          </p:cNvCxnSpPr>
          <p:nvPr userDrawn="1"/>
        </p:nvCxnSpPr>
        <p:spPr>
          <a:xfrm>
            <a:off x="-13848" y="409970"/>
            <a:ext cx="4572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02915B-59FF-5F8D-7E31-B349EDCE5E08}"/>
              </a:ext>
            </a:extLst>
          </p:cNvPr>
          <p:cNvCxnSpPr>
            <a:cxnSpLocks/>
          </p:cNvCxnSpPr>
          <p:nvPr userDrawn="1"/>
        </p:nvCxnSpPr>
        <p:spPr>
          <a:xfrm>
            <a:off x="0" y="6501116"/>
            <a:ext cx="114300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9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E480A-ACB7-5BE6-E583-5009D746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CF98C-BCA1-D909-E0E0-C674788B0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5EF6D-21D8-7989-B324-EAC640F62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26828E-10F9-E85C-320B-1242BE9CC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5C569F-CDD3-9CF8-6487-E1FB0480D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5DC157-8C6D-7B0F-5277-1F17C614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BAD4DE-08C9-81A0-D10D-E9FA5E02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6F974-2CBB-1935-22FE-DFE740C3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Content Placeholder 4" descr="A blue and green logo&#10;&#10;Description automatically generated">
            <a:extLst>
              <a:ext uri="{FF2B5EF4-FFF2-40B4-BE49-F238E27FC236}">
                <a16:creationId xmlns:a16="http://schemas.microsoft.com/office/drawing/2014/main" id="{C1E728C1-CEE7-D2FC-8030-C2A14ECED6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52" y="136142"/>
            <a:ext cx="1828800" cy="54737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BB894B-E948-02A2-D580-B80D2F085445}"/>
              </a:ext>
            </a:extLst>
          </p:cNvPr>
          <p:cNvCxnSpPr>
            <a:cxnSpLocks/>
          </p:cNvCxnSpPr>
          <p:nvPr userDrawn="1"/>
        </p:nvCxnSpPr>
        <p:spPr>
          <a:xfrm>
            <a:off x="2278717" y="409827"/>
            <a:ext cx="9912096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9E91A6-D077-497C-1A67-5A32EC7DEA77}"/>
              </a:ext>
            </a:extLst>
          </p:cNvPr>
          <p:cNvCxnSpPr>
            <a:cxnSpLocks/>
          </p:cNvCxnSpPr>
          <p:nvPr userDrawn="1"/>
        </p:nvCxnSpPr>
        <p:spPr>
          <a:xfrm>
            <a:off x="-13848" y="409970"/>
            <a:ext cx="4572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9708C0E-EED7-3F68-C838-845AB3A353C2}"/>
              </a:ext>
            </a:extLst>
          </p:cNvPr>
          <p:cNvCxnSpPr>
            <a:cxnSpLocks/>
          </p:cNvCxnSpPr>
          <p:nvPr userDrawn="1"/>
        </p:nvCxnSpPr>
        <p:spPr>
          <a:xfrm>
            <a:off x="0" y="6501116"/>
            <a:ext cx="114300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36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9CC20-07B7-D642-DA1A-E15A0E6B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9E9204-398C-9ACA-0DC2-C03362C96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319B3-FD6D-068D-3E36-6BC0FAA76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1688C1-CB0F-FFAA-7FA4-B5124BC8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Content Placeholder 4" descr="A blue and green logo&#10;&#10;Description automatically generated">
            <a:extLst>
              <a:ext uri="{FF2B5EF4-FFF2-40B4-BE49-F238E27FC236}">
                <a16:creationId xmlns:a16="http://schemas.microsoft.com/office/drawing/2014/main" id="{8AF0791F-CE7F-34F9-5C75-BA2B0EC044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52" y="136142"/>
            <a:ext cx="1828800" cy="54737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4940E5-747B-315B-CA40-D61B51B5EC4E}"/>
              </a:ext>
            </a:extLst>
          </p:cNvPr>
          <p:cNvCxnSpPr>
            <a:cxnSpLocks/>
          </p:cNvCxnSpPr>
          <p:nvPr userDrawn="1"/>
        </p:nvCxnSpPr>
        <p:spPr>
          <a:xfrm>
            <a:off x="2278717" y="409827"/>
            <a:ext cx="9912096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F2FDBB-A9D3-5E79-5A87-BBD69506A7F2}"/>
              </a:ext>
            </a:extLst>
          </p:cNvPr>
          <p:cNvCxnSpPr>
            <a:cxnSpLocks/>
          </p:cNvCxnSpPr>
          <p:nvPr userDrawn="1"/>
        </p:nvCxnSpPr>
        <p:spPr>
          <a:xfrm>
            <a:off x="-13848" y="409970"/>
            <a:ext cx="4572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1D32851-FBA2-792B-DF95-935AFC5EA935}"/>
              </a:ext>
            </a:extLst>
          </p:cNvPr>
          <p:cNvCxnSpPr>
            <a:cxnSpLocks/>
          </p:cNvCxnSpPr>
          <p:nvPr userDrawn="1"/>
        </p:nvCxnSpPr>
        <p:spPr>
          <a:xfrm>
            <a:off x="0" y="6501116"/>
            <a:ext cx="11430000" cy="0"/>
          </a:xfrm>
          <a:prstGeom prst="line">
            <a:avLst/>
          </a:prstGeom>
          <a:ln w="69850">
            <a:solidFill>
              <a:srgbClr val="7AC04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64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8ADAAB-261A-9428-1D70-0DB38815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45642C-C9B0-3077-C319-86C331C03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6B2B9-63A7-059E-8EA8-596AE079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7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64BB5-A5F3-6F46-D4C7-53D282AB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1F350-22D5-EBEF-D344-6A54EB505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B1B36-C640-B194-A25C-DF17FC61C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39FC5-0E40-A0C6-9BD0-9AD502BD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3D09E-22C6-3BD2-98B8-E0077532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F7926-725F-E32F-980C-7155639F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68D4F-06DB-6BE4-14E1-8E118C19B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691281-3C1C-EFF8-7A14-C3209AF43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4A7C1-0D59-4204-555D-844CE7129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9BA94-0934-5ED3-0DE2-6683950C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FB903-F487-89C7-A66B-08C9B542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982CE-13AE-FCE0-A2B2-CDD520E3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9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8126E6-D7F3-172F-7773-D52777DFE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A45C1-4103-3780-4AE7-ACA5EF1E2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B0F3-8B1B-D04C-8358-B027FFA60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AAD985-68C2-434D-9CED-F29DF88E5DB9}" type="datetimeFigureOut">
              <a:rPr lang="en-US" smtClean="0"/>
              <a:t>7/30/24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8D748-AEED-5C20-104B-7E66852AC5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9D67B-E4EE-CC1A-256E-1D8B63D73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CF0317-0067-409F-8E5E-4B2D6CC1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1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wcountrycommunityindicators.org/" TargetMode="External"/><Relationship Id="rId4" Type="http://schemas.openxmlformats.org/officeDocument/2006/relationships/hyperlink" Target="mailto:mparkey@lowcountrycog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B3F8-E561-0CB7-D04A-A76C5D5F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263248"/>
                </a:solidFill>
              </a:rPr>
              <a:t>EXAMPLE</a:t>
            </a:r>
            <a:r>
              <a:rPr lang="en-US" sz="3600" dirty="0">
                <a:solidFill>
                  <a:srgbClr val="263248"/>
                </a:solidFill>
              </a:rPr>
              <a:t>  </a:t>
            </a:r>
            <a:br>
              <a:rPr lang="en-US" sz="3600" dirty="0">
                <a:solidFill>
                  <a:srgbClr val="263248"/>
                </a:solidFill>
              </a:rPr>
            </a:br>
            <a:r>
              <a:rPr lang="en-US" sz="3600" dirty="0">
                <a:solidFill>
                  <a:srgbClr val="263248"/>
                </a:solidFill>
              </a:rPr>
              <a:t>Measuring Graduate Outcomes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C2AB27-BCAC-0B2E-FEA7-8981967B93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00419"/>
              </p:ext>
            </p:extLst>
          </p:nvPr>
        </p:nvGraphicFramePr>
        <p:xfrm>
          <a:off x="756356" y="3429003"/>
          <a:ext cx="10661454" cy="2747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909">
                  <a:extLst>
                    <a:ext uri="{9D8B030D-6E8A-4147-A177-3AD203B41FA5}">
                      <a16:colId xmlns:a16="http://schemas.microsoft.com/office/drawing/2014/main" val="2632356192"/>
                    </a:ext>
                  </a:extLst>
                </a:gridCol>
                <a:gridCol w="1776909">
                  <a:extLst>
                    <a:ext uri="{9D8B030D-6E8A-4147-A177-3AD203B41FA5}">
                      <a16:colId xmlns:a16="http://schemas.microsoft.com/office/drawing/2014/main" val="3027674295"/>
                    </a:ext>
                  </a:extLst>
                </a:gridCol>
                <a:gridCol w="1776909">
                  <a:extLst>
                    <a:ext uri="{9D8B030D-6E8A-4147-A177-3AD203B41FA5}">
                      <a16:colId xmlns:a16="http://schemas.microsoft.com/office/drawing/2014/main" val="1264138585"/>
                    </a:ext>
                  </a:extLst>
                </a:gridCol>
                <a:gridCol w="1776909">
                  <a:extLst>
                    <a:ext uri="{9D8B030D-6E8A-4147-A177-3AD203B41FA5}">
                      <a16:colId xmlns:a16="http://schemas.microsoft.com/office/drawing/2014/main" val="2323557879"/>
                    </a:ext>
                  </a:extLst>
                </a:gridCol>
                <a:gridCol w="1776909">
                  <a:extLst>
                    <a:ext uri="{9D8B030D-6E8A-4147-A177-3AD203B41FA5}">
                      <a16:colId xmlns:a16="http://schemas.microsoft.com/office/drawing/2014/main" val="305668947"/>
                    </a:ext>
                  </a:extLst>
                </a:gridCol>
                <a:gridCol w="1776909">
                  <a:extLst>
                    <a:ext uri="{9D8B030D-6E8A-4147-A177-3AD203B41FA5}">
                      <a16:colId xmlns:a16="http://schemas.microsoft.com/office/drawing/2014/main" val="1282151476"/>
                    </a:ext>
                  </a:extLst>
                </a:gridCol>
              </a:tblGrid>
              <a:tr h="531470">
                <a:tc rowSpan="2"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School District</a:t>
                      </a:r>
                      <a:endParaRPr lang="en" sz="2000" b="1" dirty="0">
                        <a:solidFill>
                          <a:schemeClr val="bg1"/>
                        </a:solidFill>
                        <a:latin typeface="+mj-lt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121900" marR="121900" marT="91433" marB="9143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Baseline </a:t>
                      </a:r>
                      <a:endParaRPr lang="en" sz="2000" b="1" dirty="0">
                        <a:solidFill>
                          <a:schemeClr val="bg1"/>
                        </a:solidFill>
                        <a:latin typeface="+mj-lt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121900" marR="121900" marT="91433" marB="9143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66A2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Targets (State Goal)</a:t>
                      </a:r>
                      <a:endParaRPr lang="en" sz="2000" b="1" dirty="0">
                        <a:solidFill>
                          <a:schemeClr val="bg1"/>
                        </a:solidFill>
                        <a:latin typeface="+mj-lt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121900" marR="121900" marT="91433" marB="91433" anchor="ctr">
                    <a:solidFill>
                      <a:srgbClr val="0066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121900" marR="121900" marT="91433" marB="91433" anchor="ctr">
                    <a:solidFill>
                      <a:srgbClr val="0066A2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2100" b="1" dirty="0">
                        <a:solidFill>
                          <a:schemeClr val="bg1"/>
                        </a:solidFill>
                        <a:latin typeface="+mj-lt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121900" marR="121900" marT="91433" marB="91433" anchor="ctr"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Current Year</a:t>
                      </a:r>
                    </a:p>
                  </a:txBody>
                  <a:tcPr marL="121900" marR="121900" marT="91433" marB="91433" anchor="ctr">
                    <a:solidFill>
                      <a:srgbClr val="0066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824620"/>
                  </a:ext>
                </a:extLst>
              </a:tr>
              <a:tr h="531470">
                <a:tc vMerge="1">
                  <a:txBody>
                    <a:bodyPr/>
                    <a:lstStyle/>
                    <a:p>
                      <a:pPr lvl="0" algn="l">
                        <a:spcBef>
                          <a:spcPts val="0"/>
                        </a:spcBef>
                        <a:buNone/>
                      </a:pPr>
                      <a:endParaRPr lang="en" sz="2100" dirty="0">
                        <a:solidFill>
                          <a:srgbClr val="263248"/>
                        </a:solidFill>
                        <a:latin typeface="+mj-lt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121900" marR="121900" marT="91433" marB="91433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2018</a:t>
                      </a:r>
                    </a:p>
                  </a:txBody>
                  <a:tcPr marL="121900" marR="121900" marT="91433" marB="9143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2020</a:t>
                      </a:r>
                    </a:p>
                  </a:txBody>
                  <a:tcPr marL="121900" marR="121900" marT="91433" marB="91433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2026</a:t>
                      </a:r>
                    </a:p>
                  </a:txBody>
                  <a:tcPr marL="121900" marR="121900" marT="91433" marB="91433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2035</a:t>
                      </a:r>
                    </a:p>
                  </a:txBody>
                  <a:tcPr marL="121900" marR="121900" marT="91433" marB="91433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2023</a:t>
                      </a:r>
                    </a:p>
                  </a:txBody>
                  <a:tcPr marL="121900" marR="121900" marT="91433" marB="91433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19311"/>
                  </a:ext>
                </a:extLst>
              </a:tr>
              <a:tr h="920897">
                <a:tc>
                  <a:txBody>
                    <a:bodyPr/>
                    <a:lstStyle/>
                    <a:p>
                      <a:pPr lvl="0" algn="l">
                        <a:spcBef>
                          <a:spcPts val="0"/>
                        </a:spcBef>
                        <a:buNone/>
                      </a:pPr>
                      <a:r>
                        <a:rPr lang="en-US" sz="1800" dirty="0">
                          <a:solidFill>
                            <a:srgbClr val="263248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Beaufort</a:t>
                      </a:r>
                      <a:endParaRPr lang="en" sz="1800" dirty="0">
                        <a:solidFill>
                          <a:srgbClr val="263248"/>
                        </a:solidFill>
                        <a:latin typeface="+mj-lt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121900" marR="121900" marT="91433" marB="91433" anchor="ctr"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rgbClr val="263248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86.0%</a:t>
                      </a:r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AED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83.8%</a:t>
                      </a:r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042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86.3%</a:t>
                      </a:r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042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b="1" dirty="0">
                          <a:solidFill>
                            <a:schemeClr val="bg1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90.0%</a:t>
                      </a:r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04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rgbClr val="263248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87.2%</a:t>
                      </a:r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03567504"/>
                  </a:ext>
                </a:extLst>
              </a:tr>
              <a:tr h="764122">
                <a:tc>
                  <a:txBody>
                    <a:bodyPr/>
                    <a:lstStyle/>
                    <a:p>
                      <a:r>
                        <a:rPr lang="en" sz="1800">
                          <a:solidFill>
                            <a:srgbClr val="263248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Colleton</a:t>
                      </a:r>
                      <a:endParaRPr lang="en-US"/>
                    </a:p>
                  </a:txBody>
                  <a:tcPr marL="121900" marR="121900" marT="91433" marB="91433" anchor="ctr"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sz="1800" dirty="0">
                          <a:solidFill>
                            <a:srgbClr val="263248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85.0%</a:t>
                      </a:r>
                      <a:endParaRPr lang="en-US" dirty="0"/>
                    </a:p>
                  </a:txBody>
                  <a:tcPr marL="121900" marR="121900" marT="91433" marB="91433" anchor="ctr">
                    <a:solidFill>
                      <a:srgbClr val="E7EA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1800" dirty="0">
                        <a:solidFill>
                          <a:srgbClr val="263248"/>
                        </a:solidFill>
                        <a:latin typeface="+mj-lt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1900" marR="121900" marT="91433" marB="9143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sz="1800" dirty="0">
                          <a:solidFill>
                            <a:srgbClr val="263248"/>
                          </a:solidFill>
                          <a:latin typeface="+mj-lt"/>
                          <a:ea typeface="Roboto Condensed"/>
                          <a:cs typeface="Roboto Condensed"/>
                          <a:sym typeface="Roboto Condensed"/>
                        </a:rPr>
                        <a:t>75.9%</a:t>
                      </a:r>
                      <a:endParaRPr lang="en-US" dirty="0"/>
                    </a:p>
                  </a:txBody>
                  <a:tcPr marL="121900" marR="121900" marT="91433" marB="91433" anchor="ctr"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340"/>
                  </a:ext>
                </a:extLst>
              </a:tr>
            </a:tbl>
          </a:graphicData>
        </a:graphic>
      </p:graphicFrame>
      <p:sp>
        <p:nvSpPr>
          <p:cNvPr id="5" name="Shape 465">
            <a:extLst>
              <a:ext uri="{FF2B5EF4-FFF2-40B4-BE49-F238E27FC236}">
                <a16:creationId xmlns:a16="http://schemas.microsoft.com/office/drawing/2014/main" id="{6C8CA0AE-202A-3522-97CA-AB6968E64750}"/>
              </a:ext>
            </a:extLst>
          </p:cNvPr>
          <p:cNvSpPr txBox="1">
            <a:spLocks/>
          </p:cNvSpPr>
          <p:nvPr/>
        </p:nvSpPr>
        <p:spPr>
          <a:xfrm>
            <a:off x="756356" y="1988410"/>
            <a:ext cx="10582531" cy="1310163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Condensed"/>
              <a:buNone/>
              <a:defRPr sz="2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defTabSz="365751"/>
            <a:r>
              <a:rPr lang="en-US" sz="2400" dirty="0">
                <a:solidFill>
                  <a:srgbClr val="263248"/>
                </a:solidFill>
                <a:latin typeface="+mj-lt"/>
              </a:rPr>
              <a:t>Outcome:</a:t>
            </a:r>
            <a:r>
              <a:rPr lang="en-US" sz="2400" b="0" dirty="0">
                <a:solidFill>
                  <a:srgbClr val="263248"/>
                </a:solidFill>
                <a:latin typeface="+mj-lt"/>
              </a:rPr>
              <a:t>	High School students will complete their degrees on-time</a:t>
            </a:r>
          </a:p>
          <a:p>
            <a:pPr defTabSz="365751"/>
            <a:r>
              <a:rPr lang="en-US" sz="2400" dirty="0">
                <a:solidFill>
                  <a:srgbClr val="263248"/>
                </a:solidFill>
                <a:latin typeface="+mj-lt"/>
              </a:rPr>
              <a:t>Indicator:  	</a:t>
            </a:r>
            <a:r>
              <a:rPr lang="en-US" sz="2400" b="0" dirty="0">
                <a:solidFill>
                  <a:srgbClr val="263248"/>
                </a:solidFill>
                <a:latin typeface="+mj-lt"/>
                <a:ea typeface="Roboto Condensed"/>
                <a:cs typeface="Roboto Condensed"/>
                <a:sym typeface="Roboto Condensed"/>
              </a:rPr>
              <a:t>Percent of students graduating on-time</a:t>
            </a:r>
            <a:r>
              <a:rPr lang="en" sz="2400" b="0" dirty="0">
                <a:solidFill>
                  <a:srgbClr val="263248"/>
                </a:solidFill>
                <a:latin typeface="+mj-lt"/>
              </a:rPr>
              <a:t>				</a:t>
            </a:r>
            <a:r>
              <a:rPr lang="en-US" sz="2400" b="0" dirty="0">
                <a:solidFill>
                  <a:srgbClr val="263248"/>
                </a:solidFill>
                <a:latin typeface="+mj-lt"/>
              </a:rPr>
              <a:t> 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1F87DD2C-6040-55B8-0A45-F9ACE9706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067" y="6322759"/>
            <a:ext cx="767644" cy="365125"/>
          </a:xfrm>
        </p:spPr>
        <p:txBody>
          <a:bodyPr/>
          <a:lstStyle/>
          <a:p>
            <a:pPr algn="ctr"/>
            <a:fld id="{80CF0317-0067-409F-8E5E-4B2D6CC12C1E}" type="slidenum">
              <a:rPr lang="en-US" smtClean="0"/>
              <a:pPr algn="ct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6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B3F8-E561-0CB7-D04A-A76C5D5F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263248"/>
                </a:solidFill>
              </a:rPr>
              <a:t>EXAMPLE</a:t>
            </a:r>
            <a:r>
              <a:rPr lang="en-US" sz="3600" dirty="0">
                <a:solidFill>
                  <a:srgbClr val="263248"/>
                </a:solidFill>
              </a:rPr>
              <a:t>  </a:t>
            </a:r>
            <a:br>
              <a:rPr lang="en-US" sz="3600" dirty="0">
                <a:solidFill>
                  <a:srgbClr val="263248"/>
                </a:solidFill>
              </a:rPr>
            </a:br>
            <a:r>
              <a:rPr lang="en-US" sz="3600" dirty="0">
                <a:solidFill>
                  <a:srgbClr val="263248"/>
                </a:solidFill>
              </a:rPr>
              <a:t>Measuring Graduate Outcomes</a:t>
            </a:r>
            <a:endParaRPr lang="en-US" dirty="0"/>
          </a:p>
        </p:txBody>
      </p:sp>
      <p:sp>
        <p:nvSpPr>
          <p:cNvPr id="5" name="Shape 465">
            <a:extLst>
              <a:ext uri="{FF2B5EF4-FFF2-40B4-BE49-F238E27FC236}">
                <a16:creationId xmlns:a16="http://schemas.microsoft.com/office/drawing/2014/main" id="{6C8CA0AE-202A-3522-97CA-AB6968E64750}"/>
              </a:ext>
            </a:extLst>
          </p:cNvPr>
          <p:cNvSpPr txBox="1">
            <a:spLocks/>
          </p:cNvSpPr>
          <p:nvPr/>
        </p:nvSpPr>
        <p:spPr>
          <a:xfrm>
            <a:off x="711200" y="1988410"/>
            <a:ext cx="10701865" cy="1310163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Condensed"/>
              <a:buNone/>
              <a:defRPr sz="2000" b="1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defTabSz="365751"/>
            <a:r>
              <a:rPr lang="en-US" sz="2400" dirty="0">
                <a:solidFill>
                  <a:srgbClr val="263248"/>
                </a:solidFill>
                <a:latin typeface="+mj-lt"/>
              </a:rPr>
              <a:t>Question:</a:t>
            </a:r>
            <a:r>
              <a:rPr lang="en-US" sz="2400" b="0" dirty="0">
                <a:solidFill>
                  <a:srgbClr val="263248"/>
                </a:solidFill>
                <a:latin typeface="+mj-lt"/>
              </a:rPr>
              <a:t>	What do schools in Colleton County School District do to improve 						on-time high school graduation rates? </a:t>
            </a:r>
            <a:r>
              <a:rPr lang="en" sz="2400" b="0" dirty="0">
                <a:solidFill>
                  <a:srgbClr val="263248"/>
                </a:solidFill>
                <a:latin typeface="+mj-lt"/>
              </a:rPr>
              <a:t>				</a:t>
            </a:r>
            <a:r>
              <a:rPr lang="en-US" sz="2400" b="0" dirty="0">
                <a:solidFill>
                  <a:srgbClr val="263248"/>
                </a:solidFill>
                <a:latin typeface="+mj-lt"/>
              </a:rPr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E8B163C-00D8-5552-FA7D-917F0030B1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358080"/>
              </p:ext>
            </p:extLst>
          </p:nvPr>
        </p:nvGraphicFramePr>
        <p:xfrm>
          <a:off x="711201" y="2989002"/>
          <a:ext cx="10701867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6302">
                  <a:extLst>
                    <a:ext uri="{9D8B030D-6E8A-4147-A177-3AD203B41FA5}">
                      <a16:colId xmlns:a16="http://schemas.microsoft.com/office/drawing/2014/main" val="1186995915"/>
                    </a:ext>
                  </a:extLst>
                </a:gridCol>
                <a:gridCol w="2685449">
                  <a:extLst>
                    <a:ext uri="{9D8B030D-6E8A-4147-A177-3AD203B41FA5}">
                      <a16:colId xmlns:a16="http://schemas.microsoft.com/office/drawing/2014/main" val="1496019798"/>
                    </a:ext>
                  </a:extLst>
                </a:gridCol>
                <a:gridCol w="4040116">
                  <a:extLst>
                    <a:ext uri="{9D8B030D-6E8A-4147-A177-3AD203B41FA5}">
                      <a16:colId xmlns:a16="http://schemas.microsoft.com/office/drawing/2014/main" val="9177797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We know and believe that…</a:t>
                      </a:r>
                    </a:p>
                  </a:txBody>
                  <a:tcPr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doing these…</a:t>
                      </a:r>
                    </a:p>
                  </a:txBody>
                  <a:tcPr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will help us get there.</a:t>
                      </a:r>
                    </a:p>
                  </a:txBody>
                  <a:tcPr>
                    <a:solidFill>
                      <a:srgbClr val="0066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55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75.9% of students in Colleton County School District graduated on time. But this figure doesn’t meet the baseline and the 2020 state goal. 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  <a:p>
                      <a:pPr algn="l"/>
                      <a:endParaRPr lang="en-US" sz="1600" dirty="0"/>
                    </a:p>
                  </a:txBody>
                  <a:tcPr anchor="ctr"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High School students completing their degrees on time.</a:t>
                      </a:r>
                    </a:p>
                    <a:p>
                      <a:r>
                        <a:rPr lang="en-US" sz="1500" b="1" u="sng" dirty="0"/>
                        <a:t>Benchmarks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2026: 86.3%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2035: 90.0%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343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758C2F0E-1733-6005-1E07-285AE3DA8E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8616"/>
              </p:ext>
            </p:extLst>
          </p:nvPr>
        </p:nvGraphicFramePr>
        <p:xfrm>
          <a:off x="711199" y="5004844"/>
          <a:ext cx="10701864" cy="107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5466">
                  <a:extLst>
                    <a:ext uri="{9D8B030D-6E8A-4147-A177-3AD203B41FA5}">
                      <a16:colId xmlns:a16="http://schemas.microsoft.com/office/drawing/2014/main" val="1186995915"/>
                    </a:ext>
                  </a:extLst>
                </a:gridCol>
                <a:gridCol w="2675466">
                  <a:extLst>
                    <a:ext uri="{9D8B030D-6E8A-4147-A177-3AD203B41FA5}">
                      <a16:colId xmlns:a16="http://schemas.microsoft.com/office/drawing/2014/main" val="1496019798"/>
                    </a:ext>
                  </a:extLst>
                </a:gridCol>
                <a:gridCol w="2675466">
                  <a:extLst>
                    <a:ext uri="{9D8B030D-6E8A-4147-A177-3AD203B41FA5}">
                      <a16:colId xmlns:a16="http://schemas.microsoft.com/office/drawing/2014/main" val="917779766"/>
                    </a:ext>
                  </a:extLst>
                </a:gridCol>
                <a:gridCol w="2675466">
                  <a:extLst>
                    <a:ext uri="{9D8B030D-6E8A-4147-A177-3AD203B41FA5}">
                      <a16:colId xmlns:a16="http://schemas.microsoft.com/office/drawing/2014/main" val="365440570"/>
                    </a:ext>
                  </a:extLst>
                </a:gridCol>
              </a:tblGrid>
              <a:tr h="417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Inputs</a:t>
                      </a:r>
                    </a:p>
                  </a:txBody>
                  <a:tcPr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Activities</a:t>
                      </a:r>
                    </a:p>
                  </a:txBody>
                  <a:tcPr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Outputs</a:t>
                      </a:r>
                    </a:p>
                  </a:txBody>
                  <a:tcPr>
                    <a:solidFill>
                      <a:srgbClr val="0066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Outcomes</a:t>
                      </a:r>
                    </a:p>
                  </a:txBody>
                  <a:tcPr>
                    <a:solidFill>
                      <a:srgbClr val="0066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55067"/>
                  </a:ext>
                </a:extLst>
              </a:tr>
              <a:tr h="66098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?</a:t>
                      </a:r>
                      <a:endParaRPr lang="en-US" dirty="0"/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?</a:t>
                      </a: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34301"/>
                  </a:ext>
                </a:extLst>
              </a:tr>
            </a:tbl>
          </a:graphicData>
        </a:graphic>
      </p:graphicFrame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C3132F6D-D296-024D-5C98-F02AEDB2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067" y="6322759"/>
            <a:ext cx="767644" cy="365125"/>
          </a:xfrm>
        </p:spPr>
        <p:txBody>
          <a:bodyPr/>
          <a:lstStyle/>
          <a:p>
            <a:pPr algn="ctr"/>
            <a:fld id="{80CF0317-0067-409F-8E5E-4B2D6CC12C1E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B888CAD-D97B-65E1-C6EB-8728E6DBE351}"/>
              </a:ext>
            </a:extLst>
          </p:cNvPr>
          <p:cNvSpPr/>
          <p:nvPr/>
        </p:nvSpPr>
        <p:spPr>
          <a:xfrm>
            <a:off x="4940300" y="3516881"/>
            <a:ext cx="2194560" cy="1310163"/>
          </a:xfrm>
          <a:prstGeom prst="downArrow">
            <a:avLst/>
          </a:prstGeom>
          <a:solidFill>
            <a:srgbClr val="0066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0050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337506-948D-D027-8765-21E394820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3067" y="6322759"/>
            <a:ext cx="767644" cy="365125"/>
          </a:xfrm>
        </p:spPr>
        <p:txBody>
          <a:bodyPr/>
          <a:lstStyle/>
          <a:p>
            <a:pPr algn="ctr"/>
            <a:fld id="{80CF0317-0067-409F-8E5E-4B2D6CC12C1E}" type="slidenum">
              <a:rPr lang="en-US" smtClean="0"/>
              <a:pPr algn="ctr"/>
              <a:t>3</a:t>
            </a:fld>
            <a:endParaRPr lang="en-US" dirty="0"/>
          </a:p>
        </p:txBody>
      </p:sp>
      <p:pic>
        <p:nvPicPr>
          <p:cNvPr id="4" name="Picture 3" descr="A close-up of a computer&#10;&#10;Description automatically generated">
            <a:extLst>
              <a:ext uri="{FF2B5EF4-FFF2-40B4-BE49-F238E27FC236}">
                <a16:creationId xmlns:a16="http://schemas.microsoft.com/office/drawing/2014/main" id="{B94837FC-37FF-9512-C5FC-42749590F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690" y="630534"/>
            <a:ext cx="4419377" cy="559693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B306608-F48E-D4AC-C184-986BEFE15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837" y="2051250"/>
            <a:ext cx="6179736" cy="2755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263248"/>
                </a:solidFill>
              </a:rPr>
              <a:t>THANK YOU</a:t>
            </a:r>
            <a:br>
              <a:rPr lang="en-US" sz="3600" b="1" dirty="0">
                <a:solidFill>
                  <a:srgbClr val="263248"/>
                </a:solidFill>
              </a:rPr>
            </a:br>
            <a:r>
              <a:rPr lang="en-US" sz="3600" dirty="0">
                <a:solidFill>
                  <a:srgbClr val="263248"/>
                </a:solidFill>
              </a:rPr>
              <a:t>  </a:t>
            </a:r>
            <a:br>
              <a:rPr lang="en-US" sz="3600" dirty="0">
                <a:solidFill>
                  <a:srgbClr val="263248"/>
                </a:solidFill>
              </a:rPr>
            </a:br>
            <a:r>
              <a:rPr lang="en-US" sz="3600" dirty="0">
                <a:solidFill>
                  <a:srgbClr val="263248"/>
                </a:solidFill>
              </a:rPr>
              <a:t>Maleena Parkey, PhD</a:t>
            </a:r>
            <a:br>
              <a:rPr lang="en-US" sz="3600" dirty="0">
                <a:solidFill>
                  <a:srgbClr val="263248"/>
                </a:solidFill>
              </a:rPr>
            </a:br>
            <a:r>
              <a:rPr lang="en-US" sz="3200" dirty="0">
                <a:solidFill>
                  <a:srgbClr val="263248"/>
                </a:solidFill>
                <a:hlinkClick r:id="rId4"/>
              </a:rPr>
              <a:t>mparkey@lowcountrycog.org</a:t>
            </a:r>
            <a:br>
              <a:rPr lang="en-US" sz="3200" dirty="0">
                <a:solidFill>
                  <a:srgbClr val="263248"/>
                </a:solidFill>
              </a:rPr>
            </a:br>
            <a:r>
              <a:rPr lang="en-US" sz="3100" dirty="0">
                <a:solidFill>
                  <a:srgbClr val="263248"/>
                </a:solidFill>
                <a:hlinkClick r:id="rId5"/>
              </a:rPr>
              <a:t>www.lowcountrycommunityindicators.org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22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192</Words>
  <Application>Microsoft Macintosh PowerPoint</Application>
  <PresentationFormat>Widescreen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EXAMPLE   Measuring Graduate Outcomes</vt:lpstr>
      <vt:lpstr>EXAMPLE   Measuring Graduate Outcomes</vt:lpstr>
      <vt:lpstr>THANK YOU    Maleena Parkey, PhD mparkey@lowcountrycog.org www.lowcountrycommunityindicators.org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Maleena Parkey</dc:creator>
  <cp:lastModifiedBy>Melissa Levy</cp:lastModifiedBy>
  <cp:revision>13</cp:revision>
  <dcterms:created xsi:type="dcterms:W3CDTF">2024-07-15T16:18:42Z</dcterms:created>
  <dcterms:modified xsi:type="dcterms:W3CDTF">2024-07-30T19:24:44Z</dcterms:modified>
</cp:coreProperties>
</file>