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91" r:id="rId2"/>
    <p:sldId id="364" r:id="rId3"/>
    <p:sldId id="389" r:id="rId4"/>
    <p:sldId id="387" r:id="rId5"/>
    <p:sldId id="326" r:id="rId6"/>
    <p:sldId id="270" r:id="rId7"/>
    <p:sldId id="268" r:id="rId8"/>
    <p:sldId id="275" r:id="rId9"/>
    <p:sldId id="309" r:id="rId10"/>
    <p:sldId id="384" r:id="rId11"/>
    <p:sldId id="318" r:id="rId12"/>
    <p:sldId id="346" r:id="rId13"/>
    <p:sldId id="322" r:id="rId14"/>
    <p:sldId id="343" r:id="rId15"/>
    <p:sldId id="372" r:id="rId16"/>
    <p:sldId id="406" r:id="rId17"/>
    <p:sldId id="386" r:id="rId18"/>
    <p:sldId id="399" r:id="rId19"/>
    <p:sldId id="400" r:id="rId20"/>
    <p:sldId id="401" r:id="rId21"/>
    <p:sldId id="405" r:id="rId22"/>
    <p:sldId id="403" r:id="rId23"/>
    <p:sldId id="404" r:id="rId24"/>
    <p:sldId id="407" r:id="rId25"/>
    <p:sldId id="408" r:id="rId26"/>
    <p:sldId id="328"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 Wagner" initials="JW" lastIdx="1" clrIdx="0">
    <p:extLst>
      <p:ext uri="{19B8F6BF-5375-455C-9EA6-DF929625EA0E}">
        <p15:presenceInfo xmlns:p15="http://schemas.microsoft.com/office/powerpoint/2012/main" userId="S::jwagner@orton.org::a49fccbf-60f1-4127-81d9-af657d0567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434"/>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97" autoAdjust="0"/>
    <p:restoredTop sz="85693" autoAdjust="0"/>
  </p:normalViewPr>
  <p:slideViewPr>
    <p:cSldViewPr snapToGrid="0">
      <p:cViewPr varScale="1">
        <p:scale>
          <a:sx n="101" d="100"/>
          <a:sy n="101" d="100"/>
        </p:scale>
        <p:origin x="52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4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21BC6-8CF5-430C-8AC5-1853BBC9D0D2}" type="doc">
      <dgm:prSet loTypeId="urn:microsoft.com/office/officeart/2005/8/layout/cycle1" loCatId="cycle" qsTypeId="urn:microsoft.com/office/officeart/2005/8/quickstyle/simple1" qsCatId="simple" csTypeId="urn:microsoft.com/office/officeart/2005/8/colors/accent2_1" csCatId="accent2" phldr="1"/>
      <dgm:spPr/>
      <dgm:t>
        <a:bodyPr/>
        <a:lstStyle/>
        <a:p>
          <a:endParaRPr lang="en-US"/>
        </a:p>
      </dgm:t>
    </dgm:pt>
    <dgm:pt modelId="{1C067D4D-A49A-4CDD-8DE7-AF70EA1A2F0B}">
      <dgm:prSet phldrT="[Text]"/>
      <dgm:spPr/>
      <dgm:t>
        <a:bodyPr/>
        <a:lstStyle/>
        <a:p>
          <a:r>
            <a:rPr lang="en-US"/>
            <a:t>Power</a:t>
          </a:r>
        </a:p>
      </dgm:t>
    </dgm:pt>
    <dgm:pt modelId="{7F6DD9A7-EEF2-4F28-B14B-E614C00F1924}" type="parTrans" cxnId="{30C55B14-9698-47E9-87C8-5852088239AA}">
      <dgm:prSet/>
      <dgm:spPr/>
      <dgm:t>
        <a:bodyPr/>
        <a:lstStyle/>
        <a:p>
          <a:endParaRPr lang="en-US"/>
        </a:p>
      </dgm:t>
    </dgm:pt>
    <dgm:pt modelId="{5A159D09-77A2-4ED5-8200-6911C85C5785}" type="sibTrans" cxnId="{30C55B14-9698-47E9-87C8-5852088239AA}">
      <dgm:prSet/>
      <dgm:spPr/>
      <dgm:t>
        <a:bodyPr/>
        <a:lstStyle/>
        <a:p>
          <a:endParaRPr lang="en-US"/>
        </a:p>
      </dgm:t>
    </dgm:pt>
    <dgm:pt modelId="{CD30C531-221D-4C1F-A6BD-CFDEA25CAC79}">
      <dgm:prSet phldrT="[Text]"/>
      <dgm:spPr/>
      <dgm:t>
        <a:bodyPr/>
        <a:lstStyle/>
        <a:p>
          <a:r>
            <a:rPr lang="en-US"/>
            <a:t>Knowledge</a:t>
          </a:r>
        </a:p>
      </dgm:t>
    </dgm:pt>
    <dgm:pt modelId="{665660D1-9024-44E9-97AB-5C8D208537ED}" type="parTrans" cxnId="{9C06A925-751D-4CF6-8EE5-57C744EB93D1}">
      <dgm:prSet/>
      <dgm:spPr/>
      <dgm:t>
        <a:bodyPr/>
        <a:lstStyle/>
        <a:p>
          <a:endParaRPr lang="en-US"/>
        </a:p>
      </dgm:t>
    </dgm:pt>
    <dgm:pt modelId="{0F38CFE4-BEA7-4765-AE0E-7F3DCAE51FE4}" type="sibTrans" cxnId="{9C06A925-751D-4CF6-8EE5-57C744EB93D1}">
      <dgm:prSet/>
      <dgm:spPr/>
      <dgm:t>
        <a:bodyPr/>
        <a:lstStyle/>
        <a:p>
          <a:endParaRPr lang="en-US"/>
        </a:p>
      </dgm:t>
    </dgm:pt>
    <dgm:pt modelId="{9380C751-2D5E-4C54-AA37-053BA6ED81EC}">
      <dgm:prSet phldrT="[Text]"/>
      <dgm:spPr/>
      <dgm:t>
        <a:bodyPr/>
        <a:lstStyle/>
        <a:p>
          <a:r>
            <a:rPr lang="en-US"/>
            <a:t>Action</a:t>
          </a:r>
        </a:p>
      </dgm:t>
    </dgm:pt>
    <dgm:pt modelId="{F680F9DC-7880-40CF-A473-4454B03CEE03}" type="parTrans" cxnId="{91CFDE9F-6B70-4E07-A581-35C2CAB1133B}">
      <dgm:prSet/>
      <dgm:spPr/>
      <dgm:t>
        <a:bodyPr/>
        <a:lstStyle/>
        <a:p>
          <a:endParaRPr lang="en-US"/>
        </a:p>
      </dgm:t>
    </dgm:pt>
    <dgm:pt modelId="{34709888-C4DC-4EB3-B1F8-10A9314C99EA}" type="sibTrans" cxnId="{91CFDE9F-6B70-4E07-A581-35C2CAB1133B}">
      <dgm:prSet/>
      <dgm:spPr/>
      <dgm:t>
        <a:bodyPr/>
        <a:lstStyle/>
        <a:p>
          <a:endParaRPr lang="en-US"/>
        </a:p>
      </dgm:t>
    </dgm:pt>
    <dgm:pt modelId="{E1DA39F9-BE45-41FA-B1CC-9209B3D4EE81}" type="pres">
      <dgm:prSet presAssocID="{D3021BC6-8CF5-430C-8AC5-1853BBC9D0D2}" presName="cycle" presStyleCnt="0">
        <dgm:presLayoutVars>
          <dgm:dir/>
          <dgm:resizeHandles val="exact"/>
        </dgm:presLayoutVars>
      </dgm:prSet>
      <dgm:spPr/>
    </dgm:pt>
    <dgm:pt modelId="{6D54202B-E38D-40FD-9764-0E39D40B6CE0}" type="pres">
      <dgm:prSet presAssocID="{1C067D4D-A49A-4CDD-8DE7-AF70EA1A2F0B}" presName="dummy" presStyleCnt="0"/>
      <dgm:spPr/>
    </dgm:pt>
    <dgm:pt modelId="{EB1833AB-451D-4E67-8B41-6ADCFD7D9C2E}" type="pres">
      <dgm:prSet presAssocID="{1C067D4D-A49A-4CDD-8DE7-AF70EA1A2F0B}" presName="node" presStyleLbl="revTx" presStyleIdx="0" presStyleCnt="3">
        <dgm:presLayoutVars>
          <dgm:bulletEnabled val="1"/>
        </dgm:presLayoutVars>
      </dgm:prSet>
      <dgm:spPr/>
    </dgm:pt>
    <dgm:pt modelId="{BC6E915A-256B-47D5-A766-1BD004D12EEF}" type="pres">
      <dgm:prSet presAssocID="{5A159D09-77A2-4ED5-8200-6911C85C5785}" presName="sibTrans" presStyleLbl="node1" presStyleIdx="0" presStyleCnt="3" custLinFactNeighborY="-6643"/>
      <dgm:spPr/>
    </dgm:pt>
    <dgm:pt modelId="{703B067C-79B0-4E4E-A3AC-F16A3EA48EAF}" type="pres">
      <dgm:prSet presAssocID="{CD30C531-221D-4C1F-A6BD-CFDEA25CAC79}" presName="dummy" presStyleCnt="0"/>
      <dgm:spPr/>
    </dgm:pt>
    <dgm:pt modelId="{3D948DDE-88A6-46FA-83E9-6A46753D2C9A}" type="pres">
      <dgm:prSet presAssocID="{CD30C531-221D-4C1F-A6BD-CFDEA25CAC79}" presName="node" presStyleLbl="revTx" presStyleIdx="1" presStyleCnt="3" custRadScaleRad="118224" custRadScaleInc="-8717">
        <dgm:presLayoutVars>
          <dgm:bulletEnabled val="1"/>
        </dgm:presLayoutVars>
      </dgm:prSet>
      <dgm:spPr/>
    </dgm:pt>
    <dgm:pt modelId="{AC746D06-381A-481A-A453-A33F3444A056}" type="pres">
      <dgm:prSet presAssocID="{0F38CFE4-BEA7-4765-AE0E-7F3DCAE51FE4}" presName="sibTrans" presStyleLbl="node1" presStyleIdx="1" presStyleCnt="3" custLinFactNeighborX="0" custLinFactNeighborY="-9595"/>
      <dgm:spPr/>
    </dgm:pt>
    <dgm:pt modelId="{7953E4EA-D7BA-48C4-A562-C9D8D02B7B9B}" type="pres">
      <dgm:prSet presAssocID="{9380C751-2D5E-4C54-AA37-053BA6ED81EC}" presName="dummy" presStyleCnt="0"/>
      <dgm:spPr/>
    </dgm:pt>
    <dgm:pt modelId="{E752074E-D9D0-41DD-A413-5DBCE6F56803}" type="pres">
      <dgm:prSet presAssocID="{9380C751-2D5E-4C54-AA37-053BA6ED81EC}" presName="node" presStyleLbl="revTx" presStyleIdx="2" presStyleCnt="3">
        <dgm:presLayoutVars>
          <dgm:bulletEnabled val="1"/>
        </dgm:presLayoutVars>
      </dgm:prSet>
      <dgm:spPr/>
    </dgm:pt>
    <dgm:pt modelId="{2699B012-A829-4497-80AE-2CA71F2AB868}" type="pres">
      <dgm:prSet presAssocID="{34709888-C4DC-4EB3-B1F8-10A9314C99EA}" presName="sibTrans" presStyleLbl="node1" presStyleIdx="2" presStyleCnt="3" custLinFactNeighborX="738" custLinFactNeighborY="40"/>
      <dgm:spPr/>
    </dgm:pt>
  </dgm:ptLst>
  <dgm:cxnLst>
    <dgm:cxn modelId="{7E474010-7FF4-4097-A2C1-04D51C7C49AF}" type="presOf" srcId="{1C067D4D-A49A-4CDD-8DE7-AF70EA1A2F0B}" destId="{EB1833AB-451D-4E67-8B41-6ADCFD7D9C2E}" srcOrd="0" destOrd="0" presId="urn:microsoft.com/office/officeart/2005/8/layout/cycle1"/>
    <dgm:cxn modelId="{30C55B14-9698-47E9-87C8-5852088239AA}" srcId="{D3021BC6-8CF5-430C-8AC5-1853BBC9D0D2}" destId="{1C067D4D-A49A-4CDD-8DE7-AF70EA1A2F0B}" srcOrd="0" destOrd="0" parTransId="{7F6DD9A7-EEF2-4F28-B14B-E614C00F1924}" sibTransId="{5A159D09-77A2-4ED5-8200-6911C85C5785}"/>
    <dgm:cxn modelId="{9C06A925-751D-4CF6-8EE5-57C744EB93D1}" srcId="{D3021BC6-8CF5-430C-8AC5-1853BBC9D0D2}" destId="{CD30C531-221D-4C1F-A6BD-CFDEA25CAC79}" srcOrd="1" destOrd="0" parTransId="{665660D1-9024-44E9-97AB-5C8D208537ED}" sibTransId="{0F38CFE4-BEA7-4765-AE0E-7F3DCAE51FE4}"/>
    <dgm:cxn modelId="{D1CC2741-4119-4583-A43C-D42353CD88CA}" type="presOf" srcId="{9380C751-2D5E-4C54-AA37-053BA6ED81EC}" destId="{E752074E-D9D0-41DD-A413-5DBCE6F56803}" srcOrd="0" destOrd="0" presId="urn:microsoft.com/office/officeart/2005/8/layout/cycle1"/>
    <dgm:cxn modelId="{E84A5B6F-F8CD-4CAF-8361-FECFF7323523}" type="presOf" srcId="{34709888-C4DC-4EB3-B1F8-10A9314C99EA}" destId="{2699B012-A829-4497-80AE-2CA71F2AB868}" srcOrd="0" destOrd="0" presId="urn:microsoft.com/office/officeart/2005/8/layout/cycle1"/>
    <dgm:cxn modelId="{1CB2B18F-6504-432F-96F3-EB489691AC91}" type="presOf" srcId="{D3021BC6-8CF5-430C-8AC5-1853BBC9D0D2}" destId="{E1DA39F9-BE45-41FA-B1CC-9209B3D4EE81}" srcOrd="0" destOrd="0" presId="urn:microsoft.com/office/officeart/2005/8/layout/cycle1"/>
    <dgm:cxn modelId="{0E38D393-FAAB-4BE2-922B-61E9FBAF697B}" type="presOf" srcId="{5A159D09-77A2-4ED5-8200-6911C85C5785}" destId="{BC6E915A-256B-47D5-A766-1BD004D12EEF}" srcOrd="0" destOrd="0" presId="urn:microsoft.com/office/officeart/2005/8/layout/cycle1"/>
    <dgm:cxn modelId="{91CFDE9F-6B70-4E07-A581-35C2CAB1133B}" srcId="{D3021BC6-8CF5-430C-8AC5-1853BBC9D0D2}" destId="{9380C751-2D5E-4C54-AA37-053BA6ED81EC}" srcOrd="2" destOrd="0" parTransId="{F680F9DC-7880-40CF-A473-4454B03CEE03}" sibTransId="{34709888-C4DC-4EB3-B1F8-10A9314C99EA}"/>
    <dgm:cxn modelId="{729056C8-0B54-4404-BAC2-52CC0CCD83A8}" type="presOf" srcId="{0F38CFE4-BEA7-4765-AE0E-7F3DCAE51FE4}" destId="{AC746D06-381A-481A-A453-A33F3444A056}" srcOrd="0" destOrd="0" presId="urn:microsoft.com/office/officeart/2005/8/layout/cycle1"/>
    <dgm:cxn modelId="{9C94A6DA-541D-4783-BE9A-A1B502FCDBF4}" type="presOf" srcId="{CD30C531-221D-4C1F-A6BD-CFDEA25CAC79}" destId="{3D948DDE-88A6-46FA-83E9-6A46753D2C9A}" srcOrd="0" destOrd="0" presId="urn:microsoft.com/office/officeart/2005/8/layout/cycle1"/>
    <dgm:cxn modelId="{D384CCB2-E9F0-484C-A671-E7156FC3C27E}" type="presParOf" srcId="{E1DA39F9-BE45-41FA-B1CC-9209B3D4EE81}" destId="{6D54202B-E38D-40FD-9764-0E39D40B6CE0}" srcOrd="0" destOrd="0" presId="urn:microsoft.com/office/officeart/2005/8/layout/cycle1"/>
    <dgm:cxn modelId="{7878D76A-F125-4428-ACC1-C9EB9496151B}" type="presParOf" srcId="{E1DA39F9-BE45-41FA-B1CC-9209B3D4EE81}" destId="{EB1833AB-451D-4E67-8B41-6ADCFD7D9C2E}" srcOrd="1" destOrd="0" presId="urn:microsoft.com/office/officeart/2005/8/layout/cycle1"/>
    <dgm:cxn modelId="{8A649951-1D9C-46D5-924A-F67188963C4E}" type="presParOf" srcId="{E1DA39F9-BE45-41FA-B1CC-9209B3D4EE81}" destId="{BC6E915A-256B-47D5-A766-1BD004D12EEF}" srcOrd="2" destOrd="0" presId="urn:microsoft.com/office/officeart/2005/8/layout/cycle1"/>
    <dgm:cxn modelId="{DCAF6A7C-40DA-4BCC-BCDE-C496F0ABFDB3}" type="presParOf" srcId="{E1DA39F9-BE45-41FA-B1CC-9209B3D4EE81}" destId="{703B067C-79B0-4E4E-A3AC-F16A3EA48EAF}" srcOrd="3" destOrd="0" presId="urn:microsoft.com/office/officeart/2005/8/layout/cycle1"/>
    <dgm:cxn modelId="{45274E42-5653-492E-928E-665BD80379E0}" type="presParOf" srcId="{E1DA39F9-BE45-41FA-B1CC-9209B3D4EE81}" destId="{3D948DDE-88A6-46FA-83E9-6A46753D2C9A}" srcOrd="4" destOrd="0" presId="urn:microsoft.com/office/officeart/2005/8/layout/cycle1"/>
    <dgm:cxn modelId="{8B10CE03-E52B-4C3D-BFEC-1DCFC7EADEF2}" type="presParOf" srcId="{E1DA39F9-BE45-41FA-B1CC-9209B3D4EE81}" destId="{AC746D06-381A-481A-A453-A33F3444A056}" srcOrd="5" destOrd="0" presId="urn:microsoft.com/office/officeart/2005/8/layout/cycle1"/>
    <dgm:cxn modelId="{A46C526F-7689-47A3-9256-061DB681B6E4}" type="presParOf" srcId="{E1DA39F9-BE45-41FA-B1CC-9209B3D4EE81}" destId="{7953E4EA-D7BA-48C4-A562-C9D8D02B7B9B}" srcOrd="6" destOrd="0" presId="urn:microsoft.com/office/officeart/2005/8/layout/cycle1"/>
    <dgm:cxn modelId="{B3B51FD7-6A56-40AC-8AB1-30ADAD4523C9}" type="presParOf" srcId="{E1DA39F9-BE45-41FA-B1CC-9209B3D4EE81}" destId="{E752074E-D9D0-41DD-A413-5DBCE6F56803}" srcOrd="7" destOrd="0" presId="urn:microsoft.com/office/officeart/2005/8/layout/cycle1"/>
    <dgm:cxn modelId="{581B94C4-4916-4808-BA9D-AA67556DE452}" type="presParOf" srcId="{E1DA39F9-BE45-41FA-B1CC-9209B3D4EE81}" destId="{2699B012-A829-4497-80AE-2CA71F2AB868}" srcOrd="8"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DA09B1-F3DC-4573-AD15-6FEDBDCA674B}" type="doc">
      <dgm:prSet loTypeId="urn:microsoft.com/office/officeart/2005/8/layout/cycle1" loCatId="cycle" qsTypeId="urn:microsoft.com/office/officeart/2005/8/quickstyle/simple3" qsCatId="simple" csTypeId="urn:microsoft.com/office/officeart/2005/8/colors/accent1_2" csCatId="accent1" phldr="1"/>
      <dgm:spPr/>
      <dgm:t>
        <a:bodyPr/>
        <a:lstStyle/>
        <a:p>
          <a:endParaRPr lang="en-US"/>
        </a:p>
      </dgm:t>
    </dgm:pt>
    <dgm:pt modelId="{D70D879D-6A48-4A9E-AF7D-C6D777B4DC0C}">
      <dgm:prSet phldrT="[Text]"/>
      <dgm:spPr/>
      <dgm:t>
        <a:bodyPr/>
        <a:lstStyle/>
        <a:p>
          <a:r>
            <a:rPr lang="en-US"/>
            <a:t>Diagnose</a:t>
          </a:r>
        </a:p>
      </dgm:t>
    </dgm:pt>
    <dgm:pt modelId="{314CFC2A-6365-417C-BC87-4FDC98F57D88}" type="parTrans" cxnId="{8DBDA3A7-EA8C-4B17-AA31-3A9DC6BE05E8}">
      <dgm:prSet/>
      <dgm:spPr/>
      <dgm:t>
        <a:bodyPr/>
        <a:lstStyle/>
        <a:p>
          <a:endParaRPr lang="en-US"/>
        </a:p>
      </dgm:t>
    </dgm:pt>
    <dgm:pt modelId="{2DDD9FB2-1E69-4412-9CB4-364FE5B149DA}" type="sibTrans" cxnId="{8DBDA3A7-EA8C-4B17-AA31-3A9DC6BE05E8}">
      <dgm:prSet/>
      <dgm:spPr/>
      <dgm:t>
        <a:bodyPr/>
        <a:lstStyle/>
        <a:p>
          <a:endParaRPr lang="en-US"/>
        </a:p>
      </dgm:t>
    </dgm:pt>
    <dgm:pt modelId="{2E1C5A4D-C44A-4644-8F15-73D67B948513}">
      <dgm:prSet phldrT="[Text]"/>
      <dgm:spPr/>
      <dgm:t>
        <a:bodyPr/>
        <a:lstStyle/>
        <a:p>
          <a:r>
            <a:rPr lang="en-US"/>
            <a:t>Prescribe</a:t>
          </a:r>
        </a:p>
      </dgm:t>
    </dgm:pt>
    <dgm:pt modelId="{7EEEFC39-5865-426F-80A1-72F7261BE687}" type="parTrans" cxnId="{C4CD299A-7DD1-4668-8015-37F32AD6E3CD}">
      <dgm:prSet/>
      <dgm:spPr/>
      <dgm:t>
        <a:bodyPr/>
        <a:lstStyle/>
        <a:p>
          <a:endParaRPr lang="en-US"/>
        </a:p>
      </dgm:t>
    </dgm:pt>
    <dgm:pt modelId="{189A315C-A746-4EA3-87F8-9C50BF548CA5}" type="sibTrans" cxnId="{C4CD299A-7DD1-4668-8015-37F32AD6E3CD}">
      <dgm:prSet/>
      <dgm:spPr/>
      <dgm:t>
        <a:bodyPr/>
        <a:lstStyle/>
        <a:p>
          <a:endParaRPr lang="en-US"/>
        </a:p>
      </dgm:t>
    </dgm:pt>
    <dgm:pt modelId="{B6E19227-DB42-48AD-8595-7D11DEBB84D6}">
      <dgm:prSet phldrT="[Text]"/>
      <dgm:spPr/>
      <dgm:t>
        <a:bodyPr/>
        <a:lstStyle/>
        <a:p>
          <a:r>
            <a:rPr lang="en-US"/>
            <a:t>Implement</a:t>
          </a:r>
        </a:p>
      </dgm:t>
    </dgm:pt>
    <dgm:pt modelId="{5EC0FD26-905E-48FF-AA63-DAE79CBE8D70}" type="parTrans" cxnId="{6FCAE436-8B79-462F-A7AD-1A7EAE9D556B}">
      <dgm:prSet/>
      <dgm:spPr/>
      <dgm:t>
        <a:bodyPr/>
        <a:lstStyle/>
        <a:p>
          <a:endParaRPr lang="en-US"/>
        </a:p>
      </dgm:t>
    </dgm:pt>
    <dgm:pt modelId="{7A6998CD-D69E-4136-BDD6-92E1BC15DB52}" type="sibTrans" cxnId="{6FCAE436-8B79-462F-A7AD-1A7EAE9D556B}">
      <dgm:prSet/>
      <dgm:spPr/>
      <dgm:t>
        <a:bodyPr/>
        <a:lstStyle/>
        <a:p>
          <a:endParaRPr lang="en-US"/>
        </a:p>
      </dgm:t>
    </dgm:pt>
    <dgm:pt modelId="{811F3634-179A-4577-AC5D-931909D3405D}">
      <dgm:prSet phldrT="[Text]"/>
      <dgm:spPr/>
      <dgm:t>
        <a:bodyPr/>
        <a:lstStyle/>
        <a:p>
          <a:r>
            <a:rPr lang="en-US"/>
            <a:t>Evaluate</a:t>
          </a:r>
        </a:p>
      </dgm:t>
    </dgm:pt>
    <dgm:pt modelId="{287CFB64-24E7-454A-92EA-3C790D551299}" type="parTrans" cxnId="{98A87A98-9550-411C-B97E-680073D913CD}">
      <dgm:prSet/>
      <dgm:spPr/>
      <dgm:t>
        <a:bodyPr/>
        <a:lstStyle/>
        <a:p>
          <a:endParaRPr lang="en-US"/>
        </a:p>
      </dgm:t>
    </dgm:pt>
    <dgm:pt modelId="{835B81B5-1F2F-4E45-8E58-F4D622B76E7B}" type="sibTrans" cxnId="{98A87A98-9550-411C-B97E-680073D913CD}">
      <dgm:prSet/>
      <dgm:spPr/>
      <dgm:t>
        <a:bodyPr/>
        <a:lstStyle/>
        <a:p>
          <a:endParaRPr lang="en-US"/>
        </a:p>
      </dgm:t>
    </dgm:pt>
    <dgm:pt modelId="{3B91BADB-EB15-43E5-A10A-8D8BE375FD71}" type="pres">
      <dgm:prSet presAssocID="{B0DA09B1-F3DC-4573-AD15-6FEDBDCA674B}" presName="cycle" presStyleCnt="0">
        <dgm:presLayoutVars>
          <dgm:dir/>
          <dgm:resizeHandles val="exact"/>
        </dgm:presLayoutVars>
      </dgm:prSet>
      <dgm:spPr/>
    </dgm:pt>
    <dgm:pt modelId="{5F16405D-ADD0-4C49-B590-76378120AC40}" type="pres">
      <dgm:prSet presAssocID="{D70D879D-6A48-4A9E-AF7D-C6D777B4DC0C}" presName="dummy" presStyleCnt="0"/>
      <dgm:spPr/>
    </dgm:pt>
    <dgm:pt modelId="{50C7BCB9-DCB1-45F9-A094-1879918A7741}" type="pres">
      <dgm:prSet presAssocID="{D70D879D-6A48-4A9E-AF7D-C6D777B4DC0C}" presName="node" presStyleLbl="revTx" presStyleIdx="0" presStyleCnt="4">
        <dgm:presLayoutVars>
          <dgm:bulletEnabled val="1"/>
        </dgm:presLayoutVars>
      </dgm:prSet>
      <dgm:spPr/>
    </dgm:pt>
    <dgm:pt modelId="{18BDCCFB-1391-4DAF-AA99-67526D148064}" type="pres">
      <dgm:prSet presAssocID="{2DDD9FB2-1E69-4412-9CB4-364FE5B149DA}" presName="sibTrans" presStyleLbl="node1" presStyleIdx="0" presStyleCnt="4"/>
      <dgm:spPr/>
    </dgm:pt>
    <dgm:pt modelId="{4FF2D1D5-5B37-4598-8047-E0981A794D41}" type="pres">
      <dgm:prSet presAssocID="{2E1C5A4D-C44A-4644-8F15-73D67B948513}" presName="dummy" presStyleCnt="0"/>
      <dgm:spPr/>
    </dgm:pt>
    <dgm:pt modelId="{24EFFB55-E9B4-4115-BC60-E8A2C7D80C34}" type="pres">
      <dgm:prSet presAssocID="{2E1C5A4D-C44A-4644-8F15-73D67B948513}" presName="node" presStyleLbl="revTx" presStyleIdx="1" presStyleCnt="4">
        <dgm:presLayoutVars>
          <dgm:bulletEnabled val="1"/>
        </dgm:presLayoutVars>
      </dgm:prSet>
      <dgm:spPr/>
    </dgm:pt>
    <dgm:pt modelId="{E3166A4C-ACA1-42E8-94BC-C9310D420A20}" type="pres">
      <dgm:prSet presAssocID="{189A315C-A746-4EA3-87F8-9C50BF548CA5}" presName="sibTrans" presStyleLbl="node1" presStyleIdx="1" presStyleCnt="4"/>
      <dgm:spPr/>
    </dgm:pt>
    <dgm:pt modelId="{D4CA62B7-F0A4-4168-833D-4DCA3C267C45}" type="pres">
      <dgm:prSet presAssocID="{B6E19227-DB42-48AD-8595-7D11DEBB84D6}" presName="dummy" presStyleCnt="0"/>
      <dgm:spPr/>
    </dgm:pt>
    <dgm:pt modelId="{04CC9C4E-591D-49F3-A92F-0D296ED01633}" type="pres">
      <dgm:prSet presAssocID="{B6E19227-DB42-48AD-8595-7D11DEBB84D6}" presName="node" presStyleLbl="revTx" presStyleIdx="2" presStyleCnt="4">
        <dgm:presLayoutVars>
          <dgm:bulletEnabled val="1"/>
        </dgm:presLayoutVars>
      </dgm:prSet>
      <dgm:spPr/>
    </dgm:pt>
    <dgm:pt modelId="{9AA70B59-4EE4-4FBB-AAB7-1A5A6A4670B7}" type="pres">
      <dgm:prSet presAssocID="{7A6998CD-D69E-4136-BDD6-92E1BC15DB52}" presName="sibTrans" presStyleLbl="node1" presStyleIdx="2" presStyleCnt="4"/>
      <dgm:spPr/>
    </dgm:pt>
    <dgm:pt modelId="{CDEBD8C6-F875-4840-84F2-4170BDA85754}" type="pres">
      <dgm:prSet presAssocID="{811F3634-179A-4577-AC5D-931909D3405D}" presName="dummy" presStyleCnt="0"/>
      <dgm:spPr/>
    </dgm:pt>
    <dgm:pt modelId="{A402357B-1E8E-4935-B496-07B532A27BC4}" type="pres">
      <dgm:prSet presAssocID="{811F3634-179A-4577-AC5D-931909D3405D}" presName="node" presStyleLbl="revTx" presStyleIdx="3" presStyleCnt="4">
        <dgm:presLayoutVars>
          <dgm:bulletEnabled val="1"/>
        </dgm:presLayoutVars>
      </dgm:prSet>
      <dgm:spPr/>
    </dgm:pt>
    <dgm:pt modelId="{AAACC248-9FA9-4E05-ABDB-E6420660FCB8}" type="pres">
      <dgm:prSet presAssocID="{835B81B5-1F2F-4E45-8E58-F4D622B76E7B}" presName="sibTrans" presStyleLbl="node1" presStyleIdx="3" presStyleCnt="4"/>
      <dgm:spPr/>
    </dgm:pt>
  </dgm:ptLst>
  <dgm:cxnLst>
    <dgm:cxn modelId="{3E568E00-F58B-4AC0-9AC8-BC719FDB8B36}" type="presOf" srcId="{D70D879D-6A48-4A9E-AF7D-C6D777B4DC0C}" destId="{50C7BCB9-DCB1-45F9-A094-1879918A7741}" srcOrd="0" destOrd="0" presId="urn:microsoft.com/office/officeart/2005/8/layout/cycle1"/>
    <dgm:cxn modelId="{6FCAE436-8B79-462F-A7AD-1A7EAE9D556B}" srcId="{B0DA09B1-F3DC-4573-AD15-6FEDBDCA674B}" destId="{B6E19227-DB42-48AD-8595-7D11DEBB84D6}" srcOrd="2" destOrd="0" parTransId="{5EC0FD26-905E-48FF-AA63-DAE79CBE8D70}" sibTransId="{7A6998CD-D69E-4136-BDD6-92E1BC15DB52}"/>
    <dgm:cxn modelId="{EFC0D653-F844-4D9D-8199-0278BC574A65}" type="presOf" srcId="{2E1C5A4D-C44A-4644-8F15-73D67B948513}" destId="{24EFFB55-E9B4-4115-BC60-E8A2C7D80C34}" srcOrd="0" destOrd="0" presId="urn:microsoft.com/office/officeart/2005/8/layout/cycle1"/>
    <dgm:cxn modelId="{2B25CF6C-D16E-4BB5-8FA1-88ED7CA69B6A}" type="presOf" srcId="{189A315C-A746-4EA3-87F8-9C50BF548CA5}" destId="{E3166A4C-ACA1-42E8-94BC-C9310D420A20}" srcOrd="0" destOrd="0" presId="urn:microsoft.com/office/officeart/2005/8/layout/cycle1"/>
    <dgm:cxn modelId="{DB4BE47B-7601-4383-840D-0A5DEF5C9351}" type="presOf" srcId="{B0DA09B1-F3DC-4573-AD15-6FEDBDCA674B}" destId="{3B91BADB-EB15-43E5-A10A-8D8BE375FD71}" srcOrd="0" destOrd="0" presId="urn:microsoft.com/office/officeart/2005/8/layout/cycle1"/>
    <dgm:cxn modelId="{B0CF9C8E-726A-4E77-BBB8-EC745059AD6C}" type="presOf" srcId="{B6E19227-DB42-48AD-8595-7D11DEBB84D6}" destId="{04CC9C4E-591D-49F3-A92F-0D296ED01633}" srcOrd="0" destOrd="0" presId="urn:microsoft.com/office/officeart/2005/8/layout/cycle1"/>
    <dgm:cxn modelId="{98A87A98-9550-411C-B97E-680073D913CD}" srcId="{B0DA09B1-F3DC-4573-AD15-6FEDBDCA674B}" destId="{811F3634-179A-4577-AC5D-931909D3405D}" srcOrd="3" destOrd="0" parTransId="{287CFB64-24E7-454A-92EA-3C790D551299}" sibTransId="{835B81B5-1F2F-4E45-8E58-F4D622B76E7B}"/>
    <dgm:cxn modelId="{C4CD299A-7DD1-4668-8015-37F32AD6E3CD}" srcId="{B0DA09B1-F3DC-4573-AD15-6FEDBDCA674B}" destId="{2E1C5A4D-C44A-4644-8F15-73D67B948513}" srcOrd="1" destOrd="0" parTransId="{7EEEFC39-5865-426F-80A1-72F7261BE687}" sibTransId="{189A315C-A746-4EA3-87F8-9C50BF548CA5}"/>
    <dgm:cxn modelId="{0EB5E3A0-C003-4EEE-AD57-B7CDE555F002}" type="presOf" srcId="{835B81B5-1F2F-4E45-8E58-F4D622B76E7B}" destId="{AAACC248-9FA9-4E05-ABDB-E6420660FCB8}" srcOrd="0" destOrd="0" presId="urn:microsoft.com/office/officeart/2005/8/layout/cycle1"/>
    <dgm:cxn modelId="{8DBDA3A7-EA8C-4B17-AA31-3A9DC6BE05E8}" srcId="{B0DA09B1-F3DC-4573-AD15-6FEDBDCA674B}" destId="{D70D879D-6A48-4A9E-AF7D-C6D777B4DC0C}" srcOrd="0" destOrd="0" parTransId="{314CFC2A-6365-417C-BC87-4FDC98F57D88}" sibTransId="{2DDD9FB2-1E69-4412-9CB4-364FE5B149DA}"/>
    <dgm:cxn modelId="{7F0558B5-5D2F-4C30-AA39-FA2FB2A5E424}" type="presOf" srcId="{811F3634-179A-4577-AC5D-931909D3405D}" destId="{A402357B-1E8E-4935-B496-07B532A27BC4}" srcOrd="0" destOrd="0" presId="urn:microsoft.com/office/officeart/2005/8/layout/cycle1"/>
    <dgm:cxn modelId="{B5A2B9D1-C63E-4264-B3D0-B8CD64979D5B}" type="presOf" srcId="{7A6998CD-D69E-4136-BDD6-92E1BC15DB52}" destId="{9AA70B59-4EE4-4FBB-AAB7-1A5A6A4670B7}" srcOrd="0" destOrd="0" presId="urn:microsoft.com/office/officeart/2005/8/layout/cycle1"/>
    <dgm:cxn modelId="{39B5C4DD-7C66-40B4-95F6-2B5214065BD9}" type="presOf" srcId="{2DDD9FB2-1E69-4412-9CB4-364FE5B149DA}" destId="{18BDCCFB-1391-4DAF-AA99-67526D148064}" srcOrd="0" destOrd="0" presId="urn:microsoft.com/office/officeart/2005/8/layout/cycle1"/>
    <dgm:cxn modelId="{8FB8A1FB-262F-49CA-99FA-75A71A74DFED}" type="presParOf" srcId="{3B91BADB-EB15-43E5-A10A-8D8BE375FD71}" destId="{5F16405D-ADD0-4C49-B590-76378120AC40}" srcOrd="0" destOrd="0" presId="urn:microsoft.com/office/officeart/2005/8/layout/cycle1"/>
    <dgm:cxn modelId="{9E009036-C980-437B-BDB8-29589C5F9DCF}" type="presParOf" srcId="{3B91BADB-EB15-43E5-A10A-8D8BE375FD71}" destId="{50C7BCB9-DCB1-45F9-A094-1879918A7741}" srcOrd="1" destOrd="0" presId="urn:microsoft.com/office/officeart/2005/8/layout/cycle1"/>
    <dgm:cxn modelId="{8C28B994-20C0-4B50-BFB0-1870A2A96443}" type="presParOf" srcId="{3B91BADB-EB15-43E5-A10A-8D8BE375FD71}" destId="{18BDCCFB-1391-4DAF-AA99-67526D148064}" srcOrd="2" destOrd="0" presId="urn:microsoft.com/office/officeart/2005/8/layout/cycle1"/>
    <dgm:cxn modelId="{153C3DC0-89EF-4849-A74D-9F6388E17FEC}" type="presParOf" srcId="{3B91BADB-EB15-43E5-A10A-8D8BE375FD71}" destId="{4FF2D1D5-5B37-4598-8047-E0981A794D41}" srcOrd="3" destOrd="0" presId="urn:microsoft.com/office/officeart/2005/8/layout/cycle1"/>
    <dgm:cxn modelId="{A9540FAE-2B3F-4823-AFF0-75579234EF3E}" type="presParOf" srcId="{3B91BADB-EB15-43E5-A10A-8D8BE375FD71}" destId="{24EFFB55-E9B4-4115-BC60-E8A2C7D80C34}" srcOrd="4" destOrd="0" presId="urn:microsoft.com/office/officeart/2005/8/layout/cycle1"/>
    <dgm:cxn modelId="{47EDD78D-8D8E-4A01-940E-66EE65286EF9}" type="presParOf" srcId="{3B91BADB-EB15-43E5-A10A-8D8BE375FD71}" destId="{E3166A4C-ACA1-42E8-94BC-C9310D420A20}" srcOrd="5" destOrd="0" presId="urn:microsoft.com/office/officeart/2005/8/layout/cycle1"/>
    <dgm:cxn modelId="{D38B07CD-0235-4C62-818E-0CBEAF1D4846}" type="presParOf" srcId="{3B91BADB-EB15-43E5-A10A-8D8BE375FD71}" destId="{D4CA62B7-F0A4-4168-833D-4DCA3C267C45}" srcOrd="6" destOrd="0" presId="urn:microsoft.com/office/officeart/2005/8/layout/cycle1"/>
    <dgm:cxn modelId="{468F1DC1-C0DF-4449-B3F0-3A960FE6B577}" type="presParOf" srcId="{3B91BADB-EB15-43E5-A10A-8D8BE375FD71}" destId="{04CC9C4E-591D-49F3-A92F-0D296ED01633}" srcOrd="7" destOrd="0" presId="urn:microsoft.com/office/officeart/2005/8/layout/cycle1"/>
    <dgm:cxn modelId="{3319E271-B9F5-45A9-A7C7-1839A3D3924C}" type="presParOf" srcId="{3B91BADB-EB15-43E5-A10A-8D8BE375FD71}" destId="{9AA70B59-4EE4-4FBB-AAB7-1A5A6A4670B7}" srcOrd="8" destOrd="0" presId="urn:microsoft.com/office/officeart/2005/8/layout/cycle1"/>
    <dgm:cxn modelId="{6E9ACD67-656D-4EEF-BB65-824D3F039E5F}" type="presParOf" srcId="{3B91BADB-EB15-43E5-A10A-8D8BE375FD71}" destId="{CDEBD8C6-F875-4840-84F2-4170BDA85754}" srcOrd="9" destOrd="0" presId="urn:microsoft.com/office/officeart/2005/8/layout/cycle1"/>
    <dgm:cxn modelId="{D9AAC834-43E4-4921-A7A1-F54BEA6E1D89}" type="presParOf" srcId="{3B91BADB-EB15-43E5-A10A-8D8BE375FD71}" destId="{A402357B-1E8E-4935-B496-07B532A27BC4}" srcOrd="10" destOrd="0" presId="urn:microsoft.com/office/officeart/2005/8/layout/cycle1"/>
    <dgm:cxn modelId="{A5998890-44BF-4BB6-AA81-26CAE81300C2}" type="presParOf" srcId="{3B91BADB-EB15-43E5-A10A-8D8BE375FD71}" destId="{AAACC248-9FA9-4E05-ABDB-E6420660FCB8}" srcOrd="11" destOrd="0" presId="urn:microsoft.com/office/officeart/2005/8/layout/cycle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833AB-451D-4E67-8B41-6ADCFD7D9C2E}">
      <dsp:nvSpPr>
        <dsp:cNvPr id="0" name=""/>
        <dsp:cNvSpPr/>
      </dsp:nvSpPr>
      <dsp:spPr>
        <a:xfrm>
          <a:off x="1872800" y="187279"/>
          <a:ext cx="954619" cy="954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Power</a:t>
          </a:r>
        </a:p>
      </dsp:txBody>
      <dsp:txXfrm>
        <a:off x="1872800" y="187279"/>
        <a:ext cx="954619" cy="954619"/>
      </dsp:txXfrm>
    </dsp:sp>
    <dsp:sp modelId="{BC6E915A-256B-47D5-A766-1BD004D12EEF}">
      <dsp:nvSpPr>
        <dsp:cNvPr id="0" name=""/>
        <dsp:cNvSpPr/>
      </dsp:nvSpPr>
      <dsp:spPr>
        <a:xfrm>
          <a:off x="417351" y="-147614"/>
          <a:ext cx="2258664" cy="2258664"/>
        </a:xfrm>
        <a:prstGeom prst="circularArrow">
          <a:avLst>
            <a:gd name="adj1" fmla="val 8242"/>
            <a:gd name="adj2" fmla="val 575536"/>
            <a:gd name="adj3" fmla="val 2670032"/>
            <a:gd name="adj4" fmla="val 37575"/>
            <a:gd name="adj5" fmla="val 9615"/>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948DDE-88A6-46FA-83E9-6A46753D2C9A}">
      <dsp:nvSpPr>
        <dsp:cNvPr id="0" name=""/>
        <dsp:cNvSpPr/>
      </dsp:nvSpPr>
      <dsp:spPr>
        <a:xfrm>
          <a:off x="1136117" y="1579068"/>
          <a:ext cx="954619" cy="954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Knowledge</a:t>
          </a:r>
        </a:p>
      </dsp:txBody>
      <dsp:txXfrm>
        <a:off x="1136117" y="1579068"/>
        <a:ext cx="954619" cy="954619"/>
      </dsp:txXfrm>
    </dsp:sp>
    <dsp:sp modelId="{AC746D06-381A-481A-A453-A33F3444A056}">
      <dsp:nvSpPr>
        <dsp:cNvPr id="0" name=""/>
        <dsp:cNvSpPr/>
      </dsp:nvSpPr>
      <dsp:spPr>
        <a:xfrm>
          <a:off x="417432" y="-214620"/>
          <a:ext cx="2258664" cy="2258664"/>
        </a:xfrm>
        <a:prstGeom prst="circularArrow">
          <a:avLst>
            <a:gd name="adj1" fmla="val 8242"/>
            <a:gd name="adj2" fmla="val 575536"/>
            <a:gd name="adj3" fmla="val 10185666"/>
            <a:gd name="adj4" fmla="val 6976447"/>
            <a:gd name="adj5" fmla="val 9615"/>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52074E-D9D0-41DD-A413-5DBCE6F56803}">
      <dsp:nvSpPr>
        <dsp:cNvPr id="0" name=""/>
        <dsp:cNvSpPr/>
      </dsp:nvSpPr>
      <dsp:spPr>
        <a:xfrm>
          <a:off x="266031" y="187279"/>
          <a:ext cx="954619" cy="954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Action</a:t>
          </a:r>
        </a:p>
      </dsp:txBody>
      <dsp:txXfrm>
        <a:off x="266031" y="187279"/>
        <a:ext cx="954619" cy="954619"/>
      </dsp:txXfrm>
    </dsp:sp>
    <dsp:sp modelId="{2699B012-A829-4497-80AE-2CA71F2AB868}">
      <dsp:nvSpPr>
        <dsp:cNvPr id="0" name=""/>
        <dsp:cNvSpPr/>
      </dsp:nvSpPr>
      <dsp:spPr>
        <a:xfrm>
          <a:off x="434062" y="-4"/>
          <a:ext cx="2258664" cy="2258664"/>
        </a:xfrm>
        <a:prstGeom prst="circularArrow">
          <a:avLst>
            <a:gd name="adj1" fmla="val 8242"/>
            <a:gd name="adj2" fmla="val 575536"/>
            <a:gd name="adj3" fmla="val 16859206"/>
            <a:gd name="adj4" fmla="val 14965258"/>
            <a:gd name="adj5" fmla="val 9615"/>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7BCB9-DCB1-45F9-A094-1879918A7741}">
      <dsp:nvSpPr>
        <dsp:cNvPr id="0" name=""/>
        <dsp:cNvSpPr/>
      </dsp:nvSpPr>
      <dsp:spPr>
        <a:xfrm>
          <a:off x="2085758" y="53347"/>
          <a:ext cx="849070" cy="849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Diagnose</a:t>
          </a:r>
        </a:p>
      </dsp:txBody>
      <dsp:txXfrm>
        <a:off x="2085758" y="53347"/>
        <a:ext cx="849070" cy="849070"/>
      </dsp:txXfrm>
    </dsp:sp>
    <dsp:sp modelId="{18BDCCFB-1391-4DAF-AA99-67526D148064}">
      <dsp:nvSpPr>
        <dsp:cNvPr id="0" name=""/>
        <dsp:cNvSpPr/>
      </dsp:nvSpPr>
      <dsp:spPr>
        <a:xfrm>
          <a:off x="589541" y="-257"/>
          <a:ext cx="2398892" cy="2398892"/>
        </a:xfrm>
        <a:prstGeom prst="circularArrow">
          <a:avLst>
            <a:gd name="adj1" fmla="val 6902"/>
            <a:gd name="adj2" fmla="val 465338"/>
            <a:gd name="adj3" fmla="val 549475"/>
            <a:gd name="adj4" fmla="val 20585187"/>
            <a:gd name="adj5" fmla="val 8052"/>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4EFFB55-E9B4-4115-BC60-E8A2C7D80C34}">
      <dsp:nvSpPr>
        <dsp:cNvPr id="0" name=""/>
        <dsp:cNvSpPr/>
      </dsp:nvSpPr>
      <dsp:spPr>
        <a:xfrm>
          <a:off x="2085758" y="1495958"/>
          <a:ext cx="849070" cy="849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Prescribe</a:t>
          </a:r>
        </a:p>
      </dsp:txBody>
      <dsp:txXfrm>
        <a:off x="2085758" y="1495958"/>
        <a:ext cx="849070" cy="849070"/>
      </dsp:txXfrm>
    </dsp:sp>
    <dsp:sp modelId="{E3166A4C-ACA1-42E8-94BC-C9310D420A20}">
      <dsp:nvSpPr>
        <dsp:cNvPr id="0" name=""/>
        <dsp:cNvSpPr/>
      </dsp:nvSpPr>
      <dsp:spPr>
        <a:xfrm>
          <a:off x="589541" y="-257"/>
          <a:ext cx="2398892" cy="2398892"/>
        </a:xfrm>
        <a:prstGeom prst="circularArrow">
          <a:avLst>
            <a:gd name="adj1" fmla="val 6902"/>
            <a:gd name="adj2" fmla="val 465338"/>
            <a:gd name="adj3" fmla="val 5949475"/>
            <a:gd name="adj4" fmla="val 4385187"/>
            <a:gd name="adj5" fmla="val 8052"/>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4CC9C4E-591D-49F3-A92F-0D296ED01633}">
      <dsp:nvSpPr>
        <dsp:cNvPr id="0" name=""/>
        <dsp:cNvSpPr/>
      </dsp:nvSpPr>
      <dsp:spPr>
        <a:xfrm>
          <a:off x="643147" y="1495958"/>
          <a:ext cx="849070" cy="849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Implement</a:t>
          </a:r>
        </a:p>
      </dsp:txBody>
      <dsp:txXfrm>
        <a:off x="643147" y="1495958"/>
        <a:ext cx="849070" cy="849070"/>
      </dsp:txXfrm>
    </dsp:sp>
    <dsp:sp modelId="{9AA70B59-4EE4-4FBB-AAB7-1A5A6A4670B7}">
      <dsp:nvSpPr>
        <dsp:cNvPr id="0" name=""/>
        <dsp:cNvSpPr/>
      </dsp:nvSpPr>
      <dsp:spPr>
        <a:xfrm>
          <a:off x="589541" y="-257"/>
          <a:ext cx="2398892" cy="2398892"/>
        </a:xfrm>
        <a:prstGeom prst="circularArrow">
          <a:avLst>
            <a:gd name="adj1" fmla="val 6902"/>
            <a:gd name="adj2" fmla="val 465338"/>
            <a:gd name="adj3" fmla="val 11349475"/>
            <a:gd name="adj4" fmla="val 9785187"/>
            <a:gd name="adj5" fmla="val 8052"/>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402357B-1E8E-4935-B496-07B532A27BC4}">
      <dsp:nvSpPr>
        <dsp:cNvPr id="0" name=""/>
        <dsp:cNvSpPr/>
      </dsp:nvSpPr>
      <dsp:spPr>
        <a:xfrm>
          <a:off x="643147" y="53347"/>
          <a:ext cx="849070" cy="849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Evaluate</a:t>
          </a:r>
        </a:p>
      </dsp:txBody>
      <dsp:txXfrm>
        <a:off x="643147" y="53347"/>
        <a:ext cx="849070" cy="849070"/>
      </dsp:txXfrm>
    </dsp:sp>
    <dsp:sp modelId="{AAACC248-9FA9-4E05-ABDB-E6420660FCB8}">
      <dsp:nvSpPr>
        <dsp:cNvPr id="0" name=""/>
        <dsp:cNvSpPr/>
      </dsp:nvSpPr>
      <dsp:spPr>
        <a:xfrm>
          <a:off x="589541" y="-257"/>
          <a:ext cx="2398892" cy="2398892"/>
        </a:xfrm>
        <a:prstGeom prst="circularArrow">
          <a:avLst>
            <a:gd name="adj1" fmla="val 6902"/>
            <a:gd name="adj2" fmla="val 465338"/>
            <a:gd name="adj3" fmla="val 16749475"/>
            <a:gd name="adj4" fmla="val 15185187"/>
            <a:gd name="adj5" fmla="val 8052"/>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CA218-A5C3-4571-98D8-4B29E07EC699}" type="datetimeFigureOut">
              <a:rPr lang="en-US" smtClean="0"/>
              <a:t>8/5/24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13B0F-2006-4BA1-954E-4117729C7D27}" type="slidenum">
              <a:rPr lang="en-US" smtClean="0"/>
              <a:t>‹#›</a:t>
            </a:fld>
            <a:endParaRPr lang="en-US"/>
          </a:p>
        </p:txBody>
      </p:sp>
    </p:spTree>
    <p:extLst>
      <p:ext uri="{BB962C8B-B14F-4D97-AF65-F5344CB8AC3E}">
        <p14:creationId xmlns:p14="http://schemas.microsoft.com/office/powerpoint/2010/main" val="361062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376D34-177F-4B01-80D1-F0397C0E0AE8}"/>
              </a:ext>
            </a:extLst>
          </p:cNvPr>
          <p:cNvSpPr>
            <a:spLocks noGrp="1"/>
          </p:cNvSpPr>
          <p:nvPr>
            <p:ph type="body" idx="1"/>
          </p:nvPr>
        </p:nvSpPr>
        <p:spPr/>
        <p:txBody>
          <a:bodyPr/>
          <a:lstStyle/>
          <a:p>
            <a:r>
              <a:rPr lang="en-US" dirty="0"/>
              <a:t>Introduction – Alexis Halbert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Activity/Participant engagement </a:t>
            </a:r>
            <a:r>
              <a:rPr lang="en-US" dirty="0"/>
              <a:t>to demonstrate </a:t>
            </a:r>
            <a:r>
              <a:rPr lang="en-US" b="1" dirty="0"/>
              <a:t>the power of storytelling </a:t>
            </a:r>
            <a:r>
              <a:rPr lang="en-US" dirty="0"/>
              <a:t>and </a:t>
            </a:r>
            <a:r>
              <a:rPr lang="en-US" b="1" dirty="0"/>
              <a:t>importance of relationship building</a:t>
            </a:r>
            <a:r>
              <a:rPr lang="en-US" dirty="0"/>
              <a:t>.   Customize the question asked on this slide for what you think would work well with the participants.</a:t>
            </a:r>
          </a:p>
          <a:p>
            <a:endParaRPr lang="en-US" dirty="0"/>
          </a:p>
          <a:p>
            <a:pPr marL="0" marR="0">
              <a:lnSpc>
                <a:spcPts val="1200"/>
              </a:lnSpc>
              <a:spcBef>
                <a:spcPts val="0"/>
              </a:spcBef>
              <a:spcAft>
                <a:spcPts val="1350"/>
              </a:spcAft>
            </a:pPr>
            <a:r>
              <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Choose ONE of the following ideas for this activity:</a:t>
            </a:r>
            <a:endParaRPr lang="en-US" sz="1200" spc="-10" dirty="0">
              <a:solidFill>
                <a:srgbClr val="000000"/>
              </a:solidFill>
              <a:effectLst/>
              <a:latin typeface="Vollkorn" panose="00000500000000000000" pitchFamily="2" charset="0"/>
              <a:ea typeface="Calibri" panose="020F0502020204030204" pitchFamily="34" charset="0"/>
              <a:cs typeface="Vollkorn" panose="00000500000000000000" pitchFamily="2" charset="0"/>
            </a:endParaRPr>
          </a:p>
          <a:p>
            <a:pPr marL="0" marR="0">
              <a:lnSpc>
                <a:spcPts val="1200"/>
              </a:lnSpc>
              <a:spcBef>
                <a:spcPts val="0"/>
              </a:spcBef>
              <a:spcAft>
                <a:spcPts val="1350"/>
              </a:spcAft>
            </a:pPr>
            <a:r>
              <a:rPr lang="en-US" sz="1200" b="1" i="0" u="sng"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Idea #1:</a:t>
            </a:r>
            <a:r>
              <a:rPr lang="en-US" sz="1200" i="0" u="sng"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a:t>
            </a:r>
            <a:r>
              <a:rPr lang="en-US" sz="1200" b="1" i="0" u="sng"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Pair share</a:t>
            </a:r>
            <a:r>
              <a:rPr lang="en-US" sz="1200" i="0" u="sng"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a:t>
            </a:r>
            <a:endParaRPr lang="en-US" sz="1200" b="0" i="0" u="sng"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endParaRPr>
          </a:p>
          <a:p>
            <a:pPr marL="0" marR="0">
              <a:lnSpc>
                <a:spcPts val="1200"/>
              </a:lnSpc>
              <a:spcBef>
                <a:spcPts val="0"/>
              </a:spcBef>
              <a:spcAft>
                <a:spcPts val="1350"/>
              </a:spcAft>
            </a:pPr>
            <a:r>
              <a:rPr lang="en-US" sz="1200" b="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a:t>
            </a:r>
            <a:r>
              <a:rPr lang="en-US" sz="1200" b="1" i="1"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In-person</a:t>
            </a:r>
            <a:r>
              <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Get up!  Find someone in the room you don’t know (or don’t know well.) Pretend this person is coming to visit your town for the first time. Where would you want to take them?  What should they see or experience in your community?  Each person takes 2 minutes to talk about the place they chose and why.           </a:t>
            </a:r>
            <a:r>
              <a:rPr lang="en-US" sz="1200" b="1" i="1"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Virtual modification</a:t>
            </a:r>
            <a:r>
              <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Use break-out rooms for 2 or 3 people to share—place participants in rooms randomly with the same instructions as above. </a:t>
            </a:r>
            <a:endParaRPr lang="en-US" sz="1200" spc="-10" dirty="0">
              <a:solidFill>
                <a:srgbClr val="000000"/>
              </a:solidFill>
              <a:effectLst/>
              <a:latin typeface="Vollkorn" panose="00000500000000000000" pitchFamily="2" charset="0"/>
              <a:ea typeface="Calibri" panose="020F0502020204030204" pitchFamily="34" charset="0"/>
              <a:cs typeface="Vollkorn" panose="00000500000000000000" pitchFamily="2" charset="0"/>
            </a:endParaRPr>
          </a:p>
          <a:p>
            <a:pPr marL="0" marR="0">
              <a:spcBef>
                <a:spcPts val="0"/>
              </a:spcBef>
              <a:spcAft>
                <a:spcPts val="0"/>
              </a:spcAft>
            </a:pPr>
            <a:endParaRPr lang="en-US" sz="1200" b="1"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endParaRPr>
          </a:p>
          <a:p>
            <a:pPr marL="0" marR="0">
              <a:spcBef>
                <a:spcPts val="0"/>
              </a:spcBef>
              <a:spcAft>
                <a:spcPts val="0"/>
              </a:spcAft>
            </a:pPr>
            <a:r>
              <a:rPr lang="en-US" sz="1200" b="1" i="0" u="sng"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Idea #2:</a:t>
            </a:r>
            <a:r>
              <a:rPr lang="en-US" sz="1200" i="0" u="sng"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a:t>
            </a:r>
            <a:r>
              <a:rPr lang="en-US" sz="1200" b="1" i="0" u="sng"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Whole group</a:t>
            </a:r>
            <a:r>
              <a:rPr lang="en-US" sz="1200" i="0" u="sng"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a:t>
            </a:r>
          </a:p>
          <a:p>
            <a:pPr marL="0" marR="0">
              <a:spcBef>
                <a:spcPts val="0"/>
              </a:spcBef>
              <a:spcAft>
                <a:spcPts val="0"/>
              </a:spcAft>
            </a:pPr>
            <a:r>
              <a:rPr lang="en-US" sz="1200" b="1" i="1"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In person:  </a:t>
            </a:r>
            <a:r>
              <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Go around the room and have each person describe a favorite memory of their town. (This works well with a smaller group 8-12 people and </a:t>
            </a:r>
            <a:r>
              <a:rPr lang="en-US" sz="1200" i="1"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if you have the time</a:t>
            </a:r>
            <a:r>
              <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since you would need to plan on 15-30 mins with the “whole group shares one-at-a-time” approach.)</a:t>
            </a:r>
          </a:p>
          <a:p>
            <a:pPr marL="0" marR="0">
              <a:spcBef>
                <a:spcPts val="0"/>
              </a:spcBef>
              <a:spcAft>
                <a:spcPts val="0"/>
              </a:spcAft>
            </a:pPr>
            <a:r>
              <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a:t>
            </a:r>
            <a:r>
              <a:rPr lang="en-US" sz="1200" b="1" i="1"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Virtual modification</a:t>
            </a:r>
            <a:r>
              <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a:t>
            </a:r>
            <a:r>
              <a:rPr lang="en-US" sz="1200" i="0" spc="1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Ask for a volunteer to raise their hand if they would be willing to describe a favorite memory.  Invite them to unmute and share their story.  Ask follow up questions to get at some of the things they love and why they love it.  If time, hear from more people, one at a time.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1350"/>
              </a:spcAft>
            </a:pPr>
            <a:endPar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endParaRPr>
          </a:p>
          <a:p>
            <a:pPr marL="0" marR="0">
              <a:lnSpc>
                <a:spcPts val="1200"/>
              </a:lnSpc>
              <a:spcBef>
                <a:spcPts val="0"/>
              </a:spcBef>
              <a:spcAft>
                <a:spcPts val="1350"/>
              </a:spcAft>
            </a:pPr>
            <a:r>
              <a:rPr lang="en-US" sz="1200" b="1"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DEBRIEF with the whole group</a:t>
            </a:r>
            <a:r>
              <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  Show of hands:  How many of you heard someone mention similar things about your town?</a:t>
            </a:r>
          </a:p>
          <a:p>
            <a:pPr marL="0" marR="0">
              <a:lnSpc>
                <a:spcPts val="1200"/>
              </a:lnSpc>
              <a:spcBef>
                <a:spcPts val="0"/>
              </a:spcBef>
              <a:spcAft>
                <a:spcPts val="1350"/>
              </a:spcAft>
            </a:pPr>
            <a:r>
              <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As you listened to each other’s stories, what resonated with you? Do you share similar memories? What did you learn about what others care about and why?  Do you care about these things, too?  Did you want to hear more? </a:t>
            </a:r>
            <a:endParaRPr lang="en-US" sz="1200" spc="-10" dirty="0">
              <a:solidFill>
                <a:srgbClr val="000000"/>
              </a:solidFill>
              <a:effectLst/>
              <a:latin typeface="Vollkorn" panose="00000500000000000000" pitchFamily="2" charset="0"/>
              <a:ea typeface="Calibri" panose="020F0502020204030204" pitchFamily="34" charset="0"/>
              <a:cs typeface="Vollkorn" panose="00000500000000000000" pitchFamily="2" charset="0"/>
            </a:endParaRPr>
          </a:p>
          <a:p>
            <a:pPr marL="0" marR="0">
              <a:lnSpc>
                <a:spcPts val="1200"/>
              </a:lnSpc>
              <a:spcBef>
                <a:spcPts val="0"/>
              </a:spcBef>
              <a:spcAft>
                <a:spcPts val="1350"/>
              </a:spcAft>
            </a:pPr>
            <a:r>
              <a:rPr lang="en-US" sz="1200" i="0" spc="10" dirty="0">
                <a:solidFill>
                  <a:srgbClr val="000000"/>
                </a:solidFill>
                <a:effectLst/>
                <a:latin typeface="Calibri" panose="020F0502020204030204" pitchFamily="34" charset="0"/>
                <a:ea typeface="Calibri" panose="020F0502020204030204" pitchFamily="34" charset="0"/>
                <a:cs typeface="Vollkorn" panose="00000500000000000000" pitchFamily="2" charset="0"/>
              </a:rPr>
              <a:t>If you saw each other around the community in the next week or two, would you feel comfortable smiling, waving, or even stopping to chat?</a:t>
            </a:r>
            <a:endParaRPr lang="en-US" sz="1200" spc="-10" dirty="0">
              <a:solidFill>
                <a:srgbClr val="000000"/>
              </a:solidFill>
              <a:effectLst/>
              <a:latin typeface="Vollkorn" panose="00000500000000000000" pitchFamily="2" charset="0"/>
              <a:ea typeface="Calibri" panose="020F0502020204030204" pitchFamily="34" charset="0"/>
              <a:cs typeface="Vollkorn" panose="00000500000000000000" pitchFamily="2" charset="0"/>
            </a:endParaRPr>
          </a:p>
          <a:p>
            <a:endParaRPr lang="en-US" dirty="0"/>
          </a:p>
          <a:p>
            <a:r>
              <a:rPr lang="en-US" dirty="0"/>
              <a:t>Sharing stories and talking about what you love sows seeds of connection, trust-building, and finding common ground.    You learn new things, see the community through someone else’s eyes, and are reminded about what is good or what gives the community its identity.  Opportunities for story-telling and listening about real-life experiences are fundamental to Heart &amp; Soul. </a:t>
            </a:r>
          </a:p>
          <a:p>
            <a:endParaRPr lang="en-US" dirty="0"/>
          </a:p>
          <a:p>
            <a:r>
              <a:rPr lang="en-US" b="1" dirty="0"/>
              <a:t>Photo</a:t>
            </a:r>
            <a:r>
              <a:rPr lang="en-US" dirty="0"/>
              <a:t>—team members from Upper Chichester, PA </a:t>
            </a:r>
          </a:p>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10</a:t>
            </a:fld>
            <a:endParaRPr lang="en-US"/>
          </a:p>
        </p:txBody>
      </p:sp>
    </p:spTree>
    <p:extLst>
      <p:ext uri="{BB962C8B-B14F-4D97-AF65-F5344CB8AC3E}">
        <p14:creationId xmlns:p14="http://schemas.microsoft.com/office/powerpoint/2010/main" val="212412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What do we do with all these stories that get gathered?  Remember, we are looking for what people’s stories are telling us about what they care about and prioritize in their community.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Information from all of the stories become your data for Heart &amp; Soul statements.  We teach the team how to extract the data from the stories and turn them into Heart &amp; Soul statements that reflect what matters most to the community.  These become the guideposts for community priorities and decision-making. By the time you are done with phase 2, you should have a clear picture of what matters most to the community through the stories that you have gathered.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Photo: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a:t>North Fork Valley, CO community crafting and discussing their Heart &amp; Soul Statements.</a:t>
            </a:r>
          </a:p>
        </p:txBody>
      </p:sp>
      <p:sp>
        <p:nvSpPr>
          <p:cNvPr id="4" name="Slide Number Placeholder 3"/>
          <p:cNvSpPr>
            <a:spLocks noGrp="1"/>
          </p:cNvSpPr>
          <p:nvPr>
            <p:ph type="sldNum" sz="quarter" idx="5"/>
          </p:nvPr>
        </p:nvSpPr>
        <p:spPr/>
        <p:txBody>
          <a:bodyPr/>
          <a:lstStyle/>
          <a:p>
            <a:fld id="{4FD13B0F-2006-4BA1-954E-4117729C7D27}" type="slidenum">
              <a:rPr lang="en-US" smtClean="0"/>
              <a:t>11</a:t>
            </a:fld>
            <a:endParaRPr lang="en-US"/>
          </a:p>
        </p:txBody>
      </p:sp>
    </p:spTree>
    <p:extLst>
      <p:ext uri="{BB962C8B-B14F-4D97-AF65-F5344CB8AC3E}">
        <p14:creationId xmlns:p14="http://schemas.microsoft.com/office/powerpoint/2010/main" val="1833326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355854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As a result, Bucksport developed 9 Heart &amp; Soul statements to guide their future. These are posted in the Town Council meeting room for the elected leaders and residents to reflect on and guide them throughout their discussions and decision making. This is an example of HOW decision-making changes.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D13B0F-2006-4BA1-954E-4117729C7D27}" type="slidenum">
              <a:rPr lang="en-US" smtClean="0"/>
              <a:t>12</a:t>
            </a:fld>
            <a:endParaRPr lang="en-US"/>
          </a:p>
        </p:txBody>
      </p:sp>
    </p:spTree>
    <p:extLst>
      <p:ext uri="{BB962C8B-B14F-4D97-AF65-F5344CB8AC3E}">
        <p14:creationId xmlns:p14="http://schemas.microsoft.com/office/powerpoint/2010/main" val="3207581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Through their story gathering, the team heard dozens of ideas for actions as well as what matters most to the community. They turned this into a draft action plan with 82 ideas for action. They gathered commitments from organizations to host or lead these actions.  I’d like to tell you about a few of these so you can see the range of ideas that they then acted on as a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D13B0F-2006-4BA1-954E-4117729C7D27}" type="slidenum">
              <a:rPr lang="en-US" smtClean="0"/>
              <a:t>13</a:t>
            </a:fld>
            <a:endParaRPr lang="en-US"/>
          </a:p>
        </p:txBody>
      </p:sp>
    </p:spTree>
    <p:extLst>
      <p:ext uri="{BB962C8B-B14F-4D97-AF65-F5344CB8AC3E}">
        <p14:creationId xmlns:p14="http://schemas.microsoft.com/office/powerpoint/2010/main" val="2201473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you like community input sessions to look like this?  Interactive, dialogue-centered, with a wide range of participants.  Heart &amp; Soul transforms towns because </a:t>
            </a:r>
            <a:r>
              <a:rPr lang="en-US" i="1" dirty="0"/>
              <a:t>residents</a:t>
            </a:r>
            <a:r>
              <a:rPr lang="en-US" dirty="0"/>
              <a:t> do the work, not outside consultants.  It gets people out and meeting one another so that relationships are built, people learn from one another, and a plan for action is developed together.</a:t>
            </a:r>
          </a:p>
          <a:p>
            <a:endParaRPr lang="en-US" dirty="0"/>
          </a:p>
          <a:p>
            <a:r>
              <a:rPr lang="en-US" b="1" dirty="0"/>
              <a:t>Photo collage:  Upper Chichester, PA  “Community Summit”  Early March 2020 (Town that participated in the pilot)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mbria" panose="02040503050406030204" pitchFamily="18" charset="0"/>
                <a:ea typeface="Calibri" panose="020F0502020204030204" pitchFamily="34" charset="0"/>
                <a:cs typeface="Times New Roman" panose="02020603050405020304" pitchFamily="18" charset="0"/>
              </a:rPr>
              <a:t>To achieve this kind of representative participation, we use a tool developed by Community Heart &amp; Soul </a:t>
            </a:r>
            <a:r>
              <a:rPr lang="en-US" sz="1200" u="none" baseline="0" dirty="0"/>
              <a:t>called the </a:t>
            </a:r>
            <a:r>
              <a:rPr lang="en-US" sz="1200" b="1" u="none" baseline="0" dirty="0"/>
              <a:t>Community Network Analysis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u="none" baseline="0" dirty="0"/>
          </a:p>
          <a:p>
            <a:pPr marL="457200" indent="-342900">
              <a:spcAft>
                <a:spcPts val="1800"/>
              </a:spcAft>
              <a:buFont typeface="Arial" panose="020B0604020202020204" pitchFamily="34" charset="0"/>
              <a:buChar char="•"/>
            </a:pPr>
            <a:r>
              <a:rPr lang="en-US" sz="1200" dirty="0">
                <a:solidFill>
                  <a:schemeClr val="tx1">
                    <a:lumMod val="85000"/>
                    <a:lumOff val="15000"/>
                  </a:schemeClr>
                </a:solidFill>
                <a:latin typeface="Cambria" panose="02040503050406030204" pitchFamily="18" charset="0"/>
              </a:rPr>
              <a:t>First, it makes sure you really know </a:t>
            </a:r>
            <a:r>
              <a:rPr lang="en-US" sz="1200" b="1" dirty="0">
                <a:solidFill>
                  <a:schemeClr val="tx1">
                    <a:lumMod val="85000"/>
                    <a:lumOff val="15000"/>
                  </a:schemeClr>
                </a:solidFill>
                <a:latin typeface="Cambria" panose="02040503050406030204" pitchFamily="18" charset="0"/>
              </a:rPr>
              <a:t>who</a:t>
            </a:r>
            <a:r>
              <a:rPr lang="en-US" sz="1200" dirty="0">
                <a:solidFill>
                  <a:schemeClr val="tx1">
                    <a:lumMod val="85000"/>
                    <a:lumOff val="15000"/>
                  </a:schemeClr>
                </a:solidFill>
                <a:latin typeface="Cambria" panose="02040503050406030204" pitchFamily="18" charset="0"/>
              </a:rPr>
              <a:t> is in your community</a:t>
            </a:r>
          </a:p>
          <a:p>
            <a:pPr marL="457200" indent="-342900">
              <a:spcAft>
                <a:spcPts val="1800"/>
              </a:spcAft>
              <a:buFont typeface="Arial" panose="020B0604020202020204" pitchFamily="34" charset="0"/>
              <a:buChar char="•"/>
            </a:pPr>
            <a:r>
              <a:rPr lang="en-US" sz="1200" dirty="0">
                <a:solidFill>
                  <a:schemeClr val="tx1">
                    <a:lumMod val="85000"/>
                    <a:lumOff val="15000"/>
                  </a:schemeClr>
                </a:solidFill>
                <a:latin typeface="Cambria" panose="02040503050406030204" pitchFamily="18" charset="0"/>
              </a:rPr>
              <a:t>So you can figure out where to bring the table</a:t>
            </a:r>
          </a:p>
          <a:p>
            <a:pPr marL="457200" indent="-342900">
              <a:spcAft>
                <a:spcPts val="1800"/>
              </a:spcAft>
              <a:buFont typeface="Arial" panose="020B0604020202020204" pitchFamily="34" charset="0"/>
              <a:buChar char="•"/>
            </a:pPr>
            <a:r>
              <a:rPr lang="en-US" sz="1200" dirty="0">
                <a:solidFill>
                  <a:schemeClr val="tx1">
                    <a:lumMod val="85000"/>
                    <a:lumOff val="15000"/>
                  </a:schemeClr>
                </a:solidFill>
                <a:latin typeface="Cambria" panose="02040503050406030204" pitchFamily="18" charset="0"/>
              </a:rPr>
              <a:t>And hear from </a:t>
            </a:r>
            <a:r>
              <a:rPr lang="en-US" sz="1200" b="1" dirty="0">
                <a:solidFill>
                  <a:schemeClr val="tx1">
                    <a:lumMod val="85000"/>
                    <a:lumOff val="15000"/>
                  </a:schemeClr>
                </a:solidFill>
                <a:latin typeface="Cambria" panose="02040503050406030204" pitchFamily="18" charset="0"/>
              </a:rPr>
              <a:t>all</a:t>
            </a:r>
            <a:r>
              <a:rPr lang="en-US" sz="1200" dirty="0">
                <a:solidFill>
                  <a:schemeClr val="tx1">
                    <a:lumMod val="85000"/>
                    <a:lumOff val="15000"/>
                  </a:schemeClr>
                </a:solidFill>
                <a:latin typeface="Cambria" panose="02040503050406030204" pitchFamily="18" charset="0"/>
              </a:rPr>
              <a:t> demographics</a:t>
            </a:r>
          </a:p>
          <a:p>
            <a:pPr marL="457200" indent="-342900">
              <a:spcAft>
                <a:spcPts val="1800"/>
              </a:spcAft>
              <a:buFont typeface="Arial" panose="020B0604020202020204" pitchFamily="34" charset="0"/>
              <a:buChar char="•"/>
            </a:pPr>
            <a:r>
              <a:rPr lang="en-US" sz="1200" dirty="0">
                <a:solidFill>
                  <a:schemeClr val="tx1">
                    <a:lumMod val="85000"/>
                    <a:lumOff val="15000"/>
                  </a:schemeClr>
                </a:solidFill>
                <a:latin typeface="Cambria" panose="02040503050406030204" pitchFamily="18" charset="0"/>
              </a:rPr>
              <a:t>To then prioritize ideas and actions </a:t>
            </a:r>
            <a:r>
              <a:rPr lang="en-US" sz="1200" b="1" dirty="0">
                <a:solidFill>
                  <a:schemeClr val="tx1">
                    <a:lumMod val="85000"/>
                    <a:lumOff val="15000"/>
                  </a:schemeClr>
                </a:solidFill>
                <a:latin typeface="Cambria" panose="02040503050406030204" pitchFamily="18" charset="0"/>
              </a:rPr>
              <a:t>together</a:t>
            </a:r>
            <a:endParaRPr lang="en-US" sz="1200" dirty="0">
              <a:solidFill>
                <a:schemeClr val="tx1">
                  <a:lumMod val="85000"/>
                  <a:lumOff val="15000"/>
                </a:schemeClr>
              </a:solidFill>
              <a:latin typeface="Cambria" panose="02040503050406030204" pitchFamily="18" charset="0"/>
            </a:endParaRPr>
          </a:p>
          <a:p>
            <a:r>
              <a:rPr lang="en-US" dirty="0"/>
              <a:t>I’ll talk a little more about this in a bit.</a:t>
            </a:r>
          </a:p>
          <a:p>
            <a:endParaRPr lang="en-US" dirty="0"/>
          </a:p>
          <a:p>
            <a:r>
              <a:rPr lang="en-US" dirty="0"/>
              <a:t>It’s not an outside consultant writing a report—it’s about those who live, work and play in the community learning more about each other, discussing community priorities, and designing their future together. “The more you touch it, the more you own it.”</a:t>
            </a:r>
          </a:p>
        </p:txBody>
      </p:sp>
      <p:sp>
        <p:nvSpPr>
          <p:cNvPr id="4" name="Slide Number Placeholder 3"/>
          <p:cNvSpPr>
            <a:spLocks noGrp="1"/>
          </p:cNvSpPr>
          <p:nvPr>
            <p:ph type="sldNum" sz="quarter" idx="5"/>
          </p:nvPr>
        </p:nvSpPr>
        <p:spPr/>
        <p:txBody>
          <a:bodyPr/>
          <a:lstStyle/>
          <a:p>
            <a:fld id="{4FD13B0F-2006-4BA1-954E-4117729C7D27}" type="slidenum">
              <a:rPr lang="en-US" smtClean="0"/>
              <a:t>14</a:t>
            </a:fld>
            <a:endParaRPr lang="en-US"/>
          </a:p>
        </p:txBody>
      </p:sp>
    </p:spTree>
    <p:extLst>
      <p:ext uri="{BB962C8B-B14F-4D97-AF65-F5344CB8AC3E}">
        <p14:creationId xmlns:p14="http://schemas.microsoft.com/office/powerpoint/2010/main" val="2577468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“Participatory Action can strengthen relationships and improve action by involving people in the cycle of participatory knowledge and its relationship to action and power…When community members are involved in producing and using knowledge themselves, rather than having others do it for them, they develop skills to become self-sufficient knowledge producers, which it itself begins to change power relations” (</a:t>
            </a:r>
            <a:r>
              <a:rPr lang="en-US" sz="1800" dirty="0" err="1">
                <a:effectLst/>
                <a:latin typeface="Calibri" panose="020F0502020204030204" pitchFamily="34" charset="0"/>
                <a:ea typeface="Calibri" panose="020F0502020204030204" pitchFamily="34" charset="0"/>
                <a:cs typeface="Arial" panose="020B0604020202020204" pitchFamily="34" charset="0"/>
              </a:rPr>
              <a:t>Stoecker</a:t>
            </a:r>
            <a:r>
              <a:rPr lang="en-US" sz="1800" dirty="0">
                <a:effectLst/>
                <a:latin typeface="Calibri" panose="020F0502020204030204" pitchFamily="34" charset="0"/>
                <a:ea typeface="Calibri" panose="020F0502020204030204" pitchFamily="34" charset="0"/>
                <a:cs typeface="Arial" panose="020B0604020202020204" pitchFamily="34" charset="0"/>
              </a:rPr>
              <a:t> 2013). </a:t>
            </a:r>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15</a:t>
            </a:fld>
            <a:endParaRPr lang="en-US"/>
          </a:p>
        </p:txBody>
      </p:sp>
    </p:spTree>
    <p:extLst>
      <p:ext uri="{BB962C8B-B14F-4D97-AF65-F5344CB8AC3E}">
        <p14:creationId xmlns:p14="http://schemas.microsoft.com/office/powerpoint/2010/main" val="648752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Heart &amp; Soul is a field-tested model over 20 years in the making, thoughtfully designed and tested, in small cities and towns across the country.   CH&amp;S is in action in 19 states and almost 100 communities.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Video - Lyman Orton and what motivated him to create Heart &amp; Soul.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Youtube</a:t>
            </a:r>
            <a:r>
              <a:rPr lang="en-US" sz="1800" dirty="0">
                <a:effectLst/>
                <a:latin typeface="Calibri" panose="020F0502020204030204" pitchFamily="34" charset="0"/>
                <a:ea typeface="Calibri" panose="020F0502020204030204" pitchFamily="34" charset="0"/>
                <a:cs typeface="Times New Roman" panose="02020603050405020304" pitchFamily="18" charset="0"/>
              </a:rPr>
              <a:t> https://www.youtube.com/watch?v=udmrJp_IsFM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16</a:t>
            </a:fld>
            <a:endParaRPr lang="en-US"/>
          </a:p>
        </p:txBody>
      </p:sp>
    </p:spTree>
    <p:extLst>
      <p:ext uri="{BB962C8B-B14F-4D97-AF65-F5344CB8AC3E}">
        <p14:creationId xmlns:p14="http://schemas.microsoft.com/office/powerpoint/2010/main" val="1628628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nSpc>
                <a:spcPct val="107000"/>
              </a:lnSpc>
              <a:spcBef>
                <a:spcPts val="0"/>
              </a:spcBef>
              <a:spcAft>
                <a:spcPts val="0"/>
              </a:spcAft>
              <a:buFont typeface="+mj-lt"/>
              <a:buAutoNum type="arabicPeriod"/>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Worked with an experienced evaluator – Lindsay Barber Green, PhD of Impact Architects</a:t>
            </a:r>
          </a:p>
          <a:p>
            <a:pPr marL="342900" marR="0" indent="-342900">
              <a:lnSpc>
                <a:spcPct val="107000"/>
              </a:lnSpc>
              <a:spcBef>
                <a:spcPts val="0"/>
              </a:spcBef>
              <a:spcAft>
                <a:spcPts val="0"/>
              </a:spcAft>
              <a:buFont typeface="+mj-lt"/>
              <a:buAutoNum type="arabicPeriod"/>
            </a:pPr>
            <a:r>
              <a:rPr lang="en-US"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Involved current national partners + collaborative development</a:t>
            </a:r>
            <a:endPar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indent="-342900">
              <a:lnSpc>
                <a:spcPct val="107000"/>
              </a:lnSpc>
              <a:spcBef>
                <a:spcPts val="0"/>
              </a:spcBef>
              <a:spcAft>
                <a:spcPts val="0"/>
              </a:spcAft>
              <a:buFont typeface="+mj-lt"/>
              <a:buAutoNum type="arabicPeriod"/>
            </a:pP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Worked alongside communities every step of the way </a:t>
            </a:r>
          </a:p>
          <a:p>
            <a:pPr marL="742950" lvl="1" indent="-285750">
              <a:lnSpc>
                <a:spcPct val="107000"/>
              </a:lnSpc>
              <a:buFont typeface="Arial" panose="020B0604020202020204" pitchFamily="34" charset="0"/>
              <a:buChar char="•"/>
            </a:pPr>
            <a:r>
              <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Paid participation</a:t>
            </a:r>
          </a:p>
          <a:p>
            <a:pPr marL="742950" lvl="1" indent="-285750">
              <a:lnSpc>
                <a:spcPct val="107000"/>
              </a:lnSpc>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Comprehensive written materials (terminology, theory of change, logic model, principles of PE, power-knowledge-action cycle)</a:t>
            </a:r>
            <a:endPar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07000"/>
              </a:lnSpc>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Town goals for participation</a:t>
            </a:r>
          </a:p>
          <a:p>
            <a:pPr marL="742950" lvl="1" indent="-285750">
              <a:lnSpc>
                <a:spcPct val="107000"/>
              </a:lnSpc>
              <a:buFont typeface="Arial" panose="020B0604020202020204" pitchFamily="34" charset="0"/>
              <a:buChar char="•"/>
            </a:pPr>
            <a:r>
              <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Defined collaboration (partnership)</a:t>
            </a:r>
          </a:p>
          <a:p>
            <a:pPr marL="742950" lvl="1" indent="-285750">
              <a:lnSpc>
                <a:spcPct val="107000"/>
              </a:lnSpc>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Continuous evaluation (+/Delta)</a:t>
            </a:r>
          </a:p>
          <a:p>
            <a:pPr marL="742950" lvl="1" indent="-285750">
              <a:lnSpc>
                <a:spcPct val="107000"/>
              </a:lnSpc>
              <a:buFont typeface="Arial" panose="020B0604020202020204" pitchFamily="34" charset="0"/>
              <a:buChar char="•"/>
            </a:pPr>
            <a:r>
              <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Ongoing changes in materials</a:t>
            </a:r>
          </a:p>
          <a:p>
            <a:pPr marL="742950" lvl="1" indent="-285750">
              <a:lnSpc>
                <a:spcPct val="107000"/>
              </a:lnSpc>
              <a:buFont typeface="Arial" panose="020B0604020202020204" pitchFamily="34" charset="0"/>
              <a:buChar char="•"/>
            </a:pP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In-person onboarding </a:t>
            </a:r>
          </a:p>
          <a:p>
            <a:pPr marL="742950" lvl="1" indent="-285750">
              <a:lnSpc>
                <a:spcPct val="107000"/>
              </a:lnSpc>
              <a:buFont typeface="Arial" panose="020B0604020202020204" pitchFamily="34" charset="0"/>
              <a:buChar char="•"/>
            </a:pPr>
            <a:r>
              <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Technical assistance – Software, building narrative, capacity building</a:t>
            </a:r>
            <a:endParaRPr lang="en-US"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07000"/>
              </a:lnSpc>
              <a:buFont typeface="Arial" panose="020B0604020202020204" pitchFamily="34" charset="0"/>
              <a:buChar char="•"/>
            </a:pPr>
            <a:r>
              <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Final evaluation survey and in person meeting</a:t>
            </a:r>
          </a:p>
          <a:p>
            <a:pPr marL="742950" lvl="1" indent="-285750">
              <a:lnSpc>
                <a:spcPct val="107000"/>
              </a:lnSpc>
              <a:buFont typeface="Arial" panose="020B0604020202020204" pitchFamily="34" charset="0"/>
              <a:buChar char="•"/>
            </a:pPr>
            <a:r>
              <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Participant contribution to written conclusions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1200"/>
              </a:spcAft>
              <a:buFont typeface="+mj-lt"/>
              <a:buAutoNum type="alphaLcPeriod"/>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17</a:t>
            </a:fld>
            <a:endParaRPr lang="en-US"/>
          </a:p>
        </p:txBody>
      </p:sp>
    </p:spTree>
    <p:extLst>
      <p:ext uri="{BB962C8B-B14F-4D97-AF65-F5344CB8AC3E}">
        <p14:creationId xmlns:p14="http://schemas.microsoft.com/office/powerpoint/2010/main" val="2314381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18</a:t>
            </a:fld>
            <a:endParaRPr lang="en-US"/>
          </a:p>
        </p:txBody>
      </p:sp>
    </p:spTree>
    <p:extLst>
      <p:ext uri="{BB962C8B-B14F-4D97-AF65-F5344CB8AC3E}">
        <p14:creationId xmlns:p14="http://schemas.microsoft.com/office/powerpoint/2010/main" val="4140090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fontAlgn="base">
              <a:buFont typeface="Arial" panose="020B0604020202020204" pitchFamily="34" charset="0"/>
              <a:buChar char="•"/>
            </a:pPr>
            <a:r>
              <a:rPr lang="en-US" sz="1200" b="1" i="1" dirty="0">
                <a:solidFill>
                  <a:schemeClr val="tx1"/>
                </a:solidFill>
              </a:rPr>
              <a:t>Communication across difference:</a:t>
            </a:r>
            <a:r>
              <a:rPr lang="en-US" sz="1200" b="1" dirty="0">
                <a:solidFill>
                  <a:schemeClr val="tx1"/>
                </a:solidFill>
              </a:rPr>
              <a:t> </a:t>
            </a:r>
            <a:r>
              <a:rPr lang="en-US" sz="1200" dirty="0">
                <a:solidFill>
                  <a:schemeClr val="tx1"/>
                </a:solidFill>
              </a:rPr>
              <a:t>Community members interacting with other community members with whom they do not have previous relationships. </a:t>
            </a:r>
          </a:p>
          <a:p>
            <a:pPr marL="285750" lvl="0" indent="-285750" fontAlgn="base">
              <a:buFont typeface="Arial" panose="020B0604020202020204" pitchFamily="34" charset="0"/>
              <a:buChar char="•"/>
            </a:pPr>
            <a:r>
              <a:rPr lang="en-US" sz="1200" i="1" dirty="0">
                <a:solidFill>
                  <a:schemeClr val="tx1"/>
                </a:solidFill>
              </a:rPr>
              <a:t>Recognition / appreciation of history:</a:t>
            </a:r>
            <a:r>
              <a:rPr lang="en-US" sz="1200" dirty="0">
                <a:solidFill>
                  <a:schemeClr val="tx1"/>
                </a:solidFill>
              </a:rPr>
              <a:t> Community members creating shared understanding of history.</a:t>
            </a:r>
          </a:p>
          <a:p>
            <a:pPr marL="285750" lvl="0" indent="-285750" fontAlgn="base">
              <a:buFont typeface="Arial" panose="020B0604020202020204" pitchFamily="34" charset="0"/>
              <a:buChar char="•"/>
            </a:pPr>
            <a:r>
              <a:rPr lang="en-US" sz="1200" i="1" dirty="0">
                <a:solidFill>
                  <a:schemeClr val="tx1"/>
                </a:solidFill>
              </a:rPr>
              <a:t>Shared identity:</a:t>
            </a:r>
            <a:r>
              <a:rPr lang="en-US" sz="1200" dirty="0">
                <a:solidFill>
                  <a:schemeClr val="tx1"/>
                </a:solidFill>
              </a:rPr>
              <a:t> Community members creating shared understanding of what it means to be part of the community.</a:t>
            </a:r>
          </a:p>
          <a:p>
            <a:pPr marL="285750" lvl="0" indent="-285750" fontAlgn="base">
              <a:buFont typeface="Arial" panose="020B0604020202020204" pitchFamily="34" charset="0"/>
              <a:buChar char="•"/>
            </a:pPr>
            <a:r>
              <a:rPr lang="en-US" sz="1200" i="1" dirty="0">
                <a:solidFill>
                  <a:schemeClr val="tx1"/>
                </a:solidFill>
              </a:rPr>
              <a:t>Shifting narrative:</a:t>
            </a:r>
            <a:r>
              <a:rPr lang="en-US" sz="1200" dirty="0">
                <a:solidFill>
                  <a:schemeClr val="tx1"/>
                </a:solidFill>
              </a:rPr>
              <a:t> CH&amp;S work changes how communities talk about themselves.</a:t>
            </a:r>
          </a:p>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19</a:t>
            </a:fld>
            <a:endParaRPr lang="en-US"/>
          </a:p>
        </p:txBody>
      </p:sp>
    </p:spTree>
    <p:extLst>
      <p:ext uri="{BB962C8B-B14F-4D97-AF65-F5344CB8AC3E}">
        <p14:creationId xmlns:p14="http://schemas.microsoft.com/office/powerpoint/2010/main" val="399960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2</a:t>
            </a:fld>
            <a:endParaRPr lang="en-US"/>
          </a:p>
        </p:txBody>
      </p:sp>
    </p:spTree>
    <p:extLst>
      <p:ext uri="{BB962C8B-B14F-4D97-AF65-F5344CB8AC3E}">
        <p14:creationId xmlns:p14="http://schemas.microsoft.com/office/powerpoint/2010/main" val="1102051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fontAlgn="base">
              <a:buFont typeface="Arial" panose="020B0604020202020204" pitchFamily="34" charset="0"/>
              <a:buChar char="•"/>
            </a:pPr>
            <a:r>
              <a:rPr lang="en-US" sz="1200" i="1" dirty="0">
                <a:solidFill>
                  <a:schemeClr val="tx1"/>
                </a:solidFill>
              </a:rPr>
              <a:t>New community networks</a:t>
            </a:r>
            <a:r>
              <a:rPr lang="en-US" sz="1200" dirty="0">
                <a:solidFill>
                  <a:schemeClr val="tx1"/>
                </a:solidFill>
              </a:rPr>
              <a:t>: Individuals in communities form new relationships.</a:t>
            </a:r>
          </a:p>
          <a:p>
            <a:pPr marL="285750" lvl="0" indent="-285750" fontAlgn="base">
              <a:buFont typeface="Arial" panose="020B0604020202020204" pitchFamily="34" charset="0"/>
              <a:buChar char="•"/>
            </a:pPr>
            <a:r>
              <a:rPr lang="en-US" sz="1200" i="1" dirty="0">
                <a:solidFill>
                  <a:schemeClr val="tx1"/>
                </a:solidFill>
              </a:rPr>
              <a:t>Strengthened community networks:</a:t>
            </a:r>
            <a:r>
              <a:rPr lang="en-US" sz="1200" dirty="0">
                <a:solidFill>
                  <a:schemeClr val="tx1"/>
                </a:solidFill>
              </a:rPr>
              <a:t> Existing networks grow, engage in new work, and gain prominence and power.</a:t>
            </a:r>
          </a:p>
          <a:p>
            <a:pPr marL="285750" lvl="0" indent="-285750" fontAlgn="base">
              <a:buFont typeface="Arial" panose="020B0604020202020204" pitchFamily="34" charset="0"/>
              <a:buChar char="•"/>
            </a:pPr>
            <a:r>
              <a:rPr lang="en-US" sz="1200" i="1" dirty="0">
                <a:solidFill>
                  <a:schemeClr val="tx1"/>
                </a:solidFill>
              </a:rPr>
              <a:t>New leaders:</a:t>
            </a:r>
            <a:r>
              <a:rPr lang="en-US" sz="1200" dirty="0">
                <a:solidFill>
                  <a:schemeClr val="tx1"/>
                </a:solidFill>
              </a:rPr>
              <a:t> New community members gain confidence and capacity and emerge as leaders.</a:t>
            </a:r>
          </a:p>
          <a:p>
            <a:pPr marL="285750" lvl="0" indent="-285750" fontAlgn="base">
              <a:buFont typeface="Arial" panose="020B0604020202020204" pitchFamily="34" charset="0"/>
              <a:buChar char="•"/>
            </a:pPr>
            <a:r>
              <a:rPr lang="en-US" sz="1200" i="1" dirty="0">
                <a:solidFill>
                  <a:schemeClr val="tx1"/>
                </a:solidFill>
              </a:rPr>
              <a:t>Strengthened CH&amp;S network:</a:t>
            </a:r>
            <a:r>
              <a:rPr lang="en-US" sz="1200" dirty="0">
                <a:solidFill>
                  <a:schemeClr val="tx1"/>
                </a:solidFill>
              </a:rPr>
              <a:t> H&amp;S core team members create relationships among themselves and their networks to support the H&amp;S work.</a:t>
            </a:r>
          </a:p>
          <a:p>
            <a:pPr marL="285750" lvl="0" indent="-285750" fontAlgn="base">
              <a:buFont typeface="Arial" panose="020B0604020202020204" pitchFamily="34" charset="0"/>
              <a:buChar char="•"/>
            </a:pPr>
            <a:r>
              <a:rPr lang="en-US" sz="1200" i="1" dirty="0">
                <a:solidFill>
                  <a:schemeClr val="tx1"/>
                </a:solidFill>
              </a:rPr>
              <a:t>Increased volunteerism</a:t>
            </a:r>
            <a:r>
              <a:rPr lang="en-US" sz="1200" dirty="0">
                <a:solidFill>
                  <a:schemeClr val="tx1"/>
                </a:solidFill>
              </a:rPr>
              <a:t>: Community members engage in new and more volunteerism.</a:t>
            </a:r>
          </a:p>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20</a:t>
            </a:fld>
            <a:endParaRPr lang="en-US"/>
          </a:p>
        </p:txBody>
      </p:sp>
    </p:spTree>
    <p:extLst>
      <p:ext uri="{BB962C8B-B14F-4D97-AF65-F5344CB8AC3E}">
        <p14:creationId xmlns:p14="http://schemas.microsoft.com/office/powerpoint/2010/main" val="4060652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fontAlgn="base">
              <a:buFont typeface="Arial" panose="020B0604020202020204" pitchFamily="34" charset="0"/>
              <a:buChar char="•"/>
            </a:pPr>
            <a:r>
              <a:rPr lang="en-US" sz="1200" i="1" dirty="0">
                <a:solidFill>
                  <a:schemeClr val="tx1"/>
                </a:solidFill>
              </a:rPr>
              <a:t>New community networks</a:t>
            </a:r>
            <a:r>
              <a:rPr lang="en-US" sz="1200" dirty="0">
                <a:solidFill>
                  <a:schemeClr val="tx1"/>
                </a:solidFill>
              </a:rPr>
              <a:t>: Individuals in communities form new relationships.</a:t>
            </a:r>
          </a:p>
          <a:p>
            <a:pPr marL="285750" lvl="0" indent="-285750" fontAlgn="base">
              <a:buFont typeface="Arial" panose="020B0604020202020204" pitchFamily="34" charset="0"/>
              <a:buChar char="•"/>
            </a:pPr>
            <a:r>
              <a:rPr lang="en-US" sz="1200" i="1" dirty="0">
                <a:solidFill>
                  <a:schemeClr val="tx1"/>
                </a:solidFill>
              </a:rPr>
              <a:t>Strengthened community networks:</a:t>
            </a:r>
            <a:r>
              <a:rPr lang="en-US" sz="1200" dirty="0">
                <a:solidFill>
                  <a:schemeClr val="tx1"/>
                </a:solidFill>
              </a:rPr>
              <a:t> Existing networks grow, engage in new work, and gain prominence and power.</a:t>
            </a:r>
          </a:p>
          <a:p>
            <a:pPr marL="285750" lvl="0" indent="-285750" fontAlgn="base">
              <a:buFont typeface="Arial" panose="020B0604020202020204" pitchFamily="34" charset="0"/>
              <a:buChar char="•"/>
            </a:pPr>
            <a:r>
              <a:rPr lang="en-US" sz="1200" i="1" dirty="0">
                <a:solidFill>
                  <a:schemeClr val="tx1"/>
                </a:solidFill>
              </a:rPr>
              <a:t>New leaders:</a:t>
            </a:r>
            <a:r>
              <a:rPr lang="en-US" sz="1200" dirty="0">
                <a:solidFill>
                  <a:schemeClr val="tx1"/>
                </a:solidFill>
              </a:rPr>
              <a:t> New community members gain confidence and capacity and emerge as leaders.</a:t>
            </a:r>
          </a:p>
          <a:p>
            <a:pPr marL="285750" lvl="0" indent="-285750" fontAlgn="base">
              <a:buFont typeface="Arial" panose="020B0604020202020204" pitchFamily="34" charset="0"/>
              <a:buChar char="•"/>
            </a:pPr>
            <a:r>
              <a:rPr lang="en-US" sz="1200" i="1" dirty="0">
                <a:solidFill>
                  <a:schemeClr val="tx1"/>
                </a:solidFill>
              </a:rPr>
              <a:t>Strengthened CH&amp;S network:</a:t>
            </a:r>
            <a:r>
              <a:rPr lang="en-US" sz="1200" dirty="0">
                <a:solidFill>
                  <a:schemeClr val="tx1"/>
                </a:solidFill>
              </a:rPr>
              <a:t> H&amp;S core team members create relationships among themselves and their networks to support the H&amp;S work.</a:t>
            </a:r>
          </a:p>
          <a:p>
            <a:pPr marL="285750" lvl="0" indent="-285750" fontAlgn="base">
              <a:buFont typeface="Arial" panose="020B0604020202020204" pitchFamily="34" charset="0"/>
              <a:buChar char="•"/>
            </a:pPr>
            <a:r>
              <a:rPr lang="en-US" sz="1200" i="1" dirty="0">
                <a:solidFill>
                  <a:schemeClr val="tx1"/>
                </a:solidFill>
              </a:rPr>
              <a:t>Increased volunteerism</a:t>
            </a:r>
            <a:r>
              <a:rPr lang="en-US" sz="1200" dirty="0">
                <a:solidFill>
                  <a:schemeClr val="tx1"/>
                </a:solidFill>
              </a:rPr>
              <a:t>: Community members engage in new and more volunteerism.</a:t>
            </a:r>
          </a:p>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21</a:t>
            </a:fld>
            <a:endParaRPr lang="en-US"/>
          </a:p>
        </p:txBody>
      </p:sp>
    </p:spTree>
    <p:extLst>
      <p:ext uri="{BB962C8B-B14F-4D97-AF65-F5344CB8AC3E}">
        <p14:creationId xmlns:p14="http://schemas.microsoft.com/office/powerpoint/2010/main" val="1204728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fontAlgn="base">
              <a:buFont typeface="Arial" panose="020B0604020202020204" pitchFamily="34" charset="0"/>
              <a:buChar char="•"/>
            </a:pPr>
            <a:r>
              <a:rPr lang="en-US" sz="1200" i="1" dirty="0">
                <a:solidFill>
                  <a:schemeClr val="tx1"/>
                </a:solidFill>
              </a:rPr>
              <a:t>Local buzz:</a:t>
            </a:r>
            <a:r>
              <a:rPr lang="en-US" sz="1200" dirty="0">
                <a:solidFill>
                  <a:schemeClr val="tx1"/>
                </a:solidFill>
              </a:rPr>
              <a:t> Community members, businesses, and others refer to the community as a good place for businesses.</a:t>
            </a:r>
          </a:p>
          <a:p>
            <a:pPr marL="285750" lvl="0" indent="-285750" fontAlgn="base">
              <a:buFont typeface="Arial" panose="020B0604020202020204" pitchFamily="34" charset="0"/>
              <a:buChar char="•"/>
            </a:pPr>
            <a:r>
              <a:rPr lang="en-US" sz="1200" i="1" dirty="0">
                <a:solidFill>
                  <a:schemeClr val="tx1"/>
                </a:solidFill>
              </a:rPr>
              <a:t>Business growth and development</a:t>
            </a:r>
            <a:r>
              <a:rPr lang="en-US" sz="1200" dirty="0">
                <a:solidFill>
                  <a:schemeClr val="tx1"/>
                </a:solidFill>
              </a:rPr>
              <a:t>: New businesses are established and/or existing businesses experience growth.</a:t>
            </a:r>
          </a:p>
          <a:p>
            <a:pPr marL="285750" lvl="0" indent="-285750" fontAlgn="base">
              <a:buFont typeface="Arial" panose="020B0604020202020204" pitchFamily="34" charset="0"/>
              <a:buChar char="•"/>
            </a:pPr>
            <a:r>
              <a:rPr lang="en-US" sz="1200" i="1" dirty="0">
                <a:solidFill>
                  <a:schemeClr val="tx1"/>
                </a:solidFill>
              </a:rPr>
              <a:t>Resources for CH&amp;S actions:</a:t>
            </a:r>
            <a:r>
              <a:rPr lang="en-US" sz="1200" dirty="0">
                <a:solidFill>
                  <a:schemeClr val="tx1"/>
                </a:solidFill>
              </a:rPr>
              <a:t> New and/or increased resources are made available by various sectors of the community for H&amp;S projects.</a:t>
            </a:r>
          </a:p>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22</a:t>
            </a:fld>
            <a:endParaRPr lang="en-US"/>
          </a:p>
        </p:txBody>
      </p:sp>
    </p:spTree>
    <p:extLst>
      <p:ext uri="{BB962C8B-B14F-4D97-AF65-F5344CB8AC3E}">
        <p14:creationId xmlns:p14="http://schemas.microsoft.com/office/powerpoint/2010/main" val="3289678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23</a:t>
            </a:fld>
            <a:endParaRPr lang="en-US"/>
          </a:p>
        </p:txBody>
      </p:sp>
    </p:spTree>
    <p:extLst>
      <p:ext uri="{BB962C8B-B14F-4D97-AF65-F5344CB8AC3E}">
        <p14:creationId xmlns:p14="http://schemas.microsoft.com/office/powerpoint/2010/main" val="3172342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24</a:t>
            </a:fld>
            <a:endParaRPr lang="en-US"/>
          </a:p>
        </p:txBody>
      </p:sp>
    </p:spTree>
    <p:extLst>
      <p:ext uri="{BB962C8B-B14F-4D97-AF65-F5344CB8AC3E}">
        <p14:creationId xmlns:p14="http://schemas.microsoft.com/office/powerpoint/2010/main" val="652654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25</a:t>
            </a:fld>
            <a:endParaRPr lang="en-US"/>
          </a:p>
        </p:txBody>
      </p:sp>
    </p:spTree>
    <p:extLst>
      <p:ext uri="{BB962C8B-B14F-4D97-AF65-F5344CB8AC3E}">
        <p14:creationId xmlns:p14="http://schemas.microsoft.com/office/powerpoint/2010/main" val="582090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Activity/Audience Engagement:  </a:t>
            </a:r>
            <a:r>
              <a:rPr lang="en-US" b="0" dirty="0"/>
              <a:t>Invite questions.  Reference FAQ sheet</a:t>
            </a:r>
          </a:p>
        </p:txBody>
      </p:sp>
      <p:sp>
        <p:nvSpPr>
          <p:cNvPr id="4" name="Slide Number Placeholder 3"/>
          <p:cNvSpPr>
            <a:spLocks noGrp="1"/>
          </p:cNvSpPr>
          <p:nvPr>
            <p:ph type="sldNum" sz="quarter" idx="5"/>
          </p:nvPr>
        </p:nvSpPr>
        <p:spPr/>
        <p:txBody>
          <a:bodyPr/>
          <a:lstStyle/>
          <a:p>
            <a:fld id="{4FD13B0F-2006-4BA1-954E-4117729C7D27}" type="slidenum">
              <a:rPr lang="en-US" smtClean="0"/>
              <a:t>26</a:t>
            </a:fld>
            <a:endParaRPr lang="en-US"/>
          </a:p>
        </p:txBody>
      </p:sp>
    </p:spTree>
    <p:extLst>
      <p:ext uri="{BB962C8B-B14F-4D97-AF65-F5344CB8AC3E}">
        <p14:creationId xmlns:p14="http://schemas.microsoft.com/office/powerpoint/2010/main" val="2931452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359AE68-A093-40B0-93D6-F48D5CE318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Heart &amp; Soul asks:  Is community involvement and participation in planning all that it could be in your town?  </a:t>
            </a:r>
          </a:p>
          <a:p>
            <a:endParaRPr lang="en-US" i="1" dirty="0"/>
          </a:p>
          <a:p>
            <a:r>
              <a:rPr lang="en-US" i="1" dirty="0"/>
              <a:t>The imagery in this slide is designed to prompt considerations about typical public engagement processes</a:t>
            </a:r>
            <a:r>
              <a:rPr lang="en-US" dirty="0"/>
              <a:t>:</a:t>
            </a:r>
          </a:p>
          <a:p>
            <a:endParaRPr lang="en-US" dirty="0"/>
          </a:p>
          <a:p>
            <a:r>
              <a:rPr lang="en-US" dirty="0"/>
              <a:t>Rhetorical questions to ask participants:  How well are some of these traditional forms of decision-making and planning processes working in your community?  What’s missing from these approaches?  </a:t>
            </a:r>
          </a:p>
          <a:p>
            <a:pPr marL="228600" indent="-228600">
              <a:buAutoNum type="arabicParenR"/>
            </a:pPr>
            <a:r>
              <a:rPr lang="en-US" dirty="0"/>
              <a:t>When decisions need to be made about something like zoning and development, who is involved and how does the process work?  </a:t>
            </a:r>
          </a:p>
          <a:p>
            <a:pPr marL="228600" indent="-228600">
              <a:buAutoNum type="arabicParenR"/>
            </a:pPr>
            <a:r>
              <a:rPr lang="en-US" dirty="0"/>
              <a:t>Public notices are often issued in the newspaper or on a bulletin board to attend a meeting and provide input.  Who are such notices designed to reach?  How well do they work in drawing people in?  What do they reveal about why people should care about these decisions?  Public notices do not reach everyone.  </a:t>
            </a:r>
          </a:p>
          <a:p>
            <a:pPr marL="228600" indent="-228600">
              <a:buAutoNum type="arabicParenR"/>
            </a:pPr>
            <a:r>
              <a:rPr lang="en-US" dirty="0"/>
              <a:t>Bottom right picture: Well-meaning and professional comprehensive plans too often sit on a shelf and don’t get implemented.  Does this sound familiar?  Why don’t these plans get implemented?  Because very few people owned the ideas contained within or felt personally invested;  </a:t>
            </a:r>
          </a:p>
          <a:p>
            <a:pPr marL="228600" indent="-228600">
              <a:buAutoNum type="arabicParenR"/>
            </a:pPr>
            <a:r>
              <a:rPr lang="en-US" dirty="0"/>
              <a:t>Top right picture:  When people do show up at a public meeting, how do these events look and feel?  Is there robust participation?  Are they welcoming, interesting, focused, fun?  What opportunities are there for input and dialogue beyond 3 minutes at the microphone?  Do your meetings allow for people to contribute ideas in ways they feel comfortable communicating and getting their voices heard?  Not everyone relishes standing in front of a crowd or talking across rows of people to a panel of people sitting at a table.  Do people have a chance to get to know the other people who attend?  Are meetings held at times and places that mostly work best for those putting on the event….or is there attention paid to making it work for those you’d really like to get input from?</a:t>
            </a:r>
          </a:p>
          <a:p>
            <a:pPr marL="0" marR="0" indent="0">
              <a:spcBef>
                <a:spcPts val="600"/>
              </a:spcBef>
              <a:spcAft>
                <a:spcPts val="600"/>
              </a:spcAft>
            </a:pP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4FCDACC-B600-4AF8-B377-C5B260385B29}"/>
              </a:ext>
            </a:extLst>
          </p:cNvPr>
          <p:cNvSpPr>
            <a:spLocks noGrp="1"/>
          </p:cNvSpPr>
          <p:nvPr>
            <p:ph type="body" idx="1"/>
          </p:nvPr>
        </p:nvSpPr>
        <p:spPr/>
        <p:txBody>
          <a:bodyPr/>
          <a:lstStyle/>
          <a:p>
            <a:r>
              <a:rPr lang="en-US" dirty="0"/>
              <a:t>More information about Seed Grants on Community Heart &amp; Soul website.</a:t>
            </a:r>
          </a:p>
          <a:p>
            <a:endParaRPr lang="en-US" dirty="0"/>
          </a:p>
          <a:p>
            <a:r>
              <a:rPr lang="en-US" b="1" i="1" dirty="0"/>
              <a:t>Note</a:t>
            </a:r>
            <a:r>
              <a:rPr lang="en-US" b="1" dirty="0"/>
              <a:t>:  May want to customize this slide or make an additional slide listing other local, regional sources of funding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Heart &amp; Soul is a field-tested model over 20 years in the making, thoughtfully designed and tested, in small cities and towns across the country.   CH&amp;S is in action in 19 states and almost 100 communities.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Video - Lyman Orton and what motivated him to create Heart &amp; Soul.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Youtube</a:t>
            </a:r>
            <a:r>
              <a:rPr lang="en-US" sz="1800" dirty="0">
                <a:effectLst/>
                <a:latin typeface="Calibri" panose="020F0502020204030204" pitchFamily="34" charset="0"/>
                <a:ea typeface="Calibri" panose="020F0502020204030204" pitchFamily="34" charset="0"/>
                <a:cs typeface="Times New Roman" panose="02020603050405020304" pitchFamily="18" charset="0"/>
              </a:rPr>
              <a:t> https://www.youtube.com/watch?v=udmrJp_IsFM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5</a:t>
            </a:fld>
            <a:endParaRPr lang="en-US"/>
          </a:p>
        </p:txBody>
      </p:sp>
    </p:spTree>
    <p:extLst>
      <p:ext uri="{BB962C8B-B14F-4D97-AF65-F5344CB8AC3E}">
        <p14:creationId xmlns:p14="http://schemas.microsoft.com/office/powerpoint/2010/main" val="3897809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mbria" panose="02040503050406030204" pitchFamily="18" charset="0"/>
                <a:ea typeface="Calibri" panose="020F0502020204030204" pitchFamily="34" charset="0"/>
                <a:cs typeface="Times New Roman" panose="02020603050405020304" pitchFamily="18" charset="0"/>
              </a:rPr>
              <a:t>USE THIS SLIDE TO BRIEFLY INTRODUCE AND NAME THE PRINCIPLES—THE FOLLOWING 3 SLIDES ALLOW YOU TO TALK ABOUT EACH IN GREATER DEPTH</a:t>
            </a:r>
          </a:p>
          <a:p>
            <a:endParaRPr lang="en-US" sz="1200" dirty="0">
              <a:effectLst/>
              <a:latin typeface="Cambria" panose="02040503050406030204" pitchFamily="18" charset="0"/>
              <a:cs typeface="Times New Roman" panose="02020603050405020304" pitchFamily="18" charset="0"/>
            </a:endParaRPr>
          </a:p>
          <a:p>
            <a:r>
              <a:rPr lang="en-US" b="1" dirty="0"/>
              <a:t>Photo:  </a:t>
            </a:r>
            <a:r>
              <a:rPr lang="en-US" b="1" dirty="0" err="1"/>
              <a:t>McComb</a:t>
            </a:r>
            <a:r>
              <a:rPr lang="en-US" b="1" dirty="0"/>
              <a:t>, Ohio</a:t>
            </a:r>
            <a:r>
              <a:rPr lang="en-US" dirty="0"/>
              <a:t>.  Spreading the word about their Heart &amp; Soul effort during a community parade.</a:t>
            </a:r>
          </a:p>
        </p:txBody>
      </p:sp>
      <p:sp>
        <p:nvSpPr>
          <p:cNvPr id="4" name="Slide Number Placeholder 3"/>
          <p:cNvSpPr>
            <a:spLocks noGrp="1"/>
          </p:cNvSpPr>
          <p:nvPr>
            <p:ph type="sldNum" sz="quarter" idx="5"/>
          </p:nvPr>
        </p:nvSpPr>
        <p:spPr/>
        <p:txBody>
          <a:bodyPr/>
          <a:lstStyle/>
          <a:p>
            <a:fld id="{4FD13B0F-2006-4BA1-954E-4117729C7D27}" type="slidenum">
              <a:rPr lang="en-US" smtClean="0"/>
              <a:t>6</a:t>
            </a:fld>
            <a:endParaRPr lang="en-US"/>
          </a:p>
        </p:txBody>
      </p:sp>
    </p:spTree>
    <p:extLst>
      <p:ext uri="{BB962C8B-B14F-4D97-AF65-F5344CB8AC3E}">
        <p14:creationId xmlns:p14="http://schemas.microsoft.com/office/powerpoint/2010/main" val="16930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Calibri" panose="020F0502020204030204" pitchFamily="34" charset="0"/>
                <a:cs typeface="Times New Roman" panose="02020603050405020304" pitchFamily="18" charset="0"/>
              </a:rPr>
              <a:t>USE THIS SLIDE FOR JUST THE OVERVIEW OF THE PHASES—THE FOLLOWING SLIDES GO INTO GREATER DETAIL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Calibri" panose="020F0502020204030204" pitchFamily="34" charset="0"/>
                <a:cs typeface="Times New Roman" panose="02020603050405020304" pitchFamily="18" charset="0"/>
              </a:rPr>
              <a:t>So, what is the Heart &amp; Soul approach?  It is a four-phase program aimed at increasing community engagement (and sustaining it!) so that more people are involved and invested in the decisions made about their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Calibri" panose="020F0502020204030204" pitchFamily="34" charset="0"/>
                <a:cs typeface="Times New Roman" panose="02020603050405020304" pitchFamily="18" charset="0"/>
              </a:rPr>
              <a:t>The program helps people in a town like yours come together in new ways to set a clear direction for the future and take action based on what matters most.  Since it actively works to get many people to “pitch in” in big and small ways, it becomes the catalyst for launching all sorts of meaningful projects that enhance what people already love in their community or make new things happen to make it even better.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Calibri" panose="020F0502020204030204" pitchFamily="34" charset="0"/>
                <a:cs typeface="Times New Roman" panose="02020603050405020304" pitchFamily="18" charset="0"/>
              </a:rPr>
              <a:t>Each phase builds on the one before it in order to build a diverse coalition of people from across the community ready and willing and invested in the part they can play to make things happen.  Let’s take a quick look at what is happening in the community in each of the four phases.</a:t>
            </a:r>
          </a:p>
          <a:p>
            <a:endParaRPr lang="en-US" dirty="0"/>
          </a:p>
        </p:txBody>
      </p:sp>
      <p:sp>
        <p:nvSpPr>
          <p:cNvPr id="4" name="Slide Number Placeholder 3"/>
          <p:cNvSpPr>
            <a:spLocks noGrp="1"/>
          </p:cNvSpPr>
          <p:nvPr>
            <p:ph type="sldNum" sz="quarter" idx="5"/>
          </p:nvPr>
        </p:nvSpPr>
        <p:spPr/>
        <p:txBody>
          <a:bodyPr/>
          <a:lstStyle/>
          <a:p>
            <a:fld id="{4FD13B0F-2006-4BA1-954E-4117729C7D27}" type="slidenum">
              <a:rPr lang="en-US" smtClean="0"/>
              <a:t>7</a:t>
            </a:fld>
            <a:endParaRPr lang="en-US"/>
          </a:p>
        </p:txBody>
      </p:sp>
    </p:spTree>
    <p:extLst>
      <p:ext uri="{BB962C8B-B14F-4D97-AF65-F5344CB8AC3E}">
        <p14:creationId xmlns:p14="http://schemas.microsoft.com/office/powerpoint/2010/main" val="141818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The Community Network Analysis is the guiding tool throughout Community Heart &amp; Soul.  It helps communities understand the full scope of who lives, works, and play in your community and how best to reach them.  It involves tapping into local knowledge to brainstorm ways to engage different people, groups, and networks.  This is one of the things we teach you how to do.</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lvl="0" indent="0" algn="l" rtl="0">
              <a:lnSpc>
                <a:spcPct val="100000"/>
              </a:lnSpc>
              <a:spcBef>
                <a:spcPts val="0"/>
              </a:spcBef>
              <a:spcAft>
                <a:spcPts val="0"/>
              </a:spcAft>
              <a:buSzPts val="1400"/>
              <a:buNone/>
            </a:pPr>
            <a:r>
              <a:rPr lang="en-US" dirty="0"/>
              <a:t>Knowing the composition of your community is essential for achieving diverse engagement.  It also leads to a new appreciation for the depth and breadth of resources in your community as well as the incredible potential for greater collaboration.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this illustration, we see a number of individuals and the groups or roles they are associated with.  Each person, in turn, is connected to people in other groups.   There are always a set of individuals in a community who are connected to many people and groups.   As you can see, April-- who is an elected official --knows a lot of people:  she’s connected to folks in the arts realm, with youth groups, other elected officials, and so forth.  However, she is not directly connected to Beth or David or Frank.   A CNA helps you reach people who may not be directly connected to the most visible groups (those who are already in the room.)   Since Pete knows Beth and Beth knows David, these connections can help reach Frank.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i="1" dirty="0"/>
              <a:t>Note:</a:t>
            </a:r>
            <a:r>
              <a:rPr lang="en-US" dirty="0"/>
              <a:t>  For all you planners out there who are familiar with a “stakeholder analysis,” the Community Network Analysis is not the same things as stakeholder analysis.   It goes far beyond just identifying interested parties and how to “keep them in the loop” about a project—it has a different intent as well.  It is about purposefully looking at different roles in the community to make connections between groups and individuals, get them talking with each other, and building relationships,.  It’s about expanding opportunities for involvement, building trust, and collaboration to make positive things happen in the community.</a:t>
            </a:r>
            <a:endParaRPr dirty="0"/>
          </a:p>
        </p:txBody>
      </p:sp>
      <p:sp>
        <p:nvSpPr>
          <p:cNvPr id="317" name="Google Shape;31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Network Analysis is about looking around your community at all the networks that exist. Each community has their own set of networks.  It could be networks such as schools/education, government, civic/service organizations, business community, faith communities, or any number of networks as shown in this illustration.  Next, you map out the informal and formal groups in your community and the names of individuals who are connected to those groups so you can shape a strategy for involving them.</a:t>
            </a:r>
          </a:p>
          <a:p>
            <a:endParaRPr lang="en-US" dirty="0"/>
          </a:p>
          <a:p>
            <a:r>
              <a:rPr lang="en-US" dirty="0"/>
              <a:t>Optional activity:  If time, could do a quick mapping out of Networks and Groups in the community.  See Who Lives, Works, and Plays activity in Getting Started workbook for instructions</a:t>
            </a:r>
          </a:p>
          <a:p>
            <a:endParaRPr lang="en-US" dirty="0"/>
          </a:p>
          <a:p>
            <a:endParaRPr lang="en-US" dirty="0"/>
          </a:p>
          <a:p>
            <a:r>
              <a:rPr lang="en-US" b="1" dirty="0"/>
              <a:t>Photo:  Hammonton, NJ Heart &amp; Soul </a:t>
            </a:r>
            <a:r>
              <a:rPr lang="en-US" dirty="0"/>
              <a:t>mapped out who lives, works, and plays in their community on flip charts.</a:t>
            </a:r>
          </a:p>
        </p:txBody>
      </p:sp>
      <p:sp>
        <p:nvSpPr>
          <p:cNvPr id="4" name="Slide Number Placeholder 3"/>
          <p:cNvSpPr>
            <a:spLocks noGrp="1"/>
          </p:cNvSpPr>
          <p:nvPr>
            <p:ph type="sldNum" sz="quarter" idx="5"/>
          </p:nvPr>
        </p:nvSpPr>
        <p:spPr/>
        <p:txBody>
          <a:bodyPr/>
          <a:lstStyle/>
          <a:p>
            <a:fld id="{4FD13B0F-2006-4BA1-954E-4117729C7D27}" type="slidenum">
              <a:rPr lang="en-US" smtClean="0"/>
              <a:t>9</a:t>
            </a:fld>
            <a:endParaRPr lang="en-US"/>
          </a:p>
        </p:txBody>
      </p:sp>
    </p:spTree>
    <p:extLst>
      <p:ext uri="{BB962C8B-B14F-4D97-AF65-F5344CB8AC3E}">
        <p14:creationId xmlns:p14="http://schemas.microsoft.com/office/powerpoint/2010/main" val="1619193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4FA7-84A5-45DE-B07C-1661457651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BD34E6-8D69-4FC9-984E-3D89FEAA5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EBA382-C0D3-4DCD-9439-DCF0EDED3D9A}"/>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5" name="Footer Placeholder 4">
            <a:extLst>
              <a:ext uri="{FF2B5EF4-FFF2-40B4-BE49-F238E27FC236}">
                <a16:creationId xmlns:a16="http://schemas.microsoft.com/office/drawing/2014/main" id="{23B655FB-2246-44C5-989A-C17AA8E35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9D0CC-67D1-461D-B81D-339EC862403E}"/>
              </a:ext>
            </a:extLst>
          </p:cNvPr>
          <p:cNvSpPr>
            <a:spLocks noGrp="1"/>
          </p:cNvSpPr>
          <p:nvPr>
            <p:ph type="sldNum" sz="quarter" idx="12"/>
          </p:nvPr>
        </p:nvSpPr>
        <p:spPr/>
        <p:txBody>
          <a:bodyPr/>
          <a:lstStyle/>
          <a:p>
            <a:fld id="{FDD83F6D-11F0-4D40-87CA-CF4E522D30EA}" type="slidenum">
              <a:rPr lang="en-US" smtClean="0"/>
              <a:t>‹#›</a:t>
            </a:fld>
            <a:endParaRPr lang="en-US"/>
          </a:p>
        </p:txBody>
      </p:sp>
    </p:spTree>
    <p:custDataLst>
      <p:tags r:id="rId1"/>
    </p:custDataLst>
    <p:extLst>
      <p:ext uri="{BB962C8B-B14F-4D97-AF65-F5344CB8AC3E}">
        <p14:creationId xmlns:p14="http://schemas.microsoft.com/office/powerpoint/2010/main" val="3308546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2ABE-8D00-4ADE-B85A-5206024D50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F675ED-2BDB-4E7A-9C6D-676BECD3F6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41DB1-C014-46D3-BF7A-AB06E95FCDDF}"/>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5" name="Footer Placeholder 4">
            <a:extLst>
              <a:ext uri="{FF2B5EF4-FFF2-40B4-BE49-F238E27FC236}">
                <a16:creationId xmlns:a16="http://schemas.microsoft.com/office/drawing/2014/main" id="{65433F9E-F78B-4301-BFD3-E482D7281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D0D5E-1898-4A6F-B95F-D0E9E288A7F7}"/>
              </a:ext>
            </a:extLst>
          </p:cNvPr>
          <p:cNvSpPr>
            <a:spLocks noGrp="1"/>
          </p:cNvSpPr>
          <p:nvPr>
            <p:ph type="sldNum" sz="quarter" idx="12"/>
          </p:nvPr>
        </p:nvSpPr>
        <p:spPr/>
        <p:txBody>
          <a:bodyPr/>
          <a:lstStyle/>
          <a:p>
            <a:fld id="{FDD83F6D-11F0-4D40-87CA-CF4E522D30EA}" type="slidenum">
              <a:rPr lang="en-US" smtClean="0"/>
              <a:t>‹#›</a:t>
            </a:fld>
            <a:endParaRPr lang="en-US"/>
          </a:p>
        </p:txBody>
      </p:sp>
    </p:spTree>
    <p:extLst>
      <p:ext uri="{BB962C8B-B14F-4D97-AF65-F5344CB8AC3E}">
        <p14:creationId xmlns:p14="http://schemas.microsoft.com/office/powerpoint/2010/main" val="139080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9FA0E1-644D-4A04-A71E-534037187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A9070C-24AF-40D4-AFDA-B5A2A896F4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EA131-D6A6-4089-8D53-E5961B776C0D}"/>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5" name="Footer Placeholder 4">
            <a:extLst>
              <a:ext uri="{FF2B5EF4-FFF2-40B4-BE49-F238E27FC236}">
                <a16:creationId xmlns:a16="http://schemas.microsoft.com/office/drawing/2014/main" id="{DAE46579-2D10-4AE1-9189-A9EEC04D4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FEE54-3B60-461A-9239-424D6010ECA1}"/>
              </a:ext>
            </a:extLst>
          </p:cNvPr>
          <p:cNvSpPr>
            <a:spLocks noGrp="1"/>
          </p:cNvSpPr>
          <p:nvPr>
            <p:ph type="sldNum" sz="quarter" idx="12"/>
          </p:nvPr>
        </p:nvSpPr>
        <p:spPr/>
        <p:txBody>
          <a:bodyPr/>
          <a:lstStyle/>
          <a:p>
            <a:fld id="{FDD83F6D-11F0-4D40-87CA-CF4E522D30EA}" type="slidenum">
              <a:rPr lang="en-US" smtClean="0"/>
              <a:t>‹#›</a:t>
            </a:fld>
            <a:endParaRPr lang="en-US"/>
          </a:p>
        </p:txBody>
      </p:sp>
    </p:spTree>
    <p:extLst>
      <p:ext uri="{BB962C8B-B14F-4D97-AF65-F5344CB8AC3E}">
        <p14:creationId xmlns:p14="http://schemas.microsoft.com/office/powerpoint/2010/main" val="11806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F30E-F235-47BA-BEC3-0E65C6154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A4733E-667A-455E-BEA6-8053AFA679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198F5-63C2-419D-8AA3-16B44650BEF3}"/>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5" name="Footer Placeholder 4">
            <a:extLst>
              <a:ext uri="{FF2B5EF4-FFF2-40B4-BE49-F238E27FC236}">
                <a16:creationId xmlns:a16="http://schemas.microsoft.com/office/drawing/2014/main" id="{4D125EEF-4AD6-4D28-A694-616CE9E6F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DA458-22D8-4359-A4BB-D8625B16AA69}"/>
              </a:ext>
            </a:extLst>
          </p:cNvPr>
          <p:cNvSpPr>
            <a:spLocks noGrp="1"/>
          </p:cNvSpPr>
          <p:nvPr>
            <p:ph type="sldNum" sz="quarter" idx="12"/>
          </p:nvPr>
        </p:nvSpPr>
        <p:spPr/>
        <p:txBody>
          <a:bodyPr/>
          <a:lstStyle/>
          <a:p>
            <a:fld id="{FDD83F6D-11F0-4D40-87CA-CF4E522D30EA}" type="slidenum">
              <a:rPr lang="en-US" smtClean="0"/>
              <a:t>‹#›</a:t>
            </a:fld>
            <a:endParaRPr lang="en-US"/>
          </a:p>
        </p:txBody>
      </p:sp>
    </p:spTree>
    <p:custDataLst>
      <p:tags r:id="rId1"/>
    </p:custDataLst>
    <p:extLst>
      <p:ext uri="{BB962C8B-B14F-4D97-AF65-F5344CB8AC3E}">
        <p14:creationId xmlns:p14="http://schemas.microsoft.com/office/powerpoint/2010/main" val="26811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3192-DF0A-4E36-86B5-AA3DF9C94F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8C0F4-CCC6-45E4-BDED-E38264B5EA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F88EAD-8194-4B5D-8570-2489261058C6}"/>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5" name="Footer Placeholder 4">
            <a:extLst>
              <a:ext uri="{FF2B5EF4-FFF2-40B4-BE49-F238E27FC236}">
                <a16:creationId xmlns:a16="http://schemas.microsoft.com/office/drawing/2014/main" id="{880329F1-BE24-4565-BA78-5A2820E06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691CF-99FB-4874-AFAB-82D2CB00A985}"/>
              </a:ext>
            </a:extLst>
          </p:cNvPr>
          <p:cNvSpPr>
            <a:spLocks noGrp="1"/>
          </p:cNvSpPr>
          <p:nvPr>
            <p:ph type="sldNum" sz="quarter" idx="12"/>
          </p:nvPr>
        </p:nvSpPr>
        <p:spPr/>
        <p:txBody>
          <a:bodyPr/>
          <a:lstStyle/>
          <a:p>
            <a:fld id="{FDD83F6D-11F0-4D40-87CA-CF4E522D30EA}" type="slidenum">
              <a:rPr lang="en-US" smtClean="0"/>
              <a:t>‹#›</a:t>
            </a:fld>
            <a:endParaRPr lang="en-US"/>
          </a:p>
        </p:txBody>
      </p:sp>
    </p:spTree>
    <p:extLst>
      <p:ext uri="{BB962C8B-B14F-4D97-AF65-F5344CB8AC3E}">
        <p14:creationId xmlns:p14="http://schemas.microsoft.com/office/powerpoint/2010/main" val="139770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7181-EB15-419F-8C5B-5A47B45B4B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8B402-396D-47DD-92CD-D95A3120E0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52AE9-C75D-446E-8976-27B5A5377B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5F8799-11C0-417E-9A3D-40EA0D648B5B}"/>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6" name="Footer Placeholder 5">
            <a:extLst>
              <a:ext uri="{FF2B5EF4-FFF2-40B4-BE49-F238E27FC236}">
                <a16:creationId xmlns:a16="http://schemas.microsoft.com/office/drawing/2014/main" id="{921F699C-37F7-4743-91EF-5E1DA347E0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427B0-7D26-4803-B9F2-E7E983848DAA}"/>
              </a:ext>
            </a:extLst>
          </p:cNvPr>
          <p:cNvSpPr>
            <a:spLocks noGrp="1"/>
          </p:cNvSpPr>
          <p:nvPr>
            <p:ph type="sldNum" sz="quarter" idx="12"/>
          </p:nvPr>
        </p:nvSpPr>
        <p:spPr/>
        <p:txBody>
          <a:bodyPr/>
          <a:lstStyle/>
          <a:p>
            <a:fld id="{FDD83F6D-11F0-4D40-87CA-CF4E522D30EA}" type="slidenum">
              <a:rPr lang="en-US" smtClean="0"/>
              <a:t>‹#›</a:t>
            </a:fld>
            <a:endParaRPr lang="en-US"/>
          </a:p>
        </p:txBody>
      </p:sp>
    </p:spTree>
    <p:extLst>
      <p:ext uri="{BB962C8B-B14F-4D97-AF65-F5344CB8AC3E}">
        <p14:creationId xmlns:p14="http://schemas.microsoft.com/office/powerpoint/2010/main" val="271712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30EA-5316-4EB1-888B-9230A88AE3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2EFED-6727-4D9D-8C47-EA28A5235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ED87F3-9DB5-4507-8F42-CC38469022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169241-4ECE-4AB0-B838-D003B82325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D9AB4-D3F8-40C8-90DC-3CFC359E5F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1C7A1-5F6B-4E73-BD2A-1C347164E526}"/>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8" name="Footer Placeholder 7">
            <a:extLst>
              <a:ext uri="{FF2B5EF4-FFF2-40B4-BE49-F238E27FC236}">
                <a16:creationId xmlns:a16="http://schemas.microsoft.com/office/drawing/2014/main" id="{3DBA8354-CB61-429F-B946-006D00FAC1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182C5A-9E22-4FAE-9A1D-0DF26075178A}"/>
              </a:ext>
            </a:extLst>
          </p:cNvPr>
          <p:cNvSpPr>
            <a:spLocks noGrp="1"/>
          </p:cNvSpPr>
          <p:nvPr>
            <p:ph type="sldNum" sz="quarter" idx="12"/>
          </p:nvPr>
        </p:nvSpPr>
        <p:spPr/>
        <p:txBody>
          <a:bodyPr/>
          <a:lstStyle/>
          <a:p>
            <a:fld id="{FDD83F6D-11F0-4D40-87CA-CF4E522D30EA}" type="slidenum">
              <a:rPr lang="en-US" smtClean="0"/>
              <a:t>‹#›</a:t>
            </a:fld>
            <a:endParaRPr lang="en-US"/>
          </a:p>
        </p:txBody>
      </p:sp>
    </p:spTree>
    <p:extLst>
      <p:ext uri="{BB962C8B-B14F-4D97-AF65-F5344CB8AC3E}">
        <p14:creationId xmlns:p14="http://schemas.microsoft.com/office/powerpoint/2010/main" val="2019728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F0AB-9672-4486-8517-C4214F76F1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714DCB-3220-4023-92AF-844838890356}"/>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4" name="Footer Placeholder 3">
            <a:extLst>
              <a:ext uri="{FF2B5EF4-FFF2-40B4-BE49-F238E27FC236}">
                <a16:creationId xmlns:a16="http://schemas.microsoft.com/office/drawing/2014/main" id="{FB94870E-8FA1-4908-908C-E70CB4E8B8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55DE8-0008-4C67-BF53-ACEA4496C84C}"/>
              </a:ext>
            </a:extLst>
          </p:cNvPr>
          <p:cNvSpPr>
            <a:spLocks noGrp="1"/>
          </p:cNvSpPr>
          <p:nvPr>
            <p:ph type="sldNum" sz="quarter" idx="12"/>
          </p:nvPr>
        </p:nvSpPr>
        <p:spPr/>
        <p:txBody>
          <a:bodyPr/>
          <a:lstStyle/>
          <a:p>
            <a:fld id="{FDD83F6D-11F0-4D40-87CA-CF4E522D30EA}" type="slidenum">
              <a:rPr lang="en-US" smtClean="0"/>
              <a:t>‹#›</a:t>
            </a:fld>
            <a:endParaRPr lang="en-US"/>
          </a:p>
        </p:txBody>
      </p:sp>
    </p:spTree>
    <p:extLst>
      <p:ext uri="{BB962C8B-B14F-4D97-AF65-F5344CB8AC3E}">
        <p14:creationId xmlns:p14="http://schemas.microsoft.com/office/powerpoint/2010/main" val="972882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CA0874-BDBA-4EB8-B765-1F06A1DFCE61}"/>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3" name="Footer Placeholder 2">
            <a:extLst>
              <a:ext uri="{FF2B5EF4-FFF2-40B4-BE49-F238E27FC236}">
                <a16:creationId xmlns:a16="http://schemas.microsoft.com/office/drawing/2014/main" id="{E1D74DE9-496D-473A-B121-707B992EA0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A83F93-0D64-4A6B-8DA3-23EA40509945}"/>
              </a:ext>
            </a:extLst>
          </p:cNvPr>
          <p:cNvSpPr>
            <a:spLocks noGrp="1"/>
          </p:cNvSpPr>
          <p:nvPr>
            <p:ph type="sldNum" sz="quarter" idx="12"/>
          </p:nvPr>
        </p:nvSpPr>
        <p:spPr/>
        <p:txBody>
          <a:bodyPr/>
          <a:lstStyle/>
          <a:p>
            <a:fld id="{FDD83F6D-11F0-4D40-87CA-CF4E522D30EA}" type="slidenum">
              <a:rPr lang="en-US" smtClean="0"/>
              <a:t>‹#›</a:t>
            </a:fld>
            <a:endParaRPr lang="en-US"/>
          </a:p>
        </p:txBody>
      </p:sp>
    </p:spTree>
    <p:custDataLst>
      <p:tags r:id="rId1"/>
    </p:custDataLst>
    <p:extLst>
      <p:ext uri="{BB962C8B-B14F-4D97-AF65-F5344CB8AC3E}">
        <p14:creationId xmlns:p14="http://schemas.microsoft.com/office/powerpoint/2010/main" val="2924867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69AD-F3FA-4641-B9BC-E1957DBF1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A9354D-8907-45A3-8AE4-9DB9068F9C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0FFF7B-B4CB-47A5-986E-7527D0A00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84EC16-7455-4708-9072-874A9E7C3EFD}"/>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6" name="Footer Placeholder 5">
            <a:extLst>
              <a:ext uri="{FF2B5EF4-FFF2-40B4-BE49-F238E27FC236}">
                <a16:creationId xmlns:a16="http://schemas.microsoft.com/office/drawing/2014/main" id="{14F7AD2B-16EF-4AAB-9E54-C3B3C0C555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05845-C25F-4091-89CD-338598A6E621}"/>
              </a:ext>
            </a:extLst>
          </p:cNvPr>
          <p:cNvSpPr>
            <a:spLocks noGrp="1"/>
          </p:cNvSpPr>
          <p:nvPr>
            <p:ph type="sldNum" sz="quarter" idx="12"/>
          </p:nvPr>
        </p:nvSpPr>
        <p:spPr/>
        <p:txBody>
          <a:bodyPr/>
          <a:lstStyle/>
          <a:p>
            <a:fld id="{FDD83F6D-11F0-4D40-87CA-CF4E522D30EA}" type="slidenum">
              <a:rPr lang="en-US" smtClean="0"/>
              <a:t>‹#›</a:t>
            </a:fld>
            <a:endParaRPr lang="en-US"/>
          </a:p>
        </p:txBody>
      </p:sp>
    </p:spTree>
    <p:custDataLst>
      <p:tags r:id="rId1"/>
    </p:custDataLst>
    <p:extLst>
      <p:ext uri="{BB962C8B-B14F-4D97-AF65-F5344CB8AC3E}">
        <p14:creationId xmlns:p14="http://schemas.microsoft.com/office/powerpoint/2010/main" val="118451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205F6-AFEE-44A9-9142-48D2899DF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189087-738A-4F27-AD3F-53BB709387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1FB068-D78B-4B4C-8FDE-E89C41DD8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C582DE-8266-482A-814A-B9F2B281BEBF}"/>
              </a:ext>
            </a:extLst>
          </p:cNvPr>
          <p:cNvSpPr>
            <a:spLocks noGrp="1"/>
          </p:cNvSpPr>
          <p:nvPr>
            <p:ph type="dt" sz="half" idx="10"/>
          </p:nvPr>
        </p:nvSpPr>
        <p:spPr/>
        <p:txBody>
          <a:bodyPr/>
          <a:lstStyle/>
          <a:p>
            <a:fld id="{C86EB125-D56D-40F8-865F-82A39AB8A754}" type="datetimeFigureOut">
              <a:rPr lang="en-US" smtClean="0"/>
              <a:t>8/5/24</a:t>
            </a:fld>
            <a:endParaRPr lang="en-US"/>
          </a:p>
        </p:txBody>
      </p:sp>
      <p:sp>
        <p:nvSpPr>
          <p:cNvPr id="6" name="Footer Placeholder 5">
            <a:extLst>
              <a:ext uri="{FF2B5EF4-FFF2-40B4-BE49-F238E27FC236}">
                <a16:creationId xmlns:a16="http://schemas.microsoft.com/office/drawing/2014/main" id="{CA2E55B8-AFD2-4318-9DE7-F710C234E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0F6D5-6D26-446F-A332-A8D8BDB97925}"/>
              </a:ext>
            </a:extLst>
          </p:cNvPr>
          <p:cNvSpPr>
            <a:spLocks noGrp="1"/>
          </p:cNvSpPr>
          <p:nvPr>
            <p:ph type="sldNum" sz="quarter" idx="12"/>
          </p:nvPr>
        </p:nvSpPr>
        <p:spPr/>
        <p:txBody>
          <a:bodyPr/>
          <a:lstStyle/>
          <a:p>
            <a:fld id="{FDD83F6D-11F0-4D40-87CA-CF4E522D30EA}" type="slidenum">
              <a:rPr lang="en-US" smtClean="0"/>
              <a:t>‹#›</a:t>
            </a:fld>
            <a:endParaRPr lang="en-US"/>
          </a:p>
        </p:txBody>
      </p:sp>
    </p:spTree>
    <p:extLst>
      <p:ext uri="{BB962C8B-B14F-4D97-AF65-F5344CB8AC3E}">
        <p14:creationId xmlns:p14="http://schemas.microsoft.com/office/powerpoint/2010/main" val="2616898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6B4F7-AB88-406E-A6DF-3CAC317814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8E70DDA-CFB7-4041-A43F-0E3CF7DE82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C43FA00-2E97-4D93-985F-C4E1C530AD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EB125-D56D-40F8-865F-82A39AB8A754}" type="datetimeFigureOut">
              <a:rPr lang="en-US" smtClean="0"/>
              <a:t>8/5/24</a:t>
            </a:fld>
            <a:endParaRPr lang="en-US"/>
          </a:p>
        </p:txBody>
      </p:sp>
      <p:sp>
        <p:nvSpPr>
          <p:cNvPr id="5" name="Footer Placeholder 4">
            <a:extLst>
              <a:ext uri="{FF2B5EF4-FFF2-40B4-BE49-F238E27FC236}">
                <a16:creationId xmlns:a16="http://schemas.microsoft.com/office/drawing/2014/main" id="{013E5820-D5FF-4ECD-A682-FD2C6291D2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8AAAFA-1F12-4009-A1ED-EB212A073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83F6D-11F0-4D40-87CA-CF4E522D30EA}" type="slidenum">
              <a:rPr lang="en-US" smtClean="0"/>
              <a:t>‹#›</a:t>
            </a:fld>
            <a:endParaRPr lang="en-US"/>
          </a:p>
        </p:txBody>
      </p:sp>
    </p:spTree>
    <p:custDataLst>
      <p:tags r:id="rId13"/>
    </p:custDataLst>
    <p:extLst>
      <p:ext uri="{BB962C8B-B14F-4D97-AF65-F5344CB8AC3E}">
        <p14:creationId xmlns:p14="http://schemas.microsoft.com/office/powerpoint/2010/main" val="2323389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notesSlide" Target="../notesSlides/notesSlide15.xml"/><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5.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7.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38.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hyperlink" Target="mailto:ahalbert@orton.org" TargetMode="External"/><Relationship Id="rId3" Type="http://schemas.openxmlformats.org/officeDocument/2006/relationships/notesSlide" Target="../notesSlides/notesSlide26.xml"/><Relationship Id="rId7" Type="http://schemas.openxmlformats.org/officeDocument/2006/relationships/hyperlink" Target="http://www.communityheartandsoul.org/" TargetMode="Externa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mailto:imoran@orton.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3.xml"/><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7.jpeg"/><Relationship Id="rId11" Type="http://schemas.openxmlformats.org/officeDocument/2006/relationships/image" Target="../media/image4.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1.tiff"/><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notesSlide" Target="../notesSlides/notesSlide9.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5.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8568DE-80A5-4941-AFCB-07CAA5DDDB70}"/>
              </a:ext>
            </a:extLst>
          </p:cNvPr>
          <p:cNvPicPr>
            <a:picLocks noChangeAspect="1"/>
          </p:cNvPicPr>
          <p:nvPr/>
        </p:nvPicPr>
        <p:blipFill>
          <a:blip r:embed="rId4">
            <a:alphaModFix amt="83000"/>
          </a:blip>
          <a:stretch>
            <a:fillRect/>
          </a:stretch>
        </p:blipFill>
        <p:spPr>
          <a:xfrm>
            <a:off x="0" y="3132434"/>
            <a:ext cx="12192000" cy="3725565"/>
          </a:xfrm>
          <a:prstGeom prst="rect">
            <a:avLst/>
          </a:prstGeom>
        </p:spPr>
      </p:pic>
      <p:sp>
        <p:nvSpPr>
          <p:cNvPr id="11" name="TextBox 10">
            <a:extLst>
              <a:ext uri="{FF2B5EF4-FFF2-40B4-BE49-F238E27FC236}">
                <a16:creationId xmlns:a16="http://schemas.microsoft.com/office/drawing/2014/main" id="{C0FEA614-52BD-45B7-B6EA-519348B480FF}"/>
              </a:ext>
            </a:extLst>
          </p:cNvPr>
          <p:cNvSpPr txBox="1"/>
          <p:nvPr/>
        </p:nvSpPr>
        <p:spPr>
          <a:xfrm>
            <a:off x="1499534" y="4245198"/>
            <a:ext cx="9039224" cy="1200329"/>
          </a:xfrm>
          <a:prstGeom prst="rect">
            <a:avLst/>
          </a:prstGeom>
          <a:solidFill>
            <a:srgbClr val="E48434">
              <a:alpha val="79000"/>
            </a:srgbClr>
          </a:solidFill>
        </p:spPr>
        <p:txBody>
          <a:bodyPr wrap="square" rtlCol="0">
            <a:spAutoFit/>
          </a:bodyPr>
          <a:lstStyle/>
          <a:p>
            <a:pPr algn="ctr"/>
            <a:r>
              <a:rPr lang="en-US" sz="3200" b="1" dirty="0">
                <a:solidFill>
                  <a:schemeClr val="bg1"/>
                </a:solidFill>
                <a:cs typeface="Nirmala UI Semilight" panose="020B0402040204020203" pitchFamily="34" charset="0"/>
              </a:rPr>
              <a:t> </a:t>
            </a:r>
            <a:r>
              <a:rPr lang="en-US" sz="3600" b="1" dirty="0">
                <a:solidFill>
                  <a:schemeClr val="bg1"/>
                </a:solidFill>
                <a:cs typeface="Nirmala UI Semilight" panose="020B0402040204020203" pitchFamily="34" charset="0"/>
              </a:rPr>
              <a:t>NADO Wealth Creation Summit</a:t>
            </a:r>
            <a:endParaRPr lang="en-US" sz="3600" dirty="0">
              <a:solidFill>
                <a:schemeClr val="bg1"/>
              </a:solidFill>
              <a:cs typeface="Nirmala UI Semilight" panose="020B0402040204020203" pitchFamily="34" charset="0"/>
            </a:endParaRPr>
          </a:p>
          <a:p>
            <a:pPr algn="ctr"/>
            <a:r>
              <a:rPr lang="en-US" sz="3600" dirty="0">
                <a:solidFill>
                  <a:schemeClr val="bg1"/>
                </a:solidFill>
                <a:cs typeface="Nirmala UI Semilight" panose="020B0402040204020203" pitchFamily="34" charset="0"/>
              </a:rPr>
              <a:t>Greenville, SC – August 2, 2024</a:t>
            </a:r>
          </a:p>
        </p:txBody>
      </p:sp>
      <p:sp>
        <p:nvSpPr>
          <p:cNvPr id="2" name="Title 1" hidden="1">
            <a:extLst>
              <a:ext uri="{FF2B5EF4-FFF2-40B4-BE49-F238E27FC236}">
                <a16:creationId xmlns:a16="http://schemas.microsoft.com/office/drawing/2014/main" id="{8094EC2E-B9F5-40F4-9675-D190F3B2AF52}"/>
              </a:ext>
            </a:extLst>
          </p:cNvPr>
          <p:cNvSpPr>
            <a:spLocks noGrp="1"/>
          </p:cNvSpPr>
          <p:nvPr>
            <p:ph type="title" idx="4294967295"/>
          </p:nvPr>
        </p:nvSpPr>
        <p:spPr/>
        <p:txBody>
          <a:bodyPr/>
          <a:lstStyle/>
          <a:p>
            <a:r>
              <a:rPr lang="en-US" dirty="0">
                <a:latin typeface="+mn-lt"/>
              </a:rPr>
              <a:t>Introduction</a:t>
            </a:r>
            <a:r>
              <a:rPr lang="en-US" baseline="0" dirty="0">
                <a:latin typeface="+mn-lt"/>
              </a:rPr>
              <a:t> to Heart &amp; Soul</a:t>
            </a:r>
            <a:endParaRPr lang="en-US" dirty="0">
              <a:latin typeface="+mn-lt"/>
            </a:endParaRPr>
          </a:p>
        </p:txBody>
      </p:sp>
      <p:pic>
        <p:nvPicPr>
          <p:cNvPr id="3" name="Picture 2">
            <a:extLst>
              <a:ext uri="{FF2B5EF4-FFF2-40B4-BE49-F238E27FC236}">
                <a16:creationId xmlns:a16="http://schemas.microsoft.com/office/drawing/2014/main" id="{C839ED8C-D81C-4FE7-A6C4-CACA95D26C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0989" y="205717"/>
            <a:ext cx="9310021" cy="1168995"/>
          </a:xfrm>
          <a:prstGeom prst="rect">
            <a:avLst/>
          </a:prstGeom>
        </p:spPr>
      </p:pic>
      <p:sp>
        <p:nvSpPr>
          <p:cNvPr id="8" name="Title 1">
            <a:extLst>
              <a:ext uri="{FF2B5EF4-FFF2-40B4-BE49-F238E27FC236}">
                <a16:creationId xmlns:a16="http://schemas.microsoft.com/office/drawing/2014/main" id="{616D3396-7608-406B-8EC5-4D38539AA703}"/>
              </a:ext>
            </a:extLst>
          </p:cNvPr>
          <p:cNvSpPr txBox="1">
            <a:spLocks/>
          </p:cNvSpPr>
          <p:nvPr/>
        </p:nvSpPr>
        <p:spPr>
          <a:xfrm>
            <a:off x="1390478" y="1869096"/>
            <a:ext cx="9411041" cy="768953"/>
          </a:xfrm>
          <a:prstGeom prst="rect">
            <a:avLst/>
          </a:prstGeom>
        </p:spPr>
        <p:txBody>
          <a:bodyPr anchor="b">
            <a:noAutofit/>
          </a:bodyPr>
          <a:lstStyle>
            <a:lvl1pPr algn="ctr" defTabSz="914400" rtl="0" eaLnBrk="1" latinLnBrk="0" hangingPunct="1">
              <a:lnSpc>
                <a:spcPct val="90000"/>
              </a:lnSpc>
              <a:spcBef>
                <a:spcPct val="0"/>
              </a:spcBef>
              <a:buNone/>
              <a:defRPr sz="2400" b="0" kern="1200">
                <a:solidFill>
                  <a:schemeClr val="tx1"/>
                </a:solidFill>
                <a:latin typeface="Montserrat" panose="02000505000000020004" pitchFamily="2" charset="0"/>
                <a:ea typeface="+mj-ea"/>
                <a:cs typeface="+mj-cs"/>
              </a:defRPr>
            </a:lvl1pPr>
          </a:lstStyle>
          <a:p>
            <a:r>
              <a:rPr lang="en-US" sz="3200" kern="1400" spc="-50" dirty="0">
                <a:effectLst/>
                <a:latin typeface="Calibri Light" panose="020F0302020204030204" pitchFamily="34" charset="0"/>
                <a:ea typeface="Times New Roman" panose="02020603050405020304" pitchFamily="18" charset="0"/>
                <a:cs typeface="Times New Roman" panose="02020603050405020304" pitchFamily="18" charset="0"/>
              </a:rPr>
              <a:t>Creating a Community Planning and Development Measurement Tool</a:t>
            </a:r>
          </a:p>
        </p:txBody>
      </p:sp>
    </p:spTree>
    <p:custDataLst>
      <p:tags r:id="rId1"/>
    </p:custDataLst>
    <p:extLst>
      <p:ext uri="{BB962C8B-B14F-4D97-AF65-F5344CB8AC3E}">
        <p14:creationId xmlns:p14="http://schemas.microsoft.com/office/powerpoint/2010/main" val="1463601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alphaModFix/>
          </a:blip>
          <a:stretch>
            <a:fillRect/>
          </a:stretch>
        </p:blipFill>
        <p:spPr>
          <a:xfrm>
            <a:off x="0" y="6176150"/>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9673975" y="6362956"/>
            <a:ext cx="2085989" cy="373609"/>
          </a:xfrm>
          <a:prstGeom prst="rect">
            <a:avLst/>
          </a:prstGeom>
        </p:spPr>
      </p:pic>
      <p:sp>
        <p:nvSpPr>
          <p:cNvPr id="2" name="Title 1" hidden="1">
            <a:extLst>
              <a:ext uri="{FF2B5EF4-FFF2-40B4-BE49-F238E27FC236}">
                <a16:creationId xmlns:a16="http://schemas.microsoft.com/office/drawing/2014/main" id="{75666CD1-5109-4E61-8D80-5D8B7CF515CC}"/>
              </a:ext>
            </a:extLst>
          </p:cNvPr>
          <p:cNvSpPr>
            <a:spLocks noGrp="1"/>
          </p:cNvSpPr>
          <p:nvPr>
            <p:ph type="title" idx="4294967295"/>
          </p:nvPr>
        </p:nvSpPr>
        <p:spPr/>
        <p:txBody>
          <a:bodyPr/>
          <a:lstStyle/>
          <a:p>
            <a:r>
              <a:rPr lang="en-US" dirty="0"/>
              <a:t>Activity:  What do you love</a:t>
            </a:r>
            <a:r>
              <a:rPr lang="en-US" baseline="0" dirty="0"/>
              <a:t> most about your community?</a:t>
            </a:r>
            <a:endParaRPr lang="en-US" dirty="0"/>
          </a:p>
        </p:txBody>
      </p:sp>
      <p:sp>
        <p:nvSpPr>
          <p:cNvPr id="7" name="Title 1">
            <a:extLst>
              <a:ext uri="{FF2B5EF4-FFF2-40B4-BE49-F238E27FC236}">
                <a16:creationId xmlns:a16="http://schemas.microsoft.com/office/drawing/2014/main" id="{D1CFC5EA-AAD8-4E17-B73B-698DC9C1EE58}"/>
              </a:ext>
            </a:extLst>
          </p:cNvPr>
          <p:cNvSpPr txBox="1">
            <a:spLocks/>
          </p:cNvSpPr>
          <p:nvPr/>
        </p:nvSpPr>
        <p:spPr>
          <a:xfrm>
            <a:off x="-300445" y="199779"/>
            <a:ext cx="6823166" cy="14592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a:lstStyle>
          <a:p>
            <a:pPr algn="ctr"/>
            <a:r>
              <a:rPr lang="en-US" sz="4000" b="1" dirty="0">
                <a:latin typeface="Trebuchet MS" panose="020B0603020202020204" pitchFamily="34" charset="0"/>
                <a:ea typeface="Vollkorn" panose="00000500000000000000" pitchFamily="2" charset="0"/>
              </a:rPr>
              <a:t>What do </a:t>
            </a:r>
            <a:r>
              <a:rPr lang="en-US" sz="4000" b="1" dirty="0">
                <a:solidFill>
                  <a:schemeClr val="accent2"/>
                </a:solidFill>
                <a:latin typeface="Trebuchet MS" panose="020B0603020202020204" pitchFamily="34" charset="0"/>
                <a:ea typeface="Vollkorn" panose="00000500000000000000" pitchFamily="2" charset="0"/>
              </a:rPr>
              <a:t>you</a:t>
            </a:r>
            <a:r>
              <a:rPr lang="en-US" sz="4000" b="1" dirty="0">
                <a:latin typeface="Trebuchet MS" panose="020B0603020202020204" pitchFamily="34" charset="0"/>
                <a:ea typeface="Vollkorn" panose="00000500000000000000" pitchFamily="2" charset="0"/>
              </a:rPr>
              <a:t> </a:t>
            </a:r>
            <a:r>
              <a:rPr lang="en-US" sz="4000" b="1" dirty="0">
                <a:solidFill>
                  <a:schemeClr val="accent2"/>
                </a:solidFill>
                <a:latin typeface="Trebuchet MS" panose="020B0603020202020204" pitchFamily="34" charset="0"/>
                <a:ea typeface="Vollkorn" panose="00000500000000000000" pitchFamily="2" charset="0"/>
              </a:rPr>
              <a:t>love most </a:t>
            </a:r>
            <a:r>
              <a:rPr lang="en-US" sz="4000" b="1" dirty="0">
                <a:latin typeface="Trebuchet MS" panose="020B0603020202020204" pitchFamily="34" charset="0"/>
                <a:ea typeface="Vollkorn" panose="00000500000000000000" pitchFamily="2" charset="0"/>
              </a:rPr>
              <a:t>about your community</a:t>
            </a:r>
            <a:r>
              <a:rPr lang="en-US" sz="3200" b="1" dirty="0">
                <a:latin typeface="Trebuchet MS" panose="020B0603020202020204" pitchFamily="34" charset="0"/>
                <a:ea typeface="Vollkorn" panose="00000500000000000000" pitchFamily="2" charset="0"/>
              </a:rPr>
              <a:t>?</a:t>
            </a:r>
          </a:p>
        </p:txBody>
      </p:sp>
      <p:pic>
        <p:nvPicPr>
          <p:cNvPr id="4" name="Picture 3">
            <a:extLst>
              <a:ext uri="{FF2B5EF4-FFF2-40B4-BE49-F238E27FC236}">
                <a16:creationId xmlns:a16="http://schemas.microsoft.com/office/drawing/2014/main" id="{DF223FEC-16F0-16CC-0A04-9A9F65770FC6}"/>
              </a:ext>
            </a:extLst>
          </p:cNvPr>
          <p:cNvPicPr>
            <a:picLocks noChangeAspect="1"/>
          </p:cNvPicPr>
          <p:nvPr/>
        </p:nvPicPr>
        <p:blipFill rotWithShape="1">
          <a:blip r:embed="rId6"/>
          <a:srcRect l="9018" r="12967"/>
          <a:stretch/>
        </p:blipFill>
        <p:spPr>
          <a:xfrm>
            <a:off x="7371806" y="329198"/>
            <a:ext cx="4820194" cy="313508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CCA50EB-7C60-E1D4-25D7-D2A2E9988152}"/>
              </a:ext>
            </a:extLst>
          </p:cNvPr>
          <p:cNvSpPr txBox="1"/>
          <p:nvPr/>
        </p:nvSpPr>
        <p:spPr>
          <a:xfrm>
            <a:off x="130629" y="6327380"/>
            <a:ext cx="4428308" cy="369332"/>
          </a:xfrm>
          <a:prstGeom prst="rect">
            <a:avLst/>
          </a:prstGeom>
          <a:noFill/>
        </p:spPr>
        <p:txBody>
          <a:bodyPr wrap="square" rtlCol="0">
            <a:spAutoFit/>
          </a:bodyPr>
          <a:lstStyle/>
          <a:p>
            <a:r>
              <a:rPr lang="en-US" dirty="0">
                <a:solidFill>
                  <a:schemeClr val="bg1"/>
                </a:solidFill>
                <a:latin typeface="Trebuchet MS" panose="020B0603020202020204" pitchFamily="34" charset="0"/>
                <a:ea typeface="Vollkorn" panose="00000500000000000000" pitchFamily="2" charset="0"/>
              </a:rPr>
              <a:t>Your Town is Home</a:t>
            </a:r>
          </a:p>
        </p:txBody>
      </p:sp>
      <p:sp>
        <p:nvSpPr>
          <p:cNvPr id="10" name="TextBox 9">
            <a:extLst>
              <a:ext uri="{FF2B5EF4-FFF2-40B4-BE49-F238E27FC236}">
                <a16:creationId xmlns:a16="http://schemas.microsoft.com/office/drawing/2014/main" id="{865AA492-565E-E34B-5D09-CCC85F6FA071}"/>
              </a:ext>
            </a:extLst>
          </p:cNvPr>
          <p:cNvSpPr txBox="1"/>
          <p:nvPr/>
        </p:nvSpPr>
        <p:spPr>
          <a:xfrm>
            <a:off x="548642" y="1862465"/>
            <a:ext cx="6643200" cy="2769989"/>
          </a:xfrm>
          <a:prstGeom prst="rect">
            <a:avLst/>
          </a:prstGeom>
          <a:noFill/>
        </p:spPr>
        <p:txBody>
          <a:bodyPr wrap="square" rtlCol="0">
            <a:spAutoFit/>
          </a:bodyPr>
          <a:lstStyle/>
          <a:p>
            <a:pPr algn="ctr"/>
            <a:r>
              <a:rPr lang="en-US" sz="4000" b="1" dirty="0">
                <a:latin typeface="Trebuchet MS" panose="020B0603020202020204" pitchFamily="34" charset="0"/>
                <a:ea typeface="Vollkorn" panose="00000500000000000000" pitchFamily="2" charset="0"/>
              </a:rPr>
              <a:t>What are </a:t>
            </a:r>
            <a:r>
              <a:rPr lang="en-US" sz="4000" b="1" dirty="0">
                <a:solidFill>
                  <a:schemeClr val="accent2"/>
                </a:solidFill>
                <a:latin typeface="Trebuchet MS" panose="020B0603020202020204" pitchFamily="34" charset="0"/>
                <a:ea typeface="Vollkorn" panose="00000500000000000000" pitchFamily="2" charset="0"/>
              </a:rPr>
              <a:t>your hopes and concerns </a:t>
            </a:r>
            <a:r>
              <a:rPr lang="en-US" sz="4000" b="1" dirty="0">
                <a:latin typeface="Trebuchet MS" panose="020B0603020202020204" pitchFamily="34" charset="0"/>
                <a:ea typeface="Vollkorn" panose="00000500000000000000" pitchFamily="2" charset="0"/>
              </a:rPr>
              <a:t>for the future</a:t>
            </a:r>
          </a:p>
          <a:p>
            <a:pPr algn="ctr"/>
            <a:r>
              <a:rPr lang="en-US" sz="4000" b="1" dirty="0">
                <a:latin typeface="Trebuchet MS" panose="020B0603020202020204" pitchFamily="34" charset="0"/>
                <a:ea typeface="Vollkorn" panose="00000500000000000000" pitchFamily="2" charset="0"/>
              </a:rPr>
              <a:t> of your town?</a:t>
            </a:r>
          </a:p>
          <a:p>
            <a:endParaRPr lang="en-US" sz="5400" dirty="0"/>
          </a:p>
        </p:txBody>
      </p:sp>
      <p:sp>
        <p:nvSpPr>
          <p:cNvPr id="11" name="TextBox 10">
            <a:extLst>
              <a:ext uri="{FF2B5EF4-FFF2-40B4-BE49-F238E27FC236}">
                <a16:creationId xmlns:a16="http://schemas.microsoft.com/office/drawing/2014/main" id="{C7DBBB70-A614-9A5A-69D9-F7E4ED52A0C2}"/>
              </a:ext>
            </a:extLst>
          </p:cNvPr>
          <p:cNvSpPr txBox="1"/>
          <p:nvPr/>
        </p:nvSpPr>
        <p:spPr>
          <a:xfrm>
            <a:off x="1267097" y="4215893"/>
            <a:ext cx="10698479" cy="2215991"/>
          </a:xfrm>
          <a:prstGeom prst="rect">
            <a:avLst/>
          </a:prstGeom>
          <a:noFill/>
        </p:spPr>
        <p:txBody>
          <a:bodyPr wrap="square" rtlCol="0">
            <a:spAutoFit/>
          </a:bodyPr>
          <a:lstStyle/>
          <a:p>
            <a:pPr algn="ctr"/>
            <a:r>
              <a:rPr lang="en-US" sz="4000" b="1" dirty="0">
                <a:latin typeface="Trebuchet MS" panose="020B0603020202020204" pitchFamily="34" charset="0"/>
                <a:ea typeface="Vollkorn" panose="00000500000000000000" pitchFamily="2" charset="0"/>
              </a:rPr>
              <a:t>What are </a:t>
            </a:r>
            <a:r>
              <a:rPr lang="en-US" sz="4000" b="1" dirty="0">
                <a:solidFill>
                  <a:schemeClr val="accent2"/>
                </a:solidFill>
                <a:latin typeface="Trebuchet MS" panose="020B0603020202020204" pitchFamily="34" charset="0"/>
                <a:ea typeface="Vollkorn" panose="00000500000000000000" pitchFamily="2" charset="0"/>
              </a:rPr>
              <a:t>your ideas for action</a:t>
            </a:r>
            <a:r>
              <a:rPr lang="en-US" sz="4000" b="1" dirty="0">
                <a:latin typeface="Trebuchet MS" panose="020B0603020202020204" pitchFamily="34" charset="0"/>
                <a:ea typeface="Vollkorn" panose="00000500000000000000" pitchFamily="2" charset="0"/>
              </a:rPr>
              <a:t> </a:t>
            </a:r>
          </a:p>
          <a:p>
            <a:pPr algn="ctr"/>
            <a:r>
              <a:rPr lang="en-US" sz="4000" b="1" dirty="0">
                <a:latin typeface="Trebuchet MS" panose="020B0603020202020204" pitchFamily="34" charset="0"/>
                <a:ea typeface="Vollkorn" panose="00000500000000000000" pitchFamily="2" charset="0"/>
              </a:rPr>
              <a:t>based on your community’s common cause </a:t>
            </a:r>
          </a:p>
          <a:p>
            <a:pPr algn="ctr"/>
            <a:r>
              <a:rPr lang="en-US" sz="4000" b="1" dirty="0">
                <a:latin typeface="Trebuchet MS" panose="020B0603020202020204" pitchFamily="34" charset="0"/>
                <a:ea typeface="Vollkorn" panose="00000500000000000000" pitchFamily="2" charset="0"/>
              </a:rPr>
              <a:t>(H&amp;S statements/community values)?</a:t>
            </a:r>
          </a:p>
          <a:p>
            <a:endParaRPr lang="en-US" dirty="0"/>
          </a:p>
        </p:txBody>
      </p:sp>
      <p:sp>
        <p:nvSpPr>
          <p:cNvPr id="12" name="Heart 11">
            <a:extLst>
              <a:ext uri="{FF2B5EF4-FFF2-40B4-BE49-F238E27FC236}">
                <a16:creationId xmlns:a16="http://schemas.microsoft.com/office/drawing/2014/main" id="{B2E66F98-8D69-C865-1828-39DA8D30F3B8}"/>
              </a:ext>
            </a:extLst>
          </p:cNvPr>
          <p:cNvSpPr/>
          <p:nvPr/>
        </p:nvSpPr>
        <p:spPr>
          <a:xfrm>
            <a:off x="4833256" y="3811250"/>
            <a:ext cx="483325" cy="406761"/>
          </a:xfrm>
          <a:prstGeom prst="hear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a:extLst>
              <a:ext uri="{FF2B5EF4-FFF2-40B4-BE49-F238E27FC236}">
                <a16:creationId xmlns:a16="http://schemas.microsoft.com/office/drawing/2014/main" id="{2C13B801-1A19-D804-0805-A94C44594C89}"/>
              </a:ext>
            </a:extLst>
          </p:cNvPr>
          <p:cNvSpPr/>
          <p:nvPr/>
        </p:nvSpPr>
        <p:spPr>
          <a:xfrm>
            <a:off x="3386917" y="1471671"/>
            <a:ext cx="483325" cy="406761"/>
          </a:xfrm>
          <a:prstGeom prst="hear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4761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CF0A95-E577-4BBA-8484-AA7C38524B09}"/>
              </a:ext>
            </a:extLst>
          </p:cNvPr>
          <p:cNvPicPr>
            <a:picLocks noChangeAspect="1"/>
          </p:cNvPicPr>
          <p:nvPr/>
        </p:nvPicPr>
        <p:blipFill>
          <a:blip r:embed="rId4"/>
          <a:stretch>
            <a:fillRect/>
          </a:stretch>
        </p:blipFill>
        <p:spPr>
          <a:xfrm>
            <a:off x="0" y="-10951"/>
            <a:ext cx="12192000" cy="6528383"/>
          </a:xfrm>
          <a:prstGeom prst="rect">
            <a:avLst/>
          </a:prstGeom>
        </p:spPr>
      </p:pic>
      <p:grpSp>
        <p:nvGrpSpPr>
          <p:cNvPr id="6" name="Group 5">
            <a:extLst>
              <a:ext uri="{FF2B5EF4-FFF2-40B4-BE49-F238E27FC236}">
                <a16:creationId xmlns:a16="http://schemas.microsoft.com/office/drawing/2014/main" id="{9A9BBD86-9D67-4963-BB68-44741C2D85BF}"/>
              </a:ext>
            </a:extLst>
          </p:cNvPr>
          <p:cNvGrpSpPr/>
          <p:nvPr/>
        </p:nvGrpSpPr>
        <p:grpSpPr>
          <a:xfrm>
            <a:off x="0" y="6176864"/>
            <a:ext cx="12191999" cy="681136"/>
            <a:chOff x="0" y="5860095"/>
            <a:chExt cx="12191999" cy="997905"/>
          </a:xfrm>
        </p:grpSpPr>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5"/>
            <a:stretch>
              <a:fillRect/>
            </a:stretch>
          </p:blipFill>
          <p:spPr>
            <a:xfrm>
              <a:off x="0" y="5860095"/>
              <a:ext cx="12191999" cy="997905"/>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6"/>
            <a:stretch>
              <a:fillRect/>
            </a:stretch>
          </p:blipFill>
          <p:spPr>
            <a:xfrm>
              <a:off x="9703673" y="6098982"/>
              <a:ext cx="2052898" cy="534032"/>
            </a:xfrm>
            <a:prstGeom prst="rect">
              <a:avLst/>
            </a:prstGeom>
          </p:spPr>
        </p:pic>
      </p:grpSp>
      <p:sp>
        <p:nvSpPr>
          <p:cNvPr id="2" name="TextBox 1">
            <a:extLst>
              <a:ext uri="{FF2B5EF4-FFF2-40B4-BE49-F238E27FC236}">
                <a16:creationId xmlns:a16="http://schemas.microsoft.com/office/drawing/2014/main" id="{78698931-FCAA-4CB0-8541-48E541C9E3CD}"/>
              </a:ext>
            </a:extLst>
          </p:cNvPr>
          <p:cNvSpPr txBox="1"/>
          <p:nvPr/>
        </p:nvSpPr>
        <p:spPr>
          <a:xfrm>
            <a:off x="102636" y="6335100"/>
            <a:ext cx="6801083" cy="369332"/>
          </a:xfrm>
          <a:prstGeom prst="rect">
            <a:avLst/>
          </a:prstGeom>
          <a:noFill/>
        </p:spPr>
        <p:txBody>
          <a:bodyPr wrap="square" rtlCol="0">
            <a:spAutoFit/>
          </a:bodyPr>
          <a:lstStyle/>
          <a:p>
            <a:r>
              <a:rPr lang="en-US" dirty="0">
                <a:solidFill>
                  <a:schemeClr val="bg1"/>
                </a:solidFill>
                <a:latin typeface="Trebuchet MS" panose="020B0603020202020204" pitchFamily="34" charset="0"/>
                <a:ea typeface="Vollkorn" panose="00000500000000000000" pitchFamily="2" charset="0"/>
              </a:rPr>
              <a:t>Heart &amp; Soul Statements:  From Stories to Data</a:t>
            </a:r>
          </a:p>
        </p:txBody>
      </p:sp>
      <p:sp>
        <p:nvSpPr>
          <p:cNvPr id="4" name="Title 3" hidden="1">
            <a:extLst>
              <a:ext uri="{FF2B5EF4-FFF2-40B4-BE49-F238E27FC236}">
                <a16:creationId xmlns:a16="http://schemas.microsoft.com/office/drawing/2014/main" id="{168B72EA-DFC7-4586-9D03-D93E7B779BCC}"/>
              </a:ext>
            </a:extLst>
          </p:cNvPr>
          <p:cNvSpPr>
            <a:spLocks noGrp="1"/>
          </p:cNvSpPr>
          <p:nvPr>
            <p:ph type="title" idx="4294967295"/>
          </p:nvPr>
        </p:nvSpPr>
        <p:spPr/>
        <p:txBody>
          <a:bodyPr/>
          <a:lstStyle/>
          <a:p>
            <a:r>
              <a:rPr lang="en-US" dirty="0"/>
              <a:t>Heart &amp; Soul Statements:  From Stories</a:t>
            </a:r>
            <a:r>
              <a:rPr lang="en-US" baseline="0" dirty="0"/>
              <a:t> to Data</a:t>
            </a:r>
            <a:endParaRPr lang="en-US" dirty="0"/>
          </a:p>
        </p:txBody>
      </p:sp>
    </p:spTree>
    <p:custDataLst>
      <p:tags r:id="rId1"/>
    </p:custDataLst>
    <p:extLst>
      <p:ext uri="{BB962C8B-B14F-4D97-AF65-F5344CB8AC3E}">
        <p14:creationId xmlns:p14="http://schemas.microsoft.com/office/powerpoint/2010/main" val="1602109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323FCF-20E7-9CA3-B44E-36EBA9A8DCE2}"/>
              </a:ext>
            </a:extLst>
          </p:cNvPr>
          <p:cNvSpPr txBox="1"/>
          <p:nvPr/>
        </p:nvSpPr>
        <p:spPr>
          <a:xfrm>
            <a:off x="0" y="1"/>
            <a:ext cx="12191999" cy="6166092"/>
          </a:xfrm>
          <a:prstGeom prst="rect">
            <a:avLst/>
          </a:prstGeom>
          <a:solidFill>
            <a:schemeClr val="accent2">
              <a:lumMod val="20000"/>
              <a:lumOff val="80000"/>
            </a:schemeClr>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alphaModFix/>
          </a:blip>
          <a:stretch>
            <a:fillRect/>
          </a:stretch>
        </p:blipFill>
        <p:spPr>
          <a:xfrm>
            <a:off x="0" y="6208835"/>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9673975" y="6362956"/>
            <a:ext cx="2085989" cy="373609"/>
          </a:xfrm>
          <a:prstGeom prst="rect">
            <a:avLst/>
          </a:prstGeom>
        </p:spPr>
      </p:pic>
      <p:sp>
        <p:nvSpPr>
          <p:cNvPr id="2" name="TextBox 1">
            <a:extLst>
              <a:ext uri="{FF2B5EF4-FFF2-40B4-BE49-F238E27FC236}">
                <a16:creationId xmlns:a16="http://schemas.microsoft.com/office/drawing/2014/main" id="{F4533ECC-0EB2-4F07-AB2A-8598E80F5A59}"/>
              </a:ext>
            </a:extLst>
          </p:cNvPr>
          <p:cNvSpPr txBox="1"/>
          <p:nvPr/>
        </p:nvSpPr>
        <p:spPr>
          <a:xfrm>
            <a:off x="130629" y="6362956"/>
            <a:ext cx="4343048" cy="646331"/>
          </a:xfrm>
          <a:prstGeom prst="rect">
            <a:avLst/>
          </a:prstGeom>
          <a:noFill/>
        </p:spPr>
        <p:txBody>
          <a:bodyPr wrap="square" rtlCol="0">
            <a:spAutoFit/>
          </a:bodyPr>
          <a:lstStyle/>
          <a:p>
            <a:r>
              <a:rPr lang="en-US" dirty="0">
                <a:solidFill>
                  <a:schemeClr val="bg1"/>
                </a:solidFill>
                <a:latin typeface="Trebuchet MS" panose="020B0603020202020204" pitchFamily="34" charset="0"/>
                <a:ea typeface="Vollkorn" panose="00000500000000000000" pitchFamily="2" charset="0"/>
              </a:rPr>
              <a:t>9 Heart &amp; Soul Statements Adopted</a:t>
            </a:r>
          </a:p>
          <a:p>
            <a:endParaRPr lang="en-US" dirty="0">
              <a:solidFill>
                <a:schemeClr val="bg1"/>
              </a:solidFill>
              <a:latin typeface="Trebuchet MS" panose="020B0603020202020204" pitchFamily="34" charset="0"/>
            </a:endParaRPr>
          </a:p>
        </p:txBody>
      </p:sp>
      <p:pic>
        <p:nvPicPr>
          <p:cNvPr id="4" name="Picture 3">
            <a:extLst>
              <a:ext uri="{FF2B5EF4-FFF2-40B4-BE49-F238E27FC236}">
                <a16:creationId xmlns:a16="http://schemas.microsoft.com/office/drawing/2014/main" id="{E3A1CA35-70D1-4839-9075-363641E05118}"/>
              </a:ext>
            </a:extLst>
          </p:cNvPr>
          <p:cNvPicPr>
            <a:picLocks noChangeAspect="1"/>
          </p:cNvPicPr>
          <p:nvPr/>
        </p:nvPicPr>
        <p:blipFill>
          <a:blip r:embed="rId6"/>
          <a:stretch>
            <a:fillRect/>
          </a:stretch>
        </p:blipFill>
        <p:spPr>
          <a:xfrm>
            <a:off x="1837947" y="0"/>
            <a:ext cx="8516105" cy="6208835"/>
          </a:xfrm>
          <a:prstGeom prst="rect">
            <a:avLst/>
          </a:prstGeom>
        </p:spPr>
      </p:pic>
      <p:sp>
        <p:nvSpPr>
          <p:cNvPr id="6" name="Title 5" hidden="1">
            <a:extLst>
              <a:ext uri="{FF2B5EF4-FFF2-40B4-BE49-F238E27FC236}">
                <a16:creationId xmlns:a16="http://schemas.microsoft.com/office/drawing/2014/main" id="{57FE0684-95B9-4A42-9863-933B78C78E54}"/>
              </a:ext>
            </a:extLst>
          </p:cNvPr>
          <p:cNvSpPr>
            <a:spLocks noGrp="1"/>
          </p:cNvSpPr>
          <p:nvPr>
            <p:ph type="title" idx="4294967295"/>
          </p:nvPr>
        </p:nvSpPr>
        <p:spPr/>
        <p:txBody>
          <a:bodyPr/>
          <a:lstStyle/>
          <a:p>
            <a:r>
              <a:rPr lang="en-US" dirty="0"/>
              <a:t>9 Heart &amp; Soul Statements Adopted</a:t>
            </a:r>
          </a:p>
        </p:txBody>
      </p:sp>
    </p:spTree>
    <p:custDataLst>
      <p:tags r:id="rId1"/>
    </p:custDataLst>
    <p:extLst>
      <p:ext uri="{BB962C8B-B14F-4D97-AF65-F5344CB8AC3E}">
        <p14:creationId xmlns:p14="http://schemas.microsoft.com/office/powerpoint/2010/main" val="4261293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805D74-F47F-4B82-B1D4-96295044CB0A}"/>
              </a:ext>
            </a:extLst>
          </p:cNvPr>
          <p:cNvPicPr>
            <a:picLocks noChangeAspect="1"/>
          </p:cNvPicPr>
          <p:nvPr/>
        </p:nvPicPr>
        <p:blipFill>
          <a:blip r:embed="rId4"/>
          <a:stretch>
            <a:fillRect/>
          </a:stretch>
        </p:blipFill>
        <p:spPr>
          <a:xfrm>
            <a:off x="1233487" y="338137"/>
            <a:ext cx="9725025" cy="6181725"/>
          </a:xfrm>
          <a:prstGeom prst="rect">
            <a:avLst/>
          </a:prstGeom>
          <a:effectLst>
            <a:innerShdw blurRad="114300">
              <a:prstClr val="black"/>
            </a:innerShdw>
          </a:effectLst>
        </p:spPr>
      </p:pic>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5">
            <a:alphaModFix/>
          </a:blip>
          <a:stretch>
            <a:fillRect/>
          </a:stretch>
        </p:blipFill>
        <p:spPr>
          <a:xfrm>
            <a:off x="0" y="6208835"/>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6"/>
          <a:stretch>
            <a:fillRect/>
          </a:stretch>
        </p:blipFill>
        <p:spPr>
          <a:xfrm>
            <a:off x="9673975" y="6362956"/>
            <a:ext cx="2085989" cy="373609"/>
          </a:xfrm>
          <a:prstGeom prst="rect">
            <a:avLst/>
          </a:prstGeom>
        </p:spPr>
      </p:pic>
      <p:sp>
        <p:nvSpPr>
          <p:cNvPr id="7" name="TextBox 6">
            <a:extLst>
              <a:ext uri="{FF2B5EF4-FFF2-40B4-BE49-F238E27FC236}">
                <a16:creationId xmlns:a16="http://schemas.microsoft.com/office/drawing/2014/main" id="{0648A57B-D21D-47D1-A977-E0C2816049DA}"/>
              </a:ext>
            </a:extLst>
          </p:cNvPr>
          <p:cNvSpPr txBox="1"/>
          <p:nvPr/>
        </p:nvSpPr>
        <p:spPr>
          <a:xfrm>
            <a:off x="130629" y="6327380"/>
            <a:ext cx="4343048" cy="646331"/>
          </a:xfrm>
          <a:prstGeom prst="rect">
            <a:avLst/>
          </a:prstGeom>
          <a:noFill/>
        </p:spPr>
        <p:txBody>
          <a:bodyPr wrap="square" rtlCol="0">
            <a:spAutoFit/>
          </a:bodyPr>
          <a:lstStyle/>
          <a:p>
            <a:r>
              <a:rPr lang="en-US" dirty="0">
                <a:solidFill>
                  <a:schemeClr val="bg1"/>
                </a:solidFill>
                <a:latin typeface="Trebuchet MS" panose="020B0603020202020204" pitchFamily="34" charset="0"/>
                <a:ea typeface="Vollkorn" panose="00000500000000000000" pitchFamily="2" charset="0"/>
              </a:rPr>
              <a:t>82 Community-Generated Ideas Adopted</a:t>
            </a:r>
          </a:p>
          <a:p>
            <a:endParaRPr lang="en-US" dirty="0">
              <a:solidFill>
                <a:schemeClr val="bg1"/>
              </a:solidFill>
            </a:endParaRPr>
          </a:p>
        </p:txBody>
      </p:sp>
      <p:sp>
        <p:nvSpPr>
          <p:cNvPr id="2" name="Title 1" hidden="1">
            <a:extLst>
              <a:ext uri="{FF2B5EF4-FFF2-40B4-BE49-F238E27FC236}">
                <a16:creationId xmlns:a16="http://schemas.microsoft.com/office/drawing/2014/main" id="{825781EB-E884-4AD8-8FB8-47535807B635}"/>
              </a:ext>
            </a:extLst>
          </p:cNvPr>
          <p:cNvSpPr>
            <a:spLocks noGrp="1"/>
          </p:cNvSpPr>
          <p:nvPr>
            <p:ph type="title" idx="4294967295"/>
          </p:nvPr>
        </p:nvSpPr>
        <p:spPr/>
        <p:txBody>
          <a:bodyPr/>
          <a:lstStyle/>
          <a:p>
            <a:r>
              <a:rPr lang="en-US" dirty="0"/>
              <a:t>82 Community Generated Idea Adopted</a:t>
            </a:r>
          </a:p>
        </p:txBody>
      </p:sp>
    </p:spTree>
    <p:custDataLst>
      <p:tags r:id="rId1"/>
    </p:custDataLst>
    <p:extLst>
      <p:ext uri="{BB962C8B-B14F-4D97-AF65-F5344CB8AC3E}">
        <p14:creationId xmlns:p14="http://schemas.microsoft.com/office/powerpoint/2010/main" val="3451403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916C7-A03C-C7C1-3C60-EFB58DC66C69}"/>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0" y="0"/>
            <a:ext cx="12192000" cy="6900481"/>
          </a:xfrm>
          <a:prstGeom prst="rect">
            <a:avLst/>
          </a:prstGeom>
        </p:spPr>
      </p:pic>
      <p:pic>
        <p:nvPicPr>
          <p:cNvPr id="6" name="Picture 5">
            <a:extLst>
              <a:ext uri="{FF2B5EF4-FFF2-40B4-BE49-F238E27FC236}">
                <a16:creationId xmlns:a16="http://schemas.microsoft.com/office/drawing/2014/main" id="{1E3A7D9E-92AB-4A72-ADA4-187A680B9F77}"/>
              </a:ext>
            </a:extLst>
          </p:cNvPr>
          <p:cNvPicPr>
            <a:picLocks noChangeAspect="1"/>
          </p:cNvPicPr>
          <p:nvPr/>
        </p:nvPicPr>
        <p:blipFill rotWithShape="1">
          <a:blip r:embed="rId5"/>
          <a:srcRect t="1986" b="1770"/>
          <a:stretch/>
        </p:blipFill>
        <p:spPr>
          <a:xfrm>
            <a:off x="2548298" y="0"/>
            <a:ext cx="7125677" cy="6858000"/>
          </a:xfrm>
          <a:prstGeom prst="rect">
            <a:avLst/>
          </a:prstGeom>
        </p:spPr>
      </p:pic>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6">
            <a:alphaModFix amt="70000"/>
          </a:blip>
          <a:stretch>
            <a:fillRect/>
          </a:stretch>
        </p:blipFill>
        <p:spPr>
          <a:xfrm>
            <a:off x="0" y="6205647"/>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7"/>
          <a:stretch>
            <a:fillRect/>
          </a:stretch>
        </p:blipFill>
        <p:spPr>
          <a:xfrm>
            <a:off x="9712336" y="6332408"/>
            <a:ext cx="2085989" cy="373609"/>
          </a:xfrm>
          <a:prstGeom prst="rect">
            <a:avLst/>
          </a:prstGeom>
        </p:spPr>
      </p:pic>
      <p:sp>
        <p:nvSpPr>
          <p:cNvPr id="2" name="TextBox 1">
            <a:extLst>
              <a:ext uri="{FF2B5EF4-FFF2-40B4-BE49-F238E27FC236}">
                <a16:creationId xmlns:a16="http://schemas.microsoft.com/office/drawing/2014/main" id="{A7348AEF-0706-477A-BB57-59C284EA1067}"/>
              </a:ext>
            </a:extLst>
          </p:cNvPr>
          <p:cNvSpPr txBox="1"/>
          <p:nvPr/>
        </p:nvSpPr>
        <p:spPr>
          <a:xfrm>
            <a:off x="101133" y="6332408"/>
            <a:ext cx="7391048" cy="369332"/>
          </a:xfrm>
          <a:prstGeom prst="rect">
            <a:avLst/>
          </a:prstGeom>
          <a:noFill/>
        </p:spPr>
        <p:txBody>
          <a:bodyPr wrap="square" rtlCol="0">
            <a:spAutoFit/>
          </a:bodyPr>
          <a:lstStyle/>
          <a:p>
            <a:r>
              <a:rPr lang="en-US" dirty="0">
                <a:solidFill>
                  <a:schemeClr val="bg1"/>
                </a:solidFill>
                <a:latin typeface="Trebuchet MS" panose="020B0603020202020204" pitchFamily="34" charset="0"/>
                <a:ea typeface="Vollkorn" panose="00000500000000000000" pitchFamily="2" charset="0"/>
              </a:rPr>
              <a:t>A Different Approach to Community Participation </a:t>
            </a:r>
          </a:p>
        </p:txBody>
      </p:sp>
      <p:sp>
        <p:nvSpPr>
          <p:cNvPr id="4" name="Title 3" hidden="1">
            <a:extLst>
              <a:ext uri="{FF2B5EF4-FFF2-40B4-BE49-F238E27FC236}">
                <a16:creationId xmlns:a16="http://schemas.microsoft.com/office/drawing/2014/main" id="{80EB9142-09E7-4FFD-A936-18F7060062DB}"/>
              </a:ext>
            </a:extLst>
          </p:cNvPr>
          <p:cNvSpPr>
            <a:spLocks noGrp="1"/>
          </p:cNvSpPr>
          <p:nvPr>
            <p:ph type="title" idx="4294967295"/>
          </p:nvPr>
        </p:nvSpPr>
        <p:spPr/>
        <p:txBody>
          <a:bodyPr/>
          <a:lstStyle/>
          <a:p>
            <a:r>
              <a:rPr lang="en-US" dirty="0"/>
              <a:t>A Different</a:t>
            </a:r>
            <a:r>
              <a:rPr lang="en-US" baseline="0" dirty="0"/>
              <a:t> Approach to Community Participation</a:t>
            </a:r>
            <a:endParaRPr lang="en-US" dirty="0"/>
          </a:p>
        </p:txBody>
      </p:sp>
      <p:sp>
        <p:nvSpPr>
          <p:cNvPr id="10" name="TextBox 9">
            <a:extLst>
              <a:ext uri="{FF2B5EF4-FFF2-40B4-BE49-F238E27FC236}">
                <a16:creationId xmlns:a16="http://schemas.microsoft.com/office/drawing/2014/main" id="{8DA781D1-1A95-843E-5AB0-3CCC8566F29A}"/>
              </a:ext>
            </a:extLst>
          </p:cNvPr>
          <p:cNvSpPr txBox="1"/>
          <p:nvPr/>
        </p:nvSpPr>
        <p:spPr>
          <a:xfrm>
            <a:off x="1" y="619700"/>
            <a:ext cx="2926080" cy="4401205"/>
          </a:xfrm>
          <a:prstGeom prst="rect">
            <a:avLst/>
          </a:prstGeom>
          <a:noFill/>
        </p:spPr>
        <p:txBody>
          <a:bodyPr wrap="square">
            <a:spAutoFit/>
          </a:bodyPr>
          <a:lstStyle/>
          <a:p>
            <a:pPr marL="0" marR="0"/>
            <a:r>
              <a:rPr lang="en-US" sz="2800" b="1" dirty="0">
                <a:latin typeface="Calibri" panose="020F0502020204030204" pitchFamily="34" charset="0"/>
                <a:ea typeface="Calibri" panose="020F0502020204030204" pitchFamily="34" charset="0"/>
                <a:cs typeface="Calibri" panose="020F0502020204030204" pitchFamily="34" charset="0"/>
              </a:rPr>
              <a:t>P</a:t>
            </a:r>
            <a:r>
              <a:rPr lang="en-US" sz="2800" b="1" dirty="0">
                <a:effectLst/>
                <a:latin typeface="Calibri" panose="020F0502020204030204" pitchFamily="34" charset="0"/>
                <a:ea typeface="Calibri" panose="020F0502020204030204" pitchFamily="34" charset="0"/>
                <a:cs typeface="Calibri" panose="020F0502020204030204" pitchFamily="34" charset="0"/>
              </a:rPr>
              <a:t>urpose-built</a:t>
            </a:r>
            <a:r>
              <a:rPr lang="en-US" sz="2800" dirty="0">
                <a:effectLst/>
                <a:latin typeface="Calibri" panose="020F0502020204030204" pitchFamily="34" charset="0"/>
                <a:ea typeface="Calibri" panose="020F0502020204030204" pitchFamily="34" charset="0"/>
                <a:cs typeface="Calibri" panose="020F0502020204030204" pitchFamily="34" charset="0"/>
              </a:rPr>
              <a:t> </a:t>
            </a:r>
          </a:p>
          <a:p>
            <a:pPr marL="0" marR="0"/>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marR="0"/>
            <a:r>
              <a:rPr lang="en-US" sz="2800" b="1" dirty="0">
                <a:latin typeface="Calibri" panose="020F0502020204030204" pitchFamily="34" charset="0"/>
                <a:ea typeface="Calibri" panose="020F0502020204030204" pitchFamily="34" charset="0"/>
                <a:cs typeface="Calibri" panose="020F0502020204030204" pitchFamily="34" charset="0"/>
              </a:rPr>
              <a:t>N</a:t>
            </a:r>
            <a:r>
              <a:rPr lang="en-US" sz="2800" b="1" dirty="0">
                <a:effectLst/>
                <a:latin typeface="Calibri" panose="020F0502020204030204" pitchFamily="34" charset="0"/>
                <a:ea typeface="Calibri" panose="020F0502020204030204" pitchFamily="34" charset="0"/>
                <a:cs typeface="Calibri" panose="020F0502020204030204" pitchFamily="34" charset="0"/>
              </a:rPr>
              <a:t>ot cookie-cutter</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marR="0"/>
            <a:r>
              <a:rPr lang="en-US" sz="2800" b="1" dirty="0">
                <a:latin typeface="Calibri" panose="020F0502020204030204" pitchFamily="34" charset="0"/>
                <a:ea typeface="Calibri" panose="020F0502020204030204" pitchFamily="34" charset="0"/>
                <a:cs typeface="Calibri" panose="020F0502020204030204" pitchFamily="34" charset="0"/>
              </a:rPr>
              <a:t>W</a:t>
            </a:r>
            <a:r>
              <a:rPr lang="en-US" sz="2800" b="1" dirty="0">
                <a:effectLst/>
                <a:latin typeface="Calibri" panose="020F0502020204030204" pitchFamily="34" charset="0"/>
                <a:ea typeface="Calibri" panose="020F0502020204030204" pitchFamily="34" charset="0"/>
                <a:cs typeface="Calibri" panose="020F0502020204030204" pitchFamily="34" charset="0"/>
              </a:rPr>
              <a:t>ork is face-to-face</a:t>
            </a:r>
            <a:r>
              <a:rPr lang="en-US" sz="2800" dirty="0">
                <a:effectLst/>
                <a:latin typeface="Calibri" panose="020F0502020204030204" pitchFamily="34" charset="0"/>
                <a:ea typeface="Calibri" panose="020F0502020204030204" pitchFamily="34" charset="0"/>
                <a:cs typeface="Calibri" panose="020F0502020204030204" pitchFamily="34" charset="0"/>
              </a:rPr>
              <a:t> </a:t>
            </a:r>
          </a:p>
          <a:p>
            <a:pPr marL="0" marR="0"/>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marR="0"/>
            <a:r>
              <a:rPr lang="en-US" sz="2800" b="1" dirty="0">
                <a:latin typeface="Calibri" panose="020F0502020204030204" pitchFamily="34" charset="0"/>
                <a:ea typeface="Calibri" panose="020F0502020204030204" pitchFamily="34" charset="0"/>
                <a:cs typeface="Calibri" panose="020F0502020204030204" pitchFamily="34" charset="0"/>
              </a:rPr>
              <a:t>D</a:t>
            </a:r>
            <a:r>
              <a:rPr lang="en-US" sz="2800" b="1" dirty="0">
                <a:effectLst/>
                <a:latin typeface="Calibri" panose="020F0502020204030204" pitchFamily="34" charset="0"/>
                <a:ea typeface="Calibri" panose="020F0502020204030204" pitchFamily="34" charset="0"/>
                <a:cs typeface="Calibri" panose="020F0502020204030204" pitchFamily="34" charset="0"/>
              </a:rPr>
              <a:t>ata-driven</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marR="0"/>
            <a:r>
              <a:rPr lang="en-US" sz="2800" b="1" dirty="0">
                <a:latin typeface="Calibri" panose="020F0502020204030204" pitchFamily="34" charset="0"/>
                <a:ea typeface="Calibri" panose="020F0502020204030204" pitchFamily="34" charset="0"/>
                <a:cs typeface="Calibri" panose="020F0502020204030204" pitchFamily="34" charset="0"/>
              </a:rPr>
              <a:t>A</a:t>
            </a:r>
            <a:r>
              <a:rPr lang="en-US" sz="2800" b="1" dirty="0">
                <a:effectLst/>
                <a:latin typeface="Calibri" panose="020F0502020204030204" pitchFamily="34" charset="0"/>
                <a:ea typeface="Calibri" panose="020F0502020204030204" pitchFamily="34" charset="0"/>
                <a:cs typeface="Calibri" panose="020F0502020204030204" pitchFamily="34" charset="0"/>
              </a:rPr>
              <a:t>ction-oriented</a:t>
            </a:r>
            <a:endParaRPr lang="en-US" sz="2800" dirty="0"/>
          </a:p>
        </p:txBody>
      </p:sp>
      <p:sp>
        <p:nvSpPr>
          <p:cNvPr id="13" name="TextBox 12">
            <a:extLst>
              <a:ext uri="{FF2B5EF4-FFF2-40B4-BE49-F238E27FC236}">
                <a16:creationId xmlns:a16="http://schemas.microsoft.com/office/drawing/2014/main" id="{157B3CD3-00F1-E866-39AB-A3CAE174BD4B}"/>
              </a:ext>
            </a:extLst>
          </p:cNvPr>
          <p:cNvSpPr txBox="1"/>
          <p:nvPr/>
        </p:nvSpPr>
        <p:spPr>
          <a:xfrm>
            <a:off x="9614264" y="556689"/>
            <a:ext cx="2650569" cy="4832092"/>
          </a:xfrm>
          <a:prstGeom prst="rect">
            <a:avLst/>
          </a:prstGeom>
          <a:noFill/>
        </p:spPr>
        <p:txBody>
          <a:bodyPr wrap="square">
            <a:spAutoFit/>
          </a:bodyPr>
          <a:lstStyle/>
          <a:p>
            <a:pPr marL="0" marR="0"/>
            <a:r>
              <a:rPr lang="en-US" sz="2800" b="1" dirty="0">
                <a:latin typeface="Calibri" panose="020F0502020204030204" pitchFamily="34" charset="0"/>
                <a:ea typeface="Calibri" panose="020F0502020204030204" pitchFamily="34" charset="0"/>
                <a:cs typeface="Calibri" panose="020F0502020204030204" pitchFamily="34" charset="0"/>
              </a:rPr>
              <a:t>Interactive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marR="0"/>
            <a:r>
              <a:rPr lang="en-US" sz="2800" b="1" dirty="0">
                <a:latin typeface="Calibri" panose="020F0502020204030204" pitchFamily="34" charset="0"/>
                <a:ea typeface="Calibri" panose="020F0502020204030204" pitchFamily="34" charset="0"/>
                <a:cs typeface="Calibri" panose="020F0502020204030204" pitchFamily="34" charset="0"/>
              </a:rPr>
              <a:t>Dialogue centered</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marR="0"/>
            <a:r>
              <a:rPr lang="en-US" sz="2800" b="1" dirty="0">
                <a:latin typeface="Calibri" panose="020F0502020204030204" pitchFamily="34" charset="0"/>
                <a:ea typeface="Calibri" panose="020F0502020204030204" pitchFamily="34" charset="0"/>
                <a:cs typeface="Calibri" panose="020F0502020204030204" pitchFamily="34" charset="0"/>
              </a:rPr>
              <a:t>Representative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marR="0"/>
            <a:r>
              <a:rPr lang="en-US" sz="2800" b="1" dirty="0">
                <a:latin typeface="Calibri" panose="020F0502020204030204" pitchFamily="34" charset="0"/>
                <a:ea typeface="Calibri" panose="020F0502020204030204" pitchFamily="34" charset="0"/>
                <a:cs typeface="Calibri" panose="020F0502020204030204" pitchFamily="34" charset="0"/>
              </a:rPr>
              <a:t>Resident-driven</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marR="0"/>
            <a:r>
              <a:rPr lang="en-US" sz="2800" b="1" dirty="0">
                <a:latin typeface="Calibri" panose="020F0502020204030204" pitchFamily="34" charset="0"/>
                <a:ea typeface="Calibri" panose="020F0502020204030204" pitchFamily="34" charset="0"/>
                <a:cs typeface="Calibri" panose="020F0502020204030204" pitchFamily="34" charset="0"/>
              </a:rPr>
              <a:t>Relationship-focused</a:t>
            </a:r>
            <a:endParaRPr lang="en-US" sz="2800" dirty="0"/>
          </a:p>
        </p:txBody>
      </p:sp>
    </p:spTree>
    <p:custDataLst>
      <p:tags r:id="rId1"/>
    </p:custDataLst>
    <p:extLst>
      <p:ext uri="{BB962C8B-B14F-4D97-AF65-F5344CB8AC3E}">
        <p14:creationId xmlns:p14="http://schemas.microsoft.com/office/powerpoint/2010/main" val="2195663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alphaModFix/>
          </a:blip>
          <a:stretch>
            <a:fillRect/>
          </a:stretch>
        </p:blipFill>
        <p:spPr>
          <a:xfrm>
            <a:off x="0" y="6187468"/>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9673975" y="6362956"/>
            <a:ext cx="2085989" cy="373609"/>
          </a:xfrm>
          <a:prstGeom prst="rect">
            <a:avLst/>
          </a:prstGeom>
        </p:spPr>
      </p:pic>
      <p:sp>
        <p:nvSpPr>
          <p:cNvPr id="4" name="Title 3">
            <a:extLst>
              <a:ext uri="{FF2B5EF4-FFF2-40B4-BE49-F238E27FC236}">
                <a16:creationId xmlns:a16="http://schemas.microsoft.com/office/drawing/2014/main" id="{A657F4D6-66A4-48C9-913F-12700A4481B3}"/>
              </a:ext>
            </a:extLst>
          </p:cNvPr>
          <p:cNvSpPr>
            <a:spLocks noGrp="1"/>
          </p:cNvSpPr>
          <p:nvPr>
            <p:ph type="title"/>
          </p:nvPr>
        </p:nvSpPr>
        <p:spPr/>
        <p:txBody>
          <a:bodyPr>
            <a:normAutofit fontScale="90000"/>
          </a:bodyPr>
          <a:lstStyle/>
          <a:p>
            <a:pPr algn="ctr"/>
            <a:br>
              <a:rPr lang="en-US" sz="3100" b="1" dirty="0">
                <a:solidFill>
                  <a:schemeClr val="accent1"/>
                </a:solidFill>
              </a:rPr>
            </a:br>
            <a:r>
              <a:rPr lang="en-US" sz="4000" b="1" dirty="0">
                <a:solidFill>
                  <a:schemeClr val="accent1"/>
                </a:solidFill>
                <a:latin typeface="+mn-lt"/>
              </a:rPr>
              <a:t>Impact Tracker Pilot </a:t>
            </a:r>
            <a:r>
              <a:rPr lang="en-US" sz="4000" dirty="0">
                <a:solidFill>
                  <a:schemeClr val="accent1"/>
                </a:solidFill>
                <a:latin typeface="+mn-lt"/>
              </a:rPr>
              <a:t>– (2018 – 2020)</a:t>
            </a:r>
            <a:br>
              <a:rPr lang="en-US" sz="4400" dirty="0">
                <a:solidFill>
                  <a:schemeClr val="accent1"/>
                </a:solidFill>
              </a:rPr>
            </a:br>
            <a:endParaRPr lang="en-US" dirty="0"/>
          </a:p>
        </p:txBody>
      </p:sp>
      <p:sp>
        <p:nvSpPr>
          <p:cNvPr id="6" name="Content Placeholder 5">
            <a:extLst>
              <a:ext uri="{FF2B5EF4-FFF2-40B4-BE49-F238E27FC236}">
                <a16:creationId xmlns:a16="http://schemas.microsoft.com/office/drawing/2014/main" id="{1084DB92-8CD0-49B1-BDBC-FFC9BFF37E7E}"/>
              </a:ext>
            </a:extLst>
          </p:cNvPr>
          <p:cNvSpPr>
            <a:spLocks noGrp="1"/>
          </p:cNvSpPr>
          <p:nvPr>
            <p:ph idx="1"/>
          </p:nvPr>
        </p:nvSpPr>
        <p:spPr>
          <a:xfrm>
            <a:off x="838200" y="1371600"/>
            <a:ext cx="10515600" cy="4805363"/>
          </a:xfrm>
        </p:spPr>
        <p:txBody>
          <a:bodyPr>
            <a:normAutofit/>
          </a:bodyPr>
          <a:lstStyle/>
          <a:p>
            <a:pPr marL="0" indent="0" algn="ctr">
              <a:buNone/>
            </a:pPr>
            <a:r>
              <a:rPr lang="en-US" sz="2400" dirty="0"/>
              <a:t>“The main reason to do evaluation is not to determine whether a program worked but to help it work.” -- Randy </a:t>
            </a:r>
            <a:r>
              <a:rPr lang="en-US" sz="2400" dirty="0" err="1"/>
              <a:t>Stoeker</a:t>
            </a:r>
            <a:endParaRPr lang="en-US" sz="2400" dirty="0"/>
          </a:p>
          <a:p>
            <a:pPr marL="0" indent="0">
              <a:buNone/>
            </a:pPr>
            <a:endParaRPr lang="en-US" dirty="0"/>
          </a:p>
          <a:p>
            <a:pPr marL="0" indent="0">
              <a:buNone/>
            </a:pPr>
            <a:endParaRPr lang="en-US" dirty="0"/>
          </a:p>
          <a:p>
            <a:pPr marL="0" indent="0">
              <a:buNone/>
            </a:pPr>
            <a:r>
              <a:rPr lang="en-US" dirty="0"/>
              <a:t>			 </a:t>
            </a:r>
          </a:p>
        </p:txBody>
      </p:sp>
      <p:sp>
        <p:nvSpPr>
          <p:cNvPr id="2" name="Text Box 2">
            <a:extLst>
              <a:ext uri="{FF2B5EF4-FFF2-40B4-BE49-F238E27FC236}">
                <a16:creationId xmlns:a16="http://schemas.microsoft.com/office/drawing/2014/main" id="{7A6E7518-6343-8679-0DA0-B36A18E19518}"/>
              </a:ext>
            </a:extLst>
          </p:cNvPr>
          <p:cNvSpPr txBox="1">
            <a:spLocks noChangeArrowheads="1"/>
          </p:cNvSpPr>
          <p:nvPr/>
        </p:nvSpPr>
        <p:spPr bwMode="auto">
          <a:xfrm>
            <a:off x="2255519" y="3116621"/>
            <a:ext cx="7680960" cy="312379"/>
          </a:xfrm>
          <a:prstGeom prst="rect">
            <a:avLst/>
          </a:prstGeom>
          <a:solidFill>
            <a:schemeClr val="accent4">
              <a:lumMod val="40000"/>
              <a:lumOff val="6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Power – Knowledge – Action Cycle                 Participatory Action Research Cycle</a:t>
            </a:r>
            <a:endParaRPr kumimoji="0" lang="en-US" altLang="en-US" b="0" i="0" u="none" strike="noStrike" cap="none" normalizeH="0" baseline="0" dirty="0">
              <a:ln>
                <a:noFill/>
              </a:ln>
              <a:solidFill>
                <a:schemeClr val="tx1"/>
              </a:solidFill>
              <a:effectLst/>
              <a:latin typeface="Arial" panose="020B0604020202020204" pitchFamily="34" charset="0"/>
            </a:endParaRPr>
          </a:p>
        </p:txBody>
      </p:sp>
      <p:graphicFrame>
        <p:nvGraphicFramePr>
          <p:cNvPr id="8" name="Diagram 7">
            <a:extLst>
              <a:ext uri="{FF2B5EF4-FFF2-40B4-BE49-F238E27FC236}">
                <a16:creationId xmlns:a16="http://schemas.microsoft.com/office/drawing/2014/main" id="{805440D5-9433-8647-27B8-0BB5B736D49B}"/>
              </a:ext>
            </a:extLst>
          </p:cNvPr>
          <p:cNvGraphicFramePr/>
          <p:nvPr>
            <p:extLst>
              <p:ext uri="{D42A27DB-BD31-4B8C-83A1-F6EECF244321}">
                <p14:modId xmlns:p14="http://schemas.microsoft.com/office/powerpoint/2010/main" val="190164543"/>
              </p:ext>
            </p:extLst>
          </p:nvPr>
        </p:nvGraphicFramePr>
        <p:xfrm>
          <a:off x="2308542" y="3788718"/>
          <a:ext cx="3093452" cy="2533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Diagram 8">
            <a:extLst>
              <a:ext uri="{FF2B5EF4-FFF2-40B4-BE49-F238E27FC236}">
                <a16:creationId xmlns:a16="http://schemas.microsoft.com/office/drawing/2014/main" id="{3B3C966A-6F10-4F82-D3BC-27D9C0652305}"/>
              </a:ext>
            </a:extLst>
          </p:cNvPr>
          <p:cNvGraphicFramePr/>
          <p:nvPr>
            <p:extLst>
              <p:ext uri="{D42A27DB-BD31-4B8C-83A1-F6EECF244321}">
                <p14:modId xmlns:p14="http://schemas.microsoft.com/office/powerpoint/2010/main" val="74005216"/>
              </p:ext>
            </p:extLst>
          </p:nvPr>
        </p:nvGraphicFramePr>
        <p:xfrm>
          <a:off x="6095999" y="3778586"/>
          <a:ext cx="3577976" cy="239837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0" name="Rectangle 4">
            <a:extLst>
              <a:ext uri="{FF2B5EF4-FFF2-40B4-BE49-F238E27FC236}">
                <a16:creationId xmlns:a16="http://schemas.microsoft.com/office/drawing/2014/main" id="{3897B414-16A9-3A19-35F3-393DC5438B8D}"/>
              </a:ext>
            </a:extLst>
          </p:cNvPr>
          <p:cNvSpPr>
            <a:spLocks noChangeArrowheads="1"/>
          </p:cNvSpPr>
          <p:nvPr/>
        </p:nvSpPr>
        <p:spPr bwMode="auto">
          <a:xfrm>
            <a:off x="3240256" y="2351987"/>
            <a:ext cx="54113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Participatory Evaluation Cycles</a:t>
            </a:r>
            <a:endParaRPr kumimoji="0" lang="en-US" altLang="en-US" sz="3200" b="0" i="0" u="none" strike="noStrike" cap="none" normalizeH="0" baseline="0" dirty="0">
              <a:ln>
                <a:noFill/>
              </a:ln>
              <a:solidFill>
                <a:schemeClr val="tx1"/>
              </a:solidFill>
              <a:effectLst/>
            </a:endParaRPr>
          </a:p>
        </p:txBody>
      </p:sp>
      <p:sp>
        <p:nvSpPr>
          <p:cNvPr id="11" name="Rectangle 6">
            <a:extLst>
              <a:ext uri="{FF2B5EF4-FFF2-40B4-BE49-F238E27FC236}">
                <a16:creationId xmlns:a16="http://schemas.microsoft.com/office/drawing/2014/main" id="{6B1E5B8A-7370-AB98-3181-60552D6CF9C6}"/>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7">
            <a:extLst>
              <a:ext uri="{FF2B5EF4-FFF2-40B4-BE49-F238E27FC236}">
                <a16:creationId xmlns:a16="http://schemas.microsoft.com/office/drawing/2014/main" id="{BA669B54-8495-430C-67F9-29AE817C4AE1}"/>
              </a:ext>
            </a:extLst>
          </p:cNvPr>
          <p:cNvSpPr>
            <a:spLocks noChangeArrowheads="1"/>
          </p:cNvSpPr>
          <p:nvPr/>
        </p:nvSpPr>
        <p:spPr bwMode="auto">
          <a:xfrm>
            <a:off x="0" y="914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3908214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5F6C8C1-0440-5A82-6BA4-7AEA569F8B07}"/>
              </a:ext>
            </a:extLst>
          </p:cNvPr>
          <p:cNvSpPr txBox="1"/>
          <p:nvPr/>
        </p:nvSpPr>
        <p:spPr>
          <a:xfrm>
            <a:off x="0" y="1"/>
            <a:ext cx="12191999" cy="6166092"/>
          </a:xfrm>
          <a:prstGeom prst="rect">
            <a:avLst/>
          </a:prstGeom>
          <a:solidFill>
            <a:schemeClr val="accent2">
              <a:lumMod val="20000"/>
              <a:lumOff val="80000"/>
            </a:schemeClr>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4D894752-C300-3BCE-DAA6-E2DC4FBF41C9}"/>
              </a:ext>
            </a:extLst>
          </p:cNvPr>
          <p:cNvPicPr>
            <a:picLocks noChangeAspect="1"/>
          </p:cNvPicPr>
          <p:nvPr/>
        </p:nvPicPr>
        <p:blipFill rotWithShape="1">
          <a:blip r:embed="rId4">
            <a:extLst>
              <a:ext uri="{28A0092B-C50C-407E-A947-70E740481C1C}">
                <a14:useLocalDpi xmlns:a14="http://schemas.microsoft.com/office/drawing/2010/main" val="0"/>
              </a:ext>
            </a:extLst>
          </a:blip>
          <a:srcRect l="31938" r="38294"/>
          <a:stretch/>
        </p:blipFill>
        <p:spPr>
          <a:xfrm rot="5400000">
            <a:off x="2870006" y="-2884966"/>
            <a:ext cx="6451984" cy="12192000"/>
          </a:xfrm>
          <a:prstGeom prst="rect">
            <a:avLst/>
          </a:prstGeom>
        </p:spPr>
      </p:pic>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5">
            <a:alphaModFix/>
          </a:blip>
          <a:stretch>
            <a:fillRect/>
          </a:stretch>
        </p:blipFill>
        <p:spPr>
          <a:xfrm>
            <a:off x="0" y="6176150"/>
            <a:ext cx="12191999" cy="681849"/>
          </a:xfrm>
          <a:prstGeom prst="rect">
            <a:avLst/>
          </a:prstGeom>
        </p:spPr>
      </p:pic>
      <p:sp>
        <p:nvSpPr>
          <p:cNvPr id="2" name="Title 1" hidden="1">
            <a:extLst>
              <a:ext uri="{FF2B5EF4-FFF2-40B4-BE49-F238E27FC236}">
                <a16:creationId xmlns:a16="http://schemas.microsoft.com/office/drawing/2014/main" id="{6579ADD0-443D-428E-9B11-0BBD88FB875B}"/>
              </a:ext>
            </a:extLst>
          </p:cNvPr>
          <p:cNvSpPr>
            <a:spLocks noGrp="1"/>
          </p:cNvSpPr>
          <p:nvPr>
            <p:ph type="title" idx="4294967295"/>
          </p:nvPr>
        </p:nvSpPr>
        <p:spPr/>
        <p:txBody>
          <a:bodyPr/>
          <a:lstStyle/>
          <a:p>
            <a:r>
              <a:rPr lang="en-US" dirty="0"/>
              <a:t>Heart &amp;</a:t>
            </a:r>
            <a:r>
              <a:rPr lang="en-US" baseline="0" dirty="0"/>
              <a:t> Soul Growth Across the U.S.</a:t>
            </a:r>
            <a:endParaRPr lang="en-US" dirty="0"/>
          </a:p>
        </p:txBody>
      </p:sp>
      <p:pic>
        <p:nvPicPr>
          <p:cNvPr id="7" name="Picture 6">
            <a:extLst>
              <a:ext uri="{FF2B5EF4-FFF2-40B4-BE49-F238E27FC236}">
                <a16:creationId xmlns:a16="http://schemas.microsoft.com/office/drawing/2014/main" id="{000A2E9E-9E34-EF6F-D779-258BCD472A7A}"/>
              </a:ext>
            </a:extLst>
          </p:cNvPr>
          <p:cNvPicPr>
            <a:picLocks noChangeAspect="1"/>
          </p:cNvPicPr>
          <p:nvPr/>
        </p:nvPicPr>
        <p:blipFill>
          <a:blip r:embed="rId6"/>
          <a:stretch>
            <a:fillRect/>
          </a:stretch>
        </p:blipFill>
        <p:spPr>
          <a:xfrm>
            <a:off x="9673975" y="6362956"/>
            <a:ext cx="2085989" cy="373609"/>
          </a:xfrm>
          <a:prstGeom prst="rect">
            <a:avLst/>
          </a:prstGeom>
        </p:spPr>
      </p:pic>
    </p:spTree>
    <p:custDataLst>
      <p:tags r:id="rId1"/>
    </p:custDataLst>
    <p:extLst>
      <p:ext uri="{BB962C8B-B14F-4D97-AF65-F5344CB8AC3E}">
        <p14:creationId xmlns:p14="http://schemas.microsoft.com/office/powerpoint/2010/main" val="2091608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alphaModFix/>
          </a:blip>
          <a:stretch>
            <a:fillRect/>
          </a:stretch>
        </p:blipFill>
        <p:spPr>
          <a:xfrm>
            <a:off x="0" y="6187468"/>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512263" y="6359658"/>
            <a:ext cx="2085989" cy="373609"/>
          </a:xfrm>
          <a:prstGeom prst="rect">
            <a:avLst/>
          </a:prstGeom>
        </p:spPr>
      </p:pic>
      <p:sp>
        <p:nvSpPr>
          <p:cNvPr id="4" name="Title 3">
            <a:extLst>
              <a:ext uri="{FF2B5EF4-FFF2-40B4-BE49-F238E27FC236}">
                <a16:creationId xmlns:a16="http://schemas.microsoft.com/office/drawing/2014/main" id="{029D508F-A548-4141-B689-F2C448F9FA0D}"/>
              </a:ext>
            </a:extLst>
          </p:cNvPr>
          <p:cNvSpPr>
            <a:spLocks noGrp="1"/>
          </p:cNvSpPr>
          <p:nvPr>
            <p:ph type="title"/>
          </p:nvPr>
        </p:nvSpPr>
        <p:spPr>
          <a:xfrm>
            <a:off x="236311" y="1237103"/>
            <a:ext cx="5990988" cy="761924"/>
          </a:xfrm>
        </p:spPr>
        <p:txBody>
          <a:bodyPr>
            <a:noAutofit/>
          </a:bodyPr>
          <a:lstStyle/>
          <a:p>
            <a:r>
              <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G</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oals for the six-month pilot program:</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2" name="TextBox 1">
            <a:extLst>
              <a:ext uri="{FF2B5EF4-FFF2-40B4-BE49-F238E27FC236}">
                <a16:creationId xmlns:a16="http://schemas.microsoft.com/office/drawing/2014/main" id="{59D992B3-B9D5-4E3C-B8BE-BA7B12F90323}"/>
              </a:ext>
            </a:extLst>
          </p:cNvPr>
          <p:cNvSpPr txBox="1"/>
          <p:nvPr/>
        </p:nvSpPr>
        <p:spPr>
          <a:xfrm>
            <a:off x="233756" y="1797962"/>
            <a:ext cx="10928748" cy="2516010"/>
          </a:xfrm>
          <a:prstGeom prst="rect">
            <a:avLst/>
          </a:prstGeom>
          <a:noFill/>
        </p:spPr>
        <p:txBody>
          <a:bodyPr wrap="square" rtlCol="0">
            <a:spAutoFit/>
          </a:bodyPr>
          <a:lstStyle/>
          <a:p>
            <a:pPr marL="457200" marR="0" indent="-457200">
              <a:lnSpc>
                <a:spcPct val="107000"/>
              </a:lnSpc>
              <a:spcBef>
                <a:spcPts val="0"/>
              </a:spcBef>
              <a:spcAft>
                <a:spcPts val="0"/>
              </a:spcAft>
              <a:buFont typeface="Arial" panose="020B0604020202020204" pitchFamily="34" charset="0"/>
              <a:buChar char="•"/>
            </a:pPr>
            <a:r>
              <a:rPr lang="en-US" sz="2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Podio software </a:t>
            </a:r>
            <a:r>
              <a:rPr lang="en-US" sz="28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g</a:t>
            </a:r>
            <a:r>
              <a:rPr lang="en-US" sz="2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oals</a:t>
            </a:r>
          </a:p>
          <a:p>
            <a:pPr marL="457200" indent="-457200">
              <a:lnSpc>
                <a:spcPct val="107000"/>
              </a:lnSpc>
              <a:buFont typeface="Arial" panose="020B0604020202020204" pitchFamily="34" charset="0"/>
              <a:buChar char="•"/>
            </a:pPr>
            <a:r>
              <a:rPr lang="en-US" sz="2800" i="1"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Shared Learning goals (process and community capital framework)</a:t>
            </a:r>
          </a:p>
          <a:p>
            <a:pPr marL="457200" indent="-457200">
              <a:lnSpc>
                <a:spcPct val="107000"/>
              </a:lnSpc>
              <a:buFont typeface="Arial" panose="020B0604020202020204" pitchFamily="34" charset="0"/>
              <a:buChar char="•"/>
            </a:pPr>
            <a:r>
              <a:rPr lang="en-US" sz="2800" i="1" dirty="0">
                <a:effectLst/>
                <a:latin typeface="Calibri" panose="020F0502020204030204" pitchFamily="34" charset="0"/>
                <a:ea typeface="Times New Roman" panose="02020603050405020304" pitchFamily="18" charset="0"/>
                <a:cs typeface="Calibri" panose="020F0502020204030204" pitchFamily="34" charset="0"/>
              </a:rPr>
              <a:t>Participatory </a:t>
            </a:r>
            <a:r>
              <a:rPr lang="en-US" sz="2800" i="1" dirty="0">
                <a:latin typeface="Calibri" panose="020F0502020204030204" pitchFamily="34" charset="0"/>
                <a:ea typeface="Times New Roman" panose="02020603050405020304" pitchFamily="18" charset="0"/>
                <a:cs typeface="Calibri" panose="020F0502020204030204" pitchFamily="34" charset="0"/>
              </a:rPr>
              <a:t>e</a:t>
            </a:r>
            <a:r>
              <a:rPr lang="en-US" sz="2800" i="1" dirty="0">
                <a:effectLst/>
                <a:latin typeface="Calibri" panose="020F0502020204030204" pitchFamily="34" charset="0"/>
                <a:ea typeface="Times New Roman" panose="02020603050405020304" pitchFamily="18" charset="0"/>
                <a:cs typeface="Calibri" panose="020F0502020204030204" pitchFamily="34" charset="0"/>
              </a:rPr>
              <a:t>valuation </a:t>
            </a:r>
            <a:r>
              <a:rPr lang="en-US" sz="2800" i="1" dirty="0">
                <a:latin typeface="Calibri" panose="020F0502020204030204" pitchFamily="34" charset="0"/>
                <a:ea typeface="Times New Roman" panose="02020603050405020304" pitchFamily="18" charset="0"/>
                <a:cs typeface="Calibri" panose="020F0502020204030204" pitchFamily="34" charset="0"/>
              </a:rPr>
              <a:t>g</a:t>
            </a:r>
            <a:r>
              <a:rPr lang="en-US" sz="2800" i="1" dirty="0">
                <a:effectLst/>
                <a:latin typeface="Calibri" panose="020F0502020204030204" pitchFamily="34" charset="0"/>
                <a:ea typeface="Times New Roman" panose="02020603050405020304" pitchFamily="18" charset="0"/>
                <a:cs typeface="Calibri" panose="020F0502020204030204" pitchFamily="34" charset="0"/>
              </a:rPr>
              <a:t>oals (knowledge and power)</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Narrative and communications goals</a:t>
            </a:r>
          </a:p>
          <a:p>
            <a:pPr marL="457200" indent="-457200">
              <a:lnSpc>
                <a:spcPct val="107000"/>
              </a:lnSpc>
              <a:buFont typeface="Arial" panose="020B0604020202020204" pitchFamily="34" charset="0"/>
              <a:buChar char="•"/>
            </a:pPr>
            <a:endParaRPr lang="en-US" sz="1800" i="1"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3">
            <a:extLst>
              <a:ext uri="{FF2B5EF4-FFF2-40B4-BE49-F238E27FC236}">
                <a16:creationId xmlns:a16="http://schemas.microsoft.com/office/drawing/2014/main" id="{6D994E73-8A41-419D-806E-96A87F7B0246}"/>
              </a:ext>
            </a:extLst>
          </p:cNvPr>
          <p:cNvSpPr txBox="1">
            <a:spLocks/>
          </p:cNvSpPr>
          <p:nvPr/>
        </p:nvSpPr>
        <p:spPr>
          <a:xfrm>
            <a:off x="225973" y="541713"/>
            <a:ext cx="6001326" cy="646332"/>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a:lstStyle>
          <a:p>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8" name="TextBox 7">
            <a:extLst>
              <a:ext uri="{FF2B5EF4-FFF2-40B4-BE49-F238E27FC236}">
                <a16:creationId xmlns:a16="http://schemas.microsoft.com/office/drawing/2014/main" id="{BE7F047F-C7ED-4082-8197-941831004878}"/>
              </a:ext>
            </a:extLst>
          </p:cNvPr>
          <p:cNvSpPr txBox="1"/>
          <p:nvPr/>
        </p:nvSpPr>
        <p:spPr>
          <a:xfrm>
            <a:off x="0" y="257415"/>
            <a:ext cx="9200271" cy="646331"/>
          </a:xfrm>
          <a:prstGeom prst="rect">
            <a:avLst/>
          </a:prstGeom>
          <a:noFill/>
        </p:spPr>
        <p:txBody>
          <a:bodyPr wrap="square" rtlCol="0">
            <a:spAutoFit/>
          </a:bodyPr>
          <a:lstStyle/>
          <a:p>
            <a:r>
              <a:rPr lang="en-US" sz="3600" b="1" dirty="0">
                <a:solidFill>
                  <a:schemeClr val="accent1"/>
                </a:solidFill>
                <a:latin typeface="+mn-lt"/>
              </a:rPr>
              <a:t>Impact Tracker Pilot + Methodology Highlights </a:t>
            </a:r>
            <a:endParaRPr lang="en-US" sz="3600" dirty="0"/>
          </a:p>
        </p:txBody>
      </p:sp>
      <p:pic>
        <p:nvPicPr>
          <p:cNvPr id="12" name="Picture 11">
            <a:extLst>
              <a:ext uri="{FF2B5EF4-FFF2-40B4-BE49-F238E27FC236}">
                <a16:creationId xmlns:a16="http://schemas.microsoft.com/office/drawing/2014/main" id="{582E60EB-1F2E-5FF4-BA82-ED06E842600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42" t="12476" r="4691"/>
          <a:stretch/>
        </p:blipFill>
        <p:spPr>
          <a:xfrm>
            <a:off x="326368" y="3908172"/>
            <a:ext cx="4543768" cy="2368030"/>
          </a:xfrm>
          <a:prstGeom prst="rect">
            <a:avLst/>
          </a:prstGeom>
          <a:ln>
            <a:noFill/>
          </a:ln>
          <a:effectLst>
            <a:softEdge rad="112500"/>
          </a:effectLst>
        </p:spPr>
      </p:pic>
      <p:pic>
        <p:nvPicPr>
          <p:cNvPr id="17" name="Picture 16">
            <a:extLst>
              <a:ext uri="{FF2B5EF4-FFF2-40B4-BE49-F238E27FC236}">
                <a16:creationId xmlns:a16="http://schemas.microsoft.com/office/drawing/2014/main" id="{12FF3D4B-6222-1FD7-C4B8-B46DC2B53836}"/>
              </a:ext>
            </a:extLst>
          </p:cNvPr>
          <p:cNvPicPr>
            <a:picLocks noChangeAspect="1"/>
          </p:cNvPicPr>
          <p:nvPr/>
        </p:nvPicPr>
        <p:blipFill>
          <a:blip r:embed="rId7"/>
          <a:stretch>
            <a:fillRect/>
          </a:stretch>
        </p:blipFill>
        <p:spPr>
          <a:xfrm>
            <a:off x="8540241" y="3901023"/>
            <a:ext cx="3218653" cy="2413990"/>
          </a:xfrm>
          <a:prstGeom prst="rect">
            <a:avLst/>
          </a:prstGeom>
          <a:effectLst>
            <a:softEdge rad="156826"/>
          </a:effectLst>
        </p:spPr>
      </p:pic>
      <p:sp>
        <p:nvSpPr>
          <p:cNvPr id="18" name="TextBox 17">
            <a:extLst>
              <a:ext uri="{FF2B5EF4-FFF2-40B4-BE49-F238E27FC236}">
                <a16:creationId xmlns:a16="http://schemas.microsoft.com/office/drawing/2014/main" id="{0E15BD49-8EA0-9B6F-FD35-6C151F47F42D}"/>
              </a:ext>
            </a:extLst>
          </p:cNvPr>
          <p:cNvSpPr txBox="1"/>
          <p:nvPr/>
        </p:nvSpPr>
        <p:spPr>
          <a:xfrm>
            <a:off x="9992783" y="5699191"/>
            <a:ext cx="1677062" cy="369332"/>
          </a:xfrm>
          <a:prstGeom prst="rect">
            <a:avLst/>
          </a:prstGeom>
          <a:noFill/>
        </p:spPr>
        <p:txBody>
          <a:bodyPr wrap="none" rtlCol="0">
            <a:spAutoFit/>
          </a:bodyPr>
          <a:lstStyle/>
          <a:p>
            <a:r>
              <a:rPr lang="en-US" dirty="0" err="1">
                <a:solidFill>
                  <a:schemeClr val="bg1"/>
                </a:solidFill>
              </a:rPr>
              <a:t>Mahoosucs</a:t>
            </a:r>
            <a:r>
              <a:rPr lang="en-US" dirty="0">
                <a:solidFill>
                  <a:schemeClr val="bg1"/>
                </a:solidFill>
              </a:rPr>
              <a:t>, ME</a:t>
            </a:r>
          </a:p>
        </p:txBody>
      </p:sp>
      <p:sp>
        <p:nvSpPr>
          <p:cNvPr id="21" name="TextBox 20">
            <a:extLst>
              <a:ext uri="{FF2B5EF4-FFF2-40B4-BE49-F238E27FC236}">
                <a16:creationId xmlns:a16="http://schemas.microsoft.com/office/drawing/2014/main" id="{DB876E21-2ABA-D14C-DBFD-5057822F26E7}"/>
              </a:ext>
            </a:extLst>
          </p:cNvPr>
          <p:cNvSpPr txBox="1"/>
          <p:nvPr/>
        </p:nvSpPr>
        <p:spPr>
          <a:xfrm>
            <a:off x="2478944" y="5697550"/>
            <a:ext cx="2302682" cy="369332"/>
          </a:xfrm>
          <a:prstGeom prst="rect">
            <a:avLst/>
          </a:prstGeom>
          <a:noFill/>
        </p:spPr>
        <p:txBody>
          <a:bodyPr wrap="none" rtlCol="0">
            <a:spAutoFit/>
          </a:bodyPr>
          <a:lstStyle/>
          <a:p>
            <a:r>
              <a:rPr lang="en-US" dirty="0">
                <a:solidFill>
                  <a:schemeClr val="bg1"/>
                </a:solidFill>
              </a:rPr>
              <a:t>Thomaston-Upson, GA</a:t>
            </a:r>
          </a:p>
        </p:txBody>
      </p:sp>
      <p:pic>
        <p:nvPicPr>
          <p:cNvPr id="22" name="Picture 21">
            <a:extLst>
              <a:ext uri="{FF2B5EF4-FFF2-40B4-BE49-F238E27FC236}">
                <a16:creationId xmlns:a16="http://schemas.microsoft.com/office/drawing/2014/main" id="{6920E68B-7604-E723-297F-CF584C4107B5}"/>
              </a:ext>
            </a:extLst>
          </p:cNvPr>
          <p:cNvPicPr>
            <a:picLocks noChangeAspect="1"/>
          </p:cNvPicPr>
          <p:nvPr/>
        </p:nvPicPr>
        <p:blipFill>
          <a:blip r:embed="rId8"/>
          <a:stretch>
            <a:fillRect/>
          </a:stretch>
        </p:blipFill>
        <p:spPr>
          <a:xfrm>
            <a:off x="4827932" y="3880987"/>
            <a:ext cx="3773702" cy="2515801"/>
          </a:xfrm>
          <a:prstGeom prst="rect">
            <a:avLst/>
          </a:prstGeom>
          <a:effectLst>
            <a:softEdge rad="195703"/>
          </a:effectLst>
        </p:spPr>
      </p:pic>
      <p:sp>
        <p:nvSpPr>
          <p:cNvPr id="23" name="TextBox 22">
            <a:extLst>
              <a:ext uri="{FF2B5EF4-FFF2-40B4-BE49-F238E27FC236}">
                <a16:creationId xmlns:a16="http://schemas.microsoft.com/office/drawing/2014/main" id="{B452763F-F0CD-6A7B-3CB3-23C1EE399E79}"/>
              </a:ext>
            </a:extLst>
          </p:cNvPr>
          <p:cNvSpPr txBox="1"/>
          <p:nvPr/>
        </p:nvSpPr>
        <p:spPr>
          <a:xfrm>
            <a:off x="5979371" y="5718614"/>
            <a:ext cx="2214837" cy="369332"/>
          </a:xfrm>
          <a:prstGeom prst="rect">
            <a:avLst/>
          </a:prstGeom>
          <a:noFill/>
        </p:spPr>
        <p:txBody>
          <a:bodyPr wrap="none" rtlCol="0">
            <a:spAutoFit/>
          </a:bodyPr>
          <a:lstStyle/>
          <a:p>
            <a:r>
              <a:rPr lang="en-US" dirty="0">
                <a:solidFill>
                  <a:schemeClr val="bg1"/>
                </a:solidFill>
              </a:rPr>
              <a:t>Upper Chichester, ME</a:t>
            </a:r>
          </a:p>
        </p:txBody>
      </p:sp>
      <p:pic>
        <p:nvPicPr>
          <p:cNvPr id="4098" name="Picture 2" descr="At PA Humanities, new branding reflects ...">
            <a:extLst>
              <a:ext uri="{FF2B5EF4-FFF2-40B4-BE49-F238E27FC236}">
                <a16:creationId xmlns:a16="http://schemas.microsoft.com/office/drawing/2014/main" id="{FC0388D9-8479-C478-523C-98792CC54D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47064" y="315755"/>
            <a:ext cx="2608625" cy="18299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3270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B897D112-A611-4186-89CC-89D977086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8015042"/>
          </a:xfrm>
          <a:prstGeom prst="rect">
            <a:avLst/>
          </a:prstGeom>
        </p:spPr>
      </p:pic>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5">
            <a:alphaModFix/>
          </a:blip>
          <a:stretch>
            <a:fillRect/>
          </a:stretch>
        </p:blipFill>
        <p:spPr>
          <a:xfrm>
            <a:off x="0" y="6187468"/>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6"/>
          <a:stretch>
            <a:fillRect/>
          </a:stretch>
        </p:blipFill>
        <p:spPr>
          <a:xfrm>
            <a:off x="9673975" y="6362956"/>
            <a:ext cx="2085989" cy="373609"/>
          </a:xfrm>
          <a:prstGeom prst="rect">
            <a:avLst/>
          </a:prstGeom>
        </p:spPr>
      </p:pic>
    </p:spTree>
    <p:custDataLst>
      <p:tags r:id="rId1"/>
    </p:custDataLst>
    <p:extLst>
      <p:ext uri="{BB962C8B-B14F-4D97-AF65-F5344CB8AC3E}">
        <p14:creationId xmlns:p14="http://schemas.microsoft.com/office/powerpoint/2010/main" val="666813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EE8A48-0B28-4C94-A4A4-0B292442D21C}"/>
              </a:ext>
            </a:extLst>
          </p:cNvPr>
          <p:cNvSpPr>
            <a:spLocks noGrp="1"/>
          </p:cNvSpPr>
          <p:nvPr>
            <p:ph type="body" sz="half" idx="4294967295"/>
          </p:nvPr>
        </p:nvSpPr>
        <p:spPr>
          <a:xfrm>
            <a:off x="400844" y="323557"/>
            <a:ext cx="6743700" cy="5556738"/>
          </a:xfrm>
        </p:spPr>
        <p:txBody>
          <a:bodyPr vert="horz" lIns="91440" tIns="45720" rIns="91440" bIns="45720" rtlCol="0">
            <a:noAutofit/>
          </a:bodyPr>
          <a:lstStyle/>
          <a:p>
            <a:pPr marL="0" lvl="0" indent="0" fontAlgn="base">
              <a:lnSpc>
                <a:spcPct val="120000"/>
              </a:lnSpc>
              <a:buNone/>
            </a:pPr>
            <a:r>
              <a:rPr lang="en-US" b="1" dirty="0">
                <a:solidFill>
                  <a:schemeClr val="accent5">
                    <a:lumMod val="75000"/>
                  </a:schemeClr>
                </a:solidFill>
              </a:rPr>
              <a:t>Cultural Outcomes – </a:t>
            </a:r>
          </a:p>
          <a:p>
            <a:pPr marL="0" lvl="0" indent="0" fontAlgn="base">
              <a:lnSpc>
                <a:spcPct val="120000"/>
              </a:lnSpc>
              <a:buNone/>
            </a:pPr>
            <a:r>
              <a:rPr lang="en-US" b="1" dirty="0"/>
              <a:t>Impact that changes the way people feel, think, and identify.</a:t>
            </a:r>
          </a:p>
          <a:p>
            <a:pPr marL="0" lvl="0" indent="0" fontAlgn="base">
              <a:lnSpc>
                <a:spcPct val="120000"/>
              </a:lnSpc>
              <a:buNone/>
            </a:pPr>
            <a:r>
              <a:rPr lang="en-US" sz="1800" b="1" dirty="0"/>
              <a:t>	</a:t>
            </a:r>
            <a:endParaRPr lang="en-US" sz="1800" dirty="0"/>
          </a:p>
          <a:p>
            <a:pPr marL="285750" lvl="0" indent="-285750" fontAlgn="base">
              <a:buFont typeface="Arial" panose="020B0604020202020204" pitchFamily="34" charset="0"/>
              <a:buChar char="•"/>
            </a:pPr>
            <a:r>
              <a:rPr lang="en-US" dirty="0">
                <a:solidFill>
                  <a:schemeClr val="tx1"/>
                </a:solidFill>
              </a:rPr>
              <a:t>Communication across difference</a:t>
            </a:r>
          </a:p>
          <a:p>
            <a:pPr marL="285750" lvl="0" indent="-285750" fontAlgn="base">
              <a:buFont typeface="Arial" panose="020B0604020202020204" pitchFamily="34" charset="0"/>
              <a:buChar char="•"/>
            </a:pPr>
            <a:r>
              <a:rPr lang="en-US" dirty="0">
                <a:solidFill>
                  <a:schemeClr val="accent5">
                    <a:lumMod val="75000"/>
                  </a:schemeClr>
                </a:solidFill>
              </a:rPr>
              <a:t>Recognition / appreciation of history</a:t>
            </a:r>
          </a:p>
          <a:p>
            <a:pPr marL="285750" lvl="0" indent="-285750" fontAlgn="base">
              <a:buFont typeface="Arial" panose="020B0604020202020204" pitchFamily="34" charset="0"/>
              <a:buChar char="•"/>
            </a:pPr>
            <a:r>
              <a:rPr lang="en-US" dirty="0">
                <a:solidFill>
                  <a:schemeClr val="tx1"/>
                </a:solidFill>
              </a:rPr>
              <a:t>Shared identity</a:t>
            </a:r>
            <a:endParaRPr lang="en-US" dirty="0"/>
          </a:p>
          <a:p>
            <a:pPr marL="285750" lvl="0" indent="-285750" fontAlgn="base">
              <a:buFont typeface="Arial" panose="020B0604020202020204" pitchFamily="34" charset="0"/>
              <a:buChar char="•"/>
            </a:pPr>
            <a:r>
              <a:rPr lang="en-US" dirty="0">
                <a:solidFill>
                  <a:schemeClr val="accent5">
                    <a:lumMod val="75000"/>
                  </a:schemeClr>
                </a:solidFill>
              </a:rPr>
              <a:t>Shifting narrative</a:t>
            </a:r>
          </a:p>
        </p:txBody>
      </p:sp>
      <p:pic>
        <p:nvPicPr>
          <p:cNvPr id="5" name="Picture Placeholder 4">
            <a:extLst>
              <a:ext uri="{FF2B5EF4-FFF2-40B4-BE49-F238E27FC236}">
                <a16:creationId xmlns:a16="http://schemas.microsoft.com/office/drawing/2014/main" id="{0FEF7C3E-F77E-4041-83C7-5F1C98B3E3A6}"/>
              </a:ext>
            </a:extLst>
          </p:cNvPr>
          <p:cNvPicPr>
            <a:picLocks noGrp="1"/>
          </p:cNvPicPr>
          <p:nvPr>
            <p:ph type="pic" idx="4294967295"/>
          </p:nvPr>
        </p:nvPicPr>
        <p:blipFill rotWithShape="1">
          <a:blip r:embed="rId3">
            <a:extLst>
              <a:ext uri="{28A0092B-C50C-407E-A947-70E740481C1C}">
                <a14:useLocalDpi xmlns:a14="http://schemas.microsoft.com/office/drawing/2010/main" val="0"/>
              </a:ext>
            </a:extLst>
          </a:blip>
          <a:srcRect t="14668" b="3790"/>
          <a:stretch/>
        </p:blipFill>
        <p:spPr>
          <a:xfrm>
            <a:off x="7545388" y="0"/>
            <a:ext cx="4646612" cy="6858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CCB1D01E-3A74-406C-8E0B-C55391C3D1B8}"/>
              </a:ext>
            </a:extLst>
          </p:cNvPr>
          <p:cNvSpPr txBox="1"/>
          <p:nvPr/>
        </p:nvSpPr>
        <p:spPr>
          <a:xfrm>
            <a:off x="11186809" y="6274502"/>
            <a:ext cx="899807" cy="369332"/>
          </a:xfrm>
          <a:prstGeom prst="rect">
            <a:avLst/>
          </a:prstGeom>
          <a:noFill/>
        </p:spPr>
        <p:txBody>
          <a:bodyPr wrap="square" rtlCol="0">
            <a:spAutoFit/>
          </a:bodyPr>
          <a:lstStyle/>
          <a:p>
            <a:pPr>
              <a:spcAft>
                <a:spcPts val="600"/>
              </a:spcAft>
            </a:pPr>
            <a:r>
              <a:rPr lang="en-US" dirty="0"/>
              <a:t>H</a:t>
            </a:r>
            <a:r>
              <a:rPr lang="en-US" dirty="0">
                <a:solidFill>
                  <a:schemeClr val="bg1"/>
                </a:solidFill>
              </a:rPr>
              <a:t>OM</a:t>
            </a:r>
            <a:r>
              <a:rPr lang="en-US" dirty="0"/>
              <a:t>E</a:t>
            </a:r>
            <a:endParaRPr lang="en-US"/>
          </a:p>
        </p:txBody>
      </p:sp>
      <p:pic>
        <p:nvPicPr>
          <p:cNvPr id="15" name="Picture 14">
            <a:extLst>
              <a:ext uri="{FF2B5EF4-FFF2-40B4-BE49-F238E27FC236}">
                <a16:creationId xmlns:a16="http://schemas.microsoft.com/office/drawing/2014/main" id="{B2C8EEFD-B096-48F1-8A89-8E206BF07324}"/>
              </a:ext>
            </a:extLst>
          </p:cNvPr>
          <p:cNvPicPr>
            <a:picLocks noChangeAspect="1"/>
          </p:cNvPicPr>
          <p:nvPr/>
        </p:nvPicPr>
        <p:blipFill>
          <a:blip r:embed="rId4">
            <a:alphaModFix/>
          </a:blip>
          <a:stretch>
            <a:fillRect/>
          </a:stretch>
        </p:blipFill>
        <p:spPr>
          <a:xfrm>
            <a:off x="0" y="6187468"/>
            <a:ext cx="12191999" cy="681849"/>
          </a:xfrm>
          <a:prstGeom prst="rect">
            <a:avLst/>
          </a:prstGeom>
        </p:spPr>
      </p:pic>
    </p:spTree>
    <p:extLst>
      <p:ext uri="{BB962C8B-B14F-4D97-AF65-F5344CB8AC3E}">
        <p14:creationId xmlns:p14="http://schemas.microsoft.com/office/powerpoint/2010/main" val="4122940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BD91F1-552A-024E-7F48-B4691BEAA222}"/>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0" y="-4"/>
            <a:ext cx="12192000" cy="6900481"/>
          </a:xfrm>
          <a:prstGeom prst="rect">
            <a:avLst/>
          </a:prstGeom>
        </p:spPr>
      </p:pic>
      <p:grpSp>
        <p:nvGrpSpPr>
          <p:cNvPr id="6" name="Group 5">
            <a:extLst>
              <a:ext uri="{FF2B5EF4-FFF2-40B4-BE49-F238E27FC236}">
                <a16:creationId xmlns:a16="http://schemas.microsoft.com/office/drawing/2014/main" id="{9A9BBD86-9D67-4963-BB68-44741C2D85BF}"/>
              </a:ext>
            </a:extLst>
          </p:cNvPr>
          <p:cNvGrpSpPr/>
          <p:nvPr/>
        </p:nvGrpSpPr>
        <p:grpSpPr>
          <a:xfrm>
            <a:off x="0" y="6176864"/>
            <a:ext cx="12191999" cy="681136"/>
            <a:chOff x="0" y="5860095"/>
            <a:chExt cx="12191999" cy="997905"/>
          </a:xfrm>
        </p:grpSpPr>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5"/>
            <a:stretch>
              <a:fillRect/>
            </a:stretch>
          </p:blipFill>
          <p:spPr>
            <a:xfrm>
              <a:off x="0" y="5860095"/>
              <a:ext cx="12191999" cy="997905"/>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6"/>
            <a:stretch>
              <a:fillRect/>
            </a:stretch>
          </p:blipFill>
          <p:spPr>
            <a:xfrm>
              <a:off x="9703673" y="6098982"/>
              <a:ext cx="2052898" cy="534032"/>
            </a:xfrm>
            <a:prstGeom prst="rect">
              <a:avLst/>
            </a:prstGeom>
          </p:spPr>
        </p:pic>
      </p:grpSp>
      <p:sp>
        <p:nvSpPr>
          <p:cNvPr id="4" name="Title 3" hidden="1">
            <a:extLst>
              <a:ext uri="{FF2B5EF4-FFF2-40B4-BE49-F238E27FC236}">
                <a16:creationId xmlns:a16="http://schemas.microsoft.com/office/drawing/2014/main" id="{3A9B91B1-E41A-4012-8BA8-C7D3B5A44982}"/>
              </a:ext>
            </a:extLst>
          </p:cNvPr>
          <p:cNvSpPr>
            <a:spLocks noGrp="1"/>
          </p:cNvSpPr>
          <p:nvPr>
            <p:ph type="title" idx="4294967295"/>
          </p:nvPr>
        </p:nvSpPr>
        <p:spPr/>
        <p:txBody>
          <a:bodyPr/>
          <a:lstStyle/>
          <a:p>
            <a:r>
              <a:rPr lang="en-US" dirty="0"/>
              <a:t>What You’ll Hear About Today</a:t>
            </a:r>
          </a:p>
        </p:txBody>
      </p:sp>
      <p:sp>
        <p:nvSpPr>
          <p:cNvPr id="7" name="TextBox 6">
            <a:extLst>
              <a:ext uri="{FF2B5EF4-FFF2-40B4-BE49-F238E27FC236}">
                <a16:creationId xmlns:a16="http://schemas.microsoft.com/office/drawing/2014/main" id="{2AEF5616-E418-4776-89FC-E08C92AA51E9}"/>
              </a:ext>
            </a:extLst>
          </p:cNvPr>
          <p:cNvSpPr txBox="1"/>
          <p:nvPr/>
        </p:nvSpPr>
        <p:spPr>
          <a:xfrm>
            <a:off x="981307" y="571518"/>
            <a:ext cx="10058400" cy="646331"/>
          </a:xfrm>
          <a:prstGeom prst="rect">
            <a:avLst/>
          </a:prstGeom>
          <a:solidFill>
            <a:schemeClr val="accent2">
              <a:lumMod val="20000"/>
              <a:lumOff val="80000"/>
            </a:schemeClr>
          </a:solidFill>
        </p:spPr>
        <p:txBody>
          <a:bodyPr wrap="square" rtlCol="0">
            <a:spAutoFit/>
          </a:bodyPr>
          <a:lstStyle/>
          <a:p>
            <a:pPr algn="ctr"/>
            <a:r>
              <a:rPr lang="en-US" sz="3600" dirty="0">
                <a:latin typeface="Trebuchet MS" panose="020B0603020202020204" pitchFamily="34" charset="0"/>
              </a:rPr>
              <a:t>What You’ll Hear About Today</a:t>
            </a:r>
          </a:p>
        </p:txBody>
      </p:sp>
      <p:sp>
        <p:nvSpPr>
          <p:cNvPr id="2" name="TextBox 1">
            <a:extLst>
              <a:ext uri="{FF2B5EF4-FFF2-40B4-BE49-F238E27FC236}">
                <a16:creationId xmlns:a16="http://schemas.microsoft.com/office/drawing/2014/main" id="{47AF2B33-CE16-4FF3-AE11-6AF458A71E67}"/>
              </a:ext>
            </a:extLst>
          </p:cNvPr>
          <p:cNvSpPr txBox="1"/>
          <p:nvPr/>
        </p:nvSpPr>
        <p:spPr>
          <a:xfrm>
            <a:off x="1224951" y="1500674"/>
            <a:ext cx="9037084" cy="4154984"/>
          </a:xfrm>
          <a:prstGeom prst="rect">
            <a:avLst/>
          </a:prstGeom>
          <a:solidFill>
            <a:schemeClr val="accent2">
              <a:lumMod val="20000"/>
              <a:lumOff val="80000"/>
            </a:schemeClr>
          </a:solidFill>
        </p:spPr>
        <p:txBody>
          <a:bodyPr wrap="square" rtlCol="0">
            <a:spAutoFit/>
          </a:bodyPr>
          <a:lstStyle/>
          <a:p>
            <a:pPr algn="ctr"/>
            <a:r>
              <a:rPr lang="en-US" sz="3200" dirty="0"/>
              <a:t>Overview of </a:t>
            </a:r>
            <a:r>
              <a:rPr lang="en-US" sz="3200" b="1" dirty="0"/>
              <a:t>Community Heart &amp; Soul </a:t>
            </a:r>
          </a:p>
          <a:p>
            <a:pPr algn="ctr"/>
            <a:r>
              <a:rPr lang="en-US" sz="3200" dirty="0"/>
              <a:t>community planning and development model</a:t>
            </a:r>
          </a:p>
          <a:p>
            <a:pPr algn="ctr"/>
            <a:endParaRPr lang="en-US" sz="2000" i="1" dirty="0"/>
          </a:p>
          <a:p>
            <a:pPr algn="ctr"/>
            <a:r>
              <a:rPr lang="en-US" sz="3200" b="1" dirty="0">
                <a:solidFill>
                  <a:srgbClr val="C00000"/>
                </a:solidFill>
              </a:rPr>
              <a:t>Impact Tracker Pilot </a:t>
            </a:r>
            <a:r>
              <a:rPr lang="en-US" sz="3200" dirty="0">
                <a:solidFill>
                  <a:srgbClr val="C00000"/>
                </a:solidFill>
              </a:rPr>
              <a:t>– </a:t>
            </a:r>
          </a:p>
          <a:p>
            <a:pPr algn="ctr"/>
            <a:r>
              <a:rPr lang="en-US" sz="3200" dirty="0">
                <a:solidFill>
                  <a:srgbClr val="C00000"/>
                </a:solidFill>
              </a:rPr>
              <a:t>Development and use of a participatory evaluation framework (2018 – 2020)</a:t>
            </a:r>
          </a:p>
          <a:p>
            <a:pPr algn="ctr"/>
            <a:endParaRPr lang="en-US" sz="2000" dirty="0">
              <a:solidFill>
                <a:schemeClr val="accent1"/>
              </a:solidFill>
            </a:endParaRPr>
          </a:p>
          <a:p>
            <a:pPr algn="ctr"/>
            <a:r>
              <a:rPr lang="en-US" sz="3200" dirty="0"/>
              <a:t>Evolution to the “</a:t>
            </a:r>
            <a:r>
              <a:rPr lang="en-US" sz="3200" b="1" dirty="0"/>
              <a:t>Achievements Tracker</a:t>
            </a:r>
            <a:r>
              <a:rPr lang="en-US" sz="3200" dirty="0"/>
              <a:t>”</a:t>
            </a:r>
          </a:p>
          <a:p>
            <a:pPr algn="ctr"/>
            <a:r>
              <a:rPr lang="en-US" sz="3200" dirty="0"/>
              <a:t>(2023 - 2024)</a:t>
            </a:r>
          </a:p>
        </p:txBody>
      </p:sp>
    </p:spTree>
    <p:custDataLst>
      <p:tags r:id="rId1"/>
    </p:custDataLst>
    <p:extLst>
      <p:ext uri="{BB962C8B-B14F-4D97-AF65-F5344CB8AC3E}">
        <p14:creationId xmlns:p14="http://schemas.microsoft.com/office/powerpoint/2010/main" val="1032803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EE8A48-0B28-4C94-A4A4-0B292442D21C}"/>
              </a:ext>
            </a:extLst>
          </p:cNvPr>
          <p:cNvSpPr>
            <a:spLocks noGrp="1"/>
          </p:cNvSpPr>
          <p:nvPr>
            <p:ph type="body" sz="half" idx="4294967295"/>
          </p:nvPr>
        </p:nvSpPr>
        <p:spPr>
          <a:xfrm>
            <a:off x="400844" y="469827"/>
            <a:ext cx="6743700" cy="5916905"/>
          </a:xfrm>
        </p:spPr>
        <p:txBody>
          <a:bodyPr vert="horz" lIns="91440" tIns="45720" rIns="91440" bIns="45720" rtlCol="0">
            <a:noAutofit/>
          </a:bodyPr>
          <a:lstStyle/>
          <a:p>
            <a:pPr marL="0" indent="0">
              <a:lnSpc>
                <a:spcPct val="120000"/>
              </a:lnSpc>
              <a:buNone/>
            </a:pPr>
            <a:r>
              <a:rPr lang="en-US" b="1" dirty="0">
                <a:solidFill>
                  <a:schemeClr val="accent5">
                    <a:lumMod val="75000"/>
                  </a:schemeClr>
                </a:solidFill>
              </a:rPr>
              <a:t>Social Outcomes </a:t>
            </a:r>
            <a:r>
              <a:rPr lang="en-US" b="1" dirty="0"/>
              <a:t>- </a:t>
            </a:r>
          </a:p>
          <a:p>
            <a:pPr marL="0" indent="0">
              <a:lnSpc>
                <a:spcPct val="120000"/>
              </a:lnSpc>
              <a:buNone/>
            </a:pPr>
            <a:r>
              <a:rPr lang="en-US" b="1" dirty="0"/>
              <a:t>CH&amp;S generates new and or strengthened relationships among community members</a:t>
            </a:r>
            <a:r>
              <a:rPr lang="en-US" sz="2400" dirty="0"/>
              <a:t>	</a:t>
            </a:r>
          </a:p>
          <a:p>
            <a:pPr marL="0" indent="0">
              <a:lnSpc>
                <a:spcPct val="120000"/>
              </a:lnSpc>
              <a:buNone/>
            </a:pPr>
            <a:endParaRPr lang="en-US" sz="800" dirty="0"/>
          </a:p>
          <a:p>
            <a:pPr marL="285750" lvl="0" indent="-285750" fontAlgn="base">
              <a:buFont typeface="Arial" panose="020B0604020202020204" pitchFamily="34" charset="0"/>
              <a:buChar char="•"/>
            </a:pPr>
            <a:r>
              <a:rPr lang="en-US" dirty="0">
                <a:solidFill>
                  <a:schemeClr val="tx1"/>
                </a:solidFill>
              </a:rPr>
              <a:t>New community networks</a:t>
            </a:r>
          </a:p>
          <a:p>
            <a:pPr marL="285750" lvl="0" indent="-285750" fontAlgn="base">
              <a:buFont typeface="Arial" panose="020B0604020202020204" pitchFamily="34" charset="0"/>
              <a:buChar char="•"/>
            </a:pPr>
            <a:r>
              <a:rPr lang="en-US" dirty="0">
                <a:solidFill>
                  <a:schemeClr val="accent5">
                    <a:lumMod val="75000"/>
                  </a:schemeClr>
                </a:solidFill>
              </a:rPr>
              <a:t>Strengthened community networks</a:t>
            </a:r>
          </a:p>
          <a:p>
            <a:pPr marL="285750" lvl="0" indent="-285750" fontAlgn="base">
              <a:buFont typeface="Arial" panose="020B0604020202020204" pitchFamily="34" charset="0"/>
              <a:buChar char="•"/>
            </a:pPr>
            <a:r>
              <a:rPr lang="en-US" dirty="0">
                <a:solidFill>
                  <a:schemeClr val="tx1"/>
                </a:solidFill>
              </a:rPr>
              <a:t>New leaders</a:t>
            </a:r>
          </a:p>
          <a:p>
            <a:pPr marL="285750" lvl="0" indent="-285750" fontAlgn="base">
              <a:buFont typeface="Arial" panose="020B0604020202020204" pitchFamily="34" charset="0"/>
              <a:buChar char="•"/>
            </a:pPr>
            <a:r>
              <a:rPr lang="en-US" dirty="0">
                <a:solidFill>
                  <a:schemeClr val="accent5">
                    <a:lumMod val="75000"/>
                  </a:schemeClr>
                </a:solidFill>
              </a:rPr>
              <a:t>Strengthened CH&amp;S network</a:t>
            </a:r>
          </a:p>
          <a:p>
            <a:pPr marL="285750" lvl="0" indent="-285750" fontAlgn="base">
              <a:buFont typeface="Arial" panose="020B0604020202020204" pitchFamily="34" charset="0"/>
              <a:buChar char="•"/>
            </a:pPr>
            <a:r>
              <a:rPr lang="en-US" dirty="0">
                <a:solidFill>
                  <a:schemeClr val="tx1"/>
                </a:solidFill>
              </a:rPr>
              <a:t>Increased volunteerism</a:t>
            </a:r>
          </a:p>
        </p:txBody>
      </p:sp>
      <p:pic>
        <p:nvPicPr>
          <p:cNvPr id="5" name="Picture Placeholder 4">
            <a:extLst>
              <a:ext uri="{FF2B5EF4-FFF2-40B4-BE49-F238E27FC236}">
                <a16:creationId xmlns:a16="http://schemas.microsoft.com/office/drawing/2014/main" id="{0FEF7C3E-F77E-4041-83C7-5F1C98B3E3A6}"/>
              </a:ext>
            </a:extLst>
          </p:cNvPr>
          <p:cNvPicPr>
            <a:picLocks noGrp="1"/>
          </p:cNvPicPr>
          <p:nvPr>
            <p:ph type="pic" idx="4294967295"/>
          </p:nvPr>
        </p:nvPicPr>
        <p:blipFill rotWithShape="1">
          <a:blip r:embed="rId3">
            <a:extLst>
              <a:ext uri="{28A0092B-C50C-407E-A947-70E740481C1C}">
                <a14:useLocalDpi xmlns:a14="http://schemas.microsoft.com/office/drawing/2010/main" val="0"/>
              </a:ext>
            </a:extLst>
          </a:blip>
          <a:srcRect t="14668" b="3790"/>
          <a:stretch/>
        </p:blipFill>
        <p:spPr>
          <a:xfrm>
            <a:off x="7545388" y="0"/>
            <a:ext cx="4646612" cy="6858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64A4C7E4-235B-4015-B783-878D8ED95F8E}"/>
              </a:ext>
            </a:extLst>
          </p:cNvPr>
          <p:cNvSpPr txBox="1"/>
          <p:nvPr/>
        </p:nvSpPr>
        <p:spPr>
          <a:xfrm>
            <a:off x="11186809" y="6274502"/>
            <a:ext cx="899807" cy="369332"/>
          </a:xfrm>
          <a:prstGeom prst="rect">
            <a:avLst/>
          </a:prstGeom>
          <a:noFill/>
        </p:spPr>
        <p:txBody>
          <a:bodyPr wrap="square" rtlCol="0">
            <a:spAutoFit/>
          </a:bodyPr>
          <a:lstStyle/>
          <a:p>
            <a:pPr>
              <a:spcAft>
                <a:spcPts val="600"/>
              </a:spcAft>
            </a:pPr>
            <a:r>
              <a:rPr lang="en-US" dirty="0"/>
              <a:t>H</a:t>
            </a:r>
            <a:r>
              <a:rPr lang="en-US" dirty="0">
                <a:solidFill>
                  <a:schemeClr val="bg1"/>
                </a:solidFill>
              </a:rPr>
              <a:t>OM</a:t>
            </a:r>
            <a:r>
              <a:rPr lang="en-US" dirty="0"/>
              <a:t>E</a:t>
            </a:r>
            <a:endParaRPr lang="en-US"/>
          </a:p>
        </p:txBody>
      </p:sp>
      <p:pic>
        <p:nvPicPr>
          <p:cNvPr id="15" name="Picture 14">
            <a:extLst>
              <a:ext uri="{FF2B5EF4-FFF2-40B4-BE49-F238E27FC236}">
                <a16:creationId xmlns:a16="http://schemas.microsoft.com/office/drawing/2014/main" id="{F9AE1410-5D1E-4D96-B016-40A42990D2E5}"/>
              </a:ext>
            </a:extLst>
          </p:cNvPr>
          <p:cNvPicPr>
            <a:picLocks noChangeAspect="1"/>
          </p:cNvPicPr>
          <p:nvPr/>
        </p:nvPicPr>
        <p:blipFill>
          <a:blip r:embed="rId4">
            <a:alphaModFix/>
          </a:blip>
          <a:stretch>
            <a:fillRect/>
          </a:stretch>
        </p:blipFill>
        <p:spPr>
          <a:xfrm>
            <a:off x="0" y="6187468"/>
            <a:ext cx="12191999" cy="681849"/>
          </a:xfrm>
          <a:prstGeom prst="rect">
            <a:avLst/>
          </a:prstGeom>
        </p:spPr>
      </p:pic>
    </p:spTree>
    <p:extLst>
      <p:ext uri="{BB962C8B-B14F-4D97-AF65-F5344CB8AC3E}">
        <p14:creationId xmlns:p14="http://schemas.microsoft.com/office/powerpoint/2010/main" val="4047834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EE8A48-0B28-4C94-A4A4-0B292442D21C}"/>
              </a:ext>
            </a:extLst>
          </p:cNvPr>
          <p:cNvSpPr>
            <a:spLocks noGrp="1"/>
          </p:cNvSpPr>
          <p:nvPr>
            <p:ph type="body" sz="half" idx="4294967295"/>
          </p:nvPr>
        </p:nvSpPr>
        <p:spPr>
          <a:xfrm>
            <a:off x="260167" y="160338"/>
            <a:ext cx="6743700" cy="5916905"/>
          </a:xfrm>
        </p:spPr>
        <p:txBody>
          <a:bodyPr vert="horz" lIns="91440" tIns="45720" rIns="91440" bIns="45720" rtlCol="0">
            <a:noAutofit/>
          </a:bodyPr>
          <a:lstStyle/>
          <a:p>
            <a:pPr marL="0" lvl="0" indent="0" fontAlgn="base">
              <a:lnSpc>
                <a:spcPct val="120000"/>
              </a:lnSpc>
              <a:buNone/>
            </a:pPr>
            <a:r>
              <a:rPr lang="en-US" b="1" dirty="0">
                <a:solidFill>
                  <a:schemeClr val="accent5">
                    <a:lumMod val="75000"/>
                  </a:schemeClr>
                </a:solidFill>
              </a:rPr>
              <a:t>Governance Outcomes – </a:t>
            </a:r>
          </a:p>
          <a:p>
            <a:pPr marL="0" lvl="0" indent="0" fontAlgn="base">
              <a:lnSpc>
                <a:spcPct val="120000"/>
              </a:lnSpc>
              <a:buNone/>
            </a:pPr>
            <a:r>
              <a:rPr lang="en-US" b="1" dirty="0"/>
              <a:t>CH&amp;S processes result in changes in governance processes and distribution of community power.</a:t>
            </a:r>
            <a:r>
              <a:rPr lang="en-US" sz="2400" dirty="0"/>
              <a:t>	</a:t>
            </a:r>
          </a:p>
          <a:p>
            <a:pPr marL="0" indent="0">
              <a:lnSpc>
                <a:spcPct val="120000"/>
              </a:lnSpc>
              <a:buNone/>
            </a:pPr>
            <a:endParaRPr lang="en-US" sz="800" dirty="0"/>
          </a:p>
          <a:p>
            <a:pPr marL="285750" lvl="0" indent="-285750" fontAlgn="base">
              <a:buFont typeface="Arial" panose="020B0604020202020204" pitchFamily="34" charset="0"/>
              <a:buChar char="•"/>
            </a:pPr>
            <a:r>
              <a:rPr lang="en-US" dirty="0">
                <a:solidFill>
                  <a:schemeClr val="tx1"/>
                </a:solidFill>
              </a:rPr>
              <a:t>New community networks</a:t>
            </a:r>
          </a:p>
          <a:p>
            <a:pPr marL="285750" lvl="0" indent="-285750" fontAlgn="base">
              <a:buFont typeface="Arial" panose="020B0604020202020204" pitchFamily="34" charset="0"/>
              <a:buChar char="•"/>
            </a:pPr>
            <a:r>
              <a:rPr lang="en-US" dirty="0">
                <a:solidFill>
                  <a:schemeClr val="accent5">
                    <a:lumMod val="75000"/>
                  </a:schemeClr>
                </a:solidFill>
              </a:rPr>
              <a:t>Local leaders support CH&amp;S</a:t>
            </a:r>
          </a:p>
          <a:p>
            <a:pPr marL="285750" lvl="0" indent="-285750" fontAlgn="base">
              <a:buFont typeface="Arial" panose="020B0604020202020204" pitchFamily="34" charset="0"/>
              <a:buChar char="•"/>
            </a:pPr>
            <a:r>
              <a:rPr lang="en-US" dirty="0">
                <a:solidFill>
                  <a:schemeClr val="tx1"/>
                </a:solidFill>
              </a:rPr>
              <a:t>New governing relationships</a:t>
            </a:r>
          </a:p>
          <a:p>
            <a:pPr marL="285750" lvl="0" indent="-285750" fontAlgn="base">
              <a:buFont typeface="Arial" panose="020B0604020202020204" pitchFamily="34" charset="0"/>
              <a:buChar char="•"/>
            </a:pPr>
            <a:r>
              <a:rPr lang="en-US" dirty="0">
                <a:solidFill>
                  <a:schemeClr val="accent5">
                    <a:lumMod val="75000"/>
                  </a:schemeClr>
                </a:solidFill>
              </a:rPr>
              <a:t>More inclusive processes</a:t>
            </a:r>
          </a:p>
          <a:p>
            <a:pPr marL="285750" lvl="0" indent="-285750" fontAlgn="base">
              <a:buFont typeface="Arial" panose="020B0604020202020204" pitchFamily="34" charset="0"/>
              <a:buChar char="•"/>
            </a:pPr>
            <a:r>
              <a:rPr lang="en-US" dirty="0">
                <a:solidFill>
                  <a:schemeClr val="tx1"/>
                </a:solidFill>
              </a:rPr>
              <a:t>Changes in policy planning and processes</a:t>
            </a:r>
          </a:p>
          <a:p>
            <a:pPr marL="285750" lvl="0" indent="-285750" fontAlgn="base">
              <a:buFont typeface="Arial" panose="020B0604020202020204" pitchFamily="34" charset="0"/>
              <a:buChar char="•"/>
            </a:pPr>
            <a:r>
              <a:rPr lang="en-US" dirty="0">
                <a:solidFill>
                  <a:schemeClr val="accent5">
                    <a:lumMod val="75000"/>
                  </a:schemeClr>
                </a:solidFill>
              </a:rPr>
              <a:t>Resident engagement</a:t>
            </a:r>
          </a:p>
          <a:p>
            <a:pPr marL="285750" lvl="0" indent="-285750" fontAlgn="base">
              <a:buFont typeface="Arial" panose="020B0604020202020204" pitchFamily="34" charset="0"/>
              <a:buChar char="•"/>
            </a:pPr>
            <a:endParaRPr lang="en-US" dirty="0">
              <a:solidFill>
                <a:schemeClr val="tx1"/>
              </a:solidFill>
            </a:endParaRPr>
          </a:p>
        </p:txBody>
      </p:sp>
      <p:pic>
        <p:nvPicPr>
          <p:cNvPr id="5" name="Picture Placeholder 4">
            <a:extLst>
              <a:ext uri="{FF2B5EF4-FFF2-40B4-BE49-F238E27FC236}">
                <a16:creationId xmlns:a16="http://schemas.microsoft.com/office/drawing/2014/main" id="{0FEF7C3E-F77E-4041-83C7-5F1C98B3E3A6}"/>
              </a:ext>
            </a:extLst>
          </p:cNvPr>
          <p:cNvPicPr>
            <a:picLocks noGrp="1"/>
          </p:cNvPicPr>
          <p:nvPr>
            <p:ph type="pic" idx="4294967295"/>
          </p:nvPr>
        </p:nvPicPr>
        <p:blipFill rotWithShape="1">
          <a:blip r:embed="rId3">
            <a:extLst>
              <a:ext uri="{28A0092B-C50C-407E-A947-70E740481C1C}">
                <a14:useLocalDpi xmlns:a14="http://schemas.microsoft.com/office/drawing/2010/main" val="0"/>
              </a:ext>
            </a:extLst>
          </a:blip>
          <a:srcRect t="14668" b="3790"/>
          <a:stretch/>
        </p:blipFill>
        <p:spPr>
          <a:xfrm>
            <a:off x="7545388" y="0"/>
            <a:ext cx="4646612" cy="6858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64A4C7E4-235B-4015-B783-878D8ED95F8E}"/>
              </a:ext>
            </a:extLst>
          </p:cNvPr>
          <p:cNvSpPr txBox="1"/>
          <p:nvPr/>
        </p:nvSpPr>
        <p:spPr>
          <a:xfrm>
            <a:off x="11186809" y="6274502"/>
            <a:ext cx="899807" cy="369332"/>
          </a:xfrm>
          <a:prstGeom prst="rect">
            <a:avLst/>
          </a:prstGeom>
          <a:noFill/>
        </p:spPr>
        <p:txBody>
          <a:bodyPr wrap="square" rtlCol="0">
            <a:spAutoFit/>
          </a:bodyPr>
          <a:lstStyle/>
          <a:p>
            <a:pPr>
              <a:spcAft>
                <a:spcPts val="600"/>
              </a:spcAft>
            </a:pPr>
            <a:r>
              <a:rPr lang="en-US" dirty="0"/>
              <a:t>H</a:t>
            </a:r>
            <a:r>
              <a:rPr lang="en-US" dirty="0">
                <a:solidFill>
                  <a:schemeClr val="bg1"/>
                </a:solidFill>
              </a:rPr>
              <a:t>OM</a:t>
            </a:r>
            <a:r>
              <a:rPr lang="en-US" dirty="0"/>
              <a:t>E</a:t>
            </a:r>
            <a:endParaRPr lang="en-US"/>
          </a:p>
        </p:txBody>
      </p:sp>
      <p:pic>
        <p:nvPicPr>
          <p:cNvPr id="15" name="Picture 14">
            <a:extLst>
              <a:ext uri="{FF2B5EF4-FFF2-40B4-BE49-F238E27FC236}">
                <a16:creationId xmlns:a16="http://schemas.microsoft.com/office/drawing/2014/main" id="{F9AE1410-5D1E-4D96-B016-40A42990D2E5}"/>
              </a:ext>
            </a:extLst>
          </p:cNvPr>
          <p:cNvPicPr>
            <a:picLocks noChangeAspect="1"/>
          </p:cNvPicPr>
          <p:nvPr/>
        </p:nvPicPr>
        <p:blipFill>
          <a:blip r:embed="rId4">
            <a:alphaModFix/>
          </a:blip>
          <a:stretch>
            <a:fillRect/>
          </a:stretch>
        </p:blipFill>
        <p:spPr>
          <a:xfrm>
            <a:off x="0" y="6187468"/>
            <a:ext cx="12191999" cy="681849"/>
          </a:xfrm>
          <a:prstGeom prst="rect">
            <a:avLst/>
          </a:prstGeom>
        </p:spPr>
      </p:pic>
    </p:spTree>
    <p:extLst>
      <p:ext uri="{BB962C8B-B14F-4D97-AF65-F5344CB8AC3E}">
        <p14:creationId xmlns:p14="http://schemas.microsoft.com/office/powerpoint/2010/main" val="1092663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EE8A48-0B28-4C94-A4A4-0B292442D21C}"/>
              </a:ext>
            </a:extLst>
          </p:cNvPr>
          <p:cNvSpPr>
            <a:spLocks noGrp="1"/>
          </p:cNvSpPr>
          <p:nvPr>
            <p:ph type="body" sz="half" idx="4294967295"/>
          </p:nvPr>
        </p:nvSpPr>
        <p:spPr>
          <a:xfrm>
            <a:off x="314037" y="267286"/>
            <a:ext cx="6743700" cy="5725551"/>
          </a:xfrm>
        </p:spPr>
        <p:txBody>
          <a:bodyPr vert="horz" lIns="91440" tIns="45720" rIns="91440" bIns="45720" rtlCol="0">
            <a:noAutofit/>
          </a:bodyPr>
          <a:lstStyle/>
          <a:p>
            <a:pPr marL="0" indent="0">
              <a:lnSpc>
                <a:spcPct val="120000"/>
              </a:lnSpc>
              <a:buNone/>
            </a:pPr>
            <a:r>
              <a:rPr lang="en-US" b="1" dirty="0">
                <a:solidFill>
                  <a:schemeClr val="accent5">
                    <a:lumMod val="75000"/>
                  </a:schemeClr>
                </a:solidFill>
              </a:rPr>
              <a:t>Economic Outcomes – </a:t>
            </a:r>
          </a:p>
          <a:p>
            <a:pPr marL="0" indent="0">
              <a:lnSpc>
                <a:spcPct val="120000"/>
              </a:lnSpc>
              <a:buNone/>
            </a:pPr>
            <a:r>
              <a:rPr lang="en-US" b="1" dirty="0"/>
              <a:t>CH&amp;S results in strengthened, more inclusive, local economies that are more vibrant.</a:t>
            </a:r>
            <a:r>
              <a:rPr lang="en-US" dirty="0"/>
              <a:t>	</a:t>
            </a:r>
          </a:p>
          <a:p>
            <a:pPr marL="0" indent="0">
              <a:lnSpc>
                <a:spcPct val="120000"/>
              </a:lnSpc>
              <a:buNone/>
            </a:pPr>
            <a:endParaRPr lang="en-US" sz="1600" dirty="0"/>
          </a:p>
          <a:p>
            <a:pPr marL="285750" lvl="0" indent="-285750" fontAlgn="base">
              <a:buFont typeface="Arial" panose="020B0604020202020204" pitchFamily="34" charset="0"/>
              <a:buChar char="•"/>
            </a:pPr>
            <a:r>
              <a:rPr lang="en-US" dirty="0">
                <a:solidFill>
                  <a:schemeClr val="tx1"/>
                </a:solidFill>
              </a:rPr>
              <a:t>Local buzz</a:t>
            </a:r>
            <a:endParaRPr lang="en-US" dirty="0"/>
          </a:p>
          <a:p>
            <a:pPr marL="285750" lvl="0" indent="-285750" fontAlgn="base">
              <a:buFont typeface="Arial" panose="020B0604020202020204" pitchFamily="34" charset="0"/>
              <a:buChar char="•"/>
            </a:pPr>
            <a:r>
              <a:rPr lang="en-US" dirty="0">
                <a:solidFill>
                  <a:schemeClr val="accent5">
                    <a:lumMod val="75000"/>
                  </a:schemeClr>
                </a:solidFill>
              </a:rPr>
              <a:t>Business growth and development</a:t>
            </a:r>
          </a:p>
          <a:p>
            <a:pPr marL="285750" lvl="0" indent="-285750" fontAlgn="base">
              <a:buFont typeface="Arial" panose="020B0604020202020204" pitchFamily="34" charset="0"/>
              <a:buChar char="•"/>
            </a:pPr>
            <a:r>
              <a:rPr lang="en-US" dirty="0">
                <a:solidFill>
                  <a:schemeClr val="tx1"/>
                </a:solidFill>
              </a:rPr>
              <a:t>Resources for CH&amp;S actions</a:t>
            </a:r>
          </a:p>
        </p:txBody>
      </p:sp>
      <p:pic>
        <p:nvPicPr>
          <p:cNvPr id="5" name="Picture Placeholder 4">
            <a:extLst>
              <a:ext uri="{FF2B5EF4-FFF2-40B4-BE49-F238E27FC236}">
                <a16:creationId xmlns:a16="http://schemas.microsoft.com/office/drawing/2014/main" id="{0FEF7C3E-F77E-4041-83C7-5F1C98B3E3A6}"/>
              </a:ext>
            </a:extLst>
          </p:cNvPr>
          <p:cNvPicPr>
            <a:picLocks noGrp="1"/>
          </p:cNvPicPr>
          <p:nvPr>
            <p:ph type="pic" idx="4294967295"/>
          </p:nvPr>
        </p:nvPicPr>
        <p:blipFill rotWithShape="1">
          <a:blip r:embed="rId3">
            <a:extLst>
              <a:ext uri="{28A0092B-C50C-407E-A947-70E740481C1C}">
                <a14:useLocalDpi xmlns:a14="http://schemas.microsoft.com/office/drawing/2010/main" val="0"/>
              </a:ext>
            </a:extLst>
          </a:blip>
          <a:srcRect t="14668" b="3790"/>
          <a:stretch/>
        </p:blipFill>
        <p:spPr>
          <a:xfrm>
            <a:off x="7545388" y="0"/>
            <a:ext cx="4646612" cy="6858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2D34DC4C-7991-408D-A9F8-226EEB6E4EDF}"/>
              </a:ext>
            </a:extLst>
          </p:cNvPr>
          <p:cNvSpPr txBox="1"/>
          <p:nvPr/>
        </p:nvSpPr>
        <p:spPr>
          <a:xfrm>
            <a:off x="11186809" y="6274502"/>
            <a:ext cx="899807" cy="369332"/>
          </a:xfrm>
          <a:prstGeom prst="rect">
            <a:avLst/>
          </a:prstGeom>
          <a:noFill/>
        </p:spPr>
        <p:txBody>
          <a:bodyPr wrap="square" rtlCol="0">
            <a:spAutoFit/>
          </a:bodyPr>
          <a:lstStyle/>
          <a:p>
            <a:pPr>
              <a:spcAft>
                <a:spcPts val="600"/>
              </a:spcAft>
            </a:pPr>
            <a:r>
              <a:rPr lang="en-US" dirty="0"/>
              <a:t>H</a:t>
            </a:r>
            <a:r>
              <a:rPr lang="en-US" dirty="0">
                <a:solidFill>
                  <a:schemeClr val="bg1"/>
                </a:solidFill>
              </a:rPr>
              <a:t>OM</a:t>
            </a:r>
            <a:r>
              <a:rPr lang="en-US" dirty="0"/>
              <a:t>E</a:t>
            </a:r>
            <a:endParaRPr lang="en-US"/>
          </a:p>
        </p:txBody>
      </p:sp>
      <p:pic>
        <p:nvPicPr>
          <p:cNvPr id="19" name="Picture 18">
            <a:extLst>
              <a:ext uri="{FF2B5EF4-FFF2-40B4-BE49-F238E27FC236}">
                <a16:creationId xmlns:a16="http://schemas.microsoft.com/office/drawing/2014/main" id="{044BE876-6C5A-441B-BC0D-49F5E032870E}"/>
              </a:ext>
            </a:extLst>
          </p:cNvPr>
          <p:cNvPicPr>
            <a:picLocks noChangeAspect="1"/>
          </p:cNvPicPr>
          <p:nvPr/>
        </p:nvPicPr>
        <p:blipFill>
          <a:blip r:embed="rId4">
            <a:alphaModFix/>
          </a:blip>
          <a:stretch>
            <a:fillRect/>
          </a:stretch>
        </p:blipFill>
        <p:spPr>
          <a:xfrm>
            <a:off x="0" y="6187468"/>
            <a:ext cx="12191999" cy="681849"/>
          </a:xfrm>
          <a:prstGeom prst="rect">
            <a:avLst/>
          </a:prstGeom>
        </p:spPr>
      </p:pic>
    </p:spTree>
    <p:extLst>
      <p:ext uri="{BB962C8B-B14F-4D97-AF65-F5344CB8AC3E}">
        <p14:creationId xmlns:p14="http://schemas.microsoft.com/office/powerpoint/2010/main" val="2497814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5B82C4-568D-ED91-F078-5D82C91A711F}"/>
              </a:ext>
            </a:extLst>
          </p:cNvPr>
          <p:cNvSpPr txBox="1"/>
          <p:nvPr/>
        </p:nvSpPr>
        <p:spPr>
          <a:xfrm>
            <a:off x="0" y="1"/>
            <a:ext cx="12191999" cy="6166092"/>
          </a:xfrm>
          <a:prstGeom prst="rect">
            <a:avLst/>
          </a:prstGeom>
          <a:solidFill>
            <a:schemeClr val="accent2">
              <a:lumMod val="20000"/>
              <a:lumOff val="80000"/>
            </a:schemeClr>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alphaModFix/>
          </a:blip>
          <a:stretch>
            <a:fillRect/>
          </a:stretch>
        </p:blipFill>
        <p:spPr>
          <a:xfrm>
            <a:off x="0" y="6187468"/>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9673975" y="6362956"/>
            <a:ext cx="2085989" cy="373609"/>
          </a:xfrm>
          <a:prstGeom prst="rect">
            <a:avLst/>
          </a:prstGeom>
        </p:spPr>
      </p:pic>
      <p:sp>
        <p:nvSpPr>
          <p:cNvPr id="7" name="TextBox 6">
            <a:extLst>
              <a:ext uri="{FF2B5EF4-FFF2-40B4-BE49-F238E27FC236}">
                <a16:creationId xmlns:a16="http://schemas.microsoft.com/office/drawing/2014/main" id="{6F306709-25D7-408D-BDCF-3549DCE73CF3}"/>
              </a:ext>
            </a:extLst>
          </p:cNvPr>
          <p:cNvSpPr txBox="1"/>
          <p:nvPr/>
        </p:nvSpPr>
        <p:spPr>
          <a:xfrm>
            <a:off x="432036" y="121435"/>
            <a:ext cx="11327928" cy="8340745"/>
          </a:xfrm>
          <a:prstGeom prst="rect">
            <a:avLst/>
          </a:prstGeom>
          <a:noFill/>
        </p:spPr>
        <p:txBody>
          <a:bodyPr wrap="square" rtlCol="0">
            <a:spAutoFit/>
          </a:bodyPr>
          <a:lstStyle/>
          <a:p>
            <a:r>
              <a:rPr lang="en-US" sz="2800" dirty="0"/>
              <a:t>Outcomes:</a:t>
            </a:r>
          </a:p>
          <a:p>
            <a:endParaRPr lang="en-US" sz="1000" dirty="0"/>
          </a:p>
          <a:p>
            <a:r>
              <a:rPr lang="en-US" sz="2400" b="1" i="1" dirty="0">
                <a:solidFill>
                  <a:srgbClr val="000000"/>
                </a:solidFill>
                <a:effectLst/>
                <a:latin typeface="Calibri" panose="020F0502020204030204" pitchFamily="34" charset="0"/>
                <a:ea typeface="Times New Roman" panose="02020603050405020304" pitchFamily="18" charset="0"/>
              </a:rPr>
              <a:t>The </a:t>
            </a:r>
            <a:r>
              <a:rPr lang="en-US" sz="2400" b="1" i="1" dirty="0" err="1">
                <a:solidFill>
                  <a:srgbClr val="000000"/>
                </a:solidFill>
                <a:effectLst/>
                <a:latin typeface="Calibri" panose="020F0502020204030204" pitchFamily="34" charset="0"/>
                <a:ea typeface="Times New Roman" panose="02020603050405020304" pitchFamily="18" charset="0"/>
              </a:rPr>
              <a:t>Mahoosucs</a:t>
            </a:r>
            <a:r>
              <a:rPr lang="en-US" sz="2400" b="1" i="1" dirty="0">
                <a:solidFill>
                  <a:srgbClr val="000000"/>
                </a:solidFill>
                <a:effectLst/>
                <a:latin typeface="Calibri" panose="020F0502020204030204" pitchFamily="34" charset="0"/>
                <a:ea typeface="Times New Roman" panose="02020603050405020304" pitchFamily="18" charset="0"/>
              </a:rPr>
              <a:t> in Maine </a:t>
            </a:r>
            <a:r>
              <a:rPr lang="en-US" sz="2400" i="1" dirty="0">
                <a:solidFill>
                  <a:srgbClr val="000000"/>
                </a:solidFill>
                <a:effectLst/>
                <a:latin typeface="Calibri" panose="020F0502020204030204" pitchFamily="34" charset="0"/>
                <a:ea typeface="Times New Roman" panose="02020603050405020304" pitchFamily="18" charset="0"/>
              </a:rPr>
              <a:t>- </a:t>
            </a:r>
            <a:r>
              <a:rPr lang="en-US" sz="2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Using the impact tracker helped Cat to see the full story of how the towns of Bethel, Greenwood, </a:t>
            </a:r>
            <a:r>
              <a:rPr lang="en-US" sz="24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Newry</a:t>
            </a:r>
            <a:r>
              <a:rPr lang="en-US" sz="2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Woodstock are developing a commonly agreed upon future through shared initiatives and the building of a shared identity and narrative.</a:t>
            </a:r>
          </a:p>
          <a:p>
            <a:endParaRPr lang="en-US" sz="1000" dirty="0">
              <a:effectLst/>
              <a:latin typeface="Calibri" panose="020F0502020204030204" pitchFamily="34" charset="0"/>
              <a:ea typeface="Calibri" panose="020F0502020204030204" pitchFamily="34" charset="0"/>
              <a:cs typeface="Arial" panose="020B0604020202020204" pitchFamily="34" charset="0"/>
            </a:endParaRPr>
          </a:p>
          <a:p>
            <a:r>
              <a:rPr lang="en-US" sz="2400" b="1" i="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Thomaston-Upson, GA </a:t>
            </a:r>
            <a:r>
              <a:rPr lang="en-US" sz="2400" i="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Reflecting together on what they had recorded allowed them to see that they were at a critical juncture where they might succeed or fail. They had officially moved into Phase 4, but realized that they needed to continue to reinforce the connections between people and that what individuals did mattered to the future in order to successfully move into the action phase.  </a:t>
            </a:r>
          </a:p>
          <a:p>
            <a:endParaRPr lang="en-US" sz="1000" dirty="0">
              <a:effectLst/>
              <a:latin typeface="Calibri" panose="020F0502020204030204" pitchFamily="34" charset="0"/>
              <a:ea typeface="Calibri" panose="020F0502020204030204" pitchFamily="34" charset="0"/>
              <a:cs typeface="Arial" panose="020B0604020202020204" pitchFamily="34" charset="0"/>
            </a:endParaRPr>
          </a:p>
          <a:p>
            <a:r>
              <a:rPr lang="en-US" sz="2400" b="1" i="1" dirty="0">
                <a:solidFill>
                  <a:srgbClr val="000000"/>
                </a:solidFill>
                <a:effectLst/>
                <a:latin typeface="Calibri" panose="020F0502020204030204" pitchFamily="34" charset="0"/>
                <a:ea typeface="Times New Roman" panose="02020603050405020304" pitchFamily="18" charset="0"/>
              </a:rPr>
              <a:t>Upper </a:t>
            </a:r>
            <a:r>
              <a:rPr lang="en-US" sz="2400" b="1" i="1" dirty="0">
                <a:solidFill>
                  <a:srgbClr val="000000"/>
                </a:solidFill>
                <a:latin typeface="Calibri" panose="020F0502020204030204" pitchFamily="34" charset="0"/>
                <a:ea typeface="Times New Roman" panose="02020603050405020304" pitchFamily="18" charset="0"/>
              </a:rPr>
              <a:t>C</a:t>
            </a:r>
            <a:r>
              <a:rPr lang="en-US" sz="2400" b="1" i="1" dirty="0">
                <a:solidFill>
                  <a:srgbClr val="000000"/>
                </a:solidFill>
                <a:effectLst/>
                <a:latin typeface="Calibri" panose="020F0502020204030204" pitchFamily="34" charset="0"/>
                <a:ea typeface="Times New Roman" panose="02020603050405020304" pitchFamily="18" charset="0"/>
              </a:rPr>
              <a:t>hichester, PA- </a:t>
            </a:r>
            <a:r>
              <a:rPr lang="en-US" sz="2400" i="1" dirty="0">
                <a:solidFill>
                  <a:srgbClr val="000000"/>
                </a:solidFill>
                <a:effectLst/>
                <a:latin typeface="Calibri" panose="020F0502020204030204" pitchFamily="34" charset="0"/>
                <a:ea typeface="Times New Roman" panose="02020603050405020304" pitchFamily="18" charset="0"/>
              </a:rPr>
              <a:t>The impact tracker influenced how they interacted with the community.</a:t>
            </a:r>
            <a:r>
              <a:rPr lang="en-US" sz="2400" dirty="0">
                <a:effectLst/>
              </a:rPr>
              <a:t> </a:t>
            </a:r>
            <a:r>
              <a:rPr lang="en-US" sz="2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impact tracker helped them to see the need to do more engagement with groups across different parts of their community so they could create a greater sense of connection and pride across the many neighborhoods.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sz="2800" dirty="0"/>
          </a:p>
          <a:p>
            <a:endParaRPr lang="en-US" sz="2800" dirty="0"/>
          </a:p>
          <a:p>
            <a:endParaRPr lang="en-US" sz="2800" dirty="0"/>
          </a:p>
          <a:p>
            <a:endParaRPr lang="en-US" sz="2800" dirty="0"/>
          </a:p>
          <a:p>
            <a:endParaRPr lang="en-US" dirty="0"/>
          </a:p>
          <a:p>
            <a:endParaRPr lang="en-US" dirty="0"/>
          </a:p>
        </p:txBody>
      </p:sp>
    </p:spTree>
    <p:custDataLst>
      <p:tags r:id="rId1"/>
    </p:custDataLst>
    <p:extLst>
      <p:ext uri="{BB962C8B-B14F-4D97-AF65-F5344CB8AC3E}">
        <p14:creationId xmlns:p14="http://schemas.microsoft.com/office/powerpoint/2010/main" val="447897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D0EFC-C2A4-1BE9-D1E5-A3FBC9E6B14B}"/>
              </a:ext>
            </a:extLst>
          </p:cNvPr>
          <p:cNvSpPr txBox="1"/>
          <p:nvPr/>
        </p:nvSpPr>
        <p:spPr>
          <a:xfrm>
            <a:off x="0" y="1"/>
            <a:ext cx="12191999" cy="6166092"/>
          </a:xfrm>
          <a:prstGeom prst="rect">
            <a:avLst/>
          </a:prstGeom>
          <a:solidFill>
            <a:schemeClr val="accent2">
              <a:lumMod val="20000"/>
              <a:lumOff val="80000"/>
            </a:schemeClr>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alphaModFix/>
          </a:blip>
          <a:stretch>
            <a:fillRect/>
          </a:stretch>
        </p:blipFill>
        <p:spPr>
          <a:xfrm>
            <a:off x="0" y="6187468"/>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9673975" y="6362956"/>
            <a:ext cx="2085989" cy="373609"/>
          </a:xfrm>
          <a:prstGeom prst="rect">
            <a:avLst/>
          </a:prstGeom>
        </p:spPr>
      </p:pic>
      <p:sp>
        <p:nvSpPr>
          <p:cNvPr id="7" name="TextBox 6">
            <a:extLst>
              <a:ext uri="{FF2B5EF4-FFF2-40B4-BE49-F238E27FC236}">
                <a16:creationId xmlns:a16="http://schemas.microsoft.com/office/drawing/2014/main" id="{6F306709-25D7-408D-BDCF-3549DCE73CF3}"/>
              </a:ext>
            </a:extLst>
          </p:cNvPr>
          <p:cNvSpPr txBox="1"/>
          <p:nvPr/>
        </p:nvSpPr>
        <p:spPr>
          <a:xfrm>
            <a:off x="432034" y="395111"/>
            <a:ext cx="10540765" cy="7755969"/>
          </a:xfrm>
          <a:prstGeom prst="rect">
            <a:avLst/>
          </a:prstGeom>
          <a:noFill/>
        </p:spPr>
        <p:txBody>
          <a:bodyPr wrap="square" rtlCol="0">
            <a:spAutoFit/>
          </a:bodyPr>
          <a:lstStyle/>
          <a:p>
            <a:r>
              <a:rPr lang="en-US" sz="3600" dirty="0"/>
              <a:t>Lesson Learned:</a:t>
            </a:r>
          </a:p>
          <a:p>
            <a:endParaRPr lang="en-US" sz="1400" dirty="0"/>
          </a:p>
          <a:p>
            <a:pPr marL="228600" indent="-228600">
              <a:buFont typeface="+mj-lt"/>
              <a:buAutoNum type="arabicPeriod"/>
            </a:pPr>
            <a:r>
              <a:rPr lang="en-US" sz="2800" b="1" dirty="0">
                <a:solidFill>
                  <a:schemeClr val="accent1"/>
                </a:solidFill>
                <a:effectLst/>
                <a:ea typeface="Times New Roman" panose="02020603050405020304" pitchFamily="18" charset="0"/>
                <a:cs typeface="Calibri" panose="020F0502020204030204" pitchFamily="34" charset="0"/>
              </a:rPr>
              <a:t>Onboard, in-person, at the outset </a:t>
            </a:r>
            <a:r>
              <a:rPr lang="en-US" sz="2800" dirty="0">
                <a:solidFill>
                  <a:schemeClr val="accent1"/>
                </a:solidFill>
                <a:effectLst/>
                <a:ea typeface="Times New Roman" panose="02020603050405020304" pitchFamily="18" charset="0"/>
                <a:cs typeface="Calibri" panose="020F0502020204030204" pitchFamily="34" charset="0"/>
              </a:rPr>
              <a:t>of the Community Heart &amp; Soul Process.</a:t>
            </a:r>
          </a:p>
          <a:p>
            <a:pPr marL="228600" indent="-228600">
              <a:buFont typeface="+mj-lt"/>
              <a:buAutoNum type="arabicPeriod"/>
            </a:pPr>
            <a:endParaRPr lang="en-US" sz="1000" dirty="0">
              <a:solidFill>
                <a:schemeClr val="accent1"/>
              </a:solidFill>
              <a:ea typeface="Times New Roman" panose="02020603050405020304" pitchFamily="18" charset="0"/>
              <a:cs typeface="Times New Roman" panose="02020603050405020304" pitchFamily="18" charset="0"/>
            </a:endParaRPr>
          </a:p>
          <a:p>
            <a:pPr marL="228600" indent="-228600">
              <a:buFont typeface="+mj-lt"/>
              <a:buAutoNum type="arabicPeriod"/>
            </a:pPr>
            <a:r>
              <a:rPr lang="en-US" sz="2800" b="1" dirty="0">
                <a:effectLst/>
                <a:ea typeface="Times New Roman" panose="02020603050405020304" pitchFamily="18" charset="0"/>
                <a:cs typeface="Calibri" panose="020F0502020204030204" pitchFamily="34" charset="0"/>
              </a:rPr>
              <a:t>Provide toolkit </a:t>
            </a:r>
            <a:r>
              <a:rPr lang="en-US" sz="2800" dirty="0">
                <a:effectLst/>
                <a:ea typeface="Times New Roman" panose="02020603050405020304" pitchFamily="18" charset="0"/>
                <a:cs typeface="Calibri" panose="020F0502020204030204" pitchFamily="34" charset="0"/>
              </a:rPr>
              <a:t>that</a:t>
            </a:r>
            <a:r>
              <a:rPr lang="en-US" sz="2800" b="1" dirty="0">
                <a:effectLst/>
                <a:ea typeface="Times New Roman" panose="02020603050405020304" pitchFamily="18" charset="0"/>
                <a:cs typeface="Calibri" panose="020F0502020204030204" pitchFamily="34" charset="0"/>
              </a:rPr>
              <a:t> </a:t>
            </a:r>
            <a:r>
              <a:rPr lang="en-US" sz="2800" dirty="0">
                <a:effectLst/>
                <a:ea typeface="Times New Roman" panose="02020603050405020304" pitchFamily="18" charset="0"/>
                <a:cs typeface="Calibri" panose="020F0502020204030204" pitchFamily="34" charset="0"/>
              </a:rPr>
              <a:t>includes examples of how towns use qualitative data to inform strategy and to craft narratives. Information on how to use and manage the platform. </a:t>
            </a:r>
          </a:p>
          <a:p>
            <a:pPr marL="228600" indent="-228600">
              <a:buFont typeface="+mj-lt"/>
              <a:buAutoNum type="arabicPeriod"/>
            </a:pPr>
            <a:endParaRPr lang="en-US" sz="1000" dirty="0">
              <a:effectLst/>
              <a:ea typeface="Times New Roman" panose="02020603050405020304" pitchFamily="18" charset="0"/>
              <a:cs typeface="Calibri" panose="020F0502020204030204" pitchFamily="34" charset="0"/>
            </a:endParaRPr>
          </a:p>
          <a:p>
            <a:pPr marL="228600" indent="-228600">
              <a:buFont typeface="+mj-lt"/>
              <a:buAutoNum type="arabicPeriod"/>
            </a:pPr>
            <a:r>
              <a:rPr lang="en-US" sz="2800" b="1" dirty="0">
                <a:solidFill>
                  <a:schemeClr val="accent1"/>
                </a:solidFill>
                <a:effectLst/>
                <a:ea typeface="Times New Roman" panose="02020603050405020304" pitchFamily="18" charset="0"/>
                <a:cs typeface="Calibri" panose="020F0502020204030204" pitchFamily="34" charset="0"/>
              </a:rPr>
              <a:t>Baseline data </a:t>
            </a:r>
            <a:r>
              <a:rPr lang="en-US" sz="2800" dirty="0">
                <a:solidFill>
                  <a:schemeClr val="accent1"/>
                </a:solidFill>
                <a:effectLst/>
                <a:ea typeface="Times New Roman" panose="02020603050405020304" pitchFamily="18" charset="0"/>
                <a:cs typeface="Calibri" panose="020F0502020204030204" pitchFamily="34" charset="0"/>
              </a:rPr>
              <a:t>on engagement, leadership, economic vitality and other pre-Community Heart &amp; Soul conditions could be helpful to see change over time.</a:t>
            </a:r>
          </a:p>
          <a:p>
            <a:pPr marL="228600" indent="-228600">
              <a:buFont typeface="+mj-lt"/>
              <a:buAutoNum type="arabicPeriod"/>
            </a:pPr>
            <a:endParaRPr lang="en-US" sz="1000" dirty="0">
              <a:solidFill>
                <a:schemeClr val="accent1"/>
              </a:solidFill>
              <a:effectLst/>
              <a:ea typeface="Times New Roman" panose="02020603050405020304" pitchFamily="18" charset="0"/>
              <a:cs typeface="Calibri" panose="020F0502020204030204" pitchFamily="34" charset="0"/>
            </a:endParaRPr>
          </a:p>
          <a:p>
            <a:pPr marL="228600" indent="-228600">
              <a:buFont typeface="+mj-lt"/>
              <a:buAutoNum type="arabicPeriod"/>
            </a:pPr>
            <a:r>
              <a:rPr lang="en-US" sz="2800" b="1" dirty="0">
                <a:cs typeface="Calibri" panose="020F0502020204030204" pitchFamily="34" charset="0"/>
              </a:rPr>
              <a:t>Language</a:t>
            </a:r>
            <a:r>
              <a:rPr lang="en-US" sz="2800" dirty="0">
                <a:cs typeface="Calibri" panose="020F0502020204030204" pitchFamily="34" charset="0"/>
              </a:rPr>
              <a:t> of the tracker is not always intuitive. </a:t>
            </a:r>
            <a:endParaRPr lang="en-US" sz="2800" dirty="0"/>
          </a:p>
          <a:p>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2800" dirty="0"/>
          </a:p>
          <a:p>
            <a:endParaRPr lang="en-US" sz="2800" dirty="0"/>
          </a:p>
          <a:p>
            <a:endParaRPr lang="en-US" sz="2800" dirty="0"/>
          </a:p>
          <a:p>
            <a:endParaRPr lang="en-US" sz="2800" dirty="0"/>
          </a:p>
          <a:p>
            <a:endParaRPr lang="en-US" dirty="0"/>
          </a:p>
          <a:p>
            <a:endParaRPr lang="en-US" dirty="0"/>
          </a:p>
        </p:txBody>
      </p:sp>
    </p:spTree>
    <p:custDataLst>
      <p:tags r:id="rId1"/>
    </p:custDataLst>
    <p:extLst>
      <p:ext uri="{BB962C8B-B14F-4D97-AF65-F5344CB8AC3E}">
        <p14:creationId xmlns:p14="http://schemas.microsoft.com/office/powerpoint/2010/main" val="1591726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E02316-94B4-11CE-DB0D-A0C2DF699F0D}"/>
              </a:ext>
            </a:extLst>
          </p:cNvPr>
          <p:cNvSpPr txBox="1"/>
          <p:nvPr/>
        </p:nvSpPr>
        <p:spPr>
          <a:xfrm>
            <a:off x="0" y="1"/>
            <a:ext cx="12191999" cy="6166092"/>
          </a:xfrm>
          <a:prstGeom prst="rect">
            <a:avLst/>
          </a:prstGeom>
          <a:solidFill>
            <a:schemeClr val="accent2">
              <a:lumMod val="20000"/>
              <a:lumOff val="80000"/>
            </a:schemeClr>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alphaModFix/>
          </a:blip>
          <a:stretch>
            <a:fillRect/>
          </a:stretch>
        </p:blipFill>
        <p:spPr>
          <a:xfrm>
            <a:off x="0" y="6187468"/>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9673975" y="6362956"/>
            <a:ext cx="2085989" cy="373609"/>
          </a:xfrm>
          <a:prstGeom prst="rect">
            <a:avLst/>
          </a:prstGeom>
        </p:spPr>
      </p:pic>
      <p:sp>
        <p:nvSpPr>
          <p:cNvPr id="7" name="TextBox 6">
            <a:extLst>
              <a:ext uri="{FF2B5EF4-FFF2-40B4-BE49-F238E27FC236}">
                <a16:creationId xmlns:a16="http://schemas.microsoft.com/office/drawing/2014/main" id="{6F306709-25D7-408D-BDCF-3549DCE73CF3}"/>
              </a:ext>
            </a:extLst>
          </p:cNvPr>
          <p:cNvSpPr txBox="1"/>
          <p:nvPr/>
        </p:nvSpPr>
        <p:spPr>
          <a:xfrm>
            <a:off x="170121" y="139931"/>
            <a:ext cx="12021879" cy="10209975"/>
          </a:xfrm>
          <a:prstGeom prst="rect">
            <a:avLst/>
          </a:prstGeom>
          <a:noFill/>
        </p:spPr>
        <p:txBody>
          <a:bodyPr wrap="square" rtlCol="0">
            <a:spAutoFit/>
          </a:bodyPr>
          <a:lstStyle/>
          <a:p>
            <a:r>
              <a:rPr lang="en-US" sz="3600" dirty="0"/>
              <a:t>Changes in Language: Achievement Tracker</a:t>
            </a:r>
          </a:p>
          <a:p>
            <a:endParaRPr lang="en-US" sz="1600" dirty="0"/>
          </a:p>
          <a:p>
            <a:pPr marL="342900" marR="0" lvl="0" indent="-342900">
              <a:lnSpc>
                <a:spcPct val="115000"/>
              </a:lnSpc>
              <a:spcBef>
                <a:spcPts val="0"/>
              </a:spcBef>
              <a:spcAft>
                <a:spcPts val="0"/>
              </a:spcAft>
              <a:buFont typeface="+mj-lt"/>
              <a:buAutoNum type="arabicPeriod"/>
            </a:pPr>
            <a:r>
              <a:rPr lang="en-US" sz="2400" b="1" u="sng" dirty="0">
                <a:effectLst/>
                <a:latin typeface="Calibri" panose="020F0502020204030204" pitchFamily="34" charset="0"/>
                <a:ea typeface="Proxima Nova"/>
                <a:cs typeface="Calibri" panose="020F0502020204030204" pitchFamily="34" charset="0"/>
              </a:rPr>
              <a:t>Goal: Open, effective governance</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228600" marR="0">
              <a:lnSpc>
                <a:spcPct val="115000"/>
              </a:lnSpc>
              <a:spcBef>
                <a:spcPts val="0"/>
              </a:spcBef>
              <a:spcAft>
                <a:spcPts val="800"/>
              </a:spcAft>
            </a:pPr>
            <a:r>
              <a:rPr lang="en-US" sz="2000" b="1" dirty="0">
                <a:effectLst/>
                <a:latin typeface="Calibri" panose="020F0502020204030204" pitchFamily="34" charset="0"/>
                <a:ea typeface="Proxima Nova"/>
                <a:cs typeface="Calibri" panose="020F0502020204030204" pitchFamily="34" charset="0"/>
              </a:rPr>
              <a:t>Heart &amp; Soul Towns embrace what matters most to their residents in planning and decision-making</a:t>
            </a:r>
            <a:r>
              <a:rPr lang="en-US" sz="2000" dirty="0">
                <a:effectLst/>
                <a:latin typeface="Calibri" panose="020F0502020204030204" pitchFamily="34" charset="0"/>
                <a:ea typeface="Proxima Nova"/>
                <a:cs typeface="Calibri" panose="020F0502020204030204" pitchFamily="34" charset="0"/>
              </a:rPr>
              <a:t>. </a:t>
            </a:r>
            <a:r>
              <a:rPr lang="en-US" sz="2000" b="1" dirty="0">
                <a:effectLst/>
                <a:latin typeface="Calibri" panose="020F0502020204030204" pitchFamily="34" charset="0"/>
                <a:ea typeface="Proxima Nova"/>
                <a:cs typeface="Calibri" panose="020F0502020204030204" pitchFamily="34" charset="0"/>
              </a:rPr>
              <a:t>Public institutions achieve lasting changes in the way that they operate by increasing and sustaining communication and civic engagement.</a:t>
            </a:r>
            <a:r>
              <a:rPr lang="en-US" sz="2000" dirty="0">
                <a:effectLst/>
                <a:latin typeface="Calibri" panose="020F0502020204030204" pitchFamily="34" charset="0"/>
                <a:ea typeface="Proxima Nova"/>
                <a:cs typeface="Calibri" panose="020F0502020204030204" pitchFamily="34" charset="0"/>
              </a:rPr>
              <a:t> </a:t>
            </a:r>
            <a:endParaRPr lang="en-US" sz="2000" dirty="0">
              <a:effectLst/>
              <a:latin typeface="Calibri" panose="020F0502020204030204" pitchFamily="34" charset="0"/>
              <a:ea typeface="DengXian" panose="02010600030101010101" pitchFamily="2" charset="-122"/>
              <a:cs typeface="Arial" panose="020B0604020202020204" pitchFamily="34" charset="0"/>
            </a:endParaRPr>
          </a:p>
          <a:p>
            <a:pPr marR="0" lvl="0">
              <a:lnSpc>
                <a:spcPct val="115000"/>
              </a:lnSpc>
              <a:spcBef>
                <a:spcPts val="0"/>
              </a:spcBef>
              <a:spcAft>
                <a:spcPts val="0"/>
              </a:spcAft>
            </a:pPr>
            <a:r>
              <a:rPr lang="en-US" sz="2400" b="1" dirty="0">
                <a:effectLst/>
                <a:latin typeface="Calibri" panose="020F0502020204030204" pitchFamily="34" charset="0"/>
                <a:ea typeface="Proxima Nova"/>
                <a:cs typeface="Calibri" panose="020F0502020204030204" pitchFamily="34" charset="0"/>
              </a:rPr>
              <a:t>2. </a:t>
            </a:r>
            <a:r>
              <a:rPr lang="en-US" sz="2400" b="1" u="sng" dirty="0">
                <a:effectLst/>
                <a:latin typeface="Calibri" panose="020F0502020204030204" pitchFamily="34" charset="0"/>
                <a:ea typeface="Proxima Nova"/>
                <a:cs typeface="Calibri" panose="020F0502020204030204" pitchFamily="34" charset="0"/>
              </a:rPr>
              <a:t>Goal: Improved resident initiative and sense of belonging</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228600" marR="0">
              <a:lnSpc>
                <a:spcPct val="115000"/>
              </a:lnSpc>
              <a:spcBef>
                <a:spcPts val="0"/>
              </a:spcBef>
              <a:spcAft>
                <a:spcPts val="800"/>
              </a:spcAft>
            </a:pPr>
            <a:r>
              <a:rPr lang="en-US" sz="2000" b="1" dirty="0">
                <a:effectLst/>
                <a:latin typeface="Calibri" panose="020F0502020204030204" pitchFamily="34" charset="0"/>
                <a:ea typeface="DengXian" panose="02010600030101010101" pitchFamily="2" charset="-122"/>
                <a:cs typeface="Calibri" panose="020F0502020204030204" pitchFamily="34" charset="0"/>
              </a:rPr>
              <a:t>Heart &amp; Soul restores people’s pride and increases their sense of belonging. Residents feel connected to the place where they live and can engage in community life in a meaningful way. </a:t>
            </a:r>
            <a:endParaRPr lang="en-US" sz="2000" dirty="0">
              <a:effectLst/>
              <a:latin typeface="Calibri" panose="020F0502020204030204" pitchFamily="34" charset="0"/>
              <a:ea typeface="DengXian" panose="02010600030101010101" pitchFamily="2" charset="-122"/>
              <a:cs typeface="Arial" panose="020B0604020202020204" pitchFamily="34" charset="0"/>
            </a:endParaRPr>
          </a:p>
          <a:p>
            <a:pPr marR="0" lvl="0">
              <a:lnSpc>
                <a:spcPct val="115000"/>
              </a:lnSpc>
              <a:spcBef>
                <a:spcPts val="0"/>
              </a:spcBef>
              <a:spcAft>
                <a:spcPts val="0"/>
              </a:spcAft>
            </a:pPr>
            <a:r>
              <a:rPr lang="en-US" sz="2000" b="1" dirty="0">
                <a:effectLst/>
                <a:latin typeface="Calibri" panose="020F0502020204030204" pitchFamily="34" charset="0"/>
                <a:ea typeface="Proxima Nova"/>
                <a:cs typeface="Calibri" panose="020F0502020204030204" pitchFamily="34" charset="0"/>
              </a:rPr>
              <a:t>3. </a:t>
            </a:r>
            <a:r>
              <a:rPr lang="en-US" sz="2400" b="1" u="sng" dirty="0">
                <a:effectLst/>
                <a:latin typeface="Calibri" panose="020F0502020204030204" pitchFamily="34" charset="0"/>
                <a:ea typeface="Proxima Nova"/>
                <a:cs typeface="Calibri" panose="020F0502020204030204" pitchFamily="34" charset="0"/>
              </a:rPr>
              <a:t>Goal: Networked, aligned community organizations/non-profit sector</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228600" marR="0">
              <a:lnSpc>
                <a:spcPct val="115000"/>
              </a:lnSpc>
              <a:spcBef>
                <a:spcPts val="0"/>
              </a:spcBef>
              <a:spcAft>
                <a:spcPts val="800"/>
              </a:spcAft>
            </a:pPr>
            <a:r>
              <a:rPr lang="en-US" sz="2000" b="1" dirty="0">
                <a:effectLst/>
                <a:latin typeface="Calibri" panose="020F0502020204030204" pitchFamily="34" charset="0"/>
                <a:ea typeface="Proxima Nova"/>
                <a:cs typeface="Calibri" panose="020F0502020204030204" pitchFamily="34" charset="0"/>
              </a:rPr>
              <a:t>Heart &amp; Soul builds networks and alignment across organizations to give purposeful direction over time to the community’s collective future.</a:t>
            </a:r>
            <a:endParaRPr lang="en-US" sz="2000" dirty="0">
              <a:effectLst/>
              <a:latin typeface="Calibri" panose="020F0502020204030204" pitchFamily="34" charset="0"/>
              <a:ea typeface="DengXian" panose="02010600030101010101" pitchFamily="2" charset="-122"/>
              <a:cs typeface="Arial" panose="020B0604020202020204" pitchFamily="34" charset="0"/>
            </a:endParaRPr>
          </a:p>
          <a:p>
            <a:pPr marR="0" lvl="0">
              <a:lnSpc>
                <a:spcPct val="115000"/>
              </a:lnSpc>
              <a:spcBef>
                <a:spcPts val="0"/>
              </a:spcBef>
              <a:spcAft>
                <a:spcPts val="0"/>
              </a:spcAft>
            </a:pPr>
            <a:r>
              <a:rPr lang="en-US" sz="2000" b="1" dirty="0">
                <a:effectLst/>
                <a:latin typeface="Calibri" panose="020F0502020204030204" pitchFamily="34" charset="0"/>
                <a:ea typeface="DengXian" panose="02010600030101010101" pitchFamily="2" charset="-122"/>
                <a:cs typeface="Arial" panose="020B0604020202020204" pitchFamily="34" charset="0"/>
              </a:rPr>
              <a:t>4. </a:t>
            </a:r>
            <a:r>
              <a:rPr lang="en-US" sz="2400" b="1" u="sng" dirty="0">
                <a:effectLst/>
                <a:latin typeface="Calibri" panose="020F0502020204030204" pitchFamily="34" charset="0"/>
                <a:ea typeface="DengXian" panose="02010600030101010101" pitchFamily="2" charset="-122"/>
                <a:cs typeface="Arial" panose="020B0604020202020204" pitchFamily="34" charset="0"/>
              </a:rPr>
              <a:t>Goal: </a:t>
            </a:r>
            <a:r>
              <a:rPr lang="en-US" sz="2400" b="1" u="sng" dirty="0">
                <a:effectLst/>
                <a:latin typeface="Calibri" panose="020F0502020204030204" pitchFamily="34" charset="0"/>
                <a:ea typeface="Proxima Nova"/>
                <a:cs typeface="Calibri" panose="020F0502020204030204" pitchFamily="34" charset="0"/>
              </a:rPr>
              <a:t>Strengthened local economies </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228600" marR="0">
              <a:lnSpc>
                <a:spcPct val="115000"/>
              </a:lnSpc>
              <a:spcBef>
                <a:spcPts val="0"/>
              </a:spcBef>
              <a:spcAft>
                <a:spcPts val="800"/>
              </a:spcAft>
            </a:pPr>
            <a:r>
              <a:rPr lang="en-US" sz="2000" b="1" dirty="0">
                <a:effectLst/>
                <a:latin typeface="Calibri" panose="020F0502020204030204" pitchFamily="34" charset="0"/>
                <a:ea typeface="Proxima Nova"/>
                <a:cs typeface="Calibri" panose="020F0502020204030204" pitchFamily="34" charset="0"/>
              </a:rPr>
              <a:t>Heart &amp; Soul strengthens investment in local economies and increases commitment to creating vibrant places.</a:t>
            </a:r>
            <a:r>
              <a:rPr lang="en-US" sz="2000" i="1" dirty="0">
                <a:effectLst/>
                <a:latin typeface="Calibri" panose="020F0502020204030204" pitchFamily="34" charset="0"/>
                <a:ea typeface="Proxima Nova"/>
                <a:cs typeface="Calibri" panose="020F0502020204030204" pitchFamily="34" charset="0"/>
              </a:rPr>
              <a:t> </a:t>
            </a:r>
            <a:r>
              <a:rPr lang="en-US" sz="2000" b="1" dirty="0">
                <a:effectLst/>
                <a:latin typeface="Calibri" panose="020F0502020204030204" pitchFamily="34" charset="0"/>
                <a:ea typeface="Proxima Nova"/>
                <a:cs typeface="Calibri" panose="020F0502020204030204" pitchFamily="34" charset="0"/>
              </a:rPr>
              <a:t>People refer to the community as a good place to do business.</a:t>
            </a:r>
            <a:r>
              <a:rPr lang="en-US" sz="2000" i="1" dirty="0">
                <a:effectLst/>
                <a:latin typeface="Calibri" panose="020F0502020204030204" pitchFamily="34" charset="0"/>
                <a:ea typeface="Proxima Nova"/>
                <a:cs typeface="Calibri" panose="020F0502020204030204" pitchFamily="34" charset="0"/>
              </a:rPr>
              <a:t> </a:t>
            </a:r>
            <a:endParaRPr lang="en-US" sz="2000" dirty="0">
              <a:effectLst/>
              <a:latin typeface="Calibri" panose="020F0502020204030204" pitchFamily="34" charset="0"/>
              <a:ea typeface="DengXian" panose="02010600030101010101" pitchFamily="2" charset="-122"/>
              <a:cs typeface="Arial" panose="020B0604020202020204" pitchFamily="34" charset="0"/>
            </a:endParaRPr>
          </a:p>
          <a:p>
            <a:endParaRPr lang="en-US" sz="3600" dirty="0"/>
          </a:p>
          <a:p>
            <a:endParaRPr lang="en-US" sz="3600" dirty="0"/>
          </a:p>
          <a:p>
            <a:endParaRPr lang="en-US" sz="2800" dirty="0"/>
          </a:p>
          <a:p>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2800" dirty="0"/>
          </a:p>
          <a:p>
            <a:endParaRPr lang="en-US" sz="2800" dirty="0"/>
          </a:p>
          <a:p>
            <a:endParaRPr lang="en-US" sz="2800" dirty="0"/>
          </a:p>
          <a:p>
            <a:endParaRPr lang="en-US" sz="2800" dirty="0"/>
          </a:p>
          <a:p>
            <a:endParaRPr lang="en-US" dirty="0"/>
          </a:p>
          <a:p>
            <a:endParaRPr lang="en-US" dirty="0"/>
          </a:p>
        </p:txBody>
      </p:sp>
    </p:spTree>
    <p:custDataLst>
      <p:tags r:id="rId1"/>
    </p:custDataLst>
    <p:extLst>
      <p:ext uri="{BB962C8B-B14F-4D97-AF65-F5344CB8AC3E}">
        <p14:creationId xmlns:p14="http://schemas.microsoft.com/office/powerpoint/2010/main" val="1684511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alphaModFix/>
          </a:blip>
          <a:stretch>
            <a:fillRect/>
          </a:stretch>
        </p:blipFill>
        <p:spPr>
          <a:xfrm>
            <a:off x="0" y="6187468"/>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9673975" y="6362956"/>
            <a:ext cx="2085989" cy="373609"/>
          </a:xfrm>
          <a:prstGeom prst="rect">
            <a:avLst/>
          </a:prstGeom>
        </p:spPr>
      </p:pic>
      <p:pic>
        <p:nvPicPr>
          <p:cNvPr id="6" name="Picture 5">
            <a:extLst>
              <a:ext uri="{FF2B5EF4-FFF2-40B4-BE49-F238E27FC236}">
                <a16:creationId xmlns:a16="http://schemas.microsoft.com/office/drawing/2014/main" id="{CE8FF208-878E-4D7D-ACD6-B854B776786B}"/>
              </a:ext>
            </a:extLst>
          </p:cNvPr>
          <p:cNvPicPr>
            <a:picLocks noChangeAspect="1"/>
          </p:cNvPicPr>
          <p:nvPr/>
        </p:nvPicPr>
        <p:blipFill>
          <a:blip r:embed="rId6"/>
          <a:stretch>
            <a:fillRect/>
          </a:stretch>
        </p:blipFill>
        <p:spPr>
          <a:xfrm>
            <a:off x="3346315" y="223868"/>
            <a:ext cx="5243208" cy="5687405"/>
          </a:xfrm>
          <a:prstGeom prst="rect">
            <a:avLst/>
          </a:prstGeom>
        </p:spPr>
      </p:pic>
      <p:sp>
        <p:nvSpPr>
          <p:cNvPr id="7" name="Title 1">
            <a:extLst>
              <a:ext uri="{FF2B5EF4-FFF2-40B4-BE49-F238E27FC236}">
                <a16:creationId xmlns:a16="http://schemas.microsoft.com/office/drawing/2014/main" id="{97B35E7A-5D1C-40F4-B462-42F49FE2701F}"/>
              </a:ext>
            </a:extLst>
          </p:cNvPr>
          <p:cNvSpPr txBox="1">
            <a:spLocks/>
          </p:cNvSpPr>
          <p:nvPr/>
        </p:nvSpPr>
        <p:spPr>
          <a:xfrm>
            <a:off x="995218" y="544946"/>
            <a:ext cx="9875520" cy="13563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a:lstStyle>
          <a:p>
            <a:pPr algn="ctr"/>
            <a:r>
              <a:rPr lang="en-US" sz="8800" b="1" dirty="0">
                <a:latin typeface="Trebuchet MS" panose="020B0603020202020204" pitchFamily="34" charset="0"/>
                <a:ea typeface="Vollkorn" panose="00000500000000000000" pitchFamily="2" charset="0"/>
              </a:rPr>
              <a:t>Questions?</a:t>
            </a:r>
          </a:p>
        </p:txBody>
      </p:sp>
      <p:sp>
        <p:nvSpPr>
          <p:cNvPr id="2" name="Title 1" hidden="1">
            <a:extLst>
              <a:ext uri="{FF2B5EF4-FFF2-40B4-BE49-F238E27FC236}">
                <a16:creationId xmlns:a16="http://schemas.microsoft.com/office/drawing/2014/main" id="{FF77F988-5791-4193-8DE7-6E1F9B450E14}"/>
              </a:ext>
            </a:extLst>
          </p:cNvPr>
          <p:cNvSpPr>
            <a:spLocks noGrp="1"/>
          </p:cNvSpPr>
          <p:nvPr>
            <p:ph type="title" idx="4294967295"/>
          </p:nvPr>
        </p:nvSpPr>
        <p:spPr/>
        <p:txBody>
          <a:bodyPr/>
          <a:lstStyle/>
          <a:p>
            <a:r>
              <a:rPr lang="en-US" dirty="0"/>
              <a:t>Questions</a:t>
            </a:r>
          </a:p>
        </p:txBody>
      </p:sp>
      <p:sp>
        <p:nvSpPr>
          <p:cNvPr id="4" name="TextBox 3">
            <a:extLst>
              <a:ext uri="{FF2B5EF4-FFF2-40B4-BE49-F238E27FC236}">
                <a16:creationId xmlns:a16="http://schemas.microsoft.com/office/drawing/2014/main" id="{F39EFB25-B741-4138-85A3-26941E8E0E52}"/>
              </a:ext>
            </a:extLst>
          </p:cNvPr>
          <p:cNvSpPr txBox="1"/>
          <p:nvPr/>
        </p:nvSpPr>
        <p:spPr>
          <a:xfrm>
            <a:off x="1939635" y="2013463"/>
            <a:ext cx="8312728" cy="3785652"/>
          </a:xfrm>
          <a:prstGeom prst="rect">
            <a:avLst/>
          </a:prstGeom>
          <a:noFill/>
        </p:spPr>
        <p:txBody>
          <a:bodyPr wrap="square" rtlCol="0">
            <a:spAutoFit/>
          </a:bodyPr>
          <a:lstStyle/>
          <a:p>
            <a:pPr algn="ctr"/>
            <a:r>
              <a:rPr lang="en-US" sz="4000" b="1" dirty="0"/>
              <a:t>Contact Information: </a:t>
            </a:r>
          </a:p>
          <a:p>
            <a:pPr algn="ctr"/>
            <a:r>
              <a:rPr lang="en-US" sz="4000" b="1" dirty="0">
                <a:hlinkClick r:id="rId7"/>
              </a:rPr>
              <a:t>www.communityheartandsoul.org</a:t>
            </a:r>
            <a:endParaRPr lang="en-US" sz="4000" b="1" dirty="0"/>
          </a:p>
          <a:p>
            <a:pPr algn="ctr"/>
            <a:r>
              <a:rPr lang="en-US" sz="4000" b="1" dirty="0"/>
              <a:t> </a:t>
            </a:r>
          </a:p>
          <a:p>
            <a:r>
              <a:rPr lang="en-US" sz="4000" dirty="0"/>
              <a:t>Alexis Halbert --- </a:t>
            </a:r>
            <a:r>
              <a:rPr lang="en-US" sz="4000" dirty="0">
                <a:hlinkClick r:id="rId8"/>
              </a:rPr>
              <a:t>ahalbert@orton.org</a:t>
            </a:r>
            <a:endParaRPr lang="en-US" sz="4000" dirty="0"/>
          </a:p>
          <a:p>
            <a:r>
              <a:rPr lang="en-US" sz="4000" dirty="0"/>
              <a:t>Ian Moran --- </a:t>
            </a:r>
            <a:r>
              <a:rPr lang="en-US" sz="4000" dirty="0">
                <a:hlinkClick r:id="rId9"/>
              </a:rPr>
              <a:t>imoran@orton.org</a:t>
            </a:r>
            <a:endParaRPr lang="en-US" sz="4000" dirty="0"/>
          </a:p>
          <a:p>
            <a:endParaRPr lang="en-US" sz="4000" dirty="0"/>
          </a:p>
        </p:txBody>
      </p:sp>
    </p:spTree>
    <p:custDataLst>
      <p:tags r:id="rId1"/>
    </p:custDataLst>
    <p:extLst>
      <p:ext uri="{BB962C8B-B14F-4D97-AF65-F5344CB8AC3E}">
        <p14:creationId xmlns:p14="http://schemas.microsoft.com/office/powerpoint/2010/main" val="2532679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nders.jpg">
            <a:extLst>
              <a:ext uri="{FF2B5EF4-FFF2-40B4-BE49-F238E27FC236}">
                <a16:creationId xmlns:a16="http://schemas.microsoft.com/office/drawing/2014/main" id="{84DC8527-4557-4698-AF2B-DAC6191592D8}"/>
              </a:ext>
            </a:extLst>
          </p:cNvPr>
          <p:cNvPicPr>
            <a:picLocks noChangeAspect="1"/>
          </p:cNvPicPr>
          <p:nvPr/>
        </p:nvPicPr>
        <p:blipFill rotWithShape="1">
          <a:blip r:embed="rId4" cstate="screen">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24000"/>
                    </a14:imgEffect>
                  </a14:imgLayer>
                </a14:imgProps>
              </a:ext>
              <a:ext uri="{28A0092B-C50C-407E-A947-70E740481C1C}">
                <a14:useLocalDpi xmlns:a14="http://schemas.microsoft.com/office/drawing/2010/main"/>
              </a:ext>
            </a:extLst>
          </a:blip>
          <a:srcRect l="939" r="-1" b="-1"/>
          <a:stretch/>
        </p:blipFill>
        <p:spPr>
          <a:xfrm>
            <a:off x="6350089" y="3511295"/>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3" name="Picture 2" descr="A sign above a green field&#10;&#10;Description generated with very high confidence">
            <a:extLst>
              <a:ext uri="{FF2B5EF4-FFF2-40B4-BE49-F238E27FC236}">
                <a16:creationId xmlns:a16="http://schemas.microsoft.com/office/drawing/2014/main" id="{5D9CE13E-F756-4CE5-9CB4-679AA2095BFA}"/>
              </a:ext>
            </a:extLst>
          </p:cNvPr>
          <p:cNvPicPr>
            <a:picLocks noChangeAspect="1"/>
          </p:cNvPicPr>
          <p:nvPr/>
        </p:nvPicPr>
        <p:blipFill rotWithShape="1">
          <a:blip r:embed="rId6" cstate="screen">
            <a:duotone>
              <a:prstClr val="black"/>
              <a:schemeClr val="accent3">
                <a:tint val="45000"/>
                <a:satMod val="400000"/>
              </a:schemeClr>
            </a:duotone>
            <a:extLst>
              <a:ext uri="{BEBA8EAE-BF5A-486C-A8C5-ECC9F3942E4B}">
                <a14:imgProps xmlns:a14="http://schemas.microsoft.com/office/drawing/2010/main">
                  <a14:imgLayer r:embed="rId7">
                    <a14:imgEffect>
                      <a14:saturation sat="252000"/>
                    </a14:imgEffect>
                    <a14:imgEffect>
                      <a14:brightnessContrast bright="-30000"/>
                    </a14:imgEffect>
                  </a14:imgLayer>
                </a14:imgProps>
              </a:ext>
              <a:ext uri="{28A0092B-C50C-407E-A947-70E740481C1C}">
                <a14:useLocalDpi xmlns:a14="http://schemas.microsoft.com/office/drawing/2010/main"/>
              </a:ext>
            </a:extLst>
          </a:blip>
          <a:srcRect r="-2" b="42036"/>
          <a:stretch/>
        </p:blipFill>
        <p:spPr>
          <a:xfrm>
            <a:off x="20" y="3511295"/>
            <a:ext cx="7698544"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4" name="Picture 3" descr="springfieldselboard1.jpg">
            <a:extLst>
              <a:ext uri="{FF2B5EF4-FFF2-40B4-BE49-F238E27FC236}">
                <a16:creationId xmlns:a16="http://schemas.microsoft.com/office/drawing/2014/main" id="{546BAF57-026B-4C35-B8A4-23B0C66F483B}"/>
              </a:ext>
            </a:extLst>
          </p:cNvPr>
          <p:cNvPicPr>
            <a:picLocks noChangeAspect="1"/>
          </p:cNvPicPr>
          <p:nvPr/>
        </p:nvPicPr>
        <p:blipFill rotWithShape="1">
          <a:blip r:embed="rId8" cstate="screen">
            <a:duotone>
              <a:prstClr val="black"/>
              <a:schemeClr val="accent3">
                <a:tint val="45000"/>
                <a:satMod val="400000"/>
              </a:schemeClr>
            </a:duotone>
            <a:extLst>
              <a:ext uri="{28A0092B-C50C-407E-A947-70E740481C1C}">
                <a14:useLocalDpi xmlns:a14="http://schemas.microsoft.com/office/drawing/2010/main"/>
              </a:ext>
            </a:extLst>
          </a:blip>
          <a:srcRect t="22717" r="-2" b="-2"/>
          <a:stretch/>
        </p:blipFill>
        <p:spPr>
          <a:xfrm>
            <a:off x="4493416" y="0"/>
            <a:ext cx="7698564"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Picture 4" descr="Public-Notices.jpg">
            <a:extLst>
              <a:ext uri="{FF2B5EF4-FFF2-40B4-BE49-F238E27FC236}">
                <a16:creationId xmlns:a16="http://schemas.microsoft.com/office/drawing/2014/main" id="{A39B2A14-C61E-423B-B406-5406095CC509}"/>
              </a:ext>
            </a:extLst>
          </p:cNvPr>
          <p:cNvPicPr>
            <a:picLocks noChangeAspect="1"/>
          </p:cNvPicPr>
          <p:nvPr/>
        </p:nvPicPr>
        <p:blipFill rotWithShape="1">
          <a:blip r:embed="rId9" cstate="screen">
            <a:duotone>
              <a:prstClr val="black"/>
              <a:schemeClr val="accent3">
                <a:tint val="45000"/>
                <a:satMod val="400000"/>
              </a:schemeClr>
            </a:duotone>
            <a:extLst>
              <a:ext uri="{BEBA8EAE-BF5A-486C-A8C5-ECC9F3942E4B}">
                <a14:imgProps xmlns:a14="http://schemas.microsoft.com/office/drawing/2010/main">
                  <a14:imgLayer r:embed="rId10">
                    <a14:imgEffect>
                      <a14:brightnessContrast contrast="26000"/>
                    </a14:imgEffect>
                  </a14:imgLayer>
                </a14:imgProps>
              </a:ext>
              <a:ext uri="{28A0092B-C50C-407E-A947-70E740481C1C}">
                <a14:useLocalDpi xmlns:a14="http://schemas.microsoft.com/office/drawing/2010/main"/>
              </a:ext>
            </a:extLst>
          </a:blip>
          <a:srcRect t="12640" r="-3" b="11207"/>
          <a:stretch/>
        </p:blipFill>
        <p:spPr>
          <a:xfrm>
            <a:off x="20" y="10"/>
            <a:ext cx="585977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7" name="Picture 6">
            <a:extLst>
              <a:ext uri="{FF2B5EF4-FFF2-40B4-BE49-F238E27FC236}">
                <a16:creationId xmlns:a16="http://schemas.microsoft.com/office/drawing/2014/main" id="{0EDDCFDD-1F85-4F52-98B7-65150A374F2E}"/>
              </a:ext>
            </a:extLst>
          </p:cNvPr>
          <p:cNvPicPr>
            <a:picLocks noChangeAspect="1"/>
          </p:cNvPicPr>
          <p:nvPr/>
        </p:nvPicPr>
        <p:blipFill>
          <a:blip r:embed="rId11">
            <a:alphaModFix/>
          </a:blip>
          <a:stretch>
            <a:fillRect/>
          </a:stretch>
        </p:blipFill>
        <p:spPr>
          <a:xfrm>
            <a:off x="1" y="6176150"/>
            <a:ext cx="12191999" cy="681850"/>
          </a:xfrm>
          <a:prstGeom prst="rect">
            <a:avLst/>
          </a:prstGeom>
        </p:spPr>
      </p:pic>
      <p:pic>
        <p:nvPicPr>
          <p:cNvPr id="8" name="Picture 7">
            <a:extLst>
              <a:ext uri="{FF2B5EF4-FFF2-40B4-BE49-F238E27FC236}">
                <a16:creationId xmlns:a16="http://schemas.microsoft.com/office/drawing/2014/main" id="{A38DAA30-D674-4DF6-A47C-F1827AAF184F}"/>
              </a:ext>
            </a:extLst>
          </p:cNvPr>
          <p:cNvPicPr>
            <a:picLocks noChangeAspect="1"/>
          </p:cNvPicPr>
          <p:nvPr/>
        </p:nvPicPr>
        <p:blipFill>
          <a:blip r:embed="rId12"/>
          <a:stretch>
            <a:fillRect/>
          </a:stretch>
        </p:blipFill>
        <p:spPr>
          <a:xfrm>
            <a:off x="9714912" y="6331131"/>
            <a:ext cx="2091109" cy="371888"/>
          </a:xfrm>
          <a:prstGeom prst="rect">
            <a:avLst/>
          </a:prstGeom>
        </p:spPr>
      </p:pic>
      <p:sp>
        <p:nvSpPr>
          <p:cNvPr id="9" name="TextBox 8">
            <a:extLst>
              <a:ext uri="{FF2B5EF4-FFF2-40B4-BE49-F238E27FC236}">
                <a16:creationId xmlns:a16="http://schemas.microsoft.com/office/drawing/2014/main" id="{5BC43ED5-2093-4E53-9D87-992D60CA2068}"/>
              </a:ext>
            </a:extLst>
          </p:cNvPr>
          <p:cNvSpPr txBox="1"/>
          <p:nvPr/>
        </p:nvSpPr>
        <p:spPr>
          <a:xfrm>
            <a:off x="130629" y="6327380"/>
            <a:ext cx="7391048" cy="369332"/>
          </a:xfrm>
          <a:prstGeom prst="rect">
            <a:avLst/>
          </a:prstGeom>
          <a:noFill/>
        </p:spPr>
        <p:txBody>
          <a:bodyPr wrap="square" rtlCol="0">
            <a:spAutoFit/>
          </a:bodyPr>
          <a:lstStyle/>
          <a:p>
            <a:r>
              <a:rPr lang="en-US" dirty="0">
                <a:solidFill>
                  <a:schemeClr val="bg1"/>
                </a:solidFill>
                <a:latin typeface="Trebuchet MS" panose="020B0603020202020204" pitchFamily="34" charset="0"/>
                <a:ea typeface="Vollkorn" panose="00000500000000000000" pitchFamily="2" charset="0"/>
              </a:rPr>
              <a:t>How Are Decisions Currently Made in Your Community?</a:t>
            </a:r>
          </a:p>
        </p:txBody>
      </p:sp>
      <p:sp>
        <p:nvSpPr>
          <p:cNvPr id="6" name="Title 5" hidden="1">
            <a:extLst>
              <a:ext uri="{FF2B5EF4-FFF2-40B4-BE49-F238E27FC236}">
                <a16:creationId xmlns:a16="http://schemas.microsoft.com/office/drawing/2014/main" id="{463B2BCE-105E-4AEE-A764-9411A38CE27A}"/>
              </a:ext>
            </a:extLst>
          </p:cNvPr>
          <p:cNvSpPr>
            <a:spLocks noGrp="1"/>
          </p:cNvSpPr>
          <p:nvPr>
            <p:ph type="title" idx="4294967295"/>
          </p:nvPr>
        </p:nvSpPr>
        <p:spPr/>
        <p:txBody>
          <a:bodyPr/>
          <a:lstStyle/>
          <a:p>
            <a:r>
              <a:rPr lang="en-US" dirty="0"/>
              <a:t>How Are Decision</a:t>
            </a:r>
            <a:r>
              <a:rPr lang="en-US" baseline="0" dirty="0"/>
              <a:t> Made in Your Community?</a:t>
            </a:r>
            <a:endParaRPr lang="en-US" dirty="0"/>
          </a:p>
        </p:txBody>
      </p:sp>
    </p:spTree>
    <p:custDataLst>
      <p:tags r:id="rId1"/>
    </p:custDataLst>
    <p:extLst>
      <p:ext uri="{BB962C8B-B14F-4D97-AF65-F5344CB8AC3E}">
        <p14:creationId xmlns:p14="http://schemas.microsoft.com/office/powerpoint/2010/main" val="3713944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alphaModFix/>
          </a:blip>
          <a:stretch>
            <a:fillRect/>
          </a:stretch>
        </p:blipFill>
        <p:spPr>
          <a:xfrm>
            <a:off x="0" y="6187468"/>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9673975" y="6362956"/>
            <a:ext cx="2085989" cy="373609"/>
          </a:xfrm>
          <a:prstGeom prst="rect">
            <a:avLst/>
          </a:prstGeom>
        </p:spPr>
      </p:pic>
      <p:sp>
        <p:nvSpPr>
          <p:cNvPr id="9" name="TextBox 8">
            <a:extLst>
              <a:ext uri="{FF2B5EF4-FFF2-40B4-BE49-F238E27FC236}">
                <a16:creationId xmlns:a16="http://schemas.microsoft.com/office/drawing/2014/main" id="{C23E9950-974B-4154-80CD-3B13C1474FE2}"/>
              </a:ext>
            </a:extLst>
          </p:cNvPr>
          <p:cNvSpPr txBox="1"/>
          <p:nvPr/>
        </p:nvSpPr>
        <p:spPr>
          <a:xfrm>
            <a:off x="3603480" y="24992"/>
            <a:ext cx="8588520" cy="584775"/>
          </a:xfrm>
          <a:prstGeom prst="rect">
            <a:avLst/>
          </a:prstGeom>
          <a:solidFill>
            <a:schemeClr val="accent2">
              <a:lumMod val="20000"/>
              <a:lumOff val="80000"/>
            </a:schemeClr>
          </a:solidFill>
        </p:spPr>
        <p:txBody>
          <a:bodyPr wrap="square" rtlCol="0">
            <a:spAutoFit/>
          </a:bodyPr>
          <a:lstStyle/>
          <a:p>
            <a:r>
              <a:rPr lang="en-US" sz="3200" dirty="0">
                <a:latin typeface="Trebuchet MS" panose="020B0603020202020204" pitchFamily="34" charset="0"/>
                <a:ea typeface="Vollkorn" panose="00000500000000000000" pitchFamily="2" charset="0"/>
              </a:rPr>
              <a:t> Years of Dedication, Research, &amp; Practice</a:t>
            </a:r>
          </a:p>
        </p:txBody>
      </p:sp>
      <p:sp>
        <p:nvSpPr>
          <p:cNvPr id="4" name="Title 3" hidden="1">
            <a:extLst>
              <a:ext uri="{FF2B5EF4-FFF2-40B4-BE49-F238E27FC236}">
                <a16:creationId xmlns:a16="http://schemas.microsoft.com/office/drawing/2014/main" id="{E3B8CC6F-F4B5-411F-8278-792B584C33DF}"/>
              </a:ext>
            </a:extLst>
          </p:cNvPr>
          <p:cNvSpPr>
            <a:spLocks noGrp="1"/>
          </p:cNvSpPr>
          <p:nvPr>
            <p:ph type="title" idx="4294967295"/>
          </p:nvPr>
        </p:nvSpPr>
        <p:spPr/>
        <p:txBody>
          <a:bodyPr/>
          <a:lstStyle/>
          <a:p>
            <a:r>
              <a:rPr lang="en-US" dirty="0"/>
              <a:t>Seed</a:t>
            </a:r>
            <a:r>
              <a:rPr lang="en-US" baseline="0" dirty="0"/>
              <a:t> Grants</a:t>
            </a:r>
            <a:endParaRPr lang="en-US" dirty="0"/>
          </a:p>
        </p:txBody>
      </p:sp>
      <p:pic>
        <p:nvPicPr>
          <p:cNvPr id="2" name="Picture 1">
            <a:extLst>
              <a:ext uri="{FF2B5EF4-FFF2-40B4-BE49-F238E27FC236}">
                <a16:creationId xmlns:a16="http://schemas.microsoft.com/office/drawing/2014/main" id="{251460BE-A9ED-0600-EAE3-6735968A3DA6}"/>
              </a:ext>
            </a:extLst>
          </p:cNvPr>
          <p:cNvPicPr>
            <a:picLocks noChangeAspect="1"/>
          </p:cNvPicPr>
          <p:nvPr/>
        </p:nvPicPr>
        <p:blipFill rotWithShape="1">
          <a:blip r:embed="rId6"/>
          <a:srcRect r="45629" b="9931"/>
          <a:stretch/>
        </p:blipFill>
        <p:spPr>
          <a:xfrm>
            <a:off x="0" y="-3144"/>
            <a:ext cx="3594538" cy="6187468"/>
          </a:xfrm>
          <a:prstGeom prst="rect">
            <a:avLst/>
          </a:prstGeom>
        </p:spPr>
      </p:pic>
      <p:pic>
        <p:nvPicPr>
          <p:cNvPr id="10" name="Picture 3">
            <a:extLst>
              <a:ext uri="{FF2B5EF4-FFF2-40B4-BE49-F238E27FC236}">
                <a16:creationId xmlns:a16="http://schemas.microsoft.com/office/drawing/2014/main" id="{F9F51390-BB60-A409-8207-C1F3D9843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7464" y="883979"/>
            <a:ext cx="1560002" cy="174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C0F5E3B7-61D6-5A62-B7EB-52E7C110B9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8744" y="796029"/>
            <a:ext cx="3647172" cy="109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15B98045-0715-41E9-6E99-BDB72C2AD8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23751" y="3070016"/>
            <a:ext cx="4851861" cy="609214"/>
          </a:xfrm>
          <a:prstGeom prst="rect">
            <a:avLst/>
          </a:prstGeom>
        </p:spPr>
      </p:pic>
      <p:sp>
        <p:nvSpPr>
          <p:cNvPr id="16" name="Down Arrow 15">
            <a:extLst>
              <a:ext uri="{FF2B5EF4-FFF2-40B4-BE49-F238E27FC236}">
                <a16:creationId xmlns:a16="http://schemas.microsoft.com/office/drawing/2014/main" id="{87F0F672-37D5-14A3-544A-CBFB51032316}"/>
              </a:ext>
            </a:extLst>
          </p:cNvPr>
          <p:cNvSpPr/>
          <p:nvPr/>
        </p:nvSpPr>
        <p:spPr>
          <a:xfrm rot="16200000">
            <a:off x="7800576" y="1273159"/>
            <a:ext cx="422228" cy="6092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303FE9A-8BF9-3DFE-7115-E3159F2EBFEE}"/>
              </a:ext>
            </a:extLst>
          </p:cNvPr>
          <p:cNvSpPr txBox="1"/>
          <p:nvPr/>
        </p:nvSpPr>
        <p:spPr>
          <a:xfrm>
            <a:off x="3645227" y="3761259"/>
            <a:ext cx="8588520" cy="2308324"/>
          </a:xfrm>
          <a:prstGeom prst="rect">
            <a:avLst/>
          </a:prstGeom>
          <a:noFill/>
        </p:spPr>
        <p:txBody>
          <a:bodyPr wrap="square">
            <a:spAutoFit/>
          </a:bodyPr>
          <a:lstStyle/>
          <a:p>
            <a:r>
              <a:rPr lang="en-US" sz="2400" b="0" i="0" dirty="0">
                <a:effectLst/>
                <a:latin typeface="Domine"/>
              </a:rPr>
              <a:t>Community Heart &amp; Soul®, a nonprofit organization, builds stronger, healthier, and more economically vibrant small cities and towns across the United States through the Community Heart &amp; Soul model, a resident-driven process that engages the entire population of a town in identifying what they love most about their community, what future they want for it, and how to achieve it.</a:t>
            </a:r>
          </a:p>
        </p:txBody>
      </p:sp>
      <p:sp>
        <p:nvSpPr>
          <p:cNvPr id="19" name="Down Arrow 18">
            <a:extLst>
              <a:ext uri="{FF2B5EF4-FFF2-40B4-BE49-F238E27FC236}">
                <a16:creationId xmlns:a16="http://schemas.microsoft.com/office/drawing/2014/main" id="{2E219C63-094B-CE3B-65B3-19AF7F268B39}"/>
              </a:ext>
            </a:extLst>
          </p:cNvPr>
          <p:cNvSpPr/>
          <p:nvPr/>
        </p:nvSpPr>
        <p:spPr>
          <a:xfrm rot="1844547">
            <a:off x="7785029" y="2303102"/>
            <a:ext cx="422228" cy="5604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20778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5F6C8C1-0440-5A82-6BA4-7AEA569F8B07}"/>
              </a:ext>
            </a:extLst>
          </p:cNvPr>
          <p:cNvSpPr txBox="1"/>
          <p:nvPr/>
        </p:nvSpPr>
        <p:spPr>
          <a:xfrm>
            <a:off x="0" y="1"/>
            <a:ext cx="12191999" cy="6166092"/>
          </a:xfrm>
          <a:prstGeom prst="rect">
            <a:avLst/>
          </a:prstGeom>
          <a:solidFill>
            <a:schemeClr val="accent2">
              <a:lumMod val="20000"/>
              <a:lumOff val="80000"/>
            </a:schemeClr>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alphaModFix/>
          </a:blip>
          <a:stretch>
            <a:fillRect/>
          </a:stretch>
        </p:blipFill>
        <p:spPr>
          <a:xfrm>
            <a:off x="0" y="6176150"/>
            <a:ext cx="12191999" cy="681849"/>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9673975" y="6362956"/>
            <a:ext cx="2085989" cy="373609"/>
          </a:xfrm>
          <a:prstGeom prst="rect">
            <a:avLst/>
          </a:prstGeom>
        </p:spPr>
      </p:pic>
      <p:sp>
        <p:nvSpPr>
          <p:cNvPr id="11" name="TextBox 10">
            <a:extLst>
              <a:ext uri="{FF2B5EF4-FFF2-40B4-BE49-F238E27FC236}">
                <a16:creationId xmlns:a16="http://schemas.microsoft.com/office/drawing/2014/main" id="{A1BDAC7A-1DD7-4091-B45A-E87BA07207EE}"/>
              </a:ext>
            </a:extLst>
          </p:cNvPr>
          <p:cNvSpPr txBox="1"/>
          <p:nvPr/>
        </p:nvSpPr>
        <p:spPr>
          <a:xfrm>
            <a:off x="130629" y="6327380"/>
            <a:ext cx="4343048" cy="369332"/>
          </a:xfrm>
          <a:prstGeom prst="rect">
            <a:avLst/>
          </a:prstGeom>
          <a:noFill/>
        </p:spPr>
        <p:txBody>
          <a:bodyPr wrap="square" rtlCol="0">
            <a:spAutoFit/>
          </a:bodyPr>
          <a:lstStyle/>
          <a:p>
            <a:r>
              <a:rPr lang="en-US" dirty="0">
                <a:solidFill>
                  <a:schemeClr val="bg1"/>
                </a:solidFill>
                <a:latin typeface="Trebuchet MS" panose="020B0603020202020204" pitchFamily="34" charset="0"/>
                <a:ea typeface="Vollkorn" panose="00000500000000000000" pitchFamily="2" charset="0"/>
              </a:rPr>
              <a:t>Heart &amp; Soul Growth Across the U.S</a:t>
            </a:r>
            <a:r>
              <a:rPr lang="en-US" dirty="0">
                <a:solidFill>
                  <a:schemeClr val="bg1"/>
                </a:solidFill>
              </a:rPr>
              <a:t>.</a:t>
            </a:r>
          </a:p>
        </p:txBody>
      </p:sp>
      <p:sp>
        <p:nvSpPr>
          <p:cNvPr id="2" name="Title 1" hidden="1">
            <a:extLst>
              <a:ext uri="{FF2B5EF4-FFF2-40B4-BE49-F238E27FC236}">
                <a16:creationId xmlns:a16="http://schemas.microsoft.com/office/drawing/2014/main" id="{6579ADD0-443D-428E-9B11-0BBD88FB875B}"/>
              </a:ext>
            </a:extLst>
          </p:cNvPr>
          <p:cNvSpPr>
            <a:spLocks noGrp="1"/>
          </p:cNvSpPr>
          <p:nvPr>
            <p:ph type="title" idx="4294967295"/>
          </p:nvPr>
        </p:nvSpPr>
        <p:spPr/>
        <p:txBody>
          <a:bodyPr/>
          <a:lstStyle/>
          <a:p>
            <a:r>
              <a:rPr lang="en-US" dirty="0"/>
              <a:t>Heart &amp;</a:t>
            </a:r>
            <a:r>
              <a:rPr lang="en-US" baseline="0" dirty="0"/>
              <a:t> Soul Growth Across the U.S.</a:t>
            </a:r>
            <a:endParaRPr lang="en-US" dirty="0"/>
          </a:p>
        </p:txBody>
      </p:sp>
      <p:pic>
        <p:nvPicPr>
          <p:cNvPr id="9" name="Picture 8">
            <a:extLst>
              <a:ext uri="{FF2B5EF4-FFF2-40B4-BE49-F238E27FC236}">
                <a16:creationId xmlns:a16="http://schemas.microsoft.com/office/drawing/2014/main" id="{091942CE-80B0-E6E9-2951-998A9E0D0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754" y="0"/>
            <a:ext cx="8318984" cy="6191816"/>
          </a:xfrm>
          <a:prstGeom prst="rect">
            <a:avLst/>
          </a:prstGeom>
        </p:spPr>
      </p:pic>
    </p:spTree>
    <p:custDataLst>
      <p:tags r:id="rId1"/>
    </p:custDataLst>
    <p:extLst>
      <p:ext uri="{BB962C8B-B14F-4D97-AF65-F5344CB8AC3E}">
        <p14:creationId xmlns:p14="http://schemas.microsoft.com/office/powerpoint/2010/main" val="2804514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8303E7-F903-45B2-90C9-0802250902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288" y="-1"/>
            <a:ext cx="10941424" cy="6185647"/>
          </a:xfrm>
          <a:prstGeom prst="rect">
            <a:avLst/>
          </a:prstGeom>
        </p:spPr>
      </p:pic>
      <p:grpSp>
        <p:nvGrpSpPr>
          <p:cNvPr id="6" name="Group 5">
            <a:extLst>
              <a:ext uri="{FF2B5EF4-FFF2-40B4-BE49-F238E27FC236}">
                <a16:creationId xmlns:a16="http://schemas.microsoft.com/office/drawing/2014/main" id="{9A9BBD86-9D67-4963-BB68-44741C2D85BF}"/>
              </a:ext>
            </a:extLst>
          </p:cNvPr>
          <p:cNvGrpSpPr/>
          <p:nvPr/>
        </p:nvGrpSpPr>
        <p:grpSpPr>
          <a:xfrm>
            <a:off x="0" y="6176864"/>
            <a:ext cx="12191999" cy="681136"/>
            <a:chOff x="0" y="5860095"/>
            <a:chExt cx="12191999" cy="997905"/>
          </a:xfrm>
        </p:grpSpPr>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5">
              <a:alphaModFix/>
            </a:blip>
            <a:stretch>
              <a:fillRect/>
            </a:stretch>
          </p:blipFill>
          <p:spPr>
            <a:xfrm>
              <a:off x="0" y="5860095"/>
              <a:ext cx="12191999" cy="997905"/>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6"/>
            <a:stretch>
              <a:fillRect/>
            </a:stretch>
          </p:blipFill>
          <p:spPr>
            <a:xfrm>
              <a:off x="9703673" y="6098982"/>
              <a:ext cx="2052898" cy="534032"/>
            </a:xfrm>
            <a:prstGeom prst="rect">
              <a:avLst/>
            </a:prstGeom>
          </p:spPr>
        </p:pic>
      </p:grpSp>
      <p:sp>
        <p:nvSpPr>
          <p:cNvPr id="4" name="TextBox 3">
            <a:extLst>
              <a:ext uri="{FF2B5EF4-FFF2-40B4-BE49-F238E27FC236}">
                <a16:creationId xmlns:a16="http://schemas.microsoft.com/office/drawing/2014/main" id="{C7089AB4-9A79-46AA-80EC-65D1CA0F6A1E}"/>
              </a:ext>
            </a:extLst>
          </p:cNvPr>
          <p:cNvSpPr txBox="1"/>
          <p:nvPr/>
        </p:nvSpPr>
        <p:spPr>
          <a:xfrm>
            <a:off x="102636" y="6335100"/>
            <a:ext cx="3582955" cy="369332"/>
          </a:xfrm>
          <a:prstGeom prst="rect">
            <a:avLst/>
          </a:prstGeom>
          <a:noFill/>
        </p:spPr>
        <p:txBody>
          <a:bodyPr wrap="square" rtlCol="0">
            <a:spAutoFit/>
          </a:bodyPr>
          <a:lstStyle/>
          <a:p>
            <a:r>
              <a:rPr lang="en-US" dirty="0">
                <a:solidFill>
                  <a:schemeClr val="bg1"/>
                </a:solidFill>
                <a:latin typeface="Trebuchet MS" panose="020B0603020202020204" pitchFamily="34" charset="0"/>
                <a:ea typeface="Vollkorn" panose="00000500000000000000" pitchFamily="2" charset="0"/>
              </a:rPr>
              <a:t>3 Principles of Heart &amp; Soul</a:t>
            </a:r>
          </a:p>
        </p:txBody>
      </p:sp>
      <p:sp>
        <p:nvSpPr>
          <p:cNvPr id="2" name="Title 1" hidden="1">
            <a:extLst>
              <a:ext uri="{FF2B5EF4-FFF2-40B4-BE49-F238E27FC236}">
                <a16:creationId xmlns:a16="http://schemas.microsoft.com/office/drawing/2014/main" id="{6CE93D03-AF49-4B8D-9180-3F5F0AA739FC}"/>
              </a:ext>
            </a:extLst>
          </p:cNvPr>
          <p:cNvSpPr>
            <a:spLocks noGrp="1"/>
          </p:cNvSpPr>
          <p:nvPr>
            <p:ph type="title" idx="4294967295"/>
          </p:nvPr>
        </p:nvSpPr>
        <p:spPr/>
        <p:txBody>
          <a:bodyPr/>
          <a:lstStyle/>
          <a:p>
            <a:r>
              <a:rPr lang="en-US" dirty="0"/>
              <a:t>3 Principles</a:t>
            </a:r>
            <a:r>
              <a:rPr lang="en-US" baseline="0" dirty="0"/>
              <a:t> of Heart &amp; Soul</a:t>
            </a:r>
            <a:endParaRPr lang="en-US" dirty="0"/>
          </a:p>
        </p:txBody>
      </p:sp>
    </p:spTree>
    <p:custDataLst>
      <p:tags r:id="rId1"/>
    </p:custDataLst>
    <p:extLst>
      <p:ext uri="{BB962C8B-B14F-4D97-AF65-F5344CB8AC3E}">
        <p14:creationId xmlns:p14="http://schemas.microsoft.com/office/powerpoint/2010/main" val="3146154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801B6A-A306-4B6A-BBC0-960AD0DBA50E}"/>
              </a:ext>
            </a:extLst>
          </p:cNvPr>
          <p:cNvPicPr>
            <a:picLocks noChangeAspect="1"/>
          </p:cNvPicPr>
          <p:nvPr/>
        </p:nvPicPr>
        <p:blipFill rotWithShape="1">
          <a:blip r:embed="rId4"/>
          <a:srcRect r="31526"/>
          <a:stretch/>
        </p:blipFill>
        <p:spPr>
          <a:xfrm>
            <a:off x="6358845" y="3664993"/>
            <a:ext cx="5776882" cy="2511871"/>
          </a:xfrm>
          <a:prstGeom prst="rect">
            <a:avLst/>
          </a:prstGeom>
        </p:spPr>
      </p:pic>
      <p:grpSp>
        <p:nvGrpSpPr>
          <p:cNvPr id="6" name="Group 5">
            <a:extLst>
              <a:ext uri="{FF2B5EF4-FFF2-40B4-BE49-F238E27FC236}">
                <a16:creationId xmlns:a16="http://schemas.microsoft.com/office/drawing/2014/main" id="{9A9BBD86-9D67-4963-BB68-44741C2D85BF}"/>
              </a:ext>
            </a:extLst>
          </p:cNvPr>
          <p:cNvGrpSpPr/>
          <p:nvPr/>
        </p:nvGrpSpPr>
        <p:grpSpPr>
          <a:xfrm>
            <a:off x="0" y="6176864"/>
            <a:ext cx="12191999" cy="681136"/>
            <a:chOff x="0" y="5860095"/>
            <a:chExt cx="12191999" cy="997905"/>
          </a:xfrm>
        </p:grpSpPr>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5"/>
            <a:stretch>
              <a:fillRect/>
            </a:stretch>
          </p:blipFill>
          <p:spPr>
            <a:xfrm>
              <a:off x="0" y="5860095"/>
              <a:ext cx="12191999" cy="997905"/>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6"/>
            <a:stretch>
              <a:fillRect/>
            </a:stretch>
          </p:blipFill>
          <p:spPr>
            <a:xfrm>
              <a:off x="9703673" y="6098982"/>
              <a:ext cx="2052898" cy="534032"/>
            </a:xfrm>
            <a:prstGeom prst="rect">
              <a:avLst/>
            </a:prstGeom>
          </p:spPr>
        </p:pic>
      </p:grpSp>
      <p:sp>
        <p:nvSpPr>
          <p:cNvPr id="2" name="TextBox 1">
            <a:extLst>
              <a:ext uri="{FF2B5EF4-FFF2-40B4-BE49-F238E27FC236}">
                <a16:creationId xmlns:a16="http://schemas.microsoft.com/office/drawing/2014/main" id="{78698931-FCAA-4CB0-8541-48E541C9E3CD}"/>
              </a:ext>
            </a:extLst>
          </p:cNvPr>
          <p:cNvSpPr txBox="1"/>
          <p:nvPr/>
        </p:nvSpPr>
        <p:spPr>
          <a:xfrm>
            <a:off x="102636" y="6335100"/>
            <a:ext cx="5597123" cy="369332"/>
          </a:xfrm>
          <a:prstGeom prst="rect">
            <a:avLst/>
          </a:prstGeom>
          <a:noFill/>
        </p:spPr>
        <p:txBody>
          <a:bodyPr wrap="square" rtlCol="0">
            <a:spAutoFit/>
          </a:bodyPr>
          <a:lstStyle/>
          <a:p>
            <a:r>
              <a:rPr lang="en-US">
                <a:solidFill>
                  <a:schemeClr val="bg1"/>
                </a:solidFill>
                <a:latin typeface="Trebuchet MS" panose="020B0603020202020204" pitchFamily="34" charset="0"/>
                <a:ea typeface="Vollkorn" panose="00000500000000000000" pitchFamily="2" charset="0"/>
              </a:rPr>
              <a:t>The Heart &amp; Soul Model:  A Four Phase Program</a:t>
            </a:r>
            <a:endParaRPr lang="en-US" dirty="0">
              <a:solidFill>
                <a:schemeClr val="bg1"/>
              </a:solidFill>
              <a:latin typeface="Trebuchet MS" panose="020B0603020202020204" pitchFamily="34" charset="0"/>
              <a:ea typeface="Vollkorn" panose="00000500000000000000" pitchFamily="2" charset="0"/>
            </a:endParaRPr>
          </a:p>
        </p:txBody>
      </p:sp>
      <p:sp>
        <p:nvSpPr>
          <p:cNvPr id="4" name="Title 3" hidden="1">
            <a:extLst>
              <a:ext uri="{FF2B5EF4-FFF2-40B4-BE49-F238E27FC236}">
                <a16:creationId xmlns:a16="http://schemas.microsoft.com/office/drawing/2014/main" id="{7D3B4C1E-4C03-4703-8B31-5EE9446FB052}"/>
              </a:ext>
            </a:extLst>
          </p:cNvPr>
          <p:cNvSpPr>
            <a:spLocks noGrp="1"/>
          </p:cNvSpPr>
          <p:nvPr>
            <p:ph type="title" idx="4294967295"/>
          </p:nvPr>
        </p:nvSpPr>
        <p:spPr/>
        <p:txBody>
          <a:bodyPr/>
          <a:lstStyle/>
          <a:p>
            <a:r>
              <a:rPr lang="en-US" dirty="0"/>
              <a:t>The Heart &amp; Soul Model</a:t>
            </a:r>
          </a:p>
        </p:txBody>
      </p:sp>
      <p:pic>
        <p:nvPicPr>
          <p:cNvPr id="8" name="Picture 11">
            <a:extLst>
              <a:ext uri="{FF2B5EF4-FFF2-40B4-BE49-F238E27FC236}">
                <a16:creationId xmlns:a16="http://schemas.microsoft.com/office/drawing/2014/main" id="{99C2859B-23AB-4CA7-8C32-8040EA0059D2}"/>
              </a:ext>
            </a:extLst>
          </p:cNvPr>
          <p:cNvPicPr>
            <a:picLocks noChangeAspect="1"/>
          </p:cNvPicPr>
          <p:nvPr/>
        </p:nvPicPr>
        <p:blipFill rotWithShape="1">
          <a:blip r:embed="rId7"/>
          <a:srcRect l="12307" t="5645" r="30012" b="21371"/>
          <a:stretch/>
        </p:blipFill>
        <p:spPr>
          <a:xfrm>
            <a:off x="0" y="153568"/>
            <a:ext cx="5908431" cy="2250831"/>
          </a:xfrm>
          <a:prstGeom prst="rect">
            <a:avLst/>
          </a:prstGeom>
        </p:spPr>
      </p:pic>
      <p:pic>
        <p:nvPicPr>
          <p:cNvPr id="9" name="Picture 12" descr="Graphical user interface, text, application&#10;&#10;Description automatically generated">
            <a:extLst>
              <a:ext uri="{FF2B5EF4-FFF2-40B4-BE49-F238E27FC236}">
                <a16:creationId xmlns:a16="http://schemas.microsoft.com/office/drawing/2014/main" id="{E0B985B7-524A-46D0-A731-EA093CAEC196}"/>
              </a:ext>
            </a:extLst>
          </p:cNvPr>
          <p:cNvPicPr>
            <a:picLocks noChangeAspect="1"/>
          </p:cNvPicPr>
          <p:nvPr/>
        </p:nvPicPr>
        <p:blipFill rotWithShape="1">
          <a:blip r:embed="rId8"/>
          <a:srcRect l="15796" t="8895" r="30413" b="23791"/>
          <a:stretch/>
        </p:blipFill>
        <p:spPr>
          <a:xfrm>
            <a:off x="207369" y="3158073"/>
            <a:ext cx="5493693" cy="2165359"/>
          </a:xfrm>
          <a:prstGeom prst="rect">
            <a:avLst/>
          </a:prstGeom>
        </p:spPr>
      </p:pic>
      <p:pic>
        <p:nvPicPr>
          <p:cNvPr id="7" name="Picture 6">
            <a:extLst>
              <a:ext uri="{FF2B5EF4-FFF2-40B4-BE49-F238E27FC236}">
                <a16:creationId xmlns:a16="http://schemas.microsoft.com/office/drawing/2014/main" id="{A2DDCF6E-8C8D-4169-C640-E03CBF0A8E19}"/>
              </a:ext>
            </a:extLst>
          </p:cNvPr>
          <p:cNvPicPr>
            <a:picLocks noChangeAspect="1"/>
          </p:cNvPicPr>
          <p:nvPr/>
        </p:nvPicPr>
        <p:blipFill rotWithShape="1">
          <a:blip r:embed="rId9"/>
          <a:srcRect r="30090"/>
          <a:stretch/>
        </p:blipFill>
        <p:spPr>
          <a:xfrm>
            <a:off x="5908431" y="1092472"/>
            <a:ext cx="6091373" cy="2165359"/>
          </a:xfrm>
          <a:prstGeom prst="rect">
            <a:avLst/>
          </a:prstGeom>
        </p:spPr>
      </p:pic>
      <p:pic>
        <p:nvPicPr>
          <p:cNvPr id="12" name="Picture 11">
            <a:extLst>
              <a:ext uri="{FF2B5EF4-FFF2-40B4-BE49-F238E27FC236}">
                <a16:creationId xmlns:a16="http://schemas.microsoft.com/office/drawing/2014/main" id="{5329CD6F-14FF-2CED-FB68-C3AFEC1A27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2255" y="401730"/>
            <a:ext cx="4851861" cy="609214"/>
          </a:xfrm>
          <a:prstGeom prst="rect">
            <a:avLst/>
          </a:prstGeom>
        </p:spPr>
      </p:pic>
    </p:spTree>
    <p:custDataLst>
      <p:tags r:id="rId1"/>
    </p:custDataLst>
    <p:extLst>
      <p:ext uri="{BB962C8B-B14F-4D97-AF65-F5344CB8AC3E}">
        <p14:creationId xmlns:p14="http://schemas.microsoft.com/office/powerpoint/2010/main" val="2767975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 name="TextBox 2">
            <a:extLst>
              <a:ext uri="{FF2B5EF4-FFF2-40B4-BE49-F238E27FC236}">
                <a16:creationId xmlns:a16="http://schemas.microsoft.com/office/drawing/2014/main" id="{91AC29EF-8775-E721-8AFC-C19F57598B6C}"/>
              </a:ext>
            </a:extLst>
          </p:cNvPr>
          <p:cNvSpPr txBox="1"/>
          <p:nvPr/>
        </p:nvSpPr>
        <p:spPr>
          <a:xfrm>
            <a:off x="0" y="1"/>
            <a:ext cx="12191999" cy="6166092"/>
          </a:xfrm>
          <a:prstGeom prst="rect">
            <a:avLst/>
          </a:prstGeom>
          <a:solidFill>
            <a:schemeClr val="accent2">
              <a:lumMod val="20000"/>
              <a:lumOff val="80000"/>
            </a:schemeClr>
          </a:solidFill>
        </p:spPr>
        <p:txBody>
          <a:bodyPr wrap="square" rtlCol="0">
            <a:spAutoFit/>
          </a:bodyPr>
          <a:lstStyle/>
          <a:p>
            <a:endParaRPr lang="en-US" dirty="0"/>
          </a:p>
        </p:txBody>
      </p:sp>
      <p:grpSp>
        <p:nvGrpSpPr>
          <p:cNvPr id="319" name="Google Shape;319;p20"/>
          <p:cNvGrpSpPr/>
          <p:nvPr/>
        </p:nvGrpSpPr>
        <p:grpSpPr>
          <a:xfrm>
            <a:off x="0" y="6176864"/>
            <a:ext cx="12191999" cy="681136"/>
            <a:chOff x="0" y="5860095"/>
            <a:chExt cx="12191999" cy="997905"/>
          </a:xfrm>
        </p:grpSpPr>
        <p:pic>
          <p:nvPicPr>
            <p:cNvPr id="320" name="Google Shape;320;p20"/>
            <p:cNvPicPr preferRelativeResize="0"/>
            <p:nvPr/>
          </p:nvPicPr>
          <p:blipFill rotWithShape="1">
            <a:blip r:embed="rId4">
              <a:alphaModFix/>
            </a:blip>
            <a:srcRect/>
            <a:stretch/>
          </p:blipFill>
          <p:spPr>
            <a:xfrm>
              <a:off x="0" y="5860095"/>
              <a:ext cx="12191999" cy="997905"/>
            </a:xfrm>
            <a:prstGeom prst="rect">
              <a:avLst/>
            </a:prstGeom>
            <a:noFill/>
            <a:ln>
              <a:noFill/>
            </a:ln>
          </p:spPr>
        </p:pic>
        <p:pic>
          <p:nvPicPr>
            <p:cNvPr id="321" name="Google Shape;321;p20"/>
            <p:cNvPicPr preferRelativeResize="0"/>
            <p:nvPr/>
          </p:nvPicPr>
          <p:blipFill rotWithShape="1">
            <a:blip r:embed="rId5">
              <a:alphaModFix/>
            </a:blip>
            <a:srcRect/>
            <a:stretch/>
          </p:blipFill>
          <p:spPr>
            <a:xfrm>
              <a:off x="9703673" y="6098982"/>
              <a:ext cx="2052898" cy="534032"/>
            </a:xfrm>
            <a:prstGeom prst="rect">
              <a:avLst/>
            </a:prstGeom>
            <a:noFill/>
            <a:ln>
              <a:noFill/>
            </a:ln>
          </p:spPr>
        </p:pic>
      </p:grpSp>
      <p:pic>
        <p:nvPicPr>
          <p:cNvPr id="322" name="Google Shape;322;p20"/>
          <p:cNvPicPr preferRelativeResize="0"/>
          <p:nvPr/>
        </p:nvPicPr>
        <p:blipFill rotWithShape="1">
          <a:blip r:embed="rId6">
            <a:alphaModFix/>
          </a:blip>
          <a:srcRect/>
          <a:stretch/>
        </p:blipFill>
        <p:spPr>
          <a:xfrm>
            <a:off x="2084439" y="0"/>
            <a:ext cx="8169147" cy="6167301"/>
          </a:xfrm>
          <a:prstGeom prst="rect">
            <a:avLst/>
          </a:prstGeom>
          <a:noFill/>
          <a:ln>
            <a:noFill/>
          </a:ln>
        </p:spPr>
      </p:pic>
      <p:sp>
        <p:nvSpPr>
          <p:cNvPr id="323" name="Google Shape;323;p20"/>
          <p:cNvSpPr txBox="1"/>
          <p:nvPr/>
        </p:nvSpPr>
        <p:spPr>
          <a:xfrm>
            <a:off x="102636" y="6335100"/>
            <a:ext cx="544405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solidFill>
                  <a:schemeClr val="lt1"/>
                </a:solidFill>
                <a:latin typeface="Trebuchet MS"/>
                <a:ea typeface="Trebuchet MS"/>
                <a:cs typeface="Trebuchet MS"/>
                <a:sym typeface="Trebuchet MS"/>
              </a:rPr>
              <a:t>The Importance of </a:t>
            </a:r>
            <a:r>
              <a:rPr lang="en-US" sz="1800" b="0" i="0" u="none" strike="noStrike" cap="none" dirty="0">
                <a:solidFill>
                  <a:schemeClr val="lt1"/>
                </a:solidFill>
                <a:latin typeface="Trebuchet MS"/>
                <a:ea typeface="Trebuchet MS"/>
                <a:cs typeface="Trebuchet MS"/>
                <a:sym typeface="Trebuchet MS"/>
              </a:rPr>
              <a:t>Connectors</a:t>
            </a:r>
            <a:endParaRPr sz="1400" b="0" i="0" u="none" strike="noStrike" cap="none" dirty="0">
              <a:solidFill>
                <a:srgbClr val="000000"/>
              </a:solidFill>
              <a:latin typeface="Arial"/>
              <a:ea typeface="Arial"/>
              <a:cs typeface="Arial"/>
              <a:sym typeface="Arial"/>
            </a:endParaRPr>
          </a:p>
        </p:txBody>
      </p:sp>
      <p:sp>
        <p:nvSpPr>
          <p:cNvPr id="2" name="Title 1" hidden="1">
            <a:extLst>
              <a:ext uri="{FF2B5EF4-FFF2-40B4-BE49-F238E27FC236}">
                <a16:creationId xmlns:a16="http://schemas.microsoft.com/office/drawing/2014/main" id="{C7509D31-1643-4B0D-946E-DC52924D44DD}"/>
              </a:ext>
            </a:extLst>
          </p:cNvPr>
          <p:cNvSpPr>
            <a:spLocks noGrp="1"/>
          </p:cNvSpPr>
          <p:nvPr>
            <p:ph type="title" idx="4294967295"/>
          </p:nvPr>
        </p:nvSpPr>
        <p:spPr/>
        <p:txBody>
          <a:bodyPr/>
          <a:lstStyle/>
          <a:p>
            <a:r>
              <a:rPr lang="en-US" dirty="0">
                <a:latin typeface="+mj-lt"/>
              </a:rPr>
              <a:t>The Importance</a:t>
            </a:r>
            <a:r>
              <a:rPr lang="en-US" baseline="0" dirty="0">
                <a:latin typeface="+mj-lt"/>
              </a:rPr>
              <a:t> of Connectors</a:t>
            </a:r>
            <a:endParaRPr lang="en-US" dirty="0">
              <a:latin typeface="+mj-l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9BBD86-9D67-4963-BB68-44741C2D85BF}"/>
              </a:ext>
            </a:extLst>
          </p:cNvPr>
          <p:cNvGrpSpPr/>
          <p:nvPr/>
        </p:nvGrpSpPr>
        <p:grpSpPr>
          <a:xfrm>
            <a:off x="0" y="6176864"/>
            <a:ext cx="12191999" cy="681136"/>
            <a:chOff x="0" y="5860095"/>
            <a:chExt cx="12191999" cy="997905"/>
          </a:xfrm>
        </p:grpSpPr>
        <p:pic>
          <p:nvPicPr>
            <p:cNvPr id="3" name="Picture 2">
              <a:extLst>
                <a:ext uri="{FF2B5EF4-FFF2-40B4-BE49-F238E27FC236}">
                  <a16:creationId xmlns:a16="http://schemas.microsoft.com/office/drawing/2014/main" id="{A98EA065-CFC1-4CB0-9504-BA224C3CC160}"/>
                </a:ext>
              </a:extLst>
            </p:cNvPr>
            <p:cNvPicPr>
              <a:picLocks noChangeAspect="1"/>
            </p:cNvPicPr>
            <p:nvPr/>
          </p:nvPicPr>
          <p:blipFill>
            <a:blip r:embed="rId4"/>
            <a:stretch>
              <a:fillRect/>
            </a:stretch>
          </p:blipFill>
          <p:spPr>
            <a:xfrm>
              <a:off x="0" y="5860095"/>
              <a:ext cx="12191999" cy="997905"/>
            </a:xfrm>
            <a:prstGeom prst="rect">
              <a:avLst/>
            </a:prstGeom>
          </p:spPr>
        </p:pic>
        <p:pic>
          <p:nvPicPr>
            <p:cNvPr id="5" name="Picture 4">
              <a:extLst>
                <a:ext uri="{FF2B5EF4-FFF2-40B4-BE49-F238E27FC236}">
                  <a16:creationId xmlns:a16="http://schemas.microsoft.com/office/drawing/2014/main" id="{43D42078-3AAA-4B84-B7BF-6D889CCBF79E}"/>
                </a:ext>
              </a:extLst>
            </p:cNvPr>
            <p:cNvPicPr>
              <a:picLocks noChangeAspect="1"/>
            </p:cNvPicPr>
            <p:nvPr/>
          </p:nvPicPr>
          <p:blipFill>
            <a:blip r:embed="rId5"/>
            <a:stretch>
              <a:fillRect/>
            </a:stretch>
          </p:blipFill>
          <p:spPr>
            <a:xfrm>
              <a:off x="9703673" y="6098982"/>
              <a:ext cx="2052898" cy="534032"/>
            </a:xfrm>
            <a:prstGeom prst="rect">
              <a:avLst/>
            </a:prstGeom>
          </p:spPr>
        </p:pic>
      </p:grpSp>
      <p:sp>
        <p:nvSpPr>
          <p:cNvPr id="2" name="TextBox 1">
            <a:extLst>
              <a:ext uri="{FF2B5EF4-FFF2-40B4-BE49-F238E27FC236}">
                <a16:creationId xmlns:a16="http://schemas.microsoft.com/office/drawing/2014/main" id="{78698931-FCAA-4CB0-8541-48E541C9E3CD}"/>
              </a:ext>
            </a:extLst>
          </p:cNvPr>
          <p:cNvSpPr txBox="1"/>
          <p:nvPr/>
        </p:nvSpPr>
        <p:spPr>
          <a:xfrm>
            <a:off x="8028" y="6381744"/>
            <a:ext cx="8856079" cy="369332"/>
          </a:xfrm>
          <a:prstGeom prst="rect">
            <a:avLst/>
          </a:prstGeom>
          <a:noFill/>
        </p:spPr>
        <p:txBody>
          <a:bodyPr wrap="square" rtlCol="0">
            <a:spAutoFit/>
          </a:bodyPr>
          <a:lstStyle/>
          <a:p>
            <a:r>
              <a:rPr lang="en-US" dirty="0">
                <a:solidFill>
                  <a:schemeClr val="bg1"/>
                </a:solidFill>
                <a:latin typeface="Trebuchet MS" panose="020B0603020202020204" pitchFamily="34" charset="0"/>
                <a:ea typeface="Vollkorn" panose="00000500000000000000" pitchFamily="2" charset="0"/>
              </a:rPr>
              <a:t>Identify Community Networks:  Who Lives, Works, and Plays in Your Community?</a:t>
            </a:r>
          </a:p>
        </p:txBody>
      </p:sp>
      <p:pic>
        <p:nvPicPr>
          <p:cNvPr id="7" name="Picture 6">
            <a:extLst>
              <a:ext uri="{FF2B5EF4-FFF2-40B4-BE49-F238E27FC236}">
                <a16:creationId xmlns:a16="http://schemas.microsoft.com/office/drawing/2014/main" id="{427D2861-5A28-41E0-BF27-E4FF2C09F0DC}"/>
              </a:ext>
            </a:extLst>
          </p:cNvPr>
          <p:cNvPicPr>
            <a:picLocks noChangeAspect="1"/>
          </p:cNvPicPr>
          <p:nvPr/>
        </p:nvPicPr>
        <p:blipFill>
          <a:blip r:embed="rId6"/>
          <a:stretch>
            <a:fillRect/>
          </a:stretch>
        </p:blipFill>
        <p:spPr>
          <a:xfrm>
            <a:off x="144255" y="136526"/>
            <a:ext cx="2542252" cy="3395766"/>
          </a:xfrm>
          <a:prstGeom prst="rect">
            <a:avLst/>
          </a:prstGeom>
        </p:spPr>
      </p:pic>
      <p:pic>
        <p:nvPicPr>
          <p:cNvPr id="10" name="Picture 9">
            <a:extLst>
              <a:ext uri="{FF2B5EF4-FFF2-40B4-BE49-F238E27FC236}">
                <a16:creationId xmlns:a16="http://schemas.microsoft.com/office/drawing/2014/main" id="{71664897-73ED-4915-9FB2-6EA10C4FAF79}"/>
              </a:ext>
            </a:extLst>
          </p:cNvPr>
          <p:cNvPicPr>
            <a:picLocks noChangeAspect="1"/>
          </p:cNvPicPr>
          <p:nvPr/>
        </p:nvPicPr>
        <p:blipFill>
          <a:blip r:embed="rId7"/>
          <a:stretch>
            <a:fillRect/>
          </a:stretch>
        </p:blipFill>
        <p:spPr>
          <a:xfrm>
            <a:off x="2776340" y="0"/>
            <a:ext cx="3036071" cy="3737172"/>
          </a:xfrm>
          <a:prstGeom prst="rect">
            <a:avLst/>
          </a:prstGeom>
        </p:spPr>
      </p:pic>
      <p:pic>
        <p:nvPicPr>
          <p:cNvPr id="12" name="Picture 11">
            <a:extLst>
              <a:ext uri="{FF2B5EF4-FFF2-40B4-BE49-F238E27FC236}">
                <a16:creationId xmlns:a16="http://schemas.microsoft.com/office/drawing/2014/main" id="{311FCA3C-0DB2-4570-84A9-20444A11BDD4}"/>
              </a:ext>
            </a:extLst>
          </p:cNvPr>
          <p:cNvPicPr>
            <a:picLocks noChangeAspect="1"/>
          </p:cNvPicPr>
          <p:nvPr/>
        </p:nvPicPr>
        <p:blipFill>
          <a:blip r:embed="rId8"/>
          <a:stretch>
            <a:fillRect/>
          </a:stretch>
        </p:blipFill>
        <p:spPr>
          <a:xfrm>
            <a:off x="5843463" y="615286"/>
            <a:ext cx="2359356" cy="2658086"/>
          </a:xfrm>
          <a:prstGeom prst="rect">
            <a:avLst/>
          </a:prstGeom>
        </p:spPr>
      </p:pic>
      <p:pic>
        <p:nvPicPr>
          <p:cNvPr id="16" name="Picture 15">
            <a:extLst>
              <a:ext uri="{FF2B5EF4-FFF2-40B4-BE49-F238E27FC236}">
                <a16:creationId xmlns:a16="http://schemas.microsoft.com/office/drawing/2014/main" id="{6C7AF821-315B-4EC5-8DE8-310303B8ED4F}"/>
              </a:ext>
            </a:extLst>
          </p:cNvPr>
          <p:cNvPicPr>
            <a:picLocks noChangeAspect="1"/>
          </p:cNvPicPr>
          <p:nvPr/>
        </p:nvPicPr>
        <p:blipFill>
          <a:blip r:embed="rId9"/>
          <a:stretch>
            <a:fillRect/>
          </a:stretch>
        </p:blipFill>
        <p:spPr>
          <a:xfrm>
            <a:off x="7336927" y="2847596"/>
            <a:ext cx="3054361" cy="3590855"/>
          </a:xfrm>
          <a:prstGeom prst="rect">
            <a:avLst/>
          </a:prstGeom>
        </p:spPr>
      </p:pic>
      <p:pic>
        <p:nvPicPr>
          <p:cNvPr id="18" name="Picture 17">
            <a:extLst>
              <a:ext uri="{FF2B5EF4-FFF2-40B4-BE49-F238E27FC236}">
                <a16:creationId xmlns:a16="http://schemas.microsoft.com/office/drawing/2014/main" id="{C1F9645D-9148-4298-88E7-8A8187778514}"/>
              </a:ext>
            </a:extLst>
          </p:cNvPr>
          <p:cNvPicPr>
            <a:picLocks noChangeAspect="1"/>
          </p:cNvPicPr>
          <p:nvPr/>
        </p:nvPicPr>
        <p:blipFill>
          <a:blip r:embed="rId10"/>
          <a:stretch>
            <a:fillRect/>
          </a:stretch>
        </p:blipFill>
        <p:spPr>
          <a:xfrm>
            <a:off x="5011664" y="3219774"/>
            <a:ext cx="3054361" cy="3115326"/>
          </a:xfrm>
          <a:prstGeom prst="rect">
            <a:avLst/>
          </a:prstGeom>
        </p:spPr>
      </p:pic>
      <p:pic>
        <p:nvPicPr>
          <p:cNvPr id="20" name="Picture 19">
            <a:extLst>
              <a:ext uri="{FF2B5EF4-FFF2-40B4-BE49-F238E27FC236}">
                <a16:creationId xmlns:a16="http://schemas.microsoft.com/office/drawing/2014/main" id="{1D25DF6E-80BF-4487-A8CB-47C3A38CB720}"/>
              </a:ext>
            </a:extLst>
          </p:cNvPr>
          <p:cNvPicPr>
            <a:picLocks noChangeAspect="1"/>
          </p:cNvPicPr>
          <p:nvPr/>
        </p:nvPicPr>
        <p:blipFill>
          <a:blip r:embed="rId11"/>
          <a:stretch>
            <a:fillRect/>
          </a:stretch>
        </p:blipFill>
        <p:spPr>
          <a:xfrm>
            <a:off x="358672" y="3025850"/>
            <a:ext cx="2840982" cy="2853175"/>
          </a:xfrm>
          <a:prstGeom prst="rect">
            <a:avLst/>
          </a:prstGeom>
        </p:spPr>
      </p:pic>
      <p:pic>
        <p:nvPicPr>
          <p:cNvPr id="22" name="Picture 21">
            <a:extLst>
              <a:ext uri="{FF2B5EF4-FFF2-40B4-BE49-F238E27FC236}">
                <a16:creationId xmlns:a16="http://schemas.microsoft.com/office/drawing/2014/main" id="{679ADBAE-6F2C-4F6C-A4E8-7F80B83F5072}"/>
              </a:ext>
            </a:extLst>
          </p:cNvPr>
          <p:cNvPicPr>
            <a:picLocks noChangeAspect="1"/>
          </p:cNvPicPr>
          <p:nvPr/>
        </p:nvPicPr>
        <p:blipFill>
          <a:blip r:embed="rId12"/>
          <a:stretch>
            <a:fillRect/>
          </a:stretch>
        </p:blipFill>
        <p:spPr>
          <a:xfrm>
            <a:off x="8215780" y="96910"/>
            <a:ext cx="3109229" cy="2359356"/>
          </a:xfrm>
          <a:prstGeom prst="rect">
            <a:avLst/>
          </a:prstGeom>
        </p:spPr>
      </p:pic>
      <p:pic>
        <p:nvPicPr>
          <p:cNvPr id="24" name="Picture 23">
            <a:extLst>
              <a:ext uri="{FF2B5EF4-FFF2-40B4-BE49-F238E27FC236}">
                <a16:creationId xmlns:a16="http://schemas.microsoft.com/office/drawing/2014/main" id="{B1A9FC98-7A1F-4F63-8B3E-5D61622B85A2}"/>
              </a:ext>
            </a:extLst>
          </p:cNvPr>
          <p:cNvPicPr>
            <a:picLocks noChangeAspect="1"/>
          </p:cNvPicPr>
          <p:nvPr/>
        </p:nvPicPr>
        <p:blipFill>
          <a:blip r:embed="rId13"/>
          <a:stretch>
            <a:fillRect/>
          </a:stretch>
        </p:blipFill>
        <p:spPr>
          <a:xfrm rot="672674">
            <a:off x="2839715" y="2916328"/>
            <a:ext cx="2859272" cy="3578662"/>
          </a:xfrm>
          <a:prstGeom prst="rect">
            <a:avLst/>
          </a:prstGeom>
        </p:spPr>
      </p:pic>
      <p:pic>
        <p:nvPicPr>
          <p:cNvPr id="26" name="Picture 25">
            <a:extLst>
              <a:ext uri="{FF2B5EF4-FFF2-40B4-BE49-F238E27FC236}">
                <a16:creationId xmlns:a16="http://schemas.microsoft.com/office/drawing/2014/main" id="{A0613F0C-5396-402B-B2FD-8CBDCCEE11D5}"/>
              </a:ext>
            </a:extLst>
          </p:cNvPr>
          <p:cNvPicPr>
            <a:picLocks noChangeAspect="1"/>
          </p:cNvPicPr>
          <p:nvPr/>
        </p:nvPicPr>
        <p:blipFill>
          <a:blip r:embed="rId14"/>
          <a:stretch>
            <a:fillRect/>
          </a:stretch>
        </p:blipFill>
        <p:spPr>
          <a:xfrm rot="573406">
            <a:off x="9967760" y="3578055"/>
            <a:ext cx="2261812" cy="2566638"/>
          </a:xfrm>
          <a:prstGeom prst="rect">
            <a:avLst/>
          </a:prstGeom>
        </p:spPr>
      </p:pic>
      <p:pic>
        <p:nvPicPr>
          <p:cNvPr id="14" name="Picture 13">
            <a:extLst>
              <a:ext uri="{FF2B5EF4-FFF2-40B4-BE49-F238E27FC236}">
                <a16:creationId xmlns:a16="http://schemas.microsoft.com/office/drawing/2014/main" id="{F138326D-6A21-41FE-95E4-11E67FC0F1BB}"/>
              </a:ext>
            </a:extLst>
          </p:cNvPr>
          <p:cNvPicPr>
            <a:picLocks noChangeAspect="1"/>
          </p:cNvPicPr>
          <p:nvPr/>
        </p:nvPicPr>
        <p:blipFill>
          <a:blip r:embed="rId15"/>
          <a:stretch>
            <a:fillRect/>
          </a:stretch>
        </p:blipFill>
        <p:spPr>
          <a:xfrm rot="782767">
            <a:off x="9239521" y="1544679"/>
            <a:ext cx="2981202" cy="2828789"/>
          </a:xfrm>
          <a:prstGeom prst="rect">
            <a:avLst/>
          </a:prstGeom>
        </p:spPr>
      </p:pic>
      <p:sp>
        <p:nvSpPr>
          <p:cNvPr id="4" name="Title 3" hidden="1">
            <a:extLst>
              <a:ext uri="{FF2B5EF4-FFF2-40B4-BE49-F238E27FC236}">
                <a16:creationId xmlns:a16="http://schemas.microsoft.com/office/drawing/2014/main" id="{6EDBBCD9-4197-471D-B898-64927C5048E0}"/>
              </a:ext>
            </a:extLst>
          </p:cNvPr>
          <p:cNvSpPr>
            <a:spLocks noGrp="1"/>
          </p:cNvSpPr>
          <p:nvPr>
            <p:ph type="title" idx="4294967295"/>
          </p:nvPr>
        </p:nvSpPr>
        <p:spPr/>
        <p:txBody>
          <a:bodyPr/>
          <a:lstStyle/>
          <a:p>
            <a:r>
              <a:rPr lang="en-US" dirty="0"/>
              <a:t>Identify</a:t>
            </a:r>
            <a:r>
              <a:rPr lang="en-US" baseline="0" dirty="0"/>
              <a:t> Community Networks</a:t>
            </a:r>
            <a:endParaRPr lang="en-US" dirty="0"/>
          </a:p>
        </p:txBody>
      </p:sp>
      <p:sp>
        <p:nvSpPr>
          <p:cNvPr id="8" name="TextBox 7">
            <a:extLst>
              <a:ext uri="{FF2B5EF4-FFF2-40B4-BE49-F238E27FC236}">
                <a16:creationId xmlns:a16="http://schemas.microsoft.com/office/drawing/2014/main" id="{278B9C21-94EE-98EE-65D8-12227371B30E}"/>
              </a:ext>
            </a:extLst>
          </p:cNvPr>
          <p:cNvSpPr txBox="1"/>
          <p:nvPr/>
        </p:nvSpPr>
        <p:spPr>
          <a:xfrm>
            <a:off x="5995851" y="65314"/>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42615378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Gfn3HkJ"/>
  <p:tag name="ARTICULATE_SLIDE_COUNT" val="8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22022</TotalTime>
  <Words>3775</Words>
  <Application>Microsoft Macintosh PowerPoint</Application>
  <PresentationFormat>Widescreen</PresentationFormat>
  <Paragraphs>308</Paragraphs>
  <Slides>26</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Calibri Light</vt:lpstr>
      <vt:lpstr>Cambria</vt:lpstr>
      <vt:lpstr>Domine</vt:lpstr>
      <vt:lpstr>Montserrat</vt:lpstr>
      <vt:lpstr>Nirmala UI Semilight</vt:lpstr>
      <vt:lpstr>Times New Roman</vt:lpstr>
      <vt:lpstr>Trebuchet MS</vt:lpstr>
      <vt:lpstr>Vollkorn</vt:lpstr>
      <vt:lpstr>Office Theme</vt:lpstr>
      <vt:lpstr>Introduction to Heart &amp; Soul</vt:lpstr>
      <vt:lpstr>What You’ll Hear About Today</vt:lpstr>
      <vt:lpstr>How Are Decision Made in Your Community?</vt:lpstr>
      <vt:lpstr>Seed Grants</vt:lpstr>
      <vt:lpstr>Heart &amp; Soul Growth Across the U.S.</vt:lpstr>
      <vt:lpstr>3 Principles of Heart &amp; Soul</vt:lpstr>
      <vt:lpstr>The Heart &amp; Soul Model</vt:lpstr>
      <vt:lpstr>The Importance of Connectors</vt:lpstr>
      <vt:lpstr>Identify Community Networks</vt:lpstr>
      <vt:lpstr>Activity:  What do you love most about your community?</vt:lpstr>
      <vt:lpstr>Heart &amp; Soul Statements:  From Stories to Data</vt:lpstr>
      <vt:lpstr>9 Heart &amp; Soul Statements Adopted</vt:lpstr>
      <vt:lpstr>82 Community Generated Idea Adopted</vt:lpstr>
      <vt:lpstr>A Different Approach to Community Participation</vt:lpstr>
      <vt:lpstr> Impact Tracker Pilot – (2018 – 2020) </vt:lpstr>
      <vt:lpstr>Heart &amp; Soul Growth Across the U.S.</vt:lpstr>
      <vt:lpstr>Goals for the six-month pilot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Town is Your Home</dc:title>
  <dc:creator>Joan Wagner</dc:creator>
  <cp:lastModifiedBy>Melissa Levy</cp:lastModifiedBy>
  <cp:revision>220</cp:revision>
  <dcterms:created xsi:type="dcterms:W3CDTF">2021-01-04T22:28:40Z</dcterms:created>
  <dcterms:modified xsi:type="dcterms:W3CDTF">2024-08-05T11:52:48Z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7835239F-76FA-4D9C-A7E4-65E58D457922</vt:lpwstr>
  </property>
  <property fmtid="{D5CDD505-2E9C-101B-9397-08002B2CF9AE}" pid="3" name="ArticulatePath">
    <vt:lpwstr>Introduction to CH&amp;S 2021 Template - Interactive</vt:lpwstr>
  </property>
</Properties>
</file>