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4" r:id="rId5"/>
  </p:sldMasterIdLst>
  <p:notesMasterIdLst>
    <p:notesMasterId r:id="rId20"/>
  </p:notesMasterIdLst>
  <p:sldIdLst>
    <p:sldId id="317" r:id="rId6"/>
    <p:sldId id="348" r:id="rId7"/>
    <p:sldId id="346" r:id="rId8"/>
    <p:sldId id="336" r:id="rId9"/>
    <p:sldId id="335" r:id="rId10"/>
    <p:sldId id="337" r:id="rId11"/>
    <p:sldId id="339" r:id="rId12"/>
    <p:sldId id="338" r:id="rId13"/>
    <p:sldId id="341" r:id="rId14"/>
    <p:sldId id="347" r:id="rId15"/>
    <p:sldId id="340" r:id="rId16"/>
    <p:sldId id="342" r:id="rId17"/>
    <p:sldId id="343" r:id="rId18"/>
    <p:sldId id="332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Nova" panose="020B0604020202020204" charset="0"/>
      <p:regular r:id="rId25"/>
      <p:bold r:id="rId26"/>
      <p:italic r:id="rId27"/>
      <p:boldItalic r:id="rId28"/>
    </p:embeddedFont>
    <p:embeddedFont>
      <p:font typeface="Arial Nova Light" panose="020B060402020202020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0607E"/>
    <a:srgbClr val="F3901D"/>
    <a:srgbClr val="CA954E"/>
    <a:srgbClr val="C41230"/>
    <a:srgbClr val="717174"/>
    <a:srgbClr val="F6D218"/>
    <a:srgbClr val="005F7F"/>
    <a:srgbClr val="0C55A5"/>
    <a:srgbClr val="2A2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09" autoAdjust="0"/>
  </p:normalViewPr>
  <p:slideViewPr>
    <p:cSldViewPr snapToGrid="0">
      <p:cViewPr varScale="1">
        <p:scale>
          <a:sx n="104" d="100"/>
          <a:sy n="104" d="100"/>
        </p:scale>
        <p:origin x="869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6E687-2771-4843-ADB0-A3D5AC7C11AA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5E322-D110-497E-B3B9-8204B4990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77552-3C76-4A68-AFE1-87060D79DC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635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u="sng" dirty="0" smtClean="0"/>
              <a:t>External Coordination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Metropolitan Planning Organizations &amp; Councils of Governments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County and local governments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Other Public Agency Initiatives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5E322-D110-497E-B3B9-8204B4990D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2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Sec. Hall/ Leadership of 21 MPOs and COGs;  developed Summer 2023</a:t>
            </a:r>
            <a:r>
              <a:rPr lang="en-US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Previously did</a:t>
            </a:r>
            <a:r>
              <a:rPr lang="en-US" baseline="0" dirty="0" smtClean="0"/>
              <a:t> not include RSA, Bike/</a:t>
            </a:r>
            <a:r>
              <a:rPr lang="en-US" baseline="0" dirty="0" err="1" smtClean="0"/>
              <a:t>Ped</a:t>
            </a:r>
            <a:r>
              <a:rPr lang="en-US" baseline="0" dirty="0" smtClean="0"/>
              <a:t>, Transit,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Consider how each of these program types require further coordination with SCDOT offices and additional organizations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5E322-D110-497E-B3B9-8204B4990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58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55" lvl="0"/>
            <a:r>
              <a:rPr lang="en-US" baseline="0" dirty="0" smtClean="0"/>
              <a:t>Focusing on intra and inter-agency coordination = FHWA/FTA, MPO/COG, and between SCDOT offices/districts</a:t>
            </a:r>
          </a:p>
          <a:p>
            <a:pPr marL="9355" lvl="0"/>
            <a:endParaRPr lang="en-US" baseline="0" dirty="0" smtClean="0"/>
          </a:p>
          <a:p>
            <a:pPr marL="9355" lvl="0"/>
            <a:r>
              <a:rPr lang="en-US" baseline="0" dirty="0" smtClean="0"/>
              <a:t>SCDOT has a broad mission and responsibility to provide access to the network, but what happens around that network is mostly out of its hands.</a:t>
            </a:r>
          </a:p>
          <a:p>
            <a:pPr marL="9355" lvl="0"/>
            <a:endParaRPr lang="en-US" baseline="0" dirty="0" smtClean="0"/>
          </a:p>
          <a:p>
            <a:pPr marL="9355" lvl="0"/>
            <a:r>
              <a:rPr lang="en-US" baseline="0" dirty="0" smtClean="0"/>
              <a:t>Planning as a way to coordinate across and within levels of government.</a:t>
            </a:r>
            <a:r>
              <a:rPr lang="en-US" baseline="0" dirty="0"/>
              <a:t> </a:t>
            </a:r>
            <a:r>
              <a:rPr lang="en-US" baseline="0" dirty="0" smtClean="0"/>
              <a:t>Going to speak to developing the foundation for transportation planning in the agency, and how that takes 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111">
              <a:defRPr/>
            </a:pPr>
            <a:fld id="{B1777552-3C76-4A68-AFE1-87060D79DCB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111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667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5E322-D110-497E-B3B9-8204B4990D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49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Sec. Hall/ Leadership of 21 MPOs and COGs;  developed Summer 2023</a:t>
            </a:r>
            <a:r>
              <a:rPr lang="en-US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Previously did</a:t>
            </a:r>
            <a:r>
              <a:rPr lang="en-US" baseline="0" dirty="0" smtClean="0"/>
              <a:t> not include RSA, Bike/</a:t>
            </a:r>
            <a:r>
              <a:rPr lang="en-US" baseline="0" dirty="0" err="1" smtClean="0"/>
              <a:t>Ped</a:t>
            </a:r>
            <a:r>
              <a:rPr lang="en-US" baseline="0" dirty="0" smtClean="0"/>
              <a:t>, Transit,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Consider how each of these program types require further coordination with SCDOT offices and additional organizations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5E322-D110-497E-B3B9-8204B4990D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79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deserving of further study…</a:t>
            </a:r>
          </a:p>
          <a:p>
            <a:r>
              <a:rPr lang="en-US" dirty="0"/>
              <a:t>We’ll ask you:</a:t>
            </a:r>
          </a:p>
          <a:p>
            <a:pPr marL="228600" indent="-228600">
              <a:buAutoNum type="arabicParenR"/>
            </a:pPr>
            <a:r>
              <a:rPr lang="en-US" dirty="0"/>
              <a:t>Are there any corridors you would add?</a:t>
            </a:r>
          </a:p>
          <a:p>
            <a:pPr marL="228600" indent="-228600">
              <a:buAutoNum type="arabicParenR"/>
            </a:pPr>
            <a:r>
              <a:rPr lang="en-US" dirty="0"/>
              <a:t>Do you think any of the termini needs to change and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5E322-D110-497E-B3B9-8204B4990D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25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ask you:</a:t>
            </a:r>
          </a:p>
          <a:p>
            <a:r>
              <a:rPr lang="en-US" dirty="0"/>
              <a:t>1) Is there any other publicly accessible data set that you would like to use for ranking corridors?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5E322-D110-497E-B3B9-8204B4990D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64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none</a:t>
            </a:r>
            <a:r>
              <a:rPr lang="en-US" baseline="0" dirty="0" smtClean="0"/>
              <a:t> of these don’t work in a vacuum:</a:t>
            </a:r>
          </a:p>
          <a:p>
            <a:r>
              <a:rPr lang="en-US" sz="3200" b="1" u="sng" dirty="0" smtClean="0"/>
              <a:t>Internal Coordination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Road Safety Audits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Communication and graphic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Project Development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Transportation Alternatives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Business analytics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Engineering District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5E322-D110-497E-B3B9-8204B4990D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3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Clear, consistent communication is critical for coordination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5E322-D110-497E-B3B9-8204B4990D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3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0BE919B-11A4-5F66-3C9B-AC827C49F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50382"/>
            <a:ext cx="10515600" cy="47224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3" descr="Car with solid fill">
            <a:extLst>
              <a:ext uri="{FF2B5EF4-FFF2-40B4-BE49-F238E27FC236}">
                <a16:creationId xmlns:a16="http://schemas.microsoft.com/office/drawing/2014/main" id="{4DD90B4E-05CB-8B51-05A5-5833BFA9F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19250" y="6302854"/>
            <a:ext cx="457200" cy="457200"/>
          </a:xfrm>
          <a:prstGeom prst="rect">
            <a:avLst/>
          </a:prstGeom>
        </p:spPr>
      </p:pic>
      <p:pic>
        <p:nvPicPr>
          <p:cNvPr id="6" name="Graphic 5" descr="Truck with solid fill">
            <a:extLst>
              <a:ext uri="{FF2B5EF4-FFF2-40B4-BE49-F238E27FC236}">
                <a16:creationId xmlns:a16="http://schemas.microsoft.com/office/drawing/2014/main" id="{1FD1AFE5-71DC-E7F0-99E9-1E52E308EF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59000" y="6300805"/>
            <a:ext cx="457200" cy="457200"/>
          </a:xfrm>
          <a:prstGeom prst="rect">
            <a:avLst/>
          </a:prstGeom>
        </p:spPr>
      </p:pic>
      <p:pic>
        <p:nvPicPr>
          <p:cNvPr id="9" name="Graphic 8" descr="Cycling with solid fill">
            <a:extLst>
              <a:ext uri="{FF2B5EF4-FFF2-40B4-BE49-F238E27FC236}">
                <a16:creationId xmlns:a16="http://schemas.microsoft.com/office/drawing/2014/main" id="{2DD66044-352B-779A-40C7-EB8BB3E21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698750" y="6338905"/>
            <a:ext cx="365760" cy="365760"/>
          </a:xfrm>
          <a:prstGeom prst="rect">
            <a:avLst/>
          </a:prstGeom>
        </p:spPr>
      </p:pic>
      <p:pic>
        <p:nvPicPr>
          <p:cNvPr id="12" name="Graphic 11" descr="Walk with solid fill">
            <a:extLst>
              <a:ext uri="{FF2B5EF4-FFF2-40B4-BE49-F238E27FC236}">
                <a16:creationId xmlns:a16="http://schemas.microsoft.com/office/drawing/2014/main" id="{DACD503A-1F3E-6D9F-B5F1-E082C11510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47060" y="6338905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7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9FB0E-77E3-1286-7489-7BDE3DF9B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4580" y="1350483"/>
            <a:ext cx="5189220" cy="47228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A753BED-D8C2-766D-F7DF-5907C0D70B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350483"/>
            <a:ext cx="5189220" cy="22928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67B4559-0A9E-0F64-8FE3-D4D9B99F3F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3780469"/>
            <a:ext cx="5189220" cy="22928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A0DF602-E35A-7DB8-0915-BD1E43CFDC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350483"/>
            <a:ext cx="3413760" cy="47228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04D2D60-1512-196C-B51F-86FD159568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9120" y="1350483"/>
            <a:ext cx="3413760" cy="472281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0873FB3-BD77-122B-F6D0-73F89F38B0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039" y="1350483"/>
            <a:ext cx="3413760" cy="47228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68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67A42BB-6251-6903-EF52-6ACB416E2F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580" y="1350483"/>
            <a:ext cx="5189220" cy="229282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56BB953-F4C8-BB9C-F0FE-47F6903528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4580" y="3780469"/>
            <a:ext cx="5189220" cy="2292826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4B951FD-67B3-771E-5127-D63AC6F242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1350483"/>
            <a:ext cx="5189220" cy="229282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23471C7-162A-5417-9CA1-86A3BD48EF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3780469"/>
            <a:ext cx="5189220" cy="22928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28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14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99C9-D755-06CF-AB81-F54FD9597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3B88E-19BA-FB0C-9B3F-426ACAF8F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A4D00-A1E5-8BBC-8EDF-0A1A0AD2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F49D-9BE3-1E4B-A774-5CE3FD467B8E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87595-682A-FA77-2D46-6FF02496B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0F43E-817C-D4EA-6603-3911D0C2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646B-1A9C-BC45-8AA7-058C246AD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1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2F64-032A-4287-8D10-74EB7F3F47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98" y="6474919"/>
            <a:ext cx="1882902" cy="2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47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4DF6-51A3-43AA-B354-A7E9815BEC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</p:spTree>
    <p:extLst>
      <p:ext uri="{BB962C8B-B14F-4D97-AF65-F5344CB8AC3E}">
        <p14:creationId xmlns:p14="http://schemas.microsoft.com/office/powerpoint/2010/main" val="3808397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F71-61F0-411A-BB07-6BD1768AF9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38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972E6-1DCE-4A4D-A404-C4EFC81676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27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9911-9540-4CD4-8F7E-778E81119E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66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2B670E4-16CC-8BBE-9BC7-45EF3B182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350382"/>
            <a:ext cx="5189220" cy="47224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F2D15CE-3D98-4C66-EB7B-1E0C3F8C6E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4580" y="1350382"/>
            <a:ext cx="5189220" cy="47224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822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2BE6-2C26-4174-AFFC-1F5B8D9AA8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30A09-0595-47F5-8A00-39BD692C19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89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EFB9-7712-4BDF-B811-C3BE03C4FC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5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0D34-8418-46FD-9DF3-9C2B8A7B90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31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9987-2A2B-4D12-9CEA-93A658DF7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0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120B1-5F4C-45F5-90B6-8DC2B95BCD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9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2B670E4-16CC-8BBE-9BC7-45EF3B182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350382"/>
            <a:ext cx="5189220" cy="47224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2D6A730-84D6-FB6D-C1A9-ED6435E4CA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4580" y="1350483"/>
            <a:ext cx="5189220" cy="47228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9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F2D15CE-3D98-4C66-EB7B-1E0C3F8C6E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4580" y="1350382"/>
            <a:ext cx="5189220" cy="47224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5C630E1-FBC2-5B98-7B82-5F2D814EB2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350483"/>
            <a:ext cx="5189220" cy="47228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8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2B670E4-16CC-8BBE-9BC7-45EF3B182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350382"/>
            <a:ext cx="5189220" cy="47224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207085A-D535-C95D-278F-921D03391D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580" y="1350483"/>
            <a:ext cx="5189220" cy="229282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4460950-3BC6-376D-3AA5-B3DCBA469D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4580" y="3780469"/>
            <a:ext cx="5189220" cy="22928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7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F2D15CE-3D98-4C66-EB7B-1E0C3F8C6E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4580" y="1350382"/>
            <a:ext cx="5189220" cy="47224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C4C1D-2767-9F05-9535-BF8FE88F6D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350483"/>
            <a:ext cx="5189220" cy="229282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3E2AC73-DF3F-45C3-B583-F17875E1E6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3780469"/>
            <a:ext cx="5189220" cy="22928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2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95FD1A6-D04B-D3E9-FC36-C6608BD82E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350483"/>
            <a:ext cx="10515600" cy="47228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5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3E31D9C-CC39-186C-8A05-B6B48C1A3D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350483"/>
            <a:ext cx="5189220" cy="472281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9FB0E-77E3-1286-7489-7BDE3DF9B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4580" y="1350483"/>
            <a:ext cx="5189220" cy="47228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5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20551-A7C6-5888-DCD0-FAF208CB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6"/>
            <a:ext cx="10515600" cy="900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3E31D9C-CC39-186C-8A05-B6B48C1A3D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350483"/>
            <a:ext cx="5189220" cy="472281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67A42BB-6251-6903-EF52-6ACB416E2F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580" y="1350483"/>
            <a:ext cx="5189220" cy="229282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56BB953-F4C8-BB9C-F0FE-47F6903528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4580" y="3780469"/>
            <a:ext cx="5189220" cy="22928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153B2-5C08-AE90-10D5-E00CD9D9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8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C3A16-274E-E925-EC0E-EA88C13C3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2531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F5656-9626-106C-0E81-233DC4739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BE0D8-DCDD-4288-B556-5964B5734089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9338-4282-F2CE-3F68-70169DC6A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C27C1-81AB-FD06-8293-E66BB15EF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E1009-C1C0-4B80-9191-25454A4D0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8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8" r:id="rId3"/>
    <p:sldLayoutId id="2147483659" r:id="rId4"/>
    <p:sldLayoutId id="2147483660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2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85C26-3C58-4DF7-BF93-84C6410E04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MPO/COG Academy, March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7F810-AD3B-4A8D-A09F-15D80FC1701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4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AF07C4B-5062-5DF4-7A54-4DAD87C4CEBE}"/>
              </a:ext>
            </a:extLst>
          </p:cNvPr>
          <p:cNvSpPr txBox="1">
            <a:spLocks/>
          </p:cNvSpPr>
          <p:nvPr/>
        </p:nvSpPr>
        <p:spPr>
          <a:xfrm>
            <a:off x="0" y="6210300"/>
            <a:ext cx="12192000" cy="647700"/>
          </a:xfrm>
          <a:prstGeom prst="rect">
            <a:avLst/>
          </a:prstGeom>
          <a:solidFill>
            <a:srgbClr val="717174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i="1" dirty="0">
                <a:solidFill>
                  <a:srgbClr val="F6D218"/>
                </a:solidFill>
                <a:latin typeface="Arial Nova" panose="020B0504020202020204" pitchFamily="34" charset="0"/>
              </a:rPr>
              <a:t>                                                           July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6D218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DB37B17-19BF-0E0F-5980-6C4F9175C061}"/>
              </a:ext>
            </a:extLst>
          </p:cNvPr>
          <p:cNvSpPr txBox="1">
            <a:spLocks/>
          </p:cNvSpPr>
          <p:nvPr/>
        </p:nvSpPr>
        <p:spPr>
          <a:xfrm>
            <a:off x="0" y="5490424"/>
            <a:ext cx="12192000" cy="719876"/>
          </a:xfrm>
          <a:prstGeom prst="rect">
            <a:avLst/>
          </a:prstGeom>
          <a:solidFill>
            <a:srgbClr val="00607E"/>
          </a:solidFill>
          <a:ln w="28575">
            <a:solidFill>
              <a:srgbClr val="005F7F"/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4400" b="1" dirty="0" smtClean="0">
                <a:solidFill>
                  <a:prstClr val="white"/>
                </a:solidFill>
                <a:latin typeface="Arial Nova" panose="020B0504020202020204" pitchFamily="34" charset="0"/>
              </a:rPr>
              <a:t>NADO National Regional Transportation Conference 2024</a:t>
            </a:r>
          </a:p>
          <a:p>
            <a:pPr algn="r">
              <a:defRPr/>
            </a:pPr>
            <a:r>
              <a:rPr lang="en-US" sz="4400" b="1" i="1" dirty="0" smtClean="0">
                <a:solidFill>
                  <a:prstClr val="white"/>
                </a:solidFill>
                <a:latin typeface="Arial Nova" panose="020B0504020202020204" pitchFamily="34" charset="0"/>
              </a:rPr>
              <a:t>Communication </a:t>
            </a:r>
            <a:r>
              <a:rPr lang="en-US" sz="4400" b="1" i="1" dirty="0">
                <a:solidFill>
                  <a:prstClr val="white"/>
                </a:solidFill>
                <a:latin typeface="Arial Nova" panose="020B0504020202020204" pitchFamily="34" charset="0"/>
              </a:rPr>
              <a:t>and Public Outreach to Support Bike/</a:t>
            </a:r>
            <a:r>
              <a:rPr lang="en-US" sz="4400" b="1" i="1" dirty="0" err="1">
                <a:solidFill>
                  <a:prstClr val="white"/>
                </a:solidFill>
                <a:latin typeface="Arial Nova" panose="020B0504020202020204" pitchFamily="34" charset="0"/>
              </a:rPr>
              <a:t>Ped</a:t>
            </a:r>
            <a:r>
              <a:rPr lang="en-US" sz="4400" b="1" i="1" dirty="0">
                <a:solidFill>
                  <a:prstClr val="white"/>
                </a:solidFill>
                <a:latin typeface="Arial Nova" panose="020B0504020202020204" pitchFamily="34" charset="0"/>
              </a:rPr>
              <a:t> Planning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DB3CC89-FC42-093E-0E49-BDA8C5A409C2}"/>
              </a:ext>
            </a:extLst>
          </p:cNvPr>
          <p:cNvSpPr txBox="1">
            <a:spLocks/>
          </p:cNvSpPr>
          <p:nvPr/>
        </p:nvSpPr>
        <p:spPr>
          <a:xfrm>
            <a:off x="336430" y="1282389"/>
            <a:ext cx="4209691" cy="828135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srgbClr val="00607E"/>
                </a:solidFill>
                <a:latin typeface="Arial Nova" panose="020B0504020202020204" pitchFamily="34" charset="0"/>
              </a:rPr>
              <a:t>Office of Planning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07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9E9C97-7BC0-1A1E-CB33-CFEA2B5E82ED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0" y="6534150"/>
            <a:ext cx="8258175" cy="0"/>
          </a:xfrm>
          <a:prstGeom prst="line">
            <a:avLst/>
          </a:prstGeom>
          <a:ln w="28575">
            <a:solidFill>
              <a:srgbClr val="F6D2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B0512B-F2FF-AF3D-2F07-AC4726044E7C}"/>
              </a:ext>
            </a:extLst>
          </p:cNvPr>
          <p:cNvCxnSpPr>
            <a:cxnSpLocks/>
          </p:cNvCxnSpPr>
          <p:nvPr/>
        </p:nvCxnSpPr>
        <p:spPr>
          <a:xfrm>
            <a:off x="0" y="6591300"/>
            <a:ext cx="8258175" cy="0"/>
          </a:xfrm>
          <a:prstGeom prst="line">
            <a:avLst/>
          </a:prstGeom>
          <a:ln w="28575">
            <a:solidFill>
              <a:srgbClr val="F6D2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CE04F1-74E5-FB8B-6DD8-781878C9E16B}"/>
              </a:ext>
            </a:extLst>
          </p:cNvPr>
          <p:cNvCxnSpPr>
            <a:cxnSpLocks/>
          </p:cNvCxnSpPr>
          <p:nvPr/>
        </p:nvCxnSpPr>
        <p:spPr>
          <a:xfrm flipV="1">
            <a:off x="0" y="6210300"/>
            <a:ext cx="12192000" cy="353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2BA448-A796-3D63-87F8-0FC801DE1546}"/>
              </a:ext>
            </a:extLst>
          </p:cNvPr>
          <p:cNvCxnSpPr>
            <a:cxnSpLocks/>
          </p:cNvCxnSpPr>
          <p:nvPr/>
        </p:nvCxnSpPr>
        <p:spPr>
          <a:xfrm>
            <a:off x="0" y="6840325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035F31-E2B0-ED54-A87F-00B214BE218F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10658475" y="6534150"/>
            <a:ext cx="1533525" cy="0"/>
          </a:xfrm>
          <a:prstGeom prst="line">
            <a:avLst/>
          </a:prstGeom>
          <a:ln w="28575">
            <a:solidFill>
              <a:srgbClr val="F6D2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980EF6-146E-1A5F-D1A2-280421B1F6B7}"/>
              </a:ext>
            </a:extLst>
          </p:cNvPr>
          <p:cNvCxnSpPr>
            <a:cxnSpLocks/>
          </p:cNvCxnSpPr>
          <p:nvPr/>
        </p:nvCxnSpPr>
        <p:spPr>
          <a:xfrm>
            <a:off x="10658475" y="6591300"/>
            <a:ext cx="1533526" cy="0"/>
          </a:xfrm>
          <a:prstGeom prst="line">
            <a:avLst/>
          </a:prstGeom>
          <a:ln w="28575">
            <a:solidFill>
              <a:srgbClr val="F6D2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0" y="6533844"/>
            <a:ext cx="6538586" cy="309279"/>
          </a:xfrm>
        </p:spPr>
        <p:txBody>
          <a:bodyPr anchor="ctr">
            <a:noAutofit/>
          </a:bodyPr>
          <a:lstStyle/>
          <a:p>
            <a:pPr algn="l">
              <a:lnSpc>
                <a:spcPts val="2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      Guillermo Espinosa, AICP – SCDOT Active Transportation Planning Manager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-1" y="6196296"/>
            <a:ext cx="6538586" cy="309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By: Joe Sturm, P.E. – SCDOT Regional Mobility Program Chief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CD9E-5A4A-6A43-67C3-422D068D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4" y="202691"/>
            <a:ext cx="11860161" cy="1480623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00607E"/>
                </a:solidFill>
                <a:latin typeface="Arial Nova" panose="020B0604020202020204" charset="0"/>
                <a:cs typeface="Arial" panose="020B0604020202020204" pitchFamily="34" charset="0"/>
              </a:rPr>
              <a:t>SCDOT Complete Streets Policy – Coordination</a:t>
            </a:r>
            <a:endParaRPr lang="en-US" sz="3600" b="1" dirty="0">
              <a:solidFill>
                <a:srgbClr val="00607E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60B73-8728-1C31-112D-E5C38441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619" y="1748831"/>
            <a:ext cx="5580186" cy="4314543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Impacts the coordination of multiple programs managed within and outside SCDOT.</a:t>
            </a:r>
          </a:p>
          <a:p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Coordination has to support existing SCDOT project phasing and programs.</a:t>
            </a:r>
          </a:p>
          <a:p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Involves statewide communications, training, and coordination to continue supporting implementation.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43" y="1924025"/>
            <a:ext cx="5233421" cy="39641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8A7498-DC2E-77AB-0FFD-B798926C06CA}"/>
              </a:ext>
            </a:extLst>
          </p:cNvPr>
          <p:cNvSpPr/>
          <p:nvPr/>
        </p:nvSpPr>
        <p:spPr>
          <a:xfrm>
            <a:off x="196644" y="1400805"/>
            <a:ext cx="6529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Programs Impacted by Policy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E608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1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CD9E-5A4A-6A43-67C3-422D068D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16" y="210065"/>
            <a:ext cx="10515600" cy="148062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 Nova" panose="020B0604020202020204" charset="0"/>
                <a:cs typeface="Arial" panose="020B0604020202020204" pitchFamily="34" charset="0"/>
              </a:rPr>
              <a:t>Pilot Studies: Regional Bicycle-Pedestrian Accommodations Master Plan (RBAMP)</a:t>
            </a:r>
            <a:endParaRPr lang="en-US" b="1" dirty="0">
              <a:solidFill>
                <a:schemeClr val="accent1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60B73-8728-1C31-112D-E5C38441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50" y="1835852"/>
            <a:ext cx="6081485" cy="36854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Critical Considerations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Identifying areas of high need and high risk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Identifying corridors with comparatively high retrofit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Developing a prioritized active transportation network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Consistent formatting guidelines for planning documents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1F497D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26" y="1605323"/>
            <a:ext cx="5362869" cy="41465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063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568" y="1422718"/>
            <a:ext cx="8499755" cy="4076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42CD9E-5A4A-6A43-67C3-422D068D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24" y="151071"/>
            <a:ext cx="10515600" cy="148062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607E"/>
                </a:solidFill>
                <a:latin typeface="Arial Nova" panose="020B0604020202020204" charset="0"/>
                <a:cs typeface="Arial" panose="020B0604020202020204" pitchFamily="34" charset="0"/>
              </a:rPr>
              <a:t>Pilot Studies: RMP and RBAMP Expected Outcomes</a:t>
            </a:r>
            <a:endParaRPr lang="en-US" sz="3200" b="1" dirty="0">
              <a:solidFill>
                <a:srgbClr val="00607E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60B73-8728-1C31-112D-E5C38441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8" y="1806805"/>
            <a:ext cx="3340752" cy="4014745"/>
          </a:xfrm>
        </p:spPr>
        <p:txBody>
          <a:bodyPr>
            <a:noAutofit/>
          </a:bodyPr>
          <a:lstStyle/>
          <a:p>
            <a:pPr indent="-171450"/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Planning-level </a:t>
            </a:r>
            <a:r>
              <a:rPr lang="en-US" sz="2600" dirty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feasibility screening</a:t>
            </a:r>
          </a:p>
          <a:p>
            <a:pPr indent="-171450"/>
            <a:r>
              <a:rPr lang="en-US" sz="2600" dirty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Regional project </a:t>
            </a: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recommendations</a:t>
            </a:r>
            <a:endParaRPr lang="en-US" sz="2600" dirty="0">
              <a:solidFill>
                <a:srgbClr val="1F497D"/>
              </a:solidFill>
              <a:latin typeface="Arial Nova" panose="020B0604020202020204" charset="0"/>
              <a:cs typeface="Arial" panose="020B0604020202020204" pitchFamily="34" charset="0"/>
            </a:endParaRPr>
          </a:p>
          <a:p>
            <a:pPr indent="-171450"/>
            <a:r>
              <a:rPr lang="en-US" sz="2600" dirty="0" err="1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Webmapping</a:t>
            </a: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 applications for internal/external coordination</a:t>
            </a:r>
            <a:endParaRPr lang="en-US" sz="2600" dirty="0">
              <a:solidFill>
                <a:srgbClr val="1F497D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120" y="2197638"/>
            <a:ext cx="8274572" cy="4014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9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CD9E-5A4A-6A43-67C3-422D068D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93" y="113152"/>
            <a:ext cx="10515600" cy="1480623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solidFill>
                  <a:srgbClr val="00607E"/>
                </a:solidFill>
                <a:latin typeface="Arial Nova" panose="020B0604020202020204" charset="0"/>
                <a:cs typeface="Arial" panose="020B0604020202020204" pitchFamily="34" charset="0"/>
              </a:rPr>
              <a:t>…in the meantime</a:t>
            </a:r>
            <a:endParaRPr lang="en-US" sz="4800" b="1" dirty="0">
              <a:solidFill>
                <a:srgbClr val="00607E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60B73-8728-1C31-112D-E5C38441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32" y="1646443"/>
            <a:ext cx="5090523" cy="174568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Corridor &amp; Feasibility Studies</a:t>
            </a:r>
          </a:p>
          <a:p>
            <a:r>
              <a:rPr lang="en-US" sz="24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Project Development Teams</a:t>
            </a:r>
          </a:p>
          <a:p>
            <a:r>
              <a:rPr lang="en-US" sz="24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Road Safety Audits</a:t>
            </a:r>
          </a:p>
          <a:p>
            <a:r>
              <a:rPr lang="en-US" sz="24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Stakeholder-driven initiatives</a:t>
            </a:r>
          </a:p>
        </p:txBody>
      </p:sp>
      <p:sp>
        <p:nvSpPr>
          <p:cNvPr id="4" name="object 5"/>
          <p:cNvSpPr/>
          <p:nvPr/>
        </p:nvSpPr>
        <p:spPr>
          <a:xfrm>
            <a:off x="433229" y="3519337"/>
            <a:ext cx="4615542" cy="2113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1103" y="2394533"/>
            <a:ext cx="3851123" cy="235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474" y="1279490"/>
            <a:ext cx="3981924" cy="4218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1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E16B-9DDE-4584-23A5-88596354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3" y="63256"/>
            <a:ext cx="11727927" cy="770028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Questions/Discussion?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6397727" y="960051"/>
            <a:ext cx="5508523" cy="138499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Guillermo Espinosa, AICP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Active Transportation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Planning Manager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Email:  EspinosaGJ@scdot.org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763" y="960051"/>
            <a:ext cx="5508523" cy="138499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Joe Sturm, P.E.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smtClean="0">
                <a:solidFill>
                  <a:srgbClr val="24406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Chief, Regional Mobility Program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Email:  SturmJP@scdot.org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50977-1EC8-1AFA-8DCF-1311A235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4" y="63256"/>
            <a:ext cx="11680302" cy="90072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E6080"/>
                </a:solidFill>
              </a:rPr>
              <a:t>Introduction</a:t>
            </a:r>
            <a:endParaRPr lang="en-US" b="1" dirty="0">
              <a:solidFill>
                <a:srgbClr val="00607E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560B73-8728-1C31-112D-E5C38441BD54}"/>
              </a:ext>
            </a:extLst>
          </p:cNvPr>
          <p:cNvSpPr txBox="1">
            <a:spLocks/>
          </p:cNvSpPr>
          <p:nvPr/>
        </p:nvSpPr>
        <p:spPr>
          <a:xfrm>
            <a:off x="267429" y="1089340"/>
            <a:ext cx="7401732" cy="517872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500" u="sng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Who are we? </a:t>
            </a:r>
          </a:p>
          <a:p>
            <a:r>
              <a:rPr lang="en-US" sz="22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Joe Sturm, P.E.</a:t>
            </a:r>
          </a:p>
          <a:p>
            <a:pPr marL="0" indent="0">
              <a:buNone/>
            </a:pPr>
            <a:r>
              <a:rPr lang="en-US" sz="2200" i="1" dirty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 </a:t>
            </a:r>
            <a:r>
              <a:rPr lang="en-US" sz="2200" i="1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   Chief, Regional Mobility Program</a:t>
            </a:r>
          </a:p>
          <a:p>
            <a:r>
              <a:rPr lang="en-US" sz="22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Guillermo Espinosa, AICP</a:t>
            </a:r>
          </a:p>
          <a:p>
            <a:pPr marL="0" indent="0">
              <a:buNone/>
            </a:pPr>
            <a:r>
              <a:rPr lang="en-US" sz="2200" i="1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    Active Transportation Planning Manager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500" u="sng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What do we do?</a:t>
            </a:r>
          </a:p>
          <a:p>
            <a:r>
              <a:rPr lang="en-US" sz="22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Coordinate the rebranding and technical support for the MPO/COG Program (aka </a:t>
            </a:r>
            <a:r>
              <a:rPr lang="en-US" sz="2200" dirty="0" err="1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Guideshare</a:t>
            </a:r>
            <a:r>
              <a:rPr lang="en-US" sz="22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)</a:t>
            </a:r>
          </a:p>
          <a:p>
            <a:r>
              <a:rPr lang="en-US" sz="22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Coordinate the development of guidelines for SCDOT’s Complete Streets policy</a:t>
            </a:r>
          </a:p>
          <a:p>
            <a:r>
              <a:rPr lang="en-US" sz="22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Research and provide recommendations on planning initiatives and potential projects with generational impacts</a:t>
            </a:r>
          </a:p>
          <a:p>
            <a:pPr marL="0" indent="0">
              <a:buNone/>
            </a:pPr>
            <a:r>
              <a:rPr lang="en-US" sz="3500" u="sng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Main Takeaways</a:t>
            </a:r>
            <a:endParaRPr lang="en-US" sz="3500" u="sng" dirty="0">
              <a:solidFill>
                <a:srgbClr val="1F497D"/>
              </a:solidFill>
              <a:latin typeface="Arial Nova" panose="020B060402020202020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Expertise + Technical Information + Coordination = Success</a:t>
            </a:r>
          </a:p>
          <a:p>
            <a:r>
              <a:rPr lang="en-US" sz="22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Planning Framework and Programs must be Context Sensitive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solidFill>
                <a:srgbClr val="1F497D"/>
              </a:solidFill>
              <a:latin typeface="Arial Nova" panose="020B060402020202020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1F497D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3560B73-8728-1C31-112D-E5C38441BD54}"/>
              </a:ext>
            </a:extLst>
          </p:cNvPr>
          <p:cNvSpPr txBox="1">
            <a:spLocks/>
          </p:cNvSpPr>
          <p:nvPr/>
        </p:nvSpPr>
        <p:spPr>
          <a:xfrm>
            <a:off x="7831394" y="1089339"/>
            <a:ext cx="4226408" cy="44708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u="sng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Presentation Outline</a:t>
            </a:r>
          </a:p>
          <a:p>
            <a:pPr marL="457200" indent="-344488">
              <a:buFont typeface="+mj-lt"/>
              <a:buAutoNum type="arabicPeriod"/>
            </a:pP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Intro + Main Takeaways</a:t>
            </a:r>
          </a:p>
          <a:p>
            <a:pPr marL="457200" indent="-344488">
              <a:buFont typeface="+mj-lt"/>
              <a:buAutoNum type="arabicPeriod"/>
            </a:pP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Transportation Planning Across Government</a:t>
            </a:r>
          </a:p>
          <a:p>
            <a:pPr marL="457200" indent="-344488">
              <a:buFont typeface="+mj-lt"/>
              <a:buAutoNum type="arabicPeriod"/>
            </a:pP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SCDOT Regional Mobility Program</a:t>
            </a:r>
          </a:p>
          <a:p>
            <a:pPr marL="457200" indent="-344488">
              <a:buFont typeface="+mj-lt"/>
              <a:buAutoNum type="arabicPeriod"/>
            </a:pP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Complete Streets Policy</a:t>
            </a:r>
          </a:p>
          <a:p>
            <a:pPr marL="457200" indent="-344488">
              <a:buFont typeface="+mj-lt"/>
              <a:buAutoNum type="arabicPeriod"/>
            </a:pP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Pilot Regional Bike-</a:t>
            </a:r>
            <a:r>
              <a:rPr lang="en-US" sz="2600" dirty="0" err="1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Ped</a:t>
            </a: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 Accommodation Plans</a:t>
            </a:r>
          </a:p>
          <a:p>
            <a:pPr marL="457200" indent="-344488">
              <a:buFont typeface="+mj-lt"/>
              <a:buAutoNum type="arabicPeriod"/>
            </a:pP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Next Steps</a:t>
            </a:r>
          </a:p>
          <a:p>
            <a:pPr algn="ctr"/>
            <a:endParaRPr lang="en-US" dirty="0">
              <a:solidFill>
                <a:srgbClr val="1F497D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31394" y="986100"/>
            <a:ext cx="0" cy="50681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7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71D7A9B-B372-44A7-EFDE-69FDAAEB8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3" y="63256"/>
            <a:ext cx="11729543" cy="90072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0E6080"/>
                </a:solidFill>
                <a:latin typeface="Arial Nova" panose="020B0504020202020204" pitchFamily="34" charset="0"/>
              </a:rPr>
              <a:t>Transportation Planning Across Levels of Government</a:t>
            </a:r>
            <a:endParaRPr lang="en-US" sz="3200" b="1" dirty="0">
              <a:solidFill>
                <a:srgbClr val="0E6080"/>
              </a:solidFill>
              <a:latin typeface="Arial Nova" panose="020B05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24073" y="1048946"/>
            <a:ext cx="4647180" cy="4758999"/>
            <a:chOff x="1120876" y="1379965"/>
            <a:chExt cx="3967317" cy="4032694"/>
          </a:xfrm>
        </p:grpSpPr>
        <p:sp>
          <p:nvSpPr>
            <p:cNvPr id="9" name="Rectangle 8"/>
            <p:cNvSpPr/>
            <p:nvPr/>
          </p:nvSpPr>
          <p:spPr>
            <a:xfrm>
              <a:off x="3038020" y="1538391"/>
              <a:ext cx="216853" cy="37158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2994716" y="1561959"/>
              <a:ext cx="219636" cy="366870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700000">
              <a:off x="3021584" y="1593272"/>
              <a:ext cx="219640" cy="366870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8900000">
              <a:off x="2979169" y="1538390"/>
              <a:ext cx="216853" cy="37158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Donut 4"/>
            <p:cNvSpPr/>
            <p:nvPr/>
          </p:nvSpPr>
          <p:spPr>
            <a:xfrm>
              <a:off x="1120876" y="1379965"/>
              <a:ext cx="3967317" cy="4032694"/>
            </a:xfrm>
            <a:prstGeom prst="donut">
              <a:avLst>
                <a:gd name="adj" fmla="val 3841"/>
              </a:avLst>
            </a:prstGeom>
            <a:solidFill>
              <a:srgbClr val="CA954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4073" y="1031800"/>
            <a:ext cx="4647180" cy="4759000"/>
            <a:chOff x="822856" y="1016810"/>
            <a:chExt cx="4647180" cy="4759000"/>
          </a:xfrm>
        </p:grpSpPr>
        <p:sp>
          <p:nvSpPr>
            <p:cNvPr id="28" name="Hexagon 27"/>
            <p:cNvSpPr/>
            <p:nvPr/>
          </p:nvSpPr>
          <p:spPr>
            <a:xfrm>
              <a:off x="2360692" y="4410773"/>
              <a:ext cx="1625693" cy="136503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/>
                <a:t>Private</a:t>
              </a:r>
            </a:p>
            <a:p>
              <a:pPr algn="ctr"/>
              <a:r>
                <a:rPr lang="en-US" dirty="0"/>
                <a:t>Development</a:t>
              </a:r>
            </a:p>
          </p:txBody>
        </p:sp>
        <p:sp>
          <p:nvSpPr>
            <p:cNvPr id="23" name="Hexagon 22"/>
            <p:cNvSpPr/>
            <p:nvPr/>
          </p:nvSpPr>
          <p:spPr>
            <a:xfrm>
              <a:off x="2360692" y="1016810"/>
              <a:ext cx="1625693" cy="136503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/>
                <a:t>Federal</a:t>
              </a:r>
            </a:p>
            <a:p>
              <a:pPr algn="ctr"/>
              <a:r>
                <a:rPr lang="en-US" dirty="0" smtClean="0"/>
                <a:t>Requirements</a:t>
              </a: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>
              <a:off x="3844343" y="1881585"/>
              <a:ext cx="1625693" cy="136503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/>
                <a:t>County</a:t>
              </a:r>
            </a:p>
            <a:p>
              <a:pPr algn="ctr"/>
              <a:r>
                <a:rPr lang="en-US" dirty="0" smtClean="0"/>
                <a:t>Government</a:t>
              </a: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>
              <a:off x="3844343" y="3572168"/>
              <a:ext cx="1625693" cy="136503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/>
                <a:t>Municipal</a:t>
              </a:r>
            </a:p>
            <a:p>
              <a:pPr algn="ctr"/>
              <a:r>
                <a:rPr lang="en-US" dirty="0" smtClean="0"/>
                <a:t>Government</a:t>
              </a:r>
            </a:p>
          </p:txBody>
        </p:sp>
        <p:sp>
          <p:nvSpPr>
            <p:cNvPr id="26" name="Hexagon 25"/>
            <p:cNvSpPr/>
            <p:nvPr/>
          </p:nvSpPr>
          <p:spPr>
            <a:xfrm>
              <a:off x="822856" y="1881585"/>
              <a:ext cx="1625693" cy="136503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/>
                <a:t>State</a:t>
              </a:r>
            </a:p>
            <a:p>
              <a:pPr algn="ctr"/>
              <a:r>
                <a:rPr lang="en-US" dirty="0" smtClean="0"/>
                <a:t>Government</a:t>
              </a:r>
              <a:endParaRPr lang="en-US" dirty="0"/>
            </a:p>
          </p:txBody>
        </p:sp>
        <p:sp>
          <p:nvSpPr>
            <p:cNvPr id="27" name="Hexagon 26"/>
            <p:cNvSpPr/>
            <p:nvPr/>
          </p:nvSpPr>
          <p:spPr>
            <a:xfrm>
              <a:off x="822856" y="3572169"/>
              <a:ext cx="1625693" cy="136503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/>
                <a:t>Non-Profit</a:t>
              </a:r>
            </a:p>
            <a:p>
              <a:pPr algn="ctr"/>
              <a:r>
                <a:rPr lang="en-US" dirty="0" smtClean="0"/>
                <a:t>Initiatives</a:t>
              </a:r>
              <a:endParaRPr lang="en-US" dirty="0"/>
            </a:p>
          </p:txBody>
        </p:sp>
        <p:sp>
          <p:nvSpPr>
            <p:cNvPr id="29" name="Hexagon 28"/>
            <p:cNvSpPr/>
            <p:nvPr/>
          </p:nvSpPr>
          <p:spPr>
            <a:xfrm>
              <a:off x="2144078" y="2558085"/>
              <a:ext cx="1997122" cy="1645949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b="1" dirty="0" smtClean="0"/>
                <a:t>SCDOT</a:t>
              </a:r>
              <a:endParaRPr lang="en-US" b="1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4631" r="31527" b="17841"/>
          <a:stretch/>
        </p:blipFill>
        <p:spPr>
          <a:xfrm>
            <a:off x="5517002" y="921756"/>
            <a:ext cx="6450353" cy="5272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5510016" y="921757"/>
            <a:ext cx="6450353" cy="52627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90037D-B0B6-598C-1057-EFC31F99EC08}"/>
              </a:ext>
            </a:extLst>
          </p:cNvPr>
          <p:cNvSpPr/>
          <p:nvPr/>
        </p:nvSpPr>
        <p:spPr>
          <a:xfrm>
            <a:off x="5573517" y="1699539"/>
            <a:ext cx="63343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 defTabSz="1219170"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E6080"/>
                </a:solidFill>
                <a:latin typeface="Arial Nova" panose="020B0504020202020204" pitchFamily="34" charset="0"/>
              </a:rPr>
              <a:t>SCDOT as steward of the state-owned roadway network (41k miles, 4</a:t>
            </a:r>
            <a:r>
              <a:rPr lang="en-US" sz="2400" baseline="30000" dirty="0" smtClean="0">
                <a:solidFill>
                  <a:srgbClr val="0E6080"/>
                </a:solidFill>
                <a:latin typeface="Arial Nova" panose="020B0504020202020204" pitchFamily="34" charset="0"/>
              </a:rPr>
              <a:t>th</a:t>
            </a:r>
            <a:r>
              <a:rPr lang="en-US" sz="2400" dirty="0" smtClean="0">
                <a:solidFill>
                  <a:srgbClr val="0E6080"/>
                </a:solidFill>
                <a:latin typeface="Arial Nova" panose="020B0504020202020204" pitchFamily="34" charset="0"/>
              </a:rPr>
              <a:t> largest in the USA)</a:t>
            </a:r>
          </a:p>
          <a:p>
            <a:pPr marL="182880" indent="-182880" defTabSz="1219170"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Home rule state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 = local government manages land use around roadways</a:t>
            </a:r>
          </a:p>
          <a:p>
            <a:pPr marL="182880" indent="-182880" defTabSz="1219170"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baseline="0" dirty="0" smtClean="0">
                <a:solidFill>
                  <a:srgbClr val="0E6080"/>
                </a:solidFill>
                <a:latin typeface="Arial Nova" panose="020B0504020202020204" pitchFamily="34" charset="0"/>
              </a:rPr>
              <a:t>Private development</a:t>
            </a:r>
            <a:r>
              <a:rPr lang="en-US" sz="2400" dirty="0" smtClean="0">
                <a:solidFill>
                  <a:srgbClr val="0E6080"/>
                </a:solidFill>
                <a:latin typeface="Arial Nova" panose="020B0504020202020204" pitchFamily="34" charset="0"/>
              </a:rPr>
              <a:t> and non-profit initiatives may influence all stakeholders and outcomes</a:t>
            </a:r>
          </a:p>
          <a:p>
            <a:pPr marL="182880" indent="-182880" defTabSz="1219170"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SCDOT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 must interact/coordinate with all entities requesting access to roadways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solidFill>
                <a:srgbClr val="0E608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18A7498-DC2E-77AB-0FFD-B798926C06CA}"/>
              </a:ext>
            </a:extLst>
          </p:cNvPr>
          <p:cNvSpPr/>
          <p:nvPr/>
        </p:nvSpPr>
        <p:spPr>
          <a:xfrm>
            <a:off x="5501234" y="1125681"/>
            <a:ext cx="6529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Critical Coordination Considerations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E608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2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17EE349-9F8B-2C68-C3E4-CD1DF9982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" r="31248"/>
          <a:stretch/>
        </p:blipFill>
        <p:spPr>
          <a:xfrm>
            <a:off x="5930212" y="0"/>
            <a:ext cx="5994555" cy="61597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30211" y="19011"/>
            <a:ext cx="5994555" cy="61597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2341B-EF68-A3FA-7E96-B2A1FE27F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2" y="1052419"/>
            <a:ext cx="5467927" cy="49154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52F06D4-23F2-EA4A-9C73-2469D9AE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3" y="63256"/>
            <a:ext cx="11680997" cy="900722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0E6080"/>
                </a:solidFill>
              </a:rPr>
              <a:t>SCDOT Regional Mobility Program – Policy Elements</a:t>
            </a:r>
            <a:endParaRPr lang="en-US" sz="3600" b="1" dirty="0">
              <a:solidFill>
                <a:srgbClr val="0E608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90037D-B0B6-598C-1057-EFC31F99EC08}"/>
              </a:ext>
            </a:extLst>
          </p:cNvPr>
          <p:cNvSpPr/>
          <p:nvPr/>
        </p:nvSpPr>
        <p:spPr>
          <a:xfrm>
            <a:off x="5930211" y="1786619"/>
            <a:ext cx="619634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defRPr/>
            </a:pPr>
            <a:r>
              <a:rPr lang="en-US" sz="2600" dirty="0" smtClean="0">
                <a:solidFill>
                  <a:srgbClr val="0E6080"/>
                </a:solidFill>
                <a:latin typeface="Arial Nova" panose="020B0604020202020204" charset="0"/>
              </a:rPr>
              <a:t>1. Identify </a:t>
            </a:r>
            <a:r>
              <a:rPr kumimoji="0" lang="en-US" sz="2600" b="0" u="none" strike="noStrike" kern="1200" cap="none" spc="0" normalizeH="0" baseline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604020202020204" charset="0"/>
              </a:rPr>
              <a:t>Corridors (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604020202020204" charset="0"/>
              </a:rPr>
              <a:t>Data-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604020202020204" charset="0"/>
              </a:rPr>
              <a:t>Driven</a:t>
            </a:r>
            <a:r>
              <a:rPr kumimoji="0" lang="en-US" sz="2600" b="0" u="none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604020202020204" charset="0"/>
              </a:rPr>
              <a:t>)</a:t>
            </a:r>
          </a:p>
          <a:p>
            <a:pPr defTabSz="1219170"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defRPr/>
            </a:pPr>
            <a:r>
              <a:rPr kumimoji="0" lang="en-US" sz="2600" b="0" u="none" strike="noStrike" kern="1200" cap="none" spc="0" normalizeH="0" baseline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604020202020204" charset="0"/>
              </a:rPr>
              <a:t>2. Prioritize Corridors (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604020202020204" charset="0"/>
              </a:rPr>
              <a:t>People-Informed</a:t>
            </a:r>
            <a:r>
              <a:rPr kumimoji="0" lang="en-US" sz="2600" b="0" u="none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604020202020204" charset="0"/>
              </a:rPr>
              <a:t>)</a:t>
            </a:r>
            <a:endParaRPr kumimoji="0" lang="en-US" sz="2600" b="0" u="none" strike="noStrike" kern="1200" cap="none" spc="0" normalizeH="0" baseline="0" noProof="0" dirty="0" smtClean="0">
              <a:ln>
                <a:noFill/>
              </a:ln>
              <a:solidFill>
                <a:srgbClr val="0E6080"/>
              </a:solidFill>
              <a:effectLst/>
              <a:uLnTx/>
              <a:uFillTx/>
              <a:latin typeface="Arial Nova" panose="020B0604020202020204" charset="0"/>
            </a:endParaRP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lang="en-US" sz="2600" dirty="0" smtClean="0">
                <a:solidFill>
                  <a:srgbClr val="0E6080"/>
                </a:solidFill>
                <a:latin typeface="Arial Nova" panose="020B0604020202020204" charset="0"/>
              </a:rPr>
              <a:t>3. Create Regional Project Database</a:t>
            </a:r>
            <a:endParaRPr kumimoji="0" lang="en-US" sz="2600" b="0" u="none" strike="noStrike" kern="1200" cap="none" spc="0" normalizeH="0" baseline="0" noProof="0" dirty="0" smtClean="0">
              <a:ln>
                <a:noFill/>
              </a:ln>
              <a:solidFill>
                <a:srgbClr val="0E6080"/>
              </a:solidFill>
              <a:effectLst/>
              <a:uLnTx/>
              <a:uFillTx/>
              <a:latin typeface="Arial Nova" panose="020B0604020202020204" charset="0"/>
            </a:endParaRP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lang="en-US" sz="2600" noProof="0" dirty="0" smtClean="0">
                <a:solidFill>
                  <a:srgbClr val="0E6080"/>
                </a:solidFill>
                <a:latin typeface="Arial Nova" panose="020B0604020202020204" charset="0"/>
              </a:rPr>
              <a:t>4</a:t>
            </a:r>
            <a:r>
              <a:rPr kumimoji="0" lang="en-US" sz="2600" b="0" u="none" strike="noStrike" kern="1200" cap="none" spc="0" normalizeH="0" baseline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604020202020204" charset="0"/>
              </a:rPr>
              <a:t>. Develop Long Range Plans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lang="en-US" sz="2600" noProof="0" dirty="0" smtClean="0">
                <a:solidFill>
                  <a:srgbClr val="0E6080"/>
                </a:solidFill>
                <a:latin typeface="Arial Nova" panose="020B0604020202020204" charset="0"/>
              </a:rPr>
              <a:t>5</a:t>
            </a:r>
            <a:r>
              <a:rPr kumimoji="0" lang="en-US" sz="2600" b="0" u="none" strike="noStrike" kern="1200" cap="none" spc="0" normalizeH="0" baseline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604020202020204" charset="0"/>
              </a:rPr>
              <a:t>. Implement Projects</a:t>
            </a: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lang="en-US" sz="2600" i="1" dirty="0" smtClean="0">
                <a:solidFill>
                  <a:srgbClr val="0E6080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Continually </a:t>
            </a:r>
            <a:r>
              <a:rPr kumimoji="0" lang="en-US" sz="2600" i="1" strike="noStrike" kern="1200" cap="none" spc="0" normalizeH="0" baseline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Evaluate</a:t>
            </a:r>
            <a:endParaRPr kumimoji="0" lang="en-US" sz="2600" i="1" strike="noStrike" kern="1200" cap="none" spc="0" normalizeH="0" baseline="0" noProof="0" dirty="0">
              <a:ln>
                <a:noFill/>
              </a:ln>
              <a:solidFill>
                <a:srgbClr val="0E608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8A7498-DC2E-77AB-0FFD-B798926C06CA}"/>
              </a:ext>
            </a:extLst>
          </p:cNvPr>
          <p:cNvSpPr/>
          <p:nvPr/>
        </p:nvSpPr>
        <p:spPr>
          <a:xfrm>
            <a:off x="5763871" y="1263399"/>
            <a:ext cx="6529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Program 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ova" panose="020B0504020202020204" pitchFamily="34" charset="0"/>
              </a:rPr>
              <a:t>Pilot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 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Approach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E608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6381" y="4225413"/>
            <a:ext cx="988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607E"/>
                </a:solidFill>
                <a:latin typeface="Arial Nova" panose="020B0604020202020204" charset="0"/>
              </a:rPr>
              <a:t>∞</a:t>
            </a:r>
            <a:endParaRPr lang="en-US" sz="6600" b="1" dirty="0">
              <a:solidFill>
                <a:srgbClr val="00607E"/>
              </a:solidFill>
              <a:latin typeface="Arial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7EE349-9F8B-2C68-C3E4-CD1DF9982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" r="31248"/>
          <a:stretch/>
        </p:blipFill>
        <p:spPr>
          <a:xfrm>
            <a:off x="5930212" y="0"/>
            <a:ext cx="5994555" cy="6159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30211" y="19011"/>
            <a:ext cx="5994555" cy="61597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50977-1EC8-1AFA-8DCF-1311A235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4" y="63256"/>
            <a:ext cx="11680302" cy="90072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E6080"/>
                </a:solidFill>
              </a:rPr>
              <a:t>SCDOT Regional Mobility Program </a:t>
            </a:r>
            <a:r>
              <a:rPr lang="en-US" sz="3600" b="1" dirty="0" smtClean="0">
                <a:solidFill>
                  <a:srgbClr val="0E6080"/>
                </a:solidFill>
              </a:rPr>
              <a:t>– Program Types</a:t>
            </a:r>
            <a:endParaRPr lang="en-US" sz="3600" b="1" dirty="0">
              <a:solidFill>
                <a:srgbClr val="00607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922AED-F5F8-1E6C-9056-9BE66F69670C}"/>
              </a:ext>
            </a:extLst>
          </p:cNvPr>
          <p:cNvSpPr/>
          <p:nvPr/>
        </p:nvSpPr>
        <p:spPr>
          <a:xfrm>
            <a:off x="5930210" y="1786619"/>
            <a:ext cx="540294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607E"/>
                </a:solidFill>
                <a:effectLst/>
                <a:uLnTx/>
                <a:uFillTx/>
                <a:latin typeface="Arial Nova" panose="020B0504020202020204" pitchFamily="34" charset="0"/>
              </a:rPr>
              <a:t>1. Intersection Improvement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lang="en-US" sz="2600" dirty="0">
                <a:solidFill>
                  <a:srgbClr val="00607E"/>
                </a:solidFill>
                <a:latin typeface="Arial Nova" panose="020B0504020202020204" pitchFamily="34" charset="0"/>
              </a:rPr>
              <a:t>2. Access Management &amp; Safety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607E"/>
                </a:solidFill>
                <a:effectLst/>
                <a:uLnTx/>
                <a:uFillTx/>
                <a:latin typeface="Arial Nova" panose="020B0504020202020204" pitchFamily="34" charset="0"/>
              </a:rPr>
              <a:t>3. Signals/ITS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lang="en-US" sz="2600" dirty="0">
                <a:solidFill>
                  <a:srgbClr val="00607E"/>
                </a:solidFill>
                <a:latin typeface="Arial Nova" panose="020B0504020202020204" pitchFamily="34" charset="0"/>
              </a:rPr>
              <a:t>4. Road Safety Audits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607E"/>
                </a:solidFill>
                <a:effectLst/>
                <a:uLnTx/>
                <a:uFillTx/>
                <a:latin typeface="Arial Nova" panose="020B0504020202020204" pitchFamily="34" charset="0"/>
              </a:rPr>
              <a:t>5. New </a:t>
            </a:r>
            <a:r>
              <a:rPr lang="en-US" sz="2600" dirty="0">
                <a:solidFill>
                  <a:srgbClr val="00607E"/>
                </a:solidFill>
                <a:latin typeface="Arial Nova" panose="020B0504020202020204" pitchFamily="34" charset="0"/>
              </a:rPr>
              <a:t>Lane Miles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607E"/>
                </a:solidFill>
                <a:effectLst/>
                <a:uLnTx/>
                <a:uFillTx/>
                <a:latin typeface="Arial Nova" panose="020B0504020202020204" pitchFamily="34" charset="0"/>
              </a:rPr>
              <a:t>6. Bike/Ped Improvement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tabLst/>
              <a:defRPr/>
            </a:pPr>
            <a:r>
              <a:rPr lang="en-US" sz="2600" dirty="0">
                <a:solidFill>
                  <a:srgbClr val="00607E"/>
                </a:solidFill>
                <a:latin typeface="Arial Nova" panose="020B0504020202020204" pitchFamily="34" charset="0"/>
              </a:rPr>
              <a:t>7. Transit Improvement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607E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82341B-EF68-A3FA-7E96-B2A1FE27F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2" y="1052419"/>
            <a:ext cx="5467927" cy="49154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8A7498-DC2E-77AB-0FFD-B798926C06CA}"/>
              </a:ext>
            </a:extLst>
          </p:cNvPr>
          <p:cNvSpPr/>
          <p:nvPr/>
        </p:nvSpPr>
        <p:spPr>
          <a:xfrm>
            <a:off x="5763871" y="1263399"/>
            <a:ext cx="6529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E6080"/>
                </a:solidFill>
                <a:effectLst/>
                <a:uLnTx/>
                <a:uFillTx/>
                <a:latin typeface="Arial Nova" panose="020B0504020202020204" pitchFamily="34" charset="0"/>
              </a:rPr>
              <a:t>Selected Program Types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E608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3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eeding transition ...">
            <a:extLst>
              <a:ext uri="{FF2B5EF4-FFF2-40B4-BE49-F238E27FC236}">
                <a16:creationId xmlns:a16="http://schemas.microsoft.com/office/drawing/2014/main" id="{0A5E1199-8D8B-BFE4-6E20-6913C3366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21" y="809804"/>
            <a:ext cx="4958837" cy="5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F50977-1EC8-1AFA-8DCF-1311A235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3" y="63256"/>
            <a:ext cx="13058705" cy="900722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RMP – Identifying Corridors (Data-Driven)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56752-2CF9-2DC7-5933-AAA8D998CD7C}"/>
              </a:ext>
            </a:extLst>
          </p:cNvPr>
          <p:cNvSpPr txBox="1">
            <a:spLocks/>
          </p:cNvSpPr>
          <p:nvPr/>
        </p:nvSpPr>
        <p:spPr>
          <a:xfrm>
            <a:off x="359923" y="1205861"/>
            <a:ext cx="7220197" cy="291835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defTabSz="1219170">
              <a:buClr>
                <a:srgbClr val="1F497D">
                  <a:lumMod val="75000"/>
                </a:srgbClr>
              </a:buClr>
              <a:buSzPct val="80000"/>
              <a:buNone/>
              <a:defRPr/>
            </a:pPr>
            <a:r>
              <a:rPr lang="en-US" sz="3600" dirty="0">
                <a:solidFill>
                  <a:schemeClr val="accent1"/>
                </a:solidFill>
                <a:latin typeface="Arial Nova" panose="020B0504020202020204" pitchFamily="34" charset="0"/>
              </a:rPr>
              <a:t>1. (D) Delay</a:t>
            </a:r>
          </a:p>
          <a:p>
            <a:pPr marL="400050" lvl="1" indent="0" defTabSz="1219170">
              <a:buClr>
                <a:srgbClr val="1F497D">
                  <a:lumMod val="75000"/>
                </a:srgbClr>
              </a:buClr>
              <a:buSzPct val="80000"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 panose="020B0504020202020204" pitchFamily="34" charset="0"/>
              </a:rPr>
              <a:t>2. (G) Growth</a:t>
            </a:r>
          </a:p>
          <a:p>
            <a:pPr marL="400050" lvl="1" indent="0" defTabSz="1219170">
              <a:buClr>
                <a:srgbClr val="1F497D">
                  <a:lumMod val="75000"/>
                </a:srgbClr>
              </a:buClr>
              <a:buSzPct val="80000"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 panose="020B0504020202020204" pitchFamily="34" charset="0"/>
              </a:rPr>
              <a:t>3. (S) Safety</a:t>
            </a:r>
            <a:endParaRPr lang="en-US" sz="3600" dirty="0">
              <a:solidFill>
                <a:schemeClr val="accent1"/>
              </a:solidFill>
              <a:latin typeface="Arial Nova" panose="020B0504020202020204" pitchFamily="34" charset="0"/>
            </a:endParaRPr>
          </a:p>
          <a:p>
            <a:pPr marL="400050" lvl="1" indent="0" defTabSz="1219170">
              <a:buClr>
                <a:srgbClr val="1F497D">
                  <a:lumMod val="75000"/>
                </a:srgbClr>
              </a:buClr>
              <a:buSzPct val="80000"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 panose="020B0504020202020204" pitchFamily="34" charset="0"/>
              </a:rPr>
              <a:t>4. (M) MPO-COG Feedback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5EBCB-CE0F-D03D-8569-EB555B160DA3}"/>
              </a:ext>
            </a:extLst>
          </p:cNvPr>
          <p:cNvSpPr txBox="1">
            <a:spLocks/>
          </p:cNvSpPr>
          <p:nvPr/>
        </p:nvSpPr>
        <p:spPr>
          <a:xfrm>
            <a:off x="359923" y="4663948"/>
            <a:ext cx="7220197" cy="1451102"/>
          </a:xfrm>
          <a:prstGeom prst="rect">
            <a:avLst/>
          </a:prstGeom>
          <a:ln w="57150">
            <a:solidFill>
              <a:srgbClr val="F3901D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defTabSz="1219170">
              <a:buClr>
                <a:srgbClr val="1F497D">
                  <a:lumMod val="75000"/>
                </a:srgbClr>
              </a:buClr>
              <a:buSzPct val="80000"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 panose="020B0504020202020204" pitchFamily="34" charset="0"/>
              </a:rPr>
              <a:t>5. (A) Active Transportation</a:t>
            </a:r>
          </a:p>
          <a:p>
            <a:pPr marL="400050" lvl="1" indent="0" defTabSz="1219170">
              <a:buClr>
                <a:srgbClr val="1F497D">
                  <a:lumMod val="75000"/>
                </a:srgbClr>
              </a:buClr>
              <a:buSzPct val="80000"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 panose="020B0504020202020204" pitchFamily="34" charset="0"/>
              </a:rPr>
              <a:t>6. (T) Transit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C534E5-7F1F-0EF4-0D76-8B4CC1096963}"/>
              </a:ext>
            </a:extLst>
          </p:cNvPr>
          <p:cNvSpPr txBox="1">
            <a:spLocks/>
          </p:cNvSpPr>
          <p:nvPr/>
        </p:nvSpPr>
        <p:spPr>
          <a:xfrm>
            <a:off x="359923" y="3915735"/>
            <a:ext cx="7220197" cy="900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solidFill>
                  <a:srgbClr val="F3901D"/>
                </a:solidFill>
              </a:rPr>
              <a:t>    Future </a:t>
            </a:r>
            <a:r>
              <a:rPr lang="en-US" sz="3600" b="1" i="1" dirty="0" smtClean="0">
                <a:solidFill>
                  <a:srgbClr val="F3901D"/>
                </a:solidFill>
              </a:rPr>
              <a:t>RMP Data Components</a:t>
            </a:r>
            <a:endParaRPr lang="en-US" sz="3600" b="1" i="1" dirty="0">
              <a:solidFill>
                <a:srgbClr val="F3901D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3F759-40F0-E8EA-CE19-423729AD344C}"/>
              </a:ext>
            </a:extLst>
          </p:cNvPr>
          <p:cNvSpPr/>
          <p:nvPr/>
        </p:nvSpPr>
        <p:spPr>
          <a:xfrm rot="5400000">
            <a:off x="8798355" y="2752185"/>
            <a:ext cx="6017848" cy="707886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F3901D"/>
                </a:solidFill>
                <a:latin typeface="Arial Nova" panose="020B0504020202020204" pitchFamily="34" charset="0"/>
              </a:rPr>
              <a:t>Highest Need Moves On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3901D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9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50977-1EC8-1AFA-8DCF-1311A235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3" y="63256"/>
            <a:ext cx="13058705" cy="900722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RMP – Prioritizing Corridors (People-Informed)</a:t>
            </a: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837532-3D08-9BF8-8705-F1EDC2343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186" b="885"/>
          <a:stretch/>
        </p:blipFill>
        <p:spPr>
          <a:xfrm>
            <a:off x="178323" y="1063486"/>
            <a:ext cx="11847749" cy="425477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60A0B1-3A30-F387-8D24-0A41FA398052}"/>
              </a:ext>
            </a:extLst>
          </p:cNvPr>
          <p:cNvSpPr txBox="1">
            <a:spLocks/>
          </p:cNvSpPr>
          <p:nvPr/>
        </p:nvSpPr>
        <p:spPr>
          <a:xfrm>
            <a:off x="178323" y="5417771"/>
            <a:ext cx="7220197" cy="7848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defTabSz="1219170">
              <a:buClr>
                <a:srgbClr val="1F497D">
                  <a:lumMod val="75000"/>
                </a:srgbClr>
              </a:buClr>
              <a:buSzPct val="80000"/>
              <a:buNone/>
              <a:defRPr/>
            </a:pPr>
            <a:r>
              <a:rPr lang="en-US" sz="3600" b="1" dirty="0">
                <a:solidFill>
                  <a:srgbClr val="F3901D"/>
                </a:solidFill>
                <a:latin typeface="Arial Nova" panose="020B0504020202020204" pitchFamily="34" charset="0"/>
              </a:rPr>
              <a:t>… Top corridors advance!</a:t>
            </a:r>
          </a:p>
        </p:txBody>
      </p:sp>
    </p:spTree>
    <p:extLst>
      <p:ext uri="{BB962C8B-B14F-4D97-AF65-F5344CB8AC3E}">
        <p14:creationId xmlns:p14="http://schemas.microsoft.com/office/powerpoint/2010/main" val="41693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7869F5-024F-B93B-C4DF-40DBC1192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78323" y="963978"/>
            <a:ext cx="7274529" cy="2964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35EE75-F684-8E1B-6029-1B9D517662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" t="3245" r="1758" b="2764"/>
          <a:stretch/>
        </p:blipFill>
        <p:spPr>
          <a:xfrm>
            <a:off x="5135974" y="3614754"/>
            <a:ext cx="6877703" cy="2576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F50977-1EC8-1AFA-8DCF-1311A235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3" y="63256"/>
            <a:ext cx="13058705" cy="900722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RMP – Continually </a:t>
            </a:r>
            <a:r>
              <a:rPr lang="en-US" sz="4000" b="1" dirty="0" smtClean="0"/>
              <a:t>Evaluate Implementation</a:t>
            </a:r>
            <a:endParaRPr lang="en-US" sz="4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E98D5D-4B67-CC8E-B531-3F5E2471CE56}"/>
              </a:ext>
            </a:extLst>
          </p:cNvPr>
          <p:cNvSpPr/>
          <p:nvPr/>
        </p:nvSpPr>
        <p:spPr>
          <a:xfrm>
            <a:off x="7885202" y="1750757"/>
            <a:ext cx="42281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defRPr/>
            </a:pPr>
            <a:r>
              <a:rPr lang="en-US" sz="3200" noProof="0" dirty="0">
                <a:solidFill>
                  <a:schemeClr val="accent1"/>
                </a:solidFill>
                <a:latin typeface="Arial Nova" panose="020B0504020202020204" pitchFamily="34" charset="0"/>
              </a:rPr>
              <a:t>Where are the investments going?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83A04C-1AEB-C7A1-6D38-5A6BFF4FC603}"/>
              </a:ext>
            </a:extLst>
          </p:cNvPr>
          <p:cNvSpPr/>
          <p:nvPr/>
        </p:nvSpPr>
        <p:spPr>
          <a:xfrm>
            <a:off x="543079" y="4449712"/>
            <a:ext cx="42281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1200"/>
              </a:spcAft>
              <a:buClr>
                <a:srgbClr val="1F497D">
                  <a:lumMod val="75000"/>
                </a:srgbClr>
              </a:buClr>
              <a:buSzPct val="80000"/>
              <a:defRPr/>
            </a:pPr>
            <a:r>
              <a:rPr lang="en-US" sz="3200" noProof="0" dirty="0">
                <a:solidFill>
                  <a:schemeClr val="accent1"/>
                </a:solidFill>
                <a:latin typeface="Arial Nova" panose="020B0504020202020204" pitchFamily="34" charset="0"/>
              </a:rPr>
              <a:t>Are projects moving… or stagnating?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CD9E-5A4A-6A43-67C3-422D068D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4" y="202691"/>
            <a:ext cx="11860161" cy="1480623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00607E"/>
                </a:solidFill>
                <a:latin typeface="Arial Nova" panose="020B0604020202020204" charset="0"/>
                <a:cs typeface="Arial" panose="020B0604020202020204" pitchFamily="34" charset="0"/>
              </a:rPr>
              <a:t>SCDOT Complete Streets Policy – Going Multimodal</a:t>
            </a:r>
            <a:endParaRPr lang="en-US" sz="3600" b="1" dirty="0">
              <a:solidFill>
                <a:srgbClr val="00607E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60B73-8728-1C31-112D-E5C38441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619" y="1683314"/>
            <a:ext cx="5580186" cy="4326947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Complete </a:t>
            </a:r>
            <a:r>
              <a:rPr lang="en-US" sz="2600" dirty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Streets Policy is an umbrella policy, with generational goals and </a:t>
            </a: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impacts</a:t>
            </a:r>
          </a:p>
          <a:p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Comes into effect when roadway projects overlap with regional multimodal planning priorities</a:t>
            </a:r>
          </a:p>
          <a:p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It’s an opt-out policy! You need justification to </a:t>
            </a:r>
            <a:r>
              <a:rPr lang="en-US" sz="2600" b="1" u="sng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not</a:t>
            </a:r>
            <a:r>
              <a:rPr lang="en-US" sz="2600" dirty="0" smtClean="0">
                <a:solidFill>
                  <a:srgbClr val="1F497D"/>
                </a:solidFill>
                <a:latin typeface="Arial Nova" panose="020B0604020202020204" charset="0"/>
                <a:cs typeface="Arial" panose="020B0604020202020204" pitchFamily="34" charset="0"/>
              </a:rPr>
              <a:t> integrate multimodal if it’s a regional priority (e.g., constructability)</a:t>
            </a:r>
            <a:endParaRPr lang="en-US" sz="2600" dirty="0">
              <a:solidFill>
                <a:srgbClr val="1F497D"/>
              </a:solidFill>
              <a:latin typeface="Arial Nova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8" y="2058289"/>
            <a:ext cx="5934507" cy="2718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376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/Green/Orange">
      <a:dk1>
        <a:sysClr val="windowText" lastClr="000000"/>
      </a:dk1>
      <a:lt1>
        <a:sysClr val="window" lastClr="FFFFFF"/>
      </a:lt1>
      <a:dk2>
        <a:srgbClr val="404041"/>
      </a:dk2>
      <a:lt2>
        <a:srgbClr val="E7E6E6"/>
      </a:lt2>
      <a:accent1>
        <a:srgbClr val="005F7F"/>
      </a:accent1>
      <a:accent2>
        <a:srgbClr val="B8BE14"/>
      </a:accent2>
      <a:accent3>
        <a:srgbClr val="F89A4D"/>
      </a:accent3>
      <a:accent4>
        <a:srgbClr val="42859E"/>
      </a:accent4>
      <a:accent5>
        <a:srgbClr val="CCCE5F"/>
      </a:accent5>
      <a:accent6>
        <a:srgbClr val="FBB985"/>
      </a:accent6>
      <a:hlink>
        <a:srgbClr val="005F7F"/>
      </a:hlink>
      <a:folHlink>
        <a:srgbClr val="B8BE14"/>
      </a:folHlink>
    </a:clrScheme>
    <a:fontScheme name="Custom 7">
      <a:majorFont>
        <a:latin typeface="FreightMacro Pro Bold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1e28be0-da6d-4ac7-a360-8b8412921c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472347163CCD4491D8354ADC48A593" ma:contentTypeVersion="18" ma:contentTypeDescription="Create a new document." ma:contentTypeScope="" ma:versionID="5ca332cdd78984a5b58f502e82a861af">
  <xsd:schema xmlns:xsd="http://www.w3.org/2001/XMLSchema" xmlns:xs="http://www.w3.org/2001/XMLSchema" xmlns:p="http://schemas.microsoft.com/office/2006/metadata/properties" xmlns:ns3="21e28be0-da6d-4ac7-a360-8b8412921c82" xmlns:ns4="cca79735-e75a-4df1-92af-c2e9d5d83df3" targetNamespace="http://schemas.microsoft.com/office/2006/metadata/properties" ma:root="true" ma:fieldsID="2185c56fe75834a5ad0bf1d05769db4c" ns3:_="" ns4:_="">
    <xsd:import namespace="21e28be0-da6d-4ac7-a360-8b8412921c82"/>
    <xsd:import namespace="cca79735-e75a-4df1-92af-c2e9d5d83d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_activity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28be0-da6d-4ac7-a360-8b8412921c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79735-e75a-4df1-92af-c2e9d5d83d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17D26C-5AD1-40BC-9023-532E6CB2FF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D990F5-CFD9-4743-8F31-F51B353BB1CD}">
  <ds:schemaRefs>
    <ds:schemaRef ds:uri="http://purl.org/dc/terms/"/>
    <ds:schemaRef ds:uri="http://schemas.microsoft.com/office/2006/documentManagement/types"/>
    <ds:schemaRef ds:uri="http://purl.org/dc/elements/1.1/"/>
    <ds:schemaRef ds:uri="cca79735-e75a-4df1-92af-c2e9d5d83df3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21e28be0-da6d-4ac7-a360-8b8412921c8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BA73AB8-F20C-4A72-9574-9934F31B21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28be0-da6d-4ac7-a360-8b8412921c82"/>
    <ds:schemaRef ds:uri="cca79735-e75a-4df1-92af-c2e9d5d83d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13890</TotalTime>
  <Words>871</Words>
  <Application>Microsoft Office PowerPoint</Application>
  <PresentationFormat>Widescreen</PresentationFormat>
  <Paragraphs>152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Arial Nova</vt:lpstr>
      <vt:lpstr>Arial</vt:lpstr>
      <vt:lpstr>Times New Roman</vt:lpstr>
      <vt:lpstr>Wingdings</vt:lpstr>
      <vt:lpstr>Arial Nova Light</vt:lpstr>
      <vt:lpstr>Office Theme</vt:lpstr>
      <vt:lpstr>1_Office Theme</vt:lpstr>
      <vt:lpstr>PowerPoint Presentation</vt:lpstr>
      <vt:lpstr>Introduction</vt:lpstr>
      <vt:lpstr>Transportation Planning Across Levels of Government</vt:lpstr>
      <vt:lpstr>SCDOT Regional Mobility Program – Policy Elements</vt:lpstr>
      <vt:lpstr>SCDOT Regional Mobility Program – Program Types</vt:lpstr>
      <vt:lpstr>RMP – Identifying Corridors (Data-Driven)</vt:lpstr>
      <vt:lpstr>RMP – Prioritizing Corridors (People-Informed)</vt:lpstr>
      <vt:lpstr>RMP – Continually Evaluate Implementation</vt:lpstr>
      <vt:lpstr>SCDOT Complete Streets Policy – Going Multimodal</vt:lpstr>
      <vt:lpstr>SCDOT Complete Streets Policy – Coordination</vt:lpstr>
      <vt:lpstr>Pilot Studies: Regional Bicycle-Pedestrian Accommodations Master Plan (RBAMP)</vt:lpstr>
      <vt:lpstr>Pilot Studies: RMP and RBAMP Expected Outcomes</vt:lpstr>
      <vt:lpstr>…in the meantime</vt:lpstr>
      <vt:lpstr>Questions/Discussion?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Mallette, James</dc:creator>
  <cp:lastModifiedBy>Espinosa, Guillermo J.</cp:lastModifiedBy>
  <cp:revision>141</cp:revision>
  <dcterms:created xsi:type="dcterms:W3CDTF">2023-07-10T20:26:56Z</dcterms:created>
  <dcterms:modified xsi:type="dcterms:W3CDTF">2024-07-31T12:53:47Z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0x0101002A472347163CCD4491D8354ADC48A593</vt:lpwstr>
  </property>
</Properties>
</file>