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70" r:id="rId3"/>
    <p:sldId id="272" r:id="rId4"/>
    <p:sldId id="258" r:id="rId5"/>
    <p:sldId id="260" r:id="rId6"/>
    <p:sldId id="264" r:id="rId7"/>
    <p:sldId id="265" r:id="rId8"/>
    <p:sldId id="261" r:id="rId9"/>
    <p:sldId id="271" r:id="rId10"/>
    <p:sldId id="266" r:id="rId11"/>
    <p:sldId id="267" r:id="rId12"/>
    <p:sldId id="268" r:id="rId13"/>
    <p:sldId id="26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5" autoAdjust="0"/>
    <p:restoredTop sz="94599"/>
  </p:normalViewPr>
  <p:slideViewPr>
    <p:cSldViewPr snapToGrid="0" showGuides="1">
      <p:cViewPr varScale="1">
        <p:scale>
          <a:sx n="112" d="100"/>
          <a:sy n="112" d="100"/>
        </p:scale>
        <p:origin x="560" y="19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CCC1E-BBC1-44C3-8433-7CF077F3833B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0589E-159D-4D6F-8ACC-303D0610E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eafd73e3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eeafd73e3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55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eafd73e3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eeafd73e3a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923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57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0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0688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19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450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5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2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3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0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9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5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8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2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D66BEE-B4EF-497B-A550-6837C0259BE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6E1A19-FABB-49BA-A338-96F6A7FD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83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5693" y="1932108"/>
            <a:ext cx="105328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Allen, Liability Brewing/Bricolage Dynamics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Sheryl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Guarniero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Making GVL Greener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Sarah Lyons, Piedmont Community Alliance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Brannon Andersen and Michael Ross, Furman University 	Dept. of Earth, Environmental, and Sustainability Sciences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3962" y="903928"/>
            <a:ext cx="10009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Economies for People and Planet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8" y="5164254"/>
            <a:ext cx="3271496" cy="1097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3674" y="5061347"/>
            <a:ext cx="5556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NADO 2024 Wealth Creation Summit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Greenville, SC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1, 2024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7" y="5072917"/>
            <a:ext cx="3235215" cy="14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hand holding a pen&#10;&#10;Description automatically generated">
            <a:extLst>
              <a:ext uri="{FF2B5EF4-FFF2-40B4-BE49-F238E27FC236}">
                <a16:creationId xmlns:a16="http://schemas.microsoft.com/office/drawing/2014/main" id="{BCDBF324-42E5-85F8-C8C5-2D788A3F8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9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benefits and benefits&#10;&#10;Description automatically generated">
            <a:extLst>
              <a:ext uri="{FF2B5EF4-FFF2-40B4-BE49-F238E27FC236}">
                <a16:creationId xmlns:a16="http://schemas.microsoft.com/office/drawing/2014/main" id="{57EB8112-5DE9-9E09-0DEA-9C1A0A14A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98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Description automatically generated">
            <a:extLst>
              <a:ext uri="{FF2B5EF4-FFF2-40B4-BE49-F238E27FC236}">
                <a16:creationId xmlns:a16="http://schemas.microsoft.com/office/drawing/2014/main" id="{6F818707-C90B-E836-BC22-D9F83B5E4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9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plant with white text&#10;&#10;Description automatically generated">
            <a:extLst>
              <a:ext uri="{FF2B5EF4-FFF2-40B4-BE49-F238E27FC236}">
                <a16:creationId xmlns:a16="http://schemas.microsoft.com/office/drawing/2014/main" id="{711B1596-E04D-6446-B593-F19D87716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4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2eeafd73e3a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0" y="-1369875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2eeafd73e3a_0_3"/>
          <p:cNvSpPr txBox="1"/>
          <p:nvPr/>
        </p:nvSpPr>
        <p:spPr>
          <a:xfrm>
            <a:off x="95350" y="2497675"/>
            <a:ext cx="6350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Founded by Phil Allen (Bricolage Dynamics/Liability Brewing Co.) and Kendall Daly (Amend Market)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4" name="Google Shape;264;g2eeafd73e3a_0_3" title="IMG_20240117_083331_87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900" y="1812050"/>
            <a:ext cx="5358377" cy="401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eeafd73e3a_0_3"/>
          <p:cNvSpPr txBox="1"/>
          <p:nvPr/>
        </p:nvSpPr>
        <p:spPr>
          <a:xfrm>
            <a:off x="95350" y="3605875"/>
            <a:ext cx="6000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Created to establish a network of mission focused local business owners and non-profit organizations to advocate for inclusive and sustainable growth for Upstate South Carolina.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491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2eeafd73e3a_0_143" title="UIC No Backgroun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750" y="-1372275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eeafd73e3a_0_143"/>
          <p:cNvSpPr txBox="1"/>
          <p:nvPr/>
        </p:nvSpPr>
        <p:spPr>
          <a:xfrm>
            <a:off x="1033325" y="2140425"/>
            <a:ext cx="4551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Topics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Events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Pain points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to get participation from customers/employees/general public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Guest speakers (Brandy Amidon &amp; Erin Predmore)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Periodic goal check-ins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g2eeafd73e3a_0_143"/>
          <p:cNvSpPr txBox="1"/>
          <p:nvPr/>
        </p:nvSpPr>
        <p:spPr>
          <a:xfrm>
            <a:off x="6096000" y="2140425"/>
            <a:ext cx="4551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 Projects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 the Trail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Circularity of glass recycling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g2eeafd73e3a_0_143"/>
          <p:cNvSpPr txBox="1"/>
          <p:nvPr/>
        </p:nvSpPr>
        <p:spPr>
          <a:xfrm>
            <a:off x="6096000" y="3679725"/>
            <a:ext cx="455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Looking ahead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g2eeafd73e3a_0_143"/>
          <p:cNvSpPr txBox="1"/>
          <p:nvPr/>
        </p:nvSpPr>
        <p:spPr>
          <a:xfrm>
            <a:off x="6096000" y="4001025"/>
            <a:ext cx="593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UIC volunteer days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g2eeafd73e3a_0_143"/>
          <p:cNvSpPr txBox="1"/>
          <p:nvPr/>
        </p:nvSpPr>
        <p:spPr>
          <a:xfrm>
            <a:off x="6096000" y="4295625"/>
            <a:ext cx="5886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Public involvement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g2eeafd73e3a_0_143"/>
          <p:cNvSpPr txBox="1"/>
          <p:nvPr/>
        </p:nvSpPr>
        <p:spPr>
          <a:xfrm>
            <a:off x="6096000" y="4603125"/>
            <a:ext cx="603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501(c)3 status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g2eeafd73e3a_0_143"/>
          <p:cNvSpPr txBox="1"/>
          <p:nvPr/>
        </p:nvSpPr>
        <p:spPr>
          <a:xfrm>
            <a:off x="6096000" y="4911525"/>
            <a:ext cx="582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County Council Presence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49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DBCF56-493C-3035-49B2-82FF5E6261AE}"/>
              </a:ext>
            </a:extLst>
          </p:cNvPr>
          <p:cNvSpPr txBox="1"/>
          <p:nvPr/>
        </p:nvSpPr>
        <p:spPr>
          <a:xfrm>
            <a:off x="3044301" y="3275111"/>
            <a:ext cx="6103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C9AB0-5C51-3C17-2141-C9FA78782D93}"/>
              </a:ext>
            </a:extLst>
          </p:cNvPr>
          <p:cNvSpPr txBox="1"/>
          <p:nvPr/>
        </p:nvSpPr>
        <p:spPr>
          <a:xfrm>
            <a:off x="3044301" y="3275111"/>
            <a:ext cx="6103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A8CD9-7BD3-79D6-29C8-77DE6D699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4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CA5926-6AFD-AADA-6F15-A1D571431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1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C399E-20CA-C5E7-AE35-44852F9AC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4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2FE252-2056-C429-F2B4-6DB7181A8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8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" y="336331"/>
            <a:ext cx="12194743" cy="61839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6813" y="6488668"/>
            <a:ext cx="3658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https://keelingcurve.ucsd.edu/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53" y="1891205"/>
            <a:ext cx="857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5017E-5CE3-1B5E-8D69-F0AC49C4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16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D849F-92EE-21A3-2F88-D15B4313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3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D6C6F-BBAA-75FC-F583-46C3F825C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4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F7362-A399-B73A-B0EE-18B84922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34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80E6F-F95A-67D4-7AF3-E88D7734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75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F50475-8A74-D3AB-92B1-BA2C737D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FDB8F-B7E3-3ECE-25A1-1D10562A3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3C15F-8DD7-3D94-838E-9C1B4F2F4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85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B1E642-BB3D-36D9-2796-669C7353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9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036D2-711D-569F-3D74-60176F6E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2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15" y="0"/>
            <a:ext cx="102469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73" y="0"/>
            <a:ext cx="9715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7323" y="1796781"/>
            <a:ext cx="4857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Required CO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 reductions will not happen under the current economic model of profit maximization dependent on growth by extraction from both people and planet.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44966" y="1156138"/>
            <a:ext cx="0" cy="4656083"/>
          </a:xfrm>
          <a:prstGeom prst="line">
            <a:avLst/>
          </a:prstGeom>
          <a:ln w="571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366" y="0"/>
            <a:ext cx="5716633" cy="3422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67" y="3429000"/>
            <a:ext cx="5716633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4805" y="5852160"/>
            <a:ext cx="4883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GDP data from Our World in Data, material footprint data from Material Flows.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2" y="2550326"/>
            <a:ext cx="6475368" cy="4316912"/>
            <a:chOff x="5716632" y="1711179"/>
            <a:chExt cx="6475368" cy="43169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632" y="1711179"/>
              <a:ext cx="6475368" cy="43169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96000" y="3483980"/>
              <a:ext cx="4957823" cy="6076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0" y="3556982"/>
              <a:ext cx="2595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Estimated sustainable extraction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50-70 Gt/y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0900" y="2182081"/>
              <a:ext cx="28216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Estimated 2024 extraction: 105 Gt/y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50736" y="2552509"/>
            <a:ext cx="29738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Global Material Footprint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9" y="-14961"/>
            <a:ext cx="6370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Grand Challenge</a:t>
            </a: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Degradation and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Inequality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Current Global Economic System</a:t>
            </a:r>
          </a:p>
        </p:txBody>
      </p:sp>
    </p:spTree>
    <p:extLst>
      <p:ext uri="{BB962C8B-B14F-4D97-AF65-F5344CB8AC3E}">
        <p14:creationId xmlns:p14="http://schemas.microsoft.com/office/powerpoint/2010/main" val="28601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8;p41"/>
          <p:cNvSpPr txBox="1">
            <a:spLocks/>
          </p:cNvSpPr>
          <p:nvPr/>
        </p:nvSpPr>
        <p:spPr>
          <a:xfrm>
            <a:off x="2017535" y="58613"/>
            <a:ext cx="8114400" cy="6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Extractive Economy</a:t>
            </a:r>
          </a:p>
        </p:txBody>
      </p:sp>
      <p:pic>
        <p:nvPicPr>
          <p:cNvPr id="3" name="Google Shape;26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5927" y="968464"/>
            <a:ext cx="8086073" cy="31978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0;p41"/>
          <p:cNvSpPr txBox="1"/>
          <p:nvPr/>
        </p:nvSpPr>
        <p:spPr>
          <a:xfrm>
            <a:off x="1013125" y="2564675"/>
            <a:ext cx="408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" name="Google Shape;271;p41"/>
          <p:cNvSpPr txBox="1"/>
          <p:nvPr/>
        </p:nvSpPr>
        <p:spPr>
          <a:xfrm>
            <a:off x="-30750" y="813975"/>
            <a:ext cx="4136675" cy="331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roxima Nova"/>
                <a:cs typeface="Proxima Nova"/>
                <a:sym typeface="Proxima Nova"/>
              </a:rPr>
              <a:t>Currently, the creation of wealth leads to increased social inequality, environmental degradation, and the </a:t>
            </a:r>
            <a:r>
              <a:rPr lang="en" sz="2400" b="1" i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roxima Nova"/>
                <a:cs typeface="Proxima Nova"/>
                <a:sym typeface="Proxima Nova"/>
              </a:rPr>
              <a:t>extraction</a:t>
            </a:r>
            <a:r>
              <a:rPr lang="en" sz="2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roxima Nova"/>
                <a:cs typeface="Proxima Nova"/>
                <a:sym typeface="Proxima Nova"/>
              </a:rPr>
              <a:t> of wealth from a community. </a:t>
            </a:r>
            <a:endParaRPr sz="2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roxima Nova"/>
              <a:cs typeface="Proxima Nova"/>
              <a:sym typeface="Proxima Nova"/>
            </a:endParaRPr>
          </a:p>
        </p:txBody>
      </p:sp>
      <p:pic>
        <p:nvPicPr>
          <p:cNvPr id="7" name="Google Shape;2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16" y="3943268"/>
            <a:ext cx="3428627" cy="28761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4;p41"/>
          <p:cNvSpPr txBox="1"/>
          <p:nvPr/>
        </p:nvSpPr>
        <p:spPr>
          <a:xfrm>
            <a:off x="6600213" y="968464"/>
            <a:ext cx="30975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Sources: U.S. Federal Reserve 2023, Raworth 2017</a:t>
            </a:r>
            <a:endParaRPr sz="10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7200" y="4396053"/>
            <a:ext cx="6096000" cy="175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  <a:buClr>
                <a:schemeClr val="lt2"/>
              </a:buClr>
              <a:buSzPts val="1100"/>
            </a:pPr>
            <a:r>
              <a:rPr lang="en-US" sz="2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roxima Nova"/>
                <a:cs typeface="Proxima Nova"/>
                <a:sym typeface="Proxima Nova"/>
              </a:rPr>
              <a:t>Need an economy that aims to facilitate </a:t>
            </a:r>
            <a:r>
              <a:rPr lang="en-US" sz="2400" b="1" i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roxima Nova"/>
                <a:cs typeface="Proxima Nova"/>
                <a:sym typeface="Proxima Nova"/>
              </a:rPr>
              <a:t>generative</a:t>
            </a:r>
            <a:r>
              <a:rPr lang="en-US" sz="2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roxima Nova"/>
                <a:cs typeface="Proxima Nova"/>
                <a:sym typeface="Proxima Nova"/>
              </a:rPr>
              <a:t> wealth through a </a:t>
            </a:r>
            <a:r>
              <a:rPr lang="en-US" sz="24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roxima Nova"/>
                <a:cs typeface="Proxima Nova"/>
                <a:sym typeface="Proxima Nova"/>
              </a:rPr>
              <a:t>relocalization</a:t>
            </a:r>
            <a:r>
              <a:rPr lang="en-US" sz="2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roxima Nova"/>
                <a:cs typeface="Proxima Nova"/>
                <a:sym typeface="Proxima Nova"/>
              </a:rPr>
              <a:t> of business and economy.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432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2;p41"/>
          <p:cNvSpPr txBox="1"/>
          <p:nvPr/>
        </p:nvSpPr>
        <p:spPr>
          <a:xfrm>
            <a:off x="1443835" y="151949"/>
            <a:ext cx="9283303" cy="165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Wealth Building (CWB)</a:t>
            </a: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Transforms local economies based on democratic community ownership and control of assets in place.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Addresses wealth inequality at its core in order to produce broadly shared economic prosperity, racial equity, and ecological sustainability.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Google Shape;9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146" y="3429000"/>
            <a:ext cx="5330496" cy="323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30" y="6270838"/>
            <a:ext cx="1025634" cy="38957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590" y="4029027"/>
            <a:ext cx="5324354" cy="203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9" y="1468524"/>
            <a:ext cx="8240428" cy="49954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19641" y="138405"/>
            <a:ext cx="875271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Wealth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Building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Economy that Serves People and Planet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83" y="1466212"/>
            <a:ext cx="4002917" cy="15204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79" y="4885339"/>
            <a:ext cx="4026519" cy="874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87" y="2986668"/>
            <a:ext cx="3942813" cy="10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0D1CA22-7887-B0DA-E3CC-70D14842946F}"/>
              </a:ext>
            </a:extLst>
          </p:cNvPr>
          <p:cNvSpPr/>
          <p:nvPr/>
        </p:nvSpPr>
        <p:spPr>
          <a:xfrm>
            <a:off x="2921857" y="4231759"/>
            <a:ext cx="2626471" cy="23291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A blue circular arrow with arrows&#10;&#10;Description automatically generated">
            <a:extLst>
              <a:ext uri="{FF2B5EF4-FFF2-40B4-BE49-F238E27FC236}">
                <a16:creationId xmlns:a16="http://schemas.microsoft.com/office/drawing/2014/main" id="{37C7222F-86ED-5330-DD4D-D9BF9377F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20" y="5082554"/>
            <a:ext cx="1095341" cy="122529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B1097FD-C290-803A-E779-399385EEEE7D}"/>
              </a:ext>
            </a:extLst>
          </p:cNvPr>
          <p:cNvSpPr/>
          <p:nvPr/>
        </p:nvSpPr>
        <p:spPr>
          <a:xfrm>
            <a:off x="4782764" y="1099812"/>
            <a:ext cx="2626471" cy="23291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13505" y="1099812"/>
            <a:ext cx="2626471" cy="23291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2822" y="197977"/>
            <a:ext cx="11226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Five Pillars of Community Wealth in Greenville</a:t>
            </a:r>
          </a:p>
        </p:txBody>
      </p:sp>
      <p:pic>
        <p:nvPicPr>
          <p:cNvPr id="25" name="Picture 24" descr="A house and tree outline&#10;&#10;Description automatically generated">
            <a:extLst>
              <a:ext uri="{FF2B5EF4-FFF2-40B4-BE49-F238E27FC236}">
                <a16:creationId xmlns:a16="http://schemas.microsoft.com/office/drawing/2014/main" id="{668BD2D7-5837-5618-9C8E-50EC28D46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1" y="1839681"/>
            <a:ext cx="1072443" cy="1225296"/>
          </a:xfrm>
          <a:prstGeom prst="rect">
            <a:avLst/>
          </a:prstGeom>
        </p:spPr>
      </p:pic>
      <p:pic>
        <p:nvPicPr>
          <p:cNvPr id="29" name="Picture 28" descr="A blue dollar sign with a tree roots&#10;&#10;Description automatically generated">
            <a:extLst>
              <a:ext uri="{FF2B5EF4-FFF2-40B4-BE49-F238E27FC236}">
                <a16:creationId xmlns:a16="http://schemas.microsoft.com/office/drawing/2014/main" id="{0C2A9A25-3378-72FE-7492-00CD9A9A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59" y="1891767"/>
            <a:ext cx="1095341" cy="122529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D982BEA-CB77-A853-A234-9E65D42E03D4}"/>
              </a:ext>
            </a:extLst>
          </p:cNvPr>
          <p:cNvSpPr/>
          <p:nvPr/>
        </p:nvSpPr>
        <p:spPr>
          <a:xfrm>
            <a:off x="6643672" y="4231759"/>
            <a:ext cx="2626471" cy="23291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EB9CC6-9F5C-F861-BC25-CE4A6DA46B0E}"/>
              </a:ext>
            </a:extLst>
          </p:cNvPr>
          <p:cNvSpPr/>
          <p:nvPr/>
        </p:nvSpPr>
        <p:spPr>
          <a:xfrm>
            <a:off x="8352023" y="1099812"/>
            <a:ext cx="2626471" cy="23291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group of people in a circle&#10;&#10;Description automatically generated">
            <a:extLst>
              <a:ext uri="{FF2B5EF4-FFF2-40B4-BE49-F238E27FC236}">
                <a16:creationId xmlns:a16="http://schemas.microsoft.com/office/drawing/2014/main" id="{7D1AF217-0DE4-753A-61D3-74903F5E5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86" y="1553565"/>
            <a:ext cx="1095340" cy="1225296"/>
          </a:xfrm>
          <a:prstGeom prst="rect">
            <a:avLst/>
          </a:prstGeom>
        </p:spPr>
      </p:pic>
      <p:pic>
        <p:nvPicPr>
          <p:cNvPr id="22" name="Picture 21" descr="A group of hands with their fingers raised&#10;&#10;Description automatically generated">
            <a:extLst>
              <a:ext uri="{FF2B5EF4-FFF2-40B4-BE49-F238E27FC236}">
                <a16:creationId xmlns:a16="http://schemas.microsoft.com/office/drawing/2014/main" id="{75675466-6349-2609-A0A8-64BE02FE2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35" y="4979501"/>
            <a:ext cx="1095341" cy="1225297"/>
          </a:xfrm>
          <a:prstGeom prst="rect">
            <a:avLst/>
          </a:prstGeom>
        </p:spPr>
      </p:pic>
      <p:sp>
        <p:nvSpPr>
          <p:cNvPr id="43" name="Google Shape;196;p33">
            <a:extLst>
              <a:ext uri="{FF2B5EF4-FFF2-40B4-BE49-F238E27FC236}">
                <a16:creationId xmlns:a16="http://schemas.microsoft.com/office/drawing/2014/main" id="{DDF93693-A30D-7D77-540D-0AC2C8A01C00}"/>
              </a:ext>
            </a:extLst>
          </p:cNvPr>
          <p:cNvSpPr txBox="1"/>
          <p:nvPr/>
        </p:nvSpPr>
        <p:spPr>
          <a:xfrm>
            <a:off x="1187005" y="2659320"/>
            <a:ext cx="2626471" cy="4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  <a:latin typeface="+mj-lt"/>
                <a:ea typeface="Proxima Nova"/>
                <a:cs typeface="Proxima Nova"/>
                <a:sym typeface="Proxima Nova"/>
              </a:rPr>
              <a:t>Just Use of Land and Property</a:t>
            </a:r>
            <a:endParaRPr b="1" dirty="0">
              <a:solidFill>
                <a:schemeClr val="accent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44" name="Google Shape;196;p33">
            <a:extLst>
              <a:ext uri="{FF2B5EF4-FFF2-40B4-BE49-F238E27FC236}">
                <a16:creationId xmlns:a16="http://schemas.microsoft.com/office/drawing/2014/main" id="{BF37396E-C8C5-4498-7E9A-A406CCE5B395}"/>
              </a:ext>
            </a:extLst>
          </p:cNvPr>
          <p:cNvSpPr txBox="1"/>
          <p:nvPr/>
        </p:nvSpPr>
        <p:spPr>
          <a:xfrm>
            <a:off x="4768350" y="2759919"/>
            <a:ext cx="2592561" cy="4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  <a:latin typeface="+mj-lt"/>
                <a:ea typeface="Proxima Nova"/>
                <a:cs typeface="Proxima Nova"/>
                <a:sym typeface="Proxima Nova"/>
              </a:rPr>
              <a:t>Locally Rooted Finance</a:t>
            </a:r>
            <a:endParaRPr b="1" dirty="0">
              <a:solidFill>
                <a:schemeClr val="accent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45" name="Google Shape;196;p33">
            <a:extLst>
              <a:ext uri="{FF2B5EF4-FFF2-40B4-BE49-F238E27FC236}">
                <a16:creationId xmlns:a16="http://schemas.microsoft.com/office/drawing/2014/main" id="{CCE5A473-B420-EA7F-5CE5-8B07ECED2B15}"/>
              </a:ext>
            </a:extLst>
          </p:cNvPr>
          <p:cNvSpPr txBox="1"/>
          <p:nvPr/>
        </p:nvSpPr>
        <p:spPr>
          <a:xfrm>
            <a:off x="8770346" y="2690221"/>
            <a:ext cx="1789820" cy="4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/>
                </a:solidFill>
                <a:latin typeface="+mj-lt"/>
                <a:ea typeface="Proxima Nova"/>
                <a:cs typeface="Proxima Nova"/>
                <a:sym typeface="Proxima Nova"/>
              </a:rPr>
              <a:t>Fair Work</a:t>
            </a:r>
            <a:endParaRPr sz="2000" b="1" dirty="0">
              <a:solidFill>
                <a:schemeClr val="accent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46" name="Google Shape;196;p33">
            <a:extLst>
              <a:ext uri="{FF2B5EF4-FFF2-40B4-BE49-F238E27FC236}">
                <a16:creationId xmlns:a16="http://schemas.microsoft.com/office/drawing/2014/main" id="{B091A069-98EF-135D-C4C0-13902F43D91D}"/>
              </a:ext>
            </a:extLst>
          </p:cNvPr>
          <p:cNvSpPr txBox="1"/>
          <p:nvPr/>
        </p:nvSpPr>
        <p:spPr>
          <a:xfrm>
            <a:off x="3320315" y="5870380"/>
            <a:ext cx="1789820" cy="4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  <a:latin typeface="+mj-lt"/>
                <a:ea typeface="Proxima Nova"/>
                <a:cs typeface="Proxima Nova"/>
                <a:sym typeface="Proxima Nova"/>
              </a:rPr>
              <a:t>Progressive Procurement</a:t>
            </a:r>
            <a:endParaRPr b="1" dirty="0">
              <a:solidFill>
                <a:schemeClr val="accent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47" name="Google Shape;196;p33">
            <a:extLst>
              <a:ext uri="{FF2B5EF4-FFF2-40B4-BE49-F238E27FC236}">
                <a16:creationId xmlns:a16="http://schemas.microsoft.com/office/drawing/2014/main" id="{90992BC1-5EB9-E764-A785-60C9B9C45FBE}"/>
              </a:ext>
            </a:extLst>
          </p:cNvPr>
          <p:cNvSpPr txBox="1"/>
          <p:nvPr/>
        </p:nvSpPr>
        <p:spPr>
          <a:xfrm>
            <a:off x="6662106" y="5870381"/>
            <a:ext cx="2608037" cy="4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1"/>
                </a:solidFill>
                <a:latin typeface="+mj-lt"/>
                <a:ea typeface="Proxima Nova"/>
                <a:cs typeface="Proxima Nova"/>
                <a:sym typeface="Proxima Nova"/>
              </a:rPr>
              <a:t>Inclusive and Democratic Enterprise</a:t>
            </a:r>
            <a:endParaRPr sz="1700" b="1" dirty="0">
              <a:solidFill>
                <a:schemeClr val="accent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3344D5-27B4-6B2F-0DEE-A6B09B823315}"/>
              </a:ext>
            </a:extLst>
          </p:cNvPr>
          <p:cNvSpPr/>
          <p:nvPr/>
        </p:nvSpPr>
        <p:spPr>
          <a:xfrm>
            <a:off x="1986290" y="3430177"/>
            <a:ext cx="935567" cy="346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n = 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BF3193-7ABE-520B-6C0B-BF15C09EAB45}"/>
              </a:ext>
            </a:extLst>
          </p:cNvPr>
          <p:cNvSpPr/>
          <p:nvPr/>
        </p:nvSpPr>
        <p:spPr>
          <a:xfrm>
            <a:off x="7489123" y="3885583"/>
            <a:ext cx="935567" cy="346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n = 41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A8050B-B56A-CDF2-4044-5A1788C9DAD2}"/>
              </a:ext>
            </a:extLst>
          </p:cNvPr>
          <p:cNvSpPr/>
          <p:nvPr/>
        </p:nvSpPr>
        <p:spPr>
          <a:xfrm>
            <a:off x="3767307" y="3884406"/>
            <a:ext cx="935567" cy="346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n = 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A8D06B9-70F7-2DE8-A059-74B737FF294A}"/>
              </a:ext>
            </a:extLst>
          </p:cNvPr>
          <p:cNvSpPr/>
          <p:nvPr/>
        </p:nvSpPr>
        <p:spPr>
          <a:xfrm>
            <a:off x="9197473" y="3429000"/>
            <a:ext cx="935567" cy="346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n = 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1F4733A-6633-FA1B-2CDE-2EAF51DE02F3}"/>
              </a:ext>
            </a:extLst>
          </p:cNvPr>
          <p:cNvSpPr/>
          <p:nvPr/>
        </p:nvSpPr>
        <p:spPr>
          <a:xfrm>
            <a:off x="5628214" y="3432992"/>
            <a:ext cx="935567" cy="346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n = 7</a:t>
            </a:r>
          </a:p>
        </p:txBody>
      </p:sp>
      <p:pic>
        <p:nvPicPr>
          <p:cNvPr id="1026" name="Picture 2" descr="Mill Community Ministries">
            <a:extLst>
              <a:ext uri="{FF2B5EF4-FFF2-40B4-BE49-F238E27FC236}">
                <a16:creationId xmlns:a16="http://schemas.microsoft.com/office/drawing/2014/main" id="{3EABB654-34D6-6DB9-43C1-A06D2EB1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35" y="4733957"/>
            <a:ext cx="872018" cy="8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wamp Rabbit Cafe">
            <a:extLst>
              <a:ext uri="{FF2B5EF4-FFF2-40B4-BE49-F238E27FC236}">
                <a16:creationId xmlns:a16="http://schemas.microsoft.com/office/drawing/2014/main" id="{C60D6E27-86CB-83BC-D9AA-3788B13C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26" y="4272654"/>
            <a:ext cx="1163158" cy="7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isma Health (@theprismahealth) / X">
            <a:extLst>
              <a:ext uri="{FF2B5EF4-FFF2-40B4-BE49-F238E27FC236}">
                <a16:creationId xmlns:a16="http://schemas.microsoft.com/office/drawing/2014/main" id="{EB770C0A-C9B3-B5E7-ABA4-B7882224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14" y="4778987"/>
            <a:ext cx="781957" cy="78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inx | Making Life Easier in SC">
            <a:extLst>
              <a:ext uri="{FF2B5EF4-FFF2-40B4-BE49-F238E27FC236}">
                <a16:creationId xmlns:a16="http://schemas.microsoft.com/office/drawing/2014/main" id="{DDD37746-C6E0-C2C0-D427-C9D9F440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6" y="4844885"/>
            <a:ext cx="935862" cy="55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teria CDC">
            <a:extLst>
              <a:ext uri="{FF2B5EF4-FFF2-40B4-BE49-F238E27FC236}">
                <a16:creationId xmlns:a16="http://schemas.microsoft.com/office/drawing/2014/main" id="{228F14F7-FE1B-04A6-304A-973264D27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66" y="1153908"/>
            <a:ext cx="1498904" cy="85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o photo description available.">
            <a:extLst>
              <a:ext uri="{FF2B5EF4-FFF2-40B4-BE49-F238E27FC236}">
                <a16:creationId xmlns:a16="http://schemas.microsoft.com/office/drawing/2014/main" id="{C3BD97D3-CABB-F9F1-68C4-B6D81338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73" y="1242002"/>
            <a:ext cx="1367134" cy="6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AF8DF15-1221-B04F-CE24-9AD46E50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95" y="1159112"/>
            <a:ext cx="1674828" cy="3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outh Carolina Self-Help Credit Union Branches">
            <a:extLst>
              <a:ext uri="{FF2B5EF4-FFF2-40B4-BE49-F238E27FC236}">
                <a16:creationId xmlns:a16="http://schemas.microsoft.com/office/drawing/2014/main" id="{7B2C1643-A83E-B102-D037-96853BFB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52" y="1552185"/>
            <a:ext cx="1425713" cy="4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2" descr="Bon Secours">
            <a:extLst>
              <a:ext uri="{FF2B5EF4-FFF2-40B4-BE49-F238E27FC236}">
                <a16:creationId xmlns:a16="http://schemas.microsoft.com/office/drawing/2014/main" id="{A61A180B-2234-437D-79B5-C099DCB3E7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2" name="Picture 28" descr="Bon Secours St. Francis Health System - Who's On The Move">
            <a:extLst>
              <a:ext uri="{FF2B5EF4-FFF2-40B4-BE49-F238E27FC236}">
                <a16:creationId xmlns:a16="http://schemas.microsoft.com/office/drawing/2014/main" id="{C09B23E8-0A57-CD97-A486-7684B05D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23" y="4868978"/>
            <a:ext cx="1396206" cy="52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3A2BB6D-7A6B-A13E-D4AD-0B58A3EE5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60" y="4261715"/>
            <a:ext cx="1674659" cy="6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649</TotalTime>
  <Words>384</Words>
  <Application>Microsoft Macintosh PowerPoint</Application>
  <PresentationFormat>Widescreen</PresentationFormat>
  <Paragraphs>59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Century Gothic</vt:lpstr>
      <vt:lpstr>Proxima Nova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Furman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Brannon Andersen</dc:creator>
  <cp:lastModifiedBy>Melissa Levy</cp:lastModifiedBy>
  <cp:revision>32</cp:revision>
  <dcterms:created xsi:type="dcterms:W3CDTF">2024-04-05T13:29:17Z</dcterms:created>
  <dcterms:modified xsi:type="dcterms:W3CDTF">2024-08-01T09:48:11Z</dcterms:modified>
</cp:coreProperties>
</file>