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uli Bold" pitchFamily="2" charset="77"/>
      <p:regular r:id="rId13"/>
      <p:bold r:id="rId14"/>
    </p:embeddedFont>
    <p:embeddedFont>
      <p:font typeface="Muli Regular Bold" pitchFamily="2" charset="77"/>
      <p:regular r:id="rId15"/>
      <p:bold r:id="rId16"/>
    </p:embeddedFont>
    <p:embeddedFont>
      <p:font typeface="Open Sans Bold" panose="020B0806030504020204" pitchFamily="34" charset="0"/>
      <p:regular r:id="rId17"/>
      <p:bold r:id="rId18"/>
    </p:embeddedFont>
    <p:embeddedFont>
      <p:font typeface="Open Sauce" pitchFamily="2" charset="77"/>
      <p:regular r:id="rId19"/>
    </p:embeddedFont>
    <p:embeddedFont>
      <p:font typeface="Open Sauce Heavy" pitchFamily="2" charset="77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66812"/>
            <a:ext cx="18288000" cy="13719046"/>
          </a:xfrm>
          <a:custGeom>
            <a:avLst/>
            <a:gdLst/>
            <a:ahLst/>
            <a:cxnLst/>
            <a:rect l="l" t="t" r="r" b="b"/>
            <a:pathLst>
              <a:path w="18288000" h="13719046">
                <a:moveTo>
                  <a:pt x="0" y="0"/>
                </a:moveTo>
                <a:lnTo>
                  <a:pt x="18288000" y="0"/>
                </a:lnTo>
                <a:lnTo>
                  <a:pt x="18288000" y="13719045"/>
                </a:lnTo>
                <a:lnTo>
                  <a:pt x="0" y="13719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47750" y="1687820"/>
            <a:ext cx="16230600" cy="287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20"/>
              </a:lnSpc>
            </a:pPr>
            <a:r>
              <a:rPr lang="en-US" sz="10200" spc="-102">
                <a:solidFill>
                  <a:srgbClr val="FFFFFF"/>
                </a:solidFill>
                <a:latin typeface="Muli Bold"/>
              </a:rPr>
              <a:t>My journey with place-based wealth building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99555" y="9563100"/>
            <a:ext cx="12778795" cy="54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56"/>
              </a:lnSpc>
              <a:spcBef>
                <a:spcPct val="0"/>
              </a:spcBef>
            </a:pPr>
            <a:r>
              <a:rPr lang="en-US" sz="3254">
                <a:solidFill>
                  <a:srgbClr val="FFFFFF"/>
                </a:solidFill>
                <a:latin typeface="Muli Regular Bold"/>
              </a:rPr>
              <a:t>Picture taken on the road from Arua to Kampala (Uganda, Africa)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63262" y="4866543"/>
            <a:ext cx="9615088" cy="393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49"/>
              </a:lnSpc>
            </a:pPr>
            <a:r>
              <a:rPr lang="en-US" sz="4392">
                <a:solidFill>
                  <a:srgbClr val="FFFFFF"/>
                </a:solidFill>
                <a:latin typeface="Muli Regular Bold"/>
              </a:rPr>
              <a:t>Igniting flourishing communities where ALL people can thrive</a:t>
            </a:r>
          </a:p>
          <a:p>
            <a:pPr algn="r">
              <a:lnSpc>
                <a:spcPts val="2789"/>
              </a:lnSpc>
            </a:pPr>
            <a:endParaRPr lang="en-US" sz="4392">
              <a:solidFill>
                <a:srgbClr val="FFFFFF"/>
              </a:solidFill>
              <a:latin typeface="Muli Regular Bold"/>
            </a:endParaRPr>
          </a:p>
          <a:p>
            <a:pPr algn="r">
              <a:lnSpc>
                <a:spcPts val="5449"/>
              </a:lnSpc>
            </a:pPr>
            <a:r>
              <a:rPr lang="en-US" sz="3892">
                <a:solidFill>
                  <a:srgbClr val="FFFFFF"/>
                </a:solidFill>
                <a:latin typeface="Muli Regular Bold"/>
              </a:rPr>
              <a:t>*African villages</a:t>
            </a:r>
          </a:p>
          <a:p>
            <a:pPr algn="r">
              <a:lnSpc>
                <a:spcPts val="5449"/>
              </a:lnSpc>
            </a:pPr>
            <a:r>
              <a:rPr lang="en-US" sz="3892">
                <a:solidFill>
                  <a:srgbClr val="FFFFFF"/>
                </a:solidFill>
                <a:latin typeface="Muli Regular Bold"/>
              </a:rPr>
              <a:t>*Appalachian towns</a:t>
            </a:r>
          </a:p>
          <a:p>
            <a:pPr algn="r">
              <a:lnSpc>
                <a:spcPts val="5449"/>
              </a:lnSpc>
              <a:spcBef>
                <a:spcPct val="0"/>
              </a:spcBef>
            </a:pPr>
            <a:r>
              <a:rPr lang="en-US" sz="3892">
                <a:solidFill>
                  <a:srgbClr val="FFFFFF"/>
                </a:solidFill>
                <a:latin typeface="Muli Regular Bold"/>
              </a:rPr>
              <a:t>*Rustbelt cities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066" y="5143500"/>
            <a:ext cx="9215390" cy="4650318"/>
          </a:xfrm>
          <a:custGeom>
            <a:avLst/>
            <a:gdLst/>
            <a:ahLst/>
            <a:cxnLst/>
            <a:rect l="l" t="t" r="r" b="b"/>
            <a:pathLst>
              <a:path w="9215390" h="4650318">
                <a:moveTo>
                  <a:pt x="0" y="0"/>
                </a:moveTo>
                <a:lnTo>
                  <a:pt x="9215391" y="0"/>
                </a:lnTo>
                <a:lnTo>
                  <a:pt x="9215391" y="4650318"/>
                </a:lnTo>
                <a:lnTo>
                  <a:pt x="0" y="4650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6" t="-49751" r="-355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42862" y="561494"/>
            <a:ext cx="7700788" cy="9232324"/>
          </a:xfrm>
          <a:custGeom>
            <a:avLst/>
            <a:gdLst/>
            <a:ahLst/>
            <a:cxnLst/>
            <a:rect l="l" t="t" r="r" b="b"/>
            <a:pathLst>
              <a:path w="7700788" h="9232324">
                <a:moveTo>
                  <a:pt x="0" y="0"/>
                </a:moveTo>
                <a:lnTo>
                  <a:pt x="7700788" y="0"/>
                </a:lnTo>
                <a:lnTo>
                  <a:pt x="7700788" y="9232324"/>
                </a:lnTo>
                <a:lnTo>
                  <a:pt x="0" y="9232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9066" y="561494"/>
            <a:ext cx="9215390" cy="4204384"/>
          </a:xfrm>
          <a:custGeom>
            <a:avLst/>
            <a:gdLst/>
            <a:ahLst/>
            <a:cxnLst/>
            <a:rect l="l" t="t" r="r" b="b"/>
            <a:pathLst>
              <a:path w="9215390" h="4204384">
                <a:moveTo>
                  <a:pt x="0" y="0"/>
                </a:moveTo>
                <a:lnTo>
                  <a:pt x="9215391" y="0"/>
                </a:lnTo>
                <a:lnTo>
                  <a:pt x="9215391" y="4204384"/>
                </a:lnTo>
                <a:lnTo>
                  <a:pt x="0" y="4204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874" r="-2547" b="-595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97766" y="0"/>
            <a:ext cx="23485766" cy="17231167"/>
          </a:xfrm>
          <a:custGeom>
            <a:avLst/>
            <a:gdLst/>
            <a:ahLst/>
            <a:cxnLst/>
            <a:rect l="l" t="t" r="r" b="b"/>
            <a:pathLst>
              <a:path w="23485766" h="17231167">
                <a:moveTo>
                  <a:pt x="0" y="0"/>
                </a:moveTo>
                <a:lnTo>
                  <a:pt x="23485766" y="0"/>
                </a:lnTo>
                <a:lnTo>
                  <a:pt x="23485766" y="17231167"/>
                </a:lnTo>
                <a:lnTo>
                  <a:pt x="0" y="172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1" b="-1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66800"/>
            <a:ext cx="17259300" cy="238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1"/>
              </a:lnSpc>
            </a:pPr>
            <a:r>
              <a:rPr lang="en-US" sz="4201" spc="-42">
                <a:solidFill>
                  <a:srgbClr val="FFFFFF"/>
                </a:solidFill>
                <a:latin typeface="Muli Bold"/>
              </a:rPr>
              <a:t>Thanks for listening to</a:t>
            </a:r>
          </a:p>
          <a:p>
            <a:pPr algn="l">
              <a:lnSpc>
                <a:spcPts val="7041"/>
              </a:lnSpc>
            </a:pPr>
            <a:r>
              <a:rPr lang="en-US" sz="6401" spc="-64">
                <a:solidFill>
                  <a:srgbClr val="FFFFFF"/>
                </a:solidFill>
                <a:latin typeface="Muli Bold"/>
              </a:rPr>
              <a:t>My journey with place-</a:t>
            </a:r>
          </a:p>
          <a:p>
            <a:pPr algn="l">
              <a:lnSpc>
                <a:spcPts val="7041"/>
              </a:lnSpc>
            </a:pPr>
            <a:r>
              <a:rPr lang="en-US" sz="6401" spc="-64">
                <a:solidFill>
                  <a:srgbClr val="FFFFFF"/>
                </a:solidFill>
                <a:latin typeface="Muli Bold"/>
              </a:rPr>
              <a:t>based wealth building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529710" y="4463061"/>
            <a:ext cx="5407521" cy="4795239"/>
            <a:chOff x="0" y="0"/>
            <a:chExt cx="7210027" cy="6393652"/>
          </a:xfrm>
        </p:grpSpPr>
        <p:sp>
          <p:nvSpPr>
            <p:cNvPr id="5" name="TextBox 5"/>
            <p:cNvSpPr txBox="1"/>
            <p:nvPr/>
          </p:nvSpPr>
          <p:spPr>
            <a:xfrm>
              <a:off x="0" y="3104027"/>
              <a:ext cx="633489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uce"/>
                </a:rPr>
                <a:t>eric@comm-works.org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37515"/>
              <a:ext cx="6334891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spc="24">
                  <a:solidFill>
                    <a:srgbClr val="FFFFFF"/>
                  </a:solidFill>
                  <a:latin typeface="Open Sauce Heavy"/>
                </a:rPr>
                <a:t>Email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4003784"/>
              <a:ext cx="7210027" cy="0"/>
            </a:xfrm>
            <a:prstGeom prst="line">
              <a:avLst/>
            </a:prstGeom>
            <a:ln w="63500" cap="rnd">
              <a:solidFill>
                <a:srgbClr val="E8E4D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44008"/>
              <a:ext cx="633489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uce"/>
                </a:rPr>
                <a:t>https://comm-works.org/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334891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spc="24">
                  <a:solidFill>
                    <a:srgbClr val="FFFFFF"/>
                  </a:solidFill>
                  <a:latin typeface="Open Sauce Heavy"/>
                </a:rPr>
                <a:t>Website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1643765"/>
              <a:ext cx="7210027" cy="0"/>
            </a:xfrm>
            <a:prstGeom prst="line">
              <a:avLst/>
            </a:prstGeom>
            <a:ln w="63500" cap="rnd">
              <a:solidFill>
                <a:srgbClr val="E8E4D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462145"/>
              <a:ext cx="633489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spc="42">
                  <a:solidFill>
                    <a:srgbClr val="FFFFFF"/>
                  </a:solidFill>
                  <a:latin typeface="Open Sauce"/>
                </a:rPr>
                <a:t>937-935-4844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95633"/>
              <a:ext cx="6334891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spc="24">
                  <a:solidFill>
                    <a:srgbClr val="FFFFFF"/>
                  </a:solidFill>
                  <a:latin typeface="Open Sauce Heavy"/>
                </a:rPr>
                <a:t>Phone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6361902"/>
              <a:ext cx="7210027" cy="0"/>
            </a:xfrm>
            <a:prstGeom prst="line">
              <a:avLst/>
            </a:prstGeom>
            <a:ln w="63500" cap="rnd">
              <a:solidFill>
                <a:srgbClr val="E8E4D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54207" y="2627948"/>
            <a:ext cx="7061292" cy="510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199">
                <a:solidFill>
                  <a:srgbClr val="FFFFFF"/>
                </a:solidFill>
                <a:latin typeface="Open Sauce Heavy"/>
              </a:rPr>
              <a:t>Wealth building in a region means taking action to increase three things, beginning with:</a:t>
            </a:r>
          </a:p>
          <a:p>
            <a:pPr algn="l">
              <a:lnSpc>
                <a:spcPts val="2899"/>
              </a:lnSpc>
            </a:pPr>
            <a:endParaRPr lang="en-US" sz="4199">
              <a:solidFill>
                <a:srgbClr val="FFFFFF"/>
              </a:solidFill>
              <a:latin typeface="Open Sauce Heavy"/>
            </a:endParaRPr>
          </a:p>
          <a:p>
            <a:pPr marL="906770" lvl="1" indent="-453385" algn="l">
              <a:lnSpc>
                <a:spcPts val="41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Open Sauce Heavy"/>
              </a:rPr>
              <a:t>The quality and quantity of wealth—­embodied in eight different types of capital.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7534" r="23169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77035" y="2715469"/>
            <a:ext cx="9124480" cy="7228577"/>
          </a:xfrm>
          <a:custGeom>
            <a:avLst/>
            <a:gdLst/>
            <a:ahLst/>
            <a:cxnLst/>
            <a:rect l="l" t="t" r="r" b="b"/>
            <a:pathLst>
              <a:path w="9124480" h="7228577">
                <a:moveTo>
                  <a:pt x="0" y="0"/>
                </a:moveTo>
                <a:lnTo>
                  <a:pt x="9124480" y="0"/>
                </a:lnTo>
                <a:lnTo>
                  <a:pt x="9124480" y="7228577"/>
                </a:lnTo>
                <a:lnTo>
                  <a:pt x="0" y="7228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4" t="-2032" r="-7991" b="-42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77035" y="407588"/>
            <a:ext cx="9124480" cy="1985566"/>
          </a:xfrm>
          <a:custGeom>
            <a:avLst/>
            <a:gdLst/>
            <a:ahLst/>
            <a:cxnLst/>
            <a:rect l="l" t="t" r="r" b="b"/>
            <a:pathLst>
              <a:path w="9124480" h="1985566">
                <a:moveTo>
                  <a:pt x="0" y="0"/>
                </a:moveTo>
                <a:lnTo>
                  <a:pt x="9124480" y="0"/>
                </a:lnTo>
                <a:lnTo>
                  <a:pt x="9124480" y="1985566"/>
                </a:lnTo>
                <a:lnTo>
                  <a:pt x="0" y="1985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7712" y="407588"/>
            <a:ext cx="7954943" cy="5478513"/>
          </a:xfrm>
          <a:custGeom>
            <a:avLst/>
            <a:gdLst/>
            <a:ahLst/>
            <a:cxnLst/>
            <a:rect l="l" t="t" r="r" b="b"/>
            <a:pathLst>
              <a:path w="7954943" h="5478513">
                <a:moveTo>
                  <a:pt x="0" y="0"/>
                </a:moveTo>
                <a:lnTo>
                  <a:pt x="7954943" y="0"/>
                </a:lnTo>
                <a:lnTo>
                  <a:pt x="7954943" y="5478513"/>
                </a:lnTo>
                <a:lnTo>
                  <a:pt x="0" y="547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025" b="-677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59307">
            <a:off x="12041937" y="3274957"/>
            <a:ext cx="2154411" cy="770202"/>
          </a:xfrm>
          <a:custGeom>
            <a:avLst/>
            <a:gdLst/>
            <a:ahLst/>
            <a:cxnLst/>
            <a:rect l="l" t="t" r="r" b="b"/>
            <a:pathLst>
              <a:path w="2154411" h="770202">
                <a:moveTo>
                  <a:pt x="0" y="0"/>
                </a:moveTo>
                <a:lnTo>
                  <a:pt x="2154411" y="0"/>
                </a:lnTo>
                <a:lnTo>
                  <a:pt x="2154411" y="770202"/>
                </a:lnTo>
                <a:lnTo>
                  <a:pt x="0" y="770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100000">
            <a:off x="13042046" y="4233657"/>
            <a:ext cx="1813403" cy="1704599"/>
          </a:xfrm>
          <a:custGeom>
            <a:avLst/>
            <a:gdLst/>
            <a:ahLst/>
            <a:cxnLst/>
            <a:rect l="l" t="t" r="r" b="b"/>
            <a:pathLst>
              <a:path w="1813403" h="1704599">
                <a:moveTo>
                  <a:pt x="0" y="0"/>
                </a:moveTo>
                <a:lnTo>
                  <a:pt x="1813403" y="0"/>
                </a:lnTo>
                <a:lnTo>
                  <a:pt x="1813403" y="1704599"/>
                </a:lnTo>
                <a:lnTo>
                  <a:pt x="0" y="1704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7712" y="6255236"/>
            <a:ext cx="7954943" cy="3669760"/>
          </a:xfrm>
          <a:custGeom>
            <a:avLst/>
            <a:gdLst/>
            <a:ahLst/>
            <a:cxnLst/>
            <a:rect l="l" t="t" r="r" b="b"/>
            <a:pathLst>
              <a:path w="7954943" h="3669760">
                <a:moveTo>
                  <a:pt x="0" y="0"/>
                </a:moveTo>
                <a:lnTo>
                  <a:pt x="7954943" y="0"/>
                </a:lnTo>
                <a:lnTo>
                  <a:pt x="7954943" y="3669760"/>
                </a:lnTo>
                <a:lnTo>
                  <a:pt x="0" y="3669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723" b="-11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777035" y="2562630"/>
            <a:ext cx="363964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Eastcore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Neighborhood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77860" y="315769"/>
            <a:ext cx="7643874" cy="9576209"/>
          </a:xfrm>
          <a:custGeom>
            <a:avLst/>
            <a:gdLst/>
            <a:ahLst/>
            <a:cxnLst/>
            <a:rect l="l" t="t" r="r" b="b"/>
            <a:pathLst>
              <a:path w="7643874" h="9576209">
                <a:moveTo>
                  <a:pt x="0" y="0"/>
                </a:moveTo>
                <a:lnTo>
                  <a:pt x="7643874" y="0"/>
                </a:lnTo>
                <a:lnTo>
                  <a:pt x="7643874" y="9576209"/>
                </a:lnTo>
                <a:lnTo>
                  <a:pt x="0" y="9576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57803" y="325593"/>
            <a:ext cx="4300957" cy="5446051"/>
          </a:xfrm>
          <a:custGeom>
            <a:avLst/>
            <a:gdLst/>
            <a:ahLst/>
            <a:cxnLst/>
            <a:rect l="l" t="t" r="r" b="b"/>
            <a:pathLst>
              <a:path w="4300957" h="5446051">
                <a:moveTo>
                  <a:pt x="0" y="0"/>
                </a:moveTo>
                <a:lnTo>
                  <a:pt x="4300957" y="0"/>
                </a:lnTo>
                <a:lnTo>
                  <a:pt x="4300957" y="5446051"/>
                </a:lnTo>
                <a:lnTo>
                  <a:pt x="0" y="5446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522" t="-32541" b="-417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220" y="6156300"/>
            <a:ext cx="9398541" cy="3735678"/>
          </a:xfrm>
          <a:custGeom>
            <a:avLst/>
            <a:gdLst/>
            <a:ahLst/>
            <a:cxnLst/>
            <a:rect l="l" t="t" r="r" b="b"/>
            <a:pathLst>
              <a:path w="9398541" h="3735678">
                <a:moveTo>
                  <a:pt x="0" y="0"/>
                </a:moveTo>
                <a:lnTo>
                  <a:pt x="9398540" y="0"/>
                </a:lnTo>
                <a:lnTo>
                  <a:pt x="9398540" y="3735678"/>
                </a:lnTo>
                <a:lnTo>
                  <a:pt x="0" y="3735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95" t="-84387" r="-30634" b="-359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06093" y="2905593"/>
            <a:ext cx="4475815" cy="4475815"/>
          </a:xfrm>
          <a:custGeom>
            <a:avLst/>
            <a:gdLst/>
            <a:ahLst/>
            <a:cxnLst/>
            <a:rect l="l" t="t" r="r" b="b"/>
            <a:pathLst>
              <a:path w="4475815" h="4475815">
                <a:moveTo>
                  <a:pt x="0" y="0"/>
                </a:moveTo>
                <a:lnTo>
                  <a:pt x="4475814" y="0"/>
                </a:lnTo>
                <a:lnTo>
                  <a:pt x="4475814" y="4475814"/>
                </a:lnTo>
                <a:lnTo>
                  <a:pt x="0" y="4475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0220" y="325593"/>
            <a:ext cx="4699270" cy="5455876"/>
          </a:xfrm>
          <a:custGeom>
            <a:avLst/>
            <a:gdLst/>
            <a:ahLst/>
            <a:cxnLst/>
            <a:rect l="l" t="t" r="r" b="b"/>
            <a:pathLst>
              <a:path w="4699270" h="5455876">
                <a:moveTo>
                  <a:pt x="0" y="0"/>
                </a:moveTo>
                <a:lnTo>
                  <a:pt x="4699270" y="0"/>
                </a:lnTo>
                <a:lnTo>
                  <a:pt x="4699270" y="5455876"/>
                </a:lnTo>
                <a:lnTo>
                  <a:pt x="0" y="5455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709" r="-1039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217" r="2252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454207" y="2627948"/>
            <a:ext cx="7061292" cy="510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199">
                <a:solidFill>
                  <a:srgbClr val="FFFFFF"/>
                </a:solidFill>
                <a:latin typeface="Open Sauce Heavy"/>
              </a:rPr>
              <a:t>Wealth building in a region means taking action to increase three things, including:</a:t>
            </a:r>
          </a:p>
          <a:p>
            <a:pPr algn="l">
              <a:lnSpc>
                <a:spcPts val="2899"/>
              </a:lnSpc>
            </a:pPr>
            <a:endParaRPr lang="en-US" sz="4199">
              <a:solidFill>
                <a:srgbClr val="FFFFFF"/>
              </a:solidFill>
              <a:latin typeface="Open Sauce Heavy"/>
            </a:endParaRPr>
          </a:p>
          <a:p>
            <a:pPr marL="906770" lvl="1" indent="-453385" algn="l">
              <a:lnSpc>
                <a:spcPts val="41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Open Sauce Heavy"/>
              </a:rPr>
              <a:t>The local ownership and control of that wealth by a region’s people, places or firms.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5904" y="5522030"/>
            <a:ext cx="9270428" cy="4409680"/>
          </a:xfrm>
          <a:custGeom>
            <a:avLst/>
            <a:gdLst/>
            <a:ahLst/>
            <a:cxnLst/>
            <a:rect l="l" t="t" r="r" b="b"/>
            <a:pathLst>
              <a:path w="9270428" h="4409680">
                <a:moveTo>
                  <a:pt x="0" y="0"/>
                </a:moveTo>
                <a:lnTo>
                  <a:pt x="9270428" y="0"/>
                </a:lnTo>
                <a:lnTo>
                  <a:pt x="9270428" y="4409680"/>
                </a:lnTo>
                <a:lnTo>
                  <a:pt x="0" y="440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39" r="-3997" b="-54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18389" y="343937"/>
            <a:ext cx="7897942" cy="4799563"/>
          </a:xfrm>
          <a:custGeom>
            <a:avLst/>
            <a:gdLst/>
            <a:ahLst/>
            <a:cxnLst/>
            <a:rect l="l" t="t" r="r" b="b"/>
            <a:pathLst>
              <a:path w="7897942" h="4799563">
                <a:moveTo>
                  <a:pt x="0" y="0"/>
                </a:moveTo>
                <a:lnTo>
                  <a:pt x="7897943" y="0"/>
                </a:lnTo>
                <a:lnTo>
                  <a:pt x="7897943" y="4799563"/>
                </a:lnTo>
                <a:lnTo>
                  <a:pt x="0" y="479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40" t="-39201" r="-38393" b="-398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3514" y="343937"/>
            <a:ext cx="9270935" cy="4799563"/>
          </a:xfrm>
          <a:custGeom>
            <a:avLst/>
            <a:gdLst/>
            <a:ahLst/>
            <a:cxnLst/>
            <a:rect l="l" t="t" r="r" b="b"/>
            <a:pathLst>
              <a:path w="9270935" h="4799563">
                <a:moveTo>
                  <a:pt x="0" y="0"/>
                </a:moveTo>
                <a:lnTo>
                  <a:pt x="9270935" y="0"/>
                </a:lnTo>
                <a:lnTo>
                  <a:pt x="9270935" y="4799563"/>
                </a:lnTo>
                <a:lnTo>
                  <a:pt x="0" y="4799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35" b="-101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2133544" y="3771999"/>
            <a:ext cx="4409680" cy="7909742"/>
          </a:xfrm>
          <a:custGeom>
            <a:avLst/>
            <a:gdLst/>
            <a:ahLst/>
            <a:cxnLst/>
            <a:rect l="l" t="t" r="r" b="b"/>
            <a:pathLst>
              <a:path w="4409680" h="7909742">
                <a:moveTo>
                  <a:pt x="0" y="0"/>
                </a:moveTo>
                <a:lnTo>
                  <a:pt x="4409681" y="0"/>
                </a:lnTo>
                <a:lnTo>
                  <a:pt x="4409681" y="7909742"/>
                </a:lnTo>
                <a:lnTo>
                  <a:pt x="0" y="7909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841" r="-5932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370" y="399110"/>
            <a:ext cx="9390312" cy="4444273"/>
          </a:xfrm>
          <a:custGeom>
            <a:avLst/>
            <a:gdLst/>
            <a:ahLst/>
            <a:cxnLst/>
            <a:rect l="l" t="t" r="r" b="b"/>
            <a:pathLst>
              <a:path w="9390312" h="4444273">
                <a:moveTo>
                  <a:pt x="0" y="0"/>
                </a:moveTo>
                <a:lnTo>
                  <a:pt x="9390312" y="0"/>
                </a:lnTo>
                <a:lnTo>
                  <a:pt x="9390312" y="4444272"/>
                </a:lnTo>
                <a:lnTo>
                  <a:pt x="0" y="4444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049" b="-9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3370" y="5143500"/>
            <a:ext cx="9390312" cy="4730594"/>
          </a:xfrm>
          <a:custGeom>
            <a:avLst/>
            <a:gdLst/>
            <a:ahLst/>
            <a:cxnLst/>
            <a:rect l="l" t="t" r="r" b="b"/>
            <a:pathLst>
              <a:path w="9390312" h="4730594">
                <a:moveTo>
                  <a:pt x="0" y="0"/>
                </a:moveTo>
                <a:lnTo>
                  <a:pt x="9390312" y="0"/>
                </a:lnTo>
                <a:lnTo>
                  <a:pt x="9390312" y="4730594"/>
                </a:lnTo>
                <a:lnTo>
                  <a:pt x="0" y="4730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28" r="-3739" b="-170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13652" y="399025"/>
            <a:ext cx="7897942" cy="4444357"/>
          </a:xfrm>
          <a:custGeom>
            <a:avLst/>
            <a:gdLst/>
            <a:ahLst/>
            <a:cxnLst/>
            <a:rect l="l" t="t" r="r" b="b"/>
            <a:pathLst>
              <a:path w="7897942" h="4444357">
                <a:moveTo>
                  <a:pt x="0" y="0"/>
                </a:moveTo>
                <a:lnTo>
                  <a:pt x="7897943" y="0"/>
                </a:lnTo>
                <a:lnTo>
                  <a:pt x="7897943" y="4444357"/>
                </a:lnTo>
                <a:lnTo>
                  <a:pt x="0" y="4444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846" b="-174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013652" y="5143500"/>
            <a:ext cx="7897942" cy="4730594"/>
          </a:xfrm>
          <a:custGeom>
            <a:avLst/>
            <a:gdLst/>
            <a:ahLst/>
            <a:cxnLst/>
            <a:rect l="l" t="t" r="r" b="b"/>
            <a:pathLst>
              <a:path w="7897942" h="4730594">
                <a:moveTo>
                  <a:pt x="0" y="0"/>
                </a:moveTo>
                <a:lnTo>
                  <a:pt x="7897943" y="0"/>
                </a:lnTo>
                <a:lnTo>
                  <a:pt x="7897943" y="4730594"/>
                </a:lnTo>
                <a:lnTo>
                  <a:pt x="0" y="473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418" t="-34311" b="-1772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370" r="2037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454207" y="2627948"/>
            <a:ext cx="7061292" cy="510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199">
                <a:solidFill>
                  <a:srgbClr val="FFFFFF"/>
                </a:solidFill>
                <a:latin typeface="Open Sauce Heavy"/>
              </a:rPr>
              <a:t>Wealth building in a region means taking action to increase three things, including:</a:t>
            </a:r>
          </a:p>
          <a:p>
            <a:pPr algn="l">
              <a:lnSpc>
                <a:spcPts val="2899"/>
              </a:lnSpc>
            </a:pPr>
            <a:endParaRPr lang="en-US" sz="4199">
              <a:solidFill>
                <a:srgbClr val="FFFFFF"/>
              </a:solidFill>
              <a:latin typeface="Open Sauce Heavy"/>
            </a:endParaRPr>
          </a:p>
          <a:p>
            <a:pPr marL="906770" lvl="1" indent="-453385" algn="l">
              <a:lnSpc>
                <a:spcPts val="4199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Open Sauce Heavy"/>
              </a:rPr>
              <a:t>The livelihoods of people, places and firms in the region, including those on the margins.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46669" y="5457176"/>
            <a:ext cx="4889444" cy="4310620"/>
          </a:xfrm>
          <a:custGeom>
            <a:avLst/>
            <a:gdLst/>
            <a:ahLst/>
            <a:cxnLst/>
            <a:rect l="l" t="t" r="r" b="b"/>
            <a:pathLst>
              <a:path w="4889444" h="4310620">
                <a:moveTo>
                  <a:pt x="0" y="0"/>
                </a:moveTo>
                <a:lnTo>
                  <a:pt x="4889444" y="0"/>
                </a:lnTo>
                <a:lnTo>
                  <a:pt x="4889444" y="4310620"/>
                </a:lnTo>
                <a:lnTo>
                  <a:pt x="0" y="431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49" t="-1314" r="-53432" b="-30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1500" y="495300"/>
            <a:ext cx="9192077" cy="4648200"/>
          </a:xfrm>
          <a:custGeom>
            <a:avLst/>
            <a:gdLst/>
            <a:ahLst/>
            <a:cxnLst/>
            <a:rect l="l" t="t" r="r" b="b"/>
            <a:pathLst>
              <a:path w="9192077" h="4648200">
                <a:moveTo>
                  <a:pt x="0" y="0"/>
                </a:moveTo>
                <a:lnTo>
                  <a:pt x="9192077" y="0"/>
                </a:lnTo>
                <a:lnTo>
                  <a:pt x="9192077" y="4648200"/>
                </a:ln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96" r="-10012" b="-57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68377" y="270921"/>
            <a:ext cx="7567735" cy="4906457"/>
          </a:xfrm>
          <a:custGeom>
            <a:avLst/>
            <a:gdLst/>
            <a:ahLst/>
            <a:cxnLst/>
            <a:rect l="l" t="t" r="r" b="b"/>
            <a:pathLst>
              <a:path w="7567735" h="4906457">
                <a:moveTo>
                  <a:pt x="0" y="0"/>
                </a:moveTo>
                <a:lnTo>
                  <a:pt x="7567736" y="0"/>
                </a:lnTo>
                <a:lnTo>
                  <a:pt x="7567736" y="4906458"/>
                </a:lnTo>
                <a:lnTo>
                  <a:pt x="0" y="4906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31" r="-3542" b="-1844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71500" y="5457176"/>
            <a:ext cx="11772900" cy="4332576"/>
            <a:chOff x="0" y="0"/>
            <a:chExt cx="15834351" cy="577676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20784" b="32127"/>
            <a:stretch>
              <a:fillRect/>
            </a:stretch>
          </p:blipFill>
          <p:spPr>
            <a:xfrm>
              <a:off x="0" y="0"/>
              <a:ext cx="15834351" cy="5776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161</Words>
  <Application>Microsoft Macintosh PowerPoint</Application>
  <PresentationFormat>Custom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Muli Bold</vt:lpstr>
      <vt:lpstr>Muli Regular Bold</vt:lpstr>
      <vt:lpstr>Calibri</vt:lpstr>
      <vt:lpstr>Open Sauce Heavy</vt:lpstr>
      <vt:lpstr>Open Sauce</vt:lpstr>
      <vt:lpstr>Arial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NADO Presentation</dc:title>
  <dc:creator>Eric Smith</dc:creator>
  <cp:lastModifiedBy>Melissa Levy</cp:lastModifiedBy>
  <cp:revision>2</cp:revision>
  <dcterms:created xsi:type="dcterms:W3CDTF">2006-08-16T00:00:00Z</dcterms:created>
  <dcterms:modified xsi:type="dcterms:W3CDTF">2024-06-25T19:47:33Z</dcterms:modified>
  <dc:identifier>DAGJE4akBvY</dc:identifier>
</cp:coreProperties>
</file>