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57"/>
  </p:notesMasterIdLst>
  <p:sldIdLst>
    <p:sldId id="3556" r:id="rId6"/>
    <p:sldId id="259" r:id="rId7"/>
    <p:sldId id="258" r:id="rId8"/>
    <p:sldId id="260" r:id="rId9"/>
    <p:sldId id="3522" r:id="rId10"/>
    <p:sldId id="3512" r:id="rId11"/>
    <p:sldId id="3543" r:id="rId12"/>
    <p:sldId id="3542" r:id="rId13"/>
    <p:sldId id="720" r:id="rId14"/>
    <p:sldId id="726" r:id="rId15"/>
    <p:sldId id="2147170984" r:id="rId16"/>
    <p:sldId id="3573" r:id="rId17"/>
    <p:sldId id="3567" r:id="rId18"/>
    <p:sldId id="3565" r:id="rId19"/>
    <p:sldId id="3566" r:id="rId20"/>
    <p:sldId id="3562" r:id="rId21"/>
    <p:sldId id="3564" r:id="rId22"/>
    <p:sldId id="999" r:id="rId23"/>
    <p:sldId id="1000" r:id="rId24"/>
    <p:sldId id="998" r:id="rId25"/>
    <p:sldId id="2147170986" r:id="rId26"/>
    <p:sldId id="3563" r:id="rId27"/>
    <p:sldId id="3568" r:id="rId28"/>
    <p:sldId id="2147170987" r:id="rId29"/>
    <p:sldId id="3561" r:id="rId30"/>
    <p:sldId id="3570" r:id="rId31"/>
    <p:sldId id="787" r:id="rId32"/>
    <p:sldId id="997" r:id="rId33"/>
    <p:sldId id="970" r:id="rId34"/>
    <p:sldId id="788" r:id="rId35"/>
    <p:sldId id="789" r:id="rId36"/>
    <p:sldId id="2147170990" r:id="rId37"/>
    <p:sldId id="2147170989" r:id="rId38"/>
    <p:sldId id="2147170992" r:id="rId39"/>
    <p:sldId id="3560" r:id="rId40"/>
    <p:sldId id="283" r:id="rId41"/>
    <p:sldId id="282" r:id="rId42"/>
    <p:sldId id="284" r:id="rId43"/>
    <p:sldId id="257" r:id="rId44"/>
    <p:sldId id="2147170994" r:id="rId45"/>
    <p:sldId id="2147170995" r:id="rId46"/>
    <p:sldId id="2147170996" r:id="rId47"/>
    <p:sldId id="261" r:id="rId48"/>
    <p:sldId id="278" r:id="rId49"/>
    <p:sldId id="279" r:id="rId50"/>
    <p:sldId id="262" r:id="rId51"/>
    <p:sldId id="263" r:id="rId52"/>
    <p:sldId id="264" r:id="rId53"/>
    <p:sldId id="265" r:id="rId54"/>
    <p:sldId id="280" r:id="rId55"/>
    <p:sldId id="214717099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7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4C6899-4776-3419-6271-2B273FF37173}" name="Antonia Stinnett" initials="AS" userId="S::astinnett@growamerica.org::67a59954-44d1-4a60-b2b1-8266c1949c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A43"/>
    <a:srgbClr val="3E6BB4"/>
    <a:srgbClr val="0E560C"/>
    <a:srgbClr val="B44783"/>
    <a:srgbClr val="F15A5C"/>
    <a:srgbClr val="FAA32C"/>
    <a:srgbClr val="675CA8"/>
    <a:srgbClr val="F37247"/>
    <a:srgbClr val="B3ADD3"/>
    <a:srgbClr val="FFD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3099" autoAdjust="0"/>
  </p:normalViewPr>
  <p:slideViewPr>
    <p:cSldViewPr snapToGrid="0">
      <p:cViewPr varScale="1">
        <p:scale>
          <a:sx n="79" d="100"/>
          <a:sy n="79" d="100"/>
        </p:scale>
        <p:origin x="811" y="67"/>
      </p:cViewPr>
      <p:guideLst>
        <p:guide orient="horz" pos="1152"/>
        <p:guide pos="7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BDC6C-4E5C-4C17-9E2A-07B4902CEE20}"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CD531B4C-D0BD-49CE-B846-3D9A11002D8E}">
      <dgm:prSet custT="1"/>
      <dgm:spPr/>
      <dgm:t>
        <a:bodyPr/>
        <a:lstStyle/>
        <a:p>
          <a:pPr>
            <a:lnSpc>
              <a:spcPct val="100000"/>
            </a:lnSpc>
          </a:pPr>
          <a:r>
            <a:rPr lang="en-US" sz="2400" dirty="0"/>
            <a:t>The Revolving Loan Fund Community of Practice (CoP)</a:t>
          </a:r>
        </a:p>
      </dgm:t>
    </dgm:pt>
    <dgm:pt modelId="{226BA0E6-9014-4016-805F-2B4C8813E893}" type="parTrans" cxnId="{725CD382-828C-4EF0-856E-6350C6534C6C}">
      <dgm:prSet/>
      <dgm:spPr/>
      <dgm:t>
        <a:bodyPr/>
        <a:lstStyle/>
        <a:p>
          <a:endParaRPr lang="en-US"/>
        </a:p>
      </dgm:t>
    </dgm:pt>
    <dgm:pt modelId="{D7680B10-28B7-4CF7-9557-AD22525B5E5D}" type="sibTrans" cxnId="{725CD382-828C-4EF0-856E-6350C6534C6C}">
      <dgm:prSet/>
      <dgm:spPr/>
      <dgm:t>
        <a:bodyPr/>
        <a:lstStyle/>
        <a:p>
          <a:endParaRPr lang="en-US"/>
        </a:p>
      </dgm:t>
    </dgm:pt>
    <dgm:pt modelId="{254C4281-2C51-4351-ADEA-B63342DDF2A4}">
      <dgm:prSet custT="1"/>
      <dgm:spPr/>
      <dgm:t>
        <a:bodyPr/>
        <a:lstStyle/>
        <a:p>
          <a:pPr>
            <a:lnSpc>
              <a:spcPct val="100000"/>
            </a:lnSpc>
          </a:pPr>
          <a:r>
            <a:rPr lang="en-US" sz="2400" dirty="0"/>
            <a:t>About Revolving Loan Funds (RLFs)</a:t>
          </a:r>
        </a:p>
      </dgm:t>
    </dgm:pt>
    <dgm:pt modelId="{59ED18D8-5375-496C-9762-67E1C0F8A959}" type="parTrans" cxnId="{79C14198-B72B-4333-8825-E8DD394BF593}">
      <dgm:prSet/>
      <dgm:spPr/>
      <dgm:t>
        <a:bodyPr/>
        <a:lstStyle/>
        <a:p>
          <a:endParaRPr lang="en-US"/>
        </a:p>
      </dgm:t>
    </dgm:pt>
    <dgm:pt modelId="{B6115D1C-05DB-4C91-B887-8B85E159830F}" type="sibTrans" cxnId="{79C14198-B72B-4333-8825-E8DD394BF593}">
      <dgm:prSet/>
      <dgm:spPr/>
      <dgm:t>
        <a:bodyPr/>
        <a:lstStyle/>
        <a:p>
          <a:endParaRPr lang="en-US"/>
        </a:p>
      </dgm:t>
    </dgm:pt>
    <dgm:pt modelId="{95181857-128A-4CB5-8D07-C8C639507046}">
      <dgm:prSet custT="1"/>
      <dgm:spPr/>
      <dgm:t>
        <a:bodyPr/>
        <a:lstStyle/>
        <a:p>
          <a:pPr>
            <a:lnSpc>
              <a:spcPct val="100000"/>
            </a:lnSpc>
          </a:pPr>
          <a:r>
            <a:rPr lang="en-US" sz="2400" dirty="0"/>
            <a:t>Economic Development Administration (EDA) and EDA-funded RLFs</a:t>
          </a:r>
        </a:p>
      </dgm:t>
    </dgm:pt>
    <dgm:pt modelId="{3EE48CE1-B9EA-4304-BF12-686B7F3FD1BA}" type="parTrans" cxnId="{508B6F62-4BC0-45B4-BCD4-B1B9399C94C1}">
      <dgm:prSet/>
      <dgm:spPr/>
      <dgm:t>
        <a:bodyPr/>
        <a:lstStyle/>
        <a:p>
          <a:endParaRPr lang="en-US"/>
        </a:p>
      </dgm:t>
    </dgm:pt>
    <dgm:pt modelId="{F065C52D-8CB1-4BE0-B531-8E05349A873D}" type="sibTrans" cxnId="{508B6F62-4BC0-45B4-BCD4-B1B9399C94C1}">
      <dgm:prSet/>
      <dgm:spPr/>
      <dgm:t>
        <a:bodyPr/>
        <a:lstStyle/>
        <a:p>
          <a:endParaRPr lang="en-US"/>
        </a:p>
      </dgm:t>
    </dgm:pt>
    <dgm:pt modelId="{893D82EA-FA85-4D91-ADA7-4AE2575A34E8}">
      <dgm:prSet custT="1"/>
      <dgm:spPr/>
      <dgm:t>
        <a:bodyPr/>
        <a:lstStyle/>
        <a:p>
          <a:pPr>
            <a:lnSpc>
              <a:spcPct val="100000"/>
            </a:lnSpc>
          </a:pPr>
          <a:r>
            <a:rPr lang="en-US" sz="2400" dirty="0"/>
            <a:t>Tips to Optimize and Operationalize Your RLF</a:t>
          </a:r>
        </a:p>
      </dgm:t>
    </dgm:pt>
    <dgm:pt modelId="{FECAC6A6-6BF5-48E0-A05D-3E5497D9697D}" type="parTrans" cxnId="{0DC9F012-F834-4D30-8040-02EF65A13EB9}">
      <dgm:prSet/>
      <dgm:spPr/>
      <dgm:t>
        <a:bodyPr/>
        <a:lstStyle/>
        <a:p>
          <a:endParaRPr lang="en-US"/>
        </a:p>
      </dgm:t>
    </dgm:pt>
    <dgm:pt modelId="{AE6C2125-77B3-4B9D-9073-016F4A6603CB}" type="sibTrans" cxnId="{0DC9F012-F834-4D30-8040-02EF65A13EB9}">
      <dgm:prSet/>
      <dgm:spPr/>
      <dgm:t>
        <a:bodyPr/>
        <a:lstStyle/>
        <a:p>
          <a:endParaRPr lang="en-US"/>
        </a:p>
      </dgm:t>
    </dgm:pt>
    <dgm:pt modelId="{A1292500-6528-4867-A68D-B37A57AAECAA}">
      <dgm:prSet custT="1"/>
      <dgm:spPr/>
      <dgm:t>
        <a:bodyPr/>
        <a:lstStyle/>
        <a:p>
          <a:pPr>
            <a:lnSpc>
              <a:spcPct val="100000"/>
            </a:lnSpc>
          </a:pPr>
          <a:r>
            <a:rPr lang="en-US" sz="1600" dirty="0"/>
            <a:t>Defining Your Mission and Identifying Your Needs</a:t>
          </a:r>
        </a:p>
      </dgm:t>
    </dgm:pt>
    <dgm:pt modelId="{46896DD9-08AF-4F9D-9258-122CBF36FE76}" type="parTrans" cxnId="{4C8E16ED-70C0-4575-A1E7-8B0C21B839C5}">
      <dgm:prSet/>
      <dgm:spPr/>
      <dgm:t>
        <a:bodyPr/>
        <a:lstStyle/>
        <a:p>
          <a:endParaRPr lang="en-US"/>
        </a:p>
      </dgm:t>
    </dgm:pt>
    <dgm:pt modelId="{AA8875E7-6ECE-4ABE-B292-1667016CB763}" type="sibTrans" cxnId="{4C8E16ED-70C0-4575-A1E7-8B0C21B839C5}">
      <dgm:prSet/>
      <dgm:spPr/>
      <dgm:t>
        <a:bodyPr/>
        <a:lstStyle/>
        <a:p>
          <a:endParaRPr lang="en-US"/>
        </a:p>
      </dgm:t>
    </dgm:pt>
    <dgm:pt modelId="{91D92D7A-1B69-44EB-A885-67A723B02F67}">
      <dgm:prSet custT="1"/>
      <dgm:spPr/>
      <dgm:t>
        <a:bodyPr/>
        <a:lstStyle/>
        <a:p>
          <a:pPr>
            <a:lnSpc>
              <a:spcPct val="100000"/>
            </a:lnSpc>
          </a:pPr>
          <a:r>
            <a:rPr lang="en-US" sz="1600" dirty="0"/>
            <a:t>Kelly Davila, SPAG</a:t>
          </a:r>
        </a:p>
      </dgm:t>
    </dgm:pt>
    <dgm:pt modelId="{E44327C9-D129-437D-8DEB-61378E6B05E5}" type="parTrans" cxnId="{623FF41B-FC5F-4A9D-8D84-15911947251B}">
      <dgm:prSet/>
      <dgm:spPr/>
      <dgm:t>
        <a:bodyPr/>
        <a:lstStyle/>
        <a:p>
          <a:endParaRPr lang="en-US"/>
        </a:p>
      </dgm:t>
    </dgm:pt>
    <dgm:pt modelId="{98663D15-53D2-44F0-B6E8-DAEBA3A5C272}" type="sibTrans" cxnId="{623FF41B-FC5F-4A9D-8D84-15911947251B}">
      <dgm:prSet/>
      <dgm:spPr/>
      <dgm:t>
        <a:bodyPr/>
        <a:lstStyle/>
        <a:p>
          <a:endParaRPr lang="en-US"/>
        </a:p>
      </dgm:t>
    </dgm:pt>
    <dgm:pt modelId="{0A39BA3F-DD2A-4C82-A16A-C58946BA3596}">
      <dgm:prSet custT="1"/>
      <dgm:spPr/>
      <dgm:t>
        <a:bodyPr/>
        <a:lstStyle/>
        <a:p>
          <a:pPr>
            <a:lnSpc>
              <a:spcPct val="100000"/>
            </a:lnSpc>
          </a:pPr>
          <a:r>
            <a:rPr lang="en-US" sz="2400" dirty="0"/>
            <a:t>RLFs and EDDs</a:t>
          </a:r>
        </a:p>
      </dgm:t>
    </dgm:pt>
    <dgm:pt modelId="{412A7B4E-37F7-4520-87BC-0B0323A4427E}" type="parTrans" cxnId="{8C61B921-88CB-4D04-99BB-197628ACA38C}">
      <dgm:prSet/>
      <dgm:spPr/>
      <dgm:t>
        <a:bodyPr/>
        <a:lstStyle/>
        <a:p>
          <a:endParaRPr lang="en-US"/>
        </a:p>
      </dgm:t>
    </dgm:pt>
    <dgm:pt modelId="{51D615A2-DF05-4235-B27F-C129E97B6802}" type="sibTrans" cxnId="{8C61B921-88CB-4D04-99BB-197628ACA38C}">
      <dgm:prSet/>
      <dgm:spPr/>
      <dgm:t>
        <a:bodyPr/>
        <a:lstStyle/>
        <a:p>
          <a:endParaRPr lang="en-US"/>
        </a:p>
      </dgm:t>
    </dgm:pt>
    <dgm:pt modelId="{222F2074-DAFB-4000-8A4B-6DDACFBC5F07}">
      <dgm:prSet custT="1"/>
      <dgm:spPr/>
      <dgm:t>
        <a:bodyPr/>
        <a:lstStyle/>
        <a:p>
          <a:pPr>
            <a:lnSpc>
              <a:spcPct val="100000"/>
            </a:lnSpc>
          </a:pPr>
          <a:r>
            <a:rPr lang="en-US" sz="1600" dirty="0"/>
            <a:t>Designing an RLF to Fill Capital Gaps</a:t>
          </a:r>
        </a:p>
      </dgm:t>
    </dgm:pt>
    <dgm:pt modelId="{397C2FD6-D99E-43E2-B295-530F40629C3C}" type="parTrans" cxnId="{F3278A3C-1203-4586-8C19-B4E42101768D}">
      <dgm:prSet/>
      <dgm:spPr/>
      <dgm:t>
        <a:bodyPr/>
        <a:lstStyle/>
        <a:p>
          <a:endParaRPr lang="en-US"/>
        </a:p>
      </dgm:t>
    </dgm:pt>
    <dgm:pt modelId="{76D70F80-F05E-4AC4-8C2F-82E5C2F858AA}" type="sibTrans" cxnId="{F3278A3C-1203-4586-8C19-B4E42101768D}">
      <dgm:prSet/>
      <dgm:spPr/>
      <dgm:t>
        <a:bodyPr/>
        <a:lstStyle/>
        <a:p>
          <a:endParaRPr lang="en-US"/>
        </a:p>
      </dgm:t>
    </dgm:pt>
    <dgm:pt modelId="{BC87090F-4B18-4DE6-B398-F36E50480760}">
      <dgm:prSet custT="1"/>
      <dgm:spPr/>
      <dgm:t>
        <a:bodyPr/>
        <a:lstStyle/>
        <a:p>
          <a:pPr>
            <a:lnSpc>
              <a:spcPct val="100000"/>
            </a:lnSpc>
          </a:pPr>
          <a:r>
            <a:rPr lang="en-US" sz="1600" dirty="0"/>
            <a:t>Using an RLF to Complete Your “Capital Stack”</a:t>
          </a:r>
        </a:p>
      </dgm:t>
    </dgm:pt>
    <dgm:pt modelId="{481AA293-0B70-425C-85A0-A5B60CFCCDDF}" type="parTrans" cxnId="{E8AA1F16-2C6A-41A6-B2DA-7D747022E993}">
      <dgm:prSet/>
      <dgm:spPr/>
      <dgm:t>
        <a:bodyPr/>
        <a:lstStyle/>
        <a:p>
          <a:endParaRPr lang="en-US"/>
        </a:p>
      </dgm:t>
    </dgm:pt>
    <dgm:pt modelId="{6A20DC2F-5481-4BA3-B9A5-8E1CBA521860}" type="sibTrans" cxnId="{E8AA1F16-2C6A-41A6-B2DA-7D747022E993}">
      <dgm:prSet/>
      <dgm:spPr/>
      <dgm:t>
        <a:bodyPr/>
        <a:lstStyle/>
        <a:p>
          <a:endParaRPr lang="en-US"/>
        </a:p>
      </dgm:t>
    </dgm:pt>
    <dgm:pt modelId="{5CC6C7AD-1825-412F-9066-23807D0926BB}" type="pres">
      <dgm:prSet presAssocID="{49EBDC6C-4E5C-4C17-9E2A-07B4902CEE20}" presName="root" presStyleCnt="0">
        <dgm:presLayoutVars>
          <dgm:dir/>
          <dgm:resizeHandles val="exact"/>
        </dgm:presLayoutVars>
      </dgm:prSet>
      <dgm:spPr/>
    </dgm:pt>
    <dgm:pt modelId="{4DAECC87-FC5C-4380-8C92-4F51F1979C36}" type="pres">
      <dgm:prSet presAssocID="{CD531B4C-D0BD-49CE-B846-3D9A11002D8E}" presName="compNode" presStyleCnt="0"/>
      <dgm:spPr/>
    </dgm:pt>
    <dgm:pt modelId="{7B736A35-0FB8-425A-9D20-7E899D1C18D2}" type="pres">
      <dgm:prSet presAssocID="{CD531B4C-D0BD-49CE-B846-3D9A11002D8E}" presName="bgRect" presStyleLbl="bgShp" presStyleIdx="0" presStyleCnt="5" custLinFactNeighborX="-3713" custLinFactNeighborY="-40044"/>
      <dgm:spPr>
        <a:noFill/>
      </dgm:spPr>
    </dgm:pt>
    <dgm:pt modelId="{ED0EB351-1B42-4B90-BF4B-3DC9196AD593}" type="pres">
      <dgm:prSet presAssocID="{CD531B4C-D0BD-49CE-B846-3D9A11002D8E}" presName="iconRect" presStyleLbl="node1" presStyleIdx="0" presStyleCnt="5" custScaleX="169528" custScaleY="16969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assroom with solid fill"/>
        </a:ext>
      </dgm:extLst>
    </dgm:pt>
    <dgm:pt modelId="{C0298920-21D4-4B1C-A20F-113C3A57F4C9}" type="pres">
      <dgm:prSet presAssocID="{CD531B4C-D0BD-49CE-B846-3D9A11002D8E}" presName="spaceRect" presStyleCnt="0"/>
      <dgm:spPr/>
    </dgm:pt>
    <dgm:pt modelId="{A63198FD-6551-4874-BAE0-284666C95697}" type="pres">
      <dgm:prSet presAssocID="{CD531B4C-D0BD-49CE-B846-3D9A11002D8E}" presName="parTx" presStyleLbl="revTx" presStyleIdx="0" presStyleCnt="7">
        <dgm:presLayoutVars>
          <dgm:chMax val="0"/>
          <dgm:chPref val="0"/>
        </dgm:presLayoutVars>
      </dgm:prSet>
      <dgm:spPr/>
    </dgm:pt>
    <dgm:pt modelId="{4FD8D86E-B001-420B-B7DC-2239BCFD0A0F}" type="pres">
      <dgm:prSet presAssocID="{D7680B10-28B7-4CF7-9557-AD22525B5E5D}" presName="sibTrans" presStyleCnt="0"/>
      <dgm:spPr/>
    </dgm:pt>
    <dgm:pt modelId="{5E8CD1A0-75DB-4FF7-A603-BA9ED709E384}" type="pres">
      <dgm:prSet presAssocID="{254C4281-2C51-4351-ADEA-B63342DDF2A4}" presName="compNode" presStyleCnt="0"/>
      <dgm:spPr/>
    </dgm:pt>
    <dgm:pt modelId="{639849D2-78E5-4D15-B09F-21C3FEBFAE47}" type="pres">
      <dgm:prSet presAssocID="{254C4281-2C51-4351-ADEA-B63342DDF2A4}" presName="bgRect" presStyleLbl="bgShp" presStyleIdx="1" presStyleCnt="5"/>
      <dgm:spPr>
        <a:noFill/>
      </dgm:spPr>
    </dgm:pt>
    <dgm:pt modelId="{BC0F6318-B841-4D92-BEDC-3C41CAFF8BB8}" type="pres">
      <dgm:prSet presAssocID="{254C4281-2C51-4351-ADEA-B63342DDF2A4}" presName="iconRect" presStyleLbl="node1" presStyleIdx="1" presStyleCnt="5" custScaleX="169528" custScaleY="16969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ey outline"/>
        </a:ext>
      </dgm:extLst>
    </dgm:pt>
    <dgm:pt modelId="{DC5BA392-7147-4DB9-89CF-6F9F48EB165C}" type="pres">
      <dgm:prSet presAssocID="{254C4281-2C51-4351-ADEA-B63342DDF2A4}" presName="spaceRect" presStyleCnt="0"/>
      <dgm:spPr/>
    </dgm:pt>
    <dgm:pt modelId="{E5B93485-0198-4E9D-8657-AEC4D15107B5}" type="pres">
      <dgm:prSet presAssocID="{254C4281-2C51-4351-ADEA-B63342DDF2A4}" presName="parTx" presStyleLbl="revTx" presStyleIdx="1" presStyleCnt="7">
        <dgm:presLayoutVars>
          <dgm:chMax val="0"/>
          <dgm:chPref val="0"/>
        </dgm:presLayoutVars>
      </dgm:prSet>
      <dgm:spPr/>
    </dgm:pt>
    <dgm:pt modelId="{36268FD1-8F72-4772-963F-7DA4739972AC}" type="pres">
      <dgm:prSet presAssocID="{B6115D1C-05DB-4C91-B887-8B85E159830F}" presName="sibTrans" presStyleCnt="0"/>
      <dgm:spPr/>
    </dgm:pt>
    <dgm:pt modelId="{EED8D580-2080-429F-BC3E-9CF4CCB8089F}" type="pres">
      <dgm:prSet presAssocID="{95181857-128A-4CB5-8D07-C8C639507046}" presName="compNode" presStyleCnt="0"/>
      <dgm:spPr/>
    </dgm:pt>
    <dgm:pt modelId="{D1F98FDF-B08C-4A04-9972-775B8236B35C}" type="pres">
      <dgm:prSet presAssocID="{95181857-128A-4CB5-8D07-C8C639507046}" presName="bgRect" presStyleLbl="bgShp" presStyleIdx="2" presStyleCnt="5"/>
      <dgm:spPr>
        <a:solidFill>
          <a:schemeClr val="bg1"/>
        </a:solidFill>
      </dgm:spPr>
    </dgm:pt>
    <dgm:pt modelId="{82481A03-A808-4E98-B778-01A29A690EDF}" type="pres">
      <dgm:prSet presAssocID="{95181857-128A-4CB5-8D07-C8C639507046}" presName="iconRect" presStyleLbl="node1" presStyleIdx="2" presStyleCnt="5" custScaleX="169528" custScaleY="16969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nk with solid fill"/>
        </a:ext>
      </dgm:extLst>
    </dgm:pt>
    <dgm:pt modelId="{F12A37D9-D1C2-40EB-A960-DBF8B0499034}" type="pres">
      <dgm:prSet presAssocID="{95181857-128A-4CB5-8D07-C8C639507046}" presName="spaceRect" presStyleCnt="0"/>
      <dgm:spPr/>
    </dgm:pt>
    <dgm:pt modelId="{AD191F27-53AA-463A-A225-D2AE106789B9}" type="pres">
      <dgm:prSet presAssocID="{95181857-128A-4CB5-8D07-C8C639507046}" presName="parTx" presStyleLbl="revTx" presStyleIdx="2" presStyleCnt="7">
        <dgm:presLayoutVars>
          <dgm:chMax val="0"/>
          <dgm:chPref val="0"/>
        </dgm:presLayoutVars>
      </dgm:prSet>
      <dgm:spPr/>
    </dgm:pt>
    <dgm:pt modelId="{85BB2A9F-2145-4128-A83F-2E9A55F3024D}" type="pres">
      <dgm:prSet presAssocID="{F065C52D-8CB1-4BE0-B531-8E05349A873D}" presName="sibTrans" presStyleCnt="0"/>
      <dgm:spPr/>
    </dgm:pt>
    <dgm:pt modelId="{20E5BA1C-086F-4602-B775-1DFBC9461AB0}" type="pres">
      <dgm:prSet presAssocID="{893D82EA-FA85-4D91-ADA7-4AE2575A34E8}" presName="compNode" presStyleCnt="0"/>
      <dgm:spPr/>
    </dgm:pt>
    <dgm:pt modelId="{3442CEA7-E061-4A37-BFA8-3A18C2245463}" type="pres">
      <dgm:prSet presAssocID="{893D82EA-FA85-4D91-ADA7-4AE2575A34E8}" presName="bgRect" presStyleLbl="bgShp" presStyleIdx="3" presStyleCnt="5"/>
      <dgm:spPr>
        <a:noFill/>
      </dgm:spPr>
    </dgm:pt>
    <dgm:pt modelId="{30FD86EA-B3D2-4617-895B-F898568C6368}" type="pres">
      <dgm:prSet presAssocID="{893D82EA-FA85-4D91-ADA7-4AE2575A34E8}" presName="iconRect" presStyleLbl="node1" presStyleIdx="3" presStyleCnt="5" custScaleX="169528" custScaleY="16969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ell with solid fill"/>
        </a:ext>
      </dgm:extLst>
    </dgm:pt>
    <dgm:pt modelId="{053A82D1-8A69-4096-ACEF-C1C0DCF187F0}" type="pres">
      <dgm:prSet presAssocID="{893D82EA-FA85-4D91-ADA7-4AE2575A34E8}" presName="spaceRect" presStyleCnt="0"/>
      <dgm:spPr/>
    </dgm:pt>
    <dgm:pt modelId="{A6EF3226-2DA8-429B-85CD-42C3694BDDD1}" type="pres">
      <dgm:prSet presAssocID="{893D82EA-FA85-4D91-ADA7-4AE2575A34E8}" presName="parTx" presStyleLbl="revTx" presStyleIdx="3" presStyleCnt="7" custScaleX="84877" custLinFactNeighborX="-4455" custLinFactNeighborY="1278">
        <dgm:presLayoutVars>
          <dgm:chMax val="0"/>
          <dgm:chPref val="0"/>
        </dgm:presLayoutVars>
      </dgm:prSet>
      <dgm:spPr/>
    </dgm:pt>
    <dgm:pt modelId="{D2551845-D502-4201-B176-D6AAC75E056E}" type="pres">
      <dgm:prSet presAssocID="{893D82EA-FA85-4D91-ADA7-4AE2575A34E8}" presName="desTx" presStyleLbl="revTx" presStyleIdx="4" presStyleCnt="7" custLinFactNeighborX="24038" custLinFactNeighborY="4913">
        <dgm:presLayoutVars/>
      </dgm:prSet>
      <dgm:spPr/>
    </dgm:pt>
    <dgm:pt modelId="{4902EC89-863E-45A4-BA0F-602B99CFF368}" type="pres">
      <dgm:prSet presAssocID="{AE6C2125-77B3-4B9D-9073-016F4A6603CB}" presName="sibTrans" presStyleCnt="0"/>
      <dgm:spPr/>
    </dgm:pt>
    <dgm:pt modelId="{231A2D91-24C7-42EE-BF0C-6098171D9662}" type="pres">
      <dgm:prSet presAssocID="{0A39BA3F-DD2A-4C82-A16A-C58946BA3596}" presName="compNode" presStyleCnt="0"/>
      <dgm:spPr/>
    </dgm:pt>
    <dgm:pt modelId="{23073821-F961-4147-8CB1-2C61A988FEB8}" type="pres">
      <dgm:prSet presAssocID="{0A39BA3F-DD2A-4C82-A16A-C58946BA3596}" presName="bgRect" presStyleLbl="bgShp" presStyleIdx="4" presStyleCnt="5"/>
      <dgm:spPr>
        <a:noFill/>
      </dgm:spPr>
    </dgm:pt>
    <dgm:pt modelId="{E12E3979-43A5-41DD-8D3C-89AA13985EFB}" type="pres">
      <dgm:prSet presAssocID="{0A39BA3F-DD2A-4C82-A16A-C58946BA3596}" presName="iconRect" presStyleLbl="node1" presStyleIdx="4" presStyleCnt="5" custScaleX="169528" custScaleY="169694"/>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ity with solid fill"/>
        </a:ext>
      </dgm:extLst>
    </dgm:pt>
    <dgm:pt modelId="{FF794CF3-7FC0-4B43-9ED9-9EC2BFBCEEB8}" type="pres">
      <dgm:prSet presAssocID="{0A39BA3F-DD2A-4C82-A16A-C58946BA3596}" presName="spaceRect" presStyleCnt="0"/>
      <dgm:spPr/>
    </dgm:pt>
    <dgm:pt modelId="{EAEFFBAC-5651-4463-A2D9-BD3DD51DACB7}" type="pres">
      <dgm:prSet presAssocID="{0A39BA3F-DD2A-4C82-A16A-C58946BA3596}" presName="parTx" presStyleLbl="revTx" presStyleIdx="5" presStyleCnt="7">
        <dgm:presLayoutVars>
          <dgm:chMax val="0"/>
          <dgm:chPref val="0"/>
        </dgm:presLayoutVars>
      </dgm:prSet>
      <dgm:spPr/>
    </dgm:pt>
    <dgm:pt modelId="{D11C861E-6954-4ED8-9E9E-0994698FF972}" type="pres">
      <dgm:prSet presAssocID="{0A39BA3F-DD2A-4C82-A16A-C58946BA3596}" presName="desTx" presStyleLbl="revTx" presStyleIdx="6" presStyleCnt="7" custLinFactNeighborX="-2066">
        <dgm:presLayoutVars/>
      </dgm:prSet>
      <dgm:spPr/>
    </dgm:pt>
  </dgm:ptLst>
  <dgm:cxnLst>
    <dgm:cxn modelId="{0DC9F012-F834-4D30-8040-02EF65A13EB9}" srcId="{49EBDC6C-4E5C-4C17-9E2A-07B4902CEE20}" destId="{893D82EA-FA85-4D91-ADA7-4AE2575A34E8}" srcOrd="3" destOrd="0" parTransId="{FECAC6A6-6BF5-48E0-A05D-3E5497D9697D}" sibTransId="{AE6C2125-77B3-4B9D-9073-016F4A6603CB}"/>
    <dgm:cxn modelId="{E8AA1F16-2C6A-41A6-B2DA-7D747022E993}" srcId="{893D82EA-FA85-4D91-ADA7-4AE2575A34E8}" destId="{BC87090F-4B18-4DE6-B398-F36E50480760}" srcOrd="2" destOrd="0" parTransId="{481AA293-0B70-425C-85A0-A5B60CFCCDDF}" sibTransId="{6A20DC2F-5481-4BA3-B9A5-8E1CBA521860}"/>
    <dgm:cxn modelId="{DDFC6819-47D5-4BA1-8737-628DD077885E}" type="presOf" srcId="{222F2074-DAFB-4000-8A4B-6DDACFBC5F07}" destId="{D2551845-D502-4201-B176-D6AAC75E056E}" srcOrd="0" destOrd="1" presId="urn:microsoft.com/office/officeart/2018/2/layout/IconVerticalSolidList"/>
    <dgm:cxn modelId="{623FF41B-FC5F-4A9D-8D84-15911947251B}" srcId="{0A39BA3F-DD2A-4C82-A16A-C58946BA3596}" destId="{91D92D7A-1B69-44EB-A885-67A723B02F67}" srcOrd="0" destOrd="0" parTransId="{E44327C9-D129-437D-8DEB-61378E6B05E5}" sibTransId="{98663D15-53D2-44F0-B6E8-DAEBA3A5C272}"/>
    <dgm:cxn modelId="{8C61B921-88CB-4D04-99BB-197628ACA38C}" srcId="{49EBDC6C-4E5C-4C17-9E2A-07B4902CEE20}" destId="{0A39BA3F-DD2A-4C82-A16A-C58946BA3596}" srcOrd="4" destOrd="0" parTransId="{412A7B4E-37F7-4520-87BC-0B0323A4427E}" sibTransId="{51D615A2-DF05-4235-B27F-C129E97B6802}"/>
    <dgm:cxn modelId="{F3278A3C-1203-4586-8C19-B4E42101768D}" srcId="{893D82EA-FA85-4D91-ADA7-4AE2575A34E8}" destId="{222F2074-DAFB-4000-8A4B-6DDACFBC5F07}" srcOrd="1" destOrd="0" parTransId="{397C2FD6-D99E-43E2-B295-530F40629C3C}" sibTransId="{76D70F80-F05E-4AC4-8C2F-82E5C2F858AA}"/>
    <dgm:cxn modelId="{508B6F62-4BC0-45B4-BCD4-B1B9399C94C1}" srcId="{49EBDC6C-4E5C-4C17-9E2A-07B4902CEE20}" destId="{95181857-128A-4CB5-8D07-C8C639507046}" srcOrd="2" destOrd="0" parTransId="{3EE48CE1-B9EA-4304-BF12-686B7F3FD1BA}" sibTransId="{F065C52D-8CB1-4BE0-B531-8E05349A873D}"/>
    <dgm:cxn modelId="{71265642-E57F-424B-B174-A8446CCF79C6}" type="presOf" srcId="{BC87090F-4B18-4DE6-B398-F36E50480760}" destId="{D2551845-D502-4201-B176-D6AAC75E056E}" srcOrd="0" destOrd="2" presId="urn:microsoft.com/office/officeart/2018/2/layout/IconVerticalSolidList"/>
    <dgm:cxn modelId="{0C1BE446-ADA7-4CBD-8375-E298598E6957}" type="presOf" srcId="{254C4281-2C51-4351-ADEA-B63342DDF2A4}" destId="{E5B93485-0198-4E9D-8657-AEC4D15107B5}" srcOrd="0" destOrd="0" presId="urn:microsoft.com/office/officeart/2018/2/layout/IconVerticalSolidList"/>
    <dgm:cxn modelId="{A75EF868-CC80-4C98-BE4F-C5AFFFB51BA3}" type="presOf" srcId="{CD531B4C-D0BD-49CE-B846-3D9A11002D8E}" destId="{A63198FD-6551-4874-BAE0-284666C95697}" srcOrd="0" destOrd="0" presId="urn:microsoft.com/office/officeart/2018/2/layout/IconVerticalSolidList"/>
    <dgm:cxn modelId="{281B3269-F812-4861-864F-721BDF4399B2}" type="presOf" srcId="{95181857-128A-4CB5-8D07-C8C639507046}" destId="{AD191F27-53AA-463A-A225-D2AE106789B9}" srcOrd="0" destOrd="0" presId="urn:microsoft.com/office/officeart/2018/2/layout/IconVerticalSolidList"/>
    <dgm:cxn modelId="{E024BD6D-86C3-403F-8A12-6B9C2FC760C0}" type="presOf" srcId="{91D92D7A-1B69-44EB-A885-67A723B02F67}" destId="{D11C861E-6954-4ED8-9E9E-0994698FF972}" srcOrd="0" destOrd="0" presId="urn:microsoft.com/office/officeart/2018/2/layout/IconVerticalSolidList"/>
    <dgm:cxn modelId="{725CD382-828C-4EF0-856E-6350C6534C6C}" srcId="{49EBDC6C-4E5C-4C17-9E2A-07B4902CEE20}" destId="{CD531B4C-D0BD-49CE-B846-3D9A11002D8E}" srcOrd="0" destOrd="0" parTransId="{226BA0E6-9014-4016-805F-2B4C8813E893}" sibTransId="{D7680B10-28B7-4CF7-9557-AD22525B5E5D}"/>
    <dgm:cxn modelId="{79C14198-B72B-4333-8825-E8DD394BF593}" srcId="{49EBDC6C-4E5C-4C17-9E2A-07B4902CEE20}" destId="{254C4281-2C51-4351-ADEA-B63342DDF2A4}" srcOrd="1" destOrd="0" parTransId="{59ED18D8-5375-496C-9762-67E1C0F8A959}" sibTransId="{B6115D1C-05DB-4C91-B887-8B85E159830F}"/>
    <dgm:cxn modelId="{C0AED99A-9B95-47EB-A6EB-782DC5DF3798}" type="presOf" srcId="{0A39BA3F-DD2A-4C82-A16A-C58946BA3596}" destId="{EAEFFBAC-5651-4463-A2D9-BD3DD51DACB7}" srcOrd="0" destOrd="0" presId="urn:microsoft.com/office/officeart/2018/2/layout/IconVerticalSolidList"/>
    <dgm:cxn modelId="{6C4FC3AE-533A-4736-AE79-D571D52A21F6}" type="presOf" srcId="{A1292500-6528-4867-A68D-B37A57AAECAA}" destId="{D2551845-D502-4201-B176-D6AAC75E056E}" srcOrd="0" destOrd="0" presId="urn:microsoft.com/office/officeart/2018/2/layout/IconVerticalSolidList"/>
    <dgm:cxn modelId="{97C213D7-14AC-486F-9B2A-B70A10724F39}" type="presOf" srcId="{49EBDC6C-4E5C-4C17-9E2A-07B4902CEE20}" destId="{5CC6C7AD-1825-412F-9066-23807D0926BB}" srcOrd="0" destOrd="0" presId="urn:microsoft.com/office/officeart/2018/2/layout/IconVerticalSolidList"/>
    <dgm:cxn modelId="{D72160E4-2F70-4FB4-88A9-90EC3F00AED3}" type="presOf" srcId="{893D82EA-FA85-4D91-ADA7-4AE2575A34E8}" destId="{A6EF3226-2DA8-429B-85CD-42C3694BDDD1}" srcOrd="0" destOrd="0" presId="urn:microsoft.com/office/officeart/2018/2/layout/IconVerticalSolidList"/>
    <dgm:cxn modelId="{4C8E16ED-70C0-4575-A1E7-8B0C21B839C5}" srcId="{893D82EA-FA85-4D91-ADA7-4AE2575A34E8}" destId="{A1292500-6528-4867-A68D-B37A57AAECAA}" srcOrd="0" destOrd="0" parTransId="{46896DD9-08AF-4F9D-9258-122CBF36FE76}" sibTransId="{AA8875E7-6ECE-4ABE-B292-1667016CB763}"/>
    <dgm:cxn modelId="{91C0EAF7-FF49-4425-8415-4FAE567C4796}" type="presParOf" srcId="{5CC6C7AD-1825-412F-9066-23807D0926BB}" destId="{4DAECC87-FC5C-4380-8C92-4F51F1979C36}" srcOrd="0" destOrd="0" presId="urn:microsoft.com/office/officeart/2018/2/layout/IconVerticalSolidList"/>
    <dgm:cxn modelId="{E01C52E1-3394-4E34-9ECC-AEFE3328A31B}" type="presParOf" srcId="{4DAECC87-FC5C-4380-8C92-4F51F1979C36}" destId="{7B736A35-0FB8-425A-9D20-7E899D1C18D2}" srcOrd="0" destOrd="0" presId="urn:microsoft.com/office/officeart/2018/2/layout/IconVerticalSolidList"/>
    <dgm:cxn modelId="{C357CA82-CE66-41C9-95FD-151C3B8DA606}" type="presParOf" srcId="{4DAECC87-FC5C-4380-8C92-4F51F1979C36}" destId="{ED0EB351-1B42-4B90-BF4B-3DC9196AD593}" srcOrd="1" destOrd="0" presId="urn:microsoft.com/office/officeart/2018/2/layout/IconVerticalSolidList"/>
    <dgm:cxn modelId="{B20B621B-87D3-4E09-AC1F-1A8D17B44E58}" type="presParOf" srcId="{4DAECC87-FC5C-4380-8C92-4F51F1979C36}" destId="{C0298920-21D4-4B1C-A20F-113C3A57F4C9}" srcOrd="2" destOrd="0" presId="urn:microsoft.com/office/officeart/2018/2/layout/IconVerticalSolidList"/>
    <dgm:cxn modelId="{F2E9DB04-5112-45FD-8841-20D2460AF1A7}" type="presParOf" srcId="{4DAECC87-FC5C-4380-8C92-4F51F1979C36}" destId="{A63198FD-6551-4874-BAE0-284666C95697}" srcOrd="3" destOrd="0" presId="urn:microsoft.com/office/officeart/2018/2/layout/IconVerticalSolidList"/>
    <dgm:cxn modelId="{1D7843F7-DFC9-4618-8F53-5FC1094A9280}" type="presParOf" srcId="{5CC6C7AD-1825-412F-9066-23807D0926BB}" destId="{4FD8D86E-B001-420B-B7DC-2239BCFD0A0F}" srcOrd="1" destOrd="0" presId="urn:microsoft.com/office/officeart/2018/2/layout/IconVerticalSolidList"/>
    <dgm:cxn modelId="{A70605D7-6B9B-4E16-97AB-B754D9DAC697}" type="presParOf" srcId="{5CC6C7AD-1825-412F-9066-23807D0926BB}" destId="{5E8CD1A0-75DB-4FF7-A603-BA9ED709E384}" srcOrd="2" destOrd="0" presId="urn:microsoft.com/office/officeart/2018/2/layout/IconVerticalSolidList"/>
    <dgm:cxn modelId="{E3669A03-6C2F-439F-8895-9CF11593D666}" type="presParOf" srcId="{5E8CD1A0-75DB-4FF7-A603-BA9ED709E384}" destId="{639849D2-78E5-4D15-B09F-21C3FEBFAE47}" srcOrd="0" destOrd="0" presId="urn:microsoft.com/office/officeart/2018/2/layout/IconVerticalSolidList"/>
    <dgm:cxn modelId="{A06A7CF1-608B-4310-963A-E5D4D381DCE5}" type="presParOf" srcId="{5E8CD1A0-75DB-4FF7-A603-BA9ED709E384}" destId="{BC0F6318-B841-4D92-BEDC-3C41CAFF8BB8}" srcOrd="1" destOrd="0" presId="urn:microsoft.com/office/officeart/2018/2/layout/IconVerticalSolidList"/>
    <dgm:cxn modelId="{C98186DE-A4F6-4DA4-9718-BE668E087A58}" type="presParOf" srcId="{5E8CD1A0-75DB-4FF7-A603-BA9ED709E384}" destId="{DC5BA392-7147-4DB9-89CF-6F9F48EB165C}" srcOrd="2" destOrd="0" presId="urn:microsoft.com/office/officeart/2018/2/layout/IconVerticalSolidList"/>
    <dgm:cxn modelId="{4180096A-60B9-4F50-8240-22CBB924C312}" type="presParOf" srcId="{5E8CD1A0-75DB-4FF7-A603-BA9ED709E384}" destId="{E5B93485-0198-4E9D-8657-AEC4D15107B5}" srcOrd="3" destOrd="0" presId="urn:microsoft.com/office/officeart/2018/2/layout/IconVerticalSolidList"/>
    <dgm:cxn modelId="{A9A1DFE7-3001-431C-8B48-0192BD1A9A83}" type="presParOf" srcId="{5CC6C7AD-1825-412F-9066-23807D0926BB}" destId="{36268FD1-8F72-4772-963F-7DA4739972AC}" srcOrd="3" destOrd="0" presId="urn:microsoft.com/office/officeart/2018/2/layout/IconVerticalSolidList"/>
    <dgm:cxn modelId="{E30909A1-4D48-460A-839E-ECD08E1CFB53}" type="presParOf" srcId="{5CC6C7AD-1825-412F-9066-23807D0926BB}" destId="{EED8D580-2080-429F-BC3E-9CF4CCB8089F}" srcOrd="4" destOrd="0" presId="urn:microsoft.com/office/officeart/2018/2/layout/IconVerticalSolidList"/>
    <dgm:cxn modelId="{5E47A9C1-473E-47B4-90F9-72F318FC9D6E}" type="presParOf" srcId="{EED8D580-2080-429F-BC3E-9CF4CCB8089F}" destId="{D1F98FDF-B08C-4A04-9972-775B8236B35C}" srcOrd="0" destOrd="0" presId="urn:microsoft.com/office/officeart/2018/2/layout/IconVerticalSolidList"/>
    <dgm:cxn modelId="{FDBF7C3C-176D-4494-A330-1E90256E1164}" type="presParOf" srcId="{EED8D580-2080-429F-BC3E-9CF4CCB8089F}" destId="{82481A03-A808-4E98-B778-01A29A690EDF}" srcOrd="1" destOrd="0" presId="urn:microsoft.com/office/officeart/2018/2/layout/IconVerticalSolidList"/>
    <dgm:cxn modelId="{7560CE2D-2FAA-4805-882D-5EEF8FE6C055}" type="presParOf" srcId="{EED8D580-2080-429F-BC3E-9CF4CCB8089F}" destId="{F12A37D9-D1C2-40EB-A960-DBF8B0499034}" srcOrd="2" destOrd="0" presId="urn:microsoft.com/office/officeart/2018/2/layout/IconVerticalSolidList"/>
    <dgm:cxn modelId="{AABCF97E-3E5E-4FEE-9FDC-CF5F2F54D93A}" type="presParOf" srcId="{EED8D580-2080-429F-BC3E-9CF4CCB8089F}" destId="{AD191F27-53AA-463A-A225-D2AE106789B9}" srcOrd="3" destOrd="0" presId="urn:microsoft.com/office/officeart/2018/2/layout/IconVerticalSolidList"/>
    <dgm:cxn modelId="{D682B2AD-26B2-40BF-980E-D605FE488098}" type="presParOf" srcId="{5CC6C7AD-1825-412F-9066-23807D0926BB}" destId="{85BB2A9F-2145-4128-A83F-2E9A55F3024D}" srcOrd="5" destOrd="0" presId="urn:microsoft.com/office/officeart/2018/2/layout/IconVerticalSolidList"/>
    <dgm:cxn modelId="{910CFC9F-DA05-4586-BCD0-171FFD64CDF4}" type="presParOf" srcId="{5CC6C7AD-1825-412F-9066-23807D0926BB}" destId="{20E5BA1C-086F-4602-B775-1DFBC9461AB0}" srcOrd="6" destOrd="0" presId="urn:microsoft.com/office/officeart/2018/2/layout/IconVerticalSolidList"/>
    <dgm:cxn modelId="{1B62E393-BE4C-4487-AB83-9B1D019610C5}" type="presParOf" srcId="{20E5BA1C-086F-4602-B775-1DFBC9461AB0}" destId="{3442CEA7-E061-4A37-BFA8-3A18C2245463}" srcOrd="0" destOrd="0" presId="urn:microsoft.com/office/officeart/2018/2/layout/IconVerticalSolidList"/>
    <dgm:cxn modelId="{BFFD0EDF-60F8-4359-89A7-8E4C8A1E4506}" type="presParOf" srcId="{20E5BA1C-086F-4602-B775-1DFBC9461AB0}" destId="{30FD86EA-B3D2-4617-895B-F898568C6368}" srcOrd="1" destOrd="0" presId="urn:microsoft.com/office/officeart/2018/2/layout/IconVerticalSolidList"/>
    <dgm:cxn modelId="{51C0C82B-D166-4302-B138-CF0A534EFC3B}" type="presParOf" srcId="{20E5BA1C-086F-4602-B775-1DFBC9461AB0}" destId="{053A82D1-8A69-4096-ACEF-C1C0DCF187F0}" srcOrd="2" destOrd="0" presId="urn:microsoft.com/office/officeart/2018/2/layout/IconVerticalSolidList"/>
    <dgm:cxn modelId="{B961B724-A864-445F-91CE-2147AB05CADA}" type="presParOf" srcId="{20E5BA1C-086F-4602-B775-1DFBC9461AB0}" destId="{A6EF3226-2DA8-429B-85CD-42C3694BDDD1}" srcOrd="3" destOrd="0" presId="urn:microsoft.com/office/officeart/2018/2/layout/IconVerticalSolidList"/>
    <dgm:cxn modelId="{145ECC78-81E9-42FA-8FDE-FE86E851A894}" type="presParOf" srcId="{20E5BA1C-086F-4602-B775-1DFBC9461AB0}" destId="{D2551845-D502-4201-B176-D6AAC75E056E}" srcOrd="4" destOrd="0" presId="urn:microsoft.com/office/officeart/2018/2/layout/IconVerticalSolidList"/>
    <dgm:cxn modelId="{5EF53FF8-6C5C-4E73-8129-F61A00F7AC2A}" type="presParOf" srcId="{5CC6C7AD-1825-412F-9066-23807D0926BB}" destId="{4902EC89-863E-45A4-BA0F-602B99CFF368}" srcOrd="7" destOrd="0" presId="urn:microsoft.com/office/officeart/2018/2/layout/IconVerticalSolidList"/>
    <dgm:cxn modelId="{8039EEBB-B019-40AF-A974-3B0995B3F30C}" type="presParOf" srcId="{5CC6C7AD-1825-412F-9066-23807D0926BB}" destId="{231A2D91-24C7-42EE-BF0C-6098171D9662}" srcOrd="8" destOrd="0" presId="urn:microsoft.com/office/officeart/2018/2/layout/IconVerticalSolidList"/>
    <dgm:cxn modelId="{3DB8BCC1-A563-42AB-9F3D-56CC555AD128}" type="presParOf" srcId="{231A2D91-24C7-42EE-BF0C-6098171D9662}" destId="{23073821-F961-4147-8CB1-2C61A988FEB8}" srcOrd="0" destOrd="0" presId="urn:microsoft.com/office/officeart/2018/2/layout/IconVerticalSolidList"/>
    <dgm:cxn modelId="{6828B1B0-03C7-406E-B17E-CD6D40B80E88}" type="presParOf" srcId="{231A2D91-24C7-42EE-BF0C-6098171D9662}" destId="{E12E3979-43A5-41DD-8D3C-89AA13985EFB}" srcOrd="1" destOrd="0" presId="urn:microsoft.com/office/officeart/2018/2/layout/IconVerticalSolidList"/>
    <dgm:cxn modelId="{93F32C11-B72E-41AD-8DFB-A53D499B487A}" type="presParOf" srcId="{231A2D91-24C7-42EE-BF0C-6098171D9662}" destId="{FF794CF3-7FC0-4B43-9ED9-9EC2BFBCEEB8}" srcOrd="2" destOrd="0" presId="urn:microsoft.com/office/officeart/2018/2/layout/IconVerticalSolidList"/>
    <dgm:cxn modelId="{9C946789-F423-4E9C-A44E-86143A9B7DBF}" type="presParOf" srcId="{231A2D91-24C7-42EE-BF0C-6098171D9662}" destId="{EAEFFBAC-5651-4463-A2D9-BD3DD51DACB7}" srcOrd="3" destOrd="0" presId="urn:microsoft.com/office/officeart/2018/2/layout/IconVerticalSolidList"/>
    <dgm:cxn modelId="{EED9E72E-2AA7-484B-B39E-C2094C4B62D2}" type="presParOf" srcId="{231A2D91-24C7-42EE-BF0C-6098171D9662}" destId="{D11C861E-6954-4ED8-9E9E-0994698FF97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92912B-B062-43E0-B539-EA9AA5AFF169}"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6A4A59C-2836-4C2E-AF55-C0BC9816BDC5}">
      <dgm:prSet/>
      <dgm:spPr>
        <a:solidFill>
          <a:srgbClr val="3E6BB4"/>
        </a:solidFill>
      </dgm:spPr>
      <dgm:t>
        <a:bodyPr/>
        <a:lstStyle/>
        <a:p>
          <a:r>
            <a:rPr lang="en-US" dirty="0">
              <a:latin typeface="+mn-lt"/>
              <a:ea typeface="Source Serif 4" panose="02040603050405020204" pitchFamily="18" charset="0"/>
            </a:rPr>
            <a:t>EDA</a:t>
          </a:r>
        </a:p>
      </dgm:t>
    </dgm:pt>
    <dgm:pt modelId="{629995E3-5EA5-46D4-A839-F2F3995F1DE4}" type="parTrans" cxnId="{73B5AE16-6FDC-441F-AD9A-492EDC220AEC}">
      <dgm:prSet/>
      <dgm:spPr/>
      <dgm:t>
        <a:bodyPr/>
        <a:lstStyle/>
        <a:p>
          <a:endParaRPr lang="en-US">
            <a:latin typeface="+mn-lt"/>
            <a:ea typeface="Source Serif 4" panose="02040603050405020204" pitchFamily="18" charset="0"/>
          </a:endParaRPr>
        </a:p>
      </dgm:t>
    </dgm:pt>
    <dgm:pt modelId="{89522BD2-0BAA-4CBA-A496-73005DE3088B}" type="sibTrans" cxnId="{73B5AE16-6FDC-441F-AD9A-492EDC220AEC}">
      <dgm:prSet/>
      <dgm:spPr/>
      <dgm:t>
        <a:bodyPr/>
        <a:lstStyle/>
        <a:p>
          <a:endParaRPr lang="en-US">
            <a:latin typeface="+mn-lt"/>
            <a:ea typeface="Source Serif 4" panose="02040603050405020204" pitchFamily="18" charset="0"/>
          </a:endParaRPr>
        </a:p>
      </dgm:t>
    </dgm:pt>
    <dgm:pt modelId="{AB37669C-C367-42AB-B0AC-5371148C100C}">
      <dgm:prSet/>
      <dgm:spPr>
        <a:solidFill>
          <a:srgbClr val="3E6BB4"/>
        </a:solidFill>
      </dgm:spPr>
      <dgm:t>
        <a:bodyPr/>
        <a:lstStyle/>
        <a:p>
          <a:r>
            <a:rPr lang="en-US">
              <a:latin typeface="+mn-lt"/>
              <a:ea typeface="Source Serif 4" panose="02040603050405020204" pitchFamily="18" charset="0"/>
            </a:rPr>
            <a:t>CDBG</a:t>
          </a:r>
        </a:p>
      </dgm:t>
    </dgm:pt>
    <dgm:pt modelId="{AA1686F2-1BC7-4EBD-8C71-C06C6802A5A8}" type="parTrans" cxnId="{DA7C8431-916F-4B66-AB40-EC4FBAACFE3F}">
      <dgm:prSet/>
      <dgm:spPr/>
      <dgm:t>
        <a:bodyPr/>
        <a:lstStyle/>
        <a:p>
          <a:endParaRPr lang="en-US">
            <a:latin typeface="+mn-lt"/>
            <a:ea typeface="Source Serif 4" panose="02040603050405020204" pitchFamily="18" charset="0"/>
          </a:endParaRPr>
        </a:p>
      </dgm:t>
    </dgm:pt>
    <dgm:pt modelId="{8FFF3B6C-A68E-4572-B8D9-1EA47DC8DCEE}" type="sibTrans" cxnId="{DA7C8431-916F-4B66-AB40-EC4FBAACFE3F}">
      <dgm:prSet/>
      <dgm:spPr/>
      <dgm:t>
        <a:bodyPr/>
        <a:lstStyle/>
        <a:p>
          <a:endParaRPr lang="en-US">
            <a:latin typeface="+mn-lt"/>
            <a:ea typeface="Source Serif 4" panose="02040603050405020204" pitchFamily="18" charset="0"/>
          </a:endParaRPr>
        </a:p>
      </dgm:t>
    </dgm:pt>
    <dgm:pt modelId="{0606164D-20B8-4AB4-AD45-E3F507F47765}">
      <dgm:prSet/>
      <dgm:spPr>
        <a:solidFill>
          <a:srgbClr val="3E6BB4"/>
        </a:solidFill>
      </dgm:spPr>
      <dgm:t>
        <a:bodyPr/>
        <a:lstStyle/>
        <a:p>
          <a:r>
            <a:rPr lang="en-US">
              <a:latin typeface="+mn-lt"/>
              <a:ea typeface="Source Serif 4" panose="02040603050405020204" pitchFamily="18" charset="0"/>
            </a:rPr>
            <a:t>EPA</a:t>
          </a:r>
        </a:p>
      </dgm:t>
    </dgm:pt>
    <dgm:pt modelId="{3E42CFDF-63C8-44BC-8930-93833104268F}" type="parTrans" cxnId="{CE6AA61A-BD53-4D1A-A2EA-6D90F1B024D0}">
      <dgm:prSet/>
      <dgm:spPr/>
      <dgm:t>
        <a:bodyPr/>
        <a:lstStyle/>
        <a:p>
          <a:endParaRPr lang="en-US">
            <a:latin typeface="+mn-lt"/>
            <a:ea typeface="Source Serif 4" panose="02040603050405020204" pitchFamily="18" charset="0"/>
          </a:endParaRPr>
        </a:p>
      </dgm:t>
    </dgm:pt>
    <dgm:pt modelId="{88D33EEF-130A-44B9-BBAB-202B976C8B74}" type="sibTrans" cxnId="{CE6AA61A-BD53-4D1A-A2EA-6D90F1B024D0}">
      <dgm:prSet/>
      <dgm:spPr/>
      <dgm:t>
        <a:bodyPr/>
        <a:lstStyle/>
        <a:p>
          <a:endParaRPr lang="en-US">
            <a:latin typeface="+mn-lt"/>
            <a:ea typeface="Source Serif 4" panose="02040603050405020204" pitchFamily="18" charset="0"/>
          </a:endParaRPr>
        </a:p>
      </dgm:t>
    </dgm:pt>
    <dgm:pt modelId="{5EEB6D82-551A-4A4D-8EF9-566B5D3B875E}">
      <dgm:prSet/>
      <dgm:spPr>
        <a:solidFill>
          <a:srgbClr val="3E6BB4"/>
        </a:solidFill>
      </dgm:spPr>
      <dgm:t>
        <a:bodyPr/>
        <a:lstStyle/>
        <a:p>
          <a:r>
            <a:rPr lang="en-US">
              <a:latin typeface="+mn-lt"/>
              <a:ea typeface="Source Serif 4" panose="02040603050405020204" pitchFamily="18" charset="0"/>
            </a:rPr>
            <a:t>USDA</a:t>
          </a:r>
        </a:p>
      </dgm:t>
    </dgm:pt>
    <dgm:pt modelId="{226D3D7C-13AB-42DD-986D-0BEA6C402585}" type="parTrans" cxnId="{391A00DD-F400-4310-8CF5-AF22D87921D7}">
      <dgm:prSet/>
      <dgm:spPr/>
      <dgm:t>
        <a:bodyPr/>
        <a:lstStyle/>
        <a:p>
          <a:endParaRPr lang="en-US">
            <a:latin typeface="+mn-lt"/>
            <a:ea typeface="Source Serif 4" panose="02040603050405020204" pitchFamily="18" charset="0"/>
          </a:endParaRPr>
        </a:p>
      </dgm:t>
    </dgm:pt>
    <dgm:pt modelId="{6A1BB2AA-6C35-4BC0-A9E5-90F0082266EA}" type="sibTrans" cxnId="{391A00DD-F400-4310-8CF5-AF22D87921D7}">
      <dgm:prSet/>
      <dgm:spPr/>
      <dgm:t>
        <a:bodyPr/>
        <a:lstStyle/>
        <a:p>
          <a:endParaRPr lang="en-US">
            <a:latin typeface="+mn-lt"/>
            <a:ea typeface="Source Serif 4" panose="02040603050405020204" pitchFamily="18" charset="0"/>
          </a:endParaRPr>
        </a:p>
      </dgm:t>
    </dgm:pt>
    <dgm:pt modelId="{521BF1BD-6208-4592-A5FD-4727EFE8A58E}">
      <dgm:prSet/>
      <dgm:spPr>
        <a:solidFill>
          <a:srgbClr val="3E6BB4"/>
        </a:solidFill>
      </dgm:spPr>
      <dgm:t>
        <a:bodyPr/>
        <a:lstStyle/>
        <a:p>
          <a:r>
            <a:rPr lang="en-US">
              <a:latin typeface="+mn-lt"/>
              <a:ea typeface="Source Serif 4" panose="02040603050405020204" pitchFamily="18" charset="0"/>
            </a:rPr>
            <a:t>Local/ Regional/ State</a:t>
          </a:r>
        </a:p>
      </dgm:t>
    </dgm:pt>
    <dgm:pt modelId="{D1457FEA-D28F-4E44-A8BA-07BFE9DD7D18}" type="parTrans" cxnId="{69D656BD-E15C-49C6-923E-94A3B81A5306}">
      <dgm:prSet/>
      <dgm:spPr/>
      <dgm:t>
        <a:bodyPr/>
        <a:lstStyle/>
        <a:p>
          <a:endParaRPr lang="en-US">
            <a:latin typeface="+mn-lt"/>
            <a:ea typeface="Source Serif 4" panose="02040603050405020204" pitchFamily="18" charset="0"/>
          </a:endParaRPr>
        </a:p>
      </dgm:t>
    </dgm:pt>
    <dgm:pt modelId="{45841D43-AB10-4ABC-B8ED-31D1250986E3}" type="sibTrans" cxnId="{69D656BD-E15C-49C6-923E-94A3B81A5306}">
      <dgm:prSet/>
      <dgm:spPr/>
      <dgm:t>
        <a:bodyPr/>
        <a:lstStyle/>
        <a:p>
          <a:endParaRPr lang="en-US">
            <a:latin typeface="+mn-lt"/>
            <a:ea typeface="Source Serif 4" panose="02040603050405020204" pitchFamily="18" charset="0"/>
          </a:endParaRPr>
        </a:p>
      </dgm:t>
    </dgm:pt>
    <dgm:pt modelId="{273A9D05-49C4-413F-9392-96F067411096}">
      <dgm:prSet/>
      <dgm:spPr>
        <a:solidFill>
          <a:srgbClr val="3E6BB4"/>
        </a:solidFill>
      </dgm:spPr>
      <dgm:t>
        <a:bodyPr/>
        <a:lstStyle/>
        <a:p>
          <a:r>
            <a:rPr lang="en-US" dirty="0">
              <a:latin typeface="+mn-lt"/>
              <a:ea typeface="Source Serif 4" panose="02040603050405020204" pitchFamily="18" charset="0"/>
            </a:rPr>
            <a:t>ARC</a:t>
          </a:r>
        </a:p>
      </dgm:t>
    </dgm:pt>
    <dgm:pt modelId="{C3677F10-BC0B-4A59-B5AD-575872538DB3}" type="parTrans" cxnId="{114E1695-766D-4392-A36D-9070F79A0304}">
      <dgm:prSet/>
      <dgm:spPr/>
      <dgm:t>
        <a:bodyPr/>
        <a:lstStyle/>
        <a:p>
          <a:endParaRPr lang="en-US">
            <a:latin typeface="+mn-lt"/>
          </a:endParaRPr>
        </a:p>
      </dgm:t>
    </dgm:pt>
    <dgm:pt modelId="{2BEAE6D4-33B8-4952-8F43-C8C285706625}" type="sibTrans" cxnId="{114E1695-766D-4392-A36D-9070F79A0304}">
      <dgm:prSet/>
      <dgm:spPr/>
      <dgm:t>
        <a:bodyPr/>
        <a:lstStyle/>
        <a:p>
          <a:endParaRPr lang="en-US">
            <a:latin typeface="+mn-lt"/>
          </a:endParaRPr>
        </a:p>
      </dgm:t>
    </dgm:pt>
    <dgm:pt modelId="{7FA0FCFF-DCBE-4BB0-B3D6-01DCD9AE493D}" type="pres">
      <dgm:prSet presAssocID="{F492912B-B062-43E0-B539-EA9AA5AFF169}" presName="diagram" presStyleCnt="0">
        <dgm:presLayoutVars>
          <dgm:dir/>
          <dgm:resizeHandles val="exact"/>
        </dgm:presLayoutVars>
      </dgm:prSet>
      <dgm:spPr/>
    </dgm:pt>
    <dgm:pt modelId="{2DC50F16-75B2-403C-9954-44DDB5198CE5}" type="pres">
      <dgm:prSet presAssocID="{273A9D05-49C4-413F-9392-96F067411096}" presName="node" presStyleLbl="node1" presStyleIdx="0" presStyleCnt="6">
        <dgm:presLayoutVars>
          <dgm:bulletEnabled val="1"/>
        </dgm:presLayoutVars>
      </dgm:prSet>
      <dgm:spPr/>
    </dgm:pt>
    <dgm:pt modelId="{68360DBE-99F1-4316-AB6A-0EC858D83349}" type="pres">
      <dgm:prSet presAssocID="{2BEAE6D4-33B8-4952-8F43-C8C285706625}" presName="sibTrans" presStyleCnt="0"/>
      <dgm:spPr/>
    </dgm:pt>
    <dgm:pt modelId="{32D2CA37-0323-4401-9D2B-F62B15E2A873}" type="pres">
      <dgm:prSet presAssocID="{46A4A59C-2836-4C2E-AF55-C0BC9816BDC5}" presName="node" presStyleLbl="node1" presStyleIdx="1" presStyleCnt="6">
        <dgm:presLayoutVars>
          <dgm:bulletEnabled val="1"/>
        </dgm:presLayoutVars>
      </dgm:prSet>
      <dgm:spPr/>
    </dgm:pt>
    <dgm:pt modelId="{B534B93B-DF1F-4C9A-9743-5D9CE5846A93}" type="pres">
      <dgm:prSet presAssocID="{89522BD2-0BAA-4CBA-A496-73005DE3088B}" presName="sibTrans" presStyleCnt="0"/>
      <dgm:spPr/>
    </dgm:pt>
    <dgm:pt modelId="{9F4CA909-6021-49AE-92CA-DA59880E0F65}" type="pres">
      <dgm:prSet presAssocID="{AB37669C-C367-42AB-B0AC-5371148C100C}" presName="node" presStyleLbl="node1" presStyleIdx="2" presStyleCnt="6">
        <dgm:presLayoutVars>
          <dgm:bulletEnabled val="1"/>
        </dgm:presLayoutVars>
      </dgm:prSet>
      <dgm:spPr/>
    </dgm:pt>
    <dgm:pt modelId="{7FD7785E-5A81-4479-8BDD-0D54982E0228}" type="pres">
      <dgm:prSet presAssocID="{8FFF3B6C-A68E-4572-B8D9-1EA47DC8DCEE}" presName="sibTrans" presStyleCnt="0"/>
      <dgm:spPr/>
    </dgm:pt>
    <dgm:pt modelId="{87A9082B-1367-40B3-AAEA-CB8E82D2225F}" type="pres">
      <dgm:prSet presAssocID="{0606164D-20B8-4AB4-AD45-E3F507F47765}" presName="node" presStyleLbl="node1" presStyleIdx="3" presStyleCnt="6">
        <dgm:presLayoutVars>
          <dgm:bulletEnabled val="1"/>
        </dgm:presLayoutVars>
      </dgm:prSet>
      <dgm:spPr/>
    </dgm:pt>
    <dgm:pt modelId="{D493A11E-32A9-417C-8A97-023C7DAD0C98}" type="pres">
      <dgm:prSet presAssocID="{88D33EEF-130A-44B9-BBAB-202B976C8B74}" presName="sibTrans" presStyleCnt="0"/>
      <dgm:spPr/>
    </dgm:pt>
    <dgm:pt modelId="{C41166CC-A2C2-44BD-808B-6C1771303BC0}" type="pres">
      <dgm:prSet presAssocID="{5EEB6D82-551A-4A4D-8EF9-566B5D3B875E}" presName="node" presStyleLbl="node1" presStyleIdx="4" presStyleCnt="6">
        <dgm:presLayoutVars>
          <dgm:bulletEnabled val="1"/>
        </dgm:presLayoutVars>
      </dgm:prSet>
      <dgm:spPr/>
    </dgm:pt>
    <dgm:pt modelId="{7EDC4F4C-A88F-4CFB-9D5B-FC02C470B8B8}" type="pres">
      <dgm:prSet presAssocID="{6A1BB2AA-6C35-4BC0-A9E5-90F0082266EA}" presName="sibTrans" presStyleCnt="0"/>
      <dgm:spPr/>
    </dgm:pt>
    <dgm:pt modelId="{C06C33A1-EF26-415F-B032-876F858239BA}" type="pres">
      <dgm:prSet presAssocID="{521BF1BD-6208-4592-A5FD-4727EFE8A58E}" presName="node" presStyleLbl="node1" presStyleIdx="5" presStyleCnt="6">
        <dgm:presLayoutVars>
          <dgm:bulletEnabled val="1"/>
        </dgm:presLayoutVars>
      </dgm:prSet>
      <dgm:spPr/>
    </dgm:pt>
  </dgm:ptLst>
  <dgm:cxnLst>
    <dgm:cxn modelId="{73B5AE16-6FDC-441F-AD9A-492EDC220AEC}" srcId="{F492912B-B062-43E0-B539-EA9AA5AFF169}" destId="{46A4A59C-2836-4C2E-AF55-C0BC9816BDC5}" srcOrd="1" destOrd="0" parTransId="{629995E3-5EA5-46D4-A839-F2F3995F1DE4}" sibTransId="{89522BD2-0BAA-4CBA-A496-73005DE3088B}"/>
    <dgm:cxn modelId="{CE6AA61A-BD53-4D1A-A2EA-6D90F1B024D0}" srcId="{F492912B-B062-43E0-B539-EA9AA5AFF169}" destId="{0606164D-20B8-4AB4-AD45-E3F507F47765}" srcOrd="3" destOrd="0" parTransId="{3E42CFDF-63C8-44BC-8930-93833104268F}" sibTransId="{88D33EEF-130A-44B9-BBAB-202B976C8B74}"/>
    <dgm:cxn modelId="{DA7C8431-916F-4B66-AB40-EC4FBAACFE3F}" srcId="{F492912B-B062-43E0-B539-EA9AA5AFF169}" destId="{AB37669C-C367-42AB-B0AC-5371148C100C}" srcOrd="2" destOrd="0" parTransId="{AA1686F2-1BC7-4EBD-8C71-C06C6802A5A8}" sibTransId="{8FFF3B6C-A68E-4572-B8D9-1EA47DC8DCEE}"/>
    <dgm:cxn modelId="{8506E187-C1BF-4E9C-A6D8-38678281BAA6}" type="presOf" srcId="{AB37669C-C367-42AB-B0AC-5371148C100C}" destId="{9F4CA909-6021-49AE-92CA-DA59880E0F65}" srcOrd="0" destOrd="0" presId="urn:microsoft.com/office/officeart/2005/8/layout/default"/>
    <dgm:cxn modelId="{114E1695-766D-4392-A36D-9070F79A0304}" srcId="{F492912B-B062-43E0-B539-EA9AA5AFF169}" destId="{273A9D05-49C4-413F-9392-96F067411096}" srcOrd="0" destOrd="0" parTransId="{C3677F10-BC0B-4A59-B5AD-575872538DB3}" sibTransId="{2BEAE6D4-33B8-4952-8F43-C8C285706625}"/>
    <dgm:cxn modelId="{BFE27997-AF0E-4A9D-91F4-0A746A236DFA}" type="presOf" srcId="{5EEB6D82-551A-4A4D-8EF9-566B5D3B875E}" destId="{C41166CC-A2C2-44BD-808B-6C1771303BC0}" srcOrd="0" destOrd="0" presId="urn:microsoft.com/office/officeart/2005/8/layout/default"/>
    <dgm:cxn modelId="{69D656BD-E15C-49C6-923E-94A3B81A5306}" srcId="{F492912B-B062-43E0-B539-EA9AA5AFF169}" destId="{521BF1BD-6208-4592-A5FD-4727EFE8A58E}" srcOrd="5" destOrd="0" parTransId="{D1457FEA-D28F-4E44-A8BA-07BFE9DD7D18}" sibTransId="{45841D43-AB10-4ABC-B8ED-31D1250986E3}"/>
    <dgm:cxn modelId="{5991F2D7-258B-4E93-A1F0-6215780E4636}" type="presOf" srcId="{273A9D05-49C4-413F-9392-96F067411096}" destId="{2DC50F16-75B2-403C-9954-44DDB5198CE5}" srcOrd="0" destOrd="0" presId="urn:microsoft.com/office/officeart/2005/8/layout/default"/>
    <dgm:cxn modelId="{391A00DD-F400-4310-8CF5-AF22D87921D7}" srcId="{F492912B-B062-43E0-B539-EA9AA5AFF169}" destId="{5EEB6D82-551A-4A4D-8EF9-566B5D3B875E}" srcOrd="4" destOrd="0" parTransId="{226D3D7C-13AB-42DD-986D-0BEA6C402585}" sibTransId="{6A1BB2AA-6C35-4BC0-A9E5-90F0082266EA}"/>
    <dgm:cxn modelId="{67A21FE0-9C88-47D0-BA8B-C0A17F6AE6C5}" type="presOf" srcId="{46A4A59C-2836-4C2E-AF55-C0BC9816BDC5}" destId="{32D2CA37-0323-4401-9D2B-F62B15E2A873}" srcOrd="0" destOrd="0" presId="urn:microsoft.com/office/officeart/2005/8/layout/default"/>
    <dgm:cxn modelId="{FAD5C2F3-9722-4067-82E5-7AF3AE4D8F5E}" type="presOf" srcId="{521BF1BD-6208-4592-A5FD-4727EFE8A58E}" destId="{C06C33A1-EF26-415F-B032-876F858239BA}" srcOrd="0" destOrd="0" presId="urn:microsoft.com/office/officeart/2005/8/layout/default"/>
    <dgm:cxn modelId="{A58CFBF5-7989-4780-BD08-9DDEBAB4EA6C}" type="presOf" srcId="{0606164D-20B8-4AB4-AD45-E3F507F47765}" destId="{87A9082B-1367-40B3-AAEA-CB8E82D2225F}" srcOrd="0" destOrd="0" presId="urn:microsoft.com/office/officeart/2005/8/layout/default"/>
    <dgm:cxn modelId="{BB6911F7-013B-42FA-B0B8-6D542F271E72}" type="presOf" srcId="{F492912B-B062-43E0-B539-EA9AA5AFF169}" destId="{7FA0FCFF-DCBE-4BB0-B3D6-01DCD9AE493D}" srcOrd="0" destOrd="0" presId="urn:microsoft.com/office/officeart/2005/8/layout/default"/>
    <dgm:cxn modelId="{06FD29D9-3BF7-4A03-882F-8B49AF9B54C2}" type="presParOf" srcId="{7FA0FCFF-DCBE-4BB0-B3D6-01DCD9AE493D}" destId="{2DC50F16-75B2-403C-9954-44DDB5198CE5}" srcOrd="0" destOrd="0" presId="urn:microsoft.com/office/officeart/2005/8/layout/default"/>
    <dgm:cxn modelId="{81F8B399-F784-4786-989E-2EE3DA7EAB15}" type="presParOf" srcId="{7FA0FCFF-DCBE-4BB0-B3D6-01DCD9AE493D}" destId="{68360DBE-99F1-4316-AB6A-0EC858D83349}" srcOrd="1" destOrd="0" presId="urn:microsoft.com/office/officeart/2005/8/layout/default"/>
    <dgm:cxn modelId="{34B63DA5-17FF-4A99-89FE-A172BDCFC9CE}" type="presParOf" srcId="{7FA0FCFF-DCBE-4BB0-B3D6-01DCD9AE493D}" destId="{32D2CA37-0323-4401-9D2B-F62B15E2A873}" srcOrd="2" destOrd="0" presId="urn:microsoft.com/office/officeart/2005/8/layout/default"/>
    <dgm:cxn modelId="{F5EC4BAF-55D1-42FC-B7A0-84FFE0107244}" type="presParOf" srcId="{7FA0FCFF-DCBE-4BB0-B3D6-01DCD9AE493D}" destId="{B534B93B-DF1F-4C9A-9743-5D9CE5846A93}" srcOrd="3" destOrd="0" presId="urn:microsoft.com/office/officeart/2005/8/layout/default"/>
    <dgm:cxn modelId="{A41B8CCA-3C40-4218-973D-423C9F22C6AC}" type="presParOf" srcId="{7FA0FCFF-DCBE-4BB0-B3D6-01DCD9AE493D}" destId="{9F4CA909-6021-49AE-92CA-DA59880E0F65}" srcOrd="4" destOrd="0" presId="urn:microsoft.com/office/officeart/2005/8/layout/default"/>
    <dgm:cxn modelId="{4B6A4F79-1A3E-48FB-B6BE-606A6682F19E}" type="presParOf" srcId="{7FA0FCFF-DCBE-4BB0-B3D6-01DCD9AE493D}" destId="{7FD7785E-5A81-4479-8BDD-0D54982E0228}" srcOrd="5" destOrd="0" presId="urn:microsoft.com/office/officeart/2005/8/layout/default"/>
    <dgm:cxn modelId="{8AF185F3-10CA-4468-B4DE-7944824CFF46}" type="presParOf" srcId="{7FA0FCFF-DCBE-4BB0-B3D6-01DCD9AE493D}" destId="{87A9082B-1367-40B3-AAEA-CB8E82D2225F}" srcOrd="6" destOrd="0" presId="urn:microsoft.com/office/officeart/2005/8/layout/default"/>
    <dgm:cxn modelId="{4B44C2D8-B7D9-42B1-958A-96353A6A747D}" type="presParOf" srcId="{7FA0FCFF-DCBE-4BB0-B3D6-01DCD9AE493D}" destId="{D493A11E-32A9-417C-8A97-023C7DAD0C98}" srcOrd="7" destOrd="0" presId="urn:microsoft.com/office/officeart/2005/8/layout/default"/>
    <dgm:cxn modelId="{F8D5C128-473B-4169-9596-180314F60F78}" type="presParOf" srcId="{7FA0FCFF-DCBE-4BB0-B3D6-01DCD9AE493D}" destId="{C41166CC-A2C2-44BD-808B-6C1771303BC0}" srcOrd="8" destOrd="0" presId="urn:microsoft.com/office/officeart/2005/8/layout/default"/>
    <dgm:cxn modelId="{8E849581-3CC3-40E6-B896-8A7FE57216E6}" type="presParOf" srcId="{7FA0FCFF-DCBE-4BB0-B3D6-01DCD9AE493D}" destId="{7EDC4F4C-A88F-4CFB-9D5B-FC02C470B8B8}" srcOrd="9" destOrd="0" presId="urn:microsoft.com/office/officeart/2005/8/layout/default"/>
    <dgm:cxn modelId="{1663B023-376A-4DBA-A7F5-B6AA790C59A6}" type="presParOf" srcId="{7FA0FCFF-DCBE-4BB0-B3D6-01DCD9AE493D}" destId="{C06C33A1-EF26-415F-B032-876F858239B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8A4CF-0F6B-4F9B-A764-742B9381AE3D}"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en-US"/>
        </a:p>
      </dgm:t>
    </dgm:pt>
    <dgm:pt modelId="{1AE12F17-E6E7-49FC-A369-1EDD14BB2E86}">
      <dgm:prSet custT="1"/>
      <dgm:spPr/>
      <dgm:t>
        <a:bodyPr/>
        <a:lstStyle/>
        <a:p>
          <a:r>
            <a:rPr lang="en-US" sz="2800" dirty="0">
              <a:latin typeface="+mn-lt"/>
              <a:ea typeface="Source Serif 4" panose="02040603050405020204" pitchFamily="18" charset="0"/>
            </a:rPr>
            <a:t>An EDA RLF grant’s purpose is to </a:t>
          </a:r>
          <a:r>
            <a:rPr lang="en-US" sz="2800" b="1" dirty="0">
              <a:solidFill>
                <a:srgbClr val="0F5A93"/>
              </a:solidFill>
              <a:latin typeface="+mn-lt"/>
              <a:ea typeface="Source Serif 4" panose="02040603050405020204" pitchFamily="18" charset="0"/>
            </a:rPr>
            <a:t>provide capital as gap financing that enables small businesses to grow and lead to more and better job opportunities.</a:t>
          </a:r>
          <a:endParaRPr lang="en-US" sz="2800" dirty="0">
            <a:solidFill>
              <a:srgbClr val="0F5A93"/>
            </a:solidFill>
            <a:latin typeface="+mn-lt"/>
            <a:ea typeface="Source Serif 4" panose="02040603050405020204" pitchFamily="18" charset="0"/>
          </a:endParaRPr>
        </a:p>
      </dgm:t>
    </dgm:pt>
    <dgm:pt modelId="{D4D68016-7814-4330-AB08-F0435CCDDF87}" type="parTrans" cxnId="{E2343C6F-5DA7-47DA-9DD3-8AC91A2F3124}">
      <dgm:prSet/>
      <dgm:spPr/>
      <dgm:t>
        <a:bodyPr/>
        <a:lstStyle/>
        <a:p>
          <a:endParaRPr lang="en-US" sz="2400">
            <a:latin typeface="+mn-lt"/>
            <a:ea typeface="Source Serif 4" panose="02040603050405020204" pitchFamily="18" charset="0"/>
          </a:endParaRPr>
        </a:p>
      </dgm:t>
    </dgm:pt>
    <dgm:pt modelId="{0B98A410-7F49-4DDE-94A2-642A7F0A52B5}" type="sibTrans" cxnId="{E2343C6F-5DA7-47DA-9DD3-8AC91A2F3124}">
      <dgm:prSet/>
      <dgm:spPr/>
      <dgm:t>
        <a:bodyPr/>
        <a:lstStyle/>
        <a:p>
          <a:endParaRPr lang="en-US" sz="2400">
            <a:latin typeface="+mn-lt"/>
            <a:ea typeface="Source Serif 4" panose="02040603050405020204" pitchFamily="18" charset="0"/>
          </a:endParaRPr>
        </a:p>
      </dgm:t>
    </dgm:pt>
    <dgm:pt modelId="{59AC71FF-01D1-4A2B-AF33-01DD91E97C94}">
      <dgm:prSet custT="1"/>
      <dgm:spPr/>
      <dgm:t>
        <a:bodyPr/>
        <a:lstStyle/>
        <a:p>
          <a:r>
            <a:rPr lang="en-US" sz="2800" dirty="0">
              <a:latin typeface="+mn-lt"/>
              <a:ea typeface="Source Serif 4" panose="02040603050405020204" pitchFamily="18" charset="0"/>
            </a:rPr>
            <a:t>Each RLF should have its own lending strategy based on local community needs.</a:t>
          </a:r>
        </a:p>
      </dgm:t>
    </dgm:pt>
    <dgm:pt modelId="{35D15508-636A-40CD-99D9-01B240F5532C}" type="parTrans" cxnId="{2431ED38-37E0-4D3B-A425-B167E70F7023}">
      <dgm:prSet/>
      <dgm:spPr/>
      <dgm:t>
        <a:bodyPr/>
        <a:lstStyle/>
        <a:p>
          <a:endParaRPr lang="en-US" sz="2400">
            <a:latin typeface="+mn-lt"/>
            <a:ea typeface="Source Serif 4" panose="02040603050405020204" pitchFamily="18" charset="0"/>
          </a:endParaRPr>
        </a:p>
      </dgm:t>
    </dgm:pt>
    <dgm:pt modelId="{74808D5F-FC1F-4F17-A00A-3C296BBC9D3A}" type="sibTrans" cxnId="{2431ED38-37E0-4D3B-A425-B167E70F7023}">
      <dgm:prSet/>
      <dgm:spPr/>
      <dgm:t>
        <a:bodyPr/>
        <a:lstStyle/>
        <a:p>
          <a:endParaRPr lang="en-US" sz="2400">
            <a:latin typeface="+mn-lt"/>
            <a:ea typeface="Source Serif 4" panose="02040603050405020204" pitchFamily="18" charset="0"/>
          </a:endParaRPr>
        </a:p>
      </dgm:t>
    </dgm:pt>
    <dgm:pt modelId="{E105D25D-DD1F-4C48-88FC-5572E69C3588}">
      <dgm:prSet custT="1"/>
      <dgm:spPr/>
      <dgm:t>
        <a:bodyPr/>
        <a:lstStyle/>
        <a:p>
          <a:pPr>
            <a:spcAft>
              <a:spcPts val="1200"/>
            </a:spcAft>
          </a:pPr>
          <a:r>
            <a:rPr lang="en-US" sz="2800" kern="1200" dirty="0">
              <a:latin typeface="+mn-lt"/>
              <a:ea typeface="Source Serif 4" panose="02040603050405020204" pitchFamily="18" charset="0"/>
            </a:rPr>
            <a:t>The RLF Program is established under the Public Works and Economic Development Act of 1965 (PWEDA). Through the </a:t>
          </a:r>
          <a:r>
            <a:rPr lang="en-US" sz="2800" kern="1200" dirty="0">
              <a:solidFill>
                <a:srgbClr val="000000">
                  <a:hueOff val="0"/>
                  <a:satOff val="0"/>
                  <a:lumOff val="0"/>
                  <a:alphaOff val="0"/>
                </a:srgbClr>
              </a:solidFill>
              <a:latin typeface="+mn-lt"/>
              <a:ea typeface="Source Serif 4" panose="02040603050405020204" pitchFamily="18" charset="0"/>
              <a:cs typeface="+mn-cs"/>
            </a:rPr>
            <a:t>Economic Adjustment Assistance (EAA), EDA has granted awards to capitalize (and re-capitalize) RLFs since 1975</a:t>
          </a:r>
          <a:r>
            <a:rPr lang="en-US" sz="2800" kern="1200" dirty="0">
              <a:latin typeface="+mn-lt"/>
            </a:rPr>
            <a:t>.</a:t>
          </a:r>
          <a:endParaRPr lang="en-US" sz="2800" kern="1200" dirty="0">
            <a:latin typeface="+mn-lt"/>
            <a:ea typeface="Source Serif 4" panose="02040603050405020204" pitchFamily="18" charset="0"/>
          </a:endParaRPr>
        </a:p>
      </dgm:t>
    </dgm:pt>
    <dgm:pt modelId="{4CF28E71-A383-41D0-8175-61324B734BA7}" type="sibTrans" cxnId="{39A035DD-6A1A-42A3-8D36-F2BEB2A4BEA5}">
      <dgm:prSet/>
      <dgm:spPr/>
      <dgm:t>
        <a:bodyPr/>
        <a:lstStyle/>
        <a:p>
          <a:endParaRPr lang="en-US">
            <a:latin typeface="+mn-lt"/>
          </a:endParaRPr>
        </a:p>
      </dgm:t>
    </dgm:pt>
    <dgm:pt modelId="{7F4BD926-5716-450D-960C-4DEEE5FF1945}" type="parTrans" cxnId="{39A035DD-6A1A-42A3-8D36-F2BEB2A4BEA5}">
      <dgm:prSet/>
      <dgm:spPr/>
      <dgm:t>
        <a:bodyPr/>
        <a:lstStyle/>
        <a:p>
          <a:endParaRPr lang="en-US">
            <a:latin typeface="+mn-lt"/>
          </a:endParaRPr>
        </a:p>
      </dgm:t>
    </dgm:pt>
    <dgm:pt modelId="{B4680F6B-A874-4DEB-8F94-04C0D0024A06}" type="pres">
      <dgm:prSet presAssocID="{8838A4CF-0F6B-4F9B-A764-742B9381AE3D}" presName="vert0" presStyleCnt="0">
        <dgm:presLayoutVars>
          <dgm:dir/>
          <dgm:animOne val="branch"/>
          <dgm:animLvl val="lvl"/>
        </dgm:presLayoutVars>
      </dgm:prSet>
      <dgm:spPr/>
    </dgm:pt>
    <dgm:pt modelId="{7C835A83-D6B2-4675-885B-09EBD6E59BAC}" type="pres">
      <dgm:prSet presAssocID="{E105D25D-DD1F-4C48-88FC-5572E69C3588}" presName="thickLine" presStyleLbl="alignNode1" presStyleIdx="0" presStyleCnt="3"/>
      <dgm:spPr/>
    </dgm:pt>
    <dgm:pt modelId="{8E49C8D0-CBCE-4433-AE7A-50CAF9484C27}" type="pres">
      <dgm:prSet presAssocID="{E105D25D-DD1F-4C48-88FC-5572E69C3588}" presName="horz1" presStyleCnt="0"/>
      <dgm:spPr/>
    </dgm:pt>
    <dgm:pt modelId="{801A6476-E085-4FA6-BD2A-63A53098119B}" type="pres">
      <dgm:prSet presAssocID="{E105D25D-DD1F-4C48-88FC-5572E69C3588}" presName="tx1" presStyleLbl="revTx" presStyleIdx="0" presStyleCnt="3"/>
      <dgm:spPr/>
    </dgm:pt>
    <dgm:pt modelId="{E53D728E-933F-4B93-A47D-78C0307058B6}" type="pres">
      <dgm:prSet presAssocID="{E105D25D-DD1F-4C48-88FC-5572E69C3588}" presName="vert1" presStyleCnt="0"/>
      <dgm:spPr/>
    </dgm:pt>
    <dgm:pt modelId="{3544870E-C59C-4869-9F41-13BD4119BC64}" type="pres">
      <dgm:prSet presAssocID="{1AE12F17-E6E7-49FC-A369-1EDD14BB2E86}" presName="thickLine" presStyleLbl="alignNode1" presStyleIdx="1" presStyleCnt="3"/>
      <dgm:spPr/>
    </dgm:pt>
    <dgm:pt modelId="{09C24C8B-8683-4709-B1F3-FF08D0AFDDA6}" type="pres">
      <dgm:prSet presAssocID="{1AE12F17-E6E7-49FC-A369-1EDD14BB2E86}" presName="horz1" presStyleCnt="0"/>
      <dgm:spPr/>
    </dgm:pt>
    <dgm:pt modelId="{A3B57855-0212-4C68-AA29-F6CFCA45426A}" type="pres">
      <dgm:prSet presAssocID="{1AE12F17-E6E7-49FC-A369-1EDD14BB2E86}" presName="tx1" presStyleLbl="revTx" presStyleIdx="1" presStyleCnt="3" custScaleY="85660"/>
      <dgm:spPr/>
    </dgm:pt>
    <dgm:pt modelId="{03EC13AC-0BEB-4D1E-B5D7-C89B16D00FB6}" type="pres">
      <dgm:prSet presAssocID="{1AE12F17-E6E7-49FC-A369-1EDD14BB2E86}" presName="vert1" presStyleCnt="0"/>
      <dgm:spPr/>
    </dgm:pt>
    <dgm:pt modelId="{EA7EA948-4BCC-4A29-8FD2-885268D4811A}" type="pres">
      <dgm:prSet presAssocID="{59AC71FF-01D1-4A2B-AF33-01DD91E97C94}" presName="thickLine" presStyleLbl="alignNode1" presStyleIdx="2" presStyleCnt="3"/>
      <dgm:spPr/>
    </dgm:pt>
    <dgm:pt modelId="{DB8DA5B7-012E-4B71-BDB7-9ACF45B7748D}" type="pres">
      <dgm:prSet presAssocID="{59AC71FF-01D1-4A2B-AF33-01DD91E97C94}" presName="horz1" presStyleCnt="0"/>
      <dgm:spPr/>
    </dgm:pt>
    <dgm:pt modelId="{A139C76F-E209-4B0F-BDE2-F9DDD621835E}" type="pres">
      <dgm:prSet presAssocID="{59AC71FF-01D1-4A2B-AF33-01DD91E97C94}" presName="tx1" presStyleLbl="revTx" presStyleIdx="2" presStyleCnt="3" custScaleY="60917"/>
      <dgm:spPr/>
    </dgm:pt>
    <dgm:pt modelId="{B48B8472-B3F6-4026-A00E-36F8C4E01C24}" type="pres">
      <dgm:prSet presAssocID="{59AC71FF-01D1-4A2B-AF33-01DD91E97C94}" presName="vert1" presStyleCnt="0"/>
      <dgm:spPr/>
    </dgm:pt>
  </dgm:ptLst>
  <dgm:cxnLst>
    <dgm:cxn modelId="{2431ED38-37E0-4D3B-A425-B167E70F7023}" srcId="{8838A4CF-0F6B-4F9B-A764-742B9381AE3D}" destId="{59AC71FF-01D1-4A2B-AF33-01DD91E97C94}" srcOrd="2" destOrd="0" parTransId="{35D15508-636A-40CD-99D9-01B240F5532C}" sibTransId="{74808D5F-FC1F-4F17-A00A-3C296BBC9D3A}"/>
    <dgm:cxn modelId="{E2343C6F-5DA7-47DA-9DD3-8AC91A2F3124}" srcId="{8838A4CF-0F6B-4F9B-A764-742B9381AE3D}" destId="{1AE12F17-E6E7-49FC-A369-1EDD14BB2E86}" srcOrd="1" destOrd="0" parTransId="{D4D68016-7814-4330-AB08-F0435CCDDF87}" sibTransId="{0B98A410-7F49-4DDE-94A2-642A7F0A52B5}"/>
    <dgm:cxn modelId="{7CF91076-A888-46CB-94C7-3B77E8F10A05}" type="presOf" srcId="{59AC71FF-01D1-4A2B-AF33-01DD91E97C94}" destId="{A139C76F-E209-4B0F-BDE2-F9DDD621835E}" srcOrd="0" destOrd="0" presId="urn:microsoft.com/office/officeart/2008/layout/LinedList"/>
    <dgm:cxn modelId="{4FADA07E-6469-46CE-AFC1-64675F28748A}" type="presOf" srcId="{E105D25D-DD1F-4C48-88FC-5572E69C3588}" destId="{801A6476-E085-4FA6-BD2A-63A53098119B}" srcOrd="0" destOrd="0" presId="urn:microsoft.com/office/officeart/2008/layout/LinedList"/>
    <dgm:cxn modelId="{BF49E3A3-6DE2-4C37-9378-A28A141B7EB5}" type="presOf" srcId="{1AE12F17-E6E7-49FC-A369-1EDD14BB2E86}" destId="{A3B57855-0212-4C68-AA29-F6CFCA45426A}" srcOrd="0" destOrd="0" presId="urn:microsoft.com/office/officeart/2008/layout/LinedList"/>
    <dgm:cxn modelId="{24B944CD-FF1A-414B-BF71-046B5B883A56}" type="presOf" srcId="{8838A4CF-0F6B-4F9B-A764-742B9381AE3D}" destId="{B4680F6B-A874-4DEB-8F94-04C0D0024A06}" srcOrd="0" destOrd="0" presId="urn:microsoft.com/office/officeart/2008/layout/LinedList"/>
    <dgm:cxn modelId="{39A035DD-6A1A-42A3-8D36-F2BEB2A4BEA5}" srcId="{8838A4CF-0F6B-4F9B-A764-742B9381AE3D}" destId="{E105D25D-DD1F-4C48-88FC-5572E69C3588}" srcOrd="0" destOrd="0" parTransId="{7F4BD926-5716-450D-960C-4DEEE5FF1945}" sibTransId="{4CF28E71-A383-41D0-8175-61324B734BA7}"/>
    <dgm:cxn modelId="{2515D97F-E511-4B22-AF38-734D73FD1F14}" type="presParOf" srcId="{B4680F6B-A874-4DEB-8F94-04C0D0024A06}" destId="{7C835A83-D6B2-4675-885B-09EBD6E59BAC}" srcOrd="0" destOrd="0" presId="urn:microsoft.com/office/officeart/2008/layout/LinedList"/>
    <dgm:cxn modelId="{35BB9377-B277-49B5-9ABB-30184EF82940}" type="presParOf" srcId="{B4680F6B-A874-4DEB-8F94-04C0D0024A06}" destId="{8E49C8D0-CBCE-4433-AE7A-50CAF9484C27}" srcOrd="1" destOrd="0" presId="urn:microsoft.com/office/officeart/2008/layout/LinedList"/>
    <dgm:cxn modelId="{21747498-46C1-4CC8-9D48-3847493C8CE6}" type="presParOf" srcId="{8E49C8D0-CBCE-4433-AE7A-50CAF9484C27}" destId="{801A6476-E085-4FA6-BD2A-63A53098119B}" srcOrd="0" destOrd="0" presId="urn:microsoft.com/office/officeart/2008/layout/LinedList"/>
    <dgm:cxn modelId="{1A6C9BE6-BD51-4F03-BABF-14C8A6BA7042}" type="presParOf" srcId="{8E49C8D0-CBCE-4433-AE7A-50CAF9484C27}" destId="{E53D728E-933F-4B93-A47D-78C0307058B6}" srcOrd="1" destOrd="0" presId="urn:microsoft.com/office/officeart/2008/layout/LinedList"/>
    <dgm:cxn modelId="{4C139A94-0E7C-4A5B-90B2-50BD3FBD41F5}" type="presParOf" srcId="{B4680F6B-A874-4DEB-8F94-04C0D0024A06}" destId="{3544870E-C59C-4869-9F41-13BD4119BC64}" srcOrd="2" destOrd="0" presId="urn:microsoft.com/office/officeart/2008/layout/LinedList"/>
    <dgm:cxn modelId="{10AC51E2-EDB6-4AAE-82C8-4AB997DDB091}" type="presParOf" srcId="{B4680F6B-A874-4DEB-8F94-04C0D0024A06}" destId="{09C24C8B-8683-4709-B1F3-FF08D0AFDDA6}" srcOrd="3" destOrd="0" presId="urn:microsoft.com/office/officeart/2008/layout/LinedList"/>
    <dgm:cxn modelId="{BF8A43B6-03EC-45A8-AAA2-6E58C079E260}" type="presParOf" srcId="{09C24C8B-8683-4709-B1F3-FF08D0AFDDA6}" destId="{A3B57855-0212-4C68-AA29-F6CFCA45426A}" srcOrd="0" destOrd="0" presId="urn:microsoft.com/office/officeart/2008/layout/LinedList"/>
    <dgm:cxn modelId="{0217BD1F-0D5D-4600-8169-C0ACD754C39D}" type="presParOf" srcId="{09C24C8B-8683-4709-B1F3-FF08D0AFDDA6}" destId="{03EC13AC-0BEB-4D1E-B5D7-C89B16D00FB6}" srcOrd="1" destOrd="0" presId="urn:microsoft.com/office/officeart/2008/layout/LinedList"/>
    <dgm:cxn modelId="{1B178F39-EC3F-4CF3-A133-072537E5BBDB}" type="presParOf" srcId="{B4680F6B-A874-4DEB-8F94-04C0D0024A06}" destId="{EA7EA948-4BCC-4A29-8FD2-885268D4811A}" srcOrd="4" destOrd="0" presId="urn:microsoft.com/office/officeart/2008/layout/LinedList"/>
    <dgm:cxn modelId="{039D5F5B-3AA7-4AEB-9B68-8DBC18D71933}" type="presParOf" srcId="{B4680F6B-A874-4DEB-8F94-04C0D0024A06}" destId="{DB8DA5B7-012E-4B71-BDB7-9ACF45B7748D}" srcOrd="5" destOrd="0" presId="urn:microsoft.com/office/officeart/2008/layout/LinedList"/>
    <dgm:cxn modelId="{9B142DE0-E454-4CC6-9ECE-F1FABF01A6F8}" type="presParOf" srcId="{DB8DA5B7-012E-4B71-BDB7-9ACF45B7748D}" destId="{A139C76F-E209-4B0F-BDE2-F9DDD621835E}" srcOrd="0" destOrd="0" presId="urn:microsoft.com/office/officeart/2008/layout/LinedList"/>
    <dgm:cxn modelId="{B9C8E576-684F-4389-84AB-300907D03940}" type="presParOf" srcId="{DB8DA5B7-012E-4B71-BDB7-9ACF45B7748D}" destId="{B48B8472-B3F6-4026-A00E-36F8C4E01C2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F60066-752C-4BF8-9783-231617AB7C5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29B5B40-A9F9-43CF-AEA0-8F21443AAB83}">
      <dgm:prSet custT="1"/>
      <dgm:spPr>
        <a:solidFill>
          <a:srgbClr val="FAA32C"/>
        </a:solidFill>
        <a:ln>
          <a:noFill/>
        </a:ln>
      </dgm:spPr>
      <dgm:t>
        <a:bodyPr/>
        <a:lstStyle/>
        <a:p>
          <a:r>
            <a:rPr lang="en-US" sz="1900" dirty="0">
              <a:latin typeface="+mn-lt"/>
              <a:ea typeface="Source Serif 4" panose="02040603050405020204" pitchFamily="18" charset="0"/>
            </a:rPr>
            <a:t>Do…</a:t>
          </a:r>
        </a:p>
      </dgm:t>
    </dgm:pt>
    <dgm:pt modelId="{CD61024D-5DAB-4ABA-A4DB-F6C6736319A4}" type="parTrans" cxnId="{DEC4DAC4-C6D5-4FFF-AE1F-84B61509A6DB}">
      <dgm:prSet/>
      <dgm:spPr/>
      <dgm:t>
        <a:bodyPr/>
        <a:lstStyle/>
        <a:p>
          <a:endParaRPr lang="en-US" sz="1900">
            <a:latin typeface="+mn-lt"/>
            <a:ea typeface="Source Serif 4" panose="02040603050405020204" pitchFamily="18" charset="0"/>
          </a:endParaRPr>
        </a:p>
      </dgm:t>
    </dgm:pt>
    <dgm:pt modelId="{8E368844-C7EE-4306-8E2F-3D6392EC71F7}" type="sibTrans" cxnId="{DEC4DAC4-C6D5-4FFF-AE1F-84B61509A6DB}">
      <dgm:prSet/>
      <dgm:spPr/>
      <dgm:t>
        <a:bodyPr/>
        <a:lstStyle/>
        <a:p>
          <a:endParaRPr lang="en-US" sz="1900">
            <a:latin typeface="+mn-lt"/>
            <a:ea typeface="Source Serif 4" panose="02040603050405020204" pitchFamily="18" charset="0"/>
          </a:endParaRPr>
        </a:p>
      </dgm:t>
    </dgm:pt>
    <dgm:pt modelId="{F4FA2D64-0F24-4EF2-BCF6-CC4FB82D154C}">
      <dgm:prSet custT="1"/>
      <dgm:spPr>
        <a:solidFill>
          <a:srgbClr val="FFD89A">
            <a:alpha val="90000"/>
          </a:srgbClr>
        </a:solidFill>
      </dgm:spPr>
      <dgm:t>
        <a:bodyPr/>
        <a:lstStyle/>
        <a:p>
          <a:r>
            <a:rPr lang="en-US" sz="1900" dirty="0">
              <a:latin typeface="+mn-lt"/>
              <a:ea typeface="Source Serif 4" panose="02040603050405020204" pitchFamily="18" charset="0"/>
            </a:rPr>
            <a:t>Fund business lending</a:t>
          </a:r>
        </a:p>
      </dgm:t>
    </dgm:pt>
    <dgm:pt modelId="{0EB755E1-09D5-4990-911D-9E8E01B9D7D4}" type="parTrans" cxnId="{8778DE83-7E34-4A3F-842D-DC8D7778AB50}">
      <dgm:prSet/>
      <dgm:spPr/>
      <dgm:t>
        <a:bodyPr/>
        <a:lstStyle/>
        <a:p>
          <a:endParaRPr lang="en-US" sz="1900">
            <a:latin typeface="+mn-lt"/>
            <a:ea typeface="Source Serif 4" panose="02040603050405020204" pitchFamily="18" charset="0"/>
          </a:endParaRPr>
        </a:p>
      </dgm:t>
    </dgm:pt>
    <dgm:pt modelId="{CE95CF77-08D4-4904-921C-D75B753B65DC}" type="sibTrans" cxnId="{8778DE83-7E34-4A3F-842D-DC8D7778AB50}">
      <dgm:prSet/>
      <dgm:spPr/>
      <dgm:t>
        <a:bodyPr/>
        <a:lstStyle/>
        <a:p>
          <a:endParaRPr lang="en-US" sz="1900">
            <a:latin typeface="+mn-lt"/>
            <a:ea typeface="Source Serif 4" panose="02040603050405020204" pitchFamily="18" charset="0"/>
          </a:endParaRPr>
        </a:p>
      </dgm:t>
    </dgm:pt>
    <dgm:pt modelId="{CD30A335-5DFD-4673-8EAA-5BAC3CC8863A}">
      <dgm:prSet custT="1"/>
      <dgm:spPr>
        <a:solidFill>
          <a:srgbClr val="FFD89A">
            <a:alpha val="90000"/>
          </a:srgbClr>
        </a:solidFill>
      </dgm:spPr>
      <dgm:t>
        <a:bodyPr/>
        <a:lstStyle/>
        <a:p>
          <a:r>
            <a:rPr lang="en-US" sz="1900" dirty="0">
              <a:latin typeface="+mn-lt"/>
              <a:ea typeface="Source Serif 4" panose="02040603050405020204" pitchFamily="18" charset="0"/>
            </a:rPr>
            <a:t>Fund public infrastructure or other authorized lending activities</a:t>
          </a:r>
        </a:p>
      </dgm:t>
    </dgm:pt>
    <dgm:pt modelId="{339E17D4-BCE4-4D53-818F-49500094C80D}" type="parTrans" cxnId="{DBDB81AF-06A7-4EF5-BEA5-F51A0EE23E74}">
      <dgm:prSet/>
      <dgm:spPr/>
      <dgm:t>
        <a:bodyPr/>
        <a:lstStyle/>
        <a:p>
          <a:endParaRPr lang="en-US" sz="1900">
            <a:latin typeface="+mn-lt"/>
            <a:ea typeface="Source Serif 4" panose="02040603050405020204" pitchFamily="18" charset="0"/>
          </a:endParaRPr>
        </a:p>
      </dgm:t>
    </dgm:pt>
    <dgm:pt modelId="{D5914C4F-3B8E-4C7A-97C2-39961ADB9A68}" type="sibTrans" cxnId="{DBDB81AF-06A7-4EF5-BEA5-F51A0EE23E74}">
      <dgm:prSet/>
      <dgm:spPr/>
      <dgm:t>
        <a:bodyPr/>
        <a:lstStyle/>
        <a:p>
          <a:endParaRPr lang="en-US" sz="1900">
            <a:latin typeface="+mn-lt"/>
            <a:ea typeface="Source Serif 4" panose="02040603050405020204" pitchFamily="18" charset="0"/>
          </a:endParaRPr>
        </a:p>
      </dgm:t>
    </dgm:pt>
    <dgm:pt modelId="{4668AA1A-61F8-4620-8F0F-4DCA170263DB}">
      <dgm:prSet custT="1"/>
      <dgm:spPr>
        <a:solidFill>
          <a:srgbClr val="FAA32C"/>
        </a:solidFill>
        <a:ln w="12700" cap="flat" cmpd="sng" algn="ctr">
          <a:noFill/>
          <a:prstDash val="solid"/>
          <a:miter lim="800000"/>
        </a:ln>
        <a:effectLst/>
      </dgm:spPr>
      <dgm:t>
        <a:bodyPr spcFirstLastPara="0" vert="horz" wrap="square" lIns="135128" tIns="77216" rIns="135128" bIns="77216" numCol="1" spcCol="1270" anchor="ctr" anchorCtr="0"/>
        <a:lstStyle/>
        <a:p>
          <a:pPr marL="0" lvl="0" indent="0" algn="ctr" defTabSz="844550">
            <a:lnSpc>
              <a:spcPct val="90000"/>
            </a:lnSpc>
            <a:spcBef>
              <a:spcPct val="0"/>
            </a:spcBef>
            <a:spcAft>
              <a:spcPct val="35000"/>
            </a:spcAft>
            <a:buNone/>
          </a:pPr>
          <a:r>
            <a:rPr lang="en-US" sz="1900" kern="1200" dirty="0">
              <a:solidFill>
                <a:srgbClr val="FFFFFF"/>
              </a:solidFill>
              <a:latin typeface="Calibri" panose="020F0502020204030204"/>
              <a:ea typeface="Source Serif 4" panose="02040603050405020204" pitchFamily="18" charset="0"/>
              <a:cs typeface="+mn-cs"/>
            </a:rPr>
            <a:t>Don’t…</a:t>
          </a:r>
        </a:p>
      </dgm:t>
    </dgm:pt>
    <dgm:pt modelId="{FD460806-FBFF-4A2B-88ED-958C971683B9}" type="parTrans" cxnId="{21FE6A51-B349-48C6-B63D-17187A25E467}">
      <dgm:prSet/>
      <dgm:spPr/>
      <dgm:t>
        <a:bodyPr/>
        <a:lstStyle/>
        <a:p>
          <a:endParaRPr lang="en-US" sz="1900">
            <a:latin typeface="+mn-lt"/>
            <a:ea typeface="Source Serif 4" panose="02040603050405020204" pitchFamily="18" charset="0"/>
          </a:endParaRPr>
        </a:p>
      </dgm:t>
    </dgm:pt>
    <dgm:pt modelId="{2647A042-E8A7-4EDC-93CE-5BE8FEE176D0}" type="sibTrans" cxnId="{21FE6A51-B349-48C6-B63D-17187A25E467}">
      <dgm:prSet/>
      <dgm:spPr/>
      <dgm:t>
        <a:bodyPr/>
        <a:lstStyle/>
        <a:p>
          <a:endParaRPr lang="en-US" sz="1900">
            <a:latin typeface="+mn-lt"/>
            <a:ea typeface="Source Serif 4" panose="02040603050405020204" pitchFamily="18" charset="0"/>
          </a:endParaRPr>
        </a:p>
      </dgm:t>
    </dgm:pt>
    <dgm:pt modelId="{F9639AA9-13EE-46DF-BDBA-F2A43EDAB650}">
      <dgm:prSet custT="1"/>
      <dgm:spPr>
        <a:solidFill>
          <a:srgbClr val="FFD89A">
            <a:alpha val="90000"/>
          </a:srgbClr>
        </a:solidFill>
      </dgm:spPr>
      <dgm:t>
        <a:bodyPr/>
        <a:lstStyle/>
        <a:p>
          <a:r>
            <a:rPr lang="en-US" sz="1900" dirty="0">
              <a:latin typeface="+mn-lt"/>
              <a:ea typeface="Source Serif 4" panose="02040603050405020204" pitchFamily="18" charset="0"/>
            </a:rPr>
            <a:t>Acquire equity position in private business</a:t>
          </a:r>
        </a:p>
      </dgm:t>
    </dgm:pt>
    <dgm:pt modelId="{DE7F7B2A-286D-4EEB-88F2-8F1008370933}" type="parTrans" cxnId="{BA575826-6AB0-4FB4-BADA-70AE25B457D6}">
      <dgm:prSet/>
      <dgm:spPr/>
      <dgm:t>
        <a:bodyPr/>
        <a:lstStyle/>
        <a:p>
          <a:endParaRPr lang="en-US" sz="1900">
            <a:latin typeface="+mn-lt"/>
            <a:ea typeface="Source Serif 4" panose="02040603050405020204" pitchFamily="18" charset="0"/>
          </a:endParaRPr>
        </a:p>
      </dgm:t>
    </dgm:pt>
    <dgm:pt modelId="{94D755A4-5DFE-4F7A-AA50-5D1AC172B3F5}" type="sibTrans" cxnId="{BA575826-6AB0-4FB4-BADA-70AE25B457D6}">
      <dgm:prSet/>
      <dgm:spPr/>
      <dgm:t>
        <a:bodyPr/>
        <a:lstStyle/>
        <a:p>
          <a:endParaRPr lang="en-US" sz="1900">
            <a:latin typeface="+mn-lt"/>
            <a:ea typeface="Source Serif 4" panose="02040603050405020204" pitchFamily="18" charset="0"/>
          </a:endParaRPr>
        </a:p>
      </dgm:t>
    </dgm:pt>
    <dgm:pt modelId="{DC182F5E-6248-43E2-A8A4-3F5CF5E74C9E}">
      <dgm:prSet custT="1"/>
      <dgm:spPr>
        <a:solidFill>
          <a:srgbClr val="FFD89A">
            <a:alpha val="90000"/>
          </a:srgbClr>
        </a:solidFill>
      </dgm:spPr>
      <dgm:t>
        <a:bodyPr/>
        <a:lstStyle/>
        <a:p>
          <a:r>
            <a:rPr lang="en-US" sz="1900" dirty="0">
              <a:latin typeface="+mn-lt"/>
              <a:ea typeface="Source Serif 4" panose="02040603050405020204" pitchFamily="18" charset="0"/>
            </a:rPr>
            <a:t>Subsidize interest payments on existing RLF loan</a:t>
          </a:r>
        </a:p>
      </dgm:t>
    </dgm:pt>
    <dgm:pt modelId="{83261B5C-270C-486F-BF5E-112170B10726}" type="parTrans" cxnId="{6E75DDCB-D3E2-49A0-AF92-5A8470259737}">
      <dgm:prSet/>
      <dgm:spPr/>
      <dgm:t>
        <a:bodyPr/>
        <a:lstStyle/>
        <a:p>
          <a:endParaRPr lang="en-US" sz="1900">
            <a:latin typeface="+mn-lt"/>
            <a:ea typeface="Source Serif 4" panose="02040603050405020204" pitchFamily="18" charset="0"/>
          </a:endParaRPr>
        </a:p>
      </dgm:t>
    </dgm:pt>
    <dgm:pt modelId="{28797AF5-54EC-43BA-8DB6-077BA9D75921}" type="sibTrans" cxnId="{6E75DDCB-D3E2-49A0-AF92-5A8470259737}">
      <dgm:prSet/>
      <dgm:spPr/>
      <dgm:t>
        <a:bodyPr/>
        <a:lstStyle/>
        <a:p>
          <a:endParaRPr lang="en-US" sz="1900">
            <a:latin typeface="+mn-lt"/>
            <a:ea typeface="Source Serif 4" panose="02040603050405020204" pitchFamily="18" charset="0"/>
          </a:endParaRPr>
        </a:p>
      </dgm:t>
    </dgm:pt>
    <dgm:pt modelId="{9F558365-96F9-4202-B4B4-524DA01842E3}">
      <dgm:prSet custT="1"/>
      <dgm:spPr>
        <a:solidFill>
          <a:srgbClr val="FFD89A">
            <a:alpha val="90000"/>
          </a:srgbClr>
        </a:solidFill>
      </dgm:spPr>
      <dgm:t>
        <a:bodyPr/>
        <a:lstStyle/>
        <a:p>
          <a:r>
            <a:rPr lang="en-US" sz="1900" dirty="0">
              <a:latin typeface="+mn-lt"/>
              <a:ea typeface="Source Serif 4" panose="02040603050405020204" pitchFamily="18" charset="0"/>
            </a:rPr>
            <a:t>Provide borrowers’ required equity contribution under other Federal loan programs</a:t>
          </a:r>
        </a:p>
      </dgm:t>
    </dgm:pt>
    <dgm:pt modelId="{A4B24256-2162-41CA-9243-4A356EEC156E}" type="parTrans" cxnId="{FFE76402-FA8D-4B8F-B233-D14643B11ED9}">
      <dgm:prSet/>
      <dgm:spPr/>
      <dgm:t>
        <a:bodyPr/>
        <a:lstStyle/>
        <a:p>
          <a:endParaRPr lang="en-US" sz="1900">
            <a:latin typeface="+mn-lt"/>
            <a:ea typeface="Source Serif 4" panose="02040603050405020204" pitchFamily="18" charset="0"/>
          </a:endParaRPr>
        </a:p>
      </dgm:t>
    </dgm:pt>
    <dgm:pt modelId="{EC7FA65B-BDFD-4465-8A7F-28AE6FC0E30D}" type="sibTrans" cxnId="{FFE76402-FA8D-4B8F-B233-D14643B11ED9}">
      <dgm:prSet/>
      <dgm:spPr/>
      <dgm:t>
        <a:bodyPr/>
        <a:lstStyle/>
        <a:p>
          <a:endParaRPr lang="en-US" sz="1900">
            <a:latin typeface="+mn-lt"/>
            <a:ea typeface="Source Serif 4" panose="02040603050405020204" pitchFamily="18" charset="0"/>
          </a:endParaRPr>
        </a:p>
      </dgm:t>
    </dgm:pt>
    <dgm:pt modelId="{DDD33560-7AD8-41EB-9D3F-4FD49014D219}">
      <dgm:prSet custT="1"/>
      <dgm:spPr>
        <a:solidFill>
          <a:srgbClr val="FFD89A">
            <a:alpha val="90000"/>
          </a:srgbClr>
        </a:solidFill>
      </dgm:spPr>
      <dgm:t>
        <a:bodyPr/>
        <a:lstStyle/>
        <a:p>
          <a:r>
            <a:rPr lang="en-US" sz="1900" dirty="0">
              <a:latin typeface="+mn-lt"/>
              <a:ea typeface="Source Serif 4" panose="02040603050405020204" pitchFamily="18" charset="0"/>
            </a:rPr>
            <a:t>Enable borrowers to acquire an interest in a business (unless sufficient economic benefit)</a:t>
          </a:r>
        </a:p>
      </dgm:t>
    </dgm:pt>
    <dgm:pt modelId="{76748386-4E6B-43FF-9C91-0EE2D3C3FF40}" type="parTrans" cxnId="{530A5A38-86E0-411B-ACA6-267EB59EBBEC}">
      <dgm:prSet/>
      <dgm:spPr/>
      <dgm:t>
        <a:bodyPr/>
        <a:lstStyle/>
        <a:p>
          <a:endParaRPr lang="en-US" sz="1900">
            <a:latin typeface="+mn-lt"/>
            <a:ea typeface="Source Serif 4" panose="02040603050405020204" pitchFamily="18" charset="0"/>
          </a:endParaRPr>
        </a:p>
      </dgm:t>
    </dgm:pt>
    <dgm:pt modelId="{3E185889-9F19-4BCB-BA96-404026099830}" type="sibTrans" cxnId="{530A5A38-86E0-411B-ACA6-267EB59EBBEC}">
      <dgm:prSet/>
      <dgm:spPr/>
      <dgm:t>
        <a:bodyPr/>
        <a:lstStyle/>
        <a:p>
          <a:endParaRPr lang="en-US" sz="1900">
            <a:latin typeface="+mn-lt"/>
            <a:ea typeface="Source Serif 4" panose="02040603050405020204" pitchFamily="18" charset="0"/>
          </a:endParaRPr>
        </a:p>
      </dgm:t>
    </dgm:pt>
    <dgm:pt modelId="{DFCDB015-23E9-4997-83B7-3DF57D4ED635}">
      <dgm:prSet custT="1"/>
      <dgm:spPr>
        <a:solidFill>
          <a:srgbClr val="FFD89A">
            <a:alpha val="90000"/>
          </a:srgbClr>
        </a:solidFill>
      </dgm:spPr>
      <dgm:t>
        <a:bodyPr/>
        <a:lstStyle/>
        <a:p>
          <a:r>
            <a:rPr lang="en-US" sz="1900" dirty="0">
              <a:latin typeface="+mn-lt"/>
              <a:ea typeface="Source Serif 4" panose="02040603050405020204" pitchFamily="18" charset="0"/>
            </a:rPr>
            <a:t>Provide loan for purpose of investment capital</a:t>
          </a:r>
        </a:p>
      </dgm:t>
    </dgm:pt>
    <dgm:pt modelId="{99C69DCE-2155-44ED-8BA9-DDBF212E29D0}" type="parTrans" cxnId="{0D72E45C-6F0F-4163-A16A-E17FB2D794DE}">
      <dgm:prSet/>
      <dgm:spPr/>
      <dgm:t>
        <a:bodyPr/>
        <a:lstStyle/>
        <a:p>
          <a:endParaRPr lang="en-US" sz="1900">
            <a:latin typeface="+mn-lt"/>
            <a:ea typeface="Source Serif 4" panose="02040603050405020204" pitchFamily="18" charset="0"/>
          </a:endParaRPr>
        </a:p>
      </dgm:t>
    </dgm:pt>
    <dgm:pt modelId="{5E277077-234E-4CF7-87AE-72FF3722E2A6}" type="sibTrans" cxnId="{0D72E45C-6F0F-4163-A16A-E17FB2D794DE}">
      <dgm:prSet/>
      <dgm:spPr/>
      <dgm:t>
        <a:bodyPr/>
        <a:lstStyle/>
        <a:p>
          <a:endParaRPr lang="en-US" sz="1900">
            <a:latin typeface="+mn-lt"/>
            <a:ea typeface="Source Serif 4" panose="02040603050405020204" pitchFamily="18" charset="0"/>
          </a:endParaRPr>
        </a:p>
      </dgm:t>
    </dgm:pt>
    <dgm:pt modelId="{4F9F05F5-2778-4615-8CB2-EEC878E9A679}">
      <dgm:prSet custT="1"/>
      <dgm:spPr>
        <a:solidFill>
          <a:srgbClr val="FFD89A">
            <a:alpha val="90000"/>
          </a:srgbClr>
        </a:solidFill>
      </dgm:spPr>
      <dgm:t>
        <a:bodyPr/>
        <a:lstStyle/>
        <a:p>
          <a:r>
            <a:rPr lang="en-US" sz="1900" dirty="0">
              <a:latin typeface="+mn-lt"/>
              <a:ea typeface="Source Serif 4" panose="02040603050405020204" pitchFamily="18" charset="0"/>
            </a:rPr>
            <a:t>Refinance existing debt (unless ‘sound economic justification’ or purchase rights of prior lien holder…)</a:t>
          </a:r>
        </a:p>
      </dgm:t>
    </dgm:pt>
    <dgm:pt modelId="{F7C57E0A-8040-4A20-9557-0B74FD23083F}" type="parTrans" cxnId="{59E50AAA-563C-4D35-9674-64FB83990A0B}">
      <dgm:prSet/>
      <dgm:spPr/>
      <dgm:t>
        <a:bodyPr/>
        <a:lstStyle/>
        <a:p>
          <a:endParaRPr lang="en-US" sz="1900">
            <a:latin typeface="+mn-lt"/>
            <a:ea typeface="Source Serif 4" panose="02040603050405020204" pitchFamily="18" charset="0"/>
          </a:endParaRPr>
        </a:p>
      </dgm:t>
    </dgm:pt>
    <dgm:pt modelId="{9DCB8638-E32F-4495-899A-502C4D9CDF46}" type="sibTrans" cxnId="{59E50AAA-563C-4D35-9674-64FB83990A0B}">
      <dgm:prSet/>
      <dgm:spPr/>
      <dgm:t>
        <a:bodyPr/>
        <a:lstStyle/>
        <a:p>
          <a:endParaRPr lang="en-US" sz="1900">
            <a:latin typeface="+mn-lt"/>
            <a:ea typeface="Source Serif 4" panose="02040603050405020204" pitchFamily="18" charset="0"/>
          </a:endParaRPr>
        </a:p>
      </dgm:t>
    </dgm:pt>
    <dgm:pt modelId="{D270BD79-28B9-42DF-85DD-3A0FC6529925}">
      <dgm:prSet custT="1"/>
      <dgm:spPr>
        <a:solidFill>
          <a:srgbClr val="FFD89A">
            <a:alpha val="90000"/>
          </a:srgbClr>
        </a:solidFill>
      </dgm:spPr>
      <dgm:t>
        <a:bodyPr/>
        <a:lstStyle/>
        <a:p>
          <a:r>
            <a:rPr lang="en-US" sz="1900" dirty="0">
              <a:latin typeface="+mn-lt"/>
              <a:ea typeface="Source Serif 4" panose="02040603050405020204" pitchFamily="18" charset="0"/>
            </a:rPr>
            <a:t> Most common use of RLFs</a:t>
          </a:r>
        </a:p>
      </dgm:t>
    </dgm:pt>
    <dgm:pt modelId="{5626B3BE-06BE-4CE1-85BD-FD95AB3D5DF2}" type="parTrans" cxnId="{ED306A62-F5EF-4B4D-B874-7FBEF78F17D7}">
      <dgm:prSet/>
      <dgm:spPr/>
      <dgm:t>
        <a:bodyPr/>
        <a:lstStyle/>
        <a:p>
          <a:endParaRPr lang="en-US" sz="1900">
            <a:latin typeface="+mn-lt"/>
            <a:ea typeface="Source Serif 4" panose="02040603050405020204" pitchFamily="18" charset="0"/>
          </a:endParaRPr>
        </a:p>
      </dgm:t>
    </dgm:pt>
    <dgm:pt modelId="{7ABEA5D3-5D8E-44D5-B930-E84CDBCB7038}" type="sibTrans" cxnId="{ED306A62-F5EF-4B4D-B874-7FBEF78F17D7}">
      <dgm:prSet/>
      <dgm:spPr/>
      <dgm:t>
        <a:bodyPr/>
        <a:lstStyle/>
        <a:p>
          <a:endParaRPr lang="en-US" sz="1900">
            <a:latin typeface="+mn-lt"/>
            <a:ea typeface="Source Serif 4" panose="02040603050405020204" pitchFamily="18" charset="0"/>
          </a:endParaRPr>
        </a:p>
      </dgm:t>
    </dgm:pt>
    <dgm:pt modelId="{6EB36A15-2A44-44AF-B2DF-736344CAFE39}" type="pres">
      <dgm:prSet presAssocID="{DAF60066-752C-4BF8-9783-231617AB7C53}" presName="Name0" presStyleCnt="0">
        <dgm:presLayoutVars>
          <dgm:dir/>
          <dgm:animLvl val="lvl"/>
          <dgm:resizeHandles val="exact"/>
        </dgm:presLayoutVars>
      </dgm:prSet>
      <dgm:spPr/>
    </dgm:pt>
    <dgm:pt modelId="{5B386809-7CBE-45AA-B20A-CC50BD60A44C}" type="pres">
      <dgm:prSet presAssocID="{A29B5B40-A9F9-43CF-AEA0-8F21443AAB83}" presName="composite" presStyleCnt="0"/>
      <dgm:spPr/>
    </dgm:pt>
    <dgm:pt modelId="{2F75F4E7-8691-4525-9A14-232ED3DAC13F}" type="pres">
      <dgm:prSet presAssocID="{A29B5B40-A9F9-43CF-AEA0-8F21443AAB83}" presName="parTx" presStyleLbl="alignNode1" presStyleIdx="0" presStyleCnt="2">
        <dgm:presLayoutVars>
          <dgm:chMax val="0"/>
          <dgm:chPref val="0"/>
          <dgm:bulletEnabled val="1"/>
        </dgm:presLayoutVars>
      </dgm:prSet>
      <dgm:spPr/>
    </dgm:pt>
    <dgm:pt modelId="{29CDE118-912F-4B3D-AF57-7857E0827A5B}" type="pres">
      <dgm:prSet presAssocID="{A29B5B40-A9F9-43CF-AEA0-8F21443AAB83}" presName="desTx" presStyleLbl="alignAccFollowNode1" presStyleIdx="0" presStyleCnt="2">
        <dgm:presLayoutVars>
          <dgm:bulletEnabled val="1"/>
        </dgm:presLayoutVars>
      </dgm:prSet>
      <dgm:spPr/>
    </dgm:pt>
    <dgm:pt modelId="{6C02F34F-F3D4-4A4D-84A9-9EAD855474EE}" type="pres">
      <dgm:prSet presAssocID="{8E368844-C7EE-4306-8E2F-3D6392EC71F7}" presName="space" presStyleCnt="0"/>
      <dgm:spPr/>
    </dgm:pt>
    <dgm:pt modelId="{C8E78392-590E-4125-A672-1CF449D23F5D}" type="pres">
      <dgm:prSet presAssocID="{4668AA1A-61F8-4620-8F0F-4DCA170263DB}" presName="composite" presStyleCnt="0"/>
      <dgm:spPr/>
    </dgm:pt>
    <dgm:pt modelId="{44F6F0A4-FF38-44FB-A8D3-E9B474F835DC}" type="pres">
      <dgm:prSet presAssocID="{4668AA1A-61F8-4620-8F0F-4DCA170263DB}" presName="parTx" presStyleLbl="alignNode1" presStyleIdx="1" presStyleCnt="2">
        <dgm:presLayoutVars>
          <dgm:chMax val="0"/>
          <dgm:chPref val="0"/>
          <dgm:bulletEnabled val="1"/>
        </dgm:presLayoutVars>
      </dgm:prSet>
      <dgm:spPr>
        <a:xfrm>
          <a:off x="5601764" y="4443"/>
          <a:ext cx="4913783" cy="424122"/>
        </a:xfrm>
        <a:prstGeom prst="rect">
          <a:avLst/>
        </a:prstGeom>
      </dgm:spPr>
    </dgm:pt>
    <dgm:pt modelId="{F9B05C2E-FE8F-4929-A9C3-59A63999D4AB}" type="pres">
      <dgm:prSet presAssocID="{4668AA1A-61F8-4620-8F0F-4DCA170263DB}" presName="desTx" presStyleLbl="alignAccFollowNode1" presStyleIdx="1" presStyleCnt="2">
        <dgm:presLayoutVars>
          <dgm:bulletEnabled val="1"/>
        </dgm:presLayoutVars>
      </dgm:prSet>
      <dgm:spPr/>
    </dgm:pt>
  </dgm:ptLst>
  <dgm:cxnLst>
    <dgm:cxn modelId="{41EE8300-90C7-43CD-A416-CBCD8AE9C65F}" type="presOf" srcId="{F4FA2D64-0F24-4EF2-BCF6-CC4FB82D154C}" destId="{29CDE118-912F-4B3D-AF57-7857E0827A5B}" srcOrd="0" destOrd="0" presId="urn:microsoft.com/office/officeart/2005/8/layout/hList1"/>
    <dgm:cxn modelId="{FFE76402-FA8D-4B8F-B233-D14643B11ED9}" srcId="{4668AA1A-61F8-4620-8F0F-4DCA170263DB}" destId="{9F558365-96F9-4202-B4B4-524DA01842E3}" srcOrd="2" destOrd="0" parTransId="{A4B24256-2162-41CA-9243-4A356EEC156E}" sibTransId="{EC7FA65B-BDFD-4465-8A7F-28AE6FC0E30D}"/>
    <dgm:cxn modelId="{CD00F904-FCD4-4E15-B6B3-C437131D3147}" type="presOf" srcId="{CD30A335-5DFD-4673-8EAA-5BAC3CC8863A}" destId="{29CDE118-912F-4B3D-AF57-7857E0827A5B}" srcOrd="0" destOrd="2" presId="urn:microsoft.com/office/officeart/2005/8/layout/hList1"/>
    <dgm:cxn modelId="{B756FC20-6BD2-4142-9EA3-4DB70F233304}" type="presOf" srcId="{DC182F5E-6248-43E2-A8A4-3F5CF5E74C9E}" destId="{F9B05C2E-FE8F-4929-A9C3-59A63999D4AB}" srcOrd="0" destOrd="1" presId="urn:microsoft.com/office/officeart/2005/8/layout/hList1"/>
    <dgm:cxn modelId="{BA575826-6AB0-4FB4-BADA-70AE25B457D6}" srcId="{4668AA1A-61F8-4620-8F0F-4DCA170263DB}" destId="{F9639AA9-13EE-46DF-BDBA-F2A43EDAB650}" srcOrd="0" destOrd="0" parTransId="{DE7F7B2A-286D-4EEB-88F2-8F1008370933}" sibTransId="{94D755A4-5DFE-4F7A-AA50-5D1AC172B3F5}"/>
    <dgm:cxn modelId="{530A5A38-86E0-411B-ACA6-267EB59EBBEC}" srcId="{4668AA1A-61F8-4620-8F0F-4DCA170263DB}" destId="{DDD33560-7AD8-41EB-9D3F-4FD49014D219}" srcOrd="3" destOrd="0" parTransId="{76748386-4E6B-43FF-9C91-0EE2D3C3FF40}" sibTransId="{3E185889-9F19-4BCB-BA96-404026099830}"/>
    <dgm:cxn modelId="{C77BCC38-8CFB-4A5A-B44B-F85BDFA887C8}" type="presOf" srcId="{9F558365-96F9-4202-B4B4-524DA01842E3}" destId="{F9B05C2E-FE8F-4929-A9C3-59A63999D4AB}" srcOrd="0" destOrd="2" presId="urn:microsoft.com/office/officeart/2005/8/layout/hList1"/>
    <dgm:cxn modelId="{0D72E45C-6F0F-4163-A16A-E17FB2D794DE}" srcId="{4668AA1A-61F8-4620-8F0F-4DCA170263DB}" destId="{DFCDB015-23E9-4997-83B7-3DF57D4ED635}" srcOrd="4" destOrd="0" parTransId="{99C69DCE-2155-44ED-8BA9-DDBF212E29D0}" sibTransId="{5E277077-234E-4CF7-87AE-72FF3722E2A6}"/>
    <dgm:cxn modelId="{ED306A62-F5EF-4B4D-B874-7FBEF78F17D7}" srcId="{F4FA2D64-0F24-4EF2-BCF6-CC4FB82D154C}" destId="{D270BD79-28B9-42DF-85DD-3A0FC6529925}" srcOrd="0" destOrd="0" parTransId="{5626B3BE-06BE-4CE1-85BD-FD95AB3D5DF2}" sibTransId="{7ABEA5D3-5D8E-44D5-B930-E84CDBCB7038}"/>
    <dgm:cxn modelId="{21FE6A51-B349-48C6-B63D-17187A25E467}" srcId="{DAF60066-752C-4BF8-9783-231617AB7C53}" destId="{4668AA1A-61F8-4620-8F0F-4DCA170263DB}" srcOrd="1" destOrd="0" parTransId="{FD460806-FBFF-4A2B-88ED-958C971683B9}" sibTransId="{2647A042-E8A7-4EDC-93CE-5BE8FEE176D0}"/>
    <dgm:cxn modelId="{8778DE83-7E34-4A3F-842D-DC8D7778AB50}" srcId="{A29B5B40-A9F9-43CF-AEA0-8F21443AAB83}" destId="{F4FA2D64-0F24-4EF2-BCF6-CC4FB82D154C}" srcOrd="0" destOrd="0" parTransId="{0EB755E1-09D5-4990-911D-9E8E01B9D7D4}" sibTransId="{CE95CF77-08D4-4904-921C-D75B753B65DC}"/>
    <dgm:cxn modelId="{01047C95-8903-4450-B6A8-542C1677C5B3}" type="presOf" srcId="{D270BD79-28B9-42DF-85DD-3A0FC6529925}" destId="{29CDE118-912F-4B3D-AF57-7857E0827A5B}" srcOrd="0" destOrd="1" presId="urn:microsoft.com/office/officeart/2005/8/layout/hList1"/>
    <dgm:cxn modelId="{59E50AAA-563C-4D35-9674-64FB83990A0B}" srcId="{4668AA1A-61F8-4620-8F0F-4DCA170263DB}" destId="{4F9F05F5-2778-4615-8CB2-EEC878E9A679}" srcOrd="5" destOrd="0" parTransId="{F7C57E0A-8040-4A20-9557-0B74FD23083F}" sibTransId="{9DCB8638-E32F-4495-899A-502C4D9CDF46}"/>
    <dgm:cxn modelId="{DBDB81AF-06A7-4EF5-BEA5-F51A0EE23E74}" srcId="{A29B5B40-A9F9-43CF-AEA0-8F21443AAB83}" destId="{CD30A335-5DFD-4673-8EAA-5BAC3CC8863A}" srcOrd="1" destOrd="0" parTransId="{339E17D4-BCE4-4D53-818F-49500094C80D}" sibTransId="{D5914C4F-3B8E-4C7A-97C2-39961ADB9A68}"/>
    <dgm:cxn modelId="{DEC4DAC4-C6D5-4FFF-AE1F-84B61509A6DB}" srcId="{DAF60066-752C-4BF8-9783-231617AB7C53}" destId="{A29B5B40-A9F9-43CF-AEA0-8F21443AAB83}" srcOrd="0" destOrd="0" parTransId="{CD61024D-5DAB-4ABA-A4DB-F6C6736319A4}" sibTransId="{8E368844-C7EE-4306-8E2F-3D6392EC71F7}"/>
    <dgm:cxn modelId="{643E9AC5-8B74-4B33-B141-751FD6701CA7}" type="presOf" srcId="{DFCDB015-23E9-4997-83B7-3DF57D4ED635}" destId="{F9B05C2E-FE8F-4929-A9C3-59A63999D4AB}" srcOrd="0" destOrd="4" presId="urn:microsoft.com/office/officeart/2005/8/layout/hList1"/>
    <dgm:cxn modelId="{6E75DDCB-D3E2-49A0-AF92-5A8470259737}" srcId="{4668AA1A-61F8-4620-8F0F-4DCA170263DB}" destId="{DC182F5E-6248-43E2-A8A4-3F5CF5E74C9E}" srcOrd="1" destOrd="0" parTransId="{83261B5C-270C-486F-BF5E-112170B10726}" sibTransId="{28797AF5-54EC-43BA-8DB6-077BA9D75921}"/>
    <dgm:cxn modelId="{840A0BD9-99AB-47A4-9CE7-DDB2568B430E}" type="presOf" srcId="{A29B5B40-A9F9-43CF-AEA0-8F21443AAB83}" destId="{2F75F4E7-8691-4525-9A14-232ED3DAC13F}" srcOrd="0" destOrd="0" presId="urn:microsoft.com/office/officeart/2005/8/layout/hList1"/>
    <dgm:cxn modelId="{006231DD-6290-4376-BF2D-50E9F4FCDECB}" type="presOf" srcId="{4F9F05F5-2778-4615-8CB2-EEC878E9A679}" destId="{F9B05C2E-FE8F-4929-A9C3-59A63999D4AB}" srcOrd="0" destOrd="5" presId="urn:microsoft.com/office/officeart/2005/8/layout/hList1"/>
    <dgm:cxn modelId="{EFD586E8-5ED5-4C18-8165-91F03A4B8A61}" type="presOf" srcId="{F9639AA9-13EE-46DF-BDBA-F2A43EDAB650}" destId="{F9B05C2E-FE8F-4929-A9C3-59A63999D4AB}" srcOrd="0" destOrd="0" presId="urn:microsoft.com/office/officeart/2005/8/layout/hList1"/>
    <dgm:cxn modelId="{D82A5AFA-DBDC-4B7F-893B-4C90BAEF474C}" type="presOf" srcId="{DDD33560-7AD8-41EB-9D3F-4FD49014D219}" destId="{F9B05C2E-FE8F-4929-A9C3-59A63999D4AB}" srcOrd="0" destOrd="3" presId="urn:microsoft.com/office/officeart/2005/8/layout/hList1"/>
    <dgm:cxn modelId="{817FB5FA-7774-4F19-9502-D883F31F48F2}" type="presOf" srcId="{DAF60066-752C-4BF8-9783-231617AB7C53}" destId="{6EB36A15-2A44-44AF-B2DF-736344CAFE39}" srcOrd="0" destOrd="0" presId="urn:microsoft.com/office/officeart/2005/8/layout/hList1"/>
    <dgm:cxn modelId="{EDFB3FFC-7DC5-4B2D-A32F-CA54FED16783}" type="presOf" srcId="{4668AA1A-61F8-4620-8F0F-4DCA170263DB}" destId="{44F6F0A4-FF38-44FB-A8D3-E9B474F835DC}" srcOrd="0" destOrd="0" presId="urn:microsoft.com/office/officeart/2005/8/layout/hList1"/>
    <dgm:cxn modelId="{12F1B960-6B14-47B5-BDF9-FE98E5619115}" type="presParOf" srcId="{6EB36A15-2A44-44AF-B2DF-736344CAFE39}" destId="{5B386809-7CBE-45AA-B20A-CC50BD60A44C}" srcOrd="0" destOrd="0" presId="urn:microsoft.com/office/officeart/2005/8/layout/hList1"/>
    <dgm:cxn modelId="{85935CB8-62CD-4409-9FCC-3243FE7EF253}" type="presParOf" srcId="{5B386809-7CBE-45AA-B20A-CC50BD60A44C}" destId="{2F75F4E7-8691-4525-9A14-232ED3DAC13F}" srcOrd="0" destOrd="0" presId="urn:microsoft.com/office/officeart/2005/8/layout/hList1"/>
    <dgm:cxn modelId="{DB720471-8386-442C-84AE-AA728DD54959}" type="presParOf" srcId="{5B386809-7CBE-45AA-B20A-CC50BD60A44C}" destId="{29CDE118-912F-4B3D-AF57-7857E0827A5B}" srcOrd="1" destOrd="0" presId="urn:microsoft.com/office/officeart/2005/8/layout/hList1"/>
    <dgm:cxn modelId="{36B0EBC1-DDF6-4AD7-9B63-EBCEB07C98CB}" type="presParOf" srcId="{6EB36A15-2A44-44AF-B2DF-736344CAFE39}" destId="{6C02F34F-F3D4-4A4D-84A9-9EAD855474EE}" srcOrd="1" destOrd="0" presId="urn:microsoft.com/office/officeart/2005/8/layout/hList1"/>
    <dgm:cxn modelId="{7959A867-0904-41F3-910E-0A356A4C547C}" type="presParOf" srcId="{6EB36A15-2A44-44AF-B2DF-736344CAFE39}" destId="{C8E78392-590E-4125-A672-1CF449D23F5D}" srcOrd="2" destOrd="0" presId="urn:microsoft.com/office/officeart/2005/8/layout/hList1"/>
    <dgm:cxn modelId="{AA805270-DCE1-445A-8C50-91B04BBE0908}" type="presParOf" srcId="{C8E78392-590E-4125-A672-1CF449D23F5D}" destId="{44F6F0A4-FF38-44FB-A8D3-E9B474F835DC}" srcOrd="0" destOrd="0" presId="urn:microsoft.com/office/officeart/2005/8/layout/hList1"/>
    <dgm:cxn modelId="{481E0F20-BB52-490F-B199-5D5CFA872075}" type="presParOf" srcId="{C8E78392-590E-4125-A672-1CF449D23F5D}" destId="{F9B05C2E-FE8F-4929-A9C3-59A63999D4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13A762-585B-4642-B3E3-5C77FF93F5DC}" type="doc">
      <dgm:prSet loTypeId="urn:diagrams.loki3.com/VaryingWidthList" loCatId="list" qsTypeId="urn:microsoft.com/office/officeart/2005/8/quickstyle/simple1" qsCatId="simple" csTypeId="urn:microsoft.com/office/officeart/2005/8/colors/accent1_2" csCatId="accent1" phldr="1"/>
      <dgm:spPr/>
    </dgm:pt>
    <dgm:pt modelId="{6899FEAC-297D-455B-A98E-3CC057E927FD}">
      <dgm:prSet phldrT="[Text]" custT="1"/>
      <dgm:spPr>
        <a:solidFill>
          <a:srgbClr val="3E6BB4"/>
        </a:solidFill>
      </dgm:spPr>
      <dgm:t>
        <a:bodyPr/>
        <a:lstStyle/>
        <a:p>
          <a:r>
            <a:rPr lang="en-US" sz="1800" dirty="0"/>
            <a:t>Bank Loan: $1.5M</a:t>
          </a:r>
        </a:p>
      </dgm:t>
    </dgm:pt>
    <dgm:pt modelId="{B37EF60C-E5A8-4BBC-9E36-B5865287992B}" type="parTrans" cxnId="{D5D03875-BE9E-4AFF-9A9E-2CFF3D839D13}">
      <dgm:prSet/>
      <dgm:spPr/>
      <dgm:t>
        <a:bodyPr/>
        <a:lstStyle/>
        <a:p>
          <a:endParaRPr lang="en-US" sz="1400"/>
        </a:p>
      </dgm:t>
    </dgm:pt>
    <dgm:pt modelId="{2E3EFF8F-04DF-4AF5-AD08-1DD0EC57577A}" type="sibTrans" cxnId="{D5D03875-BE9E-4AFF-9A9E-2CFF3D839D13}">
      <dgm:prSet/>
      <dgm:spPr/>
      <dgm:t>
        <a:bodyPr/>
        <a:lstStyle/>
        <a:p>
          <a:endParaRPr lang="en-US" sz="1400"/>
        </a:p>
      </dgm:t>
    </dgm:pt>
    <dgm:pt modelId="{FB3E1C8B-46D5-4447-8D6B-DAB08DB2894B}">
      <dgm:prSet phldrT="[Text]" custT="1"/>
      <dgm:spPr>
        <a:solidFill>
          <a:srgbClr val="F15A5C"/>
        </a:solidFill>
      </dgm:spPr>
      <dgm:t>
        <a:bodyPr/>
        <a:lstStyle/>
        <a:p>
          <a:r>
            <a:rPr lang="en-US" sz="1800" dirty="0"/>
            <a:t>Equity: $300,000</a:t>
          </a:r>
        </a:p>
      </dgm:t>
    </dgm:pt>
    <dgm:pt modelId="{624D185D-49EB-48E2-A782-A586E2F3907A}" type="parTrans" cxnId="{66B63ED4-CEDE-4CEC-97A0-3083C71EFD9B}">
      <dgm:prSet/>
      <dgm:spPr/>
      <dgm:t>
        <a:bodyPr/>
        <a:lstStyle/>
        <a:p>
          <a:endParaRPr lang="en-US" sz="1400"/>
        </a:p>
      </dgm:t>
    </dgm:pt>
    <dgm:pt modelId="{E299FD55-2564-413B-AC03-5EDB89562764}" type="sibTrans" cxnId="{66B63ED4-CEDE-4CEC-97A0-3083C71EFD9B}">
      <dgm:prSet/>
      <dgm:spPr/>
      <dgm:t>
        <a:bodyPr/>
        <a:lstStyle/>
        <a:p>
          <a:endParaRPr lang="en-US" sz="1400"/>
        </a:p>
      </dgm:t>
    </dgm:pt>
    <dgm:pt modelId="{643DD282-239F-4E65-BDB2-5F9C7F055302}">
      <dgm:prSet phldrT="[Text]" custT="1"/>
      <dgm:spPr>
        <a:solidFill>
          <a:srgbClr val="B44783"/>
        </a:solidFill>
      </dgm:spPr>
      <dgm:t>
        <a:bodyPr/>
        <a:lstStyle/>
        <a:p>
          <a:r>
            <a:rPr lang="en-US" sz="1800" dirty="0"/>
            <a:t>SBA 504: $1.2M</a:t>
          </a:r>
        </a:p>
      </dgm:t>
    </dgm:pt>
    <dgm:pt modelId="{EB84D930-3371-456E-9518-FF6D3F209C8A}" type="parTrans" cxnId="{DACD63D4-B4F5-4059-AF9F-1DE4F527D60D}">
      <dgm:prSet/>
      <dgm:spPr/>
      <dgm:t>
        <a:bodyPr/>
        <a:lstStyle/>
        <a:p>
          <a:endParaRPr lang="en-US" sz="1400"/>
        </a:p>
      </dgm:t>
    </dgm:pt>
    <dgm:pt modelId="{278D3159-16E0-4683-9C32-4BB42C9D19CC}" type="sibTrans" cxnId="{DACD63D4-B4F5-4059-AF9F-1DE4F527D60D}">
      <dgm:prSet/>
      <dgm:spPr/>
      <dgm:t>
        <a:bodyPr/>
        <a:lstStyle/>
        <a:p>
          <a:endParaRPr lang="en-US" sz="1400"/>
        </a:p>
      </dgm:t>
    </dgm:pt>
    <dgm:pt modelId="{A60D3701-51C8-4A06-949B-897533F36B85}" type="pres">
      <dgm:prSet presAssocID="{9813A762-585B-4642-B3E3-5C77FF93F5DC}" presName="Name0" presStyleCnt="0">
        <dgm:presLayoutVars>
          <dgm:resizeHandles/>
        </dgm:presLayoutVars>
      </dgm:prSet>
      <dgm:spPr/>
    </dgm:pt>
    <dgm:pt modelId="{08D68EB0-9DC2-4CCF-A3A1-E475B69AC955}" type="pres">
      <dgm:prSet presAssocID="{FB3E1C8B-46D5-4447-8D6B-DAB08DB2894B}" presName="text" presStyleLbl="node1" presStyleIdx="0" presStyleCnt="3" custScaleX="122865">
        <dgm:presLayoutVars>
          <dgm:bulletEnabled val="1"/>
        </dgm:presLayoutVars>
      </dgm:prSet>
      <dgm:spPr/>
    </dgm:pt>
    <dgm:pt modelId="{E61DA414-9F93-4F9B-86D3-20D1DEB7BB46}" type="pres">
      <dgm:prSet presAssocID="{E299FD55-2564-413B-AC03-5EDB89562764}" presName="space" presStyleCnt="0"/>
      <dgm:spPr/>
    </dgm:pt>
    <dgm:pt modelId="{D75414A7-AB8C-421B-A8A7-6B0FABE56C2E}" type="pres">
      <dgm:prSet presAssocID="{643DD282-239F-4E65-BDB2-5F9C7F055302}" presName="text" presStyleLbl="node1" presStyleIdx="1" presStyleCnt="3" custScaleX="508000">
        <dgm:presLayoutVars>
          <dgm:bulletEnabled val="1"/>
        </dgm:presLayoutVars>
      </dgm:prSet>
      <dgm:spPr/>
    </dgm:pt>
    <dgm:pt modelId="{7517114E-EF10-4CC5-9746-DEE154C27691}" type="pres">
      <dgm:prSet presAssocID="{278D3159-16E0-4683-9C32-4BB42C9D19CC}" presName="space" presStyleCnt="0"/>
      <dgm:spPr/>
    </dgm:pt>
    <dgm:pt modelId="{5B41A0C3-D6BC-4D4E-BC62-1F1E15DC45C6}" type="pres">
      <dgm:prSet presAssocID="{6899FEAC-297D-455B-A98E-3CC057E927FD}" presName="text" presStyleLbl="node1" presStyleIdx="2" presStyleCnt="3" custScaleX="635000">
        <dgm:presLayoutVars>
          <dgm:bulletEnabled val="1"/>
        </dgm:presLayoutVars>
      </dgm:prSet>
      <dgm:spPr/>
    </dgm:pt>
  </dgm:ptLst>
  <dgm:cxnLst>
    <dgm:cxn modelId="{49E86B07-2B18-4C97-8428-069CCD331047}" type="presOf" srcId="{FB3E1C8B-46D5-4447-8D6B-DAB08DB2894B}" destId="{08D68EB0-9DC2-4CCF-A3A1-E475B69AC955}" srcOrd="0" destOrd="0" presId="urn:diagrams.loki3.com/VaryingWidthList"/>
    <dgm:cxn modelId="{D5D03875-BE9E-4AFF-9A9E-2CFF3D839D13}" srcId="{9813A762-585B-4642-B3E3-5C77FF93F5DC}" destId="{6899FEAC-297D-455B-A98E-3CC057E927FD}" srcOrd="2" destOrd="0" parTransId="{B37EF60C-E5A8-4BBC-9E36-B5865287992B}" sibTransId="{2E3EFF8F-04DF-4AF5-AD08-1DD0EC57577A}"/>
    <dgm:cxn modelId="{66B63ED4-CEDE-4CEC-97A0-3083C71EFD9B}" srcId="{9813A762-585B-4642-B3E3-5C77FF93F5DC}" destId="{FB3E1C8B-46D5-4447-8D6B-DAB08DB2894B}" srcOrd="0" destOrd="0" parTransId="{624D185D-49EB-48E2-A782-A586E2F3907A}" sibTransId="{E299FD55-2564-413B-AC03-5EDB89562764}"/>
    <dgm:cxn modelId="{DACD63D4-B4F5-4059-AF9F-1DE4F527D60D}" srcId="{9813A762-585B-4642-B3E3-5C77FF93F5DC}" destId="{643DD282-239F-4E65-BDB2-5F9C7F055302}" srcOrd="1" destOrd="0" parTransId="{EB84D930-3371-456E-9518-FF6D3F209C8A}" sibTransId="{278D3159-16E0-4683-9C32-4BB42C9D19CC}"/>
    <dgm:cxn modelId="{83E043DA-5314-4843-8EB7-2C64E218FDC8}" type="presOf" srcId="{643DD282-239F-4E65-BDB2-5F9C7F055302}" destId="{D75414A7-AB8C-421B-A8A7-6B0FABE56C2E}" srcOrd="0" destOrd="0" presId="urn:diagrams.loki3.com/VaryingWidthList"/>
    <dgm:cxn modelId="{E685AFDA-A8DA-43A1-A1D7-C444FB4FF8B5}" type="presOf" srcId="{6899FEAC-297D-455B-A98E-3CC057E927FD}" destId="{5B41A0C3-D6BC-4D4E-BC62-1F1E15DC45C6}" srcOrd="0" destOrd="0" presId="urn:diagrams.loki3.com/VaryingWidthList"/>
    <dgm:cxn modelId="{EB0FFBDF-B1A8-406F-BB59-F8DAD87D465B}" type="presOf" srcId="{9813A762-585B-4642-B3E3-5C77FF93F5DC}" destId="{A60D3701-51C8-4A06-949B-897533F36B85}" srcOrd="0" destOrd="0" presId="urn:diagrams.loki3.com/VaryingWidthList"/>
    <dgm:cxn modelId="{46DDA0E9-23B1-481E-A553-7A07261F6708}" type="presParOf" srcId="{A60D3701-51C8-4A06-949B-897533F36B85}" destId="{08D68EB0-9DC2-4CCF-A3A1-E475B69AC955}" srcOrd="0" destOrd="0" presId="urn:diagrams.loki3.com/VaryingWidthList"/>
    <dgm:cxn modelId="{DA0E3FF6-1221-4185-B226-9FA3D7ED7E40}" type="presParOf" srcId="{A60D3701-51C8-4A06-949B-897533F36B85}" destId="{E61DA414-9F93-4F9B-86D3-20D1DEB7BB46}" srcOrd="1" destOrd="0" presId="urn:diagrams.loki3.com/VaryingWidthList"/>
    <dgm:cxn modelId="{0EAA42A2-FF08-40C0-9A93-5D89A785EA9A}" type="presParOf" srcId="{A60D3701-51C8-4A06-949B-897533F36B85}" destId="{D75414A7-AB8C-421B-A8A7-6B0FABE56C2E}" srcOrd="2" destOrd="0" presId="urn:diagrams.loki3.com/VaryingWidthList"/>
    <dgm:cxn modelId="{AD1E8485-78AC-464E-9D93-646C3DE0E2BB}" type="presParOf" srcId="{A60D3701-51C8-4A06-949B-897533F36B85}" destId="{7517114E-EF10-4CC5-9746-DEE154C27691}" srcOrd="3" destOrd="0" presId="urn:diagrams.loki3.com/VaryingWidthList"/>
    <dgm:cxn modelId="{6D4AF736-0677-4092-A912-5D2484DDF5D5}" type="presParOf" srcId="{A60D3701-51C8-4A06-949B-897533F36B85}" destId="{5B41A0C3-D6BC-4D4E-BC62-1F1E15DC45C6}" srcOrd="4"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13A762-585B-4642-B3E3-5C77FF93F5DC}" type="doc">
      <dgm:prSet loTypeId="urn:diagrams.loki3.com/VaryingWidthList" loCatId="list" qsTypeId="urn:microsoft.com/office/officeart/2005/8/quickstyle/simple1" qsCatId="simple" csTypeId="urn:microsoft.com/office/officeart/2005/8/colors/accent1_2" csCatId="accent1" phldr="1"/>
      <dgm:spPr/>
    </dgm:pt>
    <dgm:pt modelId="{6899FEAC-297D-455B-A98E-3CC057E927FD}">
      <dgm:prSet phldrT="[Text]" custT="1"/>
      <dgm:spPr>
        <a:solidFill>
          <a:srgbClr val="3E6BB4"/>
        </a:solidFill>
      </dgm:spPr>
      <dgm:t>
        <a:bodyPr/>
        <a:lstStyle/>
        <a:p>
          <a:r>
            <a:rPr lang="en-US" sz="1800" dirty="0"/>
            <a:t>Bank Loan: $1.5M</a:t>
          </a:r>
        </a:p>
      </dgm:t>
    </dgm:pt>
    <dgm:pt modelId="{B37EF60C-E5A8-4BBC-9E36-B5865287992B}" type="parTrans" cxnId="{D5D03875-BE9E-4AFF-9A9E-2CFF3D839D13}">
      <dgm:prSet/>
      <dgm:spPr/>
      <dgm:t>
        <a:bodyPr/>
        <a:lstStyle/>
        <a:p>
          <a:endParaRPr lang="en-US" sz="1400"/>
        </a:p>
      </dgm:t>
    </dgm:pt>
    <dgm:pt modelId="{2E3EFF8F-04DF-4AF5-AD08-1DD0EC57577A}" type="sibTrans" cxnId="{D5D03875-BE9E-4AFF-9A9E-2CFF3D839D13}">
      <dgm:prSet/>
      <dgm:spPr/>
      <dgm:t>
        <a:bodyPr/>
        <a:lstStyle/>
        <a:p>
          <a:endParaRPr lang="en-US" sz="1400"/>
        </a:p>
      </dgm:t>
    </dgm:pt>
    <dgm:pt modelId="{F56D7578-4ECF-4CC2-8B5B-77D3F31C4D07}">
      <dgm:prSet phldrT="[Text]" custT="1"/>
      <dgm:spPr>
        <a:solidFill>
          <a:srgbClr val="FAA32C"/>
        </a:solidFill>
      </dgm:spPr>
      <dgm:t>
        <a:bodyPr/>
        <a:lstStyle/>
        <a:p>
          <a:r>
            <a:rPr lang="en-US" sz="1800" dirty="0"/>
            <a:t>RLF: $300,000</a:t>
          </a:r>
        </a:p>
      </dgm:t>
    </dgm:pt>
    <dgm:pt modelId="{52B39CDC-493F-42E6-9ED7-CF1110D81D83}" type="parTrans" cxnId="{444599AF-B4D7-4CE6-BED7-C9D5580F1430}">
      <dgm:prSet/>
      <dgm:spPr/>
      <dgm:t>
        <a:bodyPr/>
        <a:lstStyle/>
        <a:p>
          <a:endParaRPr lang="en-US" sz="1400"/>
        </a:p>
      </dgm:t>
    </dgm:pt>
    <dgm:pt modelId="{131AD606-D6A3-461E-8B44-B50588426787}" type="sibTrans" cxnId="{444599AF-B4D7-4CE6-BED7-C9D5580F1430}">
      <dgm:prSet/>
      <dgm:spPr/>
      <dgm:t>
        <a:bodyPr/>
        <a:lstStyle/>
        <a:p>
          <a:endParaRPr lang="en-US" sz="1400"/>
        </a:p>
      </dgm:t>
    </dgm:pt>
    <dgm:pt modelId="{FB3E1C8B-46D5-4447-8D6B-DAB08DB2894B}">
      <dgm:prSet phldrT="[Text]" custT="1"/>
      <dgm:spPr>
        <a:solidFill>
          <a:srgbClr val="F15A5C"/>
        </a:solidFill>
      </dgm:spPr>
      <dgm:t>
        <a:bodyPr/>
        <a:lstStyle/>
        <a:p>
          <a:r>
            <a:rPr lang="en-US" sz="1800" dirty="0"/>
            <a:t>Equity: $300,000</a:t>
          </a:r>
        </a:p>
      </dgm:t>
    </dgm:pt>
    <dgm:pt modelId="{624D185D-49EB-48E2-A782-A586E2F3907A}" type="parTrans" cxnId="{66B63ED4-CEDE-4CEC-97A0-3083C71EFD9B}">
      <dgm:prSet/>
      <dgm:spPr/>
      <dgm:t>
        <a:bodyPr/>
        <a:lstStyle/>
        <a:p>
          <a:endParaRPr lang="en-US" sz="1400"/>
        </a:p>
      </dgm:t>
    </dgm:pt>
    <dgm:pt modelId="{E299FD55-2564-413B-AC03-5EDB89562764}" type="sibTrans" cxnId="{66B63ED4-CEDE-4CEC-97A0-3083C71EFD9B}">
      <dgm:prSet/>
      <dgm:spPr/>
      <dgm:t>
        <a:bodyPr/>
        <a:lstStyle/>
        <a:p>
          <a:endParaRPr lang="en-US" sz="1400"/>
        </a:p>
      </dgm:t>
    </dgm:pt>
    <dgm:pt modelId="{643DD282-239F-4E65-BDB2-5F9C7F055302}">
      <dgm:prSet phldrT="[Text]" custT="1"/>
      <dgm:spPr>
        <a:solidFill>
          <a:srgbClr val="B44783"/>
        </a:solidFill>
      </dgm:spPr>
      <dgm:t>
        <a:bodyPr/>
        <a:lstStyle/>
        <a:p>
          <a:r>
            <a:rPr lang="en-US" sz="1800" dirty="0"/>
            <a:t>504: $900,000</a:t>
          </a:r>
        </a:p>
      </dgm:t>
    </dgm:pt>
    <dgm:pt modelId="{EB84D930-3371-456E-9518-FF6D3F209C8A}" type="parTrans" cxnId="{DACD63D4-B4F5-4059-AF9F-1DE4F527D60D}">
      <dgm:prSet/>
      <dgm:spPr/>
      <dgm:t>
        <a:bodyPr/>
        <a:lstStyle/>
        <a:p>
          <a:endParaRPr lang="en-US" sz="1400"/>
        </a:p>
      </dgm:t>
    </dgm:pt>
    <dgm:pt modelId="{278D3159-16E0-4683-9C32-4BB42C9D19CC}" type="sibTrans" cxnId="{DACD63D4-B4F5-4059-AF9F-1DE4F527D60D}">
      <dgm:prSet/>
      <dgm:spPr/>
      <dgm:t>
        <a:bodyPr/>
        <a:lstStyle/>
        <a:p>
          <a:endParaRPr lang="en-US" sz="1400"/>
        </a:p>
      </dgm:t>
    </dgm:pt>
    <dgm:pt modelId="{A60D3701-51C8-4A06-949B-897533F36B85}" type="pres">
      <dgm:prSet presAssocID="{9813A762-585B-4642-B3E3-5C77FF93F5DC}" presName="Name0" presStyleCnt="0">
        <dgm:presLayoutVars>
          <dgm:resizeHandles/>
        </dgm:presLayoutVars>
      </dgm:prSet>
      <dgm:spPr/>
    </dgm:pt>
    <dgm:pt modelId="{04C39B1E-DE98-4FF7-BE8D-E8821BE18654}" type="pres">
      <dgm:prSet presAssocID="{F56D7578-4ECF-4CC2-8B5B-77D3F31C4D07}" presName="text" presStyleLbl="node1" presStyleIdx="0" presStyleCnt="4" custScaleX="122865">
        <dgm:presLayoutVars>
          <dgm:bulletEnabled val="1"/>
        </dgm:presLayoutVars>
      </dgm:prSet>
      <dgm:spPr/>
    </dgm:pt>
    <dgm:pt modelId="{94C7F15E-3782-41AF-9550-1176AACCA8E5}" type="pres">
      <dgm:prSet presAssocID="{131AD606-D6A3-461E-8B44-B50588426787}" presName="space" presStyleCnt="0"/>
      <dgm:spPr/>
    </dgm:pt>
    <dgm:pt modelId="{08D68EB0-9DC2-4CCF-A3A1-E475B69AC955}" type="pres">
      <dgm:prSet presAssocID="{FB3E1C8B-46D5-4447-8D6B-DAB08DB2894B}" presName="text" presStyleLbl="node1" presStyleIdx="1" presStyleCnt="4" custScaleX="122865">
        <dgm:presLayoutVars>
          <dgm:bulletEnabled val="1"/>
        </dgm:presLayoutVars>
      </dgm:prSet>
      <dgm:spPr/>
    </dgm:pt>
    <dgm:pt modelId="{E61DA414-9F93-4F9B-86D3-20D1DEB7BB46}" type="pres">
      <dgm:prSet presAssocID="{E299FD55-2564-413B-AC03-5EDB89562764}" presName="space" presStyleCnt="0"/>
      <dgm:spPr/>
    </dgm:pt>
    <dgm:pt modelId="{D75414A7-AB8C-421B-A8A7-6B0FABE56C2E}" type="pres">
      <dgm:prSet presAssocID="{643DD282-239F-4E65-BDB2-5F9C7F055302}" presName="text" presStyleLbl="node1" presStyleIdx="2" presStyleCnt="4" custScaleX="292986">
        <dgm:presLayoutVars>
          <dgm:bulletEnabled val="1"/>
        </dgm:presLayoutVars>
      </dgm:prSet>
      <dgm:spPr/>
    </dgm:pt>
    <dgm:pt modelId="{7517114E-EF10-4CC5-9746-DEE154C27691}" type="pres">
      <dgm:prSet presAssocID="{278D3159-16E0-4683-9C32-4BB42C9D19CC}" presName="space" presStyleCnt="0"/>
      <dgm:spPr/>
    </dgm:pt>
    <dgm:pt modelId="{5B41A0C3-D6BC-4D4E-BC62-1F1E15DC45C6}" type="pres">
      <dgm:prSet presAssocID="{6899FEAC-297D-455B-A98E-3CC057E927FD}" presName="text" presStyleLbl="node1" presStyleIdx="3" presStyleCnt="4" custScaleX="635000">
        <dgm:presLayoutVars>
          <dgm:bulletEnabled val="1"/>
        </dgm:presLayoutVars>
      </dgm:prSet>
      <dgm:spPr/>
    </dgm:pt>
  </dgm:ptLst>
  <dgm:cxnLst>
    <dgm:cxn modelId="{49E86B07-2B18-4C97-8428-069CCD331047}" type="presOf" srcId="{FB3E1C8B-46D5-4447-8D6B-DAB08DB2894B}" destId="{08D68EB0-9DC2-4CCF-A3A1-E475B69AC955}" srcOrd="0" destOrd="0" presId="urn:diagrams.loki3.com/VaryingWidthList"/>
    <dgm:cxn modelId="{FF5C702C-2BDB-4B33-A0EF-DF578F48C383}" type="presOf" srcId="{F56D7578-4ECF-4CC2-8B5B-77D3F31C4D07}" destId="{04C39B1E-DE98-4FF7-BE8D-E8821BE18654}" srcOrd="0" destOrd="0" presId="urn:diagrams.loki3.com/VaryingWidthList"/>
    <dgm:cxn modelId="{D5D03875-BE9E-4AFF-9A9E-2CFF3D839D13}" srcId="{9813A762-585B-4642-B3E3-5C77FF93F5DC}" destId="{6899FEAC-297D-455B-A98E-3CC057E927FD}" srcOrd="3" destOrd="0" parTransId="{B37EF60C-E5A8-4BBC-9E36-B5865287992B}" sibTransId="{2E3EFF8F-04DF-4AF5-AD08-1DD0EC57577A}"/>
    <dgm:cxn modelId="{444599AF-B4D7-4CE6-BED7-C9D5580F1430}" srcId="{9813A762-585B-4642-B3E3-5C77FF93F5DC}" destId="{F56D7578-4ECF-4CC2-8B5B-77D3F31C4D07}" srcOrd="0" destOrd="0" parTransId="{52B39CDC-493F-42E6-9ED7-CF1110D81D83}" sibTransId="{131AD606-D6A3-461E-8B44-B50588426787}"/>
    <dgm:cxn modelId="{66B63ED4-CEDE-4CEC-97A0-3083C71EFD9B}" srcId="{9813A762-585B-4642-B3E3-5C77FF93F5DC}" destId="{FB3E1C8B-46D5-4447-8D6B-DAB08DB2894B}" srcOrd="1" destOrd="0" parTransId="{624D185D-49EB-48E2-A782-A586E2F3907A}" sibTransId="{E299FD55-2564-413B-AC03-5EDB89562764}"/>
    <dgm:cxn modelId="{DACD63D4-B4F5-4059-AF9F-1DE4F527D60D}" srcId="{9813A762-585B-4642-B3E3-5C77FF93F5DC}" destId="{643DD282-239F-4E65-BDB2-5F9C7F055302}" srcOrd="2" destOrd="0" parTransId="{EB84D930-3371-456E-9518-FF6D3F209C8A}" sibTransId="{278D3159-16E0-4683-9C32-4BB42C9D19CC}"/>
    <dgm:cxn modelId="{83E043DA-5314-4843-8EB7-2C64E218FDC8}" type="presOf" srcId="{643DD282-239F-4E65-BDB2-5F9C7F055302}" destId="{D75414A7-AB8C-421B-A8A7-6B0FABE56C2E}" srcOrd="0" destOrd="0" presId="urn:diagrams.loki3.com/VaryingWidthList"/>
    <dgm:cxn modelId="{E685AFDA-A8DA-43A1-A1D7-C444FB4FF8B5}" type="presOf" srcId="{6899FEAC-297D-455B-A98E-3CC057E927FD}" destId="{5B41A0C3-D6BC-4D4E-BC62-1F1E15DC45C6}" srcOrd="0" destOrd="0" presId="urn:diagrams.loki3.com/VaryingWidthList"/>
    <dgm:cxn modelId="{EB0FFBDF-B1A8-406F-BB59-F8DAD87D465B}" type="presOf" srcId="{9813A762-585B-4642-B3E3-5C77FF93F5DC}" destId="{A60D3701-51C8-4A06-949B-897533F36B85}" srcOrd="0" destOrd="0" presId="urn:diagrams.loki3.com/VaryingWidthList"/>
    <dgm:cxn modelId="{B1F128C2-590C-4C4C-8BE8-4FD785F19621}" type="presParOf" srcId="{A60D3701-51C8-4A06-949B-897533F36B85}" destId="{04C39B1E-DE98-4FF7-BE8D-E8821BE18654}" srcOrd="0" destOrd="0" presId="urn:diagrams.loki3.com/VaryingWidthList"/>
    <dgm:cxn modelId="{D0C19932-2A85-4643-9050-43EFBFA9AB24}" type="presParOf" srcId="{A60D3701-51C8-4A06-949B-897533F36B85}" destId="{94C7F15E-3782-41AF-9550-1176AACCA8E5}" srcOrd="1" destOrd="0" presId="urn:diagrams.loki3.com/VaryingWidthList"/>
    <dgm:cxn modelId="{46DDA0E9-23B1-481E-A553-7A07261F6708}" type="presParOf" srcId="{A60D3701-51C8-4A06-949B-897533F36B85}" destId="{08D68EB0-9DC2-4CCF-A3A1-E475B69AC955}" srcOrd="2" destOrd="0" presId="urn:diagrams.loki3.com/VaryingWidthList"/>
    <dgm:cxn modelId="{DA0E3FF6-1221-4185-B226-9FA3D7ED7E40}" type="presParOf" srcId="{A60D3701-51C8-4A06-949B-897533F36B85}" destId="{E61DA414-9F93-4F9B-86D3-20D1DEB7BB46}" srcOrd="3" destOrd="0" presId="urn:diagrams.loki3.com/VaryingWidthList"/>
    <dgm:cxn modelId="{0EAA42A2-FF08-40C0-9A93-5D89A785EA9A}" type="presParOf" srcId="{A60D3701-51C8-4A06-949B-897533F36B85}" destId="{D75414A7-AB8C-421B-A8A7-6B0FABE56C2E}" srcOrd="4" destOrd="0" presId="urn:diagrams.loki3.com/VaryingWidthList"/>
    <dgm:cxn modelId="{AD1E8485-78AC-464E-9D93-646C3DE0E2BB}" type="presParOf" srcId="{A60D3701-51C8-4A06-949B-897533F36B85}" destId="{7517114E-EF10-4CC5-9746-DEE154C27691}" srcOrd="5" destOrd="0" presId="urn:diagrams.loki3.com/VaryingWidthList"/>
    <dgm:cxn modelId="{6D4AF736-0677-4092-A912-5D2484DDF5D5}" type="presParOf" srcId="{A60D3701-51C8-4A06-949B-897533F36B85}" destId="{5B41A0C3-D6BC-4D4E-BC62-1F1E15DC45C6}" srcOrd="6"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36A35-0FB8-425A-9D20-7E899D1C18D2}">
      <dsp:nvSpPr>
        <dsp:cNvPr id="0" name=""/>
        <dsp:cNvSpPr/>
      </dsp:nvSpPr>
      <dsp:spPr>
        <a:xfrm>
          <a:off x="0" y="0"/>
          <a:ext cx="11329483" cy="58783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ED0EB351-1B42-4B90-BF4B-3DC9196AD593}">
      <dsp:nvSpPr>
        <dsp:cNvPr id="0" name=""/>
        <dsp:cNvSpPr/>
      </dsp:nvSpPr>
      <dsp:spPr>
        <a:xfrm>
          <a:off x="65315" y="25347"/>
          <a:ext cx="548639" cy="548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3198FD-6551-4874-BAE0-284666C95697}">
      <dsp:nvSpPr>
        <dsp:cNvPr id="0" name=""/>
        <dsp:cNvSpPr/>
      </dsp:nvSpPr>
      <dsp:spPr>
        <a:xfrm>
          <a:off x="679270" y="5748"/>
          <a:ext cx="10558844" cy="753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10" tIns="79710" rIns="79710" bIns="79710" numCol="1" spcCol="1270" anchor="ctr" anchorCtr="0">
          <a:noAutofit/>
        </a:bodyPr>
        <a:lstStyle/>
        <a:p>
          <a:pPr marL="0" lvl="0" indent="0" algn="l" defTabSz="1066800">
            <a:lnSpc>
              <a:spcPct val="100000"/>
            </a:lnSpc>
            <a:spcBef>
              <a:spcPct val="0"/>
            </a:spcBef>
            <a:spcAft>
              <a:spcPct val="35000"/>
            </a:spcAft>
            <a:buNone/>
          </a:pPr>
          <a:r>
            <a:rPr lang="en-US" sz="2400" kern="1200" dirty="0"/>
            <a:t>The Revolving Loan Fund Community of Practice (CoP)</a:t>
          </a:r>
        </a:p>
      </dsp:txBody>
      <dsp:txXfrm>
        <a:off x="679270" y="5748"/>
        <a:ext cx="10558844" cy="753169"/>
      </dsp:txXfrm>
    </dsp:sp>
    <dsp:sp modelId="{639849D2-78E5-4D15-B09F-21C3FEBFAE47}">
      <dsp:nvSpPr>
        <dsp:cNvPr id="0" name=""/>
        <dsp:cNvSpPr/>
      </dsp:nvSpPr>
      <dsp:spPr>
        <a:xfrm>
          <a:off x="0" y="947209"/>
          <a:ext cx="11329483" cy="58783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BC0F6318-B841-4D92-BEDC-3C41CAFF8BB8}">
      <dsp:nvSpPr>
        <dsp:cNvPr id="0" name=""/>
        <dsp:cNvSpPr/>
      </dsp:nvSpPr>
      <dsp:spPr>
        <a:xfrm>
          <a:off x="65315" y="966809"/>
          <a:ext cx="548639" cy="54864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93485-0198-4E9D-8657-AEC4D15107B5}">
      <dsp:nvSpPr>
        <dsp:cNvPr id="0" name=""/>
        <dsp:cNvSpPr/>
      </dsp:nvSpPr>
      <dsp:spPr>
        <a:xfrm>
          <a:off x="679270" y="947209"/>
          <a:ext cx="10558844" cy="753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10" tIns="79710" rIns="79710" bIns="79710" numCol="1" spcCol="1270" anchor="ctr" anchorCtr="0">
          <a:noAutofit/>
        </a:bodyPr>
        <a:lstStyle/>
        <a:p>
          <a:pPr marL="0" lvl="0" indent="0" algn="l" defTabSz="1066800">
            <a:lnSpc>
              <a:spcPct val="100000"/>
            </a:lnSpc>
            <a:spcBef>
              <a:spcPct val="0"/>
            </a:spcBef>
            <a:spcAft>
              <a:spcPct val="35000"/>
            </a:spcAft>
            <a:buNone/>
          </a:pPr>
          <a:r>
            <a:rPr lang="en-US" sz="2400" kern="1200" dirty="0"/>
            <a:t>About Revolving Loan Funds (RLFs)</a:t>
          </a:r>
        </a:p>
      </dsp:txBody>
      <dsp:txXfrm>
        <a:off x="679270" y="947209"/>
        <a:ext cx="10558844" cy="753169"/>
      </dsp:txXfrm>
    </dsp:sp>
    <dsp:sp modelId="{D1F98FDF-B08C-4A04-9972-775B8236B35C}">
      <dsp:nvSpPr>
        <dsp:cNvPr id="0" name=""/>
        <dsp:cNvSpPr/>
      </dsp:nvSpPr>
      <dsp:spPr>
        <a:xfrm>
          <a:off x="0" y="1888670"/>
          <a:ext cx="11329483" cy="587839"/>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82481A03-A808-4E98-B778-01A29A690EDF}">
      <dsp:nvSpPr>
        <dsp:cNvPr id="0" name=""/>
        <dsp:cNvSpPr/>
      </dsp:nvSpPr>
      <dsp:spPr>
        <a:xfrm>
          <a:off x="65315" y="1908270"/>
          <a:ext cx="548639" cy="5486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91F27-53AA-463A-A225-D2AE106789B9}">
      <dsp:nvSpPr>
        <dsp:cNvPr id="0" name=""/>
        <dsp:cNvSpPr/>
      </dsp:nvSpPr>
      <dsp:spPr>
        <a:xfrm>
          <a:off x="679270" y="1888670"/>
          <a:ext cx="10558844" cy="753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10" tIns="79710" rIns="79710" bIns="79710" numCol="1" spcCol="1270" anchor="ctr" anchorCtr="0">
          <a:noAutofit/>
        </a:bodyPr>
        <a:lstStyle/>
        <a:p>
          <a:pPr marL="0" lvl="0" indent="0" algn="l" defTabSz="1066800">
            <a:lnSpc>
              <a:spcPct val="100000"/>
            </a:lnSpc>
            <a:spcBef>
              <a:spcPct val="0"/>
            </a:spcBef>
            <a:spcAft>
              <a:spcPct val="35000"/>
            </a:spcAft>
            <a:buNone/>
          </a:pPr>
          <a:r>
            <a:rPr lang="en-US" sz="2400" kern="1200" dirty="0"/>
            <a:t>Economic Development Administration (EDA) and EDA-funded RLFs</a:t>
          </a:r>
        </a:p>
      </dsp:txBody>
      <dsp:txXfrm>
        <a:off x="679270" y="1888670"/>
        <a:ext cx="10558844" cy="753169"/>
      </dsp:txXfrm>
    </dsp:sp>
    <dsp:sp modelId="{3442CEA7-E061-4A37-BFA8-3A18C2245463}">
      <dsp:nvSpPr>
        <dsp:cNvPr id="0" name=""/>
        <dsp:cNvSpPr/>
      </dsp:nvSpPr>
      <dsp:spPr>
        <a:xfrm>
          <a:off x="0" y="2830132"/>
          <a:ext cx="11329483" cy="58783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30FD86EA-B3D2-4617-895B-F898568C6368}">
      <dsp:nvSpPr>
        <dsp:cNvPr id="0" name=""/>
        <dsp:cNvSpPr/>
      </dsp:nvSpPr>
      <dsp:spPr>
        <a:xfrm>
          <a:off x="65315" y="2849731"/>
          <a:ext cx="548639" cy="54864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F3226-2DA8-429B-85CD-42C3694BDDD1}">
      <dsp:nvSpPr>
        <dsp:cNvPr id="0" name=""/>
        <dsp:cNvSpPr/>
      </dsp:nvSpPr>
      <dsp:spPr>
        <a:xfrm>
          <a:off x="793367" y="2839757"/>
          <a:ext cx="3117400" cy="753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10" tIns="79710" rIns="79710" bIns="79710" numCol="1" spcCol="1270" anchor="ctr" anchorCtr="0">
          <a:noAutofit/>
        </a:bodyPr>
        <a:lstStyle/>
        <a:p>
          <a:pPr marL="0" lvl="0" indent="0" algn="l" defTabSz="1066800">
            <a:lnSpc>
              <a:spcPct val="100000"/>
            </a:lnSpc>
            <a:spcBef>
              <a:spcPct val="0"/>
            </a:spcBef>
            <a:spcAft>
              <a:spcPct val="35000"/>
            </a:spcAft>
            <a:buNone/>
          </a:pPr>
          <a:r>
            <a:rPr lang="en-US" sz="2400" kern="1200" dirty="0"/>
            <a:t>Tips to Optimize and Operationalize Your RLF</a:t>
          </a:r>
        </a:p>
      </dsp:txBody>
      <dsp:txXfrm>
        <a:off x="793367" y="2839757"/>
        <a:ext cx="3117400" cy="753169"/>
      </dsp:txXfrm>
    </dsp:sp>
    <dsp:sp modelId="{D2551845-D502-4201-B176-D6AAC75E056E}">
      <dsp:nvSpPr>
        <dsp:cNvPr id="0" name=""/>
        <dsp:cNvSpPr/>
      </dsp:nvSpPr>
      <dsp:spPr>
        <a:xfrm>
          <a:off x="5664729" y="2859012"/>
          <a:ext cx="5460577" cy="58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13" tIns="62213" rIns="62213" bIns="62213" numCol="1" spcCol="1270" anchor="ctr" anchorCtr="0">
          <a:noAutofit/>
        </a:bodyPr>
        <a:lstStyle/>
        <a:p>
          <a:pPr marL="0" lvl="0" indent="0" algn="l" defTabSz="711200">
            <a:lnSpc>
              <a:spcPct val="100000"/>
            </a:lnSpc>
            <a:spcBef>
              <a:spcPct val="0"/>
            </a:spcBef>
            <a:spcAft>
              <a:spcPct val="35000"/>
            </a:spcAft>
            <a:buNone/>
          </a:pPr>
          <a:r>
            <a:rPr lang="en-US" sz="1600" kern="1200" dirty="0"/>
            <a:t>Defining Your Mission and Identifying Your Needs</a:t>
          </a:r>
        </a:p>
        <a:p>
          <a:pPr marL="0" lvl="0" indent="0" algn="l" defTabSz="711200">
            <a:lnSpc>
              <a:spcPct val="100000"/>
            </a:lnSpc>
            <a:spcBef>
              <a:spcPct val="0"/>
            </a:spcBef>
            <a:spcAft>
              <a:spcPct val="35000"/>
            </a:spcAft>
            <a:buNone/>
          </a:pPr>
          <a:r>
            <a:rPr lang="en-US" sz="1600" kern="1200" dirty="0"/>
            <a:t>Designing an RLF to Fill Capital Gaps</a:t>
          </a:r>
        </a:p>
        <a:p>
          <a:pPr marL="0" lvl="0" indent="0" algn="l" defTabSz="711200">
            <a:lnSpc>
              <a:spcPct val="100000"/>
            </a:lnSpc>
            <a:spcBef>
              <a:spcPct val="0"/>
            </a:spcBef>
            <a:spcAft>
              <a:spcPct val="35000"/>
            </a:spcAft>
            <a:buNone/>
          </a:pPr>
          <a:r>
            <a:rPr lang="en-US" sz="1600" kern="1200" dirty="0"/>
            <a:t>Using an RLF to Complete Your “Capital Stack”</a:t>
          </a:r>
        </a:p>
      </dsp:txBody>
      <dsp:txXfrm>
        <a:off x="5664729" y="2859012"/>
        <a:ext cx="5460577" cy="587839"/>
      </dsp:txXfrm>
    </dsp:sp>
    <dsp:sp modelId="{23073821-F961-4147-8CB1-2C61A988FEB8}">
      <dsp:nvSpPr>
        <dsp:cNvPr id="0" name=""/>
        <dsp:cNvSpPr/>
      </dsp:nvSpPr>
      <dsp:spPr>
        <a:xfrm>
          <a:off x="0" y="3771593"/>
          <a:ext cx="11329483" cy="587839"/>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E12E3979-43A5-41DD-8D3C-89AA13985EFB}">
      <dsp:nvSpPr>
        <dsp:cNvPr id="0" name=""/>
        <dsp:cNvSpPr/>
      </dsp:nvSpPr>
      <dsp:spPr>
        <a:xfrm>
          <a:off x="65315" y="3791193"/>
          <a:ext cx="548639" cy="54864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FFBAC-5651-4463-A2D9-BD3DD51DACB7}">
      <dsp:nvSpPr>
        <dsp:cNvPr id="0" name=""/>
        <dsp:cNvSpPr/>
      </dsp:nvSpPr>
      <dsp:spPr>
        <a:xfrm>
          <a:off x="679270" y="3771593"/>
          <a:ext cx="5098267" cy="753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710" tIns="79710" rIns="79710" bIns="79710" numCol="1" spcCol="1270" anchor="ctr" anchorCtr="0">
          <a:noAutofit/>
        </a:bodyPr>
        <a:lstStyle/>
        <a:p>
          <a:pPr marL="0" lvl="0" indent="0" algn="l" defTabSz="1066800">
            <a:lnSpc>
              <a:spcPct val="100000"/>
            </a:lnSpc>
            <a:spcBef>
              <a:spcPct val="0"/>
            </a:spcBef>
            <a:spcAft>
              <a:spcPct val="35000"/>
            </a:spcAft>
            <a:buNone/>
          </a:pPr>
          <a:r>
            <a:rPr lang="en-US" sz="2400" kern="1200" dirty="0"/>
            <a:t>RLFs and EDDs</a:t>
          </a:r>
        </a:p>
      </dsp:txBody>
      <dsp:txXfrm>
        <a:off x="679270" y="3771593"/>
        <a:ext cx="5098267" cy="753169"/>
      </dsp:txXfrm>
    </dsp:sp>
    <dsp:sp modelId="{D11C861E-6954-4ED8-9E9E-0994698FF972}">
      <dsp:nvSpPr>
        <dsp:cNvPr id="0" name=""/>
        <dsp:cNvSpPr/>
      </dsp:nvSpPr>
      <dsp:spPr>
        <a:xfrm>
          <a:off x="5664722" y="3771593"/>
          <a:ext cx="5460577" cy="587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213" tIns="62213" rIns="62213" bIns="62213" numCol="1" spcCol="1270" anchor="ctr" anchorCtr="0">
          <a:noAutofit/>
        </a:bodyPr>
        <a:lstStyle/>
        <a:p>
          <a:pPr marL="0" lvl="0" indent="0" algn="l" defTabSz="711200">
            <a:lnSpc>
              <a:spcPct val="100000"/>
            </a:lnSpc>
            <a:spcBef>
              <a:spcPct val="0"/>
            </a:spcBef>
            <a:spcAft>
              <a:spcPct val="35000"/>
            </a:spcAft>
            <a:buNone/>
          </a:pPr>
          <a:r>
            <a:rPr lang="en-US" sz="1600" kern="1200" dirty="0"/>
            <a:t>Kelly Davila, SPAG</a:t>
          </a:r>
        </a:p>
      </dsp:txBody>
      <dsp:txXfrm>
        <a:off x="5664722" y="3771593"/>
        <a:ext cx="5460577" cy="587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50F16-75B2-403C-9954-44DDB5198CE5}">
      <dsp:nvSpPr>
        <dsp:cNvPr id="0" name=""/>
        <dsp:cNvSpPr/>
      </dsp:nvSpPr>
      <dsp:spPr>
        <a:xfrm>
          <a:off x="476488" y="3036"/>
          <a:ext cx="2988319" cy="1792991"/>
        </a:xfrm>
        <a:prstGeom prst="rect">
          <a:avLst/>
        </a:prstGeom>
        <a:solidFill>
          <a:srgbClr val="3E6BB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n-lt"/>
              <a:ea typeface="Source Serif 4" panose="02040603050405020204" pitchFamily="18" charset="0"/>
            </a:rPr>
            <a:t>ARC</a:t>
          </a:r>
        </a:p>
      </dsp:txBody>
      <dsp:txXfrm>
        <a:off x="476488" y="3036"/>
        <a:ext cx="2988319" cy="1792991"/>
      </dsp:txXfrm>
    </dsp:sp>
    <dsp:sp modelId="{32D2CA37-0323-4401-9D2B-F62B15E2A873}">
      <dsp:nvSpPr>
        <dsp:cNvPr id="0" name=""/>
        <dsp:cNvSpPr/>
      </dsp:nvSpPr>
      <dsp:spPr>
        <a:xfrm>
          <a:off x="3763640" y="3036"/>
          <a:ext cx="2988319" cy="1792991"/>
        </a:xfrm>
        <a:prstGeom prst="rect">
          <a:avLst/>
        </a:prstGeom>
        <a:solidFill>
          <a:srgbClr val="3E6BB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mn-lt"/>
              <a:ea typeface="Source Serif 4" panose="02040603050405020204" pitchFamily="18" charset="0"/>
            </a:rPr>
            <a:t>EDA</a:t>
          </a:r>
        </a:p>
      </dsp:txBody>
      <dsp:txXfrm>
        <a:off x="3763640" y="3036"/>
        <a:ext cx="2988319" cy="1792991"/>
      </dsp:txXfrm>
    </dsp:sp>
    <dsp:sp modelId="{9F4CA909-6021-49AE-92CA-DA59880E0F65}">
      <dsp:nvSpPr>
        <dsp:cNvPr id="0" name=""/>
        <dsp:cNvSpPr/>
      </dsp:nvSpPr>
      <dsp:spPr>
        <a:xfrm>
          <a:off x="7050791" y="3036"/>
          <a:ext cx="2988319" cy="1792991"/>
        </a:xfrm>
        <a:prstGeom prst="rect">
          <a:avLst/>
        </a:prstGeom>
        <a:solidFill>
          <a:srgbClr val="3E6BB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ea typeface="Source Serif 4" panose="02040603050405020204" pitchFamily="18" charset="0"/>
            </a:rPr>
            <a:t>CDBG</a:t>
          </a:r>
        </a:p>
      </dsp:txBody>
      <dsp:txXfrm>
        <a:off x="7050791" y="3036"/>
        <a:ext cx="2988319" cy="1792991"/>
      </dsp:txXfrm>
    </dsp:sp>
    <dsp:sp modelId="{87A9082B-1367-40B3-AAEA-CB8E82D2225F}">
      <dsp:nvSpPr>
        <dsp:cNvPr id="0" name=""/>
        <dsp:cNvSpPr/>
      </dsp:nvSpPr>
      <dsp:spPr>
        <a:xfrm>
          <a:off x="476488" y="2094860"/>
          <a:ext cx="2988319" cy="1792991"/>
        </a:xfrm>
        <a:prstGeom prst="rect">
          <a:avLst/>
        </a:prstGeom>
        <a:solidFill>
          <a:srgbClr val="3E6BB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ea typeface="Source Serif 4" panose="02040603050405020204" pitchFamily="18" charset="0"/>
            </a:rPr>
            <a:t>EPA</a:t>
          </a:r>
        </a:p>
      </dsp:txBody>
      <dsp:txXfrm>
        <a:off x="476488" y="2094860"/>
        <a:ext cx="2988319" cy="1792991"/>
      </dsp:txXfrm>
    </dsp:sp>
    <dsp:sp modelId="{C41166CC-A2C2-44BD-808B-6C1771303BC0}">
      <dsp:nvSpPr>
        <dsp:cNvPr id="0" name=""/>
        <dsp:cNvSpPr/>
      </dsp:nvSpPr>
      <dsp:spPr>
        <a:xfrm>
          <a:off x="3763640" y="2094860"/>
          <a:ext cx="2988319" cy="1792991"/>
        </a:xfrm>
        <a:prstGeom prst="rect">
          <a:avLst/>
        </a:prstGeom>
        <a:solidFill>
          <a:srgbClr val="3E6BB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ea typeface="Source Serif 4" panose="02040603050405020204" pitchFamily="18" charset="0"/>
            </a:rPr>
            <a:t>USDA</a:t>
          </a:r>
        </a:p>
      </dsp:txBody>
      <dsp:txXfrm>
        <a:off x="3763640" y="2094860"/>
        <a:ext cx="2988319" cy="1792991"/>
      </dsp:txXfrm>
    </dsp:sp>
    <dsp:sp modelId="{C06C33A1-EF26-415F-B032-876F858239BA}">
      <dsp:nvSpPr>
        <dsp:cNvPr id="0" name=""/>
        <dsp:cNvSpPr/>
      </dsp:nvSpPr>
      <dsp:spPr>
        <a:xfrm>
          <a:off x="7050791" y="2094860"/>
          <a:ext cx="2988319" cy="1792991"/>
        </a:xfrm>
        <a:prstGeom prst="rect">
          <a:avLst/>
        </a:prstGeom>
        <a:solidFill>
          <a:srgbClr val="3E6BB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mn-lt"/>
              <a:ea typeface="Source Serif 4" panose="02040603050405020204" pitchFamily="18" charset="0"/>
            </a:rPr>
            <a:t>Local/ Regional/ State</a:t>
          </a:r>
        </a:p>
      </dsp:txBody>
      <dsp:txXfrm>
        <a:off x="7050791" y="2094860"/>
        <a:ext cx="2988319" cy="1792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35A83-D6B2-4675-885B-09EBD6E59BAC}">
      <dsp:nvSpPr>
        <dsp:cNvPr id="0" name=""/>
        <dsp:cNvSpPr/>
      </dsp:nvSpPr>
      <dsp:spPr>
        <a:xfrm>
          <a:off x="0" y="1567"/>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1A6476-E085-4FA6-BD2A-63A53098119B}">
      <dsp:nvSpPr>
        <dsp:cNvPr id="0" name=""/>
        <dsp:cNvSpPr/>
      </dsp:nvSpPr>
      <dsp:spPr>
        <a:xfrm>
          <a:off x="0" y="1567"/>
          <a:ext cx="10515600" cy="1843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ts val="1200"/>
            </a:spcAft>
            <a:buNone/>
          </a:pPr>
          <a:r>
            <a:rPr lang="en-US" sz="2800" kern="1200" dirty="0">
              <a:latin typeface="+mn-lt"/>
              <a:ea typeface="Source Serif 4" panose="02040603050405020204" pitchFamily="18" charset="0"/>
            </a:rPr>
            <a:t>The RLF Program is established under the Public Works and Economic Development Act of 1965 (PWEDA). Through the </a:t>
          </a:r>
          <a:r>
            <a:rPr lang="en-US" sz="2800" kern="1200" dirty="0">
              <a:solidFill>
                <a:srgbClr val="000000">
                  <a:hueOff val="0"/>
                  <a:satOff val="0"/>
                  <a:lumOff val="0"/>
                  <a:alphaOff val="0"/>
                </a:srgbClr>
              </a:solidFill>
              <a:latin typeface="+mn-lt"/>
              <a:ea typeface="Source Serif 4" panose="02040603050405020204" pitchFamily="18" charset="0"/>
              <a:cs typeface="+mn-cs"/>
            </a:rPr>
            <a:t>Economic Adjustment Assistance (EAA), EDA has granted awards to capitalize (and re-capitalize) RLFs since 1975</a:t>
          </a:r>
          <a:r>
            <a:rPr lang="en-US" sz="2800" kern="1200" dirty="0">
              <a:latin typeface="+mn-lt"/>
            </a:rPr>
            <a:t>.</a:t>
          </a:r>
          <a:endParaRPr lang="en-US" sz="2800" kern="1200" dirty="0">
            <a:latin typeface="+mn-lt"/>
            <a:ea typeface="Source Serif 4" panose="02040603050405020204" pitchFamily="18" charset="0"/>
          </a:endParaRPr>
        </a:p>
      </dsp:txBody>
      <dsp:txXfrm>
        <a:off x="0" y="1567"/>
        <a:ext cx="10515600" cy="1843903"/>
      </dsp:txXfrm>
    </dsp:sp>
    <dsp:sp modelId="{3544870E-C59C-4869-9F41-13BD4119BC64}">
      <dsp:nvSpPr>
        <dsp:cNvPr id="0" name=""/>
        <dsp:cNvSpPr/>
      </dsp:nvSpPr>
      <dsp:spPr>
        <a:xfrm>
          <a:off x="0" y="184547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B57855-0212-4C68-AA29-F6CFCA45426A}">
      <dsp:nvSpPr>
        <dsp:cNvPr id="0" name=""/>
        <dsp:cNvSpPr/>
      </dsp:nvSpPr>
      <dsp:spPr>
        <a:xfrm>
          <a:off x="0" y="1845470"/>
          <a:ext cx="10515600" cy="1579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n-lt"/>
              <a:ea typeface="Source Serif 4" panose="02040603050405020204" pitchFamily="18" charset="0"/>
            </a:rPr>
            <a:t>An EDA RLF grant’s purpose is to </a:t>
          </a:r>
          <a:r>
            <a:rPr lang="en-US" sz="2800" b="1" kern="1200" dirty="0">
              <a:solidFill>
                <a:srgbClr val="0F5A93"/>
              </a:solidFill>
              <a:latin typeface="+mn-lt"/>
              <a:ea typeface="Source Serif 4" panose="02040603050405020204" pitchFamily="18" charset="0"/>
            </a:rPr>
            <a:t>provide capital as gap financing that enables small businesses to grow and lead to more and better job opportunities.</a:t>
          </a:r>
          <a:endParaRPr lang="en-US" sz="2800" kern="1200" dirty="0">
            <a:solidFill>
              <a:srgbClr val="0F5A93"/>
            </a:solidFill>
            <a:latin typeface="+mn-lt"/>
            <a:ea typeface="Source Serif 4" panose="02040603050405020204" pitchFamily="18" charset="0"/>
          </a:endParaRPr>
        </a:p>
      </dsp:txBody>
      <dsp:txXfrm>
        <a:off x="0" y="1845470"/>
        <a:ext cx="10515600" cy="1579487"/>
      </dsp:txXfrm>
    </dsp:sp>
    <dsp:sp modelId="{EA7EA948-4BCC-4A29-8FD2-885268D4811A}">
      <dsp:nvSpPr>
        <dsp:cNvPr id="0" name=""/>
        <dsp:cNvSpPr/>
      </dsp:nvSpPr>
      <dsp:spPr>
        <a:xfrm>
          <a:off x="0" y="3424958"/>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9C76F-E209-4B0F-BDE2-F9DDD621835E}">
      <dsp:nvSpPr>
        <dsp:cNvPr id="0" name=""/>
        <dsp:cNvSpPr/>
      </dsp:nvSpPr>
      <dsp:spPr>
        <a:xfrm>
          <a:off x="0" y="3424958"/>
          <a:ext cx="10515600" cy="112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mn-lt"/>
              <a:ea typeface="Source Serif 4" panose="02040603050405020204" pitchFamily="18" charset="0"/>
            </a:rPr>
            <a:t>Each RLF should have its own lending strategy based on local community needs.</a:t>
          </a:r>
        </a:p>
      </dsp:txBody>
      <dsp:txXfrm>
        <a:off x="0" y="3424958"/>
        <a:ext cx="10515600" cy="1123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F4E7-8691-4525-9A14-232ED3DAC13F}">
      <dsp:nvSpPr>
        <dsp:cNvPr id="0" name=""/>
        <dsp:cNvSpPr/>
      </dsp:nvSpPr>
      <dsp:spPr>
        <a:xfrm>
          <a:off x="51" y="4443"/>
          <a:ext cx="4913783" cy="424122"/>
        </a:xfrm>
        <a:prstGeom prst="rect">
          <a:avLst/>
        </a:prstGeom>
        <a:solidFill>
          <a:srgbClr val="FAA32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n-lt"/>
              <a:ea typeface="Source Serif 4" panose="02040603050405020204" pitchFamily="18" charset="0"/>
            </a:rPr>
            <a:t>Do…</a:t>
          </a:r>
        </a:p>
      </dsp:txBody>
      <dsp:txXfrm>
        <a:off x="51" y="4443"/>
        <a:ext cx="4913783" cy="424122"/>
      </dsp:txXfrm>
    </dsp:sp>
    <dsp:sp modelId="{29CDE118-912F-4B3D-AF57-7857E0827A5B}">
      <dsp:nvSpPr>
        <dsp:cNvPr id="0" name=""/>
        <dsp:cNvSpPr/>
      </dsp:nvSpPr>
      <dsp:spPr>
        <a:xfrm>
          <a:off x="51" y="428565"/>
          <a:ext cx="4913783" cy="3925349"/>
        </a:xfrm>
        <a:prstGeom prst="rect">
          <a:avLst/>
        </a:prstGeom>
        <a:solidFill>
          <a:srgbClr val="FFD89A">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mn-lt"/>
              <a:ea typeface="Source Serif 4" panose="02040603050405020204" pitchFamily="18" charset="0"/>
            </a:rPr>
            <a:t>Fund business lending</a:t>
          </a:r>
        </a:p>
        <a:p>
          <a:pPr marL="342900" lvl="2" indent="-171450" algn="l" defTabSz="844550">
            <a:lnSpc>
              <a:spcPct val="90000"/>
            </a:lnSpc>
            <a:spcBef>
              <a:spcPct val="0"/>
            </a:spcBef>
            <a:spcAft>
              <a:spcPct val="15000"/>
            </a:spcAft>
            <a:buChar char="•"/>
          </a:pPr>
          <a:r>
            <a:rPr lang="en-US" sz="1900" kern="1200" dirty="0">
              <a:latin typeface="+mn-lt"/>
              <a:ea typeface="Source Serif 4" panose="02040603050405020204" pitchFamily="18" charset="0"/>
            </a:rPr>
            <a:t> Most common use of RLFs</a:t>
          </a:r>
        </a:p>
        <a:p>
          <a:pPr marL="171450" lvl="1" indent="-171450" algn="l" defTabSz="844550">
            <a:lnSpc>
              <a:spcPct val="90000"/>
            </a:lnSpc>
            <a:spcBef>
              <a:spcPct val="0"/>
            </a:spcBef>
            <a:spcAft>
              <a:spcPct val="15000"/>
            </a:spcAft>
            <a:buChar char="•"/>
          </a:pPr>
          <a:r>
            <a:rPr lang="en-US" sz="1900" kern="1200" dirty="0">
              <a:latin typeface="+mn-lt"/>
              <a:ea typeface="Source Serif 4" panose="02040603050405020204" pitchFamily="18" charset="0"/>
            </a:rPr>
            <a:t>Fund public infrastructure or other authorized lending activities</a:t>
          </a:r>
        </a:p>
      </dsp:txBody>
      <dsp:txXfrm>
        <a:off x="51" y="428565"/>
        <a:ext cx="4913783" cy="3925349"/>
      </dsp:txXfrm>
    </dsp:sp>
    <dsp:sp modelId="{44F6F0A4-FF38-44FB-A8D3-E9B474F835DC}">
      <dsp:nvSpPr>
        <dsp:cNvPr id="0" name=""/>
        <dsp:cNvSpPr/>
      </dsp:nvSpPr>
      <dsp:spPr>
        <a:xfrm>
          <a:off x="5601764" y="4443"/>
          <a:ext cx="4913783" cy="424122"/>
        </a:xfrm>
        <a:prstGeom prst="rect">
          <a:avLst/>
        </a:prstGeom>
        <a:solidFill>
          <a:srgbClr val="FAA32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solidFill>
                <a:srgbClr val="FFFFFF"/>
              </a:solidFill>
              <a:latin typeface="Calibri" panose="020F0502020204030204"/>
              <a:ea typeface="Source Serif 4" panose="02040603050405020204" pitchFamily="18" charset="0"/>
              <a:cs typeface="+mn-cs"/>
            </a:rPr>
            <a:t>Don’t…</a:t>
          </a:r>
        </a:p>
      </dsp:txBody>
      <dsp:txXfrm>
        <a:off x="5601764" y="4443"/>
        <a:ext cx="4913783" cy="424122"/>
      </dsp:txXfrm>
    </dsp:sp>
    <dsp:sp modelId="{F9B05C2E-FE8F-4929-A9C3-59A63999D4AB}">
      <dsp:nvSpPr>
        <dsp:cNvPr id="0" name=""/>
        <dsp:cNvSpPr/>
      </dsp:nvSpPr>
      <dsp:spPr>
        <a:xfrm>
          <a:off x="5601764" y="428565"/>
          <a:ext cx="4913783" cy="3925349"/>
        </a:xfrm>
        <a:prstGeom prst="rect">
          <a:avLst/>
        </a:prstGeom>
        <a:solidFill>
          <a:srgbClr val="FFD89A">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mn-lt"/>
              <a:ea typeface="Source Serif 4" panose="02040603050405020204" pitchFamily="18" charset="0"/>
            </a:rPr>
            <a:t>Acquire equity position in private business</a:t>
          </a:r>
        </a:p>
        <a:p>
          <a:pPr marL="171450" lvl="1" indent="-171450" algn="l" defTabSz="844550">
            <a:lnSpc>
              <a:spcPct val="90000"/>
            </a:lnSpc>
            <a:spcBef>
              <a:spcPct val="0"/>
            </a:spcBef>
            <a:spcAft>
              <a:spcPct val="15000"/>
            </a:spcAft>
            <a:buChar char="•"/>
          </a:pPr>
          <a:r>
            <a:rPr lang="en-US" sz="1900" kern="1200" dirty="0">
              <a:latin typeface="+mn-lt"/>
              <a:ea typeface="Source Serif 4" panose="02040603050405020204" pitchFamily="18" charset="0"/>
            </a:rPr>
            <a:t>Subsidize interest payments on existing RLF loan</a:t>
          </a:r>
        </a:p>
        <a:p>
          <a:pPr marL="171450" lvl="1" indent="-171450" algn="l" defTabSz="844550">
            <a:lnSpc>
              <a:spcPct val="90000"/>
            </a:lnSpc>
            <a:spcBef>
              <a:spcPct val="0"/>
            </a:spcBef>
            <a:spcAft>
              <a:spcPct val="15000"/>
            </a:spcAft>
            <a:buChar char="•"/>
          </a:pPr>
          <a:r>
            <a:rPr lang="en-US" sz="1900" kern="1200" dirty="0">
              <a:latin typeface="+mn-lt"/>
              <a:ea typeface="Source Serif 4" panose="02040603050405020204" pitchFamily="18" charset="0"/>
            </a:rPr>
            <a:t>Provide borrowers’ required equity contribution under other Federal loan programs</a:t>
          </a:r>
        </a:p>
        <a:p>
          <a:pPr marL="171450" lvl="1" indent="-171450" algn="l" defTabSz="844550">
            <a:lnSpc>
              <a:spcPct val="90000"/>
            </a:lnSpc>
            <a:spcBef>
              <a:spcPct val="0"/>
            </a:spcBef>
            <a:spcAft>
              <a:spcPct val="15000"/>
            </a:spcAft>
            <a:buChar char="•"/>
          </a:pPr>
          <a:r>
            <a:rPr lang="en-US" sz="1900" kern="1200" dirty="0">
              <a:latin typeface="+mn-lt"/>
              <a:ea typeface="Source Serif 4" panose="02040603050405020204" pitchFamily="18" charset="0"/>
            </a:rPr>
            <a:t>Enable borrowers to acquire an interest in a business (unless sufficient economic benefit)</a:t>
          </a:r>
        </a:p>
        <a:p>
          <a:pPr marL="171450" lvl="1" indent="-171450" algn="l" defTabSz="844550">
            <a:lnSpc>
              <a:spcPct val="90000"/>
            </a:lnSpc>
            <a:spcBef>
              <a:spcPct val="0"/>
            </a:spcBef>
            <a:spcAft>
              <a:spcPct val="15000"/>
            </a:spcAft>
            <a:buChar char="•"/>
          </a:pPr>
          <a:r>
            <a:rPr lang="en-US" sz="1900" kern="1200" dirty="0">
              <a:latin typeface="+mn-lt"/>
              <a:ea typeface="Source Serif 4" panose="02040603050405020204" pitchFamily="18" charset="0"/>
            </a:rPr>
            <a:t>Provide loan for purpose of investment capital</a:t>
          </a:r>
        </a:p>
        <a:p>
          <a:pPr marL="171450" lvl="1" indent="-171450" algn="l" defTabSz="844550">
            <a:lnSpc>
              <a:spcPct val="90000"/>
            </a:lnSpc>
            <a:spcBef>
              <a:spcPct val="0"/>
            </a:spcBef>
            <a:spcAft>
              <a:spcPct val="15000"/>
            </a:spcAft>
            <a:buChar char="•"/>
          </a:pPr>
          <a:r>
            <a:rPr lang="en-US" sz="1900" kern="1200" dirty="0">
              <a:latin typeface="+mn-lt"/>
              <a:ea typeface="Source Serif 4" panose="02040603050405020204" pitchFamily="18" charset="0"/>
            </a:rPr>
            <a:t>Refinance existing debt (unless ‘sound economic justification’ or purchase rights of prior lien holder…)</a:t>
          </a:r>
        </a:p>
      </dsp:txBody>
      <dsp:txXfrm>
        <a:off x="5601764" y="428565"/>
        <a:ext cx="4913783" cy="3925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68EB0-9DC2-4CCF-A3A1-E475B69AC955}">
      <dsp:nvSpPr>
        <dsp:cNvPr id="0" name=""/>
        <dsp:cNvSpPr/>
      </dsp:nvSpPr>
      <dsp:spPr>
        <a:xfrm>
          <a:off x="1882635" y="2068"/>
          <a:ext cx="1188718" cy="1365349"/>
        </a:xfrm>
        <a:prstGeom prst="rect">
          <a:avLst/>
        </a:prstGeom>
        <a:solidFill>
          <a:srgbClr val="F15A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Equity: $300,000</a:t>
          </a:r>
        </a:p>
      </dsp:txBody>
      <dsp:txXfrm>
        <a:off x="1882635" y="2068"/>
        <a:ext cx="1188718" cy="1365349"/>
      </dsp:txXfrm>
    </dsp:sp>
    <dsp:sp modelId="{D75414A7-AB8C-421B-A8A7-6B0FABE56C2E}">
      <dsp:nvSpPr>
        <dsp:cNvPr id="0" name=""/>
        <dsp:cNvSpPr/>
      </dsp:nvSpPr>
      <dsp:spPr>
        <a:xfrm>
          <a:off x="648195" y="1435685"/>
          <a:ext cx="3657600" cy="1365349"/>
        </a:xfrm>
        <a:prstGeom prst="rect">
          <a:avLst/>
        </a:prstGeom>
        <a:solidFill>
          <a:srgbClr val="B44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SBA 504: $1.2M</a:t>
          </a:r>
        </a:p>
      </dsp:txBody>
      <dsp:txXfrm>
        <a:off x="648195" y="1435685"/>
        <a:ext cx="3657600" cy="1365349"/>
      </dsp:txXfrm>
    </dsp:sp>
    <dsp:sp modelId="{5B41A0C3-D6BC-4D4E-BC62-1F1E15DC45C6}">
      <dsp:nvSpPr>
        <dsp:cNvPr id="0" name=""/>
        <dsp:cNvSpPr/>
      </dsp:nvSpPr>
      <dsp:spPr>
        <a:xfrm>
          <a:off x="190995" y="2869302"/>
          <a:ext cx="4572000" cy="1365349"/>
        </a:xfrm>
        <a:prstGeom prst="rect">
          <a:avLst/>
        </a:prstGeom>
        <a:solidFill>
          <a:srgbClr val="3E6B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Bank Loan: $1.5M</a:t>
          </a:r>
        </a:p>
      </dsp:txBody>
      <dsp:txXfrm>
        <a:off x="190995" y="2869302"/>
        <a:ext cx="4572000" cy="13653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39B1E-DE98-4FF7-BE8D-E8821BE18654}">
      <dsp:nvSpPr>
        <dsp:cNvPr id="0" name=""/>
        <dsp:cNvSpPr/>
      </dsp:nvSpPr>
      <dsp:spPr>
        <a:xfrm>
          <a:off x="1882635" y="2120"/>
          <a:ext cx="1188718" cy="1019874"/>
        </a:xfrm>
        <a:prstGeom prst="rect">
          <a:avLst/>
        </a:prstGeom>
        <a:solidFill>
          <a:srgbClr val="FAA3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RLF: $300,000</a:t>
          </a:r>
        </a:p>
      </dsp:txBody>
      <dsp:txXfrm>
        <a:off x="1882635" y="2120"/>
        <a:ext cx="1188718" cy="1019874"/>
      </dsp:txXfrm>
    </dsp:sp>
    <dsp:sp modelId="{08D68EB0-9DC2-4CCF-A3A1-E475B69AC955}">
      <dsp:nvSpPr>
        <dsp:cNvPr id="0" name=""/>
        <dsp:cNvSpPr/>
      </dsp:nvSpPr>
      <dsp:spPr>
        <a:xfrm>
          <a:off x="1882635" y="1072988"/>
          <a:ext cx="1188718" cy="1019874"/>
        </a:xfrm>
        <a:prstGeom prst="rect">
          <a:avLst/>
        </a:prstGeom>
        <a:solidFill>
          <a:srgbClr val="F15A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Equity: $300,000</a:t>
          </a:r>
        </a:p>
      </dsp:txBody>
      <dsp:txXfrm>
        <a:off x="1882635" y="1072988"/>
        <a:ext cx="1188718" cy="1019874"/>
      </dsp:txXfrm>
    </dsp:sp>
    <dsp:sp modelId="{D75414A7-AB8C-421B-A8A7-6B0FABE56C2E}">
      <dsp:nvSpPr>
        <dsp:cNvPr id="0" name=""/>
        <dsp:cNvSpPr/>
      </dsp:nvSpPr>
      <dsp:spPr>
        <a:xfrm>
          <a:off x="1059675" y="2143856"/>
          <a:ext cx="2834639" cy="1019874"/>
        </a:xfrm>
        <a:prstGeom prst="rect">
          <a:avLst/>
        </a:prstGeom>
        <a:solidFill>
          <a:srgbClr val="B447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504: $900,000</a:t>
          </a:r>
        </a:p>
      </dsp:txBody>
      <dsp:txXfrm>
        <a:off x="1059675" y="2143856"/>
        <a:ext cx="2834639" cy="1019874"/>
      </dsp:txXfrm>
    </dsp:sp>
    <dsp:sp modelId="{5B41A0C3-D6BC-4D4E-BC62-1F1E15DC45C6}">
      <dsp:nvSpPr>
        <dsp:cNvPr id="0" name=""/>
        <dsp:cNvSpPr/>
      </dsp:nvSpPr>
      <dsp:spPr>
        <a:xfrm>
          <a:off x="190995" y="3214725"/>
          <a:ext cx="4572000" cy="1019874"/>
        </a:xfrm>
        <a:prstGeom prst="rect">
          <a:avLst/>
        </a:prstGeom>
        <a:solidFill>
          <a:srgbClr val="3E6B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t>Bank Loan: $1.5M</a:t>
          </a:r>
        </a:p>
      </dsp:txBody>
      <dsp:txXfrm>
        <a:off x="190995" y="3214725"/>
        <a:ext cx="4572000" cy="10198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FF4E1-5C49-4C08-9426-7594A9B9E064}"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8C227-47A3-4B2B-9919-2635A71972BE}" type="slidenum">
              <a:rPr lang="en-US" smtClean="0"/>
              <a:t>‹#›</a:t>
            </a:fld>
            <a:endParaRPr lang="en-US"/>
          </a:p>
        </p:txBody>
      </p:sp>
    </p:spTree>
    <p:extLst>
      <p:ext uri="{BB962C8B-B14F-4D97-AF65-F5344CB8AC3E}">
        <p14:creationId xmlns:p14="http://schemas.microsoft.com/office/powerpoint/2010/main" val="408085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5"/>
          </p:nvPr>
        </p:nvSpPr>
        <p:spPr/>
        <p:txBody>
          <a:bodyPr/>
          <a:lstStyle/>
          <a:p>
            <a:fld id="{3567F498-A6DD-420E-A9F4-EA002A62B719}" type="slidenum">
              <a:rPr lang="en-US" smtClean="0"/>
              <a:t>1</a:t>
            </a:fld>
            <a:endParaRPr lang="en-US"/>
          </a:p>
        </p:txBody>
      </p:sp>
    </p:spTree>
    <p:extLst>
      <p:ext uri="{BB962C8B-B14F-4D97-AF65-F5344CB8AC3E}">
        <p14:creationId xmlns:p14="http://schemas.microsoft.com/office/powerpoint/2010/main" val="3009668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CoP (and this presentation) will focus on EDA-Funded RLFs.</a:t>
            </a:r>
          </a:p>
        </p:txBody>
      </p:sp>
      <p:sp>
        <p:nvSpPr>
          <p:cNvPr id="4" name="Slide Number Placeholder 3"/>
          <p:cNvSpPr>
            <a:spLocks noGrp="1"/>
          </p:cNvSpPr>
          <p:nvPr>
            <p:ph type="sldNum" sz="quarter" idx="5"/>
          </p:nvPr>
        </p:nvSpPr>
        <p:spPr/>
        <p:txBody>
          <a:bodyPr/>
          <a:lstStyle/>
          <a:p>
            <a:fld id="{CBD8C227-47A3-4B2B-9919-2635A71972BE}" type="slidenum">
              <a:rPr lang="en-US" smtClean="0"/>
              <a:t>16</a:t>
            </a:fld>
            <a:endParaRPr lang="en-US"/>
          </a:p>
        </p:txBody>
      </p:sp>
    </p:spTree>
    <p:extLst>
      <p:ext uri="{BB962C8B-B14F-4D97-AF65-F5344CB8AC3E}">
        <p14:creationId xmlns:p14="http://schemas.microsoft.com/office/powerpoint/2010/main" val="103840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Adjustment Assistance </a:t>
            </a:r>
          </a:p>
        </p:txBody>
      </p:sp>
      <p:sp>
        <p:nvSpPr>
          <p:cNvPr id="4" name="Slide Number Placeholder 3"/>
          <p:cNvSpPr>
            <a:spLocks noGrp="1"/>
          </p:cNvSpPr>
          <p:nvPr>
            <p:ph type="sldNum" sz="quarter" idx="5"/>
          </p:nvPr>
        </p:nvSpPr>
        <p:spPr/>
        <p:txBody>
          <a:bodyPr/>
          <a:lstStyle/>
          <a:p>
            <a:pPr>
              <a:defRPr/>
            </a:pPr>
            <a:fld id="{334231B3-5F42-4EF3-A406-C7A01BEF4219}" type="slidenum">
              <a:rPr lang="en-US" altLang="en-US" smtClean="0"/>
              <a:pPr>
                <a:defRPr/>
              </a:pPr>
              <a:t>20</a:t>
            </a:fld>
            <a:endParaRPr lang="en-US" altLang="en-US"/>
          </a:p>
        </p:txBody>
      </p:sp>
    </p:spTree>
    <p:extLst>
      <p:ext uri="{BB962C8B-B14F-4D97-AF65-F5344CB8AC3E}">
        <p14:creationId xmlns:p14="http://schemas.microsoft.com/office/powerpoint/2010/main" val="425398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93c809c2f_8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93c809c2f_8_8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effectLst/>
                <a:latin typeface="Calibri" panose="020F0502020204030204" pitchFamily="34" charset="0"/>
                <a:ea typeface="Calibri" panose="020F0502020204030204" pitchFamily="34" charset="0"/>
              </a:rPr>
              <a:t>Kelly Davila </a:t>
            </a:r>
            <a:r>
              <a:rPr lang="en-US" sz="1800" dirty="0">
                <a:effectLst/>
                <a:latin typeface="Calibri" panose="020F0502020204030204" pitchFamily="34" charset="0"/>
                <a:ea typeface="Calibri" panose="020F0502020204030204" pitchFamily="34" charset="0"/>
              </a:rPr>
              <a:t>is the Director of Regional Services &amp; Economic Development for the South Plains Association of Governments/Caprock Business Finance Corporation in Lubbock, Texas. She has managed the EDA funded RLF and CDC operations since 2018 and oversees a RLF portfolio that spans 3 regions in West Texas with over 150 active loans and a portfolio of over $12MM ($9MM outstanding in active loans).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BD8C227-47A3-4B2B-9919-2635A71972BE}" type="slidenum">
              <a:rPr lang="en-US" smtClean="0"/>
              <a:t>35</a:t>
            </a:fld>
            <a:endParaRPr lang="en-US"/>
          </a:p>
        </p:txBody>
      </p:sp>
    </p:spTree>
    <p:extLst>
      <p:ext uri="{BB962C8B-B14F-4D97-AF65-F5344CB8AC3E}">
        <p14:creationId xmlns:p14="http://schemas.microsoft.com/office/powerpoint/2010/main" val="259776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dirty="0">
                <a:latin typeface="Arial"/>
                <a:ea typeface="+mn-ea"/>
                <a:cs typeface="Arial"/>
              </a:rPr>
              <a:t>Note title</a:t>
            </a:r>
          </a:p>
          <a:p>
            <a:pPr algn="l" hangingPunct="0">
              <a:lnSpc>
                <a:spcPct val="100000"/>
              </a:lnSpc>
            </a:pPr>
            <a:r>
              <a:rPr dirty="0">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39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rPr>
              <a:t>Thank you for attending today’s workshop! I wanted to extend an invitation to upcoming virtual workshops that the RLF CoP is hosting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Later this month, Susan Brown a consultant for the Beneficial State Foundation is going to present Underwriting for Racial Justice.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During the workshop, Susan will share the mission and activities of the URJ project, present a brief framing of systemic inequality in financing, and then discuss options lenders can employ to increase capital access for POC.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The workshop is on Wednesday, May 22</a:t>
            </a:r>
            <a:r>
              <a:rPr lang="en-US" sz="1200" baseline="30000" dirty="0">
                <a:effectLst/>
                <a:latin typeface="Calibri" panose="020F0502020204030204" pitchFamily="34" charset="0"/>
                <a:ea typeface="Calibri" panose="020F0502020204030204" pitchFamily="34" charset="0"/>
              </a:rPr>
              <a:t>nd</a:t>
            </a:r>
            <a:r>
              <a:rPr lang="en-US" sz="1200" dirty="0">
                <a:effectLst/>
                <a:latin typeface="Calibri" panose="020F0502020204030204" pitchFamily="34" charset="0"/>
                <a:ea typeface="Calibri" panose="020F0502020204030204" pitchFamily="34" charset="0"/>
              </a:rPr>
              <a:t> from 2-3:15pm ET. </a:t>
            </a:r>
            <a:endParaRPr lang="en-US" b="0" i="0" dirty="0">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Calibri" panose="020F0502020204030204" pitchFamily="34" charset="0"/>
              </a:rPr>
              <a:t>You can register for the workshop via the QR code on the screen.</a:t>
            </a:r>
          </a:p>
        </p:txBody>
      </p:sp>
      <p:sp>
        <p:nvSpPr>
          <p:cNvPr id="4" name="Slide Number Placeholder 3"/>
          <p:cNvSpPr>
            <a:spLocks noGrp="1"/>
          </p:cNvSpPr>
          <p:nvPr>
            <p:ph type="sldNum" sz="quarter" idx="5"/>
          </p:nvPr>
        </p:nvSpPr>
        <p:spPr/>
        <p:txBody>
          <a:bodyPr/>
          <a:lstStyle/>
          <a:p>
            <a:fld id="{49AB621C-EF3E-4D4B-8BAE-64D97FB374D2}" type="slidenum">
              <a:rPr lang="en-US" smtClean="0"/>
              <a:t>2</a:t>
            </a:fld>
            <a:endParaRPr lang="en-US"/>
          </a:p>
        </p:txBody>
      </p:sp>
    </p:spTree>
    <p:extLst>
      <p:ext uri="{BB962C8B-B14F-4D97-AF65-F5344CB8AC3E}">
        <p14:creationId xmlns:p14="http://schemas.microsoft.com/office/powerpoint/2010/main" val="516851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42</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43</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44</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45</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notes_title</a:t>
            </a:r>
          </a:p>
          <a:p>
            <a:pPr algn="l" hangingPunct="0">
              <a:lnSpc>
                <a:spcPct val="100000"/>
              </a:lnSpc>
            </a:pPr>
            <a:r>
              <a:rPr>
                <a:latin typeface="Arial"/>
                <a:ea typeface="+mn-ea"/>
                <a:cs typeface="Arial"/>
              </a:rPr>
              <a:t>Since March 2023:</a:t>
            </a:r>
          </a:p>
          <a:p>
            <a:pPr algn="l" hangingPunct="0">
              <a:lnSpc>
                <a:spcPct val="100000"/>
              </a:lnSpc>
            </a:pPr>
            <a:r>
              <a:rPr>
                <a:latin typeface="Arial"/>
                <a:ea typeface="+mn-ea"/>
                <a:cs typeface="Arial"/>
              </a:rPr>
              <a:t>Permian added 1 loan</a:t>
            </a:r>
          </a:p>
          <a:p>
            <a:pPr algn="l" hangingPunct="0">
              <a:lnSpc>
                <a:spcPct val="100000"/>
              </a:lnSpc>
            </a:pPr>
            <a:r>
              <a:rPr>
                <a:latin typeface="Arial"/>
                <a:ea typeface="+mn-ea"/>
                <a:cs typeface="Arial"/>
              </a:rPr>
              <a:t>Panhandle added 3 loans</a:t>
            </a:r>
          </a:p>
          <a:p>
            <a:pPr algn="l" hangingPunct="0">
              <a:lnSpc>
                <a:spcPct val="100000"/>
              </a:lnSpc>
            </a:pPr>
            <a:r>
              <a:rPr>
                <a:latin typeface="Arial"/>
                <a:ea typeface="+mn-ea"/>
                <a:cs typeface="Arial"/>
              </a:rPr>
              <a:t>SPAG added 4 loans</a:t>
            </a:r>
          </a:p>
          <a:p>
            <a:pPr algn="l" hangingPunct="0">
              <a:lnSpc>
                <a:spcPct val="100000"/>
              </a:lnSpc>
            </a:pPr>
            <a:r>
              <a:rPr>
                <a:latin typeface="Arial"/>
                <a:ea typeface="+mn-ea"/>
                <a:cs typeface="Arial"/>
              </a:rPr>
              <a:t>West Texas added 1 loan</a:t>
            </a:r>
          </a:p>
        </p:txBody>
      </p:sp>
      <p:sp>
        <p:nvSpPr>
          <p:cNvPr id="4" name="Slide Number Placeholder 3"/>
          <p:cNvSpPr>
            <a:spLocks noGrp="1"/>
          </p:cNvSpPr>
          <p:nvPr>
            <p:ph type="sldNum" sz="quarter" idx="5"/>
          </p:nvPr>
        </p:nvSpPr>
        <p:spPr/>
        <p:txBody>
          <a:bodyPr/>
          <a:lstStyle/>
          <a:p>
            <a:fld id="{4F38AFD9-D5DB-4A47-A4BE-251B4DF1413A}" type="slidenum">
              <a:rPr lang="en-US"/>
              <a:t>46</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47</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48</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49</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b="1">
                <a:latin typeface="Arial"/>
                <a:ea typeface="+mn-ea"/>
                <a:cs typeface="Arial"/>
              </a:rPr>
              <a:t>Note title</a:t>
            </a:r>
          </a:p>
          <a:p>
            <a:pPr algn="l" hangingPunct="0">
              <a:lnSpc>
                <a:spcPct val="100000"/>
              </a:lnSpc>
            </a:pPr>
            <a:r>
              <a:rPr>
                <a:latin typeface="Arial"/>
                <a:ea typeface="+mn-ea"/>
                <a:cs typeface="Arial"/>
              </a:rPr>
              <a:t>Type your notes here. They will be viewable in presenter view.</a:t>
            </a:r>
          </a:p>
        </p:txBody>
      </p:sp>
      <p:sp>
        <p:nvSpPr>
          <p:cNvPr id="4" name="Slide Number Placeholder 3"/>
          <p:cNvSpPr>
            <a:spLocks noGrp="1"/>
          </p:cNvSpPr>
          <p:nvPr>
            <p:ph type="sldNum" sz="quarter" idx="5"/>
          </p:nvPr>
        </p:nvSpPr>
        <p:spPr/>
        <p:txBody>
          <a:bodyPr/>
          <a:lstStyle/>
          <a:p>
            <a:fld id="{4F38AFD9-D5DB-4A47-A4BE-251B4DF1413A}" type="slidenum">
              <a:rPr lang="en-US"/>
              <a:t>50</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5"/>
          </p:nvPr>
        </p:nvSpPr>
        <p:spPr/>
        <p:txBody>
          <a:bodyPr/>
          <a:lstStyle/>
          <a:p>
            <a:fld id="{3567F498-A6DD-420E-A9F4-EA002A62B719}" type="slidenum">
              <a:rPr lang="en-US" smtClean="0"/>
              <a:t>51</a:t>
            </a:fld>
            <a:endParaRPr lang="en-US"/>
          </a:p>
        </p:txBody>
      </p:sp>
    </p:spTree>
    <p:extLst>
      <p:ext uri="{BB962C8B-B14F-4D97-AF65-F5344CB8AC3E}">
        <p14:creationId xmlns:p14="http://schemas.microsoft.com/office/powerpoint/2010/main" val="15295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rPr>
              <a:t>Then in June, we will be co-hosting a workshop with NADO, RLF 201.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The presenters for this workshop are Rick Hunsaker from Region 12 </a:t>
            </a:r>
            <a:r>
              <a:rPr lang="en-US" sz="1200" dirty="0" err="1">
                <a:effectLst/>
                <a:latin typeface="Calibri" panose="020F0502020204030204" pitchFamily="34" charset="0"/>
                <a:ea typeface="Calibri" panose="020F0502020204030204" pitchFamily="34" charset="0"/>
              </a:rPr>
              <a:t>CoG</a:t>
            </a:r>
            <a:r>
              <a:rPr lang="en-US" sz="1200" dirty="0">
                <a:effectLst/>
                <a:latin typeface="Calibri" panose="020F0502020204030204" pitchFamily="34" charset="0"/>
                <a:ea typeface="Calibri" panose="020F0502020204030204" pitchFamily="34" charset="0"/>
              </a:rPr>
              <a:t>, Karen Lynch from EDA, and Mary Louk from Grow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During the workshop, they will cover their best practices on how to manage an EDA-funded RLF.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rPr>
              <a:t>The workshop is on Tuesday, June 11 from 2-3 ET. </a:t>
            </a:r>
            <a:endParaRPr lang="en-US" b="0" i="0" dirty="0">
              <a:solidFill>
                <a:srgbClr val="00000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Calibri" panose="020F0502020204030204" pitchFamily="34" charset="0"/>
              </a:rPr>
              <a:t>You can register for the workshop via the QR code on the screen.</a:t>
            </a:r>
          </a:p>
          <a:p>
            <a:endParaRPr lang="en-US" dirty="0"/>
          </a:p>
        </p:txBody>
      </p:sp>
      <p:sp>
        <p:nvSpPr>
          <p:cNvPr id="4" name="Slide Number Placeholder 3"/>
          <p:cNvSpPr>
            <a:spLocks noGrp="1"/>
          </p:cNvSpPr>
          <p:nvPr>
            <p:ph type="sldNum" sz="quarter" idx="5"/>
          </p:nvPr>
        </p:nvSpPr>
        <p:spPr/>
        <p:txBody>
          <a:bodyPr/>
          <a:lstStyle/>
          <a:p>
            <a:fld id="{49AB621C-EF3E-4D4B-8BAE-64D97FB374D2}" type="slidenum">
              <a:rPr lang="en-US" smtClean="0"/>
              <a:t>3</a:t>
            </a:fld>
            <a:endParaRPr lang="en-US"/>
          </a:p>
        </p:txBody>
      </p:sp>
    </p:spTree>
    <p:extLst>
      <p:ext uri="{BB962C8B-B14F-4D97-AF65-F5344CB8AC3E}">
        <p14:creationId xmlns:p14="http://schemas.microsoft.com/office/powerpoint/2010/main" val="176621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a typeface="Source Serif 4" panose="02040603050405020204" pitchFamily="18" charset="0"/>
              </a:rPr>
              <a:t>The listserv QR code is on top</a:t>
            </a:r>
          </a:p>
          <a:p>
            <a:pPr marL="628650" lvl="1" indent="-171450">
              <a:buFont typeface="Arial" panose="020B0604020202020204" pitchFamily="34" charset="0"/>
              <a:buChar char="•"/>
            </a:pPr>
            <a:r>
              <a:rPr lang="en-US" sz="1200" dirty="0">
                <a:ea typeface="Source Serif 4" panose="02040603050405020204" pitchFamily="18" charset="0"/>
              </a:rPr>
              <a:t>We have at least one workshop a month and share save the dates and recordings through our eblasts.</a:t>
            </a:r>
          </a:p>
          <a:p>
            <a:pPr marL="628650" lvl="1" indent="-171450">
              <a:buFont typeface="Arial" panose="020B0604020202020204" pitchFamily="34" charset="0"/>
              <a:buChar char="•"/>
            </a:pPr>
            <a:r>
              <a:rPr lang="en-US" sz="1200" dirty="0">
                <a:ea typeface="Source Serif 4" panose="02040603050405020204" pitchFamily="18" charset="0"/>
              </a:rPr>
              <a:t>Additionally, the RLF CoP will teach four training cohorts throughout the life of the grant. The application to join Cohort 3 opens on June 1.  Links and updates about the application will be shared later this month.</a:t>
            </a:r>
          </a:p>
          <a:p>
            <a:pPr marL="171450" lvl="0" indent="-171450">
              <a:buFont typeface="Arial" panose="020B0604020202020204" pitchFamily="34" charset="0"/>
              <a:buChar char="•"/>
            </a:pPr>
            <a:r>
              <a:rPr lang="en-US" sz="1200" dirty="0">
                <a:ea typeface="Source Serif 4" panose="02040603050405020204" pitchFamily="18" charset="0"/>
              </a:rPr>
              <a:t>The second QR code is to join our portal </a:t>
            </a:r>
          </a:p>
          <a:p>
            <a:pPr marL="628650" lvl="1" indent="-171450">
              <a:buFont typeface="Arial" panose="020B0604020202020204" pitchFamily="34" charset="0"/>
              <a:buChar char="•"/>
            </a:pPr>
            <a:r>
              <a:rPr lang="en-US" sz="1200" dirty="0">
                <a:ea typeface="Source Serif 4" panose="02040603050405020204" pitchFamily="18" charset="0"/>
              </a:rPr>
              <a:t>It is free to join! </a:t>
            </a:r>
          </a:p>
          <a:p>
            <a:pPr marL="628650" lvl="1" indent="-171450">
              <a:buFont typeface="Arial" panose="020B0604020202020204" pitchFamily="34" charset="0"/>
              <a:buChar char="•"/>
            </a:pPr>
            <a:r>
              <a:rPr lang="en-US" sz="1200" dirty="0">
                <a:ea typeface="Source Serif 4" panose="02040603050405020204" pitchFamily="18" charset="0"/>
              </a:rPr>
              <a:t>The portal includes regional forums where you can talk with your peers and a growing library of helpful resources.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9AB621C-EF3E-4D4B-8BAE-64D97FB374D2}" type="slidenum">
              <a:rPr lang="en-US" smtClean="0"/>
              <a:t>4</a:t>
            </a:fld>
            <a:endParaRPr lang="en-US"/>
          </a:p>
        </p:txBody>
      </p:sp>
    </p:spTree>
    <p:extLst>
      <p:ext uri="{BB962C8B-B14F-4D97-AF65-F5344CB8AC3E}">
        <p14:creationId xmlns:p14="http://schemas.microsoft.com/office/powerpoint/2010/main" val="162799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agenda go to </a:t>
            </a:r>
            <a:r>
              <a:rPr lang="en-US" dirty="0" err="1"/>
              <a:t>Menti</a:t>
            </a:r>
            <a:r>
              <a:rPr lang="en-US" dirty="0"/>
              <a:t> so that presenters understand who is in audience and level of understanding</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62F7F3B-5ECB-4786-8EFC-B23B91F79A31}" type="slidenum">
              <a:rPr lang="en-US" smtClean="0"/>
              <a:t>5</a:t>
            </a:fld>
            <a:endParaRPr lang="en-US"/>
          </a:p>
        </p:txBody>
      </p:sp>
    </p:spTree>
    <p:extLst>
      <p:ext uri="{BB962C8B-B14F-4D97-AF65-F5344CB8AC3E}">
        <p14:creationId xmlns:p14="http://schemas.microsoft.com/office/powerpoint/2010/main" val="352273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quotes are from EDA.</a:t>
            </a:r>
          </a:p>
          <a:p>
            <a:pPr marL="628650" lvl="1" indent="-171450">
              <a:buFont typeface="Arial" panose="020B0604020202020204" pitchFamily="34" charset="0"/>
              <a:buChar char="•"/>
            </a:pPr>
            <a:r>
              <a:rPr lang="en-US" dirty="0"/>
              <a:t>The first explains why the agency established 8 Communities of Practice last year.</a:t>
            </a:r>
          </a:p>
          <a:p>
            <a:pPr marL="628650" lvl="1" indent="-171450">
              <a:buFont typeface="Arial" panose="020B0604020202020204" pitchFamily="34" charset="0"/>
              <a:buChar char="•"/>
            </a:pPr>
            <a:r>
              <a:rPr lang="en-US" dirty="0"/>
              <a:t>The second quote highlights EDA’s objectives for this CoP. </a:t>
            </a:r>
          </a:p>
          <a:p>
            <a:pPr marL="171450" lvl="0" indent="-171450">
              <a:buFont typeface="Arial" panose="020B0604020202020204" pitchFamily="34" charset="0"/>
              <a:buChar char="•"/>
            </a:pPr>
            <a:r>
              <a:rPr lang="en-US" dirty="0"/>
              <a:t>EDA hopes that through Communities of Practice, including this one and the EDD CoP, economic development practitioners – such as yourselves -  can enhance their abilities to continue to benefit communities across the country.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35113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D8C227-47A3-4B2B-9919-2635A71972BE}" type="slidenum">
              <a:rPr lang="en-US" smtClean="0"/>
              <a:t>7</a:t>
            </a:fld>
            <a:endParaRPr lang="en-US"/>
          </a:p>
        </p:txBody>
      </p:sp>
    </p:spTree>
    <p:extLst>
      <p:ext uri="{BB962C8B-B14F-4D97-AF65-F5344CB8AC3E}">
        <p14:creationId xmlns:p14="http://schemas.microsoft.com/office/powerpoint/2010/main" val="193388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activities of the RLF CoP will help us meet the objectives and increase RLF capacity.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Training and Resources &amp; RLF Network </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Monthly workshops – such as this one, you can join our mailing list or check out NADO News to hear about our workshops.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Cohort – We will teach 4 training cohorts during our CoP’s grant. The cohorts are intended to improve organizational capacity and help improve participants’ skills. We have finished Cohort 1 and are int the early stages of Cohort 2. The application to join Cohort 3 will come out around May.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Virtual portal – the portal stores helpful resources, including workshop and cohort recordings, and acts as a virtual space to have conversations among your peers in the regional forums. </a:t>
            </a:r>
          </a:p>
          <a:p>
            <a:pPr marL="171450" indent="-171450">
              <a:buFont typeface="Arial" panose="020B0604020202020204" pitchFamily="34" charset="0"/>
              <a:buChar char="•"/>
            </a:pPr>
            <a:r>
              <a:rPr lang="en-US" b="1" dirty="0"/>
              <a:t>Industry analysis </a:t>
            </a:r>
          </a:p>
          <a:p>
            <a:pPr marL="628650" lvl="1" indent="-171450">
              <a:buFont typeface="Arial" panose="020B0604020202020204" pitchFamily="34" charset="0"/>
              <a:buChar char="•"/>
            </a:pPr>
            <a:r>
              <a:rPr lang="en-US" dirty="0"/>
              <a:t>Self-assessment – this is a tool that will provide insights on RLFs in America. It will be open for all RLFs to complete in April.</a:t>
            </a:r>
          </a:p>
          <a:p>
            <a:pPr marL="628650" lvl="1" indent="-171450">
              <a:buFont typeface="Arial" panose="020B0604020202020204" pitchFamily="34" charset="0"/>
              <a:buChar char="•"/>
            </a:pPr>
            <a:r>
              <a:rPr lang="en-US" dirty="0"/>
              <a:t>ED-209 data –Nowak will combine RLF 209 data w/ the findings from the self-assessment to create a white paper on the RLF industry</a:t>
            </a:r>
          </a:p>
          <a:p>
            <a:pPr marL="628650" lvl="1" indent="-171450">
              <a:buFont typeface="Arial" panose="020B0604020202020204" pitchFamily="34" charset="0"/>
              <a:buChar char="•"/>
            </a:pPr>
            <a:r>
              <a:rPr lang="en-US" dirty="0"/>
              <a:t>Cohort evaluations – there are 3 evaluations of the training cohorts that also provide a look at RLFs’ challenges and successes </a:t>
            </a:r>
          </a:p>
          <a:p>
            <a:pPr marL="171450" lvl="0" indent="-171450">
              <a:buFont typeface="Arial" panose="020B0604020202020204" pitchFamily="34" charset="0"/>
              <a:buChar char="•"/>
            </a:pPr>
            <a:r>
              <a:rPr lang="en-US" b="1" dirty="0"/>
              <a:t>Advisory Committee</a:t>
            </a:r>
          </a:p>
          <a:p>
            <a:pPr marL="628650" lvl="1" indent="-171450">
              <a:buFont typeface="Arial" panose="020B0604020202020204" pitchFamily="34" charset="0"/>
              <a:buChar char="•"/>
            </a:pPr>
            <a:r>
              <a:rPr lang="en-US" dirty="0"/>
              <a:t>9 peer leaders that were nominated by colleagues, EDA regional offices, or other organizations</a:t>
            </a:r>
          </a:p>
          <a:p>
            <a:pPr marL="628650" lvl="1" indent="-171450">
              <a:buFont typeface="Arial" panose="020B0604020202020204" pitchFamily="34" charset="0"/>
              <a:buChar char="•"/>
            </a:pPr>
            <a:r>
              <a:rPr lang="en-US" dirty="0"/>
              <a:t>Representation from around the country and from each RO</a:t>
            </a:r>
          </a:p>
          <a:p>
            <a:pPr marL="628650" lvl="1" indent="-171450">
              <a:buFont typeface="Arial" panose="020B0604020202020204" pitchFamily="34" charset="0"/>
              <a:buChar char="•"/>
            </a:pPr>
            <a:r>
              <a:rPr lang="en-US" dirty="0"/>
              <a:t>Meet with them at least once a month to get insights on what RLFs are interested in and make sure that our plans are relevant</a:t>
            </a:r>
          </a:p>
          <a:p>
            <a:pPr marL="628650" lvl="1" indent="-171450">
              <a:buFont typeface="Arial" panose="020B0604020202020204" pitchFamily="34" charset="0"/>
              <a:buChar char="•"/>
            </a:pPr>
            <a:r>
              <a:rPr lang="en-US" dirty="0"/>
              <a:t>May join classes or workshops to provide their tips/ perspective and examples – we will be hearing from one of our peer leaders in today’s workshop!</a:t>
            </a:r>
          </a:p>
        </p:txBody>
      </p:sp>
      <p:sp>
        <p:nvSpPr>
          <p:cNvPr id="4" name="Slide Number Placeholder 3"/>
          <p:cNvSpPr>
            <a:spLocks noGrp="1"/>
          </p:cNvSpPr>
          <p:nvPr>
            <p:ph type="sldNum" sz="quarter" idx="5"/>
          </p:nvPr>
        </p:nvSpPr>
        <p:spPr/>
        <p:txBody>
          <a:bodyPr/>
          <a:lstStyle/>
          <a:p>
            <a:fld id="{CBD8C227-47A3-4B2B-9919-2635A71972BE}" type="slidenum">
              <a:rPr lang="en-US" smtClean="0"/>
              <a:t>8</a:t>
            </a:fld>
            <a:endParaRPr lang="en-US"/>
          </a:p>
        </p:txBody>
      </p:sp>
    </p:spTree>
    <p:extLst>
      <p:ext uri="{BB962C8B-B14F-4D97-AF65-F5344CB8AC3E}">
        <p14:creationId xmlns:p14="http://schemas.microsoft.com/office/powerpoint/2010/main" val="131578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D8C227-47A3-4B2B-9919-2635A71972BE}" type="slidenum">
              <a:rPr lang="en-US" smtClean="0"/>
              <a:t>12</a:t>
            </a:fld>
            <a:endParaRPr lang="en-US"/>
          </a:p>
        </p:txBody>
      </p:sp>
    </p:spTree>
    <p:extLst>
      <p:ext uri="{BB962C8B-B14F-4D97-AF65-F5344CB8AC3E}">
        <p14:creationId xmlns:p14="http://schemas.microsoft.com/office/powerpoint/2010/main" val="1231624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E8C0-695B-DE25-0891-EE6D774C95D9}"/>
              </a:ext>
            </a:extLst>
          </p:cNvPr>
          <p:cNvSpPr>
            <a:spLocks noGrp="1"/>
          </p:cNvSpPr>
          <p:nvPr>
            <p:ph type="ctrTitle"/>
          </p:nvPr>
        </p:nvSpPr>
        <p:spPr>
          <a:xfrm>
            <a:off x="1524000" y="1122363"/>
            <a:ext cx="9144000" cy="2387600"/>
          </a:xfrm>
          <a:prstGeom prst="rect">
            <a:avLst/>
          </a:prstGeom>
        </p:spPr>
        <p:txBody>
          <a:bodyPr anchor="b"/>
          <a:lstStyle>
            <a:lvl1pPr algn="l">
              <a:defRPr sz="6000" b="1" i="0">
                <a:solidFill>
                  <a:srgbClr val="675CA8"/>
                </a:solidFill>
                <a:latin typeface="Montserrat Thin ExtraBold"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5A88BDA-5035-6AD2-E387-6C2FAAED31C0}"/>
              </a:ext>
            </a:extLst>
          </p:cNvPr>
          <p:cNvSpPr>
            <a:spLocks noGrp="1"/>
          </p:cNvSpPr>
          <p:nvPr>
            <p:ph type="subTitle" idx="1"/>
          </p:nvPr>
        </p:nvSpPr>
        <p:spPr>
          <a:xfrm>
            <a:off x="1524000" y="3602038"/>
            <a:ext cx="9144000" cy="1655762"/>
          </a:xfrm>
          <a:prstGeom prst="rect">
            <a:avLst/>
          </a:prstGeom>
        </p:spPr>
        <p:txBody>
          <a:bodyPr>
            <a:normAutofit/>
          </a:bodyPr>
          <a:lstStyle>
            <a:lvl1pPr marL="0" indent="0" algn="l">
              <a:buNone/>
              <a:defRPr sz="3600">
                <a:solidFill>
                  <a:srgbClr val="8A8B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248027-B5EF-E2B8-05A7-25EC29C60A43}"/>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5" name="Footer Placeholder 4">
            <a:extLst>
              <a:ext uri="{FF2B5EF4-FFF2-40B4-BE49-F238E27FC236}">
                <a16:creationId xmlns:a16="http://schemas.microsoft.com/office/drawing/2014/main" id="{E252F8B9-7206-C5D9-D3CC-8D839A7B416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608C19F-E4DB-D169-9B12-ECCD05C4D883}"/>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sp>
        <p:nvSpPr>
          <p:cNvPr id="11" name="Right Triangle 10">
            <a:extLst>
              <a:ext uri="{FF2B5EF4-FFF2-40B4-BE49-F238E27FC236}">
                <a16:creationId xmlns:a16="http://schemas.microsoft.com/office/drawing/2014/main" id="{3068832E-8FAB-9190-3301-3BF006D0F082}"/>
              </a:ext>
            </a:extLst>
          </p:cNvPr>
          <p:cNvSpPr/>
          <p:nvPr userDrawn="1"/>
        </p:nvSpPr>
        <p:spPr>
          <a:xfrm flipH="1" flipV="1">
            <a:off x="8527192" y="-1"/>
            <a:ext cx="3664808" cy="5661499"/>
          </a:xfrm>
          <a:prstGeom prst="rtTriangle">
            <a:avLst/>
          </a:prstGeom>
          <a:solidFill>
            <a:srgbClr val="675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21A52AE2-0179-8B7D-4FC3-0E8FED508782}"/>
              </a:ext>
            </a:extLst>
          </p:cNvPr>
          <p:cNvSpPr/>
          <p:nvPr userDrawn="1"/>
        </p:nvSpPr>
        <p:spPr>
          <a:xfrm flipV="1">
            <a:off x="0" y="-1"/>
            <a:ext cx="1965216" cy="3035921"/>
          </a:xfrm>
          <a:prstGeom prst="rtTriangle">
            <a:avLst/>
          </a:prstGeom>
          <a:solidFill>
            <a:srgbClr val="FAA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blue text on a black background&#10;&#10;Description automatically generated">
            <a:extLst>
              <a:ext uri="{FF2B5EF4-FFF2-40B4-BE49-F238E27FC236}">
                <a16:creationId xmlns:a16="http://schemas.microsoft.com/office/drawing/2014/main" id="{EFB101A5-3EF9-0869-EEA9-B969AD4921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94" y="5706178"/>
            <a:ext cx="1900294" cy="475074"/>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A61EF664-BF36-792C-7A19-7BC19B4F67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2787" y="5671197"/>
            <a:ext cx="1711013" cy="576437"/>
          </a:xfrm>
          <a:prstGeom prst="rect">
            <a:avLst/>
          </a:prstGeom>
        </p:spPr>
      </p:pic>
    </p:spTree>
    <p:extLst>
      <p:ext uri="{BB962C8B-B14F-4D97-AF65-F5344CB8AC3E}">
        <p14:creationId xmlns:p14="http://schemas.microsoft.com/office/powerpoint/2010/main" val="119929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897F67-D6F6-93D1-AF1F-C4BA3E304A88}"/>
              </a:ext>
            </a:extLst>
          </p:cNvPr>
          <p:cNvSpPr/>
          <p:nvPr userDrawn="1"/>
        </p:nvSpPr>
        <p:spPr>
          <a:xfrm>
            <a:off x="0" y="0"/>
            <a:ext cx="12192000" cy="1690688"/>
          </a:xfrm>
          <a:prstGeom prst="rect">
            <a:avLst/>
          </a:prstGeom>
          <a:solidFill>
            <a:srgbClr val="67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D1D286B-0501-D473-B201-AFF68A389BA1}"/>
              </a:ext>
            </a:extLst>
          </p:cNvPr>
          <p:cNvSpPr>
            <a:spLocks noGrp="1"/>
          </p:cNvSpPr>
          <p:nvPr>
            <p:ph type="title"/>
          </p:nvPr>
        </p:nvSpPr>
        <p:spPr>
          <a:xfrm>
            <a:off x="838200" y="365125"/>
            <a:ext cx="10515600" cy="1325563"/>
          </a:xfrm>
          <a:prstGeom prst="rect">
            <a:avLst/>
          </a:prstGeom>
        </p:spPr>
        <p:txBody>
          <a:bodyPr/>
          <a:lstStyle>
            <a:lvl1pPr>
              <a:defRPr b="1" i="0">
                <a:solidFill>
                  <a:schemeClr val="bg1"/>
                </a:solidFill>
                <a:latin typeface="Montserrat Thin ExtraBold" pitchFamily="2" charset="77"/>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4A3C6CA2-6504-6A68-073E-F6575D55EDB6}"/>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9" name="Footer Placeholder 4">
            <a:extLst>
              <a:ext uri="{FF2B5EF4-FFF2-40B4-BE49-F238E27FC236}">
                <a16:creationId xmlns:a16="http://schemas.microsoft.com/office/drawing/2014/main" id="{E501DC54-5B47-B754-76B9-1E55D22956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543389D6-913C-CB34-4BD1-D8089B675C58}"/>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pic>
        <p:nvPicPr>
          <p:cNvPr id="2" name="Picture 1" descr="A blue text on a black background&#10;&#10;Description automatically generated">
            <a:extLst>
              <a:ext uri="{FF2B5EF4-FFF2-40B4-BE49-F238E27FC236}">
                <a16:creationId xmlns:a16="http://schemas.microsoft.com/office/drawing/2014/main" id="{45B9921E-DAEC-F4D7-BB05-1B672AA4BD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94" y="5865229"/>
            <a:ext cx="1900294" cy="475074"/>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FB005994-8BE0-234B-17A6-617A29BA9F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2787" y="5830248"/>
            <a:ext cx="1711013" cy="576437"/>
          </a:xfrm>
          <a:prstGeom prst="rect">
            <a:avLst/>
          </a:prstGeom>
        </p:spPr>
      </p:pic>
    </p:spTree>
    <p:extLst>
      <p:ext uri="{BB962C8B-B14F-4D97-AF65-F5344CB8AC3E}">
        <p14:creationId xmlns:p14="http://schemas.microsoft.com/office/powerpoint/2010/main" val="125258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2A8086-45E4-C495-8BE8-5D9A8F2E4D7C}"/>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3" name="Footer Placeholder 2">
            <a:extLst>
              <a:ext uri="{FF2B5EF4-FFF2-40B4-BE49-F238E27FC236}">
                <a16:creationId xmlns:a16="http://schemas.microsoft.com/office/drawing/2014/main" id="{EC42C04E-BD11-EC8B-0155-BEB24FDCE3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8C06D52-C184-B425-2B61-79043DE20936}"/>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spTree>
    <p:extLst>
      <p:ext uri="{BB962C8B-B14F-4D97-AF65-F5344CB8AC3E}">
        <p14:creationId xmlns:p14="http://schemas.microsoft.com/office/powerpoint/2010/main" val="2511585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lide">
  <p:cSld name="Section Slide">
    <p:bg>
      <p:bgPr>
        <a:solidFill>
          <a:schemeClr val="accent1"/>
        </a:solidFill>
        <a:effectLst/>
      </p:bgPr>
    </p:bg>
    <p:spTree>
      <p:nvGrpSpPr>
        <p:cNvPr id="1" name="Shape 90"/>
        <p:cNvGrpSpPr/>
        <p:nvPr/>
      </p:nvGrpSpPr>
      <p:grpSpPr>
        <a:xfrm>
          <a:off x="0" y="0"/>
          <a:ext cx="0" cy="0"/>
          <a:chOff x="0" y="0"/>
          <a:chExt cx="0" cy="0"/>
        </a:xfrm>
      </p:grpSpPr>
      <p:sp>
        <p:nvSpPr>
          <p:cNvPr id="91" name="Google Shape;91;p22"/>
          <p:cNvSpPr txBox="1">
            <a:spLocks noGrp="1"/>
          </p:cNvSpPr>
          <p:nvPr>
            <p:ph type="ctrTitle"/>
          </p:nvPr>
        </p:nvSpPr>
        <p:spPr>
          <a:xfrm>
            <a:off x="1027200" y="1943433"/>
            <a:ext cx="9753600" cy="39624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chemeClr val="dk2"/>
              </a:buClr>
              <a:buSzPts val="1800"/>
              <a:buNone/>
              <a:defRPr sz="4000">
                <a:solidFill>
                  <a:schemeClr val="dk2"/>
                </a:solidFill>
              </a:defRPr>
            </a:lvl1pPr>
            <a:lvl2pPr lvl="1" algn="ctr">
              <a:lnSpc>
                <a:spcPct val="100000"/>
              </a:lnSpc>
              <a:spcBef>
                <a:spcPts val="0"/>
              </a:spcBef>
              <a:spcAft>
                <a:spcPts val="0"/>
              </a:spcAft>
              <a:buClr>
                <a:schemeClr val="lt1"/>
              </a:buClr>
              <a:buSzPts val="4200"/>
              <a:buFont typeface="Roboto"/>
              <a:buNone/>
              <a:defRPr sz="5600">
                <a:solidFill>
                  <a:schemeClr val="lt1"/>
                </a:solidFill>
                <a:latin typeface="Roboto"/>
                <a:ea typeface="Roboto"/>
                <a:cs typeface="Roboto"/>
                <a:sym typeface="Roboto"/>
              </a:defRPr>
            </a:lvl2pPr>
            <a:lvl3pPr lvl="2" algn="ctr">
              <a:lnSpc>
                <a:spcPct val="100000"/>
              </a:lnSpc>
              <a:spcBef>
                <a:spcPts val="0"/>
              </a:spcBef>
              <a:spcAft>
                <a:spcPts val="0"/>
              </a:spcAft>
              <a:buClr>
                <a:schemeClr val="lt1"/>
              </a:buClr>
              <a:buSzPts val="4200"/>
              <a:buFont typeface="Roboto"/>
              <a:buNone/>
              <a:defRPr sz="5600">
                <a:solidFill>
                  <a:schemeClr val="lt1"/>
                </a:solidFill>
                <a:latin typeface="Roboto"/>
                <a:ea typeface="Roboto"/>
                <a:cs typeface="Roboto"/>
                <a:sym typeface="Roboto"/>
              </a:defRPr>
            </a:lvl3pPr>
            <a:lvl4pPr lvl="3" algn="ctr">
              <a:lnSpc>
                <a:spcPct val="100000"/>
              </a:lnSpc>
              <a:spcBef>
                <a:spcPts val="0"/>
              </a:spcBef>
              <a:spcAft>
                <a:spcPts val="0"/>
              </a:spcAft>
              <a:buClr>
                <a:schemeClr val="lt1"/>
              </a:buClr>
              <a:buSzPts val="4200"/>
              <a:buFont typeface="Roboto"/>
              <a:buNone/>
              <a:defRPr sz="5600">
                <a:solidFill>
                  <a:schemeClr val="lt1"/>
                </a:solidFill>
                <a:latin typeface="Roboto"/>
                <a:ea typeface="Roboto"/>
                <a:cs typeface="Roboto"/>
                <a:sym typeface="Roboto"/>
              </a:defRPr>
            </a:lvl4pPr>
            <a:lvl5pPr lvl="4" algn="ctr">
              <a:lnSpc>
                <a:spcPct val="100000"/>
              </a:lnSpc>
              <a:spcBef>
                <a:spcPts val="0"/>
              </a:spcBef>
              <a:spcAft>
                <a:spcPts val="0"/>
              </a:spcAft>
              <a:buClr>
                <a:schemeClr val="lt1"/>
              </a:buClr>
              <a:buSzPts val="4200"/>
              <a:buFont typeface="Roboto"/>
              <a:buNone/>
              <a:defRPr sz="5600">
                <a:solidFill>
                  <a:schemeClr val="lt1"/>
                </a:solidFill>
                <a:latin typeface="Roboto"/>
                <a:ea typeface="Roboto"/>
                <a:cs typeface="Roboto"/>
                <a:sym typeface="Roboto"/>
              </a:defRPr>
            </a:lvl5pPr>
            <a:lvl6pPr lvl="5" algn="ctr">
              <a:lnSpc>
                <a:spcPct val="100000"/>
              </a:lnSpc>
              <a:spcBef>
                <a:spcPts val="0"/>
              </a:spcBef>
              <a:spcAft>
                <a:spcPts val="0"/>
              </a:spcAft>
              <a:buClr>
                <a:schemeClr val="lt1"/>
              </a:buClr>
              <a:buSzPts val="4200"/>
              <a:buFont typeface="Roboto"/>
              <a:buNone/>
              <a:defRPr sz="5600">
                <a:solidFill>
                  <a:schemeClr val="lt1"/>
                </a:solidFill>
                <a:latin typeface="Roboto"/>
                <a:ea typeface="Roboto"/>
                <a:cs typeface="Roboto"/>
                <a:sym typeface="Roboto"/>
              </a:defRPr>
            </a:lvl6pPr>
            <a:lvl7pPr lvl="6" algn="ctr">
              <a:lnSpc>
                <a:spcPct val="100000"/>
              </a:lnSpc>
              <a:spcBef>
                <a:spcPts val="0"/>
              </a:spcBef>
              <a:spcAft>
                <a:spcPts val="0"/>
              </a:spcAft>
              <a:buClr>
                <a:schemeClr val="lt1"/>
              </a:buClr>
              <a:buSzPts val="4200"/>
              <a:buFont typeface="Roboto"/>
              <a:buNone/>
              <a:defRPr sz="5600">
                <a:solidFill>
                  <a:schemeClr val="lt1"/>
                </a:solidFill>
                <a:latin typeface="Roboto"/>
                <a:ea typeface="Roboto"/>
                <a:cs typeface="Roboto"/>
                <a:sym typeface="Roboto"/>
              </a:defRPr>
            </a:lvl7pPr>
            <a:lvl8pPr lvl="7" algn="ctr">
              <a:lnSpc>
                <a:spcPct val="100000"/>
              </a:lnSpc>
              <a:spcBef>
                <a:spcPts val="0"/>
              </a:spcBef>
              <a:spcAft>
                <a:spcPts val="0"/>
              </a:spcAft>
              <a:buClr>
                <a:schemeClr val="lt1"/>
              </a:buClr>
              <a:buSzPts val="4200"/>
              <a:buFont typeface="Roboto"/>
              <a:buNone/>
              <a:defRPr sz="5600">
                <a:solidFill>
                  <a:schemeClr val="lt1"/>
                </a:solidFill>
                <a:latin typeface="Roboto"/>
                <a:ea typeface="Roboto"/>
                <a:cs typeface="Roboto"/>
                <a:sym typeface="Roboto"/>
              </a:defRPr>
            </a:lvl8pPr>
            <a:lvl9pPr lvl="8" algn="ctr">
              <a:lnSpc>
                <a:spcPct val="100000"/>
              </a:lnSpc>
              <a:spcBef>
                <a:spcPts val="0"/>
              </a:spcBef>
              <a:spcAft>
                <a:spcPts val="0"/>
              </a:spcAft>
              <a:buClr>
                <a:schemeClr val="lt1"/>
              </a:buClr>
              <a:buSzPts val="4200"/>
              <a:buFont typeface="Roboto"/>
              <a:buNone/>
              <a:defRPr sz="5600">
                <a:solidFill>
                  <a:schemeClr val="lt1"/>
                </a:solidFill>
                <a:latin typeface="Roboto"/>
                <a:ea typeface="Roboto"/>
                <a:cs typeface="Roboto"/>
                <a:sym typeface="Roboto"/>
              </a:defRPr>
            </a:lvl9pPr>
          </a:lstStyle>
          <a:p>
            <a:endParaRPr/>
          </a:p>
        </p:txBody>
      </p:sp>
      <p:sp>
        <p:nvSpPr>
          <p:cNvPr id="92" name="Google Shape;92;p22"/>
          <p:cNvSpPr txBox="1">
            <a:spLocks noGrp="1"/>
          </p:cNvSpPr>
          <p:nvPr>
            <p:ph type="subTitle" idx="1"/>
          </p:nvPr>
        </p:nvSpPr>
        <p:spPr>
          <a:xfrm>
            <a:off x="1027200" y="1485833"/>
            <a:ext cx="9753600" cy="4576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dk1"/>
              </a:buClr>
              <a:buSzPts val="1500"/>
              <a:buNone/>
              <a:defRPr sz="2000" b="1">
                <a:solidFill>
                  <a:schemeClr val="dk1"/>
                </a:solidFill>
              </a:defRPr>
            </a:lvl1pPr>
            <a:lvl2pPr lvl="1" algn="l">
              <a:lnSpc>
                <a:spcPct val="115000"/>
              </a:lnSpc>
              <a:spcBef>
                <a:spcPts val="2133"/>
              </a:spcBef>
              <a:spcAft>
                <a:spcPts val="0"/>
              </a:spcAft>
              <a:buSzPts val="1400"/>
              <a:buNone/>
              <a:defRPr/>
            </a:lvl2pPr>
            <a:lvl3pPr lvl="2" algn="l">
              <a:lnSpc>
                <a:spcPct val="115000"/>
              </a:lnSpc>
              <a:spcBef>
                <a:spcPts val="2133"/>
              </a:spcBef>
              <a:spcAft>
                <a:spcPts val="0"/>
              </a:spcAft>
              <a:buSzPts val="1400"/>
              <a:buNone/>
              <a:defRPr/>
            </a:lvl3pPr>
            <a:lvl4pPr lvl="3" algn="l">
              <a:lnSpc>
                <a:spcPct val="115000"/>
              </a:lnSpc>
              <a:spcBef>
                <a:spcPts val="2133"/>
              </a:spcBef>
              <a:spcAft>
                <a:spcPts val="0"/>
              </a:spcAft>
              <a:buSzPts val="1400"/>
              <a:buNone/>
              <a:defRPr/>
            </a:lvl4pPr>
            <a:lvl5pPr lvl="4" algn="l">
              <a:lnSpc>
                <a:spcPct val="115000"/>
              </a:lnSpc>
              <a:spcBef>
                <a:spcPts val="2133"/>
              </a:spcBef>
              <a:spcAft>
                <a:spcPts val="0"/>
              </a:spcAft>
              <a:buSzPts val="1400"/>
              <a:buNone/>
              <a:defRPr/>
            </a:lvl5pPr>
            <a:lvl6pPr lvl="5" algn="l">
              <a:lnSpc>
                <a:spcPct val="115000"/>
              </a:lnSpc>
              <a:spcBef>
                <a:spcPts val="2133"/>
              </a:spcBef>
              <a:spcAft>
                <a:spcPts val="0"/>
              </a:spcAft>
              <a:buSzPts val="1400"/>
              <a:buNone/>
              <a:defRPr/>
            </a:lvl6pPr>
            <a:lvl7pPr lvl="6" algn="l">
              <a:lnSpc>
                <a:spcPct val="115000"/>
              </a:lnSpc>
              <a:spcBef>
                <a:spcPts val="2133"/>
              </a:spcBef>
              <a:spcAft>
                <a:spcPts val="0"/>
              </a:spcAft>
              <a:buSzPts val="1400"/>
              <a:buNone/>
              <a:defRPr/>
            </a:lvl7pPr>
            <a:lvl8pPr lvl="7" algn="l">
              <a:lnSpc>
                <a:spcPct val="115000"/>
              </a:lnSpc>
              <a:spcBef>
                <a:spcPts val="2133"/>
              </a:spcBef>
              <a:spcAft>
                <a:spcPts val="0"/>
              </a:spcAft>
              <a:buSzPts val="1400"/>
              <a:buNone/>
              <a:defRPr/>
            </a:lvl8pPr>
            <a:lvl9pPr lvl="8" algn="l">
              <a:lnSpc>
                <a:spcPct val="115000"/>
              </a:lnSpc>
              <a:spcBef>
                <a:spcPts val="2133"/>
              </a:spcBef>
              <a:spcAft>
                <a:spcPts val="2133"/>
              </a:spcAft>
              <a:buSzPts val="1400"/>
              <a:buNone/>
              <a:defRPr/>
            </a:lvl9pPr>
          </a:lstStyle>
          <a:p>
            <a:endParaRPr/>
          </a:p>
        </p:txBody>
      </p:sp>
      <p:sp>
        <p:nvSpPr>
          <p:cNvPr id="93" name="Google Shape;93;p22"/>
          <p:cNvSpPr txBox="1">
            <a:spLocks noGrp="1"/>
          </p:cNvSpPr>
          <p:nvPr>
            <p:ph type="sldNum" idx="12"/>
          </p:nvPr>
        </p:nvSpPr>
        <p:spPr>
          <a:xfrm>
            <a:off x="11691200" y="6375433"/>
            <a:ext cx="487600" cy="4876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1700"/>
              <a:buFont typeface="Arial"/>
              <a:buNone/>
              <a:defRPr sz="1200" b="0" i="0" u="none" strike="noStrike" cap="none">
                <a:solidFill>
                  <a:schemeClr val="accent4"/>
                </a:solidFill>
                <a:latin typeface="Karla SemiBold"/>
                <a:ea typeface="Karla SemiBold"/>
                <a:cs typeface="Karla SemiBold"/>
                <a:sym typeface="Karla SemiBold"/>
              </a:defRPr>
            </a:lvl1pPr>
            <a:lvl2pPr marL="0" marR="0" lvl="1" indent="0" algn="ctr" rtl="0">
              <a:lnSpc>
                <a:spcPct val="100000"/>
              </a:lnSpc>
              <a:spcBef>
                <a:spcPts val="0"/>
              </a:spcBef>
              <a:spcAft>
                <a:spcPts val="0"/>
              </a:spcAft>
              <a:buClr>
                <a:srgbClr val="000000"/>
              </a:buClr>
              <a:buSzPts val="1700"/>
              <a:buFont typeface="Arial"/>
              <a:buNone/>
              <a:defRPr sz="1200" b="0" i="0" u="none" strike="noStrike" cap="none">
                <a:solidFill>
                  <a:schemeClr val="accent4"/>
                </a:solidFill>
                <a:latin typeface="Karla SemiBold"/>
                <a:ea typeface="Karla SemiBold"/>
                <a:cs typeface="Karla SemiBold"/>
                <a:sym typeface="Karla SemiBold"/>
              </a:defRPr>
            </a:lvl2pPr>
            <a:lvl3pPr marL="0" marR="0" lvl="2" indent="0" algn="ctr" rtl="0">
              <a:lnSpc>
                <a:spcPct val="100000"/>
              </a:lnSpc>
              <a:spcBef>
                <a:spcPts val="0"/>
              </a:spcBef>
              <a:spcAft>
                <a:spcPts val="0"/>
              </a:spcAft>
              <a:buClr>
                <a:srgbClr val="000000"/>
              </a:buClr>
              <a:buSzPts val="1700"/>
              <a:buFont typeface="Arial"/>
              <a:buNone/>
              <a:defRPr sz="1200" b="0" i="0" u="none" strike="noStrike" cap="none">
                <a:solidFill>
                  <a:schemeClr val="accent4"/>
                </a:solidFill>
                <a:latin typeface="Karla SemiBold"/>
                <a:ea typeface="Karla SemiBold"/>
                <a:cs typeface="Karla SemiBold"/>
                <a:sym typeface="Karla SemiBold"/>
              </a:defRPr>
            </a:lvl3pPr>
            <a:lvl4pPr marL="0" marR="0" lvl="3" indent="0" algn="ctr" rtl="0">
              <a:lnSpc>
                <a:spcPct val="100000"/>
              </a:lnSpc>
              <a:spcBef>
                <a:spcPts val="0"/>
              </a:spcBef>
              <a:spcAft>
                <a:spcPts val="0"/>
              </a:spcAft>
              <a:buClr>
                <a:srgbClr val="000000"/>
              </a:buClr>
              <a:buSzPts val="1700"/>
              <a:buFont typeface="Arial"/>
              <a:buNone/>
              <a:defRPr sz="1200" b="0" i="0" u="none" strike="noStrike" cap="none">
                <a:solidFill>
                  <a:schemeClr val="accent4"/>
                </a:solidFill>
                <a:latin typeface="Karla SemiBold"/>
                <a:ea typeface="Karla SemiBold"/>
                <a:cs typeface="Karla SemiBold"/>
                <a:sym typeface="Karla SemiBold"/>
              </a:defRPr>
            </a:lvl4pPr>
            <a:lvl5pPr marL="0" marR="0" lvl="4" indent="0" algn="ctr" rtl="0">
              <a:lnSpc>
                <a:spcPct val="100000"/>
              </a:lnSpc>
              <a:spcBef>
                <a:spcPts val="0"/>
              </a:spcBef>
              <a:spcAft>
                <a:spcPts val="0"/>
              </a:spcAft>
              <a:buClr>
                <a:srgbClr val="000000"/>
              </a:buClr>
              <a:buSzPts val="1700"/>
              <a:buFont typeface="Arial"/>
              <a:buNone/>
              <a:defRPr sz="1200" b="0" i="0" u="none" strike="noStrike" cap="none">
                <a:solidFill>
                  <a:schemeClr val="accent4"/>
                </a:solidFill>
                <a:latin typeface="Karla SemiBold"/>
                <a:ea typeface="Karla SemiBold"/>
                <a:cs typeface="Karla SemiBold"/>
                <a:sym typeface="Karla SemiBold"/>
              </a:defRPr>
            </a:lvl5pPr>
            <a:lvl6pPr marL="0" marR="0" lvl="5" indent="0" algn="ctr" rtl="0">
              <a:lnSpc>
                <a:spcPct val="100000"/>
              </a:lnSpc>
              <a:spcBef>
                <a:spcPts val="0"/>
              </a:spcBef>
              <a:spcAft>
                <a:spcPts val="0"/>
              </a:spcAft>
              <a:buClr>
                <a:srgbClr val="000000"/>
              </a:buClr>
              <a:buSzPts val="1700"/>
              <a:buFont typeface="Arial"/>
              <a:buNone/>
              <a:defRPr sz="1200" b="0" i="0" u="none" strike="noStrike" cap="none">
                <a:solidFill>
                  <a:schemeClr val="accent4"/>
                </a:solidFill>
                <a:latin typeface="Karla SemiBold"/>
                <a:ea typeface="Karla SemiBold"/>
                <a:cs typeface="Karla SemiBold"/>
                <a:sym typeface="Karla SemiBold"/>
              </a:defRPr>
            </a:lvl6pPr>
            <a:lvl7pPr marL="0" marR="0" lvl="6" indent="0" algn="ctr" rtl="0">
              <a:lnSpc>
                <a:spcPct val="100000"/>
              </a:lnSpc>
              <a:spcBef>
                <a:spcPts val="0"/>
              </a:spcBef>
              <a:spcAft>
                <a:spcPts val="0"/>
              </a:spcAft>
              <a:buClr>
                <a:srgbClr val="000000"/>
              </a:buClr>
              <a:buSzPts val="1700"/>
              <a:buFont typeface="Arial"/>
              <a:buNone/>
              <a:defRPr sz="1200" b="0" i="0" u="none" strike="noStrike" cap="none">
                <a:solidFill>
                  <a:schemeClr val="accent4"/>
                </a:solidFill>
                <a:latin typeface="Karla SemiBold"/>
                <a:ea typeface="Karla SemiBold"/>
                <a:cs typeface="Karla SemiBold"/>
                <a:sym typeface="Karla SemiBold"/>
              </a:defRPr>
            </a:lvl7pPr>
            <a:lvl8pPr marL="0" marR="0" lvl="7" indent="0" algn="ctr" rtl="0">
              <a:lnSpc>
                <a:spcPct val="100000"/>
              </a:lnSpc>
              <a:spcBef>
                <a:spcPts val="0"/>
              </a:spcBef>
              <a:spcAft>
                <a:spcPts val="0"/>
              </a:spcAft>
              <a:buClr>
                <a:srgbClr val="000000"/>
              </a:buClr>
              <a:buSzPts val="1700"/>
              <a:buFont typeface="Arial"/>
              <a:buNone/>
              <a:defRPr sz="1200" b="0" i="0" u="none" strike="noStrike" cap="none">
                <a:solidFill>
                  <a:schemeClr val="accent4"/>
                </a:solidFill>
                <a:latin typeface="Karla SemiBold"/>
                <a:ea typeface="Karla SemiBold"/>
                <a:cs typeface="Karla SemiBold"/>
                <a:sym typeface="Karla SemiBold"/>
              </a:defRPr>
            </a:lvl8pPr>
            <a:lvl9pPr marL="0" marR="0" lvl="8" indent="0" algn="ctr" rtl="0">
              <a:lnSpc>
                <a:spcPct val="100000"/>
              </a:lnSpc>
              <a:spcBef>
                <a:spcPts val="0"/>
              </a:spcBef>
              <a:spcAft>
                <a:spcPts val="0"/>
              </a:spcAft>
              <a:buClr>
                <a:srgbClr val="000000"/>
              </a:buClr>
              <a:buSzPts val="1700"/>
              <a:buFont typeface="Arial"/>
              <a:buNone/>
              <a:defRPr sz="1200" b="0" i="0" u="none" strike="noStrike" cap="none">
                <a:solidFill>
                  <a:schemeClr val="accent4"/>
                </a:solidFill>
                <a:latin typeface="Karla SemiBold"/>
                <a:ea typeface="Karla SemiBold"/>
                <a:cs typeface="Karla SemiBold"/>
                <a:sym typeface="Karla SemiBold"/>
              </a:defRPr>
            </a:lvl9pPr>
          </a:lstStyle>
          <a:p>
            <a:fld id="{00000000-1234-1234-1234-123412341234}" type="slidenum">
              <a:rPr lang="en" smtClean="0"/>
              <a:pPr/>
              <a:t>‹#›</a:t>
            </a:fld>
            <a:endParaRPr lang="en"/>
          </a:p>
        </p:txBody>
      </p:sp>
      <p:pic>
        <p:nvPicPr>
          <p:cNvPr id="94" name="Google Shape;94;p22"/>
          <p:cNvPicPr preferRelativeResize="0"/>
          <p:nvPr/>
        </p:nvPicPr>
        <p:blipFill rotWithShape="1">
          <a:blip r:embed="rId2">
            <a:alphaModFix/>
          </a:blip>
          <a:srcRect/>
          <a:stretch/>
        </p:blipFill>
        <p:spPr>
          <a:xfrm>
            <a:off x="10991741" y="0"/>
            <a:ext cx="1200259" cy="514400"/>
          </a:xfrm>
          <a:prstGeom prst="rect">
            <a:avLst/>
          </a:prstGeom>
          <a:noFill/>
          <a:ln>
            <a:noFill/>
          </a:ln>
        </p:spPr>
      </p:pic>
      <p:cxnSp>
        <p:nvCxnSpPr>
          <p:cNvPr id="95" name="Google Shape;95;p22"/>
          <p:cNvCxnSpPr/>
          <p:nvPr/>
        </p:nvCxnSpPr>
        <p:spPr>
          <a:xfrm>
            <a:off x="0" y="514400"/>
            <a:ext cx="12205600" cy="0"/>
          </a:xfrm>
          <a:prstGeom prst="straightConnector1">
            <a:avLst/>
          </a:prstGeom>
          <a:noFill/>
          <a:ln w="9525" cap="flat" cmpd="sng">
            <a:solidFill>
              <a:schemeClr val="dk1"/>
            </a:solidFill>
            <a:prstDash val="solid"/>
            <a:round/>
            <a:headEnd type="none" w="sm" len="sm"/>
            <a:tailEnd type="none" w="sm" len="sm"/>
          </a:ln>
        </p:spPr>
      </p:cxnSp>
      <p:sp>
        <p:nvSpPr>
          <p:cNvPr id="96" name="Google Shape;96;p22"/>
          <p:cNvSpPr txBox="1"/>
          <p:nvPr/>
        </p:nvSpPr>
        <p:spPr>
          <a:xfrm rot="-5400000">
            <a:off x="9023000" y="3182533"/>
            <a:ext cx="5850800" cy="5144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1067" b="1" i="0" u="none" strike="noStrike" cap="none">
              <a:solidFill>
                <a:schemeClr val="accent4"/>
              </a:solidFill>
              <a:latin typeface="Karla"/>
              <a:ea typeface="Karla"/>
              <a:cs typeface="Karla"/>
              <a:sym typeface="Karla"/>
            </a:endParaRPr>
          </a:p>
        </p:txBody>
      </p:sp>
      <p:cxnSp>
        <p:nvCxnSpPr>
          <p:cNvPr id="97" name="Google Shape;97;p22"/>
          <p:cNvCxnSpPr/>
          <p:nvPr/>
        </p:nvCxnSpPr>
        <p:spPr>
          <a:xfrm>
            <a:off x="11691200" y="6375433"/>
            <a:ext cx="527600" cy="0"/>
          </a:xfrm>
          <a:prstGeom prst="straightConnector1">
            <a:avLst/>
          </a:prstGeom>
          <a:noFill/>
          <a:ln w="9525" cap="flat" cmpd="sng">
            <a:solidFill>
              <a:schemeClr val="accent4"/>
            </a:solidFill>
            <a:prstDash val="solid"/>
            <a:round/>
            <a:headEnd type="none" w="sm" len="sm"/>
            <a:tailEnd type="none" w="sm" len="sm"/>
          </a:ln>
        </p:spPr>
      </p:cxnSp>
      <p:cxnSp>
        <p:nvCxnSpPr>
          <p:cNvPr id="98" name="Google Shape;98;p22"/>
          <p:cNvCxnSpPr/>
          <p:nvPr/>
        </p:nvCxnSpPr>
        <p:spPr>
          <a:xfrm rot="10800000">
            <a:off x="11691200" y="524633"/>
            <a:ext cx="0" cy="6338400"/>
          </a:xfrm>
          <a:prstGeom prst="straightConnector1">
            <a:avLst/>
          </a:prstGeom>
          <a:noFill/>
          <a:ln w="9525" cap="flat" cmpd="sng">
            <a:solidFill>
              <a:schemeClr val="accent4"/>
            </a:solidFill>
            <a:prstDash val="solid"/>
            <a:round/>
            <a:headEnd type="none" w="sm" len="sm"/>
            <a:tailEnd type="none" w="sm" len="sm"/>
          </a:ln>
        </p:spPr>
      </p:cxnSp>
    </p:spTree>
    <p:extLst>
      <p:ext uri="{BB962C8B-B14F-4D97-AF65-F5344CB8AC3E}">
        <p14:creationId xmlns:p14="http://schemas.microsoft.com/office/powerpoint/2010/main" val="173592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96C2-D194-BA3F-F109-556A56C945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F9F91-D738-6BAA-C6FB-320C1CDD3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B7791E-40C3-01A8-40CA-69259924FF4A}"/>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5" name="Footer Placeholder 4">
            <a:extLst>
              <a:ext uri="{FF2B5EF4-FFF2-40B4-BE49-F238E27FC236}">
                <a16:creationId xmlns:a16="http://schemas.microsoft.com/office/drawing/2014/main" id="{155821B6-28CC-2AE3-F2FD-3540FCCC3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66C5E-3FC6-B4CF-2648-DBFDF17499F3}"/>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223497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56D3-2DDF-5728-EB7F-B36A6DE3AE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C210F-62A4-3344-CD54-9E67FD87B4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25C67-61E5-D7A8-298C-B821B49E6F7E}"/>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5" name="Footer Placeholder 4">
            <a:extLst>
              <a:ext uri="{FF2B5EF4-FFF2-40B4-BE49-F238E27FC236}">
                <a16:creationId xmlns:a16="http://schemas.microsoft.com/office/drawing/2014/main" id="{F726AD2F-188A-05A7-F56A-6C982B42C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5853E-5E64-D16C-C38C-70C847FD1EF0}"/>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1396642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9846-3098-FA67-DD86-96D3A36FC2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B2FB07-FB83-0F7D-0BC4-E18246B1FA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F38F0F-82B4-D567-B6A4-5E80881AA929}"/>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5" name="Footer Placeholder 4">
            <a:extLst>
              <a:ext uri="{FF2B5EF4-FFF2-40B4-BE49-F238E27FC236}">
                <a16:creationId xmlns:a16="http://schemas.microsoft.com/office/drawing/2014/main" id="{3FA4A9A5-474F-98F8-D949-5C046879B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FB001-7AB0-0213-6278-2A9C1F90F175}"/>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1122815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19D5-65C2-2854-2969-88DC72998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0334A6-5F76-6342-982B-73AF9A8D58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B74702-D8B9-1636-0B3E-0A31C98912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0A9C79-DDD6-1FF0-FEBD-93F264A11979}"/>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6" name="Footer Placeholder 5">
            <a:extLst>
              <a:ext uri="{FF2B5EF4-FFF2-40B4-BE49-F238E27FC236}">
                <a16:creationId xmlns:a16="http://schemas.microsoft.com/office/drawing/2014/main" id="{25666461-D035-991C-A9AC-2C4DC7706D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C5277-05D1-A491-7AC3-5CEE340757AE}"/>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1688886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CF53-B4D7-71E2-D2EA-B61451B9E8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977DAF-DD3E-16FB-EEAA-1E3CB1DB69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A48B86-B5CE-2E29-4A03-466D2286F5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4A16F5-575F-8554-2A8A-7509BDD8F0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FAB546-9BB6-C828-29F5-D83051097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0F056A-249F-ED3A-0B41-A0856205056B}"/>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8" name="Footer Placeholder 7">
            <a:extLst>
              <a:ext uri="{FF2B5EF4-FFF2-40B4-BE49-F238E27FC236}">
                <a16:creationId xmlns:a16="http://schemas.microsoft.com/office/drawing/2014/main" id="{AE4B184B-0670-A9CE-1B2C-043778FABF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83B650-DA24-CF9D-9BC6-0D688734D8BC}"/>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401390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A9BA-77D7-1A2B-1B59-23F7C0227F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249B7A-0690-8279-FDD3-4BDF163790DD}"/>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4" name="Footer Placeholder 3">
            <a:extLst>
              <a:ext uri="{FF2B5EF4-FFF2-40B4-BE49-F238E27FC236}">
                <a16:creationId xmlns:a16="http://schemas.microsoft.com/office/drawing/2014/main" id="{194858B7-7335-4433-C314-DBF9A955C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EF054-7934-2D80-C7DC-8AC030AC4CA9}"/>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3210556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FC785-503C-844E-78F5-FA407366787B}"/>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3" name="Footer Placeholder 2">
            <a:extLst>
              <a:ext uri="{FF2B5EF4-FFF2-40B4-BE49-F238E27FC236}">
                <a16:creationId xmlns:a16="http://schemas.microsoft.com/office/drawing/2014/main" id="{B0EE0CD2-D956-7112-2098-B9EE9ACBA5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D6E9BC-B83C-2BBA-A6F4-3DCD80625D6F}"/>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384408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742613-9ABB-47DF-5026-5C3C2BE3B38D}"/>
              </a:ext>
            </a:extLst>
          </p:cNvPr>
          <p:cNvSpPr/>
          <p:nvPr userDrawn="1"/>
        </p:nvSpPr>
        <p:spPr>
          <a:xfrm>
            <a:off x="0" y="0"/>
            <a:ext cx="12192000" cy="1690688"/>
          </a:xfrm>
          <a:prstGeom prst="rect">
            <a:avLst/>
          </a:prstGeom>
          <a:solidFill>
            <a:srgbClr val="67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0323F-5A13-CA9D-5D4A-3EA4BAD6F99C}"/>
              </a:ext>
            </a:extLst>
          </p:cNvPr>
          <p:cNvSpPr>
            <a:spLocks noGrp="1"/>
          </p:cNvSpPr>
          <p:nvPr>
            <p:ph type="title"/>
          </p:nvPr>
        </p:nvSpPr>
        <p:spPr>
          <a:xfrm>
            <a:off x="838200" y="365125"/>
            <a:ext cx="10515600" cy="1325563"/>
          </a:xfrm>
          <a:prstGeom prst="rect">
            <a:avLst/>
          </a:prstGeom>
        </p:spPr>
        <p:txBody>
          <a:bodyPr/>
          <a:lstStyle>
            <a:lvl1pPr>
              <a:defRPr b="1" i="0">
                <a:solidFill>
                  <a:schemeClr val="bg1"/>
                </a:solidFill>
                <a:latin typeface="Montserrat Thin ExtraBold"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70EAD940-1FBE-A1BB-3961-0C24D51DD112}"/>
              </a:ext>
            </a:extLst>
          </p:cNvPr>
          <p:cNvSpPr>
            <a:spLocks noGrp="1"/>
          </p:cNvSpPr>
          <p:nvPr>
            <p:ph idx="1"/>
          </p:nvPr>
        </p:nvSpPr>
        <p:spPr>
          <a:xfrm>
            <a:off x="838200" y="1825625"/>
            <a:ext cx="10515600" cy="3890889"/>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85597-EF79-DE52-BEE3-B8E6286F0C28}"/>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5" name="Footer Placeholder 4">
            <a:extLst>
              <a:ext uri="{FF2B5EF4-FFF2-40B4-BE49-F238E27FC236}">
                <a16:creationId xmlns:a16="http://schemas.microsoft.com/office/drawing/2014/main" id="{82455D5B-D329-B937-BB05-6B245C0EFE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E18AE4-3AAE-5BE4-D739-AD159191E68D}"/>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pic>
        <p:nvPicPr>
          <p:cNvPr id="12" name="Picture 11" descr="A blue text on a black background&#10;&#10;Description automatically generated">
            <a:extLst>
              <a:ext uri="{FF2B5EF4-FFF2-40B4-BE49-F238E27FC236}">
                <a16:creationId xmlns:a16="http://schemas.microsoft.com/office/drawing/2014/main" id="{C92FA677-0459-B835-1050-6DF57650B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94" y="5865229"/>
            <a:ext cx="1900294" cy="475074"/>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4257B81E-8ABF-65A8-DB5A-C57E5B2436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2787" y="5830248"/>
            <a:ext cx="1711013" cy="576437"/>
          </a:xfrm>
          <a:prstGeom prst="rect">
            <a:avLst/>
          </a:prstGeom>
        </p:spPr>
      </p:pic>
    </p:spTree>
    <p:extLst>
      <p:ext uri="{BB962C8B-B14F-4D97-AF65-F5344CB8AC3E}">
        <p14:creationId xmlns:p14="http://schemas.microsoft.com/office/powerpoint/2010/main" val="84519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759A2-20CD-4A3F-A50B-D9AABFEA6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FF9F02-E452-F1FF-E925-D31B80FF0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F44C70-FD53-7583-C230-57C49E2B3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B39DE-F076-61BB-6BDE-352DB1BD6B8B}"/>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6" name="Footer Placeholder 5">
            <a:extLst>
              <a:ext uri="{FF2B5EF4-FFF2-40B4-BE49-F238E27FC236}">
                <a16:creationId xmlns:a16="http://schemas.microsoft.com/office/drawing/2014/main" id="{993009C3-98FB-4037-B67C-3E5D7F2C6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269C13-9A22-7B48-9C8C-5FDBC5504ABF}"/>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350776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7E1C1-E8CF-96AC-9E85-E715090EB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BC7C80-E009-B11A-A01E-022DED17B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04331-DC88-4F64-E189-4501AEB5C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8ED77B-666D-BA64-C549-6BA10EC26A5C}"/>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6" name="Footer Placeholder 5">
            <a:extLst>
              <a:ext uri="{FF2B5EF4-FFF2-40B4-BE49-F238E27FC236}">
                <a16:creationId xmlns:a16="http://schemas.microsoft.com/office/drawing/2014/main" id="{66B4C45A-D577-A9CA-551C-4B6E5E0916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8CD9A-BF05-6A5F-146D-723F22AB1441}"/>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293821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D94DE-5B3F-CCE9-CB9F-E7CF043EEF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D51CEA-D32A-90D3-220D-2B034D51E9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9DCCE-5282-7D8E-1D47-1B3B082DB708}"/>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5" name="Footer Placeholder 4">
            <a:extLst>
              <a:ext uri="{FF2B5EF4-FFF2-40B4-BE49-F238E27FC236}">
                <a16:creationId xmlns:a16="http://schemas.microsoft.com/office/drawing/2014/main" id="{84DCCF88-E952-5DB4-1F6A-20B78FE6A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98A18-AB99-A25F-1515-9BFAE70607D3}"/>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2825920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9F242E-0663-EACE-BE4E-775CFD0632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0B55EC-5EA6-3B1A-4235-0E07EE2C18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C0170-5826-7347-A581-365471EEA9A0}"/>
              </a:ext>
            </a:extLst>
          </p:cNvPr>
          <p:cNvSpPr>
            <a:spLocks noGrp="1"/>
          </p:cNvSpPr>
          <p:nvPr>
            <p:ph type="dt" sz="half" idx="10"/>
          </p:nvPr>
        </p:nvSpPr>
        <p:spPr/>
        <p:txBody>
          <a:bodyPr/>
          <a:lstStyle/>
          <a:p>
            <a:fld id="{084F8DEA-DC09-4D4E-93FF-37EEBA48EAFE}" type="datetimeFigureOut">
              <a:rPr lang="en-US" smtClean="0"/>
              <a:t>5/16/2024</a:t>
            </a:fld>
            <a:endParaRPr lang="en-US"/>
          </a:p>
        </p:txBody>
      </p:sp>
      <p:sp>
        <p:nvSpPr>
          <p:cNvPr id="5" name="Footer Placeholder 4">
            <a:extLst>
              <a:ext uri="{FF2B5EF4-FFF2-40B4-BE49-F238E27FC236}">
                <a16:creationId xmlns:a16="http://schemas.microsoft.com/office/drawing/2014/main" id="{5C31ECD5-AD61-914E-BCE4-39013F2748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1EFD8-962F-8558-2A77-0E7F0CFA3CE2}"/>
              </a:ext>
            </a:extLst>
          </p:cNvPr>
          <p:cNvSpPr>
            <a:spLocks noGrp="1"/>
          </p:cNvSpPr>
          <p:nvPr>
            <p:ph type="sldNum" sz="quarter" idx="12"/>
          </p:nvPr>
        </p:nvSpPr>
        <p:spPr/>
        <p:txBody>
          <a:bodyPr/>
          <a:lstStyle/>
          <a:p>
            <a:fld id="{8EE6EC92-4770-4AFA-8881-7245C7BE03D6}" type="slidenum">
              <a:rPr lang="en-US" smtClean="0"/>
              <a:t>‹#›</a:t>
            </a:fld>
            <a:endParaRPr lang="en-US"/>
          </a:p>
        </p:txBody>
      </p:sp>
    </p:spTree>
    <p:extLst>
      <p:ext uri="{BB962C8B-B14F-4D97-AF65-F5344CB8AC3E}">
        <p14:creationId xmlns:p14="http://schemas.microsoft.com/office/powerpoint/2010/main" val="2829727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742613-9ABB-47DF-5026-5C3C2BE3B38D}"/>
              </a:ext>
            </a:extLst>
          </p:cNvPr>
          <p:cNvSpPr/>
          <p:nvPr userDrawn="1"/>
        </p:nvSpPr>
        <p:spPr>
          <a:xfrm>
            <a:off x="0" y="0"/>
            <a:ext cx="12192000" cy="1690688"/>
          </a:xfrm>
          <a:prstGeom prst="rect">
            <a:avLst/>
          </a:prstGeom>
          <a:solidFill>
            <a:srgbClr val="67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0323F-5A13-CA9D-5D4A-3EA4BAD6F99C}"/>
              </a:ext>
            </a:extLst>
          </p:cNvPr>
          <p:cNvSpPr>
            <a:spLocks noGrp="1"/>
          </p:cNvSpPr>
          <p:nvPr>
            <p:ph type="title"/>
          </p:nvPr>
        </p:nvSpPr>
        <p:spPr>
          <a:xfrm>
            <a:off x="838200" y="365125"/>
            <a:ext cx="10515600" cy="1325563"/>
          </a:xfrm>
          <a:prstGeom prst="rect">
            <a:avLst/>
          </a:prstGeom>
        </p:spPr>
        <p:txBody>
          <a:bodyPr/>
          <a:lstStyle>
            <a:lvl1pPr>
              <a:defRPr b="1" i="0">
                <a:solidFill>
                  <a:schemeClr val="bg1"/>
                </a:solidFill>
                <a:latin typeface="Montserrat Thin ExtraBold"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0EAD940-1FBE-A1BB-3961-0C24D51DD112}"/>
              </a:ext>
            </a:extLst>
          </p:cNvPr>
          <p:cNvSpPr>
            <a:spLocks noGrp="1"/>
          </p:cNvSpPr>
          <p:nvPr>
            <p:ph idx="1"/>
          </p:nvPr>
        </p:nvSpPr>
        <p:spPr>
          <a:xfrm>
            <a:off x="838200" y="1825625"/>
            <a:ext cx="10515600" cy="38908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85597-EF79-DE52-BEE3-B8E6286F0C28}"/>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5" name="Footer Placeholder 4">
            <a:extLst>
              <a:ext uri="{FF2B5EF4-FFF2-40B4-BE49-F238E27FC236}">
                <a16:creationId xmlns:a16="http://schemas.microsoft.com/office/drawing/2014/main" id="{82455D5B-D329-B937-BB05-6B245C0EFE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E18AE4-3AAE-5BE4-D739-AD159191E68D}"/>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sp>
        <p:nvSpPr>
          <p:cNvPr id="8" name="Right Triangle 7">
            <a:extLst>
              <a:ext uri="{FF2B5EF4-FFF2-40B4-BE49-F238E27FC236}">
                <a16:creationId xmlns:a16="http://schemas.microsoft.com/office/drawing/2014/main" id="{38686C33-6C14-A4D6-233A-416393A5226A}"/>
              </a:ext>
            </a:extLst>
          </p:cNvPr>
          <p:cNvSpPr/>
          <p:nvPr userDrawn="1"/>
        </p:nvSpPr>
        <p:spPr>
          <a:xfrm flipH="1" flipV="1">
            <a:off x="10226784" y="0"/>
            <a:ext cx="1965216" cy="3035921"/>
          </a:xfrm>
          <a:prstGeom prst="rtTriangle">
            <a:avLst/>
          </a:prstGeom>
          <a:solidFill>
            <a:srgbClr val="FAA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blue text on a black background&#10;&#10;Description automatically generated">
            <a:extLst>
              <a:ext uri="{FF2B5EF4-FFF2-40B4-BE49-F238E27FC236}">
                <a16:creationId xmlns:a16="http://schemas.microsoft.com/office/drawing/2014/main" id="{345067B7-8CF5-4A07-BC40-B1D849214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94" y="5865229"/>
            <a:ext cx="1900294" cy="475074"/>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B1DE42F-8646-0A1A-6287-F2A55E16F7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2787" y="5830248"/>
            <a:ext cx="1711013" cy="576437"/>
          </a:xfrm>
          <a:prstGeom prst="rect">
            <a:avLst/>
          </a:prstGeom>
        </p:spPr>
      </p:pic>
    </p:spTree>
    <p:extLst>
      <p:ext uri="{BB962C8B-B14F-4D97-AF65-F5344CB8AC3E}">
        <p14:creationId xmlns:p14="http://schemas.microsoft.com/office/powerpoint/2010/main" val="252160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742613-9ABB-47DF-5026-5C3C2BE3B38D}"/>
              </a:ext>
            </a:extLst>
          </p:cNvPr>
          <p:cNvSpPr/>
          <p:nvPr userDrawn="1"/>
        </p:nvSpPr>
        <p:spPr>
          <a:xfrm>
            <a:off x="0" y="0"/>
            <a:ext cx="12192000" cy="1690688"/>
          </a:xfrm>
          <a:prstGeom prst="rect">
            <a:avLst/>
          </a:prstGeom>
          <a:solidFill>
            <a:srgbClr val="FAA3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0323F-5A13-CA9D-5D4A-3EA4BAD6F99C}"/>
              </a:ext>
            </a:extLst>
          </p:cNvPr>
          <p:cNvSpPr>
            <a:spLocks noGrp="1"/>
          </p:cNvSpPr>
          <p:nvPr>
            <p:ph type="title"/>
          </p:nvPr>
        </p:nvSpPr>
        <p:spPr>
          <a:xfrm>
            <a:off x="838200" y="365125"/>
            <a:ext cx="10515600" cy="1325563"/>
          </a:xfrm>
          <a:prstGeom prst="rect">
            <a:avLst/>
          </a:prstGeom>
        </p:spPr>
        <p:txBody>
          <a:bodyPr/>
          <a:lstStyle>
            <a:lvl1pPr>
              <a:defRPr b="1" i="0">
                <a:solidFill>
                  <a:schemeClr val="bg1"/>
                </a:solidFill>
                <a:latin typeface="Montserrat Thin ExtraBold"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70EAD940-1FBE-A1BB-3961-0C24D51DD112}"/>
              </a:ext>
            </a:extLst>
          </p:cNvPr>
          <p:cNvSpPr>
            <a:spLocks noGrp="1"/>
          </p:cNvSpPr>
          <p:nvPr>
            <p:ph idx="1"/>
          </p:nvPr>
        </p:nvSpPr>
        <p:spPr>
          <a:xfrm>
            <a:off x="838200" y="1825625"/>
            <a:ext cx="10515600" cy="3890889"/>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85597-EF79-DE52-BEE3-B8E6286F0C28}"/>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5" name="Footer Placeholder 4">
            <a:extLst>
              <a:ext uri="{FF2B5EF4-FFF2-40B4-BE49-F238E27FC236}">
                <a16:creationId xmlns:a16="http://schemas.microsoft.com/office/drawing/2014/main" id="{82455D5B-D329-B937-BB05-6B245C0EFE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E18AE4-3AAE-5BE4-D739-AD159191E68D}"/>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pic>
        <p:nvPicPr>
          <p:cNvPr id="12" name="Picture 11" descr="A blue text on a black background&#10;&#10;Description automatically generated">
            <a:extLst>
              <a:ext uri="{FF2B5EF4-FFF2-40B4-BE49-F238E27FC236}">
                <a16:creationId xmlns:a16="http://schemas.microsoft.com/office/drawing/2014/main" id="{C92FA677-0459-B835-1050-6DF57650B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94" y="5865229"/>
            <a:ext cx="1900294" cy="475074"/>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4257B81E-8ABF-65A8-DB5A-C57E5B2436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2787" y="5830248"/>
            <a:ext cx="1711013" cy="576437"/>
          </a:xfrm>
          <a:prstGeom prst="rect">
            <a:avLst/>
          </a:prstGeom>
        </p:spPr>
      </p:pic>
    </p:spTree>
    <p:extLst>
      <p:ext uri="{BB962C8B-B14F-4D97-AF65-F5344CB8AC3E}">
        <p14:creationId xmlns:p14="http://schemas.microsoft.com/office/powerpoint/2010/main" val="314382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742613-9ABB-47DF-5026-5C3C2BE3B38D}"/>
              </a:ext>
            </a:extLst>
          </p:cNvPr>
          <p:cNvSpPr/>
          <p:nvPr userDrawn="1"/>
        </p:nvSpPr>
        <p:spPr>
          <a:xfrm>
            <a:off x="0" y="0"/>
            <a:ext cx="12192000" cy="1690688"/>
          </a:xfrm>
          <a:prstGeom prst="rect">
            <a:avLst/>
          </a:prstGeom>
          <a:solidFill>
            <a:srgbClr val="B3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0323F-5A13-CA9D-5D4A-3EA4BAD6F99C}"/>
              </a:ext>
            </a:extLst>
          </p:cNvPr>
          <p:cNvSpPr>
            <a:spLocks noGrp="1"/>
          </p:cNvSpPr>
          <p:nvPr>
            <p:ph type="title"/>
          </p:nvPr>
        </p:nvSpPr>
        <p:spPr>
          <a:xfrm>
            <a:off x="838200" y="365125"/>
            <a:ext cx="10515600" cy="1325563"/>
          </a:xfrm>
          <a:prstGeom prst="rect">
            <a:avLst/>
          </a:prstGeom>
        </p:spPr>
        <p:txBody>
          <a:bodyPr/>
          <a:lstStyle>
            <a:lvl1pPr>
              <a:defRPr b="1" i="0">
                <a:solidFill>
                  <a:srgbClr val="675CA8"/>
                </a:solidFill>
                <a:latin typeface="Montserrat Thin ExtraBold"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70EAD940-1FBE-A1BB-3961-0C24D51DD112}"/>
              </a:ext>
            </a:extLst>
          </p:cNvPr>
          <p:cNvSpPr>
            <a:spLocks noGrp="1"/>
          </p:cNvSpPr>
          <p:nvPr>
            <p:ph idx="1"/>
          </p:nvPr>
        </p:nvSpPr>
        <p:spPr>
          <a:xfrm>
            <a:off x="838200" y="1825625"/>
            <a:ext cx="10515600" cy="3890889"/>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85597-EF79-DE52-BEE3-B8E6286F0C28}"/>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5" name="Footer Placeholder 4">
            <a:extLst>
              <a:ext uri="{FF2B5EF4-FFF2-40B4-BE49-F238E27FC236}">
                <a16:creationId xmlns:a16="http://schemas.microsoft.com/office/drawing/2014/main" id="{82455D5B-D329-B937-BB05-6B245C0EFE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E18AE4-3AAE-5BE4-D739-AD159191E68D}"/>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pic>
        <p:nvPicPr>
          <p:cNvPr id="12" name="Picture 11" descr="A blue text on a black background&#10;&#10;Description automatically generated">
            <a:extLst>
              <a:ext uri="{FF2B5EF4-FFF2-40B4-BE49-F238E27FC236}">
                <a16:creationId xmlns:a16="http://schemas.microsoft.com/office/drawing/2014/main" id="{C92FA677-0459-B835-1050-6DF57650B8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94" y="5865229"/>
            <a:ext cx="1900294" cy="475074"/>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4257B81E-8ABF-65A8-DB5A-C57E5B2436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2787" y="5830248"/>
            <a:ext cx="1711013" cy="576437"/>
          </a:xfrm>
          <a:prstGeom prst="rect">
            <a:avLst/>
          </a:prstGeom>
        </p:spPr>
      </p:pic>
    </p:spTree>
    <p:extLst>
      <p:ext uri="{BB962C8B-B14F-4D97-AF65-F5344CB8AC3E}">
        <p14:creationId xmlns:p14="http://schemas.microsoft.com/office/powerpoint/2010/main" val="244857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742613-9ABB-47DF-5026-5C3C2BE3B38D}"/>
              </a:ext>
            </a:extLst>
          </p:cNvPr>
          <p:cNvSpPr/>
          <p:nvPr userDrawn="1"/>
        </p:nvSpPr>
        <p:spPr>
          <a:xfrm>
            <a:off x="0" y="0"/>
            <a:ext cx="12192000" cy="1690688"/>
          </a:xfrm>
          <a:prstGeom prst="rect">
            <a:avLst/>
          </a:prstGeom>
          <a:solidFill>
            <a:srgbClr val="96C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0323F-5A13-CA9D-5D4A-3EA4BAD6F99C}"/>
              </a:ext>
            </a:extLst>
          </p:cNvPr>
          <p:cNvSpPr>
            <a:spLocks noGrp="1"/>
          </p:cNvSpPr>
          <p:nvPr>
            <p:ph type="title"/>
          </p:nvPr>
        </p:nvSpPr>
        <p:spPr>
          <a:xfrm>
            <a:off x="838200" y="365125"/>
            <a:ext cx="10515600" cy="1325563"/>
          </a:xfrm>
          <a:prstGeom prst="rect">
            <a:avLst/>
          </a:prstGeom>
        </p:spPr>
        <p:txBody>
          <a:bodyPr/>
          <a:lstStyle>
            <a:lvl1pPr>
              <a:defRPr b="1" i="0">
                <a:solidFill>
                  <a:srgbClr val="0F5A93"/>
                </a:solidFill>
                <a:latin typeface="Montserrat Thin ExtraBold"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70EAD940-1FBE-A1BB-3961-0C24D51DD112}"/>
              </a:ext>
            </a:extLst>
          </p:cNvPr>
          <p:cNvSpPr>
            <a:spLocks noGrp="1"/>
          </p:cNvSpPr>
          <p:nvPr>
            <p:ph idx="1"/>
          </p:nvPr>
        </p:nvSpPr>
        <p:spPr>
          <a:xfrm>
            <a:off x="838200" y="1825625"/>
            <a:ext cx="10515600" cy="389088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85597-EF79-DE52-BEE3-B8E6286F0C28}"/>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5" name="Footer Placeholder 4">
            <a:extLst>
              <a:ext uri="{FF2B5EF4-FFF2-40B4-BE49-F238E27FC236}">
                <a16:creationId xmlns:a16="http://schemas.microsoft.com/office/drawing/2014/main" id="{82455D5B-D329-B937-BB05-6B245C0EFE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E18AE4-3AAE-5BE4-D739-AD159191E68D}"/>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pic>
        <p:nvPicPr>
          <p:cNvPr id="9" name="Picture 8" descr="A blue letter d with a black background&#10;&#10;Description automatically generated">
            <a:extLst>
              <a:ext uri="{FF2B5EF4-FFF2-40B4-BE49-F238E27FC236}">
                <a16:creationId xmlns:a16="http://schemas.microsoft.com/office/drawing/2014/main" id="{EBA845B7-AE20-4C4C-14B6-3F2FD3938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787" y="721479"/>
            <a:ext cx="1709928" cy="522819"/>
          </a:xfrm>
          <a:prstGeom prst="rect">
            <a:avLst/>
          </a:prstGeom>
        </p:spPr>
      </p:pic>
    </p:spTree>
    <p:extLst>
      <p:ext uri="{BB962C8B-B14F-4D97-AF65-F5344CB8AC3E}">
        <p14:creationId xmlns:p14="http://schemas.microsoft.com/office/powerpoint/2010/main" val="1552328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742613-9ABB-47DF-5026-5C3C2BE3B38D}"/>
              </a:ext>
            </a:extLst>
          </p:cNvPr>
          <p:cNvSpPr/>
          <p:nvPr userDrawn="1"/>
        </p:nvSpPr>
        <p:spPr>
          <a:xfrm>
            <a:off x="0" y="0"/>
            <a:ext cx="12192000" cy="1690688"/>
          </a:xfrm>
          <a:prstGeom prst="rect">
            <a:avLst/>
          </a:prstGeom>
          <a:solidFill>
            <a:srgbClr val="67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0323F-5A13-CA9D-5D4A-3EA4BAD6F99C}"/>
              </a:ext>
            </a:extLst>
          </p:cNvPr>
          <p:cNvSpPr>
            <a:spLocks noGrp="1"/>
          </p:cNvSpPr>
          <p:nvPr>
            <p:ph type="title"/>
          </p:nvPr>
        </p:nvSpPr>
        <p:spPr>
          <a:xfrm>
            <a:off x="838200" y="365125"/>
            <a:ext cx="10515600" cy="1325563"/>
          </a:xfrm>
          <a:prstGeom prst="rect">
            <a:avLst/>
          </a:prstGeom>
        </p:spPr>
        <p:txBody>
          <a:bodyPr/>
          <a:lstStyle>
            <a:lvl1pPr>
              <a:defRPr b="1" i="0">
                <a:solidFill>
                  <a:schemeClr val="bg1"/>
                </a:solidFill>
                <a:latin typeface="Montserrat Thin ExtraBold"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0EAD940-1FBE-A1BB-3961-0C24D51DD112}"/>
              </a:ext>
            </a:extLst>
          </p:cNvPr>
          <p:cNvSpPr>
            <a:spLocks noGrp="1"/>
          </p:cNvSpPr>
          <p:nvPr>
            <p:ph idx="1"/>
          </p:nvPr>
        </p:nvSpPr>
        <p:spPr>
          <a:xfrm>
            <a:off x="838200" y="1825625"/>
            <a:ext cx="10515600" cy="38908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85597-EF79-DE52-BEE3-B8E6286F0C28}"/>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5" name="Footer Placeholder 4">
            <a:extLst>
              <a:ext uri="{FF2B5EF4-FFF2-40B4-BE49-F238E27FC236}">
                <a16:creationId xmlns:a16="http://schemas.microsoft.com/office/drawing/2014/main" id="{82455D5B-D329-B937-BB05-6B245C0EFE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E18AE4-3AAE-5BE4-D739-AD159191E68D}"/>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sp>
        <p:nvSpPr>
          <p:cNvPr id="8" name="Right Triangle 7">
            <a:extLst>
              <a:ext uri="{FF2B5EF4-FFF2-40B4-BE49-F238E27FC236}">
                <a16:creationId xmlns:a16="http://schemas.microsoft.com/office/drawing/2014/main" id="{38686C33-6C14-A4D6-233A-416393A5226A}"/>
              </a:ext>
            </a:extLst>
          </p:cNvPr>
          <p:cNvSpPr/>
          <p:nvPr userDrawn="1"/>
        </p:nvSpPr>
        <p:spPr>
          <a:xfrm flipH="1" flipV="1">
            <a:off x="10226784" y="0"/>
            <a:ext cx="1965216" cy="3035921"/>
          </a:xfrm>
          <a:prstGeom prst="rtTriangle">
            <a:avLst/>
          </a:prstGeom>
          <a:solidFill>
            <a:srgbClr val="FAA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blue text on a black background&#10;&#10;Description automatically generated">
            <a:extLst>
              <a:ext uri="{FF2B5EF4-FFF2-40B4-BE49-F238E27FC236}">
                <a16:creationId xmlns:a16="http://schemas.microsoft.com/office/drawing/2014/main" id="{345067B7-8CF5-4A07-BC40-B1D849214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94" y="5865229"/>
            <a:ext cx="1900294" cy="475074"/>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AB1DE42F-8646-0A1A-6287-F2A55E16F7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2787" y="5830248"/>
            <a:ext cx="1711013" cy="576437"/>
          </a:xfrm>
          <a:prstGeom prst="rect">
            <a:avLst/>
          </a:prstGeom>
        </p:spPr>
      </p:pic>
    </p:spTree>
    <p:extLst>
      <p:ext uri="{BB962C8B-B14F-4D97-AF65-F5344CB8AC3E}">
        <p14:creationId xmlns:p14="http://schemas.microsoft.com/office/powerpoint/2010/main" val="18094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8742613-9ABB-47DF-5026-5C3C2BE3B38D}"/>
              </a:ext>
            </a:extLst>
          </p:cNvPr>
          <p:cNvSpPr/>
          <p:nvPr userDrawn="1"/>
        </p:nvSpPr>
        <p:spPr>
          <a:xfrm>
            <a:off x="0" y="0"/>
            <a:ext cx="12192000" cy="1690688"/>
          </a:xfrm>
          <a:prstGeom prst="rect">
            <a:avLst/>
          </a:prstGeom>
          <a:solidFill>
            <a:srgbClr val="B3A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0323F-5A13-CA9D-5D4A-3EA4BAD6F99C}"/>
              </a:ext>
            </a:extLst>
          </p:cNvPr>
          <p:cNvSpPr>
            <a:spLocks noGrp="1"/>
          </p:cNvSpPr>
          <p:nvPr>
            <p:ph type="title"/>
          </p:nvPr>
        </p:nvSpPr>
        <p:spPr>
          <a:xfrm>
            <a:off x="838200" y="365125"/>
            <a:ext cx="10515600" cy="1325563"/>
          </a:xfrm>
          <a:prstGeom prst="rect">
            <a:avLst/>
          </a:prstGeom>
        </p:spPr>
        <p:txBody>
          <a:bodyPr/>
          <a:lstStyle>
            <a:lvl1pPr>
              <a:defRPr b="1">
                <a:solidFill>
                  <a:schemeClr val="bg1"/>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0EAD940-1FBE-A1BB-3961-0C24D51DD112}"/>
              </a:ext>
            </a:extLst>
          </p:cNvPr>
          <p:cNvSpPr>
            <a:spLocks noGrp="1"/>
          </p:cNvSpPr>
          <p:nvPr>
            <p:ph idx="1"/>
          </p:nvPr>
        </p:nvSpPr>
        <p:spPr>
          <a:xfrm>
            <a:off x="838200" y="1825625"/>
            <a:ext cx="10515600" cy="389088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85597-EF79-DE52-BEE3-B8E6286F0C28}"/>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5" name="Footer Placeholder 4">
            <a:extLst>
              <a:ext uri="{FF2B5EF4-FFF2-40B4-BE49-F238E27FC236}">
                <a16:creationId xmlns:a16="http://schemas.microsoft.com/office/drawing/2014/main" id="{82455D5B-D329-B937-BB05-6B245C0EFE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E18AE4-3AAE-5BE4-D739-AD159191E68D}"/>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sp>
        <p:nvSpPr>
          <p:cNvPr id="9" name="Right Triangle 8">
            <a:extLst>
              <a:ext uri="{FF2B5EF4-FFF2-40B4-BE49-F238E27FC236}">
                <a16:creationId xmlns:a16="http://schemas.microsoft.com/office/drawing/2014/main" id="{076A5D1C-3214-616A-6BD9-A8E12F45B2C7}"/>
              </a:ext>
            </a:extLst>
          </p:cNvPr>
          <p:cNvSpPr/>
          <p:nvPr userDrawn="1"/>
        </p:nvSpPr>
        <p:spPr>
          <a:xfrm flipH="1" flipV="1">
            <a:off x="10226784" y="0"/>
            <a:ext cx="1965216" cy="3035921"/>
          </a:xfrm>
          <a:prstGeom prst="rtTriangle">
            <a:avLst/>
          </a:prstGeom>
          <a:solidFill>
            <a:srgbClr val="3E6B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text on a black background&#10;&#10;Description automatically generated">
            <a:extLst>
              <a:ext uri="{FF2B5EF4-FFF2-40B4-BE49-F238E27FC236}">
                <a16:creationId xmlns:a16="http://schemas.microsoft.com/office/drawing/2014/main" id="{6C1828DB-EE5E-CC36-4A22-93AD0AC74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94" y="5865229"/>
            <a:ext cx="1900294" cy="475074"/>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38FE4D4B-086C-39B6-17A1-CB39B7B93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2787" y="5830248"/>
            <a:ext cx="1711013" cy="576437"/>
          </a:xfrm>
          <a:prstGeom prst="rect">
            <a:avLst/>
          </a:prstGeom>
        </p:spPr>
      </p:pic>
    </p:spTree>
    <p:extLst>
      <p:ext uri="{BB962C8B-B14F-4D97-AF65-F5344CB8AC3E}">
        <p14:creationId xmlns:p14="http://schemas.microsoft.com/office/powerpoint/2010/main" val="248782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0B1D-9CDD-8333-3C43-DCE4F4DFF8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292D7-3186-C072-DFDB-5C5F6895B8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A267E3-2F5A-3979-77E4-90766087A207}"/>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5" name="Footer Placeholder 4">
            <a:extLst>
              <a:ext uri="{FF2B5EF4-FFF2-40B4-BE49-F238E27FC236}">
                <a16:creationId xmlns:a16="http://schemas.microsoft.com/office/drawing/2014/main" id="{F1ECFE43-AF57-25CA-BB60-5376E5668A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3DAFDF-590D-C326-ADC2-93DAE19D64AC}"/>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spTree>
    <p:extLst>
      <p:ext uri="{BB962C8B-B14F-4D97-AF65-F5344CB8AC3E}">
        <p14:creationId xmlns:p14="http://schemas.microsoft.com/office/powerpoint/2010/main" val="186740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EFE717-C60C-47BC-BDF8-500A7C2CAFFD}"/>
              </a:ext>
            </a:extLst>
          </p:cNvPr>
          <p:cNvSpPr>
            <a:spLocks noGrp="1"/>
          </p:cNvSpPr>
          <p:nvPr>
            <p:ph sz="half" idx="1"/>
          </p:nvPr>
        </p:nvSpPr>
        <p:spPr>
          <a:xfrm>
            <a:off x="838200" y="1825625"/>
            <a:ext cx="5181600" cy="38606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72253F-1792-5FB0-24A8-FBAC5D9920E5}"/>
              </a:ext>
            </a:extLst>
          </p:cNvPr>
          <p:cNvSpPr>
            <a:spLocks noGrp="1"/>
          </p:cNvSpPr>
          <p:nvPr>
            <p:ph sz="half" idx="2"/>
          </p:nvPr>
        </p:nvSpPr>
        <p:spPr>
          <a:xfrm>
            <a:off x="6172200" y="1825625"/>
            <a:ext cx="5181600" cy="38606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66FBDB9-58B1-F5FE-6C81-0621F36DE448}"/>
              </a:ext>
            </a:extLst>
          </p:cNvPr>
          <p:cNvSpPr/>
          <p:nvPr userDrawn="1"/>
        </p:nvSpPr>
        <p:spPr>
          <a:xfrm>
            <a:off x="0" y="0"/>
            <a:ext cx="12192000" cy="1690688"/>
          </a:xfrm>
          <a:prstGeom prst="rect">
            <a:avLst/>
          </a:prstGeom>
          <a:solidFill>
            <a:srgbClr val="675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346E2AB-603F-159D-4404-0E343811C3DE}"/>
              </a:ext>
            </a:extLst>
          </p:cNvPr>
          <p:cNvSpPr>
            <a:spLocks noGrp="1"/>
          </p:cNvSpPr>
          <p:nvPr>
            <p:ph type="title"/>
          </p:nvPr>
        </p:nvSpPr>
        <p:spPr>
          <a:xfrm>
            <a:off x="838200" y="365125"/>
            <a:ext cx="10515600" cy="1325563"/>
          </a:xfrm>
          <a:prstGeom prst="rect">
            <a:avLst/>
          </a:prstGeom>
        </p:spPr>
        <p:txBody>
          <a:bodyPr/>
          <a:lstStyle>
            <a:lvl1pPr>
              <a:defRPr b="1" i="0">
                <a:solidFill>
                  <a:schemeClr val="bg1"/>
                </a:solidFill>
                <a:latin typeface="Montserrat Thin ExtraBold" pitchFamily="2" charset="77"/>
              </a:defRPr>
            </a:lvl1pPr>
          </a:lstStyle>
          <a:p>
            <a:r>
              <a:rPr lang="en-US"/>
              <a:t>Click to edit Master title style</a:t>
            </a:r>
            <a:endParaRPr lang="en-US" dirty="0"/>
          </a:p>
        </p:txBody>
      </p:sp>
      <p:sp>
        <p:nvSpPr>
          <p:cNvPr id="10" name="Date Placeholder 3">
            <a:extLst>
              <a:ext uri="{FF2B5EF4-FFF2-40B4-BE49-F238E27FC236}">
                <a16:creationId xmlns:a16="http://schemas.microsoft.com/office/drawing/2014/main" id="{3FF0FCB7-6142-7191-8814-8159C3F18166}"/>
              </a:ext>
            </a:extLst>
          </p:cNvPr>
          <p:cNvSpPr>
            <a:spLocks noGrp="1"/>
          </p:cNvSpPr>
          <p:nvPr>
            <p:ph type="dt" sz="half" idx="10"/>
          </p:nvPr>
        </p:nvSpPr>
        <p:spPr>
          <a:xfrm>
            <a:off x="838200" y="6356350"/>
            <a:ext cx="2743200" cy="365125"/>
          </a:xfrm>
          <a:prstGeom prst="rect">
            <a:avLst/>
          </a:prstGeom>
        </p:spPr>
        <p:txBody>
          <a:bodyPr/>
          <a:lstStyle/>
          <a:p>
            <a:fld id="{BF973081-1B65-454B-9E78-B3AD3B285273}" type="datetimeFigureOut">
              <a:rPr lang="en-US" smtClean="0"/>
              <a:t>5/16/2024</a:t>
            </a:fld>
            <a:endParaRPr lang="en-US"/>
          </a:p>
        </p:txBody>
      </p:sp>
      <p:sp>
        <p:nvSpPr>
          <p:cNvPr id="11" name="Footer Placeholder 4">
            <a:extLst>
              <a:ext uri="{FF2B5EF4-FFF2-40B4-BE49-F238E27FC236}">
                <a16:creationId xmlns:a16="http://schemas.microsoft.com/office/drawing/2014/main" id="{1BE5DE8A-E774-6F5F-DD0A-8BCB832BE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Slide Number Placeholder 5">
            <a:extLst>
              <a:ext uri="{FF2B5EF4-FFF2-40B4-BE49-F238E27FC236}">
                <a16:creationId xmlns:a16="http://schemas.microsoft.com/office/drawing/2014/main" id="{309AF5EF-B944-88C3-A3D7-54F16F064628}"/>
              </a:ext>
            </a:extLst>
          </p:cNvPr>
          <p:cNvSpPr>
            <a:spLocks noGrp="1"/>
          </p:cNvSpPr>
          <p:nvPr>
            <p:ph type="sldNum" sz="quarter" idx="12"/>
          </p:nvPr>
        </p:nvSpPr>
        <p:spPr>
          <a:xfrm>
            <a:off x="8610600" y="6356350"/>
            <a:ext cx="2743200" cy="365125"/>
          </a:xfrm>
          <a:prstGeom prst="rect">
            <a:avLst/>
          </a:prstGeom>
        </p:spPr>
        <p:txBody>
          <a:bodyPr/>
          <a:lstStyle/>
          <a:p>
            <a:fld id="{B242959E-B747-4BD3-B435-E35B12DD2E2E}" type="slidenum">
              <a:rPr lang="en-US" smtClean="0"/>
              <a:t>‹#›</a:t>
            </a:fld>
            <a:endParaRPr lang="en-US"/>
          </a:p>
        </p:txBody>
      </p:sp>
      <p:pic>
        <p:nvPicPr>
          <p:cNvPr id="2" name="Picture 1" descr="A blue text on a black background&#10;&#10;Description automatically generated">
            <a:extLst>
              <a:ext uri="{FF2B5EF4-FFF2-40B4-BE49-F238E27FC236}">
                <a16:creationId xmlns:a16="http://schemas.microsoft.com/office/drawing/2014/main" id="{B304E40A-8AFE-FD78-CB05-8CA6A819B0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094" y="5865229"/>
            <a:ext cx="1900294" cy="475074"/>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4D6FBA87-CAE0-0C1A-D237-D461BBA434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2787" y="5830248"/>
            <a:ext cx="1711013" cy="576437"/>
          </a:xfrm>
          <a:prstGeom prst="rect">
            <a:avLst/>
          </a:prstGeom>
        </p:spPr>
      </p:pic>
    </p:spTree>
    <p:extLst>
      <p:ext uri="{BB962C8B-B14F-4D97-AF65-F5344CB8AC3E}">
        <p14:creationId xmlns:p14="http://schemas.microsoft.com/office/powerpoint/2010/main" val="322601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99822-E82C-6F40-B3AD-68472A4C0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999249C-4A29-6941-BED5-2CABD7E69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9E772-34E2-64CA-8544-C2A63D5D4A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erif 4 Medium" panose="02040603050405020204" pitchFamily="18" charset="0"/>
                <a:ea typeface="Source Serif 4 Medium" panose="02040603050405020204" pitchFamily="18" charset="0"/>
              </a:defRPr>
            </a:lvl1pPr>
          </a:lstStyle>
          <a:p>
            <a:fld id="{BF973081-1B65-454B-9E78-B3AD3B285273}" type="datetimeFigureOut">
              <a:rPr lang="en-US" smtClean="0"/>
              <a:pPr/>
              <a:t>5/16/2024</a:t>
            </a:fld>
            <a:endParaRPr lang="en-US"/>
          </a:p>
        </p:txBody>
      </p:sp>
      <p:sp>
        <p:nvSpPr>
          <p:cNvPr id="5" name="Footer Placeholder 4">
            <a:extLst>
              <a:ext uri="{FF2B5EF4-FFF2-40B4-BE49-F238E27FC236}">
                <a16:creationId xmlns:a16="http://schemas.microsoft.com/office/drawing/2014/main" id="{9BBDAEAA-AE2D-C0C5-97F8-4A409ED9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erif 4 Medium" panose="02040603050405020204" pitchFamily="18" charset="0"/>
                <a:ea typeface="Source Serif 4 Medium" panose="02040603050405020204" pitchFamily="18" charset="0"/>
              </a:defRPr>
            </a:lvl1pPr>
          </a:lstStyle>
          <a:p>
            <a:endParaRPr lang="en-US"/>
          </a:p>
        </p:txBody>
      </p:sp>
      <p:sp>
        <p:nvSpPr>
          <p:cNvPr id="6" name="Slide Number Placeholder 5">
            <a:extLst>
              <a:ext uri="{FF2B5EF4-FFF2-40B4-BE49-F238E27FC236}">
                <a16:creationId xmlns:a16="http://schemas.microsoft.com/office/drawing/2014/main" id="{90B500C4-CB23-7963-1DAB-7C5877D86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erif 4 Medium" panose="02040603050405020204" pitchFamily="18" charset="0"/>
                <a:ea typeface="Source Serif 4 Medium" panose="02040603050405020204" pitchFamily="18" charset="0"/>
              </a:defRPr>
            </a:lvl1pPr>
          </a:lstStyle>
          <a:p>
            <a:fld id="{B242959E-B747-4BD3-B435-E35B12DD2E2E}" type="slidenum">
              <a:rPr lang="en-US" smtClean="0"/>
              <a:pPr/>
              <a:t>‹#›</a:t>
            </a:fld>
            <a:endParaRPr lang="en-US"/>
          </a:p>
        </p:txBody>
      </p:sp>
    </p:spTree>
    <p:extLst>
      <p:ext uri="{BB962C8B-B14F-4D97-AF65-F5344CB8AC3E}">
        <p14:creationId xmlns:p14="http://schemas.microsoft.com/office/powerpoint/2010/main" val="38965609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73" r:id="rId3"/>
    <p:sldLayoutId id="2147483672" r:id="rId4"/>
    <p:sldLayoutId id="2147483670" r:id="rId5"/>
    <p:sldLayoutId id="2147483664" r:id="rId6"/>
    <p:sldLayoutId id="2147483665" r:id="rId7"/>
    <p:sldLayoutId id="2147483666" r:id="rId8"/>
    <p:sldLayoutId id="2147483667" r:id="rId9"/>
    <p:sldLayoutId id="2147483668" r:id="rId10"/>
    <p:sldLayoutId id="2147483669" r:id="rId11"/>
    <p:sldLayoutId id="2147483671" r:id="rId12"/>
  </p:sldLayoutIdLst>
  <p:txStyles>
    <p:titleStyle>
      <a:lvl1pPr algn="l" defTabSz="914400" rtl="0" eaLnBrk="1" latinLnBrk="0" hangingPunct="1">
        <a:lnSpc>
          <a:spcPct val="90000"/>
        </a:lnSpc>
        <a:spcBef>
          <a:spcPct val="0"/>
        </a:spcBef>
        <a:buNone/>
        <a:defRPr sz="4400" b="1" i="0" kern="1200">
          <a:solidFill>
            <a:schemeClr val="tx1"/>
          </a:solidFill>
          <a:latin typeface="Montserrat Thin Extra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erif 4 Medium" panose="02040603050405020204" pitchFamily="18" charset="0"/>
          <a:ea typeface="Source Serif 4 Medium" panose="0204060305040502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erif 4 Medium" panose="02040603050405020204" pitchFamily="18" charset="0"/>
          <a:ea typeface="Source Serif 4 Medium" panose="0204060305040502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erif 4 Medium" panose="02040603050405020204" pitchFamily="18" charset="0"/>
          <a:ea typeface="Source Serif 4 Medium" panose="0204060305040502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erif 4 Medium" panose="02040603050405020204" pitchFamily="18" charset="0"/>
          <a:ea typeface="Source Serif 4 Medium" panose="0204060305040502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erif 4 Medium" panose="02040603050405020204" pitchFamily="18" charset="0"/>
          <a:ea typeface="Source Serif 4 Medium" panose="020406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47B514-DF68-425E-F547-517CBDC6B9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8D0FCF-2B84-013D-EDA4-05DF4FB0CE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18F1D-047B-B5B1-148E-192E2B91E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F8DEA-DC09-4D4E-93FF-37EEBA48EAFE}" type="datetimeFigureOut">
              <a:rPr lang="en-US" smtClean="0"/>
              <a:t>5/16/2024</a:t>
            </a:fld>
            <a:endParaRPr lang="en-US"/>
          </a:p>
        </p:txBody>
      </p:sp>
      <p:sp>
        <p:nvSpPr>
          <p:cNvPr id="5" name="Footer Placeholder 4">
            <a:extLst>
              <a:ext uri="{FF2B5EF4-FFF2-40B4-BE49-F238E27FC236}">
                <a16:creationId xmlns:a16="http://schemas.microsoft.com/office/drawing/2014/main" id="{E6B89AF4-0B97-E259-ED82-BB5836E480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5312D9-8024-2A7E-DDF2-5445CB505C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6EC92-4770-4AFA-8881-7245C7BE03D6}" type="slidenum">
              <a:rPr lang="en-US" smtClean="0"/>
              <a:t>‹#›</a:t>
            </a:fld>
            <a:endParaRPr lang="en-US"/>
          </a:p>
        </p:txBody>
      </p:sp>
    </p:spTree>
    <p:extLst>
      <p:ext uri="{BB962C8B-B14F-4D97-AF65-F5344CB8AC3E}">
        <p14:creationId xmlns:p14="http://schemas.microsoft.com/office/powerpoint/2010/main" val="362700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nado.org/EDDMap" TargetMode="External"/><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a.gov/funding/programs/revolving-loan-fund" TargetMode="External"/><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grants.gov/"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3.pn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3.png"/><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16.xml"/><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81.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87.png"/><Relationship Id="rId4" Type="http://schemas.openxmlformats.org/officeDocument/2006/relationships/image" Target="../media/image86.png"/></Relationships>
</file>

<file path=ppt/slides/_rels/slide4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5.png"/><Relationship Id="rId3" Type="http://schemas.openxmlformats.org/officeDocument/2006/relationships/image" Target="../media/image88.png"/><Relationship Id="rId7" Type="http://schemas.openxmlformats.org/officeDocument/2006/relationships/image" Target="../media/image91.png"/><Relationship Id="rId12" Type="http://schemas.openxmlformats.org/officeDocument/2006/relationships/image" Target="../media/image56.png"/><Relationship Id="rId2" Type="http://schemas.openxmlformats.org/officeDocument/2006/relationships/notesSlide" Target="../notesSlides/notesSlide22.xml"/><Relationship Id="rId16" Type="http://schemas.openxmlformats.org/officeDocument/2006/relationships/image" Target="../media/image98.png"/><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53.png"/><Relationship Id="rId5" Type="http://schemas.openxmlformats.org/officeDocument/2006/relationships/image" Target="../media/image90.png"/><Relationship Id="rId15" Type="http://schemas.openxmlformats.org/officeDocument/2006/relationships/image" Target="../media/image97.png"/><Relationship Id="rId10" Type="http://schemas.openxmlformats.org/officeDocument/2006/relationships/image" Target="../media/image94.png"/><Relationship Id="rId4" Type="http://schemas.openxmlformats.org/officeDocument/2006/relationships/image" Target="../media/image89.png"/><Relationship Id="rId9" Type="http://schemas.openxmlformats.org/officeDocument/2006/relationships/image" Target="../media/image93.png"/><Relationship Id="rId14" Type="http://schemas.openxmlformats.org/officeDocument/2006/relationships/image" Target="../media/image96.png"/></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47.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48.xml.rels><?xml version="1.0" encoding="UTF-8" standalone="yes"?>
<Relationships xmlns="http://schemas.openxmlformats.org/package/2006/relationships"><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4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1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3" Type="http://schemas.openxmlformats.org/officeDocument/2006/relationships/image" Target="../media/image62.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hyperlink" Target="mailto:RLF-CoP@growamerica.org" TargetMode="External"/><Relationship Id="rId5" Type="http://schemas.openxmlformats.org/officeDocument/2006/relationships/hyperlink" Target="mailto:kdavila@spag.org" TargetMode="External"/><Relationship Id="rId4" Type="http://schemas.openxmlformats.org/officeDocument/2006/relationships/hyperlink" Target="mailto:mlouk@growamerica.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da.gov/news/press-release/2023/03/28/bolster-economic-competitiveness-and-resiliency-us-department"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hyperlink" Target="https://www.eda.gov/news/blog/2022/11/16/ndc-lead-new-eda-revolving-loan-fund-community-practic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9.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8FFD9C-4633-5D27-B23A-20ED954F32DA}"/>
              </a:ext>
            </a:extLst>
          </p:cNvPr>
          <p:cNvSpPr>
            <a:spLocks/>
          </p:cNvSpPr>
          <p:nvPr/>
        </p:nvSpPr>
        <p:spPr>
          <a:xfrm>
            <a:off x="-81023" y="0"/>
            <a:ext cx="7863840" cy="6858000"/>
          </a:xfrm>
          <a:prstGeom prst="rect">
            <a:avLst/>
          </a:prstGeom>
          <a:solidFill>
            <a:srgbClr val="675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0"/>
              </a:lnSpc>
            </a:pPr>
            <a:r>
              <a:rPr lang="en-US" sz="7200" b="1" dirty="0">
                <a:latin typeface="Montserrat Thin ExtraBold"/>
              </a:rPr>
              <a:t>Operation and Optimization: </a:t>
            </a:r>
          </a:p>
          <a:p>
            <a:pPr algn="ctr">
              <a:lnSpc>
                <a:spcPts val="7000"/>
              </a:lnSpc>
            </a:pPr>
            <a:r>
              <a:rPr lang="en-US" sz="7200" b="1" dirty="0">
                <a:latin typeface="Montserrat Thin ExtraBold"/>
              </a:rPr>
              <a:t>RLFs and EDDs</a:t>
            </a:r>
          </a:p>
          <a:p>
            <a:pPr algn="ctr"/>
            <a:r>
              <a:rPr lang="en-US" sz="3600" b="1" dirty="0">
                <a:latin typeface="Montserrat Thin ExtraBold"/>
              </a:rPr>
              <a:t>Information about RLFs and </a:t>
            </a:r>
          </a:p>
          <a:p>
            <a:pPr algn="ctr"/>
            <a:r>
              <a:rPr lang="en-US" sz="3600" b="1" dirty="0">
                <a:latin typeface="Montserrat Thin ExtraBold"/>
              </a:rPr>
              <a:t>Tips to Optimize Your EDD’s RLF</a:t>
            </a:r>
          </a:p>
        </p:txBody>
      </p:sp>
      <p:grpSp>
        <p:nvGrpSpPr>
          <p:cNvPr id="4" name="Group 3">
            <a:extLst>
              <a:ext uri="{FF2B5EF4-FFF2-40B4-BE49-F238E27FC236}">
                <a16:creationId xmlns:a16="http://schemas.microsoft.com/office/drawing/2014/main" id="{EF6E089E-1B32-DE78-FD39-138F97D7E406}"/>
              </a:ext>
            </a:extLst>
          </p:cNvPr>
          <p:cNvGrpSpPr/>
          <p:nvPr/>
        </p:nvGrpSpPr>
        <p:grpSpPr>
          <a:xfrm>
            <a:off x="8613054" y="778275"/>
            <a:ext cx="2377440" cy="5301449"/>
            <a:chOff x="8613054" y="848667"/>
            <a:chExt cx="2377440" cy="5301449"/>
          </a:xfrm>
        </p:grpSpPr>
        <p:pic>
          <p:nvPicPr>
            <p:cNvPr id="3" name="Picture 2" descr="A black background with a black square&#10;&#10;Description automatically generated with medium confidence">
              <a:extLst>
                <a:ext uri="{FF2B5EF4-FFF2-40B4-BE49-F238E27FC236}">
                  <a16:creationId xmlns:a16="http://schemas.microsoft.com/office/drawing/2014/main" id="{0ACEFBBE-D8FF-AD67-BFF1-D3318B856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054" y="2003551"/>
              <a:ext cx="2377440" cy="795240"/>
            </a:xfrm>
            <a:prstGeom prst="rect">
              <a:avLst/>
            </a:prstGeom>
          </p:spPr>
        </p:pic>
        <p:pic>
          <p:nvPicPr>
            <p:cNvPr id="5" name="Picture 4" descr="A close-up of logos&#10;&#10;Description automatically generated">
              <a:extLst>
                <a:ext uri="{FF2B5EF4-FFF2-40B4-BE49-F238E27FC236}">
                  <a16:creationId xmlns:a16="http://schemas.microsoft.com/office/drawing/2014/main" id="{00DA8131-E8C5-236A-D5CE-45E97D5422E2}"/>
                </a:ext>
              </a:extLst>
            </p:cNvPr>
            <p:cNvPicPr>
              <a:picLocks noChangeAspect="1"/>
            </p:cNvPicPr>
            <p:nvPr/>
          </p:nvPicPr>
          <p:blipFill rotWithShape="1">
            <a:blip r:embed="rId4">
              <a:extLst>
                <a:ext uri="{28A0092B-C50C-407E-A947-70E740481C1C}">
                  <a14:useLocalDpi xmlns:a14="http://schemas.microsoft.com/office/drawing/2010/main" val="0"/>
                </a:ext>
              </a:extLst>
            </a:blip>
            <a:srcRect r="55585"/>
            <a:stretch/>
          </p:blipFill>
          <p:spPr>
            <a:xfrm>
              <a:off x="8848287" y="3182459"/>
              <a:ext cx="1906975" cy="1627059"/>
            </a:xfrm>
            <a:prstGeom prst="rect">
              <a:avLst/>
            </a:prstGeom>
          </p:spPr>
        </p:pic>
        <p:pic>
          <p:nvPicPr>
            <p:cNvPr id="9" name="Picture 8" descr="A close up of a logo&#10;&#10;Description automatically generated">
              <a:extLst>
                <a:ext uri="{FF2B5EF4-FFF2-40B4-BE49-F238E27FC236}">
                  <a16:creationId xmlns:a16="http://schemas.microsoft.com/office/drawing/2014/main" id="{220F354C-754B-1324-A451-116CEBD50D52}"/>
                </a:ext>
              </a:extLst>
            </p:cNvPr>
            <p:cNvPicPr>
              <a:picLocks noChangeAspect="1"/>
            </p:cNvPicPr>
            <p:nvPr/>
          </p:nvPicPr>
          <p:blipFill rotWithShape="1">
            <a:blip r:embed="rId5">
              <a:extLst>
                <a:ext uri="{28A0092B-C50C-407E-A947-70E740481C1C}">
                  <a14:useLocalDpi xmlns:a14="http://schemas.microsoft.com/office/drawing/2010/main" val="0"/>
                </a:ext>
              </a:extLst>
            </a:blip>
            <a:srcRect l="54784" t="7565"/>
            <a:stretch/>
          </p:blipFill>
          <p:spPr>
            <a:xfrm>
              <a:off x="8613054" y="848667"/>
              <a:ext cx="2377440" cy="769335"/>
            </a:xfrm>
            <a:prstGeom prst="rect">
              <a:avLst/>
            </a:prstGeom>
          </p:spPr>
        </p:pic>
        <p:pic>
          <p:nvPicPr>
            <p:cNvPr id="11" name="Picture 10" descr="A close-up of logos&#10;&#10;Description automatically generated">
              <a:extLst>
                <a:ext uri="{FF2B5EF4-FFF2-40B4-BE49-F238E27FC236}">
                  <a16:creationId xmlns:a16="http://schemas.microsoft.com/office/drawing/2014/main" id="{B93A0AFC-4AAB-86F5-F657-226B966432FB}"/>
                </a:ext>
              </a:extLst>
            </p:cNvPr>
            <p:cNvPicPr>
              <a:picLocks noChangeAspect="1"/>
            </p:cNvPicPr>
            <p:nvPr/>
          </p:nvPicPr>
          <p:blipFill rotWithShape="1">
            <a:blip r:embed="rId4">
              <a:extLst>
                <a:ext uri="{28A0092B-C50C-407E-A947-70E740481C1C}">
                  <a14:useLocalDpi xmlns:a14="http://schemas.microsoft.com/office/drawing/2010/main" val="0"/>
                </a:ext>
              </a:extLst>
            </a:blip>
            <a:srcRect l="45318" t="26606" b="15315"/>
            <a:stretch/>
          </p:blipFill>
          <p:spPr>
            <a:xfrm>
              <a:off x="8613054" y="5193186"/>
              <a:ext cx="2377440" cy="956930"/>
            </a:xfrm>
            <a:prstGeom prst="rect">
              <a:avLst/>
            </a:prstGeom>
          </p:spPr>
        </p:pic>
      </p:grpSp>
    </p:spTree>
    <p:extLst>
      <p:ext uri="{BB962C8B-B14F-4D97-AF65-F5344CB8AC3E}">
        <p14:creationId xmlns:p14="http://schemas.microsoft.com/office/powerpoint/2010/main" val="406189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3F918B-3E36-CB42-0944-375877E3AB26}"/>
              </a:ext>
            </a:extLst>
          </p:cNvPr>
          <p:cNvPicPr>
            <a:picLocks noChangeAspect="1"/>
          </p:cNvPicPr>
          <p:nvPr/>
        </p:nvPicPr>
        <p:blipFill>
          <a:blip r:embed="rId2"/>
          <a:stretch>
            <a:fillRect/>
          </a:stretch>
        </p:blipFill>
        <p:spPr>
          <a:xfrm>
            <a:off x="0" y="0"/>
            <a:ext cx="12192000" cy="6847839"/>
          </a:xfrm>
          <a:prstGeom prst="rect">
            <a:avLst/>
          </a:prstGeom>
        </p:spPr>
      </p:pic>
      <p:sp>
        <p:nvSpPr>
          <p:cNvPr id="2" name="TextBox 1">
            <a:extLst>
              <a:ext uri="{FF2B5EF4-FFF2-40B4-BE49-F238E27FC236}">
                <a16:creationId xmlns:a16="http://schemas.microsoft.com/office/drawing/2014/main" id="{EA06DC8D-AB58-3BF8-C23F-C04CF32A98D5}"/>
              </a:ext>
            </a:extLst>
          </p:cNvPr>
          <p:cNvSpPr txBox="1"/>
          <p:nvPr/>
        </p:nvSpPr>
        <p:spPr>
          <a:xfrm>
            <a:off x="5476875" y="866775"/>
            <a:ext cx="557212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Interactive EDD Map available at: </a:t>
            </a:r>
            <a:r>
              <a:rPr kumimoji="0" lang="en-US" sz="2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3"/>
              </a:rPr>
              <a:t>www.nado.org/EDDMap</a:t>
            </a:r>
            <a:endParaRPr kumimoji="0" lang="en-US" sz="2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1142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9D024-78A5-4897-D9DE-D50A671690FB}"/>
              </a:ext>
            </a:extLst>
          </p:cNvPr>
          <p:cNvPicPr>
            <a:picLocks noChangeAspect="1"/>
          </p:cNvPicPr>
          <p:nvPr/>
        </p:nvPicPr>
        <p:blipFill>
          <a:blip r:embed="rId2"/>
          <a:stretch>
            <a:fillRect/>
          </a:stretch>
        </p:blipFill>
        <p:spPr>
          <a:xfrm>
            <a:off x="464091" y="492423"/>
            <a:ext cx="4972050" cy="4400550"/>
          </a:xfrm>
          <a:prstGeom prst="rect">
            <a:avLst/>
          </a:prstGeom>
        </p:spPr>
      </p:pic>
      <p:pic>
        <p:nvPicPr>
          <p:cNvPr id="9" name="Picture 8">
            <a:extLst>
              <a:ext uri="{FF2B5EF4-FFF2-40B4-BE49-F238E27FC236}">
                <a16:creationId xmlns:a16="http://schemas.microsoft.com/office/drawing/2014/main" id="{5E79FB87-D40F-3684-34CE-57D0D52028FB}"/>
              </a:ext>
            </a:extLst>
          </p:cNvPr>
          <p:cNvPicPr>
            <a:picLocks noChangeAspect="1"/>
          </p:cNvPicPr>
          <p:nvPr/>
        </p:nvPicPr>
        <p:blipFill>
          <a:blip r:embed="rId3"/>
          <a:stretch>
            <a:fillRect/>
          </a:stretch>
        </p:blipFill>
        <p:spPr>
          <a:xfrm>
            <a:off x="6096000" y="1332135"/>
            <a:ext cx="5631909" cy="3330699"/>
          </a:xfrm>
          <a:prstGeom prst="rect">
            <a:avLst/>
          </a:prstGeom>
        </p:spPr>
      </p:pic>
      <p:sp>
        <p:nvSpPr>
          <p:cNvPr id="11" name="TextBox 10">
            <a:extLst>
              <a:ext uri="{FF2B5EF4-FFF2-40B4-BE49-F238E27FC236}">
                <a16:creationId xmlns:a16="http://schemas.microsoft.com/office/drawing/2014/main" id="{FE79244C-9A36-E528-D625-7B31F9FDC31C}"/>
              </a:ext>
            </a:extLst>
          </p:cNvPr>
          <p:cNvSpPr txBox="1"/>
          <p:nvPr/>
        </p:nvSpPr>
        <p:spPr>
          <a:xfrm>
            <a:off x="3047144" y="5451939"/>
            <a:ext cx="609771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https://www.nado.org/subscribe/</a:t>
            </a:r>
          </a:p>
        </p:txBody>
      </p:sp>
    </p:spTree>
    <p:extLst>
      <p:ext uri="{BB962C8B-B14F-4D97-AF65-F5344CB8AC3E}">
        <p14:creationId xmlns:p14="http://schemas.microsoft.com/office/powerpoint/2010/main" val="3947022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CF3A7B4-31F3-159E-70F9-7D1AC31C531C}"/>
              </a:ext>
            </a:extLst>
          </p:cNvPr>
          <p:cNvSpPr>
            <a:spLocks noGrp="1"/>
          </p:cNvSpPr>
          <p:nvPr>
            <p:ph type="title"/>
          </p:nvPr>
        </p:nvSpPr>
        <p:spPr/>
        <p:txBody>
          <a:bodyPr/>
          <a:lstStyle/>
          <a:p>
            <a:r>
              <a:rPr lang="en-US" dirty="0"/>
              <a:t>About RLFs</a:t>
            </a:r>
          </a:p>
        </p:txBody>
      </p:sp>
      <p:sp>
        <p:nvSpPr>
          <p:cNvPr id="4" name="Content Placeholder 3">
            <a:extLst>
              <a:ext uri="{FF2B5EF4-FFF2-40B4-BE49-F238E27FC236}">
                <a16:creationId xmlns:a16="http://schemas.microsoft.com/office/drawing/2014/main" id="{75C45204-8167-C2D6-036F-C3CEF14AD803}"/>
              </a:ext>
            </a:extLst>
          </p:cNvPr>
          <p:cNvSpPr>
            <a:spLocks noGrp="1"/>
          </p:cNvSpPr>
          <p:nvPr>
            <p:ph idx="1"/>
          </p:nvPr>
        </p:nvSpPr>
        <p:spPr>
          <a:xfrm>
            <a:off x="838200" y="1959429"/>
            <a:ext cx="10515600" cy="3757085"/>
          </a:xfrm>
        </p:spPr>
        <p:txBody>
          <a:bodyPr vert="horz" lIns="91440" tIns="45720" rIns="91440" bIns="45720" rtlCol="0" anchor="t">
            <a:normAutofit/>
          </a:bodyPr>
          <a:lstStyle/>
          <a:p>
            <a:pPr marL="0" indent="0">
              <a:buNone/>
            </a:pPr>
            <a:r>
              <a:rPr lang="en-US" sz="3200" b="1" dirty="0">
                <a:solidFill>
                  <a:srgbClr val="3E6BB4"/>
                </a:solidFill>
                <a:latin typeface="+mn-lt"/>
              </a:rPr>
              <a:t>What is an RLF? </a:t>
            </a:r>
          </a:p>
          <a:p>
            <a:pPr marL="0" indent="0">
              <a:buNone/>
            </a:pPr>
            <a:r>
              <a:rPr lang="en-US" dirty="0">
                <a:latin typeface="+mn-lt"/>
              </a:rPr>
              <a:t>Revolving Loan Funds (RLFs) are pools of capital that are lent out to small businesses to spur economic development. As principal and interest are repaid the pool replenishes and funds can be lent out again. </a:t>
            </a:r>
            <a:endParaRPr lang="en-US" dirty="0">
              <a:latin typeface="+mn-lt"/>
              <a:cs typeface="Calibri"/>
            </a:endParaRPr>
          </a:p>
        </p:txBody>
      </p:sp>
    </p:spTree>
    <p:extLst>
      <p:ext uri="{BB962C8B-B14F-4D97-AF65-F5344CB8AC3E}">
        <p14:creationId xmlns:p14="http://schemas.microsoft.com/office/powerpoint/2010/main" val="411969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67746D-3943-638C-7869-B194231335C5}"/>
              </a:ext>
            </a:extLst>
          </p:cNvPr>
          <p:cNvSpPr>
            <a:spLocks noGrp="1"/>
          </p:cNvSpPr>
          <p:nvPr>
            <p:ph type="title"/>
          </p:nvPr>
        </p:nvSpPr>
        <p:spPr/>
        <p:txBody>
          <a:bodyPr/>
          <a:lstStyle/>
          <a:p>
            <a:r>
              <a:rPr lang="en-US" dirty="0"/>
              <a:t>About RLFs</a:t>
            </a:r>
          </a:p>
        </p:txBody>
      </p:sp>
      <p:sp>
        <p:nvSpPr>
          <p:cNvPr id="4" name="Content Placeholder 3">
            <a:extLst>
              <a:ext uri="{FF2B5EF4-FFF2-40B4-BE49-F238E27FC236}">
                <a16:creationId xmlns:a16="http://schemas.microsoft.com/office/drawing/2014/main" id="{75C45204-8167-C2D6-036F-C3CEF14AD803}"/>
              </a:ext>
            </a:extLst>
          </p:cNvPr>
          <p:cNvSpPr>
            <a:spLocks noGrp="1"/>
          </p:cNvSpPr>
          <p:nvPr>
            <p:ph idx="1"/>
          </p:nvPr>
        </p:nvSpPr>
        <p:spPr>
          <a:xfrm>
            <a:off x="838200" y="1943100"/>
            <a:ext cx="10515600" cy="3773414"/>
          </a:xfrm>
        </p:spPr>
        <p:txBody>
          <a:bodyPr/>
          <a:lstStyle/>
          <a:p>
            <a:pPr marL="0" indent="0">
              <a:spcBef>
                <a:spcPts val="0"/>
              </a:spcBef>
              <a:spcAft>
                <a:spcPts val="600"/>
              </a:spcAft>
              <a:buNone/>
            </a:pPr>
            <a:r>
              <a:rPr lang="en-US" altLang="en-US" sz="3200" b="1" dirty="0">
                <a:solidFill>
                  <a:srgbClr val="3E6BB4"/>
                </a:solidFill>
                <a:latin typeface="+mn-lt"/>
              </a:rPr>
              <a:t>RLFs are Financing Tools</a:t>
            </a:r>
          </a:p>
          <a:p>
            <a:pPr>
              <a:lnSpc>
                <a:spcPct val="100000"/>
              </a:lnSpc>
              <a:spcBef>
                <a:spcPts val="0"/>
              </a:spcBef>
              <a:spcAft>
                <a:spcPts val="600"/>
              </a:spcAft>
            </a:pPr>
            <a:r>
              <a:rPr lang="en-US" altLang="en-US" dirty="0">
                <a:latin typeface="+mn-lt"/>
              </a:rPr>
              <a:t>Fill financing gaps</a:t>
            </a:r>
          </a:p>
          <a:p>
            <a:pPr>
              <a:lnSpc>
                <a:spcPct val="100000"/>
              </a:lnSpc>
              <a:spcBef>
                <a:spcPts val="0"/>
              </a:spcBef>
              <a:spcAft>
                <a:spcPts val="600"/>
              </a:spcAft>
            </a:pPr>
            <a:r>
              <a:rPr lang="en-US" altLang="en-US" dirty="0">
                <a:latin typeface="+mn-lt"/>
              </a:rPr>
              <a:t>Recycle dollars</a:t>
            </a:r>
          </a:p>
          <a:p>
            <a:pPr>
              <a:lnSpc>
                <a:spcPct val="100000"/>
              </a:lnSpc>
              <a:spcBef>
                <a:spcPts val="0"/>
              </a:spcBef>
              <a:spcAft>
                <a:spcPts val="600"/>
              </a:spcAft>
            </a:pPr>
            <a:r>
              <a:rPr lang="en-US" altLang="en-US" dirty="0">
                <a:latin typeface="+mn-lt"/>
              </a:rPr>
              <a:t>Keep dollars in the community</a:t>
            </a:r>
          </a:p>
          <a:p>
            <a:pPr>
              <a:lnSpc>
                <a:spcPct val="100000"/>
              </a:lnSpc>
              <a:spcBef>
                <a:spcPts val="0"/>
              </a:spcBef>
              <a:spcAft>
                <a:spcPts val="600"/>
              </a:spcAft>
            </a:pPr>
            <a:r>
              <a:rPr lang="en-US" altLang="en-US" dirty="0">
                <a:latin typeface="+mn-lt"/>
              </a:rPr>
              <a:t>Leverage private sector financing</a:t>
            </a:r>
          </a:p>
          <a:p>
            <a:pPr>
              <a:lnSpc>
                <a:spcPct val="100000"/>
              </a:lnSpc>
              <a:spcBef>
                <a:spcPts val="0"/>
              </a:spcBef>
              <a:spcAft>
                <a:spcPts val="600"/>
              </a:spcAft>
            </a:pPr>
            <a:r>
              <a:rPr lang="en-US" altLang="en-US" dirty="0">
                <a:latin typeface="+mn-lt"/>
              </a:rPr>
              <a:t>Finance smaller, unconventional deals</a:t>
            </a:r>
          </a:p>
        </p:txBody>
      </p:sp>
      <p:pic>
        <p:nvPicPr>
          <p:cNvPr id="2" name="Picture 2" descr="Revolving Loan Fund logo">
            <a:extLst>
              <a:ext uri="{FF2B5EF4-FFF2-40B4-BE49-F238E27FC236}">
                <a16:creationId xmlns:a16="http://schemas.microsoft.com/office/drawing/2014/main" id="{6AEA0122-AA15-2B9F-F1D3-CC2BA2D2BCEE}"/>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47575" y="2519925"/>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31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67746D-3943-638C-7869-B194231335C5}"/>
              </a:ext>
            </a:extLst>
          </p:cNvPr>
          <p:cNvSpPr>
            <a:spLocks noGrp="1"/>
          </p:cNvSpPr>
          <p:nvPr>
            <p:ph type="title"/>
          </p:nvPr>
        </p:nvSpPr>
        <p:spPr/>
        <p:txBody>
          <a:bodyPr/>
          <a:lstStyle/>
          <a:p>
            <a:r>
              <a:rPr lang="en-US" dirty="0"/>
              <a:t>About RLFs</a:t>
            </a:r>
          </a:p>
        </p:txBody>
      </p:sp>
      <p:sp>
        <p:nvSpPr>
          <p:cNvPr id="4" name="Content Placeholder 3">
            <a:extLst>
              <a:ext uri="{FF2B5EF4-FFF2-40B4-BE49-F238E27FC236}">
                <a16:creationId xmlns:a16="http://schemas.microsoft.com/office/drawing/2014/main" id="{75C45204-8167-C2D6-036F-C3CEF14AD803}"/>
              </a:ext>
            </a:extLst>
          </p:cNvPr>
          <p:cNvSpPr>
            <a:spLocks noGrp="1"/>
          </p:cNvSpPr>
          <p:nvPr>
            <p:ph idx="1"/>
          </p:nvPr>
        </p:nvSpPr>
        <p:spPr>
          <a:xfrm>
            <a:off x="838200" y="1943100"/>
            <a:ext cx="10515600" cy="3773415"/>
          </a:xfrm>
        </p:spPr>
        <p:txBody>
          <a:bodyPr/>
          <a:lstStyle/>
          <a:p>
            <a:pPr marL="0" indent="0">
              <a:buNone/>
            </a:pPr>
            <a:r>
              <a:rPr lang="en-US" sz="3200" b="1" dirty="0">
                <a:solidFill>
                  <a:srgbClr val="3E6BB4"/>
                </a:solidFill>
                <a:latin typeface="+mn-lt"/>
              </a:rPr>
              <a:t>How RLFs work</a:t>
            </a:r>
          </a:p>
          <a:p>
            <a:pPr marL="514350" indent="-514350">
              <a:buFont typeface="+mj-lt"/>
              <a:buAutoNum type="arabicPeriod"/>
            </a:pPr>
            <a:r>
              <a:rPr lang="en-US" dirty="0">
                <a:latin typeface="+mn-lt"/>
              </a:rPr>
              <a:t>Government agencies (EDA) provide a grant or a loan to capitalize the fund and cover administrative expenses. </a:t>
            </a:r>
          </a:p>
          <a:p>
            <a:pPr marL="514350" indent="-514350">
              <a:buFont typeface="+mj-lt"/>
              <a:buAutoNum type="arabicPeriod"/>
            </a:pPr>
            <a:r>
              <a:rPr lang="en-US" dirty="0">
                <a:latin typeface="+mn-lt"/>
              </a:rPr>
              <a:t>The repayment of principal, interest payments, and fees replenish RLFs so that future loans can be made to eligible borrowers and the loan fund can eventually be sustained or “revolved” without subsidy. </a:t>
            </a:r>
            <a:endParaRPr lang="en-US" altLang="en-US" dirty="0">
              <a:latin typeface="+mn-lt"/>
            </a:endParaRPr>
          </a:p>
        </p:txBody>
      </p:sp>
    </p:spTree>
    <p:extLst>
      <p:ext uri="{BB962C8B-B14F-4D97-AF65-F5344CB8AC3E}">
        <p14:creationId xmlns:p14="http://schemas.microsoft.com/office/powerpoint/2010/main" val="3839268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5181-E698-35E8-A127-EA694DB9902D}"/>
              </a:ext>
            </a:extLst>
          </p:cNvPr>
          <p:cNvSpPr>
            <a:spLocks noGrp="1"/>
          </p:cNvSpPr>
          <p:nvPr>
            <p:ph type="title"/>
          </p:nvPr>
        </p:nvSpPr>
        <p:spPr/>
        <p:txBody>
          <a:bodyPr/>
          <a:lstStyle/>
          <a:p>
            <a:r>
              <a:rPr lang="en-US" dirty="0"/>
              <a:t>Benefits of RLFs</a:t>
            </a:r>
          </a:p>
        </p:txBody>
      </p:sp>
      <p:sp>
        <p:nvSpPr>
          <p:cNvPr id="3" name="Content Placeholder 2">
            <a:extLst>
              <a:ext uri="{FF2B5EF4-FFF2-40B4-BE49-F238E27FC236}">
                <a16:creationId xmlns:a16="http://schemas.microsoft.com/office/drawing/2014/main" id="{28126828-BEFF-4A72-FD3E-2225E8C852C2}"/>
              </a:ext>
            </a:extLst>
          </p:cNvPr>
          <p:cNvSpPr>
            <a:spLocks noGrp="1"/>
          </p:cNvSpPr>
          <p:nvPr>
            <p:ph idx="1"/>
          </p:nvPr>
        </p:nvSpPr>
        <p:spPr>
          <a:xfrm>
            <a:off x="838200" y="1939925"/>
            <a:ext cx="10515600" cy="3890889"/>
          </a:xfrm>
        </p:spPr>
        <p:txBody>
          <a:bodyPr vert="horz" lIns="91440" tIns="45720" rIns="91440" bIns="45720" rtlCol="0" anchor="t">
            <a:normAutofit/>
          </a:bodyPr>
          <a:lstStyle/>
          <a:p>
            <a:pPr marL="514350" indent="-514350">
              <a:spcBef>
                <a:spcPts val="0"/>
              </a:spcBef>
              <a:spcAft>
                <a:spcPts val="600"/>
              </a:spcAft>
              <a:buFont typeface="+mj-lt"/>
              <a:buAutoNum type="arabicPeriod"/>
            </a:pPr>
            <a:r>
              <a:rPr lang="en-US" altLang="en-US" sz="2800" dirty="0">
                <a:latin typeface="+mn-lt"/>
              </a:rPr>
              <a:t>Self-replenishing funds</a:t>
            </a:r>
          </a:p>
          <a:p>
            <a:pPr marL="514350" indent="-514350">
              <a:spcBef>
                <a:spcPts val="0"/>
              </a:spcBef>
              <a:spcAft>
                <a:spcPts val="600"/>
              </a:spcAft>
              <a:buFont typeface="+mj-lt"/>
              <a:buAutoNum type="arabicPeriod"/>
            </a:pPr>
            <a:r>
              <a:rPr lang="en-US" altLang="en-US" sz="2800" dirty="0">
                <a:latin typeface="+mn-lt"/>
              </a:rPr>
              <a:t>For </a:t>
            </a:r>
            <a:r>
              <a:rPr lang="en-US" altLang="en-US" dirty="0"/>
              <a:t>an EDD/COG</a:t>
            </a:r>
            <a:r>
              <a:rPr lang="en-US" altLang="en-US" sz="2800" dirty="0">
                <a:latin typeface="+mn-lt"/>
              </a:rPr>
              <a:t>, RLFs..</a:t>
            </a:r>
          </a:p>
          <a:p>
            <a:pPr lvl="1">
              <a:lnSpc>
                <a:spcPct val="100000"/>
              </a:lnSpc>
              <a:spcBef>
                <a:spcPts val="0"/>
              </a:spcBef>
              <a:spcAft>
                <a:spcPts val="600"/>
              </a:spcAft>
            </a:pPr>
            <a:r>
              <a:rPr lang="en-US" altLang="en-US" sz="2600" dirty="0">
                <a:latin typeface="+mn-lt"/>
              </a:rPr>
              <a:t>Provide local control</a:t>
            </a:r>
            <a:endParaRPr lang="en-US" altLang="en-US" sz="2600" dirty="0">
              <a:latin typeface="+mn-lt"/>
              <a:cs typeface="Calibri"/>
            </a:endParaRPr>
          </a:p>
          <a:p>
            <a:pPr lvl="1">
              <a:lnSpc>
                <a:spcPct val="100000"/>
              </a:lnSpc>
              <a:spcBef>
                <a:spcPts val="0"/>
              </a:spcBef>
              <a:spcAft>
                <a:spcPts val="600"/>
              </a:spcAft>
            </a:pPr>
            <a:r>
              <a:rPr lang="en-US" altLang="en-US" sz="2600" dirty="0">
                <a:latin typeface="+mn-lt"/>
              </a:rPr>
              <a:t>Give EDD's the ability to implement their plans/goals</a:t>
            </a:r>
            <a:endParaRPr lang="en-US" altLang="en-US" sz="2600" dirty="0">
              <a:latin typeface="+mn-lt"/>
              <a:cs typeface="Calibri"/>
            </a:endParaRPr>
          </a:p>
          <a:p>
            <a:pPr lvl="1">
              <a:lnSpc>
                <a:spcPct val="100000"/>
              </a:lnSpc>
              <a:spcBef>
                <a:spcPts val="0"/>
              </a:spcBef>
              <a:spcAft>
                <a:spcPts val="600"/>
              </a:spcAft>
            </a:pPr>
            <a:r>
              <a:rPr lang="en-US" altLang="en-US" sz="2600" dirty="0">
                <a:latin typeface="+mn-lt"/>
              </a:rPr>
              <a:t>Require less political decision making</a:t>
            </a:r>
            <a:endParaRPr lang="en-US" altLang="en-US" sz="2600" dirty="0">
              <a:latin typeface="+mn-lt"/>
              <a:cs typeface="Calibri"/>
            </a:endParaRPr>
          </a:p>
          <a:p>
            <a:pPr marL="514350" indent="-514350">
              <a:lnSpc>
                <a:spcPct val="100000"/>
              </a:lnSpc>
              <a:spcBef>
                <a:spcPts val="0"/>
              </a:spcBef>
              <a:spcAft>
                <a:spcPts val="600"/>
              </a:spcAft>
              <a:buFont typeface="+mj-lt"/>
              <a:buAutoNum type="arabicPeriod"/>
            </a:pPr>
            <a:r>
              <a:rPr lang="en-US" altLang="en-US" sz="2800" dirty="0">
                <a:latin typeface="+mn-lt"/>
              </a:rPr>
              <a:t>RLFs improve communities, businesses, and the lives of target-area residents</a:t>
            </a:r>
            <a:endParaRPr lang="en-US" altLang="en-US" sz="2800" dirty="0">
              <a:latin typeface="+mn-lt"/>
              <a:cs typeface="Calibri"/>
            </a:endParaRPr>
          </a:p>
        </p:txBody>
      </p:sp>
    </p:spTree>
    <p:extLst>
      <p:ext uri="{BB962C8B-B14F-4D97-AF65-F5344CB8AC3E}">
        <p14:creationId xmlns:p14="http://schemas.microsoft.com/office/powerpoint/2010/main" val="184961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E7EF5B-7B14-4D48-33E7-CA0641C40D7B}"/>
              </a:ext>
            </a:extLst>
          </p:cNvPr>
          <p:cNvSpPr>
            <a:spLocks noGrp="1" noRot="1" noMove="1" noResize="1" noEditPoints="1" noAdjustHandles="1" noChangeArrowheads="1" noChangeShapeType="1"/>
          </p:cNvSpPr>
          <p:nvPr/>
        </p:nvSpPr>
        <p:spPr>
          <a:xfrm>
            <a:off x="0" y="5819775"/>
            <a:ext cx="12192000" cy="1038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EF87BB-5BA5-471C-2E7C-16ED2269C598}"/>
              </a:ext>
            </a:extLst>
          </p:cNvPr>
          <p:cNvSpPr>
            <a:spLocks noGrp="1"/>
          </p:cNvSpPr>
          <p:nvPr>
            <p:ph type="title"/>
          </p:nvPr>
        </p:nvSpPr>
        <p:spPr/>
        <p:txBody>
          <a:bodyPr anchor="ctr">
            <a:normAutofit/>
          </a:bodyPr>
          <a:lstStyle/>
          <a:p>
            <a:r>
              <a:rPr lang="en-US" dirty="0"/>
              <a:t>Funding Sources for RLFs</a:t>
            </a:r>
          </a:p>
        </p:txBody>
      </p:sp>
      <p:graphicFrame>
        <p:nvGraphicFramePr>
          <p:cNvPr id="5" name="Content Placeholder 2">
            <a:extLst>
              <a:ext uri="{FF2B5EF4-FFF2-40B4-BE49-F238E27FC236}">
                <a16:creationId xmlns:a16="http://schemas.microsoft.com/office/drawing/2014/main" id="{04B771E1-2B2F-4D5D-D9C2-5BB804AB3862}"/>
              </a:ext>
            </a:extLst>
          </p:cNvPr>
          <p:cNvGraphicFramePr>
            <a:graphicFrameLocks noGrp="1"/>
          </p:cNvGraphicFramePr>
          <p:nvPr>
            <p:ph idx="1"/>
            <p:extLst>
              <p:ext uri="{D42A27DB-BD31-4B8C-83A1-F6EECF244321}">
                <p14:modId xmlns:p14="http://schemas.microsoft.com/office/powerpoint/2010/main" val="536133137"/>
              </p:ext>
            </p:extLst>
          </p:nvPr>
        </p:nvGraphicFramePr>
        <p:xfrm>
          <a:off x="838200" y="2187575"/>
          <a:ext cx="10515600" cy="3890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824200E-FC65-9562-8CC9-175979E43CBE}"/>
              </a:ext>
            </a:extLst>
          </p:cNvPr>
          <p:cNvSpPr/>
          <p:nvPr/>
        </p:nvSpPr>
        <p:spPr>
          <a:xfrm>
            <a:off x="4448175" y="2052638"/>
            <a:ext cx="3295650" cy="2119312"/>
          </a:xfrm>
          <a:prstGeom prst="rect">
            <a:avLst/>
          </a:prstGeom>
          <a:noFill/>
          <a:ln w="76200">
            <a:solidFill>
              <a:srgbClr val="FAA32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0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3537-CE20-C9F6-EEB5-F3471173ECB8}"/>
              </a:ext>
            </a:extLst>
          </p:cNvPr>
          <p:cNvSpPr>
            <a:spLocks noGrp="1"/>
          </p:cNvSpPr>
          <p:nvPr>
            <p:ph type="title"/>
          </p:nvPr>
        </p:nvSpPr>
        <p:spPr/>
        <p:txBody>
          <a:bodyPr/>
          <a:lstStyle/>
          <a:p>
            <a:r>
              <a:rPr lang="en-US" dirty="0"/>
              <a:t>EDA’s Mission</a:t>
            </a:r>
          </a:p>
        </p:txBody>
      </p:sp>
      <p:sp>
        <p:nvSpPr>
          <p:cNvPr id="3" name="Content Placeholder 2">
            <a:extLst>
              <a:ext uri="{FF2B5EF4-FFF2-40B4-BE49-F238E27FC236}">
                <a16:creationId xmlns:a16="http://schemas.microsoft.com/office/drawing/2014/main" id="{EAD2F197-6F8A-346B-6416-3376A0CD6C23}"/>
              </a:ext>
            </a:extLst>
          </p:cNvPr>
          <p:cNvSpPr>
            <a:spLocks noGrp="1"/>
          </p:cNvSpPr>
          <p:nvPr>
            <p:ph idx="1"/>
          </p:nvPr>
        </p:nvSpPr>
        <p:spPr>
          <a:xfrm>
            <a:off x="838200" y="1943100"/>
            <a:ext cx="10325100" cy="3773414"/>
          </a:xfrm>
        </p:spPr>
        <p:txBody>
          <a:bodyPr>
            <a:normAutofit/>
          </a:bodyPr>
          <a:lstStyle/>
          <a:p>
            <a:pPr marL="0" indent="0">
              <a:buNone/>
            </a:pPr>
            <a:r>
              <a:rPr lang="en-US" i="1" dirty="0">
                <a:latin typeface="+mn-lt"/>
              </a:rPr>
              <a:t>To lead the federal economic development agenda by promoting innovation and competitiveness, preparing American regions for growth and success in the worldwide economy. </a:t>
            </a:r>
          </a:p>
          <a:p>
            <a:r>
              <a:rPr lang="en-US" dirty="0">
                <a:latin typeface="+mn-lt"/>
              </a:rPr>
              <a:t>Increase America’s </a:t>
            </a:r>
            <a:r>
              <a:rPr lang="en-US" b="1" dirty="0">
                <a:solidFill>
                  <a:srgbClr val="0F5A93"/>
                </a:solidFill>
                <a:latin typeface="+mn-lt"/>
              </a:rPr>
              <a:t>global economic competitiveness</a:t>
            </a:r>
          </a:p>
          <a:p>
            <a:r>
              <a:rPr lang="en-US" dirty="0">
                <a:latin typeface="+mn-lt"/>
              </a:rPr>
              <a:t>Support </a:t>
            </a:r>
            <a:r>
              <a:rPr lang="en-US" b="1" dirty="0">
                <a:solidFill>
                  <a:srgbClr val="0F5A93"/>
                </a:solidFill>
                <a:latin typeface="+mn-lt"/>
              </a:rPr>
              <a:t>community-led economic development</a:t>
            </a:r>
          </a:p>
          <a:p>
            <a:r>
              <a:rPr lang="en-US" dirty="0">
                <a:latin typeface="+mn-lt"/>
              </a:rPr>
              <a:t>Help communities develop </a:t>
            </a:r>
            <a:r>
              <a:rPr lang="en-US" b="1" dirty="0">
                <a:solidFill>
                  <a:srgbClr val="0F5A93"/>
                </a:solidFill>
                <a:latin typeface="+mn-lt"/>
              </a:rPr>
              <a:t>resilient and agile </a:t>
            </a:r>
            <a:r>
              <a:rPr lang="en-US" dirty="0">
                <a:latin typeface="+mn-lt"/>
              </a:rPr>
              <a:t>local economies</a:t>
            </a:r>
          </a:p>
        </p:txBody>
      </p:sp>
    </p:spTree>
    <p:extLst>
      <p:ext uri="{BB962C8B-B14F-4D97-AF65-F5344CB8AC3E}">
        <p14:creationId xmlns:p14="http://schemas.microsoft.com/office/powerpoint/2010/main" val="2370051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8D87-0B0C-EC66-6281-186E0C3663C4}"/>
              </a:ext>
            </a:extLst>
          </p:cNvPr>
          <p:cNvSpPr>
            <a:spLocks noGrp="1"/>
          </p:cNvSpPr>
          <p:nvPr>
            <p:ph type="title"/>
          </p:nvPr>
        </p:nvSpPr>
        <p:spPr/>
        <p:txBody>
          <a:bodyPr anchor="ctr">
            <a:normAutofit/>
          </a:bodyPr>
          <a:lstStyle/>
          <a:p>
            <a:r>
              <a:rPr lang="en-US" dirty="0"/>
              <a:t>EDA’s RLF Program	</a:t>
            </a:r>
          </a:p>
        </p:txBody>
      </p:sp>
      <p:graphicFrame>
        <p:nvGraphicFramePr>
          <p:cNvPr id="9" name="Content Placeholder 2">
            <a:extLst>
              <a:ext uri="{FF2B5EF4-FFF2-40B4-BE49-F238E27FC236}">
                <a16:creationId xmlns:a16="http://schemas.microsoft.com/office/drawing/2014/main" id="{91BBC1F3-9C90-26AE-2A83-A263AFCCE0B3}"/>
              </a:ext>
            </a:extLst>
          </p:cNvPr>
          <p:cNvGraphicFramePr>
            <a:graphicFrameLocks noGrp="1"/>
          </p:cNvGraphicFramePr>
          <p:nvPr>
            <p:ph idx="1"/>
            <p:extLst>
              <p:ext uri="{D42A27DB-BD31-4B8C-83A1-F6EECF244321}">
                <p14:modId xmlns:p14="http://schemas.microsoft.com/office/powerpoint/2010/main" val="78515702"/>
              </p:ext>
            </p:extLst>
          </p:nvPr>
        </p:nvGraphicFramePr>
        <p:xfrm>
          <a:off x="838200" y="1943099"/>
          <a:ext cx="10515600" cy="4549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705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F6B7-30EE-CC20-3E55-5C67EBB89BDC}"/>
              </a:ext>
            </a:extLst>
          </p:cNvPr>
          <p:cNvSpPr>
            <a:spLocks noGrp="1"/>
          </p:cNvSpPr>
          <p:nvPr>
            <p:ph type="title"/>
          </p:nvPr>
        </p:nvSpPr>
        <p:spPr/>
        <p:txBody>
          <a:bodyPr/>
          <a:lstStyle/>
          <a:p>
            <a:r>
              <a:rPr lang="en-US" dirty="0"/>
              <a:t>EDA’s RLF Program</a:t>
            </a:r>
          </a:p>
        </p:txBody>
      </p:sp>
      <p:sp>
        <p:nvSpPr>
          <p:cNvPr id="3" name="Content Placeholder 2">
            <a:extLst>
              <a:ext uri="{FF2B5EF4-FFF2-40B4-BE49-F238E27FC236}">
                <a16:creationId xmlns:a16="http://schemas.microsoft.com/office/drawing/2014/main" id="{8480313B-DCBF-921C-DAD7-54609CCAC371}"/>
              </a:ext>
            </a:extLst>
          </p:cNvPr>
          <p:cNvSpPr>
            <a:spLocks noGrp="1"/>
          </p:cNvSpPr>
          <p:nvPr>
            <p:ph idx="1"/>
          </p:nvPr>
        </p:nvSpPr>
        <p:spPr>
          <a:xfrm>
            <a:off x="687182" y="1943100"/>
            <a:ext cx="4186475" cy="4447584"/>
          </a:xfrm>
        </p:spPr>
        <p:txBody>
          <a:bodyPr>
            <a:normAutofit/>
          </a:bodyPr>
          <a:lstStyle/>
          <a:p>
            <a:r>
              <a:rPr lang="en-US" dirty="0">
                <a:latin typeface="+mn-lt"/>
              </a:rPr>
              <a:t>About 500 active RLFs across the country. </a:t>
            </a:r>
          </a:p>
          <a:p>
            <a:r>
              <a:rPr lang="en-US" dirty="0">
                <a:latin typeface="+mn-lt"/>
              </a:rPr>
              <a:t>RLF operators include:</a:t>
            </a:r>
          </a:p>
          <a:p>
            <a:pPr lvl="1"/>
            <a:r>
              <a:rPr lang="en-US" dirty="0">
                <a:latin typeface="+mn-lt"/>
              </a:rPr>
              <a:t>States</a:t>
            </a:r>
          </a:p>
          <a:p>
            <a:pPr lvl="1"/>
            <a:r>
              <a:rPr lang="en-US" dirty="0">
                <a:latin typeface="+mn-lt"/>
              </a:rPr>
              <a:t>Local governments</a:t>
            </a:r>
          </a:p>
          <a:p>
            <a:pPr lvl="1"/>
            <a:r>
              <a:rPr lang="en-US" dirty="0">
                <a:latin typeface="+mn-lt"/>
              </a:rPr>
              <a:t>EDDs</a:t>
            </a:r>
          </a:p>
          <a:p>
            <a:pPr lvl="1"/>
            <a:r>
              <a:rPr lang="en-US" dirty="0">
                <a:latin typeface="+mn-lt"/>
              </a:rPr>
              <a:t>Indian tribes</a:t>
            </a:r>
          </a:p>
          <a:p>
            <a:pPr lvl="1"/>
            <a:r>
              <a:rPr lang="en-US" dirty="0">
                <a:latin typeface="+mn-lt"/>
              </a:rPr>
              <a:t>Non-profit organizations</a:t>
            </a:r>
          </a:p>
          <a:p>
            <a:r>
              <a:rPr lang="en-US" dirty="0">
                <a:latin typeface="+mn-lt"/>
              </a:rPr>
              <a:t>Grant awards range from $500,000-$2,000,000.</a:t>
            </a:r>
          </a:p>
        </p:txBody>
      </p:sp>
      <p:pic>
        <p:nvPicPr>
          <p:cNvPr id="1026" name="Picture 2" descr="RLF Impact: $1.3B total investment; 700,000 jobs created or saved; 45,000 total loans; 400 rlf operators">
            <a:extLst>
              <a:ext uri="{FF2B5EF4-FFF2-40B4-BE49-F238E27FC236}">
                <a16:creationId xmlns:a16="http://schemas.microsoft.com/office/drawing/2014/main" id="{E285D407-B5BA-4103-71C1-8801B73FBB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73" r="3056" b="4867"/>
          <a:stretch/>
        </p:blipFill>
        <p:spPr bwMode="auto">
          <a:xfrm>
            <a:off x="5181535" y="2259193"/>
            <a:ext cx="6720485" cy="3560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2BC25A-9CD6-3AFB-3C31-A04242835174}"/>
              </a:ext>
            </a:extLst>
          </p:cNvPr>
          <p:cNvSpPr txBox="1"/>
          <p:nvPr/>
        </p:nvSpPr>
        <p:spPr>
          <a:xfrm>
            <a:off x="9528165" y="5819775"/>
            <a:ext cx="2373855" cy="276999"/>
          </a:xfrm>
          <a:prstGeom prst="rect">
            <a:avLst/>
          </a:prstGeom>
          <a:noFill/>
        </p:spPr>
        <p:txBody>
          <a:bodyPr wrap="none" rtlCol="0">
            <a:spAutoFit/>
          </a:bodyPr>
          <a:lstStyle/>
          <a:p>
            <a:r>
              <a:rPr lang="en-US" sz="1200" dirty="0">
                <a:ea typeface="Source Serif 4" panose="02040603050405020204" pitchFamily="18" charset="0"/>
              </a:rPr>
              <a:t>Source: </a:t>
            </a:r>
            <a:r>
              <a:rPr lang="en-US" sz="1200" dirty="0">
                <a:ea typeface="Source Serif 4" panose="02040603050405020204" pitchFamily="18" charset="0"/>
                <a:hlinkClick r:id="rId3"/>
              </a:rPr>
              <a:t>EDA</a:t>
            </a:r>
            <a:r>
              <a:rPr lang="en-US" sz="1200" dirty="0">
                <a:ea typeface="Source Serif 4" panose="02040603050405020204" pitchFamily="18" charset="0"/>
              </a:rPr>
              <a:t> as of January 22, 2024</a:t>
            </a:r>
          </a:p>
        </p:txBody>
      </p:sp>
    </p:spTree>
    <p:extLst>
      <p:ext uri="{BB962C8B-B14F-4D97-AF65-F5344CB8AC3E}">
        <p14:creationId xmlns:p14="http://schemas.microsoft.com/office/powerpoint/2010/main" val="423182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F1E17B-88FB-2356-93B4-07D369CEB278}"/>
              </a:ext>
            </a:extLst>
          </p:cNvPr>
          <p:cNvSpPr/>
          <p:nvPr/>
        </p:nvSpPr>
        <p:spPr>
          <a:xfrm>
            <a:off x="0" y="0"/>
            <a:ext cx="12192000" cy="3429000"/>
          </a:xfrm>
          <a:prstGeom prst="rect">
            <a:avLst/>
          </a:prstGeom>
          <a:solidFill>
            <a:srgbClr val="006A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atin typeface="Montserrat Thin ExtraBold"/>
              </a:rPr>
              <a:t>Underwriting for </a:t>
            </a:r>
          </a:p>
          <a:p>
            <a:pPr algn="ctr"/>
            <a:r>
              <a:rPr lang="en-US" sz="8000" b="1" dirty="0">
                <a:latin typeface="Montserrat Thin ExtraBold"/>
              </a:rPr>
              <a:t>Racial Justice</a:t>
            </a:r>
          </a:p>
        </p:txBody>
      </p:sp>
      <p:grpSp>
        <p:nvGrpSpPr>
          <p:cNvPr id="9" name="Group 8">
            <a:extLst>
              <a:ext uri="{FF2B5EF4-FFF2-40B4-BE49-F238E27FC236}">
                <a16:creationId xmlns:a16="http://schemas.microsoft.com/office/drawing/2014/main" id="{DA086124-DC7F-C01B-3558-6631FB13762C}"/>
              </a:ext>
            </a:extLst>
          </p:cNvPr>
          <p:cNvGrpSpPr/>
          <p:nvPr/>
        </p:nvGrpSpPr>
        <p:grpSpPr>
          <a:xfrm>
            <a:off x="7391400" y="4860844"/>
            <a:ext cx="4385734" cy="1504949"/>
            <a:chOff x="7058851" y="3828731"/>
            <a:chExt cx="4095750" cy="1333501"/>
          </a:xfrm>
        </p:grpSpPr>
        <p:pic>
          <p:nvPicPr>
            <p:cNvPr id="8" name="Picture 7" descr="A logo with text overlay&#10;&#10;Description automatically generated">
              <a:extLst>
                <a:ext uri="{FF2B5EF4-FFF2-40B4-BE49-F238E27FC236}">
                  <a16:creationId xmlns:a16="http://schemas.microsoft.com/office/drawing/2014/main" id="{F2CC2E73-AE3C-053C-D524-C5A41B04CCB6}"/>
                </a:ext>
              </a:extLst>
            </p:cNvPr>
            <p:cNvPicPr>
              <a:picLocks noChangeAspect="1"/>
            </p:cNvPicPr>
            <p:nvPr/>
          </p:nvPicPr>
          <p:blipFill rotWithShape="1">
            <a:blip r:embed="rId3">
              <a:extLst>
                <a:ext uri="{28A0092B-C50C-407E-A947-70E740481C1C}">
                  <a14:useLocalDpi xmlns:a14="http://schemas.microsoft.com/office/drawing/2010/main" val="0"/>
                </a:ext>
              </a:extLst>
            </a:blip>
            <a:srcRect l="14734" t="23979" r="15044" b="13799"/>
            <a:stretch/>
          </p:blipFill>
          <p:spPr>
            <a:xfrm>
              <a:off x="7058851" y="3828731"/>
              <a:ext cx="1504950" cy="1333501"/>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9E47DC91-F466-F55C-37DA-603910DAF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801" y="3828731"/>
              <a:ext cx="2590800" cy="873856"/>
            </a:xfrm>
            <a:prstGeom prst="rect">
              <a:avLst/>
            </a:prstGeom>
          </p:spPr>
        </p:pic>
      </p:grpSp>
      <p:sp>
        <p:nvSpPr>
          <p:cNvPr id="12" name="TextBox 11">
            <a:extLst>
              <a:ext uri="{FF2B5EF4-FFF2-40B4-BE49-F238E27FC236}">
                <a16:creationId xmlns:a16="http://schemas.microsoft.com/office/drawing/2014/main" id="{6292126C-E61E-D372-15D1-4CA2680EEBD8}"/>
              </a:ext>
            </a:extLst>
          </p:cNvPr>
          <p:cNvSpPr txBox="1"/>
          <p:nvPr/>
        </p:nvSpPr>
        <p:spPr>
          <a:xfrm>
            <a:off x="414866" y="3907398"/>
            <a:ext cx="6976534" cy="1446550"/>
          </a:xfrm>
          <a:prstGeom prst="rect">
            <a:avLst/>
          </a:prstGeom>
          <a:noFill/>
        </p:spPr>
        <p:txBody>
          <a:bodyPr wrap="square">
            <a:spAutoFit/>
          </a:bodyPr>
          <a:lstStyle/>
          <a:p>
            <a:r>
              <a:rPr lang="en-US" sz="4400" dirty="0">
                <a:ea typeface="Source Serif 4" panose="02040603050405020204" pitchFamily="18" charset="0"/>
              </a:rPr>
              <a:t>Join us from 2:00-3:15 pm ET on Wednesday, May 22</a:t>
            </a:r>
            <a:r>
              <a:rPr lang="en-US" sz="4400" baseline="30000" dirty="0">
                <a:ea typeface="Source Serif 4" panose="02040603050405020204" pitchFamily="18" charset="0"/>
              </a:rPr>
              <a:t>nd</a:t>
            </a:r>
            <a:r>
              <a:rPr lang="en-US" sz="4400" dirty="0">
                <a:ea typeface="Source Serif 4" panose="02040603050405020204" pitchFamily="18" charset="0"/>
              </a:rPr>
              <a:t>.</a:t>
            </a:r>
            <a:endParaRPr lang="en-US" sz="4400" dirty="0"/>
          </a:p>
        </p:txBody>
      </p:sp>
      <p:pic>
        <p:nvPicPr>
          <p:cNvPr id="16" name="Picture 15">
            <a:extLst>
              <a:ext uri="{FF2B5EF4-FFF2-40B4-BE49-F238E27FC236}">
                <a16:creationId xmlns:a16="http://schemas.microsoft.com/office/drawing/2014/main" id="{DD7A4B6B-9138-5308-FC17-4DB0D07319A5}"/>
              </a:ext>
            </a:extLst>
          </p:cNvPr>
          <p:cNvPicPr>
            <a:picLocks noChangeAspect="1"/>
          </p:cNvPicPr>
          <p:nvPr/>
        </p:nvPicPr>
        <p:blipFill>
          <a:blip r:embed="rId5"/>
          <a:stretch>
            <a:fillRect/>
          </a:stretch>
        </p:blipFill>
        <p:spPr>
          <a:xfrm>
            <a:off x="10268374" y="2377440"/>
            <a:ext cx="1508760" cy="1508760"/>
          </a:xfrm>
          <a:prstGeom prst="rect">
            <a:avLst/>
          </a:prstGeom>
        </p:spPr>
      </p:pic>
    </p:spTree>
    <p:extLst>
      <p:ext uri="{BB962C8B-B14F-4D97-AF65-F5344CB8AC3E}">
        <p14:creationId xmlns:p14="http://schemas.microsoft.com/office/powerpoint/2010/main" val="389217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0D2CF-4BB5-0188-3CA6-77B986B9FEC3}"/>
              </a:ext>
            </a:extLst>
          </p:cNvPr>
          <p:cNvSpPr>
            <a:spLocks noGrp="1"/>
          </p:cNvSpPr>
          <p:nvPr>
            <p:ph type="title"/>
          </p:nvPr>
        </p:nvSpPr>
        <p:spPr/>
        <p:txBody>
          <a:bodyPr/>
          <a:lstStyle/>
          <a:p>
            <a:r>
              <a:rPr lang="en-US" dirty="0"/>
              <a:t>Applying for an EDA RLF Grant	</a:t>
            </a:r>
          </a:p>
        </p:txBody>
      </p:sp>
      <p:sp>
        <p:nvSpPr>
          <p:cNvPr id="3" name="Content Placeholder 2">
            <a:extLst>
              <a:ext uri="{FF2B5EF4-FFF2-40B4-BE49-F238E27FC236}">
                <a16:creationId xmlns:a16="http://schemas.microsoft.com/office/drawing/2014/main" id="{199E4F0B-328C-85D6-B2C2-7851B4DBBB1F}"/>
              </a:ext>
            </a:extLst>
          </p:cNvPr>
          <p:cNvSpPr>
            <a:spLocks noGrp="1"/>
          </p:cNvSpPr>
          <p:nvPr>
            <p:ph idx="1"/>
          </p:nvPr>
        </p:nvSpPr>
        <p:spPr>
          <a:xfrm>
            <a:off x="838200" y="1943100"/>
            <a:ext cx="10515600" cy="3773414"/>
          </a:xfrm>
        </p:spPr>
        <p:txBody>
          <a:bodyPr/>
          <a:lstStyle/>
          <a:p>
            <a:pPr marL="0" indent="0">
              <a:buNone/>
            </a:pPr>
            <a:r>
              <a:rPr lang="en-US" sz="3200" b="1" dirty="0">
                <a:solidFill>
                  <a:srgbClr val="0F5A93"/>
                </a:solidFill>
                <a:latin typeface="+mn-lt"/>
              </a:rPr>
              <a:t>Who can apply for an RLF Grant?</a:t>
            </a:r>
          </a:p>
          <a:p>
            <a:pPr lvl="1"/>
            <a:r>
              <a:rPr lang="en-US" sz="2800" dirty="0">
                <a:latin typeface="+mn-lt"/>
              </a:rPr>
              <a:t>State, County, City or other political sub-division of a state</a:t>
            </a:r>
          </a:p>
          <a:p>
            <a:pPr lvl="1"/>
            <a:r>
              <a:rPr lang="en-US" sz="2800" dirty="0">
                <a:latin typeface="+mn-lt"/>
              </a:rPr>
              <a:t>Indian Tribes</a:t>
            </a:r>
          </a:p>
          <a:p>
            <a:pPr lvl="1"/>
            <a:r>
              <a:rPr lang="en-US" sz="2800" dirty="0">
                <a:highlight>
                  <a:srgbClr val="FFFF00"/>
                </a:highlight>
                <a:latin typeface="+mn-lt"/>
              </a:rPr>
              <a:t>EDA-approved district organization (EDD) </a:t>
            </a:r>
          </a:p>
          <a:p>
            <a:pPr lvl="1"/>
            <a:r>
              <a:rPr lang="en-US" sz="2800" dirty="0">
                <a:latin typeface="+mn-lt"/>
              </a:rPr>
              <a:t>Institution of higher education </a:t>
            </a:r>
          </a:p>
          <a:p>
            <a:pPr lvl="1"/>
            <a:r>
              <a:rPr lang="en-US" sz="2800" dirty="0">
                <a:latin typeface="+mn-lt"/>
              </a:rPr>
              <a:t>Public or private nonprofits </a:t>
            </a:r>
          </a:p>
        </p:txBody>
      </p:sp>
      <p:sp>
        <p:nvSpPr>
          <p:cNvPr id="4" name="Rectangle 3">
            <a:extLst>
              <a:ext uri="{FF2B5EF4-FFF2-40B4-BE49-F238E27FC236}">
                <a16:creationId xmlns:a16="http://schemas.microsoft.com/office/drawing/2014/main" id="{27DEFC27-0ADB-D8C4-C1D2-FB99EFFB328A}"/>
              </a:ext>
            </a:extLst>
          </p:cNvPr>
          <p:cNvSpPr/>
          <p:nvPr/>
        </p:nvSpPr>
        <p:spPr>
          <a:xfrm>
            <a:off x="0" y="5819775"/>
            <a:ext cx="12192000" cy="1038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B84C556-C868-5417-C35D-4BD8F6A19ABE}"/>
              </a:ext>
            </a:extLst>
          </p:cNvPr>
          <p:cNvPicPr>
            <a:picLocks noChangeAspect="1"/>
          </p:cNvPicPr>
          <p:nvPr/>
        </p:nvPicPr>
        <p:blipFill>
          <a:blip r:embed="rId3"/>
          <a:stretch>
            <a:fillRect/>
          </a:stretch>
        </p:blipFill>
        <p:spPr>
          <a:xfrm>
            <a:off x="3993115" y="4709393"/>
            <a:ext cx="7360685" cy="2014242"/>
          </a:xfrm>
          <a:prstGeom prst="rect">
            <a:avLst/>
          </a:prstGeom>
        </p:spPr>
      </p:pic>
    </p:spTree>
    <p:extLst>
      <p:ext uri="{BB962C8B-B14F-4D97-AF65-F5344CB8AC3E}">
        <p14:creationId xmlns:p14="http://schemas.microsoft.com/office/powerpoint/2010/main" val="3525235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975F-1BB0-82A8-C6C0-214BEC1027F7}"/>
              </a:ext>
            </a:extLst>
          </p:cNvPr>
          <p:cNvSpPr>
            <a:spLocks noGrp="1"/>
          </p:cNvSpPr>
          <p:nvPr>
            <p:ph type="title"/>
          </p:nvPr>
        </p:nvSpPr>
        <p:spPr/>
        <p:txBody>
          <a:bodyPr anchor="ctr">
            <a:normAutofit/>
          </a:bodyPr>
          <a:lstStyle/>
          <a:p>
            <a:r>
              <a:rPr lang="en-US" dirty="0"/>
              <a:t>Applying for an EDA RLF Grant</a:t>
            </a:r>
          </a:p>
        </p:txBody>
      </p:sp>
      <p:sp>
        <p:nvSpPr>
          <p:cNvPr id="3" name="Content Placeholder 2">
            <a:extLst>
              <a:ext uri="{FF2B5EF4-FFF2-40B4-BE49-F238E27FC236}">
                <a16:creationId xmlns:a16="http://schemas.microsoft.com/office/drawing/2014/main" id="{A3EE06A1-3ACE-F080-4D53-E132DEA74BDE}"/>
              </a:ext>
            </a:extLst>
          </p:cNvPr>
          <p:cNvSpPr>
            <a:spLocks noGrp="1"/>
          </p:cNvSpPr>
          <p:nvPr>
            <p:ph idx="1"/>
          </p:nvPr>
        </p:nvSpPr>
        <p:spPr>
          <a:xfrm>
            <a:off x="838200" y="1943099"/>
            <a:ext cx="10515600" cy="4549775"/>
          </a:xfrm>
        </p:spPr>
        <p:txBody>
          <a:bodyPr>
            <a:normAutofit fontScale="85000" lnSpcReduction="20000"/>
          </a:bodyPr>
          <a:lstStyle/>
          <a:p>
            <a:pPr marL="0" indent="0">
              <a:buNone/>
            </a:pPr>
            <a:r>
              <a:rPr lang="en-US" sz="3000" b="1" dirty="0">
                <a:solidFill>
                  <a:srgbClr val="0F5A93"/>
                </a:solidFill>
                <a:latin typeface="+mn-lt"/>
              </a:rPr>
              <a:t>How to apply for an EDA RLF Grant</a:t>
            </a:r>
          </a:p>
          <a:p>
            <a:r>
              <a:rPr lang="en-US" dirty="0">
                <a:latin typeface="+mn-lt"/>
              </a:rPr>
              <a:t>Funding Opportunities</a:t>
            </a:r>
          </a:p>
          <a:p>
            <a:r>
              <a:rPr lang="en-US" dirty="0">
                <a:latin typeface="+mn-lt"/>
              </a:rPr>
              <a:t>Alignment with CEDS*</a:t>
            </a:r>
          </a:p>
          <a:p>
            <a:r>
              <a:rPr lang="en-US" dirty="0">
                <a:latin typeface="+mn-lt"/>
              </a:rPr>
              <a:t>Eligibility</a:t>
            </a:r>
          </a:p>
          <a:p>
            <a:pPr lvl="1"/>
            <a:r>
              <a:rPr lang="en-US" dirty="0">
                <a:latin typeface="+mn-lt"/>
              </a:rPr>
              <a:t>Applicant type</a:t>
            </a:r>
          </a:p>
          <a:p>
            <a:pPr lvl="1"/>
            <a:r>
              <a:rPr lang="en-US" dirty="0">
                <a:latin typeface="+mn-lt"/>
              </a:rPr>
              <a:t>Eligible region: distress/ special need</a:t>
            </a:r>
          </a:p>
          <a:p>
            <a:r>
              <a:rPr lang="en-US" dirty="0">
                <a:latin typeface="+mn-lt"/>
              </a:rPr>
              <a:t>Matching Requirement</a:t>
            </a:r>
          </a:p>
          <a:p>
            <a:r>
              <a:rPr lang="en-US" dirty="0">
                <a:latin typeface="+mn-lt"/>
              </a:rPr>
              <a:t>Application Forms:</a:t>
            </a:r>
          </a:p>
          <a:p>
            <a:pPr lvl="1"/>
            <a:r>
              <a:rPr lang="en-US" dirty="0">
                <a:latin typeface="+mn-lt"/>
                <a:hlinkClick r:id="rId2"/>
              </a:rPr>
              <a:t>www.grants.gov</a:t>
            </a:r>
            <a:endParaRPr lang="en-US" dirty="0">
              <a:latin typeface="+mn-lt"/>
            </a:endParaRPr>
          </a:p>
          <a:p>
            <a:pPr lvl="1"/>
            <a:r>
              <a:rPr lang="en-US" dirty="0">
                <a:latin typeface="+mn-lt"/>
              </a:rPr>
              <a:t>Standard forms</a:t>
            </a:r>
          </a:p>
          <a:p>
            <a:pPr lvl="1"/>
            <a:r>
              <a:rPr lang="en-US" dirty="0">
                <a:latin typeface="+mn-lt"/>
              </a:rPr>
              <a:t>EDA Forms</a:t>
            </a:r>
          </a:p>
          <a:p>
            <a:r>
              <a:rPr lang="en-US" dirty="0">
                <a:latin typeface="+mn-lt"/>
              </a:rPr>
              <a:t>Economic Impacts</a:t>
            </a:r>
          </a:p>
          <a:p>
            <a:r>
              <a:rPr lang="en-US" dirty="0">
                <a:latin typeface="+mn-lt"/>
              </a:rPr>
              <a:t>RLF plan</a:t>
            </a:r>
          </a:p>
          <a:p>
            <a:pPr lvl="1"/>
            <a:endParaRPr lang="en-US" dirty="0">
              <a:latin typeface="+mn-lt"/>
            </a:endParaRPr>
          </a:p>
        </p:txBody>
      </p:sp>
      <p:grpSp>
        <p:nvGrpSpPr>
          <p:cNvPr id="12" name="Group 11">
            <a:extLst>
              <a:ext uri="{FF2B5EF4-FFF2-40B4-BE49-F238E27FC236}">
                <a16:creationId xmlns:a16="http://schemas.microsoft.com/office/drawing/2014/main" id="{707321B4-E503-27F3-B4C8-750466EF4C4D}"/>
              </a:ext>
            </a:extLst>
          </p:cNvPr>
          <p:cNvGrpSpPr/>
          <p:nvPr/>
        </p:nvGrpSpPr>
        <p:grpSpPr>
          <a:xfrm>
            <a:off x="6383216" y="2041768"/>
            <a:ext cx="6100186" cy="4076055"/>
            <a:chOff x="6383216" y="2041768"/>
            <a:chExt cx="6100186" cy="4076055"/>
          </a:xfrm>
        </p:grpSpPr>
        <p:pic>
          <p:nvPicPr>
            <p:cNvPr id="7" name="Picture 6">
              <a:extLst>
                <a:ext uri="{FF2B5EF4-FFF2-40B4-BE49-F238E27FC236}">
                  <a16:creationId xmlns:a16="http://schemas.microsoft.com/office/drawing/2014/main" id="{E07F83E8-C58B-A8B8-A275-3FEF327E0DA9}"/>
                </a:ext>
              </a:extLst>
            </p:cNvPr>
            <p:cNvPicPr>
              <a:picLocks noChangeAspect="1"/>
            </p:cNvPicPr>
            <p:nvPr/>
          </p:nvPicPr>
          <p:blipFill rotWithShape="1">
            <a:blip r:embed="rId3"/>
            <a:srcRect l="2275" r="8134" b="-2"/>
            <a:stretch/>
          </p:blipFill>
          <p:spPr>
            <a:xfrm>
              <a:off x="6383216" y="2257212"/>
              <a:ext cx="5181600" cy="3860611"/>
            </a:xfrm>
            <a:prstGeom prst="rect">
              <a:avLst/>
            </a:prstGeom>
            <a:noFill/>
          </p:spPr>
        </p:pic>
        <p:sp>
          <p:nvSpPr>
            <p:cNvPr id="11" name="TextBox 10">
              <a:extLst>
                <a:ext uri="{FF2B5EF4-FFF2-40B4-BE49-F238E27FC236}">
                  <a16:creationId xmlns:a16="http://schemas.microsoft.com/office/drawing/2014/main" id="{6B10D2A1-B6B4-21CA-F92E-E0E204908FFB}"/>
                </a:ext>
              </a:extLst>
            </p:cNvPr>
            <p:cNvSpPr txBox="1"/>
            <p:nvPr/>
          </p:nvSpPr>
          <p:spPr>
            <a:xfrm>
              <a:off x="9162422" y="2041768"/>
              <a:ext cx="3320980" cy="430887"/>
            </a:xfrm>
            <a:prstGeom prst="rect">
              <a:avLst/>
            </a:prstGeom>
            <a:noFill/>
          </p:spPr>
          <p:txBody>
            <a:bodyPr wrap="square">
              <a:spAutoFit/>
            </a:bodyPr>
            <a:lstStyle/>
            <a:p>
              <a:pPr marL="0" indent="0">
                <a:buNone/>
              </a:pPr>
              <a:r>
                <a:rPr lang="en-US" sz="2200" dirty="0">
                  <a:solidFill>
                    <a:srgbClr val="3E6BB4"/>
                  </a:solidFill>
                  <a:latin typeface="+mn-lt"/>
                </a:rPr>
                <a:t>EDA Regional Offices</a:t>
              </a:r>
            </a:p>
          </p:txBody>
        </p:sp>
      </p:grpSp>
    </p:spTree>
    <p:extLst>
      <p:ext uri="{BB962C8B-B14F-4D97-AF65-F5344CB8AC3E}">
        <p14:creationId xmlns:p14="http://schemas.microsoft.com/office/powerpoint/2010/main" val="3022856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975F-1BB0-82A8-C6C0-214BEC1027F7}"/>
              </a:ext>
            </a:extLst>
          </p:cNvPr>
          <p:cNvSpPr>
            <a:spLocks noGrp="1"/>
          </p:cNvSpPr>
          <p:nvPr>
            <p:ph type="title"/>
          </p:nvPr>
        </p:nvSpPr>
        <p:spPr/>
        <p:txBody>
          <a:bodyPr/>
          <a:lstStyle/>
          <a:p>
            <a:r>
              <a:rPr lang="en-US" dirty="0"/>
              <a:t>Applying for an EDA RLF Grant</a:t>
            </a:r>
          </a:p>
        </p:txBody>
      </p:sp>
      <p:sp>
        <p:nvSpPr>
          <p:cNvPr id="3" name="Content Placeholder 2">
            <a:extLst>
              <a:ext uri="{FF2B5EF4-FFF2-40B4-BE49-F238E27FC236}">
                <a16:creationId xmlns:a16="http://schemas.microsoft.com/office/drawing/2014/main" id="{A3EE06A1-3ACE-F080-4D53-E132DEA74BDE}"/>
              </a:ext>
            </a:extLst>
          </p:cNvPr>
          <p:cNvSpPr>
            <a:spLocks noGrp="1"/>
          </p:cNvSpPr>
          <p:nvPr>
            <p:ph idx="1"/>
          </p:nvPr>
        </p:nvSpPr>
        <p:spPr>
          <a:xfrm>
            <a:off x="838200" y="1943099"/>
            <a:ext cx="10325100" cy="4170621"/>
          </a:xfrm>
        </p:spPr>
        <p:txBody>
          <a:bodyPr>
            <a:normAutofit lnSpcReduction="10000"/>
          </a:bodyPr>
          <a:lstStyle/>
          <a:p>
            <a:pPr marL="0" indent="0" algn="l">
              <a:buNone/>
            </a:pPr>
            <a:r>
              <a:rPr lang="en-US" sz="3200" b="1" dirty="0">
                <a:solidFill>
                  <a:srgbClr val="0F5A93"/>
                </a:solidFill>
                <a:latin typeface="+mn-lt"/>
              </a:rPr>
              <a:t>EDA RLF Grant Application should include:</a:t>
            </a:r>
            <a:endParaRPr lang="en-US" sz="1800" b="0" i="0" u="none" strike="noStrike" baseline="0" dirty="0">
              <a:solidFill>
                <a:srgbClr val="0F5A93"/>
              </a:solidFill>
              <a:latin typeface="Calibri" panose="020F0502020204030204" pitchFamily="34" charset="0"/>
            </a:endParaRPr>
          </a:p>
          <a:p>
            <a:pPr marL="401638" marR="0" indent="-341313" algn="l">
              <a:buFont typeface="Wingdings" panose="05000000000000000000" pitchFamily="2" charset="2"/>
              <a:buChar char="q"/>
            </a:pPr>
            <a:r>
              <a:rPr lang="en-US" dirty="0">
                <a:latin typeface="+mn-lt"/>
              </a:rPr>
              <a:t>Demand for public financing tool, based on CEDS* priorities (or EDA approved plan)</a:t>
            </a:r>
          </a:p>
          <a:p>
            <a:pPr marL="401638" marR="0" indent="-341313" algn="l">
              <a:buFont typeface="Wingdings" panose="05000000000000000000" pitchFamily="2" charset="2"/>
              <a:buChar char="q"/>
            </a:pPr>
            <a:r>
              <a:rPr lang="en-US" dirty="0">
                <a:latin typeface="+mn-lt"/>
              </a:rPr>
              <a:t>Types of financing activities anticipated</a:t>
            </a:r>
          </a:p>
          <a:p>
            <a:pPr marL="401638" marR="0" indent="-341313" algn="l">
              <a:buFont typeface="Wingdings" panose="05000000000000000000" pitchFamily="2" charset="2"/>
              <a:buChar char="q"/>
            </a:pPr>
            <a:r>
              <a:rPr lang="en-US" dirty="0">
                <a:latin typeface="+mn-lt"/>
              </a:rPr>
              <a:t>Capacity of the applicant to manage lending activities</a:t>
            </a:r>
          </a:p>
          <a:p>
            <a:pPr marL="401638" marR="0" indent="-341313" algn="l">
              <a:buFont typeface="Wingdings" panose="05000000000000000000" pitchFamily="2" charset="2"/>
              <a:buChar char="q"/>
            </a:pPr>
            <a:r>
              <a:rPr lang="en-US" dirty="0">
                <a:latin typeface="+mn-lt"/>
              </a:rPr>
              <a:t>Ability of the applicant to create networks with other lending partners and business support organizations</a:t>
            </a:r>
            <a:endParaRPr lang="en-US" sz="1800" b="0" i="0" u="none" strike="noStrike" baseline="0" dirty="0">
              <a:solidFill>
                <a:srgbClr val="003050"/>
              </a:solidFill>
              <a:latin typeface="Calibri" panose="020F0502020204030204" pitchFamily="34" charset="0"/>
            </a:endParaRPr>
          </a:p>
          <a:p>
            <a:endParaRPr lang="en-US" sz="1800" b="0" i="0" u="none" strike="noStrike" baseline="0" dirty="0">
              <a:solidFill>
                <a:srgbClr val="003050"/>
              </a:solidFill>
              <a:latin typeface="Calibri" panose="020F0502020204030204" pitchFamily="34" charset="0"/>
            </a:endParaRPr>
          </a:p>
          <a:p>
            <a:pPr marL="0" marR="48720" indent="0" algn="l">
              <a:buNone/>
            </a:pPr>
            <a:r>
              <a:rPr lang="en-US" sz="2000" b="0" i="0" u="none" strike="noStrike" baseline="0" dirty="0">
                <a:latin typeface="+mn-lt"/>
              </a:rPr>
              <a:t>*CEDS = Comprehensive Economic Development Strategy, the five-year regional economic development plan prepared by EDA-funded Economic Development District (EDD)</a:t>
            </a:r>
            <a:endParaRPr lang="en-US" sz="3600" b="1" dirty="0">
              <a:latin typeface="+mn-lt"/>
            </a:endParaRPr>
          </a:p>
        </p:txBody>
      </p:sp>
    </p:spTree>
    <p:extLst>
      <p:ext uri="{BB962C8B-B14F-4D97-AF65-F5344CB8AC3E}">
        <p14:creationId xmlns:p14="http://schemas.microsoft.com/office/powerpoint/2010/main" val="95524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975F-1BB0-82A8-C6C0-214BEC1027F7}"/>
              </a:ext>
            </a:extLst>
          </p:cNvPr>
          <p:cNvSpPr>
            <a:spLocks noGrp="1"/>
          </p:cNvSpPr>
          <p:nvPr>
            <p:ph type="title"/>
          </p:nvPr>
        </p:nvSpPr>
        <p:spPr/>
        <p:txBody>
          <a:bodyPr/>
          <a:lstStyle/>
          <a:p>
            <a:r>
              <a:rPr lang="en-US" dirty="0"/>
              <a:t>RLF Program Design</a:t>
            </a:r>
          </a:p>
        </p:txBody>
      </p:sp>
      <p:sp>
        <p:nvSpPr>
          <p:cNvPr id="3" name="Content Placeholder 2">
            <a:extLst>
              <a:ext uri="{FF2B5EF4-FFF2-40B4-BE49-F238E27FC236}">
                <a16:creationId xmlns:a16="http://schemas.microsoft.com/office/drawing/2014/main" id="{A3EE06A1-3ACE-F080-4D53-E132DEA74BDE}"/>
              </a:ext>
            </a:extLst>
          </p:cNvPr>
          <p:cNvSpPr>
            <a:spLocks noGrp="1"/>
          </p:cNvSpPr>
          <p:nvPr>
            <p:ph idx="1"/>
          </p:nvPr>
        </p:nvSpPr>
        <p:spPr>
          <a:xfrm>
            <a:off x="838200" y="1943099"/>
            <a:ext cx="10515600" cy="3876675"/>
          </a:xfrm>
        </p:spPr>
        <p:txBody>
          <a:bodyPr>
            <a:normAutofit fontScale="92500" lnSpcReduction="10000"/>
          </a:bodyPr>
          <a:lstStyle/>
          <a:p>
            <a:pPr marL="0" marR="73020" indent="0" algn="l">
              <a:buNone/>
            </a:pPr>
            <a:r>
              <a:rPr lang="en-US" sz="3200" b="1" dirty="0">
                <a:solidFill>
                  <a:srgbClr val="0F5A93"/>
                </a:solidFill>
                <a:latin typeface="+mn-lt"/>
              </a:rPr>
              <a:t>EDA RLF guiding principles</a:t>
            </a:r>
          </a:p>
          <a:p>
            <a:pPr marL="514350" marR="0" indent="-514350" algn="l">
              <a:buFont typeface="+mj-lt"/>
              <a:buAutoNum type="arabicPeriod"/>
            </a:pPr>
            <a:r>
              <a:rPr lang="en-US" dirty="0">
                <a:latin typeface="+mn-lt"/>
              </a:rPr>
              <a:t>RLF lending strategy aligns with CEDS priorities</a:t>
            </a:r>
          </a:p>
          <a:p>
            <a:pPr marL="514350" marR="0" indent="-514350" algn="l">
              <a:buFont typeface="+mj-lt"/>
              <a:buAutoNum type="arabicPeriod"/>
            </a:pPr>
            <a:r>
              <a:rPr lang="en-US" sz="2800" dirty="0">
                <a:latin typeface="+mn-lt"/>
              </a:rPr>
              <a:t>Gap financing for economic development purposes</a:t>
            </a:r>
          </a:p>
          <a:p>
            <a:pPr lvl="1"/>
            <a:r>
              <a:rPr lang="en-US" dirty="0">
                <a:latin typeface="+mn-lt"/>
              </a:rPr>
              <a:t>Job creation and retention</a:t>
            </a:r>
          </a:p>
          <a:p>
            <a:pPr lvl="1"/>
            <a:r>
              <a:rPr lang="en-US" dirty="0">
                <a:latin typeface="+mn-lt"/>
              </a:rPr>
              <a:t>Leverage private and public funding</a:t>
            </a:r>
          </a:p>
          <a:p>
            <a:pPr marL="514350" indent="-514350">
              <a:buFont typeface="+mj-lt"/>
              <a:buAutoNum type="arabicPeriod"/>
            </a:pPr>
            <a:r>
              <a:rPr lang="en-US" dirty="0">
                <a:latin typeface="+mn-lt"/>
              </a:rPr>
              <a:t>Start-up, Expansion, Retention </a:t>
            </a:r>
          </a:p>
          <a:p>
            <a:pPr marL="514350" indent="-514350">
              <a:buFont typeface="+mj-lt"/>
              <a:buAutoNum type="arabicPeriod"/>
            </a:pPr>
            <a:r>
              <a:rPr lang="en-US" dirty="0">
                <a:latin typeface="+mn-lt"/>
              </a:rPr>
              <a:t>Fixed Assets, Working Capital</a:t>
            </a:r>
          </a:p>
          <a:p>
            <a:pPr marL="514350" indent="-514350">
              <a:buFont typeface="+mj-lt"/>
              <a:buAutoNum type="arabicPeriod"/>
            </a:pPr>
            <a:r>
              <a:rPr lang="en-US" dirty="0">
                <a:latin typeface="+mn-lt"/>
              </a:rPr>
              <a:t>Use of RLF Income for administrative expenses</a:t>
            </a:r>
          </a:p>
          <a:p>
            <a:pPr marL="514350" indent="-514350">
              <a:buFont typeface="+mj-lt"/>
              <a:buAutoNum type="arabicPeriod"/>
            </a:pPr>
            <a:r>
              <a:rPr lang="sv-SE" dirty="0">
                <a:latin typeface="+mn-lt"/>
              </a:rPr>
              <a:t>Portfolio monitoring – RLF Risk Analysis System</a:t>
            </a:r>
          </a:p>
        </p:txBody>
      </p:sp>
    </p:spTree>
    <p:extLst>
      <p:ext uri="{BB962C8B-B14F-4D97-AF65-F5344CB8AC3E}">
        <p14:creationId xmlns:p14="http://schemas.microsoft.com/office/powerpoint/2010/main" val="3624797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4AF37B-D242-79AA-7138-995DB6C43844}"/>
              </a:ext>
            </a:extLst>
          </p:cNvPr>
          <p:cNvSpPr>
            <a:spLocks noGrp="1"/>
          </p:cNvSpPr>
          <p:nvPr>
            <p:ph type="title"/>
          </p:nvPr>
        </p:nvSpPr>
        <p:spPr/>
        <p:txBody>
          <a:bodyPr/>
          <a:lstStyle/>
          <a:p>
            <a:r>
              <a:rPr lang="en-US" dirty="0"/>
              <a:t>RLF Program Design</a:t>
            </a:r>
          </a:p>
        </p:txBody>
      </p:sp>
      <p:sp>
        <p:nvSpPr>
          <p:cNvPr id="3" name="Content Placeholder 2">
            <a:extLst>
              <a:ext uri="{FF2B5EF4-FFF2-40B4-BE49-F238E27FC236}">
                <a16:creationId xmlns:a16="http://schemas.microsoft.com/office/drawing/2014/main" id="{A3EE06A1-3ACE-F080-4D53-E132DEA74BDE}"/>
              </a:ext>
            </a:extLst>
          </p:cNvPr>
          <p:cNvSpPr>
            <a:spLocks noGrp="1"/>
          </p:cNvSpPr>
          <p:nvPr>
            <p:ph idx="1"/>
          </p:nvPr>
        </p:nvSpPr>
        <p:spPr>
          <a:xfrm>
            <a:off x="838200" y="1943100"/>
            <a:ext cx="10515600" cy="3773414"/>
          </a:xfrm>
        </p:spPr>
        <p:txBody>
          <a:bodyPr/>
          <a:lstStyle/>
          <a:p>
            <a:pPr marL="0" marR="2630" indent="0">
              <a:buNone/>
            </a:pPr>
            <a:r>
              <a:rPr lang="en-US" sz="3200" b="1" dirty="0">
                <a:solidFill>
                  <a:srgbClr val="0F5A93"/>
                </a:solidFill>
                <a:latin typeface="+mn-lt"/>
              </a:rPr>
              <a:t>Gap financing for economic development purposes</a:t>
            </a:r>
          </a:p>
          <a:p>
            <a:pPr marR="0">
              <a:lnSpc>
                <a:spcPct val="100000"/>
              </a:lnSpc>
            </a:pPr>
            <a:r>
              <a:rPr lang="en-US" dirty="0">
                <a:latin typeface="+mn-lt"/>
              </a:rPr>
              <a:t>RLF Plan establishes lending strategy, targets, and limits</a:t>
            </a:r>
          </a:p>
          <a:p>
            <a:pPr marR="0">
              <a:lnSpc>
                <a:spcPct val="100000"/>
              </a:lnSpc>
            </a:pPr>
            <a:r>
              <a:rPr lang="en-US" dirty="0">
                <a:latin typeface="+mn-lt"/>
              </a:rPr>
              <a:t>Where credit is not otherwise available for the activity to be financed</a:t>
            </a:r>
          </a:p>
          <a:p>
            <a:pPr marR="0">
              <a:lnSpc>
                <a:spcPct val="100000"/>
              </a:lnSpc>
            </a:pPr>
            <a:r>
              <a:rPr lang="en-US" dirty="0">
                <a:latin typeface="+mn-lt"/>
              </a:rPr>
              <a:t>Leverage requirement ($2 : $1)</a:t>
            </a:r>
          </a:p>
          <a:p>
            <a:pPr marR="0">
              <a:lnSpc>
                <a:spcPct val="100000"/>
              </a:lnSpc>
            </a:pPr>
            <a:r>
              <a:rPr lang="en-US" dirty="0">
                <a:latin typeface="+mn-lt"/>
              </a:rPr>
              <a:t>Job creation (cost/job target)</a:t>
            </a:r>
          </a:p>
        </p:txBody>
      </p:sp>
      <p:pic>
        <p:nvPicPr>
          <p:cNvPr id="10" name="Picture 9">
            <a:extLst>
              <a:ext uri="{FF2B5EF4-FFF2-40B4-BE49-F238E27FC236}">
                <a16:creationId xmlns:a16="http://schemas.microsoft.com/office/drawing/2014/main" id="{4FC98937-617C-B3DC-060B-E72EC6019E74}"/>
              </a:ext>
            </a:extLst>
          </p:cNvPr>
          <p:cNvPicPr>
            <a:picLocks noChangeAspect="1"/>
          </p:cNvPicPr>
          <p:nvPr/>
        </p:nvPicPr>
        <p:blipFill rotWithShape="1">
          <a:blip r:embed="rId2"/>
          <a:srcRect l="6022" r="3661"/>
          <a:stretch/>
        </p:blipFill>
        <p:spPr>
          <a:xfrm>
            <a:off x="6497450" y="3988917"/>
            <a:ext cx="5275384" cy="2503958"/>
          </a:xfrm>
          <a:prstGeom prst="rect">
            <a:avLst/>
          </a:prstGeom>
        </p:spPr>
      </p:pic>
    </p:spTree>
    <p:extLst>
      <p:ext uri="{BB962C8B-B14F-4D97-AF65-F5344CB8AC3E}">
        <p14:creationId xmlns:p14="http://schemas.microsoft.com/office/powerpoint/2010/main" val="2203761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B8D2-4E6F-009F-CEC3-94618D3AC8BC}"/>
              </a:ext>
            </a:extLst>
          </p:cNvPr>
          <p:cNvSpPr>
            <a:spLocks noGrp="1"/>
          </p:cNvSpPr>
          <p:nvPr>
            <p:ph type="title"/>
          </p:nvPr>
        </p:nvSpPr>
        <p:spPr/>
        <p:txBody>
          <a:bodyPr/>
          <a:lstStyle/>
          <a:p>
            <a:r>
              <a:rPr lang="en-US" dirty="0"/>
              <a:t>Using RLF Dollars</a:t>
            </a:r>
          </a:p>
        </p:txBody>
      </p:sp>
      <p:graphicFrame>
        <p:nvGraphicFramePr>
          <p:cNvPr id="6" name="Content Placeholder 5">
            <a:extLst>
              <a:ext uri="{FF2B5EF4-FFF2-40B4-BE49-F238E27FC236}">
                <a16:creationId xmlns:a16="http://schemas.microsoft.com/office/drawing/2014/main" id="{94BA2722-A58A-D54F-CEF7-29C288F79AD2}"/>
              </a:ext>
            </a:extLst>
          </p:cNvPr>
          <p:cNvGraphicFramePr>
            <a:graphicFrameLocks noGrp="1"/>
          </p:cNvGraphicFramePr>
          <p:nvPr>
            <p:ph idx="1"/>
            <p:extLst>
              <p:ext uri="{D42A27DB-BD31-4B8C-83A1-F6EECF244321}">
                <p14:modId xmlns:p14="http://schemas.microsoft.com/office/powerpoint/2010/main" val="1009580806"/>
              </p:ext>
            </p:extLst>
          </p:nvPr>
        </p:nvGraphicFramePr>
        <p:xfrm>
          <a:off x="838200" y="1825625"/>
          <a:ext cx="10515600" cy="4358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055A64B-24D3-BE20-7654-BD13DB94BA48}"/>
              </a:ext>
            </a:extLst>
          </p:cNvPr>
          <p:cNvSpPr txBox="1"/>
          <p:nvPr/>
        </p:nvSpPr>
        <p:spPr>
          <a:xfrm>
            <a:off x="838200" y="6302930"/>
            <a:ext cx="10515600" cy="369332"/>
          </a:xfrm>
          <a:prstGeom prst="rect">
            <a:avLst/>
          </a:prstGeom>
          <a:noFill/>
        </p:spPr>
        <p:txBody>
          <a:bodyPr wrap="square">
            <a:spAutoFit/>
          </a:bodyPr>
          <a:lstStyle/>
          <a:p>
            <a:pPr marL="0" indent="0">
              <a:buNone/>
            </a:pPr>
            <a:r>
              <a:rPr lang="en-US" b="1" u="sng" dirty="0">
                <a:solidFill>
                  <a:srgbClr val="FAA32C"/>
                </a:solidFill>
              </a:rPr>
              <a:t>NOTE:</a:t>
            </a:r>
            <a:r>
              <a:rPr lang="en-US" b="1" dirty="0">
                <a:solidFill>
                  <a:srgbClr val="FAA32C"/>
                </a:solidFill>
              </a:rPr>
              <a:t> </a:t>
            </a:r>
            <a:r>
              <a:rPr lang="en-US" dirty="0"/>
              <a:t>Contact your Regional RLF Administrator if you have questions about use of funds.</a:t>
            </a:r>
          </a:p>
        </p:txBody>
      </p:sp>
    </p:spTree>
    <p:extLst>
      <p:ext uri="{BB962C8B-B14F-4D97-AF65-F5344CB8AC3E}">
        <p14:creationId xmlns:p14="http://schemas.microsoft.com/office/powerpoint/2010/main" val="3173881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975F-1BB0-82A8-C6C0-214BEC1027F7}"/>
              </a:ext>
            </a:extLst>
          </p:cNvPr>
          <p:cNvSpPr>
            <a:spLocks noGrp="1"/>
          </p:cNvSpPr>
          <p:nvPr>
            <p:ph type="title"/>
          </p:nvPr>
        </p:nvSpPr>
        <p:spPr/>
        <p:txBody>
          <a:bodyPr/>
          <a:lstStyle/>
          <a:p>
            <a:r>
              <a:rPr lang="en-US" dirty="0"/>
              <a:t>RLF Operations</a:t>
            </a:r>
          </a:p>
        </p:txBody>
      </p:sp>
      <p:sp>
        <p:nvSpPr>
          <p:cNvPr id="3" name="Content Placeholder 2">
            <a:extLst>
              <a:ext uri="{FF2B5EF4-FFF2-40B4-BE49-F238E27FC236}">
                <a16:creationId xmlns:a16="http://schemas.microsoft.com/office/drawing/2014/main" id="{A3EE06A1-3ACE-F080-4D53-E132DEA74BDE}"/>
              </a:ext>
            </a:extLst>
          </p:cNvPr>
          <p:cNvSpPr>
            <a:spLocks noGrp="1"/>
          </p:cNvSpPr>
          <p:nvPr>
            <p:ph idx="1"/>
          </p:nvPr>
        </p:nvSpPr>
        <p:spPr>
          <a:xfrm>
            <a:off x="838200" y="1943100"/>
            <a:ext cx="10515600" cy="3773414"/>
          </a:xfrm>
        </p:spPr>
        <p:txBody>
          <a:bodyPr>
            <a:normAutofit/>
          </a:bodyPr>
          <a:lstStyle/>
          <a:p>
            <a:pPr marR="0">
              <a:lnSpc>
                <a:spcPct val="110000"/>
              </a:lnSpc>
              <a:spcBef>
                <a:spcPts val="600"/>
              </a:spcBef>
            </a:pPr>
            <a:r>
              <a:rPr lang="en-US" sz="2600" b="1" dirty="0">
                <a:latin typeface="+mn-lt"/>
              </a:rPr>
              <a:t>Loan Committee</a:t>
            </a:r>
          </a:p>
          <a:p>
            <a:pPr marR="0">
              <a:lnSpc>
                <a:spcPct val="110000"/>
              </a:lnSpc>
              <a:spcBef>
                <a:spcPts val="600"/>
              </a:spcBef>
            </a:pPr>
            <a:r>
              <a:rPr lang="en-US" sz="2600" b="1" dirty="0">
                <a:latin typeface="+mn-lt"/>
              </a:rPr>
              <a:t>Prudent Lending Practices </a:t>
            </a:r>
            <a:r>
              <a:rPr lang="en-US" sz="2600" dirty="0">
                <a:latin typeface="+mn-lt"/>
              </a:rPr>
              <a:t>and local lending laws</a:t>
            </a:r>
          </a:p>
          <a:p>
            <a:pPr marR="0">
              <a:lnSpc>
                <a:spcPct val="110000"/>
              </a:lnSpc>
              <a:spcBef>
                <a:spcPts val="600"/>
              </a:spcBef>
            </a:pPr>
            <a:r>
              <a:rPr lang="en-US" sz="2600" b="1" dirty="0">
                <a:latin typeface="+mn-lt"/>
              </a:rPr>
              <a:t>RLF Income </a:t>
            </a:r>
            <a:r>
              <a:rPr lang="en-US" sz="2600" dirty="0">
                <a:latin typeface="+mn-lt"/>
              </a:rPr>
              <a:t>can subsidize administrative expenses</a:t>
            </a:r>
          </a:p>
          <a:p>
            <a:pPr marR="0">
              <a:lnSpc>
                <a:spcPct val="110000"/>
              </a:lnSpc>
              <a:spcBef>
                <a:spcPts val="600"/>
              </a:spcBef>
            </a:pPr>
            <a:r>
              <a:rPr lang="en-US" sz="2600" b="1" dirty="0">
                <a:latin typeface="+mn-lt"/>
              </a:rPr>
              <a:t>RLF reporting</a:t>
            </a:r>
            <a:r>
              <a:rPr lang="en-US" sz="2600" dirty="0">
                <a:latin typeface="+mn-lt"/>
              </a:rPr>
              <a:t> and </a:t>
            </a:r>
            <a:r>
              <a:rPr lang="en-US" sz="2600" b="1" dirty="0">
                <a:latin typeface="+mn-lt"/>
              </a:rPr>
              <a:t>audit</a:t>
            </a:r>
            <a:r>
              <a:rPr lang="en-US" sz="2600" dirty="0">
                <a:latin typeface="+mn-lt"/>
              </a:rPr>
              <a:t> </a:t>
            </a:r>
            <a:r>
              <a:rPr lang="en-US" sz="2600" dirty="0">
                <a:latin typeface="+mn-lt"/>
                <a:sym typeface="Wingdings" panose="05000000000000000000" pitchFamily="2" charset="2"/>
              </a:rPr>
              <a:t></a:t>
            </a:r>
            <a:r>
              <a:rPr lang="en-US" sz="2600" dirty="0">
                <a:latin typeface="+mn-lt"/>
              </a:rPr>
              <a:t> risk rating</a:t>
            </a:r>
          </a:p>
          <a:p>
            <a:pPr marR="0">
              <a:lnSpc>
                <a:spcPct val="110000"/>
              </a:lnSpc>
              <a:spcBef>
                <a:spcPts val="600"/>
              </a:spcBef>
            </a:pPr>
            <a:r>
              <a:rPr lang="en-US" sz="2600" b="1" dirty="0">
                <a:latin typeface="+mn-lt"/>
              </a:rPr>
              <a:t>Defederalized Funds - </a:t>
            </a:r>
            <a:r>
              <a:rPr lang="en-US" sz="2600" dirty="0">
                <a:latin typeface="+mn-lt"/>
              </a:rPr>
              <a:t>Release of EDA interest 7 years after final disbursement</a:t>
            </a:r>
          </a:p>
        </p:txBody>
      </p:sp>
    </p:spTree>
    <p:extLst>
      <p:ext uri="{BB962C8B-B14F-4D97-AF65-F5344CB8AC3E}">
        <p14:creationId xmlns:p14="http://schemas.microsoft.com/office/powerpoint/2010/main" val="3618578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Rectangle 4"/>
          <p:cNvSpPr>
            <a:spLocks noGrp="1" noChangeArrowheads="1"/>
          </p:cNvSpPr>
          <p:nvPr>
            <p:ph type="title"/>
          </p:nvPr>
        </p:nvSpPr>
        <p:spPr/>
        <p:txBody>
          <a:bodyPr vert="horz" lIns="91440" tIns="45720" rIns="91440" bIns="45720" rtlCol="0" anchor="ctr">
            <a:normAutofit/>
          </a:bodyPr>
          <a:lstStyle/>
          <a:p>
            <a:r>
              <a:rPr lang="en-US" altLang="en-US" dirty="0"/>
              <a:t>Defining Your RLF’s Mission and Identifying Community Needs</a:t>
            </a:r>
          </a:p>
        </p:txBody>
      </p:sp>
      <p:sp>
        <p:nvSpPr>
          <p:cNvPr id="106500" name="Rectangle 2"/>
          <p:cNvSpPr>
            <a:spLocks noGrp="1" noChangeArrowheads="1"/>
          </p:cNvSpPr>
          <p:nvPr>
            <p:ph idx="1"/>
          </p:nvPr>
        </p:nvSpPr>
        <p:spPr>
          <a:xfrm>
            <a:off x="838200" y="2000286"/>
            <a:ext cx="10515600" cy="3890889"/>
          </a:xfrm>
        </p:spPr>
        <p:txBody>
          <a:bodyPr vert="horz" wrap="square" lIns="92075" tIns="46038" rIns="92075" bIns="46038" numCol="1" anchor="t" anchorCtr="0" compatLnSpc="1">
            <a:prstTxWarp prst="textNoShape">
              <a:avLst/>
            </a:prstTxWarp>
            <a:spAutoFit/>
          </a:bodyPr>
          <a:lstStyle/>
          <a:p>
            <a:pPr marL="457200" lvl="1" indent="-228600">
              <a:lnSpc>
                <a:spcPct val="100000"/>
              </a:lnSpc>
              <a:spcBef>
                <a:spcPts val="0"/>
              </a:spcBef>
              <a:spcAft>
                <a:spcPts val="600"/>
              </a:spcAft>
            </a:pPr>
            <a:r>
              <a:rPr lang="en-US" altLang="en-US" sz="2800" dirty="0"/>
              <a:t>The goal is to </a:t>
            </a:r>
            <a:r>
              <a:rPr lang="en-US" altLang="en-US" sz="2800" b="1" dirty="0">
                <a:solidFill>
                  <a:srgbClr val="3E6BB4"/>
                </a:solidFill>
              </a:rPr>
              <a:t>identify the capital barriers to business growth where economic development financing incentives can have the greatest impact</a:t>
            </a:r>
            <a:endParaRPr lang="en-US" sz="2800" b="1" dirty="0">
              <a:solidFill>
                <a:srgbClr val="3E6BB4"/>
              </a:solidFill>
            </a:endParaRPr>
          </a:p>
          <a:p>
            <a:pPr marL="457200" lvl="1" indent="-228600">
              <a:lnSpc>
                <a:spcPct val="100000"/>
              </a:lnSpc>
              <a:spcBef>
                <a:spcPts val="0"/>
              </a:spcBef>
              <a:spcAft>
                <a:spcPts val="600"/>
              </a:spcAft>
            </a:pPr>
            <a:endParaRPr lang="en-US" altLang="en-US" sz="2800" dirty="0"/>
          </a:p>
          <a:p>
            <a:pPr marL="457200" lvl="1" indent="-228600">
              <a:lnSpc>
                <a:spcPct val="100000"/>
              </a:lnSpc>
              <a:spcBef>
                <a:spcPts val="0"/>
              </a:spcBef>
              <a:spcAft>
                <a:spcPts val="600"/>
              </a:spcAft>
            </a:pPr>
            <a:r>
              <a:rPr lang="en-US" altLang="en-US" sz="2800" dirty="0"/>
              <a:t>Financial incentives are not free, but they are designed to fill gaps and make expansion both possible and affordable</a:t>
            </a:r>
          </a:p>
        </p:txBody>
      </p:sp>
    </p:spTree>
    <p:extLst>
      <p:ext uri="{BB962C8B-B14F-4D97-AF65-F5344CB8AC3E}">
        <p14:creationId xmlns:p14="http://schemas.microsoft.com/office/powerpoint/2010/main" val="662552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p:txBody>
          <a:bodyPr vert="horz" wrap="square" lIns="92075" tIns="46038" rIns="92075" bIns="46038" numCol="1" rtlCol="0" anchor="ctr" anchorCtr="0" compatLnSpc="1">
            <a:prstTxWarp prst="textNoShape">
              <a:avLst/>
            </a:prstTxWarp>
            <a:normAutofit/>
          </a:bodyPr>
          <a:lstStyle/>
          <a:p>
            <a:r>
              <a:rPr lang="en-US" altLang="en-US" dirty="0"/>
              <a:t>Defining Your RLF’s Mission and Identifying Community Needs</a:t>
            </a:r>
          </a:p>
        </p:txBody>
      </p:sp>
      <p:sp>
        <p:nvSpPr>
          <p:cNvPr id="105477" name="Rectangle 3"/>
          <p:cNvSpPr>
            <a:spLocks noGrp="1" noChangeArrowheads="1"/>
          </p:cNvSpPr>
          <p:nvPr>
            <p:ph idx="1"/>
          </p:nvPr>
        </p:nvSpPr>
        <p:spPr/>
        <p:txBody>
          <a:bodyPr vert="horz" wrap="square" lIns="92075" tIns="46038" rIns="92075" bIns="46038" numCol="1" anchor="t" anchorCtr="0" compatLnSpc="1">
            <a:prstTxWarp prst="textNoShape">
              <a:avLst/>
            </a:prstTxWarp>
            <a:normAutofit/>
          </a:bodyPr>
          <a:lstStyle/>
          <a:p>
            <a:pPr marL="0" lvl="1" indent="0">
              <a:lnSpc>
                <a:spcPct val="110000"/>
              </a:lnSpc>
              <a:spcBef>
                <a:spcPts val="0"/>
              </a:spcBef>
              <a:spcAft>
                <a:spcPts val="600"/>
              </a:spcAft>
              <a:buNone/>
            </a:pPr>
            <a:r>
              <a:rPr lang="en-US" altLang="en-US" sz="2800" b="1" dirty="0">
                <a:solidFill>
                  <a:srgbClr val="3E6BB4"/>
                </a:solidFill>
              </a:rPr>
              <a:t>Identifying Community Needs: </a:t>
            </a:r>
          </a:p>
          <a:p>
            <a:pPr lvl="1" indent="-457200">
              <a:lnSpc>
                <a:spcPct val="100000"/>
              </a:lnSpc>
              <a:spcBef>
                <a:spcPts val="0"/>
              </a:spcBef>
              <a:spcAft>
                <a:spcPts val="600"/>
              </a:spcAft>
              <a:buFont typeface="Wingdings" panose="05000000000000000000" pitchFamily="2" charset="2"/>
              <a:buChar char="q"/>
            </a:pPr>
            <a:r>
              <a:rPr lang="en-US" altLang="en-US" sz="2600" dirty="0"/>
              <a:t>DO talk to a variety of people, organizations, and business owners in your region</a:t>
            </a:r>
          </a:p>
          <a:p>
            <a:pPr lvl="1" indent="-457200">
              <a:lnSpc>
                <a:spcPct val="100000"/>
              </a:lnSpc>
              <a:spcBef>
                <a:spcPts val="0"/>
              </a:spcBef>
              <a:spcAft>
                <a:spcPts val="600"/>
              </a:spcAft>
              <a:buFont typeface="Wingdings" panose="05000000000000000000" pitchFamily="2" charset="2"/>
              <a:buChar char="q"/>
            </a:pPr>
            <a:r>
              <a:rPr lang="en-US" altLang="en-US" sz="2600" dirty="0"/>
              <a:t>DO talk to nonprofits, business organizations, colleges, local, county, and state governments </a:t>
            </a:r>
          </a:p>
          <a:p>
            <a:pPr lvl="1" indent="-457200">
              <a:lnSpc>
                <a:spcPct val="100000"/>
              </a:lnSpc>
              <a:spcBef>
                <a:spcPts val="0"/>
              </a:spcBef>
              <a:spcAft>
                <a:spcPts val="600"/>
              </a:spcAft>
              <a:buFont typeface="Wingdings" panose="05000000000000000000" pitchFamily="2" charset="2"/>
              <a:buChar char="q"/>
            </a:pPr>
            <a:r>
              <a:rPr lang="en-US" altLang="en-US" sz="2600" dirty="0"/>
              <a:t>DO be intentional with equity</a:t>
            </a:r>
          </a:p>
          <a:p>
            <a:pPr lvl="1" indent="-457200">
              <a:lnSpc>
                <a:spcPct val="100000"/>
              </a:lnSpc>
              <a:spcBef>
                <a:spcPts val="0"/>
              </a:spcBef>
              <a:spcAft>
                <a:spcPts val="600"/>
              </a:spcAft>
              <a:buFont typeface="Wingdings" panose="05000000000000000000" pitchFamily="2" charset="2"/>
              <a:buChar char="q"/>
            </a:pPr>
            <a:r>
              <a:rPr lang="en-US" altLang="en-US" sz="2600" dirty="0"/>
              <a:t>DON’T just concentrate on the lending partners and where they think the need is</a:t>
            </a:r>
          </a:p>
        </p:txBody>
      </p:sp>
    </p:spTree>
    <p:extLst>
      <p:ext uri="{BB962C8B-B14F-4D97-AF65-F5344CB8AC3E}">
        <p14:creationId xmlns:p14="http://schemas.microsoft.com/office/powerpoint/2010/main" val="1834255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DFA0D1-AE93-5CE4-2D42-FC643A1527C7}"/>
              </a:ext>
            </a:extLst>
          </p:cNvPr>
          <p:cNvSpPr>
            <a:spLocks noGrp="1" noRot="1" noMove="1" noResize="1" noEditPoints="1" noAdjustHandles="1" noChangeArrowheads="1" noChangeShapeType="1"/>
          </p:cNvSpPr>
          <p:nvPr/>
        </p:nvSpPr>
        <p:spPr>
          <a:xfrm>
            <a:off x="0" y="5815173"/>
            <a:ext cx="12192000" cy="9041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2382195-10D2-91C4-D2AA-5ECEBABC485C}"/>
              </a:ext>
            </a:extLst>
          </p:cNvPr>
          <p:cNvSpPr>
            <a:spLocks noGrp="1" noChangeArrowheads="1"/>
          </p:cNvSpPr>
          <p:nvPr>
            <p:ph type="title"/>
          </p:nvPr>
        </p:nvSpPr>
        <p:spPr/>
        <p:txBody>
          <a:bodyPr vert="horz" lIns="91440" tIns="45720" rIns="91440" bIns="45720" rtlCol="0" anchor="ctr">
            <a:normAutofit/>
          </a:bodyPr>
          <a:lstStyle/>
          <a:p>
            <a:r>
              <a:rPr lang="en-US" altLang="en-US" dirty="0"/>
              <a:t>Defining Your RLF’s Mission and Identifying Community Needs</a:t>
            </a:r>
          </a:p>
        </p:txBody>
      </p:sp>
      <p:sp>
        <p:nvSpPr>
          <p:cNvPr id="105477" name="Rectangle 3"/>
          <p:cNvSpPr>
            <a:spLocks noGrp="1" noChangeArrowheads="1"/>
          </p:cNvSpPr>
          <p:nvPr>
            <p:ph idx="1"/>
          </p:nvPr>
        </p:nvSpPr>
        <p:spPr>
          <a:xfrm>
            <a:off x="838200" y="1825625"/>
            <a:ext cx="10515600" cy="4667250"/>
          </a:xfrm>
        </p:spPr>
        <p:txBody>
          <a:bodyPr vert="horz" wrap="square" lIns="92075" tIns="46038" rIns="92075" bIns="46038" numCol="1" anchor="t" anchorCtr="0" compatLnSpc="1">
            <a:prstTxWarp prst="textNoShape">
              <a:avLst/>
            </a:prstTxWarp>
            <a:normAutofit/>
          </a:bodyPr>
          <a:lstStyle/>
          <a:p>
            <a:pPr marL="0" indent="0">
              <a:spcBef>
                <a:spcPts val="0"/>
              </a:spcBef>
              <a:spcAft>
                <a:spcPts val="600"/>
              </a:spcAft>
              <a:buNone/>
            </a:pPr>
            <a:r>
              <a:rPr lang="en-US" altLang="en-US" sz="2600" b="1" dirty="0">
                <a:solidFill>
                  <a:srgbClr val="3E6BB4"/>
                </a:solidFill>
              </a:rPr>
              <a:t>Business Retention and Expansion</a:t>
            </a:r>
          </a:p>
          <a:p>
            <a:pPr marL="457200" lvl="1" indent="-228600">
              <a:spcBef>
                <a:spcPts val="0"/>
              </a:spcBef>
              <a:spcAft>
                <a:spcPts val="600"/>
              </a:spcAft>
            </a:pPr>
            <a:r>
              <a:rPr lang="en-US" altLang="en-US" sz="2300" dirty="0"/>
              <a:t>Firms already located in your community that need growth capital to thrive or survive</a:t>
            </a:r>
            <a:endParaRPr lang="en-US" altLang="en-US" sz="2300" dirty="0">
              <a:cs typeface="Calibri"/>
            </a:endParaRPr>
          </a:p>
          <a:p>
            <a:pPr marL="457200" lvl="1" indent="-228600">
              <a:spcBef>
                <a:spcPts val="0"/>
              </a:spcBef>
              <a:spcAft>
                <a:spcPts val="600"/>
              </a:spcAft>
            </a:pPr>
            <a:r>
              <a:rPr lang="en-US" altLang="en-US" sz="2300" dirty="0"/>
              <a:t>Area where communities can have greatest return on their investment of economic development dollars</a:t>
            </a:r>
            <a:endParaRPr lang="en-US" altLang="en-US" sz="2300" dirty="0">
              <a:cs typeface="Calibri"/>
            </a:endParaRPr>
          </a:p>
          <a:p>
            <a:pPr marL="0" indent="0" eaLnBrk="1" hangingPunct="1">
              <a:lnSpc>
                <a:spcPct val="110000"/>
              </a:lnSpc>
              <a:spcBef>
                <a:spcPts val="0"/>
              </a:spcBef>
              <a:spcAft>
                <a:spcPts val="600"/>
              </a:spcAft>
              <a:buNone/>
            </a:pPr>
            <a:r>
              <a:rPr lang="en-US" altLang="en-US" sz="2600" b="1" dirty="0">
                <a:solidFill>
                  <a:srgbClr val="3E6BB4"/>
                </a:solidFill>
              </a:rPr>
              <a:t>Business Formation/Attraction </a:t>
            </a:r>
          </a:p>
          <a:p>
            <a:pPr marL="457200" lvl="1" indent="-228600">
              <a:spcBef>
                <a:spcPts val="0"/>
              </a:spcBef>
              <a:spcAft>
                <a:spcPts val="600"/>
              </a:spcAft>
            </a:pPr>
            <a:r>
              <a:rPr lang="en-US" altLang="en-US" sz="2300" dirty="0"/>
              <a:t>Start-ups are the hardest to do </a:t>
            </a:r>
            <a:endParaRPr lang="en-US" altLang="en-US" sz="2300" dirty="0">
              <a:cs typeface="Calibri"/>
            </a:endParaRPr>
          </a:p>
          <a:p>
            <a:pPr marL="800100" lvl="2" indent="-228600">
              <a:spcBef>
                <a:spcPts val="0"/>
              </a:spcBef>
              <a:spcAft>
                <a:spcPts val="600"/>
              </a:spcAft>
            </a:pPr>
            <a:r>
              <a:rPr lang="en-US" altLang="en-US" sz="1800" dirty="0"/>
              <a:t>10 to 15% of start-up companies survive through Year 5</a:t>
            </a:r>
            <a:endParaRPr lang="en-US" altLang="en-US" sz="1800" dirty="0">
              <a:cs typeface="Calibri"/>
            </a:endParaRPr>
          </a:p>
          <a:p>
            <a:pPr marL="800100" lvl="2" indent="-228600">
              <a:spcBef>
                <a:spcPts val="0"/>
              </a:spcBef>
              <a:spcAft>
                <a:spcPts val="600"/>
              </a:spcAft>
            </a:pPr>
            <a:r>
              <a:rPr lang="en-US" altLang="en-US" sz="1800" dirty="0">
                <a:cs typeface="Calibri"/>
              </a:rPr>
              <a:t>We have the opportunity to provide support that could give them a higher chance of success. </a:t>
            </a:r>
            <a:endParaRPr lang="en-US" altLang="en-US" sz="1800" dirty="0"/>
          </a:p>
          <a:p>
            <a:pPr marL="457200" lvl="1" indent="-228600">
              <a:spcBef>
                <a:spcPts val="0"/>
              </a:spcBef>
              <a:spcAft>
                <a:spcPts val="600"/>
              </a:spcAft>
            </a:pPr>
            <a:r>
              <a:rPr lang="en-US" altLang="en-US" sz="2300" strike="sngStrike" dirty="0"/>
              <a:t>Most view investment as a grant or seed funds to be realistic</a:t>
            </a:r>
            <a:endParaRPr lang="en-US" altLang="en-US" sz="2300" strike="sngStrike" dirty="0">
              <a:cs typeface="Calibri"/>
            </a:endParaRPr>
          </a:p>
          <a:p>
            <a:pPr marL="457200" lvl="1" indent="-228600">
              <a:spcBef>
                <a:spcPts val="0"/>
              </a:spcBef>
              <a:spcAft>
                <a:spcPts val="600"/>
              </a:spcAft>
            </a:pPr>
            <a:r>
              <a:rPr lang="en-US" altLang="en-US" sz="2300" strike="sngStrike" dirty="0">
                <a:cs typeface="Calibri"/>
              </a:rPr>
              <a:t>Could focus on early stage firms after proof of business concept so you have something to evaluate</a:t>
            </a:r>
          </a:p>
          <a:p>
            <a:pPr marL="457200" lvl="1" indent="-228600">
              <a:spcBef>
                <a:spcPts val="0"/>
              </a:spcBef>
              <a:spcAft>
                <a:spcPts val="600"/>
              </a:spcAft>
            </a:pPr>
            <a:endParaRPr lang="en-US" altLang="en-US" sz="2300" dirty="0">
              <a:cs typeface="Calibri"/>
            </a:endParaRPr>
          </a:p>
        </p:txBody>
      </p:sp>
    </p:spTree>
    <p:extLst>
      <p:ext uri="{BB962C8B-B14F-4D97-AF65-F5344CB8AC3E}">
        <p14:creationId xmlns:p14="http://schemas.microsoft.com/office/powerpoint/2010/main" val="114604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11B3B-D028-7405-7A04-C954A5DB787E}"/>
              </a:ext>
            </a:extLst>
          </p:cNvPr>
          <p:cNvSpPr/>
          <p:nvPr/>
        </p:nvSpPr>
        <p:spPr>
          <a:xfrm>
            <a:off x="0" y="0"/>
            <a:ext cx="12192000" cy="3429000"/>
          </a:xfrm>
          <a:prstGeom prst="rect">
            <a:avLst/>
          </a:prstGeom>
          <a:solidFill>
            <a:srgbClr val="017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atin typeface="Montserrat Thin ExtraBold"/>
              </a:rPr>
              <a:t>RLF 201</a:t>
            </a:r>
          </a:p>
          <a:p>
            <a:pPr algn="ctr"/>
            <a:r>
              <a:rPr lang="en-US" sz="4800" b="1" dirty="0">
                <a:latin typeface="Montserrat Thin ExtraBold"/>
              </a:rPr>
              <a:t>You have an RLF! Now what?</a:t>
            </a:r>
          </a:p>
        </p:txBody>
      </p:sp>
      <p:sp>
        <p:nvSpPr>
          <p:cNvPr id="11" name="TextBox 10">
            <a:extLst>
              <a:ext uri="{FF2B5EF4-FFF2-40B4-BE49-F238E27FC236}">
                <a16:creationId xmlns:a16="http://schemas.microsoft.com/office/drawing/2014/main" id="{C2071D05-192A-C715-9A56-BC7DF548F3BA}"/>
              </a:ext>
            </a:extLst>
          </p:cNvPr>
          <p:cNvSpPr txBox="1"/>
          <p:nvPr/>
        </p:nvSpPr>
        <p:spPr>
          <a:xfrm>
            <a:off x="414866" y="3907398"/>
            <a:ext cx="7452784" cy="1446550"/>
          </a:xfrm>
          <a:prstGeom prst="rect">
            <a:avLst/>
          </a:prstGeom>
          <a:noFill/>
        </p:spPr>
        <p:txBody>
          <a:bodyPr wrap="square">
            <a:spAutoFit/>
          </a:bodyPr>
          <a:lstStyle/>
          <a:p>
            <a:r>
              <a:rPr lang="en-US" sz="4400" dirty="0">
                <a:ea typeface="Source Serif 4" panose="02040603050405020204" pitchFamily="18" charset="0"/>
              </a:rPr>
              <a:t>Join us from 2:00-3:00 pm ET on Tuesday, June 11th.</a:t>
            </a:r>
            <a:endParaRPr lang="en-US" sz="4400" dirty="0"/>
          </a:p>
        </p:txBody>
      </p:sp>
      <p:pic>
        <p:nvPicPr>
          <p:cNvPr id="13" name="Picture 12">
            <a:extLst>
              <a:ext uri="{FF2B5EF4-FFF2-40B4-BE49-F238E27FC236}">
                <a16:creationId xmlns:a16="http://schemas.microsoft.com/office/drawing/2014/main" id="{A9F8E5A9-46CE-BDE9-A273-7A3BBC82F01F}"/>
              </a:ext>
            </a:extLst>
          </p:cNvPr>
          <p:cNvPicPr>
            <a:picLocks noChangeAspect="1"/>
          </p:cNvPicPr>
          <p:nvPr/>
        </p:nvPicPr>
        <p:blipFill>
          <a:blip r:embed="rId3"/>
          <a:stretch>
            <a:fillRect/>
          </a:stretch>
        </p:blipFill>
        <p:spPr>
          <a:xfrm>
            <a:off x="10268374" y="2398638"/>
            <a:ext cx="1508760" cy="1508760"/>
          </a:xfrm>
          <a:prstGeom prst="rect">
            <a:avLst/>
          </a:prstGeom>
        </p:spPr>
      </p:pic>
      <p:grpSp>
        <p:nvGrpSpPr>
          <p:cNvPr id="17" name="Group 16">
            <a:extLst>
              <a:ext uri="{FF2B5EF4-FFF2-40B4-BE49-F238E27FC236}">
                <a16:creationId xmlns:a16="http://schemas.microsoft.com/office/drawing/2014/main" id="{025C9516-5257-9E7A-B5CB-23B12569EAD0}"/>
              </a:ext>
            </a:extLst>
          </p:cNvPr>
          <p:cNvGrpSpPr/>
          <p:nvPr/>
        </p:nvGrpSpPr>
        <p:grpSpPr>
          <a:xfrm>
            <a:off x="7324187" y="4860844"/>
            <a:ext cx="4452947" cy="1504949"/>
            <a:chOff x="7324187" y="4860844"/>
            <a:chExt cx="4452947" cy="1504949"/>
          </a:xfrm>
        </p:grpSpPr>
        <p:pic>
          <p:nvPicPr>
            <p:cNvPr id="4" name="Picture 3" descr="A logo of colorful people&#10;&#10;Description automatically generated">
              <a:extLst>
                <a:ext uri="{FF2B5EF4-FFF2-40B4-BE49-F238E27FC236}">
                  <a16:creationId xmlns:a16="http://schemas.microsoft.com/office/drawing/2014/main" id="{CA428F46-9754-A733-9A97-AA6FB7ADF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187" y="4860844"/>
              <a:ext cx="1678715" cy="1504949"/>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96A4C0BA-F01F-BF9A-1DCE-D6A5A8019C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2902" y="4860844"/>
              <a:ext cx="2774232" cy="986208"/>
            </a:xfrm>
            <a:prstGeom prst="rect">
              <a:avLst/>
            </a:prstGeom>
          </p:spPr>
        </p:pic>
      </p:grpSp>
    </p:spTree>
    <p:extLst>
      <p:ext uri="{BB962C8B-B14F-4D97-AF65-F5344CB8AC3E}">
        <p14:creationId xmlns:p14="http://schemas.microsoft.com/office/powerpoint/2010/main" val="1570994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8"/>
          <p:cNvSpPr>
            <a:spLocks noGrp="1" noChangeArrowheads="1"/>
          </p:cNvSpPr>
          <p:nvPr>
            <p:ph type="title"/>
          </p:nvPr>
        </p:nvSpPr>
        <p:spPr/>
        <p:txBody>
          <a:bodyPr vert="horz" lIns="91440" tIns="45720" rIns="91440" bIns="45720" rtlCol="0" anchor="ctr">
            <a:normAutofit/>
          </a:bodyPr>
          <a:lstStyle/>
          <a:p>
            <a:r>
              <a:rPr lang="en-US" altLang="en-US" dirty="0"/>
              <a:t>Designing an RLF to Fill Capital Gaps</a:t>
            </a:r>
          </a:p>
        </p:txBody>
      </p:sp>
      <p:sp>
        <p:nvSpPr>
          <p:cNvPr id="107524" name="Rectangle 3"/>
          <p:cNvSpPr>
            <a:spLocks noGrp="1" noChangeArrowheads="1"/>
          </p:cNvSpPr>
          <p:nvPr>
            <p:ph idx="1"/>
          </p:nvPr>
        </p:nvSpPr>
        <p:spPr>
          <a:xfrm>
            <a:off x="838200" y="1828800"/>
            <a:ext cx="10515600" cy="3890889"/>
          </a:xfrm>
        </p:spPr>
        <p:txBody>
          <a:bodyPr vert="horz" wrap="square" lIns="92075" tIns="46038" rIns="92075" bIns="46038" numCol="1" anchor="t" anchorCtr="0" compatLnSpc="1">
            <a:prstTxWarp prst="textNoShape">
              <a:avLst/>
            </a:prstTxWarp>
            <a:spAutoFit/>
          </a:bodyPr>
          <a:lstStyle/>
          <a:p>
            <a:pPr marL="0" indent="0" eaLnBrk="1" hangingPunct="1">
              <a:spcBef>
                <a:spcPts val="0"/>
              </a:spcBef>
              <a:spcAft>
                <a:spcPts val="600"/>
              </a:spcAft>
              <a:buNone/>
            </a:pPr>
            <a:r>
              <a:rPr lang="en-US" altLang="en-US" sz="2800" b="1" dirty="0">
                <a:solidFill>
                  <a:srgbClr val="3E6BB4"/>
                </a:solidFill>
              </a:rPr>
              <a:t>Target Businesses that are not currently served</a:t>
            </a:r>
          </a:p>
          <a:p>
            <a:pPr marL="457200" lvl="1" indent="-228600">
              <a:lnSpc>
                <a:spcPct val="100000"/>
              </a:lnSpc>
              <a:spcBef>
                <a:spcPts val="0"/>
              </a:spcBef>
              <a:spcAft>
                <a:spcPts val="600"/>
              </a:spcAft>
            </a:pPr>
            <a:r>
              <a:rPr lang="en-US" altLang="en-US" sz="2600" dirty="0"/>
              <a:t>Small business vs. Fortune 500 firms</a:t>
            </a:r>
            <a:endParaRPr lang="en-US" altLang="en-US" sz="2600" dirty="0">
              <a:cs typeface="Calibri"/>
            </a:endParaRPr>
          </a:p>
          <a:p>
            <a:pPr marL="457200" lvl="1" indent="-228600">
              <a:lnSpc>
                <a:spcPct val="100000"/>
              </a:lnSpc>
              <a:spcBef>
                <a:spcPts val="0"/>
              </a:spcBef>
              <a:spcAft>
                <a:spcPts val="600"/>
              </a:spcAft>
            </a:pPr>
            <a:r>
              <a:rPr lang="en-US" altLang="en-US" sz="2600" dirty="0"/>
              <a:t>Micro-business vs small business</a:t>
            </a:r>
            <a:endParaRPr lang="en-US" altLang="en-US" sz="2600" dirty="0">
              <a:cs typeface="Calibri"/>
            </a:endParaRPr>
          </a:p>
          <a:p>
            <a:pPr marL="457200" lvl="1" indent="-228600">
              <a:lnSpc>
                <a:spcPct val="100000"/>
              </a:lnSpc>
              <a:spcBef>
                <a:spcPts val="0"/>
              </a:spcBef>
              <a:spcAft>
                <a:spcPts val="600"/>
              </a:spcAft>
            </a:pPr>
            <a:r>
              <a:rPr lang="en-US" altLang="en-US" sz="2600" dirty="0"/>
              <a:t>Start-ups vs. emerging vs. existing businesses</a:t>
            </a:r>
            <a:endParaRPr lang="en-US" altLang="en-US" sz="2600" dirty="0">
              <a:cs typeface="Calibri"/>
            </a:endParaRPr>
          </a:p>
          <a:p>
            <a:pPr marL="457200" lvl="1" indent="-228600">
              <a:lnSpc>
                <a:spcPct val="100000"/>
              </a:lnSpc>
              <a:spcBef>
                <a:spcPts val="0"/>
              </a:spcBef>
              <a:spcAft>
                <a:spcPts val="600"/>
              </a:spcAft>
            </a:pPr>
            <a:r>
              <a:rPr lang="en-US" altLang="en-US" sz="2600" dirty="0"/>
              <a:t>Local businesses vs. attraction strategy</a:t>
            </a:r>
            <a:endParaRPr lang="en-US" altLang="en-US" sz="2600" dirty="0">
              <a:cs typeface="Calibri"/>
            </a:endParaRPr>
          </a:p>
          <a:p>
            <a:pPr marL="457200" lvl="1" indent="-228600">
              <a:lnSpc>
                <a:spcPct val="100000"/>
              </a:lnSpc>
              <a:spcBef>
                <a:spcPts val="0"/>
              </a:spcBef>
              <a:spcAft>
                <a:spcPts val="600"/>
              </a:spcAft>
            </a:pPr>
            <a:r>
              <a:rPr lang="en-US" altLang="en-US" sz="2600" dirty="0"/>
              <a:t>Industry targeted</a:t>
            </a:r>
            <a:endParaRPr lang="en-US" altLang="en-US" sz="2600" dirty="0">
              <a:cs typeface="Calibri"/>
            </a:endParaRPr>
          </a:p>
          <a:p>
            <a:pPr marL="800100" lvl="2" indent="-228600">
              <a:lnSpc>
                <a:spcPct val="100000"/>
              </a:lnSpc>
              <a:spcBef>
                <a:spcPts val="0"/>
              </a:spcBef>
              <a:spcAft>
                <a:spcPts val="600"/>
              </a:spcAft>
            </a:pPr>
            <a:r>
              <a:rPr lang="en-US" altLang="en-US" sz="2300" dirty="0"/>
              <a:t>manufacturing, service, or retail, etc.</a:t>
            </a:r>
          </a:p>
          <a:p>
            <a:pPr lvl="1" eaLnBrk="1" hangingPunct="1">
              <a:buFontTx/>
              <a:buNone/>
            </a:pPr>
            <a:endParaRPr lang="en-US" altLang="en-US" dirty="0"/>
          </a:p>
        </p:txBody>
      </p:sp>
      <p:pic>
        <p:nvPicPr>
          <p:cNvPr id="2050" name="Picture 2" descr="5,900+ Small Business Shop Illustrations, Royalty-Free Vector Graphics &amp;  Clip Art - iStock | Small business shop front, Small business shop street,  Small business shop owner">
            <a:extLst>
              <a:ext uri="{FF2B5EF4-FFF2-40B4-BE49-F238E27FC236}">
                <a16:creationId xmlns:a16="http://schemas.microsoft.com/office/drawing/2014/main" id="{209C4670-0180-0997-22A2-A8B7BE76B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024" y="2338268"/>
            <a:ext cx="3752850" cy="34769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57A742C-CD96-A988-CE29-A7CC2FB0E741}"/>
              </a:ext>
            </a:extLst>
          </p:cNvPr>
          <p:cNvSpPr/>
          <p:nvPr/>
        </p:nvSpPr>
        <p:spPr>
          <a:xfrm>
            <a:off x="0" y="5815173"/>
            <a:ext cx="12192000" cy="9041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074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Rectangle 8"/>
          <p:cNvSpPr>
            <a:spLocks noGrp="1" noChangeArrowheads="1"/>
          </p:cNvSpPr>
          <p:nvPr>
            <p:ph type="title"/>
          </p:nvPr>
        </p:nvSpPr>
        <p:spPr/>
        <p:txBody>
          <a:bodyPr vert="horz" wrap="square" lIns="92075" tIns="46038" rIns="92075" bIns="46038" numCol="1" rtlCol="0" anchor="ctr" anchorCtr="0" compatLnSpc="1">
            <a:prstTxWarp prst="textNoShape">
              <a:avLst/>
            </a:prstTxWarp>
            <a:normAutofit/>
          </a:bodyPr>
          <a:lstStyle/>
          <a:p>
            <a:r>
              <a:rPr lang="en-US" altLang="en-US" dirty="0"/>
              <a:t>Designing</a:t>
            </a:r>
            <a:r>
              <a:rPr lang="en-US" altLang="en-US" sz="3200" b="0" dirty="0">
                <a:latin typeface="Arial Black"/>
                <a:cs typeface="Arial"/>
              </a:rPr>
              <a:t> </a:t>
            </a:r>
            <a:r>
              <a:rPr lang="en-US" altLang="en-US" dirty="0"/>
              <a:t>an RLF to Fill Capital Gaps</a:t>
            </a:r>
          </a:p>
        </p:txBody>
      </p:sp>
      <p:sp>
        <p:nvSpPr>
          <p:cNvPr id="108548" name="Rectangle 3"/>
          <p:cNvSpPr>
            <a:spLocks noGrp="1" noChangeArrowheads="1"/>
          </p:cNvSpPr>
          <p:nvPr>
            <p:ph idx="1"/>
          </p:nvPr>
        </p:nvSpPr>
        <p:spPr>
          <a:xfrm>
            <a:off x="838200" y="1825625"/>
            <a:ext cx="10515600" cy="2942986"/>
          </a:xfrm>
        </p:spPr>
        <p:txBody>
          <a:bodyPr vert="horz" wrap="square" lIns="92075" tIns="46038" rIns="92075" bIns="46038" numCol="1" anchor="t" anchorCtr="0" compatLnSpc="1">
            <a:prstTxWarp prst="textNoShape">
              <a:avLst/>
            </a:prstTxWarp>
            <a:spAutoFit/>
          </a:bodyPr>
          <a:lstStyle/>
          <a:p>
            <a:pPr marL="0" indent="0" eaLnBrk="1" hangingPunct="1">
              <a:spcBef>
                <a:spcPts val="0"/>
              </a:spcBef>
              <a:spcAft>
                <a:spcPts val="1200"/>
              </a:spcAft>
              <a:buNone/>
            </a:pPr>
            <a:r>
              <a:rPr lang="en-US" altLang="en-US" sz="2800" b="1" dirty="0">
                <a:solidFill>
                  <a:srgbClr val="3E6BB4"/>
                </a:solidFill>
              </a:rPr>
              <a:t>Design financing tools that fill the identified financing gaps</a:t>
            </a:r>
          </a:p>
          <a:p>
            <a:pPr marL="457200" lvl="1" indent="-228600">
              <a:lnSpc>
                <a:spcPct val="100000"/>
              </a:lnSpc>
              <a:spcBef>
                <a:spcPts val="0"/>
              </a:spcBef>
              <a:spcAft>
                <a:spcPts val="600"/>
              </a:spcAft>
            </a:pPr>
            <a:r>
              <a:rPr lang="en-US" altLang="en-US" sz="2600" dirty="0"/>
              <a:t>Direct loans, loan participations, and guarantees</a:t>
            </a:r>
          </a:p>
          <a:p>
            <a:pPr marL="457200" lvl="1" indent="-228600">
              <a:lnSpc>
                <a:spcPct val="100000"/>
              </a:lnSpc>
              <a:spcBef>
                <a:spcPts val="0"/>
              </a:spcBef>
              <a:spcAft>
                <a:spcPts val="600"/>
              </a:spcAft>
            </a:pPr>
            <a:r>
              <a:rPr lang="en-US" altLang="en-US" sz="2600" dirty="0"/>
              <a:t>100 percent financing vs. public/private partnerships</a:t>
            </a:r>
          </a:p>
          <a:p>
            <a:pPr marL="914400" lvl="2">
              <a:lnSpc>
                <a:spcPct val="100000"/>
              </a:lnSpc>
              <a:spcBef>
                <a:spcPts val="0"/>
              </a:spcBef>
              <a:spcAft>
                <a:spcPts val="600"/>
              </a:spcAft>
            </a:pPr>
            <a:r>
              <a:rPr lang="en-US" altLang="en-US" sz="2200" dirty="0"/>
              <a:t>**This wouldn’t work with EDA $2 to $1 requirement</a:t>
            </a:r>
          </a:p>
          <a:p>
            <a:pPr marL="457200" lvl="1" indent="-228600">
              <a:lnSpc>
                <a:spcPct val="100000"/>
              </a:lnSpc>
              <a:spcBef>
                <a:spcPts val="0"/>
              </a:spcBef>
              <a:spcAft>
                <a:spcPts val="600"/>
              </a:spcAft>
            </a:pPr>
            <a:r>
              <a:rPr lang="en-US" altLang="en-US" sz="2600" dirty="0"/>
              <a:t>Debt vs. quasi-equity vs. equity</a:t>
            </a:r>
          </a:p>
          <a:p>
            <a:pPr marL="457200" lvl="1" indent="-228600">
              <a:lnSpc>
                <a:spcPct val="100000"/>
              </a:lnSpc>
              <a:spcBef>
                <a:spcPts val="0"/>
              </a:spcBef>
              <a:spcAft>
                <a:spcPts val="600"/>
              </a:spcAft>
            </a:pPr>
            <a:r>
              <a:rPr lang="en-US" altLang="en-US" sz="2600" dirty="0"/>
              <a:t>Permanent financing vs. construction loans</a:t>
            </a:r>
          </a:p>
        </p:txBody>
      </p:sp>
    </p:spTree>
    <p:extLst>
      <p:ext uri="{BB962C8B-B14F-4D97-AF65-F5344CB8AC3E}">
        <p14:creationId xmlns:p14="http://schemas.microsoft.com/office/powerpoint/2010/main" val="700351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7" name="Rectangle 6">
            <a:extLst>
              <a:ext uri="{FF2B5EF4-FFF2-40B4-BE49-F238E27FC236}">
                <a16:creationId xmlns:a16="http://schemas.microsoft.com/office/drawing/2014/main" id="{8F950A2E-B3B2-D962-1372-8310A814DFBD}"/>
              </a:ext>
            </a:extLst>
          </p:cNvPr>
          <p:cNvSpPr>
            <a:spLocks noGrp="1" noRot="1" noMove="1" noResize="1" noEditPoints="1" noAdjustHandles="1" noChangeArrowheads="1" noChangeShapeType="1"/>
          </p:cNvSpPr>
          <p:nvPr/>
        </p:nvSpPr>
        <p:spPr>
          <a:xfrm>
            <a:off x="-71919" y="5716514"/>
            <a:ext cx="12263919" cy="10049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Google Shape;177;p33"/>
          <p:cNvSpPr txBox="1">
            <a:spLocks noGrp="1"/>
          </p:cNvSpPr>
          <p:nvPr>
            <p:ph type="title"/>
          </p:nvPr>
        </p:nvSpPr>
        <p:spPr>
          <a:prstGeom prst="rect">
            <a:avLst/>
          </a:prstGeom>
        </p:spPr>
        <p:txBody>
          <a:bodyPr vert="horz" lIns="91440" tIns="45720" rIns="91440" bIns="45720" rtlCol="0" anchor="ctr">
            <a:normAutofit/>
          </a:bodyPr>
          <a:lstStyle/>
          <a:p>
            <a:r>
              <a:rPr lang="en" dirty="0">
                <a:sym typeface="Karla SemiBold"/>
              </a:rPr>
              <a:t>Total Project Financing – Other Sources</a:t>
            </a:r>
            <a:endParaRPr dirty="0">
              <a:sym typeface="Karla SemiBold"/>
            </a:endParaRPr>
          </a:p>
        </p:txBody>
      </p:sp>
      <p:sp>
        <p:nvSpPr>
          <p:cNvPr id="6" name="Content Placeholder 5">
            <a:extLst>
              <a:ext uri="{FF2B5EF4-FFF2-40B4-BE49-F238E27FC236}">
                <a16:creationId xmlns:a16="http://schemas.microsoft.com/office/drawing/2014/main" id="{B610870E-A5CE-4A89-C37B-3E192547AB84}"/>
              </a:ext>
            </a:extLst>
          </p:cNvPr>
          <p:cNvSpPr>
            <a:spLocks noGrp="1"/>
          </p:cNvSpPr>
          <p:nvPr>
            <p:ph idx="1"/>
          </p:nvPr>
        </p:nvSpPr>
        <p:spPr>
          <a:xfrm>
            <a:off x="838200" y="1969071"/>
            <a:ext cx="7031804" cy="4523804"/>
          </a:xfrm>
        </p:spPr>
        <p:txBody>
          <a:bodyPr>
            <a:normAutofit fontScale="92500" lnSpcReduction="20000"/>
          </a:bodyPr>
          <a:lstStyle/>
          <a:p>
            <a:pPr algn="just">
              <a:lnSpc>
                <a:spcPct val="120000"/>
              </a:lnSpc>
              <a:spcBef>
                <a:spcPts val="0"/>
              </a:spcBef>
              <a:spcAft>
                <a:spcPts val="600"/>
              </a:spcAft>
              <a:buSzPts val="1700"/>
            </a:pPr>
            <a:r>
              <a:rPr lang="en-US" dirty="0">
                <a:sym typeface="Karla"/>
              </a:rPr>
              <a:t>Easiest to visualize with project finance, R/E, one-time transactions, where total costs exceed one capital provider’s capacity - funding sources “stack” up</a:t>
            </a:r>
          </a:p>
          <a:p>
            <a:pPr algn="just">
              <a:lnSpc>
                <a:spcPct val="120000"/>
              </a:lnSpc>
              <a:spcBef>
                <a:spcPts val="0"/>
              </a:spcBef>
              <a:spcAft>
                <a:spcPts val="600"/>
              </a:spcAft>
              <a:buSzPts val="1700"/>
            </a:pPr>
            <a:r>
              <a:rPr lang="en-US" dirty="0">
                <a:sym typeface="Karla"/>
              </a:rPr>
              <a:t>Another perspective on the “stack” considers the many funding sources for a typical small business</a:t>
            </a:r>
          </a:p>
          <a:p>
            <a:pPr algn="just">
              <a:lnSpc>
                <a:spcPct val="120000"/>
              </a:lnSpc>
              <a:spcBef>
                <a:spcPts val="0"/>
              </a:spcBef>
              <a:spcAft>
                <a:spcPts val="600"/>
              </a:spcAft>
              <a:buSzPts val="1700"/>
            </a:pPr>
            <a:r>
              <a:rPr lang="en-US" b="1" dirty="0">
                <a:solidFill>
                  <a:srgbClr val="3E6BB4"/>
                </a:solidFill>
                <a:sym typeface="Karla"/>
              </a:rPr>
              <a:t>The Bottom Line: </a:t>
            </a:r>
            <a:r>
              <a:rPr lang="en-US" dirty="0">
                <a:sym typeface="Karla"/>
              </a:rPr>
              <a:t>Capital providers sort themselves into risk/reward placements within business capital needs - which is good until gaps are left unmet </a:t>
            </a:r>
            <a:endParaRPr lang="en-US" dirty="0"/>
          </a:p>
        </p:txBody>
      </p:sp>
      <p:pic>
        <p:nvPicPr>
          <p:cNvPr id="178" name="Google Shape;178;p33" title="Points scored"/>
          <p:cNvPicPr preferRelativeResize="0"/>
          <p:nvPr/>
        </p:nvPicPr>
        <p:blipFill>
          <a:blip r:embed="rId3">
            <a:alphaModFix/>
          </a:blip>
          <a:stretch>
            <a:fillRect/>
          </a:stretch>
        </p:blipFill>
        <p:spPr>
          <a:xfrm>
            <a:off x="8322067" y="1731481"/>
            <a:ext cx="3266660" cy="499898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827E3A-CE16-5121-38B8-375AE7036509}"/>
              </a:ext>
            </a:extLst>
          </p:cNvPr>
          <p:cNvSpPr>
            <a:spLocks noGrp="1" noRot="1" noMove="1" noResize="1" noEditPoints="1" noAdjustHandles="1" noChangeArrowheads="1" noChangeShapeType="1"/>
          </p:cNvSpPr>
          <p:nvPr/>
        </p:nvSpPr>
        <p:spPr>
          <a:xfrm>
            <a:off x="1" y="5641977"/>
            <a:ext cx="12435840" cy="1240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B862A2B-ADD3-D7F4-3ABA-5AB4663AB46C}"/>
              </a:ext>
            </a:extLst>
          </p:cNvPr>
          <p:cNvSpPr>
            <a:spLocks noGrp="1"/>
          </p:cNvSpPr>
          <p:nvPr>
            <p:ph type="title"/>
          </p:nvPr>
        </p:nvSpPr>
        <p:spPr/>
        <p:txBody>
          <a:bodyPr/>
          <a:lstStyle/>
          <a:p>
            <a:r>
              <a:rPr lang="en-US" dirty="0"/>
              <a:t>Grow America Capital Stack Example</a:t>
            </a:r>
          </a:p>
        </p:txBody>
      </p:sp>
      <p:pic>
        <p:nvPicPr>
          <p:cNvPr id="15" name="Content Placeholder 5" descr="A blue text on a black background&#10;&#10;Description automatically generated">
            <a:extLst>
              <a:ext uri="{FF2B5EF4-FFF2-40B4-BE49-F238E27FC236}">
                <a16:creationId xmlns:a16="http://schemas.microsoft.com/office/drawing/2014/main" id="{F038ED91-4513-00EA-66B2-72AFD14DAE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462" r="73213"/>
          <a:stretch/>
        </p:blipFill>
        <p:spPr>
          <a:xfrm>
            <a:off x="10924557" y="1181101"/>
            <a:ext cx="927549" cy="914400"/>
          </a:xfrm>
        </p:spPr>
      </p:pic>
      <p:sp>
        <p:nvSpPr>
          <p:cNvPr id="12" name="Content Placeholder 3">
            <a:extLst>
              <a:ext uri="{FF2B5EF4-FFF2-40B4-BE49-F238E27FC236}">
                <a16:creationId xmlns:a16="http://schemas.microsoft.com/office/drawing/2014/main" id="{73353804-EE08-2453-F4D9-7227C038C738}"/>
              </a:ext>
            </a:extLst>
          </p:cNvPr>
          <p:cNvSpPr txBox="1">
            <a:spLocks/>
          </p:cNvSpPr>
          <p:nvPr/>
        </p:nvSpPr>
        <p:spPr>
          <a:xfrm>
            <a:off x="660070" y="1828800"/>
            <a:ext cx="5257800" cy="4785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600" b="1" u="sng" dirty="0"/>
              <a:t>About the challenge:</a:t>
            </a:r>
            <a:r>
              <a:rPr lang="en-US" sz="2600" b="1" dirty="0"/>
              <a:t> </a:t>
            </a:r>
            <a:r>
              <a:rPr lang="en-US" sz="2600" dirty="0"/>
              <a:t>A business obtained financing to purchase land and construction of a new building. The appraisal listed some of the land as excess which is not allowable under SBA guidelines. </a:t>
            </a:r>
          </a:p>
          <a:p>
            <a:pPr marL="0" indent="0">
              <a:buFont typeface="Arial" panose="020B0604020202020204" pitchFamily="34" charset="0"/>
              <a:buNone/>
            </a:pPr>
            <a:r>
              <a:rPr lang="en-US" sz="2600" b="1" u="sng" dirty="0"/>
              <a:t>Why it is important:</a:t>
            </a:r>
            <a:r>
              <a:rPr lang="en-US" sz="2600" dirty="0">
                <a:solidFill>
                  <a:srgbClr val="FF0000"/>
                </a:solidFill>
              </a:rPr>
              <a:t> </a:t>
            </a:r>
            <a:r>
              <a:rPr lang="en-US" sz="2600" dirty="0"/>
              <a:t>The business built a manufacturing facility on the newly purchased land. The facility resulted in job creation in a rural area.</a:t>
            </a:r>
          </a:p>
        </p:txBody>
      </p:sp>
      <p:graphicFrame>
        <p:nvGraphicFramePr>
          <p:cNvPr id="13" name="Diagram 12">
            <a:extLst>
              <a:ext uri="{FF2B5EF4-FFF2-40B4-BE49-F238E27FC236}">
                <a16:creationId xmlns:a16="http://schemas.microsoft.com/office/drawing/2014/main" id="{696AFCA2-90EB-B5BB-07E4-6B8B194B5737}"/>
              </a:ext>
            </a:extLst>
          </p:cNvPr>
          <p:cNvGraphicFramePr/>
          <p:nvPr>
            <p:extLst>
              <p:ext uri="{D42A27DB-BD31-4B8C-83A1-F6EECF244321}">
                <p14:modId xmlns:p14="http://schemas.microsoft.com/office/powerpoint/2010/main" val="2584781642"/>
              </p:ext>
            </p:extLst>
          </p:nvPr>
        </p:nvGraphicFramePr>
        <p:xfrm>
          <a:off x="6434342" y="2208287"/>
          <a:ext cx="4953990" cy="423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FE7C64EB-72F0-3B47-A3D0-EC9D675CDB49}"/>
              </a:ext>
            </a:extLst>
          </p:cNvPr>
          <p:cNvSpPr txBox="1"/>
          <p:nvPr/>
        </p:nvSpPr>
        <p:spPr>
          <a:xfrm>
            <a:off x="6434342" y="1757756"/>
            <a:ext cx="2830390" cy="523220"/>
          </a:xfrm>
          <a:prstGeom prst="rect">
            <a:avLst/>
          </a:prstGeom>
          <a:noFill/>
        </p:spPr>
        <p:txBody>
          <a:bodyPr wrap="none" rtlCol="0">
            <a:spAutoFit/>
          </a:bodyPr>
          <a:lstStyle/>
          <a:p>
            <a:r>
              <a:rPr lang="en-US" sz="2800" b="1" u="sng" dirty="0"/>
              <a:t>Original Structure</a:t>
            </a:r>
          </a:p>
        </p:txBody>
      </p:sp>
      <p:sp>
        <p:nvSpPr>
          <p:cNvPr id="6" name="Rectangle 5">
            <a:extLst>
              <a:ext uri="{FF2B5EF4-FFF2-40B4-BE49-F238E27FC236}">
                <a16:creationId xmlns:a16="http://schemas.microsoft.com/office/drawing/2014/main" id="{59B5CCFA-6B81-65A4-292F-E4EBBD1D8B75}"/>
              </a:ext>
            </a:extLst>
          </p:cNvPr>
          <p:cNvSpPr/>
          <p:nvPr/>
        </p:nvSpPr>
        <p:spPr>
          <a:xfrm>
            <a:off x="10871533" y="1219200"/>
            <a:ext cx="927549"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3415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456672-DF55-8B87-25C5-84DDC0FDC3FD}"/>
              </a:ext>
            </a:extLst>
          </p:cNvPr>
          <p:cNvSpPr>
            <a:spLocks noGrp="1" noRot="1" noMove="1" noResize="1" noEditPoints="1" noAdjustHandles="1" noChangeArrowheads="1" noChangeShapeType="1"/>
          </p:cNvSpPr>
          <p:nvPr/>
        </p:nvSpPr>
        <p:spPr>
          <a:xfrm>
            <a:off x="1" y="5641977"/>
            <a:ext cx="12435840" cy="1240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EC5223-3D4B-7FFF-84EE-57359309591A}"/>
              </a:ext>
            </a:extLst>
          </p:cNvPr>
          <p:cNvSpPr/>
          <p:nvPr/>
        </p:nvSpPr>
        <p:spPr>
          <a:xfrm>
            <a:off x="10871533" y="1219200"/>
            <a:ext cx="927549"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B862A2B-ADD3-D7F4-3ABA-5AB4663AB46C}"/>
              </a:ext>
            </a:extLst>
          </p:cNvPr>
          <p:cNvSpPr>
            <a:spLocks noGrp="1"/>
          </p:cNvSpPr>
          <p:nvPr>
            <p:ph type="title"/>
          </p:nvPr>
        </p:nvSpPr>
        <p:spPr/>
        <p:txBody>
          <a:bodyPr/>
          <a:lstStyle/>
          <a:p>
            <a:r>
              <a:rPr lang="en-US" dirty="0"/>
              <a:t>Grow America Capital Stack Example</a:t>
            </a:r>
          </a:p>
        </p:txBody>
      </p:sp>
      <p:pic>
        <p:nvPicPr>
          <p:cNvPr id="10" name="Content Placeholder 5" descr="A blue text on a black background&#10;&#10;Description automatically generated">
            <a:extLst>
              <a:ext uri="{FF2B5EF4-FFF2-40B4-BE49-F238E27FC236}">
                <a16:creationId xmlns:a16="http://schemas.microsoft.com/office/drawing/2014/main" id="{9865A89D-2098-046A-89BD-11F798F66A1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462" r="73213"/>
          <a:stretch/>
        </p:blipFill>
        <p:spPr>
          <a:xfrm>
            <a:off x="10924557" y="1181101"/>
            <a:ext cx="927549" cy="914400"/>
          </a:xfrm>
        </p:spPr>
      </p:pic>
      <p:graphicFrame>
        <p:nvGraphicFramePr>
          <p:cNvPr id="13" name="Diagram 12">
            <a:extLst>
              <a:ext uri="{FF2B5EF4-FFF2-40B4-BE49-F238E27FC236}">
                <a16:creationId xmlns:a16="http://schemas.microsoft.com/office/drawing/2014/main" id="{696AFCA2-90EB-B5BB-07E4-6B8B194B5737}"/>
              </a:ext>
            </a:extLst>
          </p:cNvPr>
          <p:cNvGraphicFramePr/>
          <p:nvPr>
            <p:extLst>
              <p:ext uri="{D42A27DB-BD31-4B8C-83A1-F6EECF244321}">
                <p14:modId xmlns:p14="http://schemas.microsoft.com/office/powerpoint/2010/main" val="2832603735"/>
              </p:ext>
            </p:extLst>
          </p:nvPr>
        </p:nvGraphicFramePr>
        <p:xfrm>
          <a:off x="6434342" y="2198569"/>
          <a:ext cx="4953990" cy="423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8A6155E-1F64-FB4D-4344-BE510ACE3E36}"/>
              </a:ext>
            </a:extLst>
          </p:cNvPr>
          <p:cNvSpPr txBox="1"/>
          <p:nvPr/>
        </p:nvSpPr>
        <p:spPr>
          <a:xfrm>
            <a:off x="6434342" y="1757756"/>
            <a:ext cx="2339743" cy="523220"/>
          </a:xfrm>
          <a:prstGeom prst="rect">
            <a:avLst/>
          </a:prstGeom>
          <a:noFill/>
        </p:spPr>
        <p:txBody>
          <a:bodyPr wrap="none" rtlCol="0">
            <a:spAutoFit/>
          </a:bodyPr>
          <a:lstStyle/>
          <a:p>
            <a:r>
              <a:rPr lang="en-US" sz="2800" b="1" u="sng" dirty="0"/>
              <a:t>New Structure</a:t>
            </a:r>
          </a:p>
        </p:txBody>
      </p:sp>
      <p:sp>
        <p:nvSpPr>
          <p:cNvPr id="8" name="Content Placeholder 3">
            <a:extLst>
              <a:ext uri="{FF2B5EF4-FFF2-40B4-BE49-F238E27FC236}">
                <a16:creationId xmlns:a16="http://schemas.microsoft.com/office/drawing/2014/main" id="{BA38C31A-7427-AC8E-3F19-BDFD0AD1A130}"/>
              </a:ext>
            </a:extLst>
          </p:cNvPr>
          <p:cNvSpPr txBox="1">
            <a:spLocks/>
          </p:cNvSpPr>
          <p:nvPr/>
        </p:nvSpPr>
        <p:spPr>
          <a:xfrm>
            <a:off x="660070" y="1828800"/>
            <a:ext cx="5257800" cy="4785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600" b="1" u="sng" dirty="0"/>
              <a:t>About the challenge:</a:t>
            </a:r>
            <a:r>
              <a:rPr lang="en-US" sz="2600" b="1" dirty="0"/>
              <a:t> </a:t>
            </a:r>
            <a:r>
              <a:rPr lang="en-US" sz="2600" dirty="0"/>
              <a:t>A business obtained financing to purchase land and construction of a new building. The appraisal listed some of the land as excess which is not allowable under SBA guidelines. </a:t>
            </a:r>
          </a:p>
          <a:p>
            <a:pPr marL="0" indent="0">
              <a:buFont typeface="Arial" panose="020B0604020202020204" pitchFamily="34" charset="0"/>
              <a:buNone/>
            </a:pPr>
            <a:r>
              <a:rPr lang="en-US" sz="2600" b="1" u="sng" dirty="0"/>
              <a:t>Why it is important:</a:t>
            </a:r>
            <a:r>
              <a:rPr lang="en-US" sz="2600" dirty="0">
                <a:solidFill>
                  <a:srgbClr val="FF0000"/>
                </a:solidFill>
              </a:rPr>
              <a:t> </a:t>
            </a:r>
            <a:r>
              <a:rPr lang="en-US" sz="2600" dirty="0"/>
              <a:t>The business built a manufacturing facility on the newly purchased land. The facility resulted in job creation in a rural area.</a:t>
            </a:r>
          </a:p>
        </p:txBody>
      </p:sp>
    </p:spTree>
    <p:extLst>
      <p:ext uri="{BB962C8B-B14F-4D97-AF65-F5344CB8AC3E}">
        <p14:creationId xmlns:p14="http://schemas.microsoft.com/office/powerpoint/2010/main" val="1566500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FB344-7457-2EDD-5E01-251092BF2272}"/>
              </a:ext>
            </a:extLst>
          </p:cNvPr>
          <p:cNvSpPr>
            <a:spLocks noGrp="1"/>
          </p:cNvSpPr>
          <p:nvPr>
            <p:ph type="title" idx="4294967295"/>
          </p:nvPr>
        </p:nvSpPr>
        <p:spPr>
          <a:xfrm>
            <a:off x="0" y="412750"/>
            <a:ext cx="4838700" cy="1325563"/>
          </a:xfrm>
        </p:spPr>
        <p:txBody>
          <a:bodyPr/>
          <a:lstStyle/>
          <a:p>
            <a:r>
              <a:rPr lang="en-US" dirty="0">
                <a:solidFill>
                  <a:srgbClr val="0E560C"/>
                </a:solidFill>
              </a:rPr>
              <a:t>RLFs and EDDs – Example from SPAG</a:t>
            </a:r>
          </a:p>
        </p:txBody>
      </p:sp>
      <p:sp>
        <p:nvSpPr>
          <p:cNvPr id="6" name="TextBox 5">
            <a:extLst>
              <a:ext uri="{FF2B5EF4-FFF2-40B4-BE49-F238E27FC236}">
                <a16:creationId xmlns:a16="http://schemas.microsoft.com/office/drawing/2014/main" id="{631F3163-4B6A-552B-9AAD-6FD33F9652ED}"/>
              </a:ext>
            </a:extLst>
          </p:cNvPr>
          <p:cNvSpPr txBox="1"/>
          <p:nvPr/>
        </p:nvSpPr>
        <p:spPr>
          <a:xfrm>
            <a:off x="961304" y="5222749"/>
            <a:ext cx="4346859" cy="584775"/>
          </a:xfrm>
          <a:prstGeom prst="rect">
            <a:avLst/>
          </a:prstGeom>
          <a:noFill/>
          <a:ln>
            <a:noFill/>
          </a:ln>
        </p:spPr>
        <p:txBody>
          <a:bodyPr wrap="square" rtlCol="0">
            <a:spAutoFit/>
          </a:bodyPr>
          <a:lstStyle>
            <a:defPPr>
              <a:defRPr lang="en-US"/>
            </a:defPPr>
            <a:lvl1pPr>
              <a:defRPr sz="1600">
                <a:latin typeface="Source Serif 4" panose="02040603050405020204" pitchFamily="18" charset="0"/>
                <a:ea typeface="Source Serif 4" panose="02040603050405020204" pitchFamily="18" charset="0"/>
              </a:defRPr>
            </a:lvl1pPr>
          </a:lstStyle>
          <a:p>
            <a:r>
              <a:rPr lang="en-US" dirty="0">
                <a:latin typeface="+mn-lt"/>
              </a:rPr>
              <a:t>Kelly Davila,  Director of Economic Development at South Plains Association of Governments</a:t>
            </a:r>
          </a:p>
        </p:txBody>
      </p:sp>
      <p:pic>
        <p:nvPicPr>
          <p:cNvPr id="1026" name="Picture 2">
            <a:extLst>
              <a:ext uri="{FF2B5EF4-FFF2-40B4-BE49-F238E27FC236}">
                <a16:creationId xmlns:a16="http://schemas.microsoft.com/office/drawing/2014/main" id="{2523512F-B650-CFDD-3281-0EDE1FE882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2"/>
          <a:stretch/>
        </p:blipFill>
        <p:spPr bwMode="auto">
          <a:xfrm>
            <a:off x="6513922" y="47288"/>
            <a:ext cx="5239706" cy="67634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in a pink shirt&#10;&#10;Description automatically generated">
            <a:extLst>
              <a:ext uri="{FF2B5EF4-FFF2-40B4-BE49-F238E27FC236}">
                <a16:creationId xmlns:a16="http://schemas.microsoft.com/office/drawing/2014/main" id="{2EC56FDC-6EB7-793A-D58A-F4E0AA0A7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991" y="1958348"/>
            <a:ext cx="2030413" cy="3044132"/>
          </a:xfrm>
          <a:prstGeom prst="rect">
            <a:avLst/>
          </a:prstGeom>
        </p:spPr>
      </p:pic>
    </p:spTree>
    <p:extLst>
      <p:ext uri="{BB962C8B-B14F-4D97-AF65-F5344CB8AC3E}">
        <p14:creationId xmlns:p14="http://schemas.microsoft.com/office/powerpoint/2010/main" val="3040554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Product Comparison Table copy 6"/>
        <p:cNvGrpSpPr/>
        <p:nvPr/>
      </p:nvGrpSpPr>
      <p:grpSpPr>
        <a:xfrm>
          <a:off x="0" y="0"/>
          <a:ext cx="0" cy="0"/>
          <a:chOff x="0" y="0"/>
          <a:chExt cx="0" cy="0"/>
        </a:xfrm>
      </p:grpSpPr>
      <p:sp>
        <p:nvSpPr>
          <p:cNvPr id="2" name="Body text copy"/>
          <p:cNvSpPr/>
          <p:nvPr/>
        </p:nvSpPr>
        <p:spPr>
          <a:xfrm>
            <a:off x="1024266" y="340836"/>
            <a:ext cx="9907116" cy="696176"/>
          </a:xfrm>
          <a:prstGeom prst="rect">
            <a:avLst/>
          </a:prstGeom>
        </p:spPr>
        <p:txBody>
          <a:bodyPr spcFirstLastPara="0" lIns="89253" tIns="89253" rIns="89253" bIns="0" anchor="t"/>
          <a:lstStyle/>
          <a:p>
            <a:pPr algn="l" hangingPunct="0">
              <a:lnSpc>
                <a:spcPct val="100000"/>
              </a:lnSpc>
            </a:pPr>
            <a:r>
              <a:rPr sz="3373" b="1">
                <a:solidFill>
                  <a:srgbClr val="9597A3"/>
                </a:solidFill>
                <a:latin typeface="Montserrat"/>
                <a:cs typeface="Montserrat"/>
              </a:rPr>
              <a:t>SPAG </a:t>
            </a:r>
            <a:r>
              <a:rPr sz="3373" b="1">
                <a:solidFill>
                  <a:srgbClr val="3BA33D"/>
                </a:solidFill>
                <a:latin typeface="Montserrat"/>
                <a:cs typeface="Montserrat"/>
              </a:rPr>
              <a:t>REVOLVING LOAN FUND</a:t>
            </a:r>
          </a:p>
        </p:txBody>
      </p:sp>
      <p:pic>
        <p:nvPicPr>
          <p:cNvPr id="3" name="Shape-8"/>
          <p:cNvPicPr/>
          <p:nvPr/>
        </p:nvPicPr>
        <p:blipFill rotWithShape="1">
          <a:blip r:embed="rId3"/>
          <a:stretch>
            <a:fillRect/>
          </a:stretch>
        </p:blipFill>
        <p:spPr>
          <a:xfrm>
            <a:off x="8432" y="242658"/>
            <a:ext cx="928234" cy="928234"/>
          </a:xfrm>
          <a:prstGeom prst="rect">
            <a:avLst/>
          </a:prstGeom>
        </p:spPr>
      </p:pic>
      <p:pic>
        <p:nvPicPr>
          <p:cNvPr id="4" name="Shape-1"/>
          <p:cNvPicPr/>
          <p:nvPr/>
        </p:nvPicPr>
        <p:blipFill rotWithShape="1">
          <a:blip r:embed="rId4"/>
          <a:stretch>
            <a:fillRect/>
          </a:stretch>
        </p:blipFill>
        <p:spPr>
          <a:xfrm>
            <a:off x="-95514" y="1483279"/>
            <a:ext cx="4968953" cy="5416745"/>
          </a:xfrm>
          <a:prstGeom prst="rect">
            <a:avLst/>
          </a:prstGeom>
        </p:spPr>
      </p:pic>
      <p:pic>
        <p:nvPicPr>
          <p:cNvPr id="5" name="Shape-1"/>
          <p:cNvPicPr/>
          <p:nvPr/>
        </p:nvPicPr>
        <p:blipFill rotWithShape="1">
          <a:blip r:embed="rId5"/>
          <a:stretch>
            <a:fillRect/>
          </a:stretch>
        </p:blipFill>
        <p:spPr>
          <a:xfrm>
            <a:off x="4837738" y="1483279"/>
            <a:ext cx="7643964" cy="5714256"/>
          </a:xfrm>
          <a:prstGeom prst="rect">
            <a:avLst/>
          </a:prstGeom>
        </p:spPr>
      </p:pic>
      <p:pic>
        <p:nvPicPr>
          <p:cNvPr id="6" name="Shape-1"/>
          <p:cNvPicPr/>
          <p:nvPr/>
        </p:nvPicPr>
        <p:blipFill rotWithShape="1">
          <a:blip r:embed="rId6"/>
          <a:stretch>
            <a:fillRect/>
          </a:stretch>
        </p:blipFill>
        <p:spPr>
          <a:xfrm>
            <a:off x="4224236" y="3196942"/>
            <a:ext cx="3772860" cy="1767215"/>
          </a:xfrm>
          <a:prstGeom prst="rect">
            <a:avLst/>
          </a:prstGeom>
        </p:spPr>
      </p:pic>
      <p:pic>
        <p:nvPicPr>
          <p:cNvPr id="7" name="Shape-1"/>
          <p:cNvPicPr/>
          <p:nvPr/>
        </p:nvPicPr>
        <p:blipFill rotWithShape="1">
          <a:blip r:embed="rId7"/>
          <a:stretch>
            <a:fillRect/>
          </a:stretch>
        </p:blipFill>
        <p:spPr>
          <a:xfrm>
            <a:off x="-294698" y="3196942"/>
            <a:ext cx="12580748" cy="1767215"/>
          </a:xfrm>
          <a:prstGeom prst="rect">
            <a:avLst/>
          </a:prstGeom>
        </p:spPr>
      </p:pic>
      <p:sp>
        <p:nvSpPr>
          <p:cNvPr id="8" name="Body text copy"/>
          <p:cNvSpPr/>
          <p:nvPr/>
        </p:nvSpPr>
        <p:spPr>
          <a:xfrm>
            <a:off x="4837737" y="1483278"/>
            <a:ext cx="4396613" cy="1695813"/>
          </a:xfrm>
          <a:prstGeom prst="rect">
            <a:avLst/>
          </a:prstGeom>
        </p:spPr>
        <p:txBody>
          <a:bodyPr spcFirstLastPara="0" lIns="89253" tIns="44627" rIns="89253" bIns="0" anchor="t"/>
          <a:lstStyle/>
          <a:p>
            <a:pPr algn="ctr" hangingPunct="0">
              <a:lnSpc>
                <a:spcPct val="125000"/>
              </a:lnSpc>
            </a:pPr>
            <a:r>
              <a:rPr sz="1687">
                <a:solidFill>
                  <a:srgbClr val="F1FCFF"/>
                </a:solidFill>
                <a:latin typeface="Roboto"/>
                <a:cs typeface="Roboto"/>
              </a:rPr>
              <a:t>Available only for the 15-county region of the South Plains </a:t>
            </a:r>
          </a:p>
          <a:p>
            <a:pPr algn="ctr" hangingPunct="0">
              <a:lnSpc>
                <a:spcPct val="125000"/>
              </a:lnSpc>
            </a:pPr>
            <a:r>
              <a:rPr sz="1265">
                <a:solidFill>
                  <a:srgbClr val="F1FCFF"/>
                </a:solidFill>
                <a:latin typeface="Roboto"/>
                <a:cs typeface="Roboto"/>
              </a:rPr>
              <a:t>Bailey, Cochran, Crosby, Dickens, Floyd, Garza, Hale, Hockley, King, Lamb, Lubbock, Lynn, Motley, Terry and Yoakum.</a:t>
            </a:r>
          </a:p>
        </p:txBody>
      </p:sp>
      <p:sp>
        <p:nvSpPr>
          <p:cNvPr id="9" name="Body text copy"/>
          <p:cNvSpPr/>
          <p:nvPr/>
        </p:nvSpPr>
        <p:spPr>
          <a:xfrm>
            <a:off x="-414088" y="3205867"/>
            <a:ext cx="4918848" cy="1160293"/>
          </a:xfrm>
          <a:prstGeom prst="rect">
            <a:avLst/>
          </a:prstGeom>
        </p:spPr>
        <p:txBody>
          <a:bodyPr spcFirstLastPara="0" lIns="89253" tIns="44627" rIns="89253" bIns="0" anchor="t"/>
          <a:lstStyle/>
          <a:p>
            <a:pPr algn="ctr" hangingPunct="0">
              <a:lnSpc>
                <a:spcPct val="125000"/>
              </a:lnSpc>
            </a:pPr>
            <a:r>
              <a:rPr sz="2811" b="1">
                <a:solidFill>
                  <a:srgbClr val="F0F0F0"/>
                </a:solidFill>
                <a:latin typeface="Roboto"/>
                <a:cs typeface="Roboto"/>
              </a:rPr>
              <a:t>Eligible Use of Funds </a:t>
            </a:r>
          </a:p>
          <a:p>
            <a:pPr algn="l" hangingPunct="0">
              <a:lnSpc>
                <a:spcPct val="125000"/>
              </a:lnSpc>
            </a:pPr>
            <a:r>
              <a:rPr sz="1265">
                <a:solidFill>
                  <a:srgbClr val="F0F0F0"/>
                </a:solidFill>
                <a:latin typeface="Roboto"/>
                <a:cs typeface="Roboto"/>
              </a:rPr>
              <a:t>   </a:t>
            </a:r>
          </a:p>
        </p:txBody>
      </p:sp>
      <p:pic>
        <p:nvPicPr>
          <p:cNvPr id="10" name="Shape-1 copy 1"/>
          <p:cNvPicPr/>
          <p:nvPr/>
        </p:nvPicPr>
        <p:blipFill rotWithShape="1">
          <a:blip r:embed="rId8"/>
          <a:stretch>
            <a:fillRect/>
          </a:stretch>
        </p:blipFill>
        <p:spPr>
          <a:xfrm>
            <a:off x="7117911" y="4928456"/>
            <a:ext cx="5168139" cy="5327492"/>
          </a:xfrm>
          <a:prstGeom prst="rect">
            <a:avLst/>
          </a:prstGeom>
        </p:spPr>
      </p:pic>
      <p:sp>
        <p:nvSpPr>
          <p:cNvPr id="11" name="Body text copy"/>
          <p:cNvSpPr/>
          <p:nvPr/>
        </p:nvSpPr>
        <p:spPr>
          <a:xfrm>
            <a:off x="7117911" y="5294394"/>
            <a:ext cx="3757564" cy="1294173"/>
          </a:xfrm>
          <a:prstGeom prst="rect">
            <a:avLst/>
          </a:prstGeom>
        </p:spPr>
        <p:txBody>
          <a:bodyPr spcFirstLastPara="0" lIns="89253" tIns="44627" rIns="89253" bIns="0" anchor="t"/>
          <a:lstStyle/>
          <a:p>
            <a:pPr algn="ctr" hangingPunct="0">
              <a:lnSpc>
                <a:spcPct val="125000"/>
              </a:lnSpc>
            </a:pPr>
            <a:r>
              <a:rPr sz="2108">
                <a:solidFill>
                  <a:srgbClr val="FFFFFF"/>
                </a:solidFill>
                <a:latin typeface="Roboto"/>
                <a:cs typeface="Roboto"/>
              </a:rPr>
              <a:t>Borrowers pay 1% loan origination fee, in addition to, the filing and closing fees</a:t>
            </a:r>
          </a:p>
        </p:txBody>
      </p:sp>
      <p:sp>
        <p:nvSpPr>
          <p:cNvPr id="12" name="Body text"/>
          <p:cNvSpPr/>
          <p:nvPr/>
        </p:nvSpPr>
        <p:spPr>
          <a:xfrm>
            <a:off x="8996692" y="3321896"/>
            <a:ext cx="3614758" cy="1463754"/>
          </a:xfrm>
          <a:prstGeom prst="rect">
            <a:avLst/>
          </a:prstGeom>
        </p:spPr>
        <p:txBody>
          <a:bodyPr spcFirstLastPara="0" lIns="89253" tIns="89253" rIns="89253" bIns="0" anchor="t"/>
          <a:lstStyle/>
          <a:p>
            <a:pPr algn="ctr" hangingPunct="0">
              <a:lnSpc>
                <a:spcPct val="100000"/>
              </a:lnSpc>
            </a:pPr>
            <a:r>
              <a:rPr sz="2811">
                <a:solidFill>
                  <a:srgbClr val="FFFFFF"/>
                </a:solidFill>
                <a:latin typeface="Lato"/>
                <a:cs typeface="Lato"/>
              </a:rPr>
              <a:t>Maximum loan amount</a:t>
            </a:r>
          </a:p>
          <a:p>
            <a:pPr algn="ctr" hangingPunct="0">
              <a:lnSpc>
                <a:spcPct val="100000"/>
              </a:lnSpc>
            </a:pPr>
            <a:r>
              <a:rPr sz="2811">
                <a:solidFill>
                  <a:srgbClr val="FFFFFF"/>
                </a:solidFill>
                <a:latin typeface="Lato"/>
                <a:cs typeface="Lato"/>
              </a:rPr>
              <a:t>$250,000.00</a:t>
            </a:r>
          </a:p>
        </p:txBody>
      </p:sp>
      <p:pic>
        <p:nvPicPr>
          <p:cNvPr id="13" name="BankOutline20"/>
          <p:cNvPicPr/>
          <p:nvPr/>
        </p:nvPicPr>
        <p:blipFill rotWithShape="1">
          <a:blip r:embed="rId9"/>
          <a:stretch>
            <a:fillRect/>
          </a:stretch>
        </p:blipFill>
        <p:spPr>
          <a:xfrm>
            <a:off x="446267" y="1822441"/>
            <a:ext cx="990712" cy="990712"/>
          </a:xfrm>
          <a:prstGeom prst="rect">
            <a:avLst/>
          </a:prstGeom>
        </p:spPr>
      </p:pic>
      <p:pic>
        <p:nvPicPr>
          <p:cNvPr id="14" name="BankOutline19"/>
          <p:cNvPicPr/>
          <p:nvPr/>
        </p:nvPicPr>
        <p:blipFill rotWithShape="1">
          <a:blip r:embed="rId10"/>
          <a:stretch>
            <a:fillRect/>
          </a:stretch>
        </p:blipFill>
        <p:spPr>
          <a:xfrm>
            <a:off x="8300557" y="3429001"/>
            <a:ext cx="1238304" cy="1238304"/>
          </a:xfrm>
          <a:prstGeom prst="rect">
            <a:avLst/>
          </a:prstGeom>
        </p:spPr>
      </p:pic>
      <p:pic>
        <p:nvPicPr>
          <p:cNvPr id="15" name="BankOutline6"/>
          <p:cNvPicPr/>
          <p:nvPr/>
        </p:nvPicPr>
        <p:blipFill rotWithShape="1">
          <a:blip r:embed="rId11"/>
          <a:stretch>
            <a:fillRect/>
          </a:stretch>
        </p:blipFill>
        <p:spPr>
          <a:xfrm>
            <a:off x="10931382" y="5401498"/>
            <a:ext cx="1082891" cy="1149733"/>
          </a:xfrm>
          <a:prstGeom prst="rect">
            <a:avLst/>
          </a:prstGeom>
        </p:spPr>
      </p:pic>
      <p:sp>
        <p:nvSpPr>
          <p:cNvPr id="16" name="Body text copy"/>
          <p:cNvSpPr/>
          <p:nvPr/>
        </p:nvSpPr>
        <p:spPr>
          <a:xfrm>
            <a:off x="610889" y="3786013"/>
            <a:ext cx="2776662" cy="1053189"/>
          </a:xfrm>
          <a:prstGeom prst="rect">
            <a:avLst/>
          </a:prstGeom>
        </p:spPr>
        <p:txBody>
          <a:bodyPr spcFirstLastPara="0" lIns="89253" tIns="44627" rIns="89253" bIns="0" anchor="t"/>
          <a:lstStyle/>
          <a:p>
            <a:pPr marL="214198" indent="-214198" hangingPunct="0">
              <a:lnSpc>
                <a:spcPct val="125000"/>
              </a:lnSpc>
              <a:buClr>
                <a:srgbClr val="F0F0F0"/>
              </a:buClr>
              <a:buFont typeface="Arial" panose="020B0604020202020204" pitchFamily="34" charset="0"/>
              <a:buChar char="•"/>
            </a:pPr>
            <a:r>
              <a:rPr sz="1687">
                <a:solidFill>
                  <a:srgbClr val="F0F0F0"/>
                </a:solidFill>
                <a:latin typeface="Roboto"/>
                <a:cs typeface="Roboto"/>
              </a:rPr>
              <a:t>Working Capital</a:t>
            </a:r>
          </a:p>
          <a:p>
            <a:pPr marL="214198" indent="-214198" hangingPunct="0">
              <a:lnSpc>
                <a:spcPct val="125000"/>
              </a:lnSpc>
              <a:buClr>
                <a:srgbClr val="F0F0F0"/>
              </a:buClr>
              <a:buFont typeface="Arial" panose="020B0604020202020204" pitchFamily="34" charset="0"/>
              <a:buChar char="•"/>
            </a:pPr>
            <a:r>
              <a:rPr sz="1687">
                <a:solidFill>
                  <a:srgbClr val="F0F0F0"/>
                </a:solidFill>
                <a:latin typeface="Roboto"/>
                <a:cs typeface="Roboto"/>
              </a:rPr>
              <a:t>Machinery &amp; Equipment </a:t>
            </a:r>
          </a:p>
          <a:p>
            <a:pPr marL="214198" indent="-214198" hangingPunct="0">
              <a:lnSpc>
                <a:spcPct val="125000"/>
              </a:lnSpc>
              <a:buClr>
                <a:srgbClr val="F0F0F0"/>
              </a:buClr>
              <a:buFont typeface="Arial" panose="020B0604020202020204" pitchFamily="34" charset="0"/>
              <a:buChar char="•"/>
            </a:pPr>
            <a:r>
              <a:rPr sz="1687">
                <a:solidFill>
                  <a:srgbClr val="F0F0F0"/>
                </a:solidFill>
                <a:latin typeface="Roboto"/>
                <a:cs typeface="Roboto"/>
              </a:rPr>
              <a:t>Building/land</a:t>
            </a:r>
          </a:p>
        </p:txBody>
      </p:sp>
      <p:pic>
        <p:nvPicPr>
          <p:cNvPr id="17" name="image.png"/>
          <p:cNvPicPr/>
          <p:nvPr/>
        </p:nvPicPr>
        <p:blipFill rotWithShape="1">
          <a:blip r:embed="rId12"/>
          <a:stretch>
            <a:fillRect/>
          </a:stretch>
        </p:blipFill>
        <p:spPr>
          <a:xfrm>
            <a:off x="9234351" y="314061"/>
            <a:ext cx="2957650" cy="2901206"/>
          </a:xfrm>
          <a:prstGeom prst="rect">
            <a:avLst/>
          </a:prstGeom>
        </p:spPr>
      </p:pic>
      <p:sp>
        <p:nvSpPr>
          <p:cNvPr id="18" name="text 8"/>
          <p:cNvSpPr/>
          <p:nvPr/>
        </p:nvSpPr>
        <p:spPr>
          <a:xfrm>
            <a:off x="1401277" y="2134827"/>
            <a:ext cx="3338073" cy="1481605"/>
          </a:xfrm>
          <a:prstGeom prst="rect">
            <a:avLst/>
          </a:prstGeom>
        </p:spPr>
        <p:txBody>
          <a:bodyPr spcFirstLastPara="0" lIns="89253" tIns="44627" rIns="89253" bIns="0" anchor="t"/>
          <a:lstStyle/>
          <a:p>
            <a:pPr algn="ctr" hangingPunct="0">
              <a:lnSpc>
                <a:spcPct val="125000"/>
              </a:lnSpc>
            </a:pPr>
            <a:r>
              <a:rPr sz="1827">
                <a:solidFill>
                  <a:srgbClr val="F0F0F0"/>
                </a:solidFill>
                <a:latin typeface="Roboto"/>
                <a:cs typeface="Roboto"/>
              </a:rPr>
              <a:t>*Rates determined by RLF board*</a:t>
            </a:r>
          </a:p>
          <a:p>
            <a:pPr algn="ctr" hangingPunct="0">
              <a:lnSpc>
                <a:spcPct val="125000"/>
              </a:lnSpc>
            </a:pPr>
            <a:endParaRPr sz="1827">
              <a:solidFill>
                <a:srgbClr val="F0F0F0"/>
              </a:solidFill>
              <a:latin typeface="Roboto"/>
              <a:cs typeface="Roboto"/>
            </a:endParaRPr>
          </a:p>
          <a:p>
            <a:pPr algn="ctr" hangingPunct="0">
              <a:lnSpc>
                <a:spcPct val="125000"/>
              </a:lnSpc>
            </a:pPr>
            <a:endParaRPr sz="1827">
              <a:solidFill>
                <a:srgbClr val="F0F0F0"/>
              </a:solidFill>
              <a:latin typeface="Roboto"/>
              <a:cs typeface="Roboto"/>
            </a:endParaRPr>
          </a:p>
        </p:txBody>
      </p:sp>
      <p:sp>
        <p:nvSpPr>
          <p:cNvPr id="19" name="Body text copy copy 1"/>
          <p:cNvSpPr/>
          <p:nvPr/>
        </p:nvSpPr>
        <p:spPr>
          <a:xfrm>
            <a:off x="610889" y="1510054"/>
            <a:ext cx="4918848" cy="624773"/>
          </a:xfrm>
          <a:prstGeom prst="rect">
            <a:avLst/>
          </a:prstGeom>
        </p:spPr>
        <p:txBody>
          <a:bodyPr spcFirstLastPara="0" lIns="89253" tIns="44627" rIns="89253" bIns="0" anchor="t"/>
          <a:lstStyle/>
          <a:p>
            <a:pPr algn="ctr" hangingPunct="0">
              <a:lnSpc>
                <a:spcPct val="125000"/>
              </a:lnSpc>
            </a:pPr>
            <a:r>
              <a:rPr sz="2811" b="1">
                <a:solidFill>
                  <a:srgbClr val="F0F0F0"/>
                </a:solidFill>
                <a:latin typeface="Roboto"/>
                <a:cs typeface="Roboto"/>
              </a:rPr>
              <a:t>Fixed Interest</a:t>
            </a:r>
            <a:r>
              <a:rPr sz="1265">
                <a:solidFill>
                  <a:srgbClr val="F0F0F0"/>
                </a:solidFill>
                <a:latin typeface="Roboto"/>
                <a:cs typeface="Roboto"/>
              </a:rPr>
              <a:t>   </a:t>
            </a:r>
          </a:p>
        </p:txBody>
      </p:sp>
      <p:pic>
        <p:nvPicPr>
          <p:cNvPr id="20" name="Shape-1 copy 2"/>
          <p:cNvPicPr/>
          <p:nvPr/>
        </p:nvPicPr>
        <p:blipFill rotWithShape="1">
          <a:blip r:embed="rId13"/>
          <a:stretch>
            <a:fillRect/>
          </a:stretch>
        </p:blipFill>
        <p:spPr>
          <a:xfrm>
            <a:off x="-3990915" y="5035560"/>
            <a:ext cx="7643964" cy="5714256"/>
          </a:xfrm>
          <a:prstGeom prst="rect">
            <a:avLst/>
          </a:prstGeom>
        </p:spPr>
      </p:pic>
      <p:pic>
        <p:nvPicPr>
          <p:cNvPr id="21" name="Shape-1 copy 3"/>
          <p:cNvPicPr/>
          <p:nvPr/>
        </p:nvPicPr>
        <p:blipFill rotWithShape="1">
          <a:blip r:embed="rId14"/>
          <a:stretch>
            <a:fillRect/>
          </a:stretch>
        </p:blipFill>
        <p:spPr>
          <a:xfrm>
            <a:off x="2070886" y="4928455"/>
            <a:ext cx="5082726" cy="5498003"/>
          </a:xfrm>
          <a:prstGeom prst="rect">
            <a:avLst/>
          </a:prstGeom>
        </p:spPr>
      </p:pic>
      <p:pic>
        <p:nvPicPr>
          <p:cNvPr id="22" name="Chart 1"/>
          <p:cNvPicPr/>
          <p:nvPr/>
        </p:nvPicPr>
        <p:blipFill rotWithShape="1">
          <a:blip r:embed="rId15"/>
          <a:stretch>
            <a:fillRect/>
          </a:stretch>
        </p:blipFill>
        <p:spPr>
          <a:xfrm>
            <a:off x="2222407" y="4723173"/>
            <a:ext cx="2133648" cy="2356287"/>
          </a:xfrm>
          <a:prstGeom prst="rect">
            <a:avLst/>
          </a:prstGeom>
        </p:spPr>
      </p:pic>
      <p:sp>
        <p:nvSpPr>
          <p:cNvPr id="23" name="text 9"/>
          <p:cNvSpPr/>
          <p:nvPr/>
        </p:nvSpPr>
        <p:spPr>
          <a:xfrm>
            <a:off x="4444815" y="5035559"/>
            <a:ext cx="3668310" cy="1695813"/>
          </a:xfrm>
          <a:prstGeom prst="rect">
            <a:avLst/>
          </a:prstGeom>
        </p:spPr>
        <p:txBody>
          <a:bodyPr spcFirstLastPara="0" lIns="89253" tIns="44627" rIns="89253" bIns="0" anchor="t"/>
          <a:lstStyle/>
          <a:p>
            <a:pPr algn="l" hangingPunct="0">
              <a:lnSpc>
                <a:spcPct val="125000"/>
              </a:lnSpc>
            </a:pPr>
            <a:r>
              <a:rPr sz="2108">
                <a:solidFill>
                  <a:srgbClr val="3BA33D"/>
                </a:solidFill>
                <a:latin typeface="Roboto"/>
                <a:cs typeface="Roboto"/>
              </a:rPr>
              <a:t>1/3 SPAG-RLF Loan</a:t>
            </a:r>
          </a:p>
          <a:p>
            <a:pPr algn="l" hangingPunct="0">
              <a:lnSpc>
                <a:spcPct val="125000"/>
              </a:lnSpc>
            </a:pPr>
            <a:endParaRPr sz="2108">
              <a:solidFill>
                <a:srgbClr val="3BA33D"/>
              </a:solidFill>
              <a:latin typeface="Roboto"/>
              <a:cs typeface="Roboto"/>
            </a:endParaRPr>
          </a:p>
          <a:p>
            <a:pPr algn="l" hangingPunct="0">
              <a:lnSpc>
                <a:spcPct val="125000"/>
              </a:lnSpc>
            </a:pPr>
            <a:r>
              <a:rPr sz="2108">
                <a:solidFill>
                  <a:srgbClr val="3BA33D"/>
                </a:solidFill>
                <a:latin typeface="Roboto"/>
                <a:cs typeface="Roboto"/>
              </a:rPr>
              <a:t>2/3 Other Funds</a:t>
            </a:r>
          </a:p>
          <a:p>
            <a:pPr algn="l" hangingPunct="0">
              <a:lnSpc>
                <a:spcPct val="125000"/>
              </a:lnSpc>
            </a:pPr>
            <a:r>
              <a:rPr sz="1265">
                <a:solidFill>
                  <a:srgbClr val="3BA33D"/>
                </a:solidFill>
                <a:latin typeface="Roboto"/>
                <a:cs typeface="Roboto"/>
              </a:rPr>
              <a:t>(Private Lender, Equity, Other)</a:t>
            </a:r>
          </a:p>
        </p:txBody>
      </p:sp>
      <p:sp>
        <p:nvSpPr>
          <p:cNvPr id="24" name="text 9"/>
          <p:cNvSpPr/>
          <p:nvPr/>
        </p:nvSpPr>
        <p:spPr>
          <a:xfrm>
            <a:off x="232059" y="5240842"/>
            <a:ext cx="1686887" cy="1294173"/>
          </a:xfrm>
          <a:prstGeom prst="rect">
            <a:avLst/>
          </a:prstGeom>
        </p:spPr>
        <p:txBody>
          <a:bodyPr spcFirstLastPara="0" lIns="89253" tIns="44627" rIns="89253" bIns="0" anchor="t"/>
          <a:lstStyle/>
          <a:p>
            <a:pPr algn="ctr" hangingPunct="0">
              <a:lnSpc>
                <a:spcPct val="125000"/>
              </a:lnSpc>
            </a:pPr>
            <a:r>
              <a:rPr sz="2108">
                <a:solidFill>
                  <a:srgbClr val="FFFFFF"/>
                </a:solidFill>
                <a:latin typeface="Roboto"/>
                <a:cs typeface="Roboto"/>
              </a:rPr>
              <a:t>NO</a:t>
            </a:r>
            <a:br>
              <a:rPr sz="2108">
                <a:solidFill>
                  <a:srgbClr val="FFFFFF"/>
                </a:solidFill>
                <a:latin typeface="Roboto"/>
                <a:cs typeface="Roboto"/>
              </a:rPr>
            </a:br>
            <a:r>
              <a:rPr sz="2108">
                <a:solidFill>
                  <a:srgbClr val="FFFFFF"/>
                </a:solidFill>
                <a:latin typeface="Roboto"/>
                <a:cs typeface="Roboto"/>
              </a:rPr>
              <a:t>Pre-payment</a:t>
            </a:r>
            <a:br>
              <a:rPr sz="2108">
                <a:solidFill>
                  <a:srgbClr val="FFFFFF"/>
                </a:solidFill>
                <a:latin typeface="Roboto"/>
                <a:cs typeface="Roboto"/>
              </a:rPr>
            </a:br>
            <a:r>
              <a:rPr sz="2108">
                <a:solidFill>
                  <a:srgbClr val="FFFFFF"/>
                </a:solidFill>
                <a:latin typeface="Roboto"/>
                <a:cs typeface="Roboto"/>
              </a:rPr>
              <a:t>Penalty</a:t>
            </a:r>
          </a:p>
        </p:txBody>
      </p:sp>
      <p:sp>
        <p:nvSpPr>
          <p:cNvPr id="25" name="Body text copy copy 2"/>
          <p:cNvSpPr/>
          <p:nvPr/>
        </p:nvSpPr>
        <p:spPr>
          <a:xfrm>
            <a:off x="4205951" y="3429000"/>
            <a:ext cx="3757564" cy="1294173"/>
          </a:xfrm>
          <a:prstGeom prst="rect">
            <a:avLst/>
          </a:prstGeom>
        </p:spPr>
        <p:txBody>
          <a:bodyPr spcFirstLastPara="0" lIns="89253" tIns="44627" rIns="89253" bIns="0" anchor="t"/>
          <a:lstStyle/>
          <a:p>
            <a:pPr algn="ctr" hangingPunct="0">
              <a:lnSpc>
                <a:spcPct val="125000"/>
              </a:lnSpc>
            </a:pPr>
            <a:r>
              <a:rPr sz="2108">
                <a:solidFill>
                  <a:srgbClr val="FFFFFF"/>
                </a:solidFill>
                <a:latin typeface="Roboto"/>
                <a:cs typeface="Roboto"/>
              </a:rPr>
              <a:t>One job must be created or retained for every $65,000 borrowed.</a:t>
            </a:r>
          </a:p>
        </p:txBody>
      </p:sp>
    </p:spTree>
    <p:extLst>
      <p:ext uri="{BB962C8B-B14F-4D97-AF65-F5344CB8AC3E}">
        <p14:creationId xmlns:p14="http://schemas.microsoft.com/office/powerpoint/2010/main" val="3456523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Product Comparison Table copy 5"/>
        <p:cNvGrpSpPr/>
        <p:nvPr/>
      </p:nvGrpSpPr>
      <p:grpSpPr>
        <a:xfrm>
          <a:off x="0" y="0"/>
          <a:ext cx="0" cy="0"/>
          <a:chOff x="0" y="0"/>
          <a:chExt cx="0" cy="0"/>
        </a:xfrm>
      </p:grpSpPr>
      <p:sp>
        <p:nvSpPr>
          <p:cNvPr id="2" name="Body text copy"/>
          <p:cNvSpPr/>
          <p:nvPr/>
        </p:nvSpPr>
        <p:spPr>
          <a:xfrm>
            <a:off x="1024266" y="340836"/>
            <a:ext cx="9907116" cy="696176"/>
          </a:xfrm>
          <a:prstGeom prst="rect">
            <a:avLst/>
          </a:prstGeom>
        </p:spPr>
        <p:txBody>
          <a:bodyPr spcFirstLastPara="0" lIns="89253" tIns="89253" rIns="89253" bIns="0" anchor="t"/>
          <a:lstStyle/>
          <a:p>
            <a:pPr algn="l" hangingPunct="0">
              <a:lnSpc>
                <a:spcPct val="100000"/>
              </a:lnSpc>
            </a:pPr>
            <a:r>
              <a:rPr sz="3373" b="1">
                <a:solidFill>
                  <a:srgbClr val="9597A3"/>
                </a:solidFill>
                <a:latin typeface="Montserrat"/>
                <a:cs typeface="Montserrat"/>
              </a:rPr>
              <a:t>SPAG </a:t>
            </a:r>
            <a:r>
              <a:rPr sz="3373" b="1">
                <a:solidFill>
                  <a:srgbClr val="3BA33D"/>
                </a:solidFill>
                <a:latin typeface="Montserrat"/>
                <a:cs typeface="Montserrat"/>
              </a:rPr>
              <a:t>REVOLVING LOAN FUND</a:t>
            </a:r>
          </a:p>
        </p:txBody>
      </p:sp>
      <p:pic>
        <p:nvPicPr>
          <p:cNvPr id="3" name="Shape-8"/>
          <p:cNvPicPr/>
          <p:nvPr/>
        </p:nvPicPr>
        <p:blipFill rotWithShape="1">
          <a:blip r:embed="rId3"/>
          <a:stretch>
            <a:fillRect/>
          </a:stretch>
        </p:blipFill>
        <p:spPr>
          <a:xfrm>
            <a:off x="8432" y="242658"/>
            <a:ext cx="928234" cy="928234"/>
          </a:xfrm>
          <a:prstGeom prst="rect">
            <a:avLst/>
          </a:prstGeom>
        </p:spPr>
      </p:pic>
      <p:sp>
        <p:nvSpPr>
          <p:cNvPr id="4" name="Body text copy"/>
          <p:cNvSpPr/>
          <p:nvPr/>
        </p:nvSpPr>
        <p:spPr>
          <a:xfrm>
            <a:off x="411175" y="1295846"/>
            <a:ext cx="7843215" cy="5658659"/>
          </a:xfrm>
          <a:prstGeom prst="rect">
            <a:avLst/>
          </a:prstGeom>
        </p:spPr>
        <p:txBody>
          <a:bodyPr spcFirstLastPara="0" lIns="89253" tIns="44627" rIns="89253" bIns="0" anchor="t"/>
          <a:lstStyle/>
          <a:p>
            <a:pPr marL="232048" indent="-232048" hangingPunct="0">
              <a:lnSpc>
                <a:spcPct val="125000"/>
              </a:lnSpc>
              <a:buClr>
                <a:srgbClr val="3BA33D"/>
              </a:buClr>
              <a:buFont typeface="Arial" panose="020B0604020202020204" pitchFamily="34" charset="0"/>
              <a:buChar char="•"/>
            </a:pPr>
            <a:r>
              <a:rPr sz="1827" b="1" dirty="0">
                <a:solidFill>
                  <a:srgbClr val="3BA33D"/>
                </a:solidFill>
                <a:latin typeface="Roboto"/>
                <a:cs typeface="Roboto"/>
              </a:rPr>
              <a:t>Available only for the 15-county region of the South Plains </a:t>
            </a:r>
          </a:p>
          <a:p>
            <a:pPr marL="689248" lvl="1" indent="-232048" hangingPunct="0">
              <a:lnSpc>
                <a:spcPct val="125000"/>
              </a:lnSpc>
              <a:buClr>
                <a:srgbClr val="3BA33D"/>
              </a:buClr>
              <a:buFont typeface="Arial" panose="020B0604020202020204" pitchFamily="34" charset="0"/>
              <a:buChar char="•"/>
            </a:pPr>
            <a:r>
              <a:rPr sz="1827" dirty="0">
                <a:solidFill>
                  <a:srgbClr val="3BA33D"/>
                </a:solidFill>
                <a:latin typeface="Roboto"/>
                <a:cs typeface="Roboto"/>
              </a:rPr>
              <a:t>Bailey, Cochran, Crosby, Dickens, Floyd, Garza, Hale, Hockley, King, Lamb, Lubbock, Lynn, Motley, Terry and Yoakum.</a:t>
            </a:r>
          </a:p>
          <a:p>
            <a:pPr marL="232048" indent="-232048" hangingPunct="0">
              <a:lnSpc>
                <a:spcPct val="125000"/>
              </a:lnSpc>
              <a:buClr>
                <a:srgbClr val="3BA33D"/>
              </a:buClr>
              <a:buFont typeface="Arial" panose="020B0604020202020204" pitchFamily="34" charset="0"/>
              <a:buChar char="•"/>
            </a:pPr>
            <a:r>
              <a:rPr sz="1827" b="1" dirty="0">
                <a:solidFill>
                  <a:srgbClr val="3BA33D"/>
                </a:solidFill>
                <a:latin typeface="Roboto"/>
                <a:cs typeface="Roboto"/>
              </a:rPr>
              <a:t>Maximum loan amount $250,000.00</a:t>
            </a:r>
          </a:p>
          <a:p>
            <a:pPr marL="232048" indent="-232048" hangingPunct="0">
              <a:lnSpc>
                <a:spcPct val="125000"/>
              </a:lnSpc>
              <a:buClr>
                <a:srgbClr val="3BA33D"/>
              </a:buClr>
              <a:buFont typeface="Arial" panose="020B0604020202020204" pitchFamily="34" charset="0"/>
              <a:buChar char="•"/>
            </a:pPr>
            <a:r>
              <a:rPr sz="1827" b="1" dirty="0">
                <a:solidFill>
                  <a:srgbClr val="3BA33D"/>
                </a:solidFill>
                <a:latin typeface="Roboto"/>
                <a:cs typeface="Roboto"/>
              </a:rPr>
              <a:t>Fixed Interest</a:t>
            </a:r>
            <a:r>
              <a:rPr sz="1827" dirty="0">
                <a:solidFill>
                  <a:srgbClr val="3BA33D"/>
                </a:solidFill>
                <a:latin typeface="Roboto"/>
                <a:cs typeface="Roboto"/>
              </a:rPr>
              <a:t>   *Rates Determined by the </a:t>
            </a:r>
            <a:r>
              <a:rPr lang="en-US" sz="1827" dirty="0">
                <a:solidFill>
                  <a:srgbClr val="3BA33D"/>
                </a:solidFill>
                <a:latin typeface="Roboto"/>
                <a:cs typeface="Roboto"/>
              </a:rPr>
              <a:t>R</a:t>
            </a:r>
            <a:r>
              <a:rPr sz="1827" dirty="0">
                <a:solidFill>
                  <a:srgbClr val="3BA33D"/>
                </a:solidFill>
                <a:latin typeface="Roboto"/>
                <a:cs typeface="Roboto"/>
              </a:rPr>
              <a:t>LF Board</a:t>
            </a:r>
          </a:p>
          <a:p>
            <a:pPr marL="232048" indent="-232048" hangingPunct="0">
              <a:lnSpc>
                <a:spcPct val="125000"/>
              </a:lnSpc>
              <a:buClr>
                <a:srgbClr val="3BA33D"/>
              </a:buClr>
              <a:buFont typeface="Arial" panose="020B0604020202020204" pitchFamily="34" charset="0"/>
              <a:buChar char="•"/>
            </a:pPr>
            <a:r>
              <a:rPr sz="1827" b="1" dirty="0">
                <a:solidFill>
                  <a:srgbClr val="3BA33D"/>
                </a:solidFill>
                <a:latin typeface="Roboto"/>
                <a:cs typeface="Roboto"/>
              </a:rPr>
              <a:t>Eligible Use of Funds</a:t>
            </a:r>
            <a:r>
              <a:rPr sz="1827" dirty="0">
                <a:solidFill>
                  <a:srgbClr val="3BA33D"/>
                </a:solidFill>
                <a:latin typeface="Roboto"/>
                <a:cs typeface="Roboto"/>
              </a:rPr>
              <a:t> </a:t>
            </a:r>
          </a:p>
          <a:p>
            <a:pPr marL="689248" lvl="1" indent="-232048" hangingPunct="0">
              <a:lnSpc>
                <a:spcPct val="125000"/>
              </a:lnSpc>
              <a:buClr>
                <a:srgbClr val="3BA33D"/>
              </a:buClr>
              <a:buFont typeface="Arial" panose="020B0604020202020204" pitchFamily="34" charset="0"/>
              <a:buChar char="•"/>
            </a:pPr>
            <a:r>
              <a:rPr sz="1827" dirty="0">
                <a:solidFill>
                  <a:srgbClr val="3BA33D"/>
                </a:solidFill>
                <a:latin typeface="Roboto"/>
                <a:cs typeface="Roboto"/>
              </a:rPr>
              <a:t>Working Capital</a:t>
            </a:r>
          </a:p>
          <a:p>
            <a:pPr marL="689248" lvl="1" indent="-232048" hangingPunct="0">
              <a:lnSpc>
                <a:spcPct val="125000"/>
              </a:lnSpc>
              <a:buClr>
                <a:srgbClr val="3BA33D"/>
              </a:buClr>
              <a:buFont typeface="Arial" panose="020B0604020202020204" pitchFamily="34" charset="0"/>
              <a:buChar char="•"/>
            </a:pPr>
            <a:r>
              <a:rPr sz="1827" dirty="0">
                <a:solidFill>
                  <a:srgbClr val="3BA33D"/>
                </a:solidFill>
                <a:latin typeface="Roboto"/>
                <a:cs typeface="Roboto"/>
              </a:rPr>
              <a:t>Machinery &amp; Equipment </a:t>
            </a:r>
          </a:p>
          <a:p>
            <a:pPr marL="689248" lvl="1" indent="-232048" hangingPunct="0">
              <a:lnSpc>
                <a:spcPct val="125000"/>
              </a:lnSpc>
              <a:buClr>
                <a:srgbClr val="3BA33D"/>
              </a:buClr>
              <a:buFont typeface="Arial" panose="020B0604020202020204" pitchFamily="34" charset="0"/>
              <a:buChar char="•"/>
            </a:pPr>
            <a:r>
              <a:rPr sz="1827" dirty="0">
                <a:solidFill>
                  <a:srgbClr val="3BA33D"/>
                </a:solidFill>
                <a:latin typeface="Roboto"/>
                <a:cs typeface="Roboto"/>
              </a:rPr>
              <a:t>Building/land</a:t>
            </a:r>
          </a:p>
          <a:p>
            <a:pPr marL="232048" indent="-232048" hangingPunct="0">
              <a:lnSpc>
                <a:spcPct val="125000"/>
              </a:lnSpc>
              <a:buClr>
                <a:srgbClr val="3BA33D"/>
              </a:buClr>
              <a:buFont typeface="Arial" panose="020B0604020202020204" pitchFamily="34" charset="0"/>
              <a:buChar char="•"/>
            </a:pPr>
            <a:r>
              <a:rPr sz="1827" b="1" dirty="0">
                <a:solidFill>
                  <a:srgbClr val="3BA33D"/>
                </a:solidFill>
                <a:latin typeface="Roboto"/>
                <a:cs typeface="Roboto"/>
              </a:rPr>
              <a:t>Borrowers pay 1% loan origination fee, in addition to, the </a:t>
            </a:r>
          </a:p>
          <a:p>
            <a:pPr algn="l" hangingPunct="0">
              <a:lnSpc>
                <a:spcPct val="125000"/>
              </a:lnSpc>
            </a:pPr>
            <a:r>
              <a:rPr sz="1827" b="1" dirty="0">
                <a:solidFill>
                  <a:srgbClr val="3BA33D"/>
                </a:solidFill>
                <a:latin typeface="Roboto"/>
                <a:cs typeface="Roboto"/>
              </a:rPr>
              <a:t>filing and closing fees</a:t>
            </a:r>
          </a:p>
          <a:p>
            <a:pPr marL="232048" indent="-232048" hangingPunct="0">
              <a:lnSpc>
                <a:spcPct val="125000"/>
              </a:lnSpc>
              <a:buClr>
                <a:srgbClr val="3BA33D"/>
              </a:buClr>
              <a:buFont typeface="Arial" panose="020B0604020202020204" pitchFamily="34" charset="0"/>
              <a:buChar char="•"/>
            </a:pPr>
            <a:r>
              <a:rPr sz="1827" b="1" dirty="0">
                <a:solidFill>
                  <a:srgbClr val="3BA33D"/>
                </a:solidFill>
                <a:latin typeface="Roboto"/>
                <a:cs typeface="Roboto"/>
              </a:rPr>
              <a:t>No prepayment penalty</a:t>
            </a:r>
          </a:p>
          <a:p>
            <a:pPr marL="232048" indent="-232048" hangingPunct="0">
              <a:lnSpc>
                <a:spcPct val="125000"/>
              </a:lnSpc>
              <a:buClr>
                <a:srgbClr val="3BA33D"/>
              </a:buClr>
              <a:buFont typeface="Arial" panose="020B0604020202020204" pitchFamily="34" charset="0"/>
              <a:buChar char="•"/>
            </a:pPr>
            <a:r>
              <a:rPr sz="1827" b="1" dirty="0">
                <a:solidFill>
                  <a:srgbClr val="3BA33D"/>
                </a:solidFill>
                <a:latin typeface="Roboto"/>
                <a:cs typeface="Roboto"/>
              </a:rPr>
              <a:t>One job must be created or retained for every $65,000</a:t>
            </a:r>
          </a:p>
          <a:p>
            <a:pPr algn="l" hangingPunct="0">
              <a:lnSpc>
                <a:spcPct val="125000"/>
              </a:lnSpc>
            </a:pPr>
            <a:r>
              <a:rPr sz="1827" b="1" dirty="0">
                <a:solidFill>
                  <a:srgbClr val="3BA33D"/>
                </a:solidFill>
                <a:latin typeface="Roboto"/>
                <a:cs typeface="Roboto"/>
              </a:rPr>
              <a:t>borrowed.</a:t>
            </a:r>
          </a:p>
          <a:p>
            <a:pPr algn="l" hangingPunct="0">
              <a:lnSpc>
                <a:spcPct val="125000"/>
              </a:lnSpc>
            </a:pPr>
            <a:endParaRPr sz="1827" b="1" dirty="0">
              <a:solidFill>
                <a:srgbClr val="3BA33D"/>
              </a:solidFill>
              <a:latin typeface="Roboto"/>
              <a:cs typeface="Roboto"/>
            </a:endParaRPr>
          </a:p>
          <a:p>
            <a:pPr algn="ctr" hangingPunct="0">
              <a:lnSpc>
                <a:spcPct val="125000"/>
              </a:lnSpc>
            </a:pPr>
            <a:endParaRPr sz="1827" b="1" dirty="0">
              <a:solidFill>
                <a:srgbClr val="3BA33D"/>
              </a:solidFill>
              <a:latin typeface="Roboto"/>
              <a:cs typeface="Roboto"/>
            </a:endParaRPr>
          </a:p>
        </p:txBody>
      </p:sp>
      <p:pic>
        <p:nvPicPr>
          <p:cNvPr id="5" name="image.png"/>
          <p:cNvPicPr/>
          <p:nvPr/>
        </p:nvPicPr>
        <p:blipFill rotWithShape="1">
          <a:blip r:embed="rId4"/>
          <a:stretch>
            <a:fillRect/>
          </a:stretch>
        </p:blipFill>
        <p:spPr>
          <a:xfrm>
            <a:off x="8300557" y="340836"/>
            <a:ext cx="3603193" cy="3534430"/>
          </a:xfrm>
          <a:prstGeom prst="rect">
            <a:avLst/>
          </a:prstGeom>
        </p:spPr>
      </p:pic>
      <p:pic>
        <p:nvPicPr>
          <p:cNvPr id="6" name="Shape-1 copy 3"/>
          <p:cNvPicPr/>
          <p:nvPr/>
        </p:nvPicPr>
        <p:blipFill rotWithShape="1">
          <a:blip r:embed="rId5"/>
          <a:stretch>
            <a:fillRect/>
          </a:stretch>
        </p:blipFill>
        <p:spPr>
          <a:xfrm>
            <a:off x="7187566" y="4723173"/>
            <a:ext cx="5082726" cy="2167927"/>
          </a:xfrm>
          <a:prstGeom prst="rect">
            <a:avLst/>
          </a:prstGeom>
        </p:spPr>
      </p:pic>
      <p:pic>
        <p:nvPicPr>
          <p:cNvPr id="7" name="Chart 1"/>
          <p:cNvPicPr/>
          <p:nvPr/>
        </p:nvPicPr>
        <p:blipFill rotWithShape="1">
          <a:blip r:embed="rId6"/>
          <a:stretch>
            <a:fillRect/>
          </a:stretch>
        </p:blipFill>
        <p:spPr>
          <a:xfrm>
            <a:off x="7187565" y="4633919"/>
            <a:ext cx="2133648" cy="2356287"/>
          </a:xfrm>
          <a:prstGeom prst="rect">
            <a:avLst/>
          </a:prstGeom>
        </p:spPr>
      </p:pic>
      <p:sp>
        <p:nvSpPr>
          <p:cNvPr id="8" name="text 9"/>
          <p:cNvSpPr/>
          <p:nvPr/>
        </p:nvSpPr>
        <p:spPr>
          <a:xfrm>
            <a:off x="9407298" y="5017708"/>
            <a:ext cx="3668310" cy="1695813"/>
          </a:xfrm>
          <a:prstGeom prst="rect">
            <a:avLst/>
          </a:prstGeom>
        </p:spPr>
        <p:txBody>
          <a:bodyPr spcFirstLastPara="0" lIns="89253" tIns="44627" rIns="89253" bIns="0" anchor="t"/>
          <a:lstStyle/>
          <a:p>
            <a:pPr algn="l" hangingPunct="0">
              <a:lnSpc>
                <a:spcPct val="125000"/>
              </a:lnSpc>
            </a:pPr>
            <a:r>
              <a:rPr sz="2108">
                <a:solidFill>
                  <a:srgbClr val="3BA33D"/>
                </a:solidFill>
                <a:latin typeface="Roboto"/>
                <a:cs typeface="Roboto"/>
              </a:rPr>
              <a:t>1/3 SPAG-RLF Loan</a:t>
            </a:r>
          </a:p>
          <a:p>
            <a:pPr algn="l" hangingPunct="0">
              <a:lnSpc>
                <a:spcPct val="125000"/>
              </a:lnSpc>
            </a:pPr>
            <a:endParaRPr sz="2108">
              <a:solidFill>
                <a:srgbClr val="3BA33D"/>
              </a:solidFill>
              <a:latin typeface="Roboto"/>
              <a:cs typeface="Roboto"/>
            </a:endParaRPr>
          </a:p>
          <a:p>
            <a:pPr algn="l" hangingPunct="0">
              <a:lnSpc>
                <a:spcPct val="125000"/>
              </a:lnSpc>
            </a:pPr>
            <a:r>
              <a:rPr sz="2108">
                <a:solidFill>
                  <a:srgbClr val="3BA33D"/>
                </a:solidFill>
                <a:latin typeface="Roboto"/>
                <a:cs typeface="Roboto"/>
              </a:rPr>
              <a:t>2/3 Other Funds</a:t>
            </a:r>
          </a:p>
          <a:p>
            <a:pPr algn="l" hangingPunct="0">
              <a:lnSpc>
                <a:spcPct val="125000"/>
              </a:lnSpc>
            </a:pPr>
            <a:r>
              <a:rPr sz="1265">
                <a:solidFill>
                  <a:srgbClr val="3BA33D"/>
                </a:solidFill>
                <a:latin typeface="Roboto"/>
                <a:cs typeface="Roboto"/>
              </a:rPr>
              <a:t>(Private Lender, Equity, Other)</a:t>
            </a:r>
          </a:p>
        </p:txBody>
      </p:sp>
    </p:spTree>
    <p:extLst>
      <p:ext uri="{BB962C8B-B14F-4D97-AF65-F5344CB8AC3E}">
        <p14:creationId xmlns:p14="http://schemas.microsoft.com/office/powerpoint/2010/main" val="1438529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Our Services copy 11"/>
        <p:cNvGrpSpPr/>
        <p:nvPr/>
      </p:nvGrpSpPr>
      <p:grpSpPr>
        <a:xfrm>
          <a:off x="0" y="0"/>
          <a:ext cx="0" cy="0"/>
          <a:chOff x="0" y="0"/>
          <a:chExt cx="0" cy="0"/>
        </a:xfrm>
      </p:grpSpPr>
      <p:pic>
        <p:nvPicPr>
          <p:cNvPr id="2" name="image.png"/>
          <p:cNvPicPr/>
          <p:nvPr/>
        </p:nvPicPr>
        <p:blipFill rotWithShape="1">
          <a:blip r:embed="rId3"/>
          <a:stretch>
            <a:fillRect/>
          </a:stretch>
        </p:blipFill>
        <p:spPr>
          <a:xfrm>
            <a:off x="116030" y="1751038"/>
            <a:ext cx="3454102" cy="1969918"/>
          </a:xfrm>
          <a:prstGeom prst="rect">
            <a:avLst/>
          </a:prstGeom>
        </p:spPr>
      </p:pic>
      <p:pic>
        <p:nvPicPr>
          <p:cNvPr id="3" name="Holidays30-O"/>
          <p:cNvPicPr/>
          <p:nvPr/>
        </p:nvPicPr>
        <p:blipFill rotWithShape="1">
          <a:blip r:embed="rId4"/>
          <a:stretch>
            <a:fillRect/>
          </a:stretch>
        </p:blipFill>
        <p:spPr>
          <a:xfrm>
            <a:off x="15146284" y="9999715"/>
            <a:ext cx="629931" cy="704879"/>
          </a:xfrm>
          <a:prstGeom prst="rect">
            <a:avLst/>
          </a:prstGeom>
        </p:spPr>
      </p:pic>
      <p:sp>
        <p:nvSpPr>
          <p:cNvPr id="4" name="Body text copy"/>
          <p:cNvSpPr/>
          <p:nvPr/>
        </p:nvSpPr>
        <p:spPr>
          <a:xfrm>
            <a:off x="14155572" y="10722668"/>
            <a:ext cx="2579420" cy="437341"/>
          </a:xfrm>
          <a:prstGeom prst="rect">
            <a:avLst/>
          </a:prstGeom>
        </p:spPr>
        <p:txBody>
          <a:bodyPr spcFirstLastPara="0" lIns="89253" tIns="89253" rIns="89253" bIns="0" anchor="t"/>
          <a:lstStyle/>
          <a:p>
            <a:pPr algn="ctr" hangingPunct="0">
              <a:lnSpc>
                <a:spcPct val="100000"/>
              </a:lnSpc>
            </a:pPr>
            <a:r>
              <a:rPr sz="1687">
                <a:solidFill>
                  <a:srgbClr val="F0F0F0"/>
                </a:solidFill>
                <a:latin typeface="Roboto"/>
                <a:cs typeface="Roboto"/>
              </a:rPr>
              <a:t>GRAPHIC IMAGE</a:t>
            </a:r>
          </a:p>
        </p:txBody>
      </p:sp>
      <p:sp>
        <p:nvSpPr>
          <p:cNvPr id="5" name="Body text copy"/>
          <p:cNvSpPr/>
          <p:nvPr/>
        </p:nvSpPr>
        <p:spPr>
          <a:xfrm>
            <a:off x="14160819" y="11070755"/>
            <a:ext cx="2561570" cy="901458"/>
          </a:xfrm>
          <a:prstGeom prst="rect">
            <a:avLst/>
          </a:prstGeom>
        </p:spPr>
        <p:txBody>
          <a:bodyPr spcFirstLastPara="0" lIns="89253" tIns="89253" rIns="89253" bIns="0" anchor="t"/>
          <a:lstStyle/>
          <a:p>
            <a:pPr algn="ctr" hangingPunct="0">
              <a:lnSpc>
                <a:spcPct val="125000"/>
              </a:lnSpc>
            </a:pPr>
            <a:r>
              <a:rPr sz="1265">
                <a:solidFill>
                  <a:srgbClr val="F0F0F0"/>
                </a:solidFill>
                <a:latin typeface="Roboto"/>
                <a:cs typeface="Roboto"/>
              </a:rPr>
              <a:t>Lorem ipsum dolor sit amet, consectetur adipiscing elit, sed do eiusmod.</a:t>
            </a:r>
          </a:p>
        </p:txBody>
      </p:sp>
      <p:sp>
        <p:nvSpPr>
          <p:cNvPr id="6" name="Title"/>
          <p:cNvSpPr/>
          <p:nvPr/>
        </p:nvSpPr>
        <p:spPr>
          <a:xfrm>
            <a:off x="1338800" y="-1927871"/>
            <a:ext cx="7943543" cy="821130"/>
          </a:xfrm>
          <a:prstGeom prst="rect">
            <a:avLst/>
          </a:prstGeom>
        </p:spPr>
        <p:txBody>
          <a:bodyPr spcFirstLastPara="0" lIns="89253" tIns="89253" rIns="89253" bIns="0" anchor="t"/>
          <a:lstStyle/>
          <a:p>
            <a:pPr algn="ctr" hangingPunct="0">
              <a:lnSpc>
                <a:spcPct val="100000"/>
              </a:lnSpc>
            </a:pPr>
            <a:r>
              <a:rPr sz="4217">
                <a:solidFill>
                  <a:srgbClr val="3BA33D"/>
                </a:solidFill>
                <a:latin typeface="Montserrat"/>
                <a:cs typeface="Montserrat"/>
              </a:rPr>
              <a:t>BROWNFIELD BORROWERS</a:t>
            </a:r>
          </a:p>
        </p:txBody>
      </p:sp>
      <p:pic>
        <p:nvPicPr>
          <p:cNvPr id="7" name="Shape-8 copy 1"/>
          <p:cNvPicPr/>
          <p:nvPr/>
        </p:nvPicPr>
        <p:blipFill rotWithShape="1">
          <a:blip r:embed="rId5"/>
          <a:stretch>
            <a:fillRect/>
          </a:stretch>
        </p:blipFill>
        <p:spPr>
          <a:xfrm>
            <a:off x="3606511" y="1759963"/>
            <a:ext cx="1966216" cy="1942866"/>
          </a:xfrm>
          <a:prstGeom prst="rect">
            <a:avLst/>
          </a:prstGeom>
        </p:spPr>
      </p:pic>
      <p:pic>
        <p:nvPicPr>
          <p:cNvPr id="8" name="image"/>
          <p:cNvPicPr/>
          <p:nvPr/>
        </p:nvPicPr>
        <p:blipFill rotWithShape="1">
          <a:blip r:embed="rId6"/>
          <a:stretch>
            <a:fillRect/>
          </a:stretch>
        </p:blipFill>
        <p:spPr>
          <a:xfrm>
            <a:off x="3664391" y="1818300"/>
            <a:ext cx="1814754" cy="1814754"/>
          </a:xfrm>
          <a:prstGeom prst="rect">
            <a:avLst/>
          </a:prstGeom>
        </p:spPr>
      </p:pic>
      <p:pic>
        <p:nvPicPr>
          <p:cNvPr id="9" name="image.png"/>
          <p:cNvPicPr/>
          <p:nvPr/>
        </p:nvPicPr>
        <p:blipFill rotWithShape="1">
          <a:blip r:embed="rId7"/>
          <a:stretch>
            <a:fillRect/>
          </a:stretch>
        </p:blipFill>
        <p:spPr>
          <a:xfrm>
            <a:off x="116030" y="73076"/>
            <a:ext cx="4705613" cy="1553007"/>
          </a:xfrm>
          <a:prstGeom prst="rect">
            <a:avLst/>
          </a:prstGeom>
        </p:spPr>
      </p:pic>
      <p:pic>
        <p:nvPicPr>
          <p:cNvPr id="10" name="image.png"/>
          <p:cNvPicPr/>
          <p:nvPr/>
        </p:nvPicPr>
        <p:blipFill rotWithShape="1">
          <a:blip r:embed="rId8"/>
          <a:stretch>
            <a:fillRect/>
          </a:stretch>
        </p:blipFill>
        <p:spPr>
          <a:xfrm>
            <a:off x="1188394" y="5008783"/>
            <a:ext cx="3233327" cy="1713663"/>
          </a:xfrm>
          <a:prstGeom prst="rect">
            <a:avLst/>
          </a:prstGeom>
        </p:spPr>
      </p:pic>
      <p:pic>
        <p:nvPicPr>
          <p:cNvPr id="11" name="image.png"/>
          <p:cNvPicPr/>
          <p:nvPr/>
        </p:nvPicPr>
        <p:blipFill rotWithShape="1">
          <a:blip r:embed="rId9"/>
          <a:stretch>
            <a:fillRect/>
          </a:stretch>
        </p:blipFill>
        <p:spPr>
          <a:xfrm>
            <a:off x="4571769" y="3857416"/>
            <a:ext cx="2300864" cy="2829329"/>
          </a:xfrm>
          <a:prstGeom prst="rect">
            <a:avLst/>
          </a:prstGeom>
        </p:spPr>
      </p:pic>
      <p:pic>
        <p:nvPicPr>
          <p:cNvPr id="12" name="image.png"/>
          <p:cNvPicPr/>
          <p:nvPr/>
        </p:nvPicPr>
        <p:blipFill rotWithShape="1">
          <a:blip r:embed="rId10"/>
          <a:stretch>
            <a:fillRect/>
          </a:stretch>
        </p:blipFill>
        <p:spPr>
          <a:xfrm>
            <a:off x="9107653" y="1947396"/>
            <a:ext cx="2972135" cy="1431028"/>
          </a:xfrm>
          <a:prstGeom prst="rect">
            <a:avLst/>
          </a:prstGeom>
        </p:spPr>
      </p:pic>
      <p:pic>
        <p:nvPicPr>
          <p:cNvPr id="13" name="Shape-1"/>
          <p:cNvPicPr/>
          <p:nvPr/>
        </p:nvPicPr>
        <p:blipFill rotWithShape="1">
          <a:blip r:embed="rId11"/>
          <a:stretch>
            <a:fillRect/>
          </a:stretch>
        </p:blipFill>
        <p:spPr>
          <a:xfrm>
            <a:off x="8178534" y="3553955"/>
            <a:ext cx="3605833" cy="1820767"/>
          </a:xfrm>
          <a:prstGeom prst="rect">
            <a:avLst/>
          </a:prstGeom>
        </p:spPr>
      </p:pic>
      <p:pic>
        <p:nvPicPr>
          <p:cNvPr id="14" name="image"/>
          <p:cNvPicPr/>
          <p:nvPr/>
        </p:nvPicPr>
        <p:blipFill rotWithShape="1">
          <a:blip r:embed="rId12"/>
          <a:stretch>
            <a:fillRect/>
          </a:stretch>
        </p:blipFill>
        <p:spPr>
          <a:xfrm>
            <a:off x="8245909" y="3636216"/>
            <a:ext cx="3448692" cy="1641032"/>
          </a:xfrm>
          <a:prstGeom prst="rect">
            <a:avLst/>
          </a:prstGeom>
        </p:spPr>
      </p:pic>
      <p:pic>
        <p:nvPicPr>
          <p:cNvPr id="15" name="image.png"/>
          <p:cNvPicPr/>
          <p:nvPr/>
        </p:nvPicPr>
        <p:blipFill rotWithShape="1">
          <a:blip r:embed="rId13"/>
          <a:stretch>
            <a:fillRect/>
          </a:stretch>
        </p:blipFill>
        <p:spPr>
          <a:xfrm>
            <a:off x="9112762" y="73077"/>
            <a:ext cx="2909657" cy="1745051"/>
          </a:xfrm>
          <a:prstGeom prst="rect">
            <a:avLst/>
          </a:prstGeom>
        </p:spPr>
      </p:pic>
      <p:pic>
        <p:nvPicPr>
          <p:cNvPr id="16" name="Shape-1"/>
          <p:cNvPicPr/>
          <p:nvPr/>
        </p:nvPicPr>
        <p:blipFill rotWithShape="1">
          <a:blip r:embed="rId14"/>
          <a:stretch>
            <a:fillRect/>
          </a:stretch>
        </p:blipFill>
        <p:spPr>
          <a:xfrm>
            <a:off x="4891081" y="412239"/>
            <a:ext cx="4132428" cy="1241094"/>
          </a:xfrm>
          <a:prstGeom prst="rect">
            <a:avLst/>
          </a:prstGeom>
        </p:spPr>
      </p:pic>
      <p:pic>
        <p:nvPicPr>
          <p:cNvPr id="17" name="image.png"/>
          <p:cNvPicPr/>
          <p:nvPr/>
        </p:nvPicPr>
        <p:blipFill rotWithShape="1">
          <a:blip r:embed="rId15"/>
          <a:stretch>
            <a:fillRect/>
          </a:stretch>
        </p:blipFill>
        <p:spPr>
          <a:xfrm>
            <a:off x="5043159" y="412239"/>
            <a:ext cx="3780219" cy="1203468"/>
          </a:xfrm>
          <a:prstGeom prst="rect">
            <a:avLst/>
          </a:prstGeom>
        </p:spPr>
      </p:pic>
      <p:pic>
        <p:nvPicPr>
          <p:cNvPr id="18" name="Shape-1"/>
          <p:cNvPicPr/>
          <p:nvPr/>
        </p:nvPicPr>
        <p:blipFill rotWithShape="1">
          <a:blip r:embed="rId16"/>
          <a:stretch>
            <a:fillRect/>
          </a:stretch>
        </p:blipFill>
        <p:spPr>
          <a:xfrm>
            <a:off x="7101103" y="5463975"/>
            <a:ext cx="4095174" cy="1213845"/>
          </a:xfrm>
          <a:prstGeom prst="rect">
            <a:avLst/>
          </a:prstGeom>
        </p:spPr>
      </p:pic>
      <p:pic>
        <p:nvPicPr>
          <p:cNvPr id="19" name="image.png"/>
          <p:cNvPicPr/>
          <p:nvPr/>
        </p:nvPicPr>
        <p:blipFill rotWithShape="1">
          <a:blip r:embed="rId17"/>
          <a:stretch>
            <a:fillRect/>
          </a:stretch>
        </p:blipFill>
        <p:spPr>
          <a:xfrm>
            <a:off x="6939444" y="5514109"/>
            <a:ext cx="4430025" cy="1042359"/>
          </a:xfrm>
          <a:prstGeom prst="rect">
            <a:avLst/>
          </a:prstGeom>
        </p:spPr>
      </p:pic>
      <p:pic>
        <p:nvPicPr>
          <p:cNvPr id="20" name="Shape-1"/>
          <p:cNvPicPr/>
          <p:nvPr/>
        </p:nvPicPr>
        <p:blipFill rotWithShape="1">
          <a:blip r:embed="rId18"/>
          <a:stretch>
            <a:fillRect/>
          </a:stretch>
        </p:blipFill>
        <p:spPr>
          <a:xfrm>
            <a:off x="446267" y="3964520"/>
            <a:ext cx="3942688" cy="1079965"/>
          </a:xfrm>
          <a:prstGeom prst="rect">
            <a:avLst/>
          </a:prstGeom>
        </p:spPr>
      </p:pic>
      <p:pic>
        <p:nvPicPr>
          <p:cNvPr id="21" name="image.png"/>
          <p:cNvPicPr/>
          <p:nvPr/>
        </p:nvPicPr>
        <p:blipFill rotWithShape="1">
          <a:blip r:embed="rId19"/>
          <a:stretch>
            <a:fillRect/>
          </a:stretch>
        </p:blipFill>
        <p:spPr>
          <a:xfrm>
            <a:off x="660262" y="4054543"/>
            <a:ext cx="3478995" cy="869749"/>
          </a:xfrm>
          <a:prstGeom prst="rect">
            <a:avLst/>
          </a:prstGeom>
        </p:spPr>
      </p:pic>
      <p:pic>
        <p:nvPicPr>
          <p:cNvPr id="22" name="image.png"/>
          <p:cNvPicPr/>
          <p:nvPr/>
        </p:nvPicPr>
        <p:blipFill rotWithShape="1">
          <a:blip r:embed="rId20"/>
          <a:stretch>
            <a:fillRect/>
          </a:stretch>
        </p:blipFill>
        <p:spPr>
          <a:xfrm>
            <a:off x="5537025" y="1992022"/>
            <a:ext cx="3422648" cy="1520713"/>
          </a:xfrm>
          <a:prstGeom prst="rect">
            <a:avLst/>
          </a:prstGeom>
        </p:spPr>
      </p:pic>
    </p:spTree>
    <p:extLst>
      <p:ext uri="{BB962C8B-B14F-4D97-AF65-F5344CB8AC3E}">
        <p14:creationId xmlns:p14="http://schemas.microsoft.com/office/powerpoint/2010/main" val="54679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lide 6 copy 4"/>
        <p:cNvGrpSpPr/>
        <p:nvPr/>
      </p:nvGrpSpPr>
      <p:grpSpPr>
        <a:xfrm>
          <a:off x="0" y="0"/>
          <a:ext cx="0" cy="0"/>
          <a:chOff x="0" y="0"/>
          <a:chExt cx="0" cy="0"/>
        </a:xfrm>
      </p:grpSpPr>
      <p:pic>
        <p:nvPicPr>
          <p:cNvPr id="2" name="Title"/>
          <p:cNvPicPr/>
          <p:nvPr/>
        </p:nvPicPr>
        <p:blipFill rotWithShape="1">
          <a:blip r:embed="rId3"/>
          <a:stretch>
            <a:fillRect/>
          </a:stretch>
        </p:blipFill>
        <p:spPr>
          <a:xfrm>
            <a:off x="1242852" y="5035560"/>
            <a:ext cx="10076697" cy="1169218"/>
          </a:xfrm>
          <a:prstGeom prst="rect">
            <a:avLst/>
          </a:prstGeom>
        </p:spPr>
      </p:pic>
      <p:sp>
        <p:nvSpPr>
          <p:cNvPr id="3" name="Title copy"/>
          <p:cNvSpPr/>
          <p:nvPr/>
        </p:nvSpPr>
        <p:spPr>
          <a:xfrm>
            <a:off x="1676971" y="1492204"/>
            <a:ext cx="8838060" cy="821130"/>
          </a:xfrm>
          <a:prstGeom prst="rect">
            <a:avLst/>
          </a:prstGeom>
        </p:spPr>
        <p:txBody>
          <a:bodyPr spcFirstLastPara="0" lIns="89253" tIns="89253" rIns="89253" bIns="0" anchor="t"/>
          <a:lstStyle/>
          <a:p>
            <a:pPr algn="ctr" hangingPunct="0">
              <a:lnSpc>
                <a:spcPct val="100000"/>
              </a:lnSpc>
            </a:pPr>
            <a:r>
              <a:rPr sz="4217" b="1">
                <a:solidFill>
                  <a:srgbClr val="000000"/>
                </a:solidFill>
                <a:latin typeface="Lato"/>
                <a:cs typeface="Lato"/>
              </a:rPr>
              <a:t>SPAG RLF FY 2023 Totals</a:t>
            </a:r>
          </a:p>
        </p:txBody>
      </p:sp>
      <p:sp>
        <p:nvSpPr>
          <p:cNvPr id="4" name="Title copy copy 1"/>
          <p:cNvSpPr/>
          <p:nvPr/>
        </p:nvSpPr>
        <p:spPr>
          <a:xfrm>
            <a:off x="1676971" y="4214429"/>
            <a:ext cx="8838060" cy="821130"/>
          </a:xfrm>
          <a:prstGeom prst="rect">
            <a:avLst/>
          </a:prstGeom>
        </p:spPr>
        <p:txBody>
          <a:bodyPr spcFirstLastPara="0" lIns="89253" tIns="89253" rIns="89253" bIns="0" anchor="t"/>
          <a:lstStyle/>
          <a:p>
            <a:pPr algn="ctr" hangingPunct="0">
              <a:lnSpc>
                <a:spcPct val="100000"/>
              </a:lnSpc>
            </a:pPr>
            <a:r>
              <a:rPr sz="4217" b="1">
                <a:solidFill>
                  <a:srgbClr val="000000"/>
                </a:solidFill>
                <a:latin typeface="Lato"/>
                <a:cs typeface="Lato"/>
              </a:rPr>
              <a:t>SPAG RLF Totals</a:t>
            </a:r>
          </a:p>
        </p:txBody>
      </p:sp>
      <p:pic>
        <p:nvPicPr>
          <p:cNvPr id="5" name="Title copy 1"/>
          <p:cNvPicPr/>
          <p:nvPr/>
        </p:nvPicPr>
        <p:blipFill rotWithShape="1">
          <a:blip r:embed="rId4"/>
          <a:stretch>
            <a:fillRect/>
          </a:stretch>
        </p:blipFill>
        <p:spPr>
          <a:xfrm>
            <a:off x="1242852" y="2313334"/>
            <a:ext cx="10040996" cy="1115666"/>
          </a:xfrm>
          <a:prstGeom prst="rect">
            <a:avLst/>
          </a:prstGeom>
        </p:spPr>
      </p:pic>
      <p:sp>
        <p:nvSpPr>
          <p:cNvPr id="6" name="Body text"/>
          <p:cNvSpPr/>
          <p:nvPr/>
        </p:nvSpPr>
        <p:spPr>
          <a:xfrm>
            <a:off x="897686" y="376537"/>
            <a:ext cx="9907116" cy="696176"/>
          </a:xfrm>
          <a:prstGeom prst="rect">
            <a:avLst/>
          </a:prstGeom>
        </p:spPr>
        <p:txBody>
          <a:bodyPr spcFirstLastPara="0" lIns="89253" tIns="89253" rIns="89253" bIns="0" anchor="t"/>
          <a:lstStyle/>
          <a:p>
            <a:pPr algn="l" hangingPunct="0">
              <a:lnSpc>
                <a:spcPct val="100000"/>
              </a:lnSpc>
            </a:pPr>
            <a:r>
              <a:rPr sz="3373" b="1" dirty="0">
                <a:solidFill>
                  <a:srgbClr val="33BC53"/>
                </a:solidFill>
                <a:latin typeface="Lato"/>
                <a:cs typeface="Lato"/>
              </a:rPr>
              <a:t>SPAG RLF</a:t>
            </a:r>
            <a:endParaRPr sz="3373" b="1" dirty="0">
              <a:solidFill>
                <a:srgbClr val="000000"/>
              </a:solidFill>
              <a:latin typeface="Lato"/>
              <a:cs typeface="Lato"/>
            </a:endParaRPr>
          </a:p>
        </p:txBody>
      </p:sp>
      <p:pic>
        <p:nvPicPr>
          <p:cNvPr id="7" name="Shape-8"/>
          <p:cNvPicPr/>
          <p:nvPr/>
        </p:nvPicPr>
        <p:blipFill rotWithShape="1">
          <a:blip r:embed="rId5"/>
          <a:stretch>
            <a:fillRect/>
          </a:stretch>
        </p:blipFill>
        <p:spPr>
          <a:xfrm>
            <a:off x="0" y="278359"/>
            <a:ext cx="928234" cy="928234"/>
          </a:xfrm>
          <a:prstGeom prst="rect">
            <a:avLst/>
          </a:prstGeom>
        </p:spPr>
      </p:pic>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11B3B-D028-7405-7A04-C954A5DB787E}"/>
              </a:ext>
            </a:extLst>
          </p:cNvPr>
          <p:cNvSpPr/>
          <p:nvPr/>
        </p:nvSpPr>
        <p:spPr>
          <a:xfrm>
            <a:off x="0" y="0"/>
            <a:ext cx="12192000" cy="3429000"/>
          </a:xfrm>
          <a:prstGeom prst="rect">
            <a:avLst/>
          </a:prstGeom>
          <a:solidFill>
            <a:srgbClr val="675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atin typeface="Montserrat Thin ExtraBold"/>
              </a:rPr>
              <a:t>Stay </a:t>
            </a:r>
            <a:r>
              <a:rPr lang="en-US" sz="8000" b="1">
                <a:latin typeface="Montserrat Thin ExtraBold"/>
              </a:rPr>
              <a:t>in touch</a:t>
            </a:r>
            <a:endParaRPr lang="en-US" sz="4800" b="1" dirty="0">
              <a:latin typeface="Montserrat Thin ExtraBold"/>
            </a:endParaRPr>
          </a:p>
        </p:txBody>
      </p:sp>
      <p:sp>
        <p:nvSpPr>
          <p:cNvPr id="11" name="TextBox 10">
            <a:extLst>
              <a:ext uri="{FF2B5EF4-FFF2-40B4-BE49-F238E27FC236}">
                <a16:creationId xmlns:a16="http://schemas.microsoft.com/office/drawing/2014/main" id="{C2071D05-192A-C715-9A56-BC7DF548F3BA}"/>
              </a:ext>
            </a:extLst>
          </p:cNvPr>
          <p:cNvSpPr txBox="1"/>
          <p:nvPr/>
        </p:nvSpPr>
        <p:spPr>
          <a:xfrm>
            <a:off x="414866" y="3802623"/>
            <a:ext cx="7452784" cy="2554545"/>
          </a:xfrm>
          <a:prstGeom prst="rect">
            <a:avLst/>
          </a:prstGeom>
          <a:noFill/>
        </p:spPr>
        <p:txBody>
          <a:bodyPr wrap="square">
            <a:spAutoFit/>
          </a:bodyPr>
          <a:lstStyle/>
          <a:p>
            <a:r>
              <a:rPr lang="en-US" sz="3200" dirty="0">
                <a:ea typeface="Source Serif 4" panose="02040603050405020204" pitchFamily="18" charset="0"/>
              </a:rPr>
              <a:t>Sign up for our listserv to stay up to date on future workshops and news about the upcoming cohort application. Register for the free portal to access resources and regional forums.</a:t>
            </a:r>
            <a:endParaRPr lang="en-US" sz="3200" dirty="0"/>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96A4C0BA-F01F-BF9A-1DCE-D6A5A8019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902" y="4860844"/>
            <a:ext cx="2774232" cy="986208"/>
          </a:xfrm>
          <a:prstGeom prst="rect">
            <a:avLst/>
          </a:prstGeom>
        </p:spPr>
      </p:pic>
      <p:pic>
        <p:nvPicPr>
          <p:cNvPr id="5" name="Picture 4">
            <a:extLst>
              <a:ext uri="{FF2B5EF4-FFF2-40B4-BE49-F238E27FC236}">
                <a16:creationId xmlns:a16="http://schemas.microsoft.com/office/drawing/2014/main" id="{FCDEE78F-F02A-3BA3-65C8-27DCD578050C}"/>
              </a:ext>
            </a:extLst>
          </p:cNvPr>
          <p:cNvPicPr>
            <a:picLocks noChangeAspect="1"/>
          </p:cNvPicPr>
          <p:nvPr/>
        </p:nvPicPr>
        <p:blipFill>
          <a:blip r:embed="rId4"/>
          <a:stretch>
            <a:fillRect/>
          </a:stretch>
        </p:blipFill>
        <p:spPr>
          <a:xfrm>
            <a:off x="10268374" y="2377440"/>
            <a:ext cx="1508760" cy="1508760"/>
          </a:xfrm>
          <a:prstGeom prst="rect">
            <a:avLst/>
          </a:prstGeom>
        </p:spPr>
      </p:pic>
      <p:pic>
        <p:nvPicPr>
          <p:cNvPr id="7" name="Picture 6">
            <a:extLst>
              <a:ext uri="{FF2B5EF4-FFF2-40B4-BE49-F238E27FC236}">
                <a16:creationId xmlns:a16="http://schemas.microsoft.com/office/drawing/2014/main" id="{BEEFF695-EEF3-8ACF-EAA1-A19A0E77A68B}"/>
              </a:ext>
            </a:extLst>
          </p:cNvPr>
          <p:cNvPicPr>
            <a:picLocks noChangeAspect="1"/>
          </p:cNvPicPr>
          <p:nvPr/>
        </p:nvPicPr>
        <p:blipFill>
          <a:blip r:embed="rId5"/>
          <a:stretch>
            <a:fillRect/>
          </a:stretch>
        </p:blipFill>
        <p:spPr>
          <a:xfrm>
            <a:off x="10264140" y="648416"/>
            <a:ext cx="1508760" cy="1508760"/>
          </a:xfrm>
          <a:prstGeom prst="rect">
            <a:avLst/>
          </a:prstGeom>
        </p:spPr>
      </p:pic>
    </p:spTree>
    <p:extLst>
      <p:ext uri="{BB962C8B-B14F-4D97-AF65-F5344CB8AC3E}">
        <p14:creationId xmlns:p14="http://schemas.microsoft.com/office/powerpoint/2010/main" val="1591555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lide 6 copy 5"/>
        <p:cNvGrpSpPr/>
        <p:nvPr/>
      </p:nvGrpSpPr>
      <p:grpSpPr>
        <a:xfrm>
          <a:off x="0" y="0"/>
          <a:ext cx="0" cy="0"/>
          <a:chOff x="0" y="0"/>
          <a:chExt cx="0" cy="0"/>
        </a:xfrm>
      </p:grpSpPr>
      <p:pic>
        <p:nvPicPr>
          <p:cNvPr id="2" name="Chart 1"/>
          <p:cNvPicPr/>
          <p:nvPr/>
        </p:nvPicPr>
        <p:blipFill rotWithShape="1">
          <a:blip r:embed="rId3"/>
          <a:stretch>
            <a:fillRect/>
          </a:stretch>
        </p:blipFill>
        <p:spPr>
          <a:xfrm>
            <a:off x="664938" y="1170892"/>
            <a:ext cx="10862126" cy="5426600"/>
          </a:xfrm>
          <a:prstGeom prst="rect">
            <a:avLst/>
          </a:prstGeom>
        </p:spPr>
      </p:pic>
      <p:sp>
        <p:nvSpPr>
          <p:cNvPr id="3" name="Body text"/>
          <p:cNvSpPr/>
          <p:nvPr/>
        </p:nvSpPr>
        <p:spPr>
          <a:xfrm>
            <a:off x="897686" y="376537"/>
            <a:ext cx="9907116" cy="696176"/>
          </a:xfrm>
          <a:prstGeom prst="rect">
            <a:avLst/>
          </a:prstGeom>
        </p:spPr>
        <p:txBody>
          <a:bodyPr spcFirstLastPara="0" lIns="89253" tIns="89253" rIns="89253" bIns="0" anchor="t"/>
          <a:lstStyle/>
          <a:p>
            <a:pPr algn="l" hangingPunct="0">
              <a:lnSpc>
                <a:spcPct val="100000"/>
              </a:lnSpc>
            </a:pPr>
            <a:r>
              <a:rPr sz="3373" b="1">
                <a:solidFill>
                  <a:srgbClr val="33BC53"/>
                </a:solidFill>
                <a:latin typeface="Lato"/>
                <a:cs typeface="Lato"/>
              </a:rPr>
              <a:t>SPAG RLF</a:t>
            </a:r>
            <a:r>
              <a:rPr sz="3373" b="1">
                <a:solidFill>
                  <a:srgbClr val="122D5B"/>
                </a:solidFill>
                <a:latin typeface="Lato"/>
                <a:cs typeface="Lato"/>
              </a:rPr>
              <a:t> </a:t>
            </a:r>
            <a:r>
              <a:rPr sz="3373" b="1">
                <a:solidFill>
                  <a:srgbClr val="000000"/>
                </a:solidFill>
                <a:latin typeface="Lato"/>
                <a:cs typeface="Lato"/>
              </a:rPr>
              <a:t>UPDATE</a:t>
            </a:r>
          </a:p>
        </p:txBody>
      </p:sp>
      <p:pic>
        <p:nvPicPr>
          <p:cNvPr id="4" name="Shape-8"/>
          <p:cNvPicPr/>
          <p:nvPr/>
        </p:nvPicPr>
        <p:blipFill rotWithShape="1">
          <a:blip r:embed="rId4"/>
          <a:stretch>
            <a:fillRect/>
          </a:stretch>
        </p:blipFill>
        <p:spPr>
          <a:xfrm>
            <a:off x="0" y="278359"/>
            <a:ext cx="928234" cy="928234"/>
          </a:xfrm>
          <a:prstGeom prst="rect">
            <a:avLst/>
          </a:prstGeom>
        </p:spPr>
      </p:pic>
    </p:spTree>
    <p:extLst>
      <p:ext uri="{BB962C8B-B14F-4D97-AF65-F5344CB8AC3E}">
        <p14:creationId xmlns:p14="http://schemas.microsoft.com/office/powerpoint/2010/main" val="2463562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lide 6 copy 6"/>
        <p:cNvGrpSpPr/>
        <p:nvPr/>
      </p:nvGrpSpPr>
      <p:grpSpPr>
        <a:xfrm>
          <a:off x="0" y="0"/>
          <a:ext cx="0" cy="0"/>
          <a:chOff x="0" y="0"/>
          <a:chExt cx="0" cy="0"/>
        </a:xfrm>
      </p:grpSpPr>
      <p:pic>
        <p:nvPicPr>
          <p:cNvPr id="2" name="Chart 1"/>
          <p:cNvPicPr/>
          <p:nvPr/>
        </p:nvPicPr>
        <p:blipFill rotWithShape="1">
          <a:blip r:embed="rId3"/>
          <a:stretch>
            <a:fillRect/>
          </a:stretch>
        </p:blipFill>
        <p:spPr>
          <a:xfrm>
            <a:off x="334701" y="1170892"/>
            <a:ext cx="11522600" cy="5435526"/>
          </a:xfrm>
          <a:prstGeom prst="rect">
            <a:avLst/>
          </a:prstGeom>
        </p:spPr>
      </p:pic>
      <p:sp>
        <p:nvSpPr>
          <p:cNvPr id="3" name="Body text"/>
          <p:cNvSpPr/>
          <p:nvPr/>
        </p:nvSpPr>
        <p:spPr>
          <a:xfrm>
            <a:off x="897686" y="376537"/>
            <a:ext cx="9907116" cy="696176"/>
          </a:xfrm>
          <a:prstGeom prst="rect">
            <a:avLst/>
          </a:prstGeom>
        </p:spPr>
        <p:txBody>
          <a:bodyPr spcFirstLastPara="0" lIns="89253" tIns="89253" rIns="89253" bIns="0" anchor="t"/>
          <a:lstStyle/>
          <a:p>
            <a:pPr algn="l" hangingPunct="0">
              <a:lnSpc>
                <a:spcPct val="100000"/>
              </a:lnSpc>
            </a:pPr>
            <a:r>
              <a:rPr sz="3373" b="1">
                <a:solidFill>
                  <a:srgbClr val="33BC53"/>
                </a:solidFill>
                <a:latin typeface="Lato"/>
                <a:cs typeface="Lato"/>
              </a:rPr>
              <a:t>SPAG RLF</a:t>
            </a:r>
            <a:r>
              <a:rPr sz="3373" b="1">
                <a:solidFill>
                  <a:srgbClr val="122D5B"/>
                </a:solidFill>
                <a:latin typeface="Lato"/>
                <a:cs typeface="Lato"/>
              </a:rPr>
              <a:t> </a:t>
            </a:r>
            <a:r>
              <a:rPr sz="3373" b="1">
                <a:solidFill>
                  <a:srgbClr val="000000"/>
                </a:solidFill>
                <a:latin typeface="Lato"/>
                <a:cs typeface="Lato"/>
              </a:rPr>
              <a:t>UPDATE</a:t>
            </a:r>
          </a:p>
        </p:txBody>
      </p:sp>
      <p:pic>
        <p:nvPicPr>
          <p:cNvPr id="4" name="Shape-8"/>
          <p:cNvPicPr/>
          <p:nvPr/>
        </p:nvPicPr>
        <p:blipFill rotWithShape="1">
          <a:blip r:embed="rId4"/>
          <a:stretch>
            <a:fillRect/>
          </a:stretch>
        </p:blipFill>
        <p:spPr>
          <a:xfrm>
            <a:off x="0" y="278359"/>
            <a:ext cx="928234" cy="928234"/>
          </a:xfrm>
          <a:prstGeom prst="rect">
            <a:avLst/>
          </a:prstGeom>
        </p:spPr>
      </p:pic>
    </p:spTree>
    <p:extLst>
      <p:ext uri="{BB962C8B-B14F-4D97-AF65-F5344CB8AC3E}">
        <p14:creationId xmlns:p14="http://schemas.microsoft.com/office/powerpoint/2010/main" val="3481763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lide 6 copy 7"/>
        <p:cNvGrpSpPr/>
        <p:nvPr/>
      </p:nvGrpSpPr>
      <p:grpSpPr>
        <a:xfrm>
          <a:off x="0" y="0"/>
          <a:ext cx="0" cy="0"/>
          <a:chOff x="0" y="0"/>
          <a:chExt cx="0" cy="0"/>
        </a:xfrm>
      </p:grpSpPr>
      <p:pic>
        <p:nvPicPr>
          <p:cNvPr id="2" name="Chart 1"/>
          <p:cNvPicPr/>
          <p:nvPr/>
        </p:nvPicPr>
        <p:blipFill rotWithShape="1">
          <a:blip r:embed="rId3"/>
          <a:stretch>
            <a:fillRect/>
          </a:stretch>
        </p:blipFill>
        <p:spPr>
          <a:xfrm>
            <a:off x="410565" y="1146181"/>
            <a:ext cx="11370870" cy="5533704"/>
          </a:xfrm>
          <a:prstGeom prst="rect">
            <a:avLst/>
          </a:prstGeom>
        </p:spPr>
      </p:pic>
      <p:sp>
        <p:nvSpPr>
          <p:cNvPr id="3" name="Body text"/>
          <p:cNvSpPr/>
          <p:nvPr/>
        </p:nvSpPr>
        <p:spPr>
          <a:xfrm>
            <a:off x="897686" y="376537"/>
            <a:ext cx="9907116" cy="696176"/>
          </a:xfrm>
          <a:prstGeom prst="rect">
            <a:avLst/>
          </a:prstGeom>
        </p:spPr>
        <p:txBody>
          <a:bodyPr spcFirstLastPara="0" lIns="89253" tIns="89253" rIns="89253" bIns="0" anchor="t"/>
          <a:lstStyle/>
          <a:p>
            <a:pPr algn="l" hangingPunct="0">
              <a:lnSpc>
                <a:spcPct val="100000"/>
              </a:lnSpc>
            </a:pPr>
            <a:r>
              <a:rPr sz="3373" b="1">
                <a:solidFill>
                  <a:srgbClr val="33BC53"/>
                </a:solidFill>
                <a:latin typeface="Lato"/>
                <a:cs typeface="Lato"/>
              </a:rPr>
              <a:t>SPAG RLF</a:t>
            </a:r>
            <a:r>
              <a:rPr sz="3373" b="1">
                <a:solidFill>
                  <a:srgbClr val="122D5B"/>
                </a:solidFill>
                <a:latin typeface="Lato"/>
                <a:cs typeface="Lato"/>
              </a:rPr>
              <a:t> </a:t>
            </a:r>
            <a:r>
              <a:rPr sz="3373" b="1">
                <a:solidFill>
                  <a:srgbClr val="000000"/>
                </a:solidFill>
                <a:latin typeface="Lato"/>
                <a:cs typeface="Lato"/>
              </a:rPr>
              <a:t>UPDATE</a:t>
            </a:r>
          </a:p>
        </p:txBody>
      </p:sp>
      <p:pic>
        <p:nvPicPr>
          <p:cNvPr id="4" name="Shape-8"/>
          <p:cNvPicPr/>
          <p:nvPr/>
        </p:nvPicPr>
        <p:blipFill rotWithShape="1">
          <a:blip r:embed="rId4"/>
          <a:stretch>
            <a:fillRect/>
          </a:stretch>
        </p:blipFill>
        <p:spPr>
          <a:xfrm>
            <a:off x="0" y="278359"/>
            <a:ext cx="928234" cy="928234"/>
          </a:xfrm>
          <a:prstGeom prst="rect">
            <a:avLst/>
          </a:prstGeom>
        </p:spPr>
      </p:pic>
    </p:spTree>
    <p:extLst>
      <p:ext uri="{BB962C8B-B14F-4D97-AF65-F5344CB8AC3E}">
        <p14:creationId xmlns:p14="http://schemas.microsoft.com/office/powerpoint/2010/main" val="2917377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Untitled copy 78"/>
        <p:cNvGrpSpPr/>
        <p:nvPr/>
      </p:nvGrpSpPr>
      <p:grpSpPr>
        <a:xfrm>
          <a:off x="0" y="0"/>
          <a:ext cx="0" cy="0"/>
          <a:chOff x="0" y="0"/>
          <a:chExt cx="0" cy="0"/>
        </a:xfrm>
      </p:grpSpPr>
      <p:pic>
        <p:nvPicPr>
          <p:cNvPr id="2" name="Color 1080p.png"/>
          <p:cNvPicPr/>
          <p:nvPr/>
        </p:nvPicPr>
        <p:blipFill rotWithShape="1">
          <a:blip r:embed="rId3"/>
          <a:stretch>
            <a:fillRect/>
          </a:stretch>
        </p:blipFill>
        <p:spPr>
          <a:xfrm>
            <a:off x="1276322" y="-1390678"/>
            <a:ext cx="9639356" cy="9639356"/>
          </a:xfrm>
          <a:prstGeom prst="rect">
            <a:avLst/>
          </a:prstGeom>
        </p:spPr>
      </p:pic>
      <p:pic>
        <p:nvPicPr>
          <p:cNvPr id="3" name="Shape-1"/>
          <p:cNvPicPr/>
          <p:nvPr/>
        </p:nvPicPr>
        <p:blipFill rotWithShape="1">
          <a:blip r:embed="rId4"/>
          <a:stretch>
            <a:fillRect/>
          </a:stretch>
        </p:blipFill>
        <p:spPr>
          <a:xfrm>
            <a:off x="214208" y="198031"/>
            <a:ext cx="11781435" cy="6524416"/>
          </a:xfrm>
          <a:prstGeom prst="rect">
            <a:avLst/>
          </a:prstGeom>
        </p:spPr>
      </p:pic>
      <p:pic>
        <p:nvPicPr>
          <p:cNvPr id="4" name="Shape-1 copy 1"/>
          <p:cNvPicPr/>
          <p:nvPr/>
        </p:nvPicPr>
        <p:blipFill rotWithShape="1">
          <a:blip r:embed="rId5"/>
          <a:stretch>
            <a:fillRect/>
          </a:stretch>
        </p:blipFill>
        <p:spPr>
          <a:xfrm>
            <a:off x="339163" y="340836"/>
            <a:ext cx="11515578" cy="6229880"/>
          </a:xfrm>
          <a:prstGeom prst="rect">
            <a:avLst/>
          </a:prstGeom>
        </p:spPr>
      </p:pic>
    </p:spTree>
    <p:extLst>
      <p:ext uri="{BB962C8B-B14F-4D97-AF65-F5344CB8AC3E}">
        <p14:creationId xmlns:p14="http://schemas.microsoft.com/office/powerpoint/2010/main" val="3524639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Product Comparison Table copy 6"/>
        <p:cNvGrpSpPr/>
        <p:nvPr/>
      </p:nvGrpSpPr>
      <p:grpSpPr>
        <a:xfrm>
          <a:off x="0" y="0"/>
          <a:ext cx="0" cy="0"/>
          <a:chOff x="0" y="0"/>
          <a:chExt cx="0" cy="0"/>
        </a:xfrm>
      </p:grpSpPr>
      <p:pic>
        <p:nvPicPr>
          <p:cNvPr id="2" name="Shape-8"/>
          <p:cNvPicPr/>
          <p:nvPr/>
        </p:nvPicPr>
        <p:blipFill rotWithShape="1">
          <a:blip r:embed="rId3"/>
          <a:stretch>
            <a:fillRect/>
          </a:stretch>
        </p:blipFill>
        <p:spPr>
          <a:xfrm>
            <a:off x="8432" y="242658"/>
            <a:ext cx="928234" cy="928234"/>
          </a:xfrm>
          <a:prstGeom prst="rect">
            <a:avLst/>
          </a:prstGeom>
        </p:spPr>
      </p:pic>
      <p:pic>
        <p:nvPicPr>
          <p:cNvPr id="3" name="Shape-1"/>
          <p:cNvPicPr/>
          <p:nvPr/>
        </p:nvPicPr>
        <p:blipFill rotWithShape="1">
          <a:blip r:embed="rId4"/>
          <a:stretch>
            <a:fillRect/>
          </a:stretch>
        </p:blipFill>
        <p:spPr>
          <a:xfrm>
            <a:off x="7961394" y="3339747"/>
            <a:ext cx="4600636" cy="3857788"/>
          </a:xfrm>
          <a:prstGeom prst="rect">
            <a:avLst/>
          </a:prstGeom>
        </p:spPr>
      </p:pic>
      <p:pic>
        <p:nvPicPr>
          <p:cNvPr id="4" name="Shape-1"/>
          <p:cNvPicPr/>
          <p:nvPr/>
        </p:nvPicPr>
        <p:blipFill rotWithShape="1">
          <a:blip r:embed="rId5"/>
          <a:stretch>
            <a:fillRect/>
          </a:stretch>
        </p:blipFill>
        <p:spPr>
          <a:xfrm>
            <a:off x="-95514" y="1617158"/>
            <a:ext cx="4420044" cy="5282865"/>
          </a:xfrm>
          <a:prstGeom prst="rect">
            <a:avLst/>
          </a:prstGeom>
        </p:spPr>
      </p:pic>
      <p:pic>
        <p:nvPicPr>
          <p:cNvPr id="5" name="Shape-1"/>
          <p:cNvPicPr/>
          <p:nvPr/>
        </p:nvPicPr>
        <p:blipFill rotWithShape="1">
          <a:blip r:embed="rId6"/>
          <a:stretch>
            <a:fillRect/>
          </a:stretch>
        </p:blipFill>
        <p:spPr>
          <a:xfrm>
            <a:off x="4224236" y="3330821"/>
            <a:ext cx="3772860" cy="1767215"/>
          </a:xfrm>
          <a:prstGeom prst="rect">
            <a:avLst/>
          </a:prstGeom>
        </p:spPr>
      </p:pic>
      <p:pic>
        <p:nvPicPr>
          <p:cNvPr id="6" name="Shape-1"/>
          <p:cNvPicPr/>
          <p:nvPr/>
        </p:nvPicPr>
        <p:blipFill rotWithShape="1">
          <a:blip r:embed="rId7"/>
          <a:stretch>
            <a:fillRect/>
          </a:stretch>
        </p:blipFill>
        <p:spPr>
          <a:xfrm>
            <a:off x="-1222770" y="1617158"/>
            <a:ext cx="9828966" cy="3480878"/>
          </a:xfrm>
          <a:prstGeom prst="rect">
            <a:avLst/>
          </a:prstGeom>
        </p:spPr>
      </p:pic>
      <p:pic>
        <p:nvPicPr>
          <p:cNvPr id="7" name="Shape-1 copy 4"/>
          <p:cNvPicPr/>
          <p:nvPr/>
        </p:nvPicPr>
        <p:blipFill rotWithShape="1">
          <a:blip r:embed="rId8"/>
          <a:stretch>
            <a:fillRect/>
          </a:stretch>
        </p:blipFill>
        <p:spPr>
          <a:xfrm>
            <a:off x="4224236" y="1617158"/>
            <a:ext cx="7643964" cy="1767215"/>
          </a:xfrm>
          <a:prstGeom prst="rect">
            <a:avLst/>
          </a:prstGeom>
        </p:spPr>
      </p:pic>
      <p:sp>
        <p:nvSpPr>
          <p:cNvPr id="8" name="Body text copy"/>
          <p:cNvSpPr/>
          <p:nvPr/>
        </p:nvSpPr>
        <p:spPr>
          <a:xfrm>
            <a:off x="-562793" y="1617158"/>
            <a:ext cx="4918848" cy="1160293"/>
          </a:xfrm>
          <a:prstGeom prst="rect">
            <a:avLst/>
          </a:prstGeom>
        </p:spPr>
        <p:txBody>
          <a:bodyPr spcFirstLastPara="0" lIns="89253" tIns="44627" rIns="89253" bIns="0" anchor="t"/>
          <a:lstStyle/>
          <a:p>
            <a:pPr algn="ctr" hangingPunct="0">
              <a:lnSpc>
                <a:spcPct val="125000"/>
              </a:lnSpc>
            </a:pPr>
            <a:r>
              <a:rPr sz="2811" b="1">
                <a:solidFill>
                  <a:srgbClr val="F0F0F0"/>
                </a:solidFill>
                <a:latin typeface="Roboto"/>
                <a:cs typeface="Roboto"/>
              </a:rPr>
              <a:t>Eligible Use of Funds </a:t>
            </a:r>
          </a:p>
          <a:p>
            <a:pPr algn="l" hangingPunct="0">
              <a:lnSpc>
                <a:spcPct val="125000"/>
              </a:lnSpc>
            </a:pPr>
            <a:r>
              <a:rPr sz="1265">
                <a:solidFill>
                  <a:srgbClr val="F0F0F0"/>
                </a:solidFill>
                <a:latin typeface="Roboto"/>
                <a:cs typeface="Roboto"/>
              </a:rPr>
              <a:t>   </a:t>
            </a:r>
          </a:p>
        </p:txBody>
      </p:sp>
      <p:pic>
        <p:nvPicPr>
          <p:cNvPr id="9" name="Shape-1 copy 1"/>
          <p:cNvPicPr/>
          <p:nvPr/>
        </p:nvPicPr>
        <p:blipFill rotWithShape="1">
          <a:blip r:embed="rId9"/>
          <a:stretch>
            <a:fillRect/>
          </a:stretch>
        </p:blipFill>
        <p:spPr>
          <a:xfrm>
            <a:off x="7220592" y="5008783"/>
            <a:ext cx="5168139" cy="5247164"/>
          </a:xfrm>
          <a:prstGeom prst="rect">
            <a:avLst/>
          </a:prstGeom>
        </p:spPr>
      </p:pic>
      <p:sp>
        <p:nvSpPr>
          <p:cNvPr id="10" name="Body text"/>
          <p:cNvSpPr/>
          <p:nvPr/>
        </p:nvSpPr>
        <p:spPr>
          <a:xfrm>
            <a:off x="4204674" y="1768889"/>
            <a:ext cx="3988779" cy="1463754"/>
          </a:xfrm>
          <a:prstGeom prst="rect">
            <a:avLst/>
          </a:prstGeom>
        </p:spPr>
        <p:txBody>
          <a:bodyPr spcFirstLastPara="0" lIns="89253" tIns="89253" rIns="89253" bIns="0" anchor="t"/>
          <a:lstStyle/>
          <a:p>
            <a:pPr algn="ctr" hangingPunct="0">
              <a:lnSpc>
                <a:spcPct val="100000"/>
              </a:lnSpc>
            </a:pPr>
            <a:r>
              <a:rPr sz="2811">
                <a:solidFill>
                  <a:srgbClr val="FFFFFF"/>
                </a:solidFill>
                <a:latin typeface="Lato"/>
                <a:cs typeface="Lato"/>
              </a:rPr>
              <a:t>Maximum loan amount</a:t>
            </a:r>
          </a:p>
          <a:p>
            <a:pPr algn="ctr" hangingPunct="0">
              <a:lnSpc>
                <a:spcPct val="100000"/>
              </a:lnSpc>
            </a:pPr>
            <a:r>
              <a:rPr sz="2811">
                <a:solidFill>
                  <a:srgbClr val="FFFFFF"/>
                </a:solidFill>
                <a:latin typeface="Lato"/>
                <a:cs typeface="Lato"/>
              </a:rPr>
              <a:t>$250,000.00</a:t>
            </a:r>
          </a:p>
          <a:p>
            <a:pPr algn="ctr" hangingPunct="0">
              <a:lnSpc>
                <a:spcPct val="100000"/>
              </a:lnSpc>
            </a:pPr>
            <a:r>
              <a:rPr sz="1265">
                <a:solidFill>
                  <a:srgbClr val="FFFFFF"/>
                </a:solidFill>
                <a:latin typeface="Lato"/>
                <a:cs typeface="Lato"/>
              </a:rPr>
              <a:t>(under $100,000 unsecured)</a:t>
            </a:r>
          </a:p>
        </p:txBody>
      </p:sp>
      <p:pic>
        <p:nvPicPr>
          <p:cNvPr id="11" name="BankOutline20"/>
          <p:cNvPicPr/>
          <p:nvPr/>
        </p:nvPicPr>
        <p:blipFill rotWithShape="1">
          <a:blip r:embed="rId10"/>
          <a:stretch>
            <a:fillRect/>
          </a:stretch>
        </p:blipFill>
        <p:spPr>
          <a:xfrm>
            <a:off x="4356055" y="3446851"/>
            <a:ext cx="740802" cy="740802"/>
          </a:xfrm>
          <a:prstGeom prst="rect">
            <a:avLst/>
          </a:prstGeom>
        </p:spPr>
      </p:pic>
      <p:pic>
        <p:nvPicPr>
          <p:cNvPr id="12" name="BankOutline19"/>
          <p:cNvPicPr/>
          <p:nvPr/>
        </p:nvPicPr>
        <p:blipFill rotWithShape="1">
          <a:blip r:embed="rId11"/>
          <a:stretch>
            <a:fillRect/>
          </a:stretch>
        </p:blipFill>
        <p:spPr>
          <a:xfrm>
            <a:off x="8193453" y="1992023"/>
            <a:ext cx="1238304" cy="1238304"/>
          </a:xfrm>
          <a:prstGeom prst="rect">
            <a:avLst/>
          </a:prstGeom>
        </p:spPr>
      </p:pic>
      <p:sp>
        <p:nvSpPr>
          <p:cNvPr id="13" name="Body text copy"/>
          <p:cNvSpPr/>
          <p:nvPr/>
        </p:nvSpPr>
        <p:spPr>
          <a:xfrm>
            <a:off x="149131" y="2197305"/>
            <a:ext cx="4139699" cy="2499092"/>
          </a:xfrm>
          <a:prstGeom prst="rect">
            <a:avLst/>
          </a:prstGeom>
        </p:spPr>
        <p:txBody>
          <a:bodyPr spcFirstLastPara="0" lIns="89253" tIns="44627" rIns="89253" bIns="0" anchor="t"/>
          <a:lstStyle/>
          <a:p>
            <a:pPr marL="267748" indent="-267748" hangingPunct="0">
              <a:lnSpc>
                <a:spcPct val="125000"/>
              </a:lnSpc>
              <a:buClr>
                <a:srgbClr val="F0F0F0"/>
              </a:buClr>
              <a:buFont typeface="Arial" panose="020B0604020202020204" pitchFamily="34" charset="0"/>
              <a:buChar char="•"/>
            </a:pPr>
            <a:r>
              <a:rPr sz="2108">
                <a:solidFill>
                  <a:srgbClr val="F0F0F0"/>
                </a:solidFill>
                <a:latin typeface="Roboto"/>
                <a:cs typeface="Roboto"/>
              </a:rPr>
              <a:t>Working Capital</a:t>
            </a:r>
          </a:p>
          <a:p>
            <a:pPr marL="267748" indent="-267748" hangingPunct="0">
              <a:lnSpc>
                <a:spcPct val="125000"/>
              </a:lnSpc>
              <a:buClr>
                <a:srgbClr val="F0F0F0"/>
              </a:buClr>
              <a:buFont typeface="Arial" panose="020B0604020202020204" pitchFamily="34" charset="0"/>
              <a:buChar char="•"/>
            </a:pPr>
            <a:r>
              <a:rPr sz="2108">
                <a:solidFill>
                  <a:srgbClr val="F0F0F0"/>
                </a:solidFill>
                <a:latin typeface="Roboto"/>
                <a:cs typeface="Roboto"/>
              </a:rPr>
              <a:t>Overhead operations, rent, professional fess, payroll, utilities, etc.</a:t>
            </a:r>
          </a:p>
          <a:p>
            <a:pPr marL="267748" indent="-267748" hangingPunct="0">
              <a:lnSpc>
                <a:spcPct val="125000"/>
              </a:lnSpc>
              <a:buClr>
                <a:srgbClr val="F0F0F0"/>
              </a:buClr>
              <a:buFont typeface="Arial" panose="020B0604020202020204" pitchFamily="34" charset="0"/>
              <a:buChar char="•"/>
            </a:pPr>
            <a:r>
              <a:rPr sz="2108">
                <a:solidFill>
                  <a:srgbClr val="F0F0F0"/>
                </a:solidFill>
                <a:latin typeface="Roboto"/>
                <a:cs typeface="Roboto"/>
              </a:rPr>
              <a:t>Machinery/Equipment</a:t>
            </a:r>
          </a:p>
          <a:p>
            <a:pPr marL="267748" indent="-267748" hangingPunct="0">
              <a:lnSpc>
                <a:spcPct val="125000"/>
              </a:lnSpc>
              <a:buClr>
                <a:srgbClr val="F0F0F0"/>
              </a:buClr>
              <a:buFont typeface="Arial" panose="020B0604020202020204" pitchFamily="34" charset="0"/>
              <a:buChar char="•"/>
            </a:pPr>
            <a:r>
              <a:rPr sz="2108">
                <a:solidFill>
                  <a:srgbClr val="F0F0F0"/>
                </a:solidFill>
                <a:latin typeface="Roboto"/>
                <a:cs typeface="Roboto"/>
              </a:rPr>
              <a:t>Inventory</a:t>
            </a:r>
          </a:p>
        </p:txBody>
      </p:sp>
      <p:sp>
        <p:nvSpPr>
          <p:cNvPr id="14" name="text 8"/>
          <p:cNvSpPr/>
          <p:nvPr/>
        </p:nvSpPr>
        <p:spPr>
          <a:xfrm>
            <a:off x="4797365" y="4241205"/>
            <a:ext cx="3338073" cy="1481605"/>
          </a:xfrm>
          <a:prstGeom prst="rect">
            <a:avLst/>
          </a:prstGeom>
        </p:spPr>
        <p:txBody>
          <a:bodyPr spcFirstLastPara="0" lIns="89253" tIns="44627" rIns="89253" bIns="0" anchor="t"/>
          <a:lstStyle/>
          <a:p>
            <a:pPr algn="ctr" hangingPunct="0">
              <a:lnSpc>
                <a:spcPct val="125000"/>
              </a:lnSpc>
            </a:pPr>
            <a:r>
              <a:rPr sz="1827">
                <a:solidFill>
                  <a:srgbClr val="F0F0F0"/>
                </a:solidFill>
                <a:latin typeface="Roboto"/>
                <a:cs typeface="Roboto"/>
              </a:rPr>
              <a:t>*Determined by CORE Loan Committee</a:t>
            </a:r>
          </a:p>
          <a:p>
            <a:pPr algn="ctr" hangingPunct="0">
              <a:lnSpc>
                <a:spcPct val="125000"/>
              </a:lnSpc>
            </a:pPr>
            <a:endParaRPr sz="1827">
              <a:solidFill>
                <a:srgbClr val="F0F0F0"/>
              </a:solidFill>
              <a:latin typeface="Roboto"/>
              <a:cs typeface="Roboto"/>
            </a:endParaRPr>
          </a:p>
          <a:p>
            <a:pPr algn="ctr" hangingPunct="0">
              <a:lnSpc>
                <a:spcPct val="125000"/>
              </a:lnSpc>
            </a:pPr>
            <a:endParaRPr sz="1827">
              <a:solidFill>
                <a:srgbClr val="F0F0F0"/>
              </a:solidFill>
              <a:latin typeface="Roboto"/>
              <a:cs typeface="Roboto"/>
            </a:endParaRPr>
          </a:p>
        </p:txBody>
      </p:sp>
      <p:sp>
        <p:nvSpPr>
          <p:cNvPr id="15" name="Body text copy copy 1"/>
          <p:cNvSpPr/>
          <p:nvPr/>
        </p:nvSpPr>
        <p:spPr>
          <a:xfrm>
            <a:off x="4288830" y="3616432"/>
            <a:ext cx="4918848" cy="624773"/>
          </a:xfrm>
          <a:prstGeom prst="rect">
            <a:avLst/>
          </a:prstGeom>
        </p:spPr>
        <p:txBody>
          <a:bodyPr spcFirstLastPara="0" lIns="89253" tIns="44627" rIns="89253" bIns="0" anchor="t"/>
          <a:lstStyle/>
          <a:p>
            <a:pPr algn="ctr" hangingPunct="0">
              <a:lnSpc>
                <a:spcPct val="125000"/>
              </a:lnSpc>
            </a:pPr>
            <a:r>
              <a:rPr sz="2811" b="1">
                <a:solidFill>
                  <a:srgbClr val="F0F0F0"/>
                </a:solidFill>
                <a:latin typeface="Roboto"/>
                <a:cs typeface="Roboto"/>
              </a:rPr>
              <a:t>Fixed Interest</a:t>
            </a:r>
            <a:r>
              <a:rPr sz="1265">
                <a:solidFill>
                  <a:srgbClr val="F0F0F0"/>
                </a:solidFill>
                <a:latin typeface="Roboto"/>
                <a:cs typeface="Roboto"/>
              </a:rPr>
              <a:t>   </a:t>
            </a:r>
          </a:p>
        </p:txBody>
      </p:sp>
      <p:pic>
        <p:nvPicPr>
          <p:cNvPr id="16" name="Shape-1 copy 2"/>
          <p:cNvPicPr/>
          <p:nvPr/>
        </p:nvPicPr>
        <p:blipFill rotWithShape="1">
          <a:blip r:embed="rId12"/>
          <a:stretch>
            <a:fillRect/>
          </a:stretch>
        </p:blipFill>
        <p:spPr>
          <a:xfrm>
            <a:off x="-3990915" y="5035560"/>
            <a:ext cx="7643964" cy="5714256"/>
          </a:xfrm>
          <a:prstGeom prst="rect">
            <a:avLst/>
          </a:prstGeom>
        </p:spPr>
      </p:pic>
      <p:pic>
        <p:nvPicPr>
          <p:cNvPr id="17" name="Shape-1 copy 3"/>
          <p:cNvPicPr/>
          <p:nvPr/>
        </p:nvPicPr>
        <p:blipFill rotWithShape="1">
          <a:blip r:embed="rId13"/>
          <a:stretch>
            <a:fillRect/>
          </a:stretch>
        </p:blipFill>
        <p:spPr>
          <a:xfrm>
            <a:off x="2371112" y="5008784"/>
            <a:ext cx="7396881" cy="5524779"/>
          </a:xfrm>
          <a:prstGeom prst="rect">
            <a:avLst/>
          </a:prstGeom>
        </p:spPr>
      </p:pic>
      <p:sp>
        <p:nvSpPr>
          <p:cNvPr id="18" name="text 9"/>
          <p:cNvSpPr/>
          <p:nvPr/>
        </p:nvSpPr>
        <p:spPr>
          <a:xfrm>
            <a:off x="232059" y="5240842"/>
            <a:ext cx="1686887" cy="1294173"/>
          </a:xfrm>
          <a:prstGeom prst="rect">
            <a:avLst/>
          </a:prstGeom>
        </p:spPr>
        <p:txBody>
          <a:bodyPr spcFirstLastPara="0" lIns="89253" tIns="44627" rIns="89253" bIns="0" anchor="t"/>
          <a:lstStyle/>
          <a:p>
            <a:pPr algn="ctr" hangingPunct="0">
              <a:lnSpc>
                <a:spcPct val="125000"/>
              </a:lnSpc>
            </a:pPr>
            <a:r>
              <a:rPr sz="2108">
                <a:solidFill>
                  <a:srgbClr val="FFFFFF"/>
                </a:solidFill>
                <a:latin typeface="Roboto"/>
                <a:cs typeface="Roboto"/>
              </a:rPr>
              <a:t>NO</a:t>
            </a:r>
            <a:br>
              <a:rPr sz="2108">
                <a:solidFill>
                  <a:srgbClr val="FFFFFF"/>
                </a:solidFill>
                <a:latin typeface="Roboto"/>
                <a:cs typeface="Roboto"/>
              </a:rPr>
            </a:br>
            <a:r>
              <a:rPr sz="2108">
                <a:solidFill>
                  <a:srgbClr val="FFFFFF"/>
                </a:solidFill>
                <a:latin typeface="Roboto"/>
                <a:cs typeface="Roboto"/>
              </a:rPr>
              <a:t>Pre-payment</a:t>
            </a:r>
            <a:br>
              <a:rPr sz="2108">
                <a:solidFill>
                  <a:srgbClr val="FFFFFF"/>
                </a:solidFill>
                <a:latin typeface="Roboto"/>
                <a:cs typeface="Roboto"/>
              </a:rPr>
            </a:br>
            <a:r>
              <a:rPr sz="2108">
                <a:solidFill>
                  <a:srgbClr val="FFFFFF"/>
                </a:solidFill>
                <a:latin typeface="Roboto"/>
                <a:cs typeface="Roboto"/>
              </a:rPr>
              <a:t>Penalty</a:t>
            </a:r>
          </a:p>
        </p:txBody>
      </p:sp>
      <p:sp>
        <p:nvSpPr>
          <p:cNvPr id="19" name="Body text copy copy 2"/>
          <p:cNvSpPr/>
          <p:nvPr/>
        </p:nvSpPr>
        <p:spPr>
          <a:xfrm>
            <a:off x="8193453" y="3741387"/>
            <a:ext cx="3757564" cy="892533"/>
          </a:xfrm>
          <a:prstGeom prst="rect">
            <a:avLst/>
          </a:prstGeom>
        </p:spPr>
        <p:txBody>
          <a:bodyPr spcFirstLastPara="0" lIns="89253" tIns="44627" rIns="89253" bIns="0" anchor="t"/>
          <a:lstStyle/>
          <a:p>
            <a:pPr algn="ctr" hangingPunct="0">
              <a:lnSpc>
                <a:spcPct val="125000"/>
              </a:lnSpc>
            </a:pPr>
            <a:r>
              <a:rPr sz="2108">
                <a:solidFill>
                  <a:srgbClr val="FFFFFF"/>
                </a:solidFill>
                <a:latin typeface="Roboto"/>
                <a:cs typeface="Roboto"/>
              </a:rPr>
              <a:t>Must be an existing business</a:t>
            </a:r>
          </a:p>
          <a:p>
            <a:pPr algn="ctr" hangingPunct="0">
              <a:lnSpc>
                <a:spcPct val="125000"/>
              </a:lnSpc>
            </a:pPr>
            <a:r>
              <a:rPr sz="2108">
                <a:solidFill>
                  <a:srgbClr val="FFFFFF"/>
                </a:solidFill>
                <a:latin typeface="Roboto"/>
                <a:cs typeface="Roboto"/>
              </a:rPr>
              <a:t>at least 2 years old</a:t>
            </a:r>
          </a:p>
        </p:txBody>
      </p:sp>
      <p:pic>
        <p:nvPicPr>
          <p:cNvPr id="20" name="SPAG CORE"/>
          <p:cNvPicPr/>
          <p:nvPr/>
        </p:nvPicPr>
        <p:blipFill rotWithShape="1">
          <a:blip r:embed="rId14"/>
          <a:stretch>
            <a:fillRect/>
          </a:stretch>
        </p:blipFill>
        <p:spPr>
          <a:xfrm>
            <a:off x="1142727" y="171255"/>
            <a:ext cx="3213328" cy="1258471"/>
          </a:xfrm>
          <a:prstGeom prst="rect">
            <a:avLst/>
          </a:prstGeom>
        </p:spPr>
      </p:pic>
      <p:pic>
        <p:nvPicPr>
          <p:cNvPr id="21" name="image.png copy 1"/>
          <p:cNvPicPr/>
          <p:nvPr/>
        </p:nvPicPr>
        <p:blipFill rotWithShape="1">
          <a:blip r:embed="rId15"/>
          <a:stretch>
            <a:fillRect/>
          </a:stretch>
        </p:blipFill>
        <p:spPr>
          <a:xfrm>
            <a:off x="9503159" y="447940"/>
            <a:ext cx="2818283" cy="2900732"/>
          </a:xfrm>
          <a:prstGeom prst="rect">
            <a:avLst/>
          </a:prstGeom>
        </p:spPr>
      </p:pic>
      <p:sp>
        <p:nvSpPr>
          <p:cNvPr id="22" name="Body text copy"/>
          <p:cNvSpPr/>
          <p:nvPr/>
        </p:nvSpPr>
        <p:spPr>
          <a:xfrm>
            <a:off x="3866261" y="5062335"/>
            <a:ext cx="5530519" cy="1695813"/>
          </a:xfrm>
          <a:prstGeom prst="rect">
            <a:avLst/>
          </a:prstGeom>
        </p:spPr>
        <p:txBody>
          <a:bodyPr spcFirstLastPara="0" lIns="89253" tIns="44627" rIns="89253" bIns="0" anchor="t"/>
          <a:lstStyle/>
          <a:p>
            <a:pPr algn="l" hangingPunct="0">
              <a:lnSpc>
                <a:spcPct val="125000"/>
              </a:lnSpc>
            </a:pPr>
            <a:r>
              <a:rPr sz="1687">
                <a:solidFill>
                  <a:srgbClr val="214369"/>
                </a:solidFill>
                <a:latin typeface="Roboto"/>
                <a:cs typeface="Roboto"/>
              </a:rPr>
              <a:t>REQUIRED DOCUMENTS</a:t>
            </a:r>
          </a:p>
          <a:p>
            <a:pPr algn="l" hangingPunct="0">
              <a:lnSpc>
                <a:spcPct val="125000"/>
              </a:lnSpc>
            </a:pPr>
            <a:r>
              <a:rPr sz="1687">
                <a:solidFill>
                  <a:srgbClr val="214369"/>
                </a:solidFill>
                <a:latin typeface="Roboto"/>
                <a:cs typeface="Roboto"/>
              </a:rPr>
              <a:t>SPAG CORE Application form</a:t>
            </a:r>
          </a:p>
          <a:p>
            <a:pPr algn="l" hangingPunct="0">
              <a:lnSpc>
                <a:spcPct val="125000"/>
              </a:lnSpc>
            </a:pPr>
            <a:r>
              <a:rPr sz="1687">
                <a:solidFill>
                  <a:srgbClr val="214369"/>
                </a:solidFill>
                <a:latin typeface="Roboto"/>
                <a:cs typeface="Roboto"/>
              </a:rPr>
              <a:t>2 years of Business Tax Return</a:t>
            </a:r>
          </a:p>
          <a:p>
            <a:pPr algn="l" hangingPunct="0">
              <a:lnSpc>
                <a:spcPct val="125000"/>
              </a:lnSpc>
            </a:pPr>
            <a:r>
              <a:rPr sz="1687">
                <a:solidFill>
                  <a:srgbClr val="214369"/>
                </a:solidFill>
                <a:latin typeface="Roboto"/>
                <a:cs typeface="Roboto"/>
              </a:rPr>
              <a:t>Interim Financial Statements (P&amp;L + Balance Sheet)</a:t>
            </a:r>
          </a:p>
          <a:p>
            <a:pPr algn="l" hangingPunct="0">
              <a:lnSpc>
                <a:spcPct val="125000"/>
              </a:lnSpc>
            </a:pPr>
            <a:r>
              <a:rPr sz="1687">
                <a:solidFill>
                  <a:srgbClr val="214369"/>
                </a:solidFill>
                <a:latin typeface="Roboto"/>
                <a:cs typeface="Roboto"/>
              </a:rPr>
              <a:t>Personal Financial Statement for each owner over 20%</a:t>
            </a:r>
          </a:p>
        </p:txBody>
      </p:sp>
      <p:pic>
        <p:nvPicPr>
          <p:cNvPr id="23" name="BankOutline6"/>
          <p:cNvPicPr/>
          <p:nvPr/>
        </p:nvPicPr>
        <p:blipFill rotWithShape="1">
          <a:blip r:embed="rId16"/>
          <a:stretch>
            <a:fillRect/>
          </a:stretch>
        </p:blipFill>
        <p:spPr>
          <a:xfrm>
            <a:off x="2516943" y="5240842"/>
            <a:ext cx="1281937" cy="1361483"/>
          </a:xfrm>
          <a:prstGeom prst="rect">
            <a:avLst/>
          </a:prstGeom>
        </p:spPr>
      </p:pic>
      <p:sp>
        <p:nvSpPr>
          <p:cNvPr id="24" name="Body text copy copy 3"/>
          <p:cNvSpPr/>
          <p:nvPr/>
        </p:nvSpPr>
        <p:spPr>
          <a:xfrm>
            <a:off x="9786811" y="5062335"/>
            <a:ext cx="2432153" cy="1695813"/>
          </a:xfrm>
          <a:prstGeom prst="rect">
            <a:avLst/>
          </a:prstGeom>
        </p:spPr>
        <p:txBody>
          <a:bodyPr spcFirstLastPara="0" lIns="89253" tIns="44627" rIns="89253" bIns="0" anchor="t"/>
          <a:lstStyle/>
          <a:p>
            <a:pPr algn="ctr" hangingPunct="0">
              <a:lnSpc>
                <a:spcPct val="125000"/>
              </a:lnSpc>
            </a:pPr>
            <a:r>
              <a:rPr sz="2811" b="1">
                <a:solidFill>
                  <a:srgbClr val="F0F0F0"/>
                </a:solidFill>
                <a:latin typeface="Roboto"/>
                <a:cs typeface="Roboto"/>
              </a:rPr>
              <a:t>5 - 10</a:t>
            </a:r>
          </a:p>
          <a:p>
            <a:pPr algn="ctr" hangingPunct="0">
              <a:lnSpc>
                <a:spcPct val="125000"/>
              </a:lnSpc>
            </a:pPr>
            <a:r>
              <a:rPr sz="2811" b="1">
                <a:solidFill>
                  <a:srgbClr val="F0F0F0"/>
                </a:solidFill>
                <a:latin typeface="Roboto"/>
                <a:cs typeface="Roboto"/>
              </a:rPr>
              <a:t>Year</a:t>
            </a:r>
          </a:p>
          <a:p>
            <a:pPr algn="ctr" hangingPunct="0">
              <a:lnSpc>
                <a:spcPct val="125000"/>
              </a:lnSpc>
            </a:pPr>
            <a:r>
              <a:rPr sz="2811" b="1">
                <a:solidFill>
                  <a:srgbClr val="F0F0F0"/>
                </a:solidFill>
                <a:latin typeface="Roboto"/>
                <a:cs typeface="Roboto"/>
              </a:rPr>
              <a:t>Terms</a:t>
            </a:r>
          </a:p>
        </p:txBody>
      </p:sp>
    </p:spTree>
    <p:extLst>
      <p:ext uri="{BB962C8B-B14F-4D97-AF65-F5344CB8AC3E}">
        <p14:creationId xmlns:p14="http://schemas.microsoft.com/office/powerpoint/2010/main" val="3168748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Product Comparison Table copy 5"/>
        <p:cNvGrpSpPr/>
        <p:nvPr/>
      </p:nvGrpSpPr>
      <p:grpSpPr>
        <a:xfrm>
          <a:off x="0" y="0"/>
          <a:ext cx="0" cy="0"/>
          <a:chOff x="0" y="0"/>
          <a:chExt cx="0" cy="0"/>
        </a:xfrm>
      </p:grpSpPr>
      <p:pic>
        <p:nvPicPr>
          <p:cNvPr id="2" name="Shape-8"/>
          <p:cNvPicPr/>
          <p:nvPr/>
        </p:nvPicPr>
        <p:blipFill rotWithShape="1">
          <a:blip r:embed="rId3"/>
          <a:stretch>
            <a:fillRect/>
          </a:stretch>
        </p:blipFill>
        <p:spPr>
          <a:xfrm>
            <a:off x="8432" y="242658"/>
            <a:ext cx="928234" cy="928234"/>
          </a:xfrm>
          <a:prstGeom prst="rect">
            <a:avLst/>
          </a:prstGeom>
        </p:spPr>
      </p:pic>
      <p:sp>
        <p:nvSpPr>
          <p:cNvPr id="3" name="Body text copy"/>
          <p:cNvSpPr/>
          <p:nvPr/>
        </p:nvSpPr>
        <p:spPr>
          <a:xfrm>
            <a:off x="-53552" y="1670710"/>
            <a:ext cx="10792888" cy="5738987"/>
          </a:xfrm>
          <a:prstGeom prst="rect">
            <a:avLst/>
          </a:prstGeom>
        </p:spPr>
        <p:txBody>
          <a:bodyPr spcFirstLastPara="0" lIns="96454" tIns="48227" rIns="96454" bIns="0" anchor="t"/>
          <a:lstStyle/>
          <a:p>
            <a:pPr marL="267748" indent="-267748" hangingPunct="0">
              <a:lnSpc>
                <a:spcPct val="125000"/>
              </a:lnSpc>
              <a:buClr>
                <a:srgbClr val="F50707"/>
              </a:buClr>
              <a:buFont typeface="Arial" panose="020B0604020202020204" pitchFamily="34" charset="0"/>
              <a:buChar char="•"/>
            </a:pPr>
            <a:r>
              <a:rPr sz="2279" b="1" dirty="0">
                <a:solidFill>
                  <a:srgbClr val="F50707"/>
                </a:solidFill>
                <a:latin typeface="Roboto"/>
                <a:cs typeface="Roboto"/>
              </a:rPr>
              <a:t>Available only SPAG, Permian Basin, and Panhandle regions</a:t>
            </a:r>
          </a:p>
          <a:p>
            <a:pPr marL="267748" indent="-267748" hangingPunct="0">
              <a:lnSpc>
                <a:spcPct val="125000"/>
              </a:lnSpc>
              <a:buClr>
                <a:srgbClr val="F50707"/>
              </a:buClr>
              <a:buFont typeface="Arial" panose="020B0604020202020204" pitchFamily="34" charset="0"/>
              <a:buChar char="•"/>
            </a:pPr>
            <a:r>
              <a:rPr sz="2279" dirty="0">
                <a:solidFill>
                  <a:srgbClr val="F50707"/>
                </a:solidFill>
                <a:latin typeface="Roboto"/>
                <a:cs typeface="Roboto"/>
              </a:rPr>
              <a:t>Must be an existing business at least 2 years old</a:t>
            </a:r>
          </a:p>
          <a:p>
            <a:pPr marL="267748" indent="-267748" hangingPunct="0">
              <a:lnSpc>
                <a:spcPct val="125000"/>
              </a:lnSpc>
              <a:buClr>
                <a:srgbClr val="F50707"/>
              </a:buClr>
              <a:buFont typeface="Arial" panose="020B0604020202020204" pitchFamily="34" charset="0"/>
              <a:buChar char="•"/>
            </a:pPr>
            <a:r>
              <a:rPr sz="2279" b="1" dirty="0">
                <a:solidFill>
                  <a:srgbClr val="F50707"/>
                </a:solidFill>
                <a:latin typeface="Roboto"/>
                <a:cs typeface="Roboto"/>
              </a:rPr>
              <a:t>Maximum loan amount $250,000.00 (under $100,000 unsecured)</a:t>
            </a:r>
          </a:p>
          <a:p>
            <a:pPr marL="267748" indent="-267748" hangingPunct="0">
              <a:lnSpc>
                <a:spcPct val="125000"/>
              </a:lnSpc>
              <a:buClr>
                <a:srgbClr val="F50707"/>
              </a:buClr>
              <a:buFont typeface="Arial" panose="020B0604020202020204" pitchFamily="34" charset="0"/>
              <a:buChar char="•"/>
            </a:pPr>
            <a:r>
              <a:rPr sz="2279" b="1" dirty="0">
                <a:solidFill>
                  <a:srgbClr val="F50707"/>
                </a:solidFill>
                <a:latin typeface="Roboto"/>
                <a:cs typeface="Roboto"/>
              </a:rPr>
              <a:t>Fixed Interest</a:t>
            </a:r>
            <a:r>
              <a:rPr sz="2279" dirty="0">
                <a:solidFill>
                  <a:srgbClr val="F50707"/>
                </a:solidFill>
                <a:latin typeface="Roboto"/>
                <a:cs typeface="Roboto"/>
              </a:rPr>
              <a:t>   *Rates Determined by the SPAG CORE </a:t>
            </a:r>
            <a:r>
              <a:rPr lang="en-US" sz="2279" dirty="0">
                <a:solidFill>
                  <a:srgbClr val="F50707"/>
                </a:solidFill>
                <a:latin typeface="Roboto"/>
                <a:cs typeface="Roboto"/>
              </a:rPr>
              <a:t>Loan Comm.</a:t>
            </a:r>
            <a:r>
              <a:rPr sz="2279" dirty="0">
                <a:solidFill>
                  <a:srgbClr val="F50707"/>
                </a:solidFill>
                <a:latin typeface="Roboto"/>
                <a:cs typeface="Roboto"/>
              </a:rPr>
              <a:t>*</a:t>
            </a:r>
          </a:p>
          <a:p>
            <a:pPr marL="267748" indent="-267748" hangingPunct="0">
              <a:lnSpc>
                <a:spcPct val="125000"/>
              </a:lnSpc>
              <a:buClr>
                <a:srgbClr val="F50707"/>
              </a:buClr>
              <a:buFont typeface="Arial" panose="020B0604020202020204" pitchFamily="34" charset="0"/>
              <a:buChar char="•"/>
            </a:pPr>
            <a:r>
              <a:rPr sz="2279" b="1" dirty="0">
                <a:solidFill>
                  <a:srgbClr val="F50707"/>
                </a:solidFill>
                <a:latin typeface="Roboto"/>
                <a:cs typeface="Roboto"/>
              </a:rPr>
              <a:t>Eligible Use of Funds</a:t>
            </a:r>
            <a:r>
              <a:rPr sz="2279" dirty="0">
                <a:solidFill>
                  <a:srgbClr val="F50707"/>
                </a:solidFill>
                <a:latin typeface="Roboto"/>
                <a:cs typeface="Roboto"/>
              </a:rPr>
              <a:t> </a:t>
            </a:r>
          </a:p>
          <a:p>
            <a:pPr marL="724948" lvl="1" indent="-267748" hangingPunct="0">
              <a:lnSpc>
                <a:spcPct val="125000"/>
              </a:lnSpc>
              <a:buClr>
                <a:srgbClr val="F50707"/>
              </a:buClr>
              <a:buFont typeface="Arial" panose="020B0604020202020204" pitchFamily="34" charset="0"/>
              <a:buChar char="•"/>
            </a:pPr>
            <a:r>
              <a:rPr sz="2279" dirty="0">
                <a:solidFill>
                  <a:srgbClr val="F50707"/>
                </a:solidFill>
                <a:latin typeface="Roboto"/>
                <a:cs typeface="Roboto"/>
              </a:rPr>
              <a:t>Working Capital</a:t>
            </a:r>
          </a:p>
          <a:p>
            <a:pPr marL="724948" lvl="1" indent="-267748" hangingPunct="0">
              <a:lnSpc>
                <a:spcPct val="125000"/>
              </a:lnSpc>
              <a:buClr>
                <a:srgbClr val="F50707"/>
              </a:buClr>
              <a:buFont typeface="Arial" panose="020B0604020202020204" pitchFamily="34" charset="0"/>
              <a:buChar char="•"/>
            </a:pPr>
            <a:r>
              <a:rPr sz="2279" dirty="0">
                <a:solidFill>
                  <a:srgbClr val="F50707"/>
                </a:solidFill>
                <a:latin typeface="Roboto"/>
                <a:cs typeface="Roboto"/>
              </a:rPr>
              <a:t>Overhead operations, rent, professional fess, payroll, utilities, etc.</a:t>
            </a:r>
          </a:p>
          <a:p>
            <a:pPr marL="724948" lvl="1" indent="-267748" hangingPunct="0">
              <a:lnSpc>
                <a:spcPct val="125000"/>
              </a:lnSpc>
              <a:buClr>
                <a:srgbClr val="F50707"/>
              </a:buClr>
              <a:buFont typeface="Arial" panose="020B0604020202020204" pitchFamily="34" charset="0"/>
              <a:buChar char="•"/>
            </a:pPr>
            <a:r>
              <a:rPr sz="2279" dirty="0">
                <a:solidFill>
                  <a:srgbClr val="F50707"/>
                </a:solidFill>
                <a:latin typeface="Roboto"/>
                <a:cs typeface="Roboto"/>
              </a:rPr>
              <a:t>Machinery/Equipment</a:t>
            </a:r>
          </a:p>
          <a:p>
            <a:pPr marL="724948" lvl="1" indent="-267748" hangingPunct="0">
              <a:lnSpc>
                <a:spcPct val="125000"/>
              </a:lnSpc>
              <a:buClr>
                <a:srgbClr val="F50707"/>
              </a:buClr>
              <a:buFont typeface="Arial" panose="020B0604020202020204" pitchFamily="34" charset="0"/>
              <a:buChar char="•"/>
            </a:pPr>
            <a:r>
              <a:rPr sz="2279" dirty="0">
                <a:solidFill>
                  <a:srgbClr val="F50707"/>
                </a:solidFill>
                <a:latin typeface="Roboto"/>
                <a:cs typeface="Roboto"/>
              </a:rPr>
              <a:t>Inventory</a:t>
            </a:r>
          </a:p>
          <a:p>
            <a:pPr marL="267748" indent="-267748" hangingPunct="0">
              <a:lnSpc>
                <a:spcPct val="125000"/>
              </a:lnSpc>
              <a:buClr>
                <a:srgbClr val="F50707"/>
              </a:buClr>
              <a:buFont typeface="Arial" panose="020B0604020202020204" pitchFamily="34" charset="0"/>
              <a:buChar char="•"/>
            </a:pPr>
            <a:r>
              <a:rPr sz="2279" b="1" dirty="0">
                <a:solidFill>
                  <a:srgbClr val="F50707"/>
                </a:solidFill>
                <a:latin typeface="Roboto"/>
                <a:cs typeface="Roboto"/>
              </a:rPr>
              <a:t>No prepayment penalty</a:t>
            </a:r>
          </a:p>
          <a:p>
            <a:pPr algn="l" hangingPunct="0">
              <a:lnSpc>
                <a:spcPct val="125000"/>
              </a:lnSpc>
            </a:pPr>
            <a:endParaRPr sz="2279" b="1" dirty="0">
              <a:solidFill>
                <a:srgbClr val="F50707"/>
              </a:solidFill>
              <a:latin typeface="Roboto"/>
              <a:cs typeface="Roboto"/>
            </a:endParaRPr>
          </a:p>
          <a:p>
            <a:pPr algn="ctr" hangingPunct="0">
              <a:lnSpc>
                <a:spcPct val="125000"/>
              </a:lnSpc>
            </a:pPr>
            <a:endParaRPr sz="2279" b="1" dirty="0">
              <a:solidFill>
                <a:srgbClr val="F50707"/>
              </a:solidFill>
              <a:latin typeface="Roboto"/>
              <a:cs typeface="Roboto"/>
            </a:endParaRPr>
          </a:p>
        </p:txBody>
      </p:sp>
      <p:pic>
        <p:nvPicPr>
          <p:cNvPr id="4" name="image.png copy 1"/>
          <p:cNvPicPr/>
          <p:nvPr/>
        </p:nvPicPr>
        <p:blipFill rotWithShape="1">
          <a:blip r:embed="rId4"/>
          <a:stretch>
            <a:fillRect/>
          </a:stretch>
        </p:blipFill>
        <p:spPr>
          <a:xfrm>
            <a:off x="8916404" y="1674"/>
            <a:ext cx="3365596" cy="3464058"/>
          </a:xfrm>
          <a:prstGeom prst="rect">
            <a:avLst/>
          </a:prstGeom>
        </p:spPr>
      </p:pic>
      <p:pic>
        <p:nvPicPr>
          <p:cNvPr id="5" name="SPAG CORE"/>
          <p:cNvPicPr/>
          <p:nvPr/>
        </p:nvPicPr>
        <p:blipFill rotWithShape="1">
          <a:blip r:embed="rId5"/>
          <a:stretch>
            <a:fillRect/>
          </a:stretch>
        </p:blipFill>
        <p:spPr>
          <a:xfrm>
            <a:off x="1142727" y="171255"/>
            <a:ext cx="3213328" cy="1258471"/>
          </a:xfrm>
          <a:prstGeom prst="rect">
            <a:avLst/>
          </a:prstGeom>
        </p:spPr>
      </p:pic>
    </p:spTree>
    <p:extLst>
      <p:ext uri="{BB962C8B-B14F-4D97-AF65-F5344CB8AC3E}">
        <p14:creationId xmlns:p14="http://schemas.microsoft.com/office/powerpoint/2010/main" val="2883401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blank copy 8"/>
        <p:cNvGrpSpPr/>
        <p:nvPr/>
      </p:nvGrpSpPr>
      <p:grpSpPr>
        <a:xfrm>
          <a:off x="0" y="0"/>
          <a:ext cx="0" cy="0"/>
          <a:chOff x="0" y="0"/>
          <a:chExt cx="0" cy="0"/>
        </a:xfrm>
      </p:grpSpPr>
      <p:sp>
        <p:nvSpPr>
          <p:cNvPr id="2" name="Body text"/>
          <p:cNvSpPr/>
          <p:nvPr/>
        </p:nvSpPr>
        <p:spPr>
          <a:xfrm>
            <a:off x="897686" y="376537"/>
            <a:ext cx="9907116" cy="696176"/>
          </a:xfrm>
          <a:prstGeom prst="rect">
            <a:avLst/>
          </a:prstGeom>
        </p:spPr>
        <p:txBody>
          <a:bodyPr spcFirstLastPara="0" lIns="89253" tIns="89253" rIns="89253" bIns="0" anchor="t"/>
          <a:lstStyle/>
          <a:p>
            <a:pPr algn="l" hangingPunct="0">
              <a:lnSpc>
                <a:spcPct val="100000"/>
              </a:lnSpc>
            </a:pPr>
            <a:r>
              <a:rPr sz="3373" b="1">
                <a:solidFill>
                  <a:srgbClr val="122D5B"/>
                </a:solidFill>
                <a:latin typeface="Lato"/>
                <a:cs typeface="Lato"/>
              </a:rPr>
              <a:t>SPAG CORE </a:t>
            </a:r>
            <a:r>
              <a:rPr sz="3373" b="1">
                <a:solidFill>
                  <a:srgbClr val="CE2525"/>
                </a:solidFill>
                <a:latin typeface="Lato"/>
                <a:cs typeface="Lato"/>
              </a:rPr>
              <a:t>UPDATE - As of 03.31.2024</a:t>
            </a:r>
          </a:p>
        </p:txBody>
      </p:sp>
      <p:sp>
        <p:nvSpPr>
          <p:cNvPr id="3" name="Body text copy 8"/>
          <p:cNvSpPr/>
          <p:nvPr/>
        </p:nvSpPr>
        <p:spPr>
          <a:xfrm>
            <a:off x="1410511" y="1527905"/>
            <a:ext cx="8908705" cy="562296"/>
          </a:xfrm>
          <a:prstGeom prst="rect">
            <a:avLst/>
          </a:prstGeom>
        </p:spPr>
        <p:txBody>
          <a:bodyPr spcFirstLastPara="0" lIns="89253" tIns="89253" rIns="89253" bIns="0" anchor="t"/>
          <a:lstStyle/>
          <a:p>
            <a:pPr algn="l" hangingPunct="0">
              <a:lnSpc>
                <a:spcPct val="100000"/>
              </a:lnSpc>
            </a:pPr>
            <a:r>
              <a:rPr sz="2530" b="1" dirty="0">
                <a:solidFill>
                  <a:srgbClr val="122D5B"/>
                </a:solidFill>
                <a:latin typeface="Lato"/>
                <a:cs typeface="Lato"/>
              </a:rPr>
              <a:t>How many SMALL BUSINESSES have been helped so far? </a:t>
            </a:r>
          </a:p>
        </p:txBody>
      </p:sp>
      <p:pic>
        <p:nvPicPr>
          <p:cNvPr id="4" name="Building_153"/>
          <p:cNvPicPr/>
          <p:nvPr/>
        </p:nvPicPr>
        <p:blipFill rotWithShape="1">
          <a:blip r:embed="rId3"/>
          <a:stretch>
            <a:fillRect/>
          </a:stretch>
        </p:blipFill>
        <p:spPr>
          <a:xfrm>
            <a:off x="0" y="5133738"/>
            <a:ext cx="1044264" cy="1820767"/>
          </a:xfrm>
          <a:prstGeom prst="rect">
            <a:avLst/>
          </a:prstGeom>
        </p:spPr>
      </p:pic>
      <p:pic>
        <p:nvPicPr>
          <p:cNvPr id="5" name="Building_152"/>
          <p:cNvPicPr/>
          <p:nvPr/>
        </p:nvPicPr>
        <p:blipFill rotWithShape="1">
          <a:blip r:embed="rId4"/>
          <a:stretch>
            <a:fillRect/>
          </a:stretch>
        </p:blipFill>
        <p:spPr>
          <a:xfrm>
            <a:off x="1012357" y="5981644"/>
            <a:ext cx="903227" cy="978664"/>
          </a:xfrm>
          <a:prstGeom prst="rect">
            <a:avLst/>
          </a:prstGeom>
        </p:spPr>
      </p:pic>
      <p:pic>
        <p:nvPicPr>
          <p:cNvPr id="6" name="Building-145"/>
          <p:cNvPicPr/>
          <p:nvPr/>
        </p:nvPicPr>
        <p:blipFill rotWithShape="1">
          <a:blip r:embed="rId5"/>
          <a:stretch>
            <a:fillRect/>
          </a:stretch>
        </p:blipFill>
        <p:spPr>
          <a:xfrm>
            <a:off x="2718386" y="5794212"/>
            <a:ext cx="871293" cy="1164879"/>
          </a:xfrm>
          <a:prstGeom prst="rect">
            <a:avLst/>
          </a:prstGeom>
        </p:spPr>
      </p:pic>
      <p:pic>
        <p:nvPicPr>
          <p:cNvPr id="7" name="Building-120"/>
          <p:cNvPicPr/>
          <p:nvPr/>
        </p:nvPicPr>
        <p:blipFill rotWithShape="1">
          <a:blip r:embed="rId6"/>
          <a:stretch>
            <a:fillRect/>
          </a:stretch>
        </p:blipFill>
        <p:spPr>
          <a:xfrm>
            <a:off x="1880907" y="5133738"/>
            <a:ext cx="865757" cy="1820767"/>
          </a:xfrm>
          <a:prstGeom prst="rect">
            <a:avLst/>
          </a:prstGeom>
        </p:spPr>
      </p:pic>
      <p:pic>
        <p:nvPicPr>
          <p:cNvPr id="8" name="Building-119"/>
          <p:cNvPicPr/>
          <p:nvPr/>
        </p:nvPicPr>
        <p:blipFill rotWithShape="1">
          <a:blip r:embed="rId7"/>
          <a:stretch>
            <a:fillRect/>
          </a:stretch>
        </p:blipFill>
        <p:spPr>
          <a:xfrm>
            <a:off x="3558334" y="5142663"/>
            <a:ext cx="1320949" cy="1820767"/>
          </a:xfrm>
          <a:prstGeom prst="rect">
            <a:avLst/>
          </a:prstGeom>
        </p:spPr>
      </p:pic>
      <p:pic>
        <p:nvPicPr>
          <p:cNvPr id="9" name="Building-136"/>
          <p:cNvPicPr/>
          <p:nvPr/>
        </p:nvPicPr>
        <p:blipFill rotWithShape="1">
          <a:blip r:embed="rId8"/>
          <a:stretch>
            <a:fillRect/>
          </a:stretch>
        </p:blipFill>
        <p:spPr>
          <a:xfrm>
            <a:off x="4849586" y="5571079"/>
            <a:ext cx="1820767" cy="1320949"/>
          </a:xfrm>
          <a:prstGeom prst="rect">
            <a:avLst/>
          </a:prstGeom>
        </p:spPr>
      </p:pic>
      <p:pic>
        <p:nvPicPr>
          <p:cNvPr id="10" name="Building_151"/>
          <p:cNvPicPr/>
          <p:nvPr/>
        </p:nvPicPr>
        <p:blipFill rotWithShape="1">
          <a:blip r:embed="rId9"/>
          <a:stretch>
            <a:fillRect/>
          </a:stretch>
        </p:blipFill>
        <p:spPr>
          <a:xfrm>
            <a:off x="6637984" y="5080186"/>
            <a:ext cx="1008562" cy="1820767"/>
          </a:xfrm>
          <a:prstGeom prst="rect">
            <a:avLst/>
          </a:prstGeom>
        </p:spPr>
      </p:pic>
      <p:pic>
        <p:nvPicPr>
          <p:cNvPr id="11" name="Building_153"/>
          <p:cNvPicPr/>
          <p:nvPr/>
        </p:nvPicPr>
        <p:blipFill rotWithShape="1">
          <a:blip r:embed="rId10"/>
          <a:stretch>
            <a:fillRect/>
          </a:stretch>
        </p:blipFill>
        <p:spPr>
          <a:xfrm>
            <a:off x="7616889" y="5089111"/>
            <a:ext cx="1044264" cy="1820767"/>
          </a:xfrm>
          <a:prstGeom prst="rect">
            <a:avLst/>
          </a:prstGeom>
        </p:spPr>
      </p:pic>
      <p:pic>
        <p:nvPicPr>
          <p:cNvPr id="12" name="Building-145"/>
          <p:cNvPicPr/>
          <p:nvPr/>
        </p:nvPicPr>
        <p:blipFill rotWithShape="1">
          <a:blip r:embed="rId11"/>
          <a:stretch>
            <a:fillRect/>
          </a:stretch>
        </p:blipFill>
        <p:spPr>
          <a:xfrm>
            <a:off x="8642672" y="5719034"/>
            <a:ext cx="890507" cy="1190844"/>
          </a:xfrm>
          <a:prstGeom prst="rect">
            <a:avLst/>
          </a:prstGeom>
        </p:spPr>
      </p:pic>
      <p:pic>
        <p:nvPicPr>
          <p:cNvPr id="13" name="Building-121"/>
          <p:cNvPicPr/>
          <p:nvPr/>
        </p:nvPicPr>
        <p:blipFill rotWithShape="1">
          <a:blip r:embed="rId12"/>
          <a:stretch>
            <a:fillRect/>
          </a:stretch>
        </p:blipFill>
        <p:spPr>
          <a:xfrm>
            <a:off x="9452008" y="5089111"/>
            <a:ext cx="1115666" cy="1820767"/>
          </a:xfrm>
          <a:prstGeom prst="rect">
            <a:avLst/>
          </a:prstGeom>
        </p:spPr>
      </p:pic>
      <p:pic>
        <p:nvPicPr>
          <p:cNvPr id="14" name="Building-120"/>
          <p:cNvPicPr/>
          <p:nvPr/>
        </p:nvPicPr>
        <p:blipFill rotWithShape="1">
          <a:blip r:embed="rId13"/>
          <a:stretch>
            <a:fillRect/>
          </a:stretch>
        </p:blipFill>
        <p:spPr>
          <a:xfrm>
            <a:off x="10540670" y="5089111"/>
            <a:ext cx="865757" cy="1820767"/>
          </a:xfrm>
          <a:prstGeom prst="rect">
            <a:avLst/>
          </a:prstGeom>
        </p:spPr>
      </p:pic>
      <p:pic>
        <p:nvPicPr>
          <p:cNvPr id="15" name="Building_151"/>
          <p:cNvPicPr/>
          <p:nvPr/>
        </p:nvPicPr>
        <p:blipFill rotWithShape="1">
          <a:blip r:embed="rId14"/>
          <a:stretch>
            <a:fillRect/>
          </a:stretch>
        </p:blipFill>
        <p:spPr>
          <a:xfrm>
            <a:off x="11375674" y="5089111"/>
            <a:ext cx="1008562" cy="1820767"/>
          </a:xfrm>
          <a:prstGeom prst="rect">
            <a:avLst/>
          </a:prstGeom>
        </p:spPr>
      </p:pic>
      <p:sp>
        <p:nvSpPr>
          <p:cNvPr id="16" name="Body text copy 9"/>
          <p:cNvSpPr/>
          <p:nvPr/>
        </p:nvSpPr>
        <p:spPr>
          <a:xfrm>
            <a:off x="446267" y="3357597"/>
            <a:ext cx="1869939" cy="1570858"/>
          </a:xfrm>
          <a:prstGeom prst="rect">
            <a:avLst/>
          </a:prstGeom>
        </p:spPr>
        <p:txBody>
          <a:bodyPr spcFirstLastPara="0" lIns="89253" tIns="89253" rIns="89253" bIns="0" anchor="t"/>
          <a:lstStyle/>
          <a:p>
            <a:pPr algn="l" hangingPunct="0">
              <a:lnSpc>
                <a:spcPct val="100000"/>
              </a:lnSpc>
            </a:pPr>
            <a:r>
              <a:rPr sz="9136">
                <a:solidFill>
                  <a:srgbClr val="E23320"/>
                </a:solidFill>
                <a:latin typeface="Chango"/>
                <a:cs typeface="Chango"/>
              </a:rPr>
              <a:t>12</a:t>
            </a:r>
          </a:p>
        </p:txBody>
      </p:sp>
      <p:sp>
        <p:nvSpPr>
          <p:cNvPr id="17" name="Body text copy 10"/>
          <p:cNvSpPr/>
          <p:nvPr/>
        </p:nvSpPr>
        <p:spPr>
          <a:xfrm>
            <a:off x="446267" y="2554318"/>
            <a:ext cx="1804507" cy="696176"/>
          </a:xfrm>
          <a:prstGeom prst="rect">
            <a:avLst/>
          </a:prstGeom>
        </p:spPr>
        <p:txBody>
          <a:bodyPr spcFirstLastPara="0" lIns="89253" tIns="89253" rIns="89253" bIns="0" anchor="t"/>
          <a:lstStyle/>
          <a:p>
            <a:pPr algn="ctr" hangingPunct="0">
              <a:lnSpc>
                <a:spcPct val="100000"/>
              </a:lnSpc>
            </a:pPr>
            <a:r>
              <a:rPr sz="3373" b="1">
                <a:solidFill>
                  <a:srgbClr val="122D5B"/>
                </a:solidFill>
                <a:latin typeface="Lato"/>
                <a:cs typeface="Lato"/>
              </a:rPr>
              <a:t>Permian</a:t>
            </a:r>
          </a:p>
        </p:txBody>
      </p:sp>
      <p:sp>
        <p:nvSpPr>
          <p:cNvPr id="18" name="Body text copy 11"/>
          <p:cNvSpPr/>
          <p:nvPr/>
        </p:nvSpPr>
        <p:spPr>
          <a:xfrm>
            <a:off x="3418402" y="2554318"/>
            <a:ext cx="2210021" cy="696176"/>
          </a:xfrm>
          <a:prstGeom prst="rect">
            <a:avLst/>
          </a:prstGeom>
        </p:spPr>
        <p:txBody>
          <a:bodyPr spcFirstLastPara="0" lIns="89253" tIns="89253" rIns="89253" bIns="0" anchor="t"/>
          <a:lstStyle/>
          <a:p>
            <a:pPr algn="ctr" hangingPunct="0">
              <a:lnSpc>
                <a:spcPct val="100000"/>
              </a:lnSpc>
            </a:pPr>
            <a:r>
              <a:rPr sz="3373" b="1">
                <a:solidFill>
                  <a:srgbClr val="122D5B"/>
                </a:solidFill>
                <a:latin typeface="Lato"/>
                <a:cs typeface="Lato"/>
              </a:rPr>
              <a:t>Panhandle</a:t>
            </a:r>
          </a:p>
        </p:txBody>
      </p:sp>
      <p:sp>
        <p:nvSpPr>
          <p:cNvPr id="19" name="Body text copy 12"/>
          <p:cNvSpPr/>
          <p:nvPr/>
        </p:nvSpPr>
        <p:spPr>
          <a:xfrm>
            <a:off x="3553978" y="3357597"/>
            <a:ext cx="1955693" cy="1570858"/>
          </a:xfrm>
          <a:prstGeom prst="rect">
            <a:avLst/>
          </a:prstGeom>
        </p:spPr>
        <p:txBody>
          <a:bodyPr spcFirstLastPara="0" lIns="89253" tIns="89253" rIns="89253" bIns="0" anchor="t"/>
          <a:lstStyle/>
          <a:p>
            <a:pPr algn="l" hangingPunct="0">
              <a:lnSpc>
                <a:spcPct val="100000"/>
              </a:lnSpc>
            </a:pPr>
            <a:r>
              <a:rPr sz="9136">
                <a:solidFill>
                  <a:srgbClr val="E23320"/>
                </a:solidFill>
                <a:latin typeface="Chango"/>
                <a:cs typeface="Chango"/>
              </a:rPr>
              <a:t>17</a:t>
            </a:r>
          </a:p>
        </p:txBody>
      </p:sp>
      <p:sp>
        <p:nvSpPr>
          <p:cNvPr id="20" name="Body text copy 13"/>
          <p:cNvSpPr/>
          <p:nvPr/>
        </p:nvSpPr>
        <p:spPr>
          <a:xfrm>
            <a:off x="6868896" y="2554318"/>
            <a:ext cx="2210021" cy="696176"/>
          </a:xfrm>
          <a:prstGeom prst="rect">
            <a:avLst/>
          </a:prstGeom>
        </p:spPr>
        <p:txBody>
          <a:bodyPr spcFirstLastPara="0" lIns="89253" tIns="89253" rIns="89253" bIns="0" anchor="t"/>
          <a:lstStyle/>
          <a:p>
            <a:pPr algn="ctr" hangingPunct="0">
              <a:lnSpc>
                <a:spcPct val="100000"/>
              </a:lnSpc>
            </a:pPr>
            <a:r>
              <a:rPr sz="3373" b="1">
                <a:solidFill>
                  <a:srgbClr val="122D5B"/>
                </a:solidFill>
                <a:latin typeface="Lato"/>
                <a:cs typeface="Lato"/>
              </a:rPr>
              <a:t>SPAG</a:t>
            </a:r>
          </a:p>
        </p:txBody>
      </p:sp>
      <p:sp>
        <p:nvSpPr>
          <p:cNvPr id="21" name="Body text copy 14"/>
          <p:cNvSpPr/>
          <p:nvPr/>
        </p:nvSpPr>
        <p:spPr>
          <a:xfrm>
            <a:off x="6868896" y="3357597"/>
            <a:ext cx="2210021" cy="1570858"/>
          </a:xfrm>
          <a:prstGeom prst="rect">
            <a:avLst/>
          </a:prstGeom>
        </p:spPr>
        <p:txBody>
          <a:bodyPr spcFirstLastPara="0" lIns="89253" tIns="89253" rIns="89253" bIns="0" anchor="t"/>
          <a:lstStyle/>
          <a:p>
            <a:pPr algn="l" hangingPunct="0">
              <a:lnSpc>
                <a:spcPct val="100000"/>
              </a:lnSpc>
            </a:pPr>
            <a:r>
              <a:rPr sz="9136">
                <a:solidFill>
                  <a:srgbClr val="E23320"/>
                </a:solidFill>
                <a:latin typeface="Chango"/>
                <a:cs typeface="Chango"/>
              </a:rPr>
              <a:t>49</a:t>
            </a:r>
          </a:p>
        </p:txBody>
      </p:sp>
      <p:pic>
        <p:nvPicPr>
          <p:cNvPr id="22" name="Shape-8"/>
          <p:cNvPicPr/>
          <p:nvPr/>
        </p:nvPicPr>
        <p:blipFill rotWithShape="1">
          <a:blip r:embed="rId15"/>
          <a:stretch>
            <a:fillRect/>
          </a:stretch>
        </p:blipFill>
        <p:spPr>
          <a:xfrm>
            <a:off x="0" y="278359"/>
            <a:ext cx="928234" cy="928234"/>
          </a:xfrm>
          <a:prstGeom prst="rect">
            <a:avLst/>
          </a:prstGeom>
        </p:spPr>
      </p:pic>
      <p:sp>
        <p:nvSpPr>
          <p:cNvPr id="23" name="Body text copy 15"/>
          <p:cNvSpPr/>
          <p:nvPr/>
        </p:nvSpPr>
        <p:spPr>
          <a:xfrm>
            <a:off x="9699791" y="2563243"/>
            <a:ext cx="2210021" cy="696176"/>
          </a:xfrm>
          <a:prstGeom prst="rect">
            <a:avLst/>
          </a:prstGeom>
        </p:spPr>
        <p:txBody>
          <a:bodyPr spcFirstLastPara="0" lIns="89253" tIns="89253" rIns="89253" bIns="0" anchor="t"/>
          <a:lstStyle/>
          <a:p>
            <a:pPr algn="ctr" hangingPunct="0">
              <a:lnSpc>
                <a:spcPct val="100000"/>
              </a:lnSpc>
            </a:pPr>
            <a:r>
              <a:rPr sz="3373" b="1">
                <a:solidFill>
                  <a:srgbClr val="122D5B"/>
                </a:solidFill>
                <a:latin typeface="Lato"/>
                <a:cs typeface="Lato"/>
              </a:rPr>
              <a:t>WTX</a:t>
            </a:r>
          </a:p>
        </p:txBody>
      </p:sp>
      <p:sp>
        <p:nvSpPr>
          <p:cNvPr id="24" name="Body text copy 16"/>
          <p:cNvSpPr/>
          <p:nvPr/>
        </p:nvSpPr>
        <p:spPr>
          <a:xfrm>
            <a:off x="10202342" y="3357597"/>
            <a:ext cx="1204919" cy="1570858"/>
          </a:xfrm>
          <a:prstGeom prst="rect">
            <a:avLst/>
          </a:prstGeom>
        </p:spPr>
        <p:txBody>
          <a:bodyPr spcFirstLastPara="0" lIns="89253" tIns="89253" rIns="89253" bIns="0" anchor="t"/>
          <a:lstStyle/>
          <a:p>
            <a:pPr algn="l" hangingPunct="0">
              <a:lnSpc>
                <a:spcPct val="100000"/>
              </a:lnSpc>
            </a:pPr>
            <a:r>
              <a:rPr sz="9136">
                <a:solidFill>
                  <a:srgbClr val="E23320"/>
                </a:solidFill>
                <a:latin typeface="Chango"/>
                <a:cs typeface="Chango"/>
              </a:rPr>
              <a:t>9</a:t>
            </a:r>
          </a:p>
        </p:txBody>
      </p:sp>
    </p:spTree>
    <p:extLst>
      <p:ext uri="{BB962C8B-B14F-4D97-AF65-F5344CB8AC3E}">
        <p14:creationId xmlns:p14="http://schemas.microsoft.com/office/powerpoint/2010/main" val="2801059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blank copy 11"/>
        <p:cNvGrpSpPr/>
        <p:nvPr/>
      </p:nvGrpSpPr>
      <p:grpSpPr>
        <a:xfrm>
          <a:off x="0" y="0"/>
          <a:ext cx="0" cy="0"/>
          <a:chOff x="0" y="0"/>
          <a:chExt cx="0" cy="0"/>
        </a:xfrm>
      </p:grpSpPr>
      <p:sp>
        <p:nvSpPr>
          <p:cNvPr id="2" name="Body text"/>
          <p:cNvSpPr/>
          <p:nvPr/>
        </p:nvSpPr>
        <p:spPr>
          <a:xfrm>
            <a:off x="897686" y="376537"/>
            <a:ext cx="9907116" cy="696176"/>
          </a:xfrm>
          <a:prstGeom prst="rect">
            <a:avLst/>
          </a:prstGeom>
        </p:spPr>
        <p:txBody>
          <a:bodyPr spcFirstLastPara="0" lIns="89253" tIns="89253" rIns="89253" bIns="0" anchor="t"/>
          <a:lstStyle/>
          <a:p>
            <a:pPr algn="l" hangingPunct="0">
              <a:lnSpc>
                <a:spcPct val="100000"/>
              </a:lnSpc>
            </a:pPr>
            <a:r>
              <a:rPr sz="3373" b="1">
                <a:solidFill>
                  <a:srgbClr val="122D5B"/>
                </a:solidFill>
                <a:latin typeface="Lato"/>
                <a:cs typeface="Lato"/>
              </a:rPr>
              <a:t>SPAG CORE </a:t>
            </a:r>
            <a:r>
              <a:rPr sz="3373" b="1">
                <a:solidFill>
                  <a:srgbClr val="CE2525"/>
                </a:solidFill>
                <a:latin typeface="Lato"/>
                <a:cs typeface="Lato"/>
              </a:rPr>
              <a:t>UPDATE - As of 03.31.2024</a:t>
            </a:r>
          </a:p>
        </p:txBody>
      </p:sp>
      <p:sp>
        <p:nvSpPr>
          <p:cNvPr id="3" name="Body text copy 8"/>
          <p:cNvSpPr/>
          <p:nvPr/>
        </p:nvSpPr>
        <p:spPr>
          <a:xfrm>
            <a:off x="1322962" y="1527905"/>
            <a:ext cx="8748823" cy="562296"/>
          </a:xfrm>
          <a:prstGeom prst="rect">
            <a:avLst/>
          </a:prstGeom>
        </p:spPr>
        <p:txBody>
          <a:bodyPr spcFirstLastPara="0" lIns="89253" tIns="89253" rIns="89253" bIns="0" anchor="t"/>
          <a:lstStyle/>
          <a:p>
            <a:pPr algn="l" hangingPunct="0">
              <a:lnSpc>
                <a:spcPct val="100000"/>
              </a:lnSpc>
            </a:pPr>
            <a:r>
              <a:rPr sz="2530" b="1" dirty="0">
                <a:solidFill>
                  <a:srgbClr val="122D5B"/>
                </a:solidFill>
                <a:latin typeface="Lato"/>
                <a:cs typeface="Lato"/>
              </a:rPr>
              <a:t>How many JOBS have been retained or created so far? </a:t>
            </a:r>
          </a:p>
        </p:txBody>
      </p:sp>
      <p:pic>
        <p:nvPicPr>
          <p:cNvPr id="4" name="Building_153"/>
          <p:cNvPicPr/>
          <p:nvPr/>
        </p:nvPicPr>
        <p:blipFill rotWithShape="1">
          <a:blip r:embed="rId3"/>
          <a:stretch>
            <a:fillRect/>
          </a:stretch>
        </p:blipFill>
        <p:spPr>
          <a:xfrm>
            <a:off x="0" y="5133738"/>
            <a:ext cx="1044264" cy="1820767"/>
          </a:xfrm>
          <a:prstGeom prst="rect">
            <a:avLst/>
          </a:prstGeom>
        </p:spPr>
      </p:pic>
      <p:pic>
        <p:nvPicPr>
          <p:cNvPr id="5" name="Building_152"/>
          <p:cNvPicPr/>
          <p:nvPr/>
        </p:nvPicPr>
        <p:blipFill rotWithShape="1">
          <a:blip r:embed="rId4"/>
          <a:stretch>
            <a:fillRect/>
          </a:stretch>
        </p:blipFill>
        <p:spPr>
          <a:xfrm>
            <a:off x="1012357" y="5981644"/>
            <a:ext cx="903227" cy="978664"/>
          </a:xfrm>
          <a:prstGeom prst="rect">
            <a:avLst/>
          </a:prstGeom>
        </p:spPr>
      </p:pic>
      <p:pic>
        <p:nvPicPr>
          <p:cNvPr id="6" name="Building-145"/>
          <p:cNvPicPr/>
          <p:nvPr/>
        </p:nvPicPr>
        <p:blipFill rotWithShape="1">
          <a:blip r:embed="rId5"/>
          <a:stretch>
            <a:fillRect/>
          </a:stretch>
        </p:blipFill>
        <p:spPr>
          <a:xfrm>
            <a:off x="2718386" y="5794212"/>
            <a:ext cx="871293" cy="1164879"/>
          </a:xfrm>
          <a:prstGeom prst="rect">
            <a:avLst/>
          </a:prstGeom>
        </p:spPr>
      </p:pic>
      <p:pic>
        <p:nvPicPr>
          <p:cNvPr id="7" name="Building-120"/>
          <p:cNvPicPr/>
          <p:nvPr/>
        </p:nvPicPr>
        <p:blipFill rotWithShape="1">
          <a:blip r:embed="rId6"/>
          <a:stretch>
            <a:fillRect/>
          </a:stretch>
        </p:blipFill>
        <p:spPr>
          <a:xfrm>
            <a:off x="1880907" y="5133738"/>
            <a:ext cx="865757" cy="1820767"/>
          </a:xfrm>
          <a:prstGeom prst="rect">
            <a:avLst/>
          </a:prstGeom>
        </p:spPr>
      </p:pic>
      <p:pic>
        <p:nvPicPr>
          <p:cNvPr id="8" name="Building-119"/>
          <p:cNvPicPr/>
          <p:nvPr/>
        </p:nvPicPr>
        <p:blipFill rotWithShape="1">
          <a:blip r:embed="rId7"/>
          <a:stretch>
            <a:fillRect/>
          </a:stretch>
        </p:blipFill>
        <p:spPr>
          <a:xfrm>
            <a:off x="3558334" y="5142663"/>
            <a:ext cx="1320949" cy="1820767"/>
          </a:xfrm>
          <a:prstGeom prst="rect">
            <a:avLst/>
          </a:prstGeom>
        </p:spPr>
      </p:pic>
      <p:pic>
        <p:nvPicPr>
          <p:cNvPr id="9" name="Building-136"/>
          <p:cNvPicPr/>
          <p:nvPr/>
        </p:nvPicPr>
        <p:blipFill rotWithShape="1">
          <a:blip r:embed="rId8"/>
          <a:stretch>
            <a:fillRect/>
          </a:stretch>
        </p:blipFill>
        <p:spPr>
          <a:xfrm>
            <a:off x="4849586" y="5571079"/>
            <a:ext cx="1820767" cy="1320949"/>
          </a:xfrm>
          <a:prstGeom prst="rect">
            <a:avLst/>
          </a:prstGeom>
        </p:spPr>
      </p:pic>
      <p:pic>
        <p:nvPicPr>
          <p:cNvPr id="10" name="Building_151"/>
          <p:cNvPicPr/>
          <p:nvPr/>
        </p:nvPicPr>
        <p:blipFill rotWithShape="1">
          <a:blip r:embed="rId9"/>
          <a:stretch>
            <a:fillRect/>
          </a:stretch>
        </p:blipFill>
        <p:spPr>
          <a:xfrm>
            <a:off x="6637984" y="5080186"/>
            <a:ext cx="1008562" cy="1820767"/>
          </a:xfrm>
          <a:prstGeom prst="rect">
            <a:avLst/>
          </a:prstGeom>
        </p:spPr>
      </p:pic>
      <p:pic>
        <p:nvPicPr>
          <p:cNvPr id="11" name="Building_153"/>
          <p:cNvPicPr/>
          <p:nvPr/>
        </p:nvPicPr>
        <p:blipFill rotWithShape="1">
          <a:blip r:embed="rId10"/>
          <a:stretch>
            <a:fillRect/>
          </a:stretch>
        </p:blipFill>
        <p:spPr>
          <a:xfrm>
            <a:off x="7616889" y="5089111"/>
            <a:ext cx="1044264" cy="1820767"/>
          </a:xfrm>
          <a:prstGeom prst="rect">
            <a:avLst/>
          </a:prstGeom>
        </p:spPr>
      </p:pic>
      <p:pic>
        <p:nvPicPr>
          <p:cNvPr id="12" name="Building-145"/>
          <p:cNvPicPr/>
          <p:nvPr/>
        </p:nvPicPr>
        <p:blipFill rotWithShape="1">
          <a:blip r:embed="rId11"/>
          <a:stretch>
            <a:fillRect/>
          </a:stretch>
        </p:blipFill>
        <p:spPr>
          <a:xfrm>
            <a:off x="8642672" y="5719034"/>
            <a:ext cx="890507" cy="1190844"/>
          </a:xfrm>
          <a:prstGeom prst="rect">
            <a:avLst/>
          </a:prstGeom>
        </p:spPr>
      </p:pic>
      <p:pic>
        <p:nvPicPr>
          <p:cNvPr id="13" name="Building-121"/>
          <p:cNvPicPr/>
          <p:nvPr/>
        </p:nvPicPr>
        <p:blipFill rotWithShape="1">
          <a:blip r:embed="rId12"/>
          <a:stretch>
            <a:fillRect/>
          </a:stretch>
        </p:blipFill>
        <p:spPr>
          <a:xfrm>
            <a:off x="9452008" y="5089111"/>
            <a:ext cx="1115666" cy="1820767"/>
          </a:xfrm>
          <a:prstGeom prst="rect">
            <a:avLst/>
          </a:prstGeom>
        </p:spPr>
      </p:pic>
      <p:pic>
        <p:nvPicPr>
          <p:cNvPr id="14" name="Building-120"/>
          <p:cNvPicPr/>
          <p:nvPr/>
        </p:nvPicPr>
        <p:blipFill rotWithShape="1">
          <a:blip r:embed="rId13"/>
          <a:stretch>
            <a:fillRect/>
          </a:stretch>
        </p:blipFill>
        <p:spPr>
          <a:xfrm>
            <a:off x="10540670" y="5089111"/>
            <a:ext cx="865757" cy="1820767"/>
          </a:xfrm>
          <a:prstGeom prst="rect">
            <a:avLst/>
          </a:prstGeom>
        </p:spPr>
      </p:pic>
      <p:pic>
        <p:nvPicPr>
          <p:cNvPr id="15" name="Building_151"/>
          <p:cNvPicPr/>
          <p:nvPr/>
        </p:nvPicPr>
        <p:blipFill rotWithShape="1">
          <a:blip r:embed="rId14"/>
          <a:stretch>
            <a:fillRect/>
          </a:stretch>
        </p:blipFill>
        <p:spPr>
          <a:xfrm>
            <a:off x="11375674" y="5089111"/>
            <a:ext cx="1008562" cy="1820767"/>
          </a:xfrm>
          <a:prstGeom prst="rect">
            <a:avLst/>
          </a:prstGeom>
        </p:spPr>
      </p:pic>
      <p:sp>
        <p:nvSpPr>
          <p:cNvPr id="16" name="Body text copy 9"/>
          <p:cNvSpPr/>
          <p:nvPr/>
        </p:nvSpPr>
        <p:spPr>
          <a:xfrm>
            <a:off x="375339" y="3259419"/>
            <a:ext cx="2141563" cy="1204919"/>
          </a:xfrm>
          <a:prstGeom prst="rect">
            <a:avLst/>
          </a:prstGeom>
        </p:spPr>
        <p:txBody>
          <a:bodyPr spcFirstLastPara="0" lIns="89253" tIns="89253" rIns="89253" bIns="0" anchor="t"/>
          <a:lstStyle/>
          <a:p>
            <a:pPr algn="l" hangingPunct="0">
              <a:lnSpc>
                <a:spcPct val="100000"/>
              </a:lnSpc>
            </a:pPr>
            <a:r>
              <a:rPr sz="6746">
                <a:solidFill>
                  <a:srgbClr val="E23320"/>
                </a:solidFill>
                <a:latin typeface="Chango"/>
                <a:cs typeface="Chango"/>
              </a:rPr>
              <a:t>152</a:t>
            </a:r>
          </a:p>
        </p:txBody>
      </p:sp>
      <p:sp>
        <p:nvSpPr>
          <p:cNvPr id="17" name="Body text copy 10"/>
          <p:cNvSpPr/>
          <p:nvPr/>
        </p:nvSpPr>
        <p:spPr>
          <a:xfrm>
            <a:off x="446267" y="2554318"/>
            <a:ext cx="1804507" cy="696176"/>
          </a:xfrm>
          <a:prstGeom prst="rect">
            <a:avLst/>
          </a:prstGeom>
        </p:spPr>
        <p:txBody>
          <a:bodyPr spcFirstLastPara="0" lIns="89253" tIns="89253" rIns="89253" bIns="0" anchor="t"/>
          <a:lstStyle/>
          <a:p>
            <a:pPr algn="ctr" hangingPunct="0">
              <a:lnSpc>
                <a:spcPct val="100000"/>
              </a:lnSpc>
            </a:pPr>
            <a:r>
              <a:rPr sz="3373" b="1">
                <a:solidFill>
                  <a:srgbClr val="122D5B"/>
                </a:solidFill>
                <a:latin typeface="Lato"/>
                <a:cs typeface="Lato"/>
              </a:rPr>
              <a:t>Permian</a:t>
            </a:r>
          </a:p>
        </p:txBody>
      </p:sp>
      <p:sp>
        <p:nvSpPr>
          <p:cNvPr id="18" name="Body text copy 11"/>
          <p:cNvSpPr/>
          <p:nvPr/>
        </p:nvSpPr>
        <p:spPr>
          <a:xfrm>
            <a:off x="3418402" y="2554318"/>
            <a:ext cx="2210021" cy="696176"/>
          </a:xfrm>
          <a:prstGeom prst="rect">
            <a:avLst/>
          </a:prstGeom>
        </p:spPr>
        <p:txBody>
          <a:bodyPr spcFirstLastPara="0" lIns="89253" tIns="89253" rIns="89253" bIns="0" anchor="t"/>
          <a:lstStyle/>
          <a:p>
            <a:pPr algn="ctr" hangingPunct="0">
              <a:lnSpc>
                <a:spcPct val="100000"/>
              </a:lnSpc>
            </a:pPr>
            <a:r>
              <a:rPr sz="3373" b="1">
                <a:solidFill>
                  <a:srgbClr val="122D5B"/>
                </a:solidFill>
                <a:latin typeface="Lato"/>
                <a:cs typeface="Lato"/>
              </a:rPr>
              <a:t>Panhandle</a:t>
            </a:r>
          </a:p>
        </p:txBody>
      </p:sp>
      <p:sp>
        <p:nvSpPr>
          <p:cNvPr id="19" name="Body text copy 12"/>
          <p:cNvSpPr/>
          <p:nvPr/>
        </p:nvSpPr>
        <p:spPr>
          <a:xfrm>
            <a:off x="3418401" y="3259419"/>
            <a:ext cx="2258990" cy="1204919"/>
          </a:xfrm>
          <a:prstGeom prst="rect">
            <a:avLst/>
          </a:prstGeom>
        </p:spPr>
        <p:txBody>
          <a:bodyPr spcFirstLastPara="0" lIns="89253" tIns="89253" rIns="89253" bIns="0" anchor="t"/>
          <a:lstStyle/>
          <a:p>
            <a:pPr algn="l" hangingPunct="0">
              <a:lnSpc>
                <a:spcPct val="100000"/>
              </a:lnSpc>
            </a:pPr>
            <a:r>
              <a:rPr sz="6746">
                <a:solidFill>
                  <a:srgbClr val="E23320"/>
                </a:solidFill>
                <a:latin typeface="Chango"/>
                <a:cs typeface="Chango"/>
              </a:rPr>
              <a:t>194</a:t>
            </a:r>
          </a:p>
        </p:txBody>
      </p:sp>
      <p:sp>
        <p:nvSpPr>
          <p:cNvPr id="20" name="Body text copy 13"/>
          <p:cNvSpPr/>
          <p:nvPr/>
        </p:nvSpPr>
        <p:spPr>
          <a:xfrm>
            <a:off x="6868896" y="2554318"/>
            <a:ext cx="2210021" cy="696176"/>
          </a:xfrm>
          <a:prstGeom prst="rect">
            <a:avLst/>
          </a:prstGeom>
        </p:spPr>
        <p:txBody>
          <a:bodyPr spcFirstLastPara="0" lIns="89253" tIns="89253" rIns="89253" bIns="0" anchor="t"/>
          <a:lstStyle/>
          <a:p>
            <a:pPr algn="ctr" hangingPunct="0">
              <a:lnSpc>
                <a:spcPct val="100000"/>
              </a:lnSpc>
            </a:pPr>
            <a:r>
              <a:rPr sz="3373" b="1">
                <a:solidFill>
                  <a:srgbClr val="122D5B"/>
                </a:solidFill>
                <a:latin typeface="Lato"/>
                <a:cs typeface="Lato"/>
              </a:rPr>
              <a:t>SPAG</a:t>
            </a:r>
          </a:p>
        </p:txBody>
      </p:sp>
      <p:sp>
        <p:nvSpPr>
          <p:cNvPr id="21" name="Body text copy 14"/>
          <p:cNvSpPr/>
          <p:nvPr/>
        </p:nvSpPr>
        <p:spPr>
          <a:xfrm>
            <a:off x="6738176" y="3259419"/>
            <a:ext cx="2471461" cy="1204919"/>
          </a:xfrm>
          <a:prstGeom prst="rect">
            <a:avLst/>
          </a:prstGeom>
        </p:spPr>
        <p:txBody>
          <a:bodyPr spcFirstLastPara="0" lIns="89253" tIns="89253" rIns="89253" bIns="0" anchor="t"/>
          <a:lstStyle/>
          <a:p>
            <a:pPr algn="l" hangingPunct="0">
              <a:lnSpc>
                <a:spcPct val="100000"/>
              </a:lnSpc>
            </a:pPr>
            <a:r>
              <a:rPr sz="6746">
                <a:solidFill>
                  <a:srgbClr val="E23320"/>
                </a:solidFill>
                <a:latin typeface="Chango"/>
                <a:cs typeface="Chango"/>
              </a:rPr>
              <a:t>409</a:t>
            </a:r>
          </a:p>
        </p:txBody>
      </p:sp>
      <p:pic>
        <p:nvPicPr>
          <p:cNvPr id="22" name="Shape-8"/>
          <p:cNvPicPr/>
          <p:nvPr/>
        </p:nvPicPr>
        <p:blipFill rotWithShape="1">
          <a:blip r:embed="rId15"/>
          <a:stretch>
            <a:fillRect/>
          </a:stretch>
        </p:blipFill>
        <p:spPr>
          <a:xfrm>
            <a:off x="0" y="278359"/>
            <a:ext cx="928234" cy="928234"/>
          </a:xfrm>
          <a:prstGeom prst="rect">
            <a:avLst/>
          </a:prstGeom>
        </p:spPr>
      </p:pic>
      <p:sp>
        <p:nvSpPr>
          <p:cNvPr id="23" name="Body text copy 15"/>
          <p:cNvSpPr/>
          <p:nvPr/>
        </p:nvSpPr>
        <p:spPr>
          <a:xfrm>
            <a:off x="9699791" y="2563243"/>
            <a:ext cx="2210021" cy="696176"/>
          </a:xfrm>
          <a:prstGeom prst="rect">
            <a:avLst/>
          </a:prstGeom>
        </p:spPr>
        <p:txBody>
          <a:bodyPr spcFirstLastPara="0" lIns="89253" tIns="89253" rIns="89253" bIns="0" anchor="t"/>
          <a:lstStyle/>
          <a:p>
            <a:pPr algn="ctr" hangingPunct="0">
              <a:lnSpc>
                <a:spcPct val="100000"/>
              </a:lnSpc>
            </a:pPr>
            <a:r>
              <a:rPr sz="3373" b="1">
                <a:solidFill>
                  <a:srgbClr val="122D5B"/>
                </a:solidFill>
                <a:latin typeface="Lato"/>
                <a:cs typeface="Lato"/>
              </a:rPr>
              <a:t>WTX</a:t>
            </a:r>
          </a:p>
        </p:txBody>
      </p:sp>
      <p:sp>
        <p:nvSpPr>
          <p:cNvPr id="24" name="Body text copy 16"/>
          <p:cNvSpPr/>
          <p:nvPr/>
        </p:nvSpPr>
        <p:spPr>
          <a:xfrm>
            <a:off x="9979726" y="3259419"/>
            <a:ext cx="1650151" cy="1204919"/>
          </a:xfrm>
          <a:prstGeom prst="rect">
            <a:avLst/>
          </a:prstGeom>
        </p:spPr>
        <p:txBody>
          <a:bodyPr spcFirstLastPara="0" lIns="89253" tIns="89253" rIns="89253" bIns="0" anchor="t"/>
          <a:lstStyle/>
          <a:p>
            <a:pPr algn="l" hangingPunct="0">
              <a:lnSpc>
                <a:spcPct val="100000"/>
              </a:lnSpc>
            </a:pPr>
            <a:r>
              <a:rPr sz="6746">
                <a:solidFill>
                  <a:srgbClr val="E23320"/>
                </a:solidFill>
                <a:latin typeface="Chango"/>
                <a:cs typeface="Chango"/>
              </a:rPr>
              <a:t>47</a:t>
            </a:r>
          </a:p>
        </p:txBody>
      </p:sp>
    </p:spTree>
    <p:extLst>
      <p:ext uri="{BB962C8B-B14F-4D97-AF65-F5344CB8AC3E}">
        <p14:creationId xmlns:p14="http://schemas.microsoft.com/office/powerpoint/2010/main" val="1460443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blank copy 16"/>
        <p:cNvGrpSpPr/>
        <p:nvPr/>
      </p:nvGrpSpPr>
      <p:grpSpPr>
        <a:xfrm>
          <a:off x="0" y="0"/>
          <a:ext cx="0" cy="0"/>
          <a:chOff x="0" y="0"/>
          <a:chExt cx="0" cy="0"/>
        </a:xfrm>
      </p:grpSpPr>
      <p:sp>
        <p:nvSpPr>
          <p:cNvPr id="2" name="Body text"/>
          <p:cNvSpPr/>
          <p:nvPr/>
        </p:nvSpPr>
        <p:spPr>
          <a:xfrm>
            <a:off x="892533" y="278359"/>
            <a:ext cx="9907116" cy="821130"/>
          </a:xfrm>
          <a:prstGeom prst="rect">
            <a:avLst/>
          </a:prstGeom>
        </p:spPr>
        <p:txBody>
          <a:bodyPr spcFirstLastPara="0" lIns="89253" tIns="89253" rIns="89253" bIns="0" anchor="t"/>
          <a:lstStyle/>
          <a:p>
            <a:pPr algn="l" hangingPunct="0">
              <a:lnSpc>
                <a:spcPct val="100000"/>
              </a:lnSpc>
            </a:pPr>
            <a:r>
              <a:rPr sz="3373" b="1">
                <a:solidFill>
                  <a:srgbClr val="122D5B"/>
                </a:solidFill>
                <a:latin typeface="Lato"/>
                <a:cs typeface="Lato"/>
              </a:rPr>
              <a:t>SPAG CORE </a:t>
            </a:r>
            <a:r>
              <a:rPr sz="3373" b="1">
                <a:solidFill>
                  <a:srgbClr val="CE2525"/>
                </a:solidFill>
                <a:latin typeface="Lato"/>
                <a:cs typeface="Lato"/>
              </a:rPr>
              <a:t>UPDATE - As of 03.31.2024</a:t>
            </a:r>
          </a:p>
        </p:txBody>
      </p:sp>
      <p:pic>
        <p:nvPicPr>
          <p:cNvPr id="3" name="Shape-8"/>
          <p:cNvPicPr/>
          <p:nvPr/>
        </p:nvPicPr>
        <p:blipFill rotWithShape="1">
          <a:blip r:embed="rId3"/>
          <a:stretch>
            <a:fillRect/>
          </a:stretch>
        </p:blipFill>
        <p:spPr>
          <a:xfrm>
            <a:off x="0" y="278359"/>
            <a:ext cx="928234" cy="928234"/>
          </a:xfrm>
          <a:prstGeom prst="rect">
            <a:avLst/>
          </a:prstGeom>
        </p:spPr>
      </p:pic>
      <p:sp>
        <p:nvSpPr>
          <p:cNvPr id="4" name="Body text copy"/>
          <p:cNvSpPr/>
          <p:nvPr/>
        </p:nvSpPr>
        <p:spPr>
          <a:xfrm>
            <a:off x="5851244" y="1170892"/>
            <a:ext cx="5087281" cy="517669"/>
          </a:xfrm>
          <a:prstGeom prst="rect">
            <a:avLst/>
          </a:prstGeom>
        </p:spPr>
        <p:txBody>
          <a:bodyPr spcFirstLastPara="0" lIns="89253" tIns="44627" rIns="89253" bIns="0" anchor="t"/>
          <a:lstStyle/>
          <a:p>
            <a:pPr algn="l" hangingPunct="0">
              <a:lnSpc>
                <a:spcPct val="125000"/>
              </a:lnSpc>
            </a:pPr>
            <a:r>
              <a:rPr sz="2249" b="1">
                <a:solidFill>
                  <a:srgbClr val="121212"/>
                </a:solidFill>
                <a:latin typeface="Roboto"/>
                <a:cs typeface="Roboto"/>
              </a:rPr>
              <a:t>Woman Owned</a:t>
            </a:r>
          </a:p>
        </p:txBody>
      </p:sp>
      <p:sp>
        <p:nvSpPr>
          <p:cNvPr id="5" name="Body text copy"/>
          <p:cNvSpPr/>
          <p:nvPr/>
        </p:nvSpPr>
        <p:spPr>
          <a:xfrm>
            <a:off x="5851244" y="3029104"/>
            <a:ext cx="5087281" cy="517669"/>
          </a:xfrm>
          <a:prstGeom prst="rect">
            <a:avLst/>
          </a:prstGeom>
        </p:spPr>
        <p:txBody>
          <a:bodyPr spcFirstLastPara="0" lIns="89253" tIns="44627" rIns="89253" bIns="0" anchor="t"/>
          <a:lstStyle/>
          <a:p>
            <a:pPr algn="l" hangingPunct="0">
              <a:lnSpc>
                <a:spcPct val="125000"/>
              </a:lnSpc>
            </a:pPr>
            <a:r>
              <a:rPr sz="2249" b="1">
                <a:solidFill>
                  <a:srgbClr val="121212"/>
                </a:solidFill>
                <a:latin typeface="Roboto"/>
                <a:cs typeface="Roboto"/>
              </a:rPr>
              <a:t>Minority Owned</a:t>
            </a:r>
          </a:p>
        </p:txBody>
      </p:sp>
      <p:sp>
        <p:nvSpPr>
          <p:cNvPr id="6" name="Body text copy"/>
          <p:cNvSpPr/>
          <p:nvPr/>
        </p:nvSpPr>
        <p:spPr>
          <a:xfrm>
            <a:off x="5865780" y="4991341"/>
            <a:ext cx="5087281" cy="517669"/>
          </a:xfrm>
          <a:prstGeom prst="rect">
            <a:avLst/>
          </a:prstGeom>
        </p:spPr>
        <p:txBody>
          <a:bodyPr spcFirstLastPara="0" lIns="89253" tIns="44627" rIns="89253" bIns="0" anchor="t"/>
          <a:lstStyle/>
          <a:p>
            <a:pPr algn="l" hangingPunct="0">
              <a:lnSpc>
                <a:spcPct val="125000"/>
              </a:lnSpc>
            </a:pPr>
            <a:r>
              <a:rPr sz="2249" b="1">
                <a:solidFill>
                  <a:srgbClr val="121212"/>
                </a:solidFill>
                <a:latin typeface="Roboto"/>
                <a:cs typeface="Roboto"/>
              </a:rPr>
              <a:t>Rural Businesses</a:t>
            </a:r>
          </a:p>
        </p:txBody>
      </p:sp>
      <p:pic>
        <p:nvPicPr>
          <p:cNvPr id="7" name="Progress Bar copy"/>
          <p:cNvPicPr/>
          <p:nvPr/>
        </p:nvPicPr>
        <p:blipFill rotWithShape="1">
          <a:blip r:embed="rId4"/>
          <a:stretch>
            <a:fillRect/>
          </a:stretch>
        </p:blipFill>
        <p:spPr>
          <a:xfrm>
            <a:off x="5865779" y="1706412"/>
            <a:ext cx="5278296" cy="829447"/>
          </a:xfrm>
          <a:prstGeom prst="rect">
            <a:avLst/>
          </a:prstGeom>
        </p:spPr>
      </p:pic>
      <p:pic>
        <p:nvPicPr>
          <p:cNvPr id="8" name="Progress Bar copy"/>
          <p:cNvPicPr/>
          <p:nvPr/>
        </p:nvPicPr>
        <p:blipFill rotWithShape="1">
          <a:blip r:embed="rId5"/>
          <a:stretch>
            <a:fillRect/>
          </a:stretch>
        </p:blipFill>
        <p:spPr>
          <a:xfrm>
            <a:off x="5982060" y="3581438"/>
            <a:ext cx="5278296" cy="829447"/>
          </a:xfrm>
          <a:prstGeom prst="rect">
            <a:avLst/>
          </a:prstGeom>
        </p:spPr>
      </p:pic>
      <p:pic>
        <p:nvPicPr>
          <p:cNvPr id="9" name="Progress Bar copy"/>
          <p:cNvPicPr/>
          <p:nvPr/>
        </p:nvPicPr>
        <p:blipFill rotWithShape="1">
          <a:blip r:embed="rId6"/>
          <a:stretch>
            <a:fillRect/>
          </a:stretch>
        </p:blipFill>
        <p:spPr>
          <a:xfrm>
            <a:off x="5982060" y="5529140"/>
            <a:ext cx="5278296" cy="829447"/>
          </a:xfrm>
          <a:prstGeom prst="rect">
            <a:avLst/>
          </a:prstGeom>
        </p:spPr>
      </p:pic>
      <p:pic>
        <p:nvPicPr>
          <p:cNvPr id="10" name="Icon-348"/>
          <p:cNvPicPr/>
          <p:nvPr/>
        </p:nvPicPr>
        <p:blipFill rotWithShape="1">
          <a:blip r:embed="rId7"/>
          <a:stretch>
            <a:fillRect/>
          </a:stretch>
        </p:blipFill>
        <p:spPr>
          <a:xfrm>
            <a:off x="446267" y="1643935"/>
            <a:ext cx="4721499" cy="3840012"/>
          </a:xfrm>
          <a:prstGeom prst="rect">
            <a:avLst/>
          </a:prstGeom>
        </p:spPr>
      </p:pic>
    </p:spTree>
    <p:extLst>
      <p:ext uri="{BB962C8B-B14F-4D97-AF65-F5344CB8AC3E}">
        <p14:creationId xmlns:p14="http://schemas.microsoft.com/office/powerpoint/2010/main" val="6683130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blank copy 13"/>
        <p:cNvGrpSpPr/>
        <p:nvPr/>
      </p:nvGrpSpPr>
      <p:grpSpPr>
        <a:xfrm>
          <a:off x="0" y="0"/>
          <a:ext cx="0" cy="0"/>
          <a:chOff x="0" y="0"/>
          <a:chExt cx="0" cy="0"/>
        </a:xfrm>
      </p:grpSpPr>
      <p:sp>
        <p:nvSpPr>
          <p:cNvPr id="2" name="Body text"/>
          <p:cNvSpPr/>
          <p:nvPr/>
        </p:nvSpPr>
        <p:spPr>
          <a:xfrm>
            <a:off x="897686" y="376537"/>
            <a:ext cx="9907116" cy="696176"/>
          </a:xfrm>
          <a:prstGeom prst="rect">
            <a:avLst/>
          </a:prstGeom>
        </p:spPr>
        <p:txBody>
          <a:bodyPr spcFirstLastPara="0" lIns="89253" tIns="89253" rIns="89253" bIns="0" anchor="t"/>
          <a:lstStyle/>
          <a:p>
            <a:pPr algn="l" hangingPunct="0">
              <a:lnSpc>
                <a:spcPct val="100000"/>
              </a:lnSpc>
            </a:pPr>
            <a:r>
              <a:rPr sz="3373" b="1">
                <a:solidFill>
                  <a:srgbClr val="122D5B"/>
                </a:solidFill>
                <a:latin typeface="Lato"/>
                <a:cs typeface="Lato"/>
              </a:rPr>
              <a:t>SPAG CORE </a:t>
            </a:r>
            <a:r>
              <a:rPr sz="3373" b="1">
                <a:solidFill>
                  <a:srgbClr val="CE2525"/>
                </a:solidFill>
                <a:latin typeface="Lato"/>
                <a:cs typeface="Lato"/>
              </a:rPr>
              <a:t>UPDATE - As of 03.31.2024</a:t>
            </a:r>
          </a:p>
        </p:txBody>
      </p:sp>
      <p:pic>
        <p:nvPicPr>
          <p:cNvPr id="3" name="Shape-8"/>
          <p:cNvPicPr/>
          <p:nvPr/>
        </p:nvPicPr>
        <p:blipFill rotWithShape="1">
          <a:blip r:embed="rId3"/>
          <a:stretch>
            <a:fillRect/>
          </a:stretch>
        </p:blipFill>
        <p:spPr>
          <a:xfrm>
            <a:off x="0" y="278359"/>
            <a:ext cx="928234" cy="928234"/>
          </a:xfrm>
          <a:prstGeom prst="rect">
            <a:avLst/>
          </a:prstGeom>
        </p:spPr>
      </p:pic>
      <p:pic>
        <p:nvPicPr>
          <p:cNvPr id="4" name="Chart 1"/>
          <p:cNvPicPr/>
          <p:nvPr/>
        </p:nvPicPr>
        <p:blipFill rotWithShape="1">
          <a:blip r:embed="rId4"/>
          <a:stretch>
            <a:fillRect/>
          </a:stretch>
        </p:blipFill>
        <p:spPr>
          <a:xfrm>
            <a:off x="676438" y="1304772"/>
            <a:ext cx="10839122" cy="5016035"/>
          </a:xfrm>
          <a:prstGeom prst="rect">
            <a:avLst/>
          </a:prstGeom>
        </p:spPr>
      </p:pic>
    </p:spTree>
    <p:extLst>
      <p:ext uri="{BB962C8B-B14F-4D97-AF65-F5344CB8AC3E}">
        <p14:creationId xmlns:p14="http://schemas.microsoft.com/office/powerpoint/2010/main" val="3089125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430316-7C63-BD8E-6D3A-5F32AF89F81C}"/>
              </a:ext>
            </a:extLst>
          </p:cNvPr>
          <p:cNvSpPr>
            <a:spLocks noGrp="1" noRot="1" noMove="1" noResize="1" noEditPoints="1" noAdjustHandles="1" noChangeArrowheads="1" noChangeShapeType="1"/>
          </p:cNvSpPr>
          <p:nvPr/>
        </p:nvSpPr>
        <p:spPr>
          <a:xfrm>
            <a:off x="-503433" y="5650787"/>
            <a:ext cx="12695434" cy="12072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1856AE5-2AB6-AAA0-BC9B-63355155733E}"/>
              </a:ext>
            </a:extLst>
          </p:cNvPr>
          <p:cNvGraphicFramePr>
            <a:graphicFrameLocks noGrp="1"/>
          </p:cNvGraphicFramePr>
          <p:nvPr>
            <p:ph idx="1"/>
            <p:extLst>
              <p:ext uri="{D42A27DB-BD31-4B8C-83A1-F6EECF244321}">
                <p14:modId xmlns:p14="http://schemas.microsoft.com/office/powerpoint/2010/main" val="2323876329"/>
              </p:ext>
            </p:extLst>
          </p:nvPr>
        </p:nvGraphicFramePr>
        <p:xfrm>
          <a:off x="758517" y="1962364"/>
          <a:ext cx="11329483" cy="4530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3B71AC8-C6AC-BA52-7C2B-8DB1E72BDD59}"/>
              </a:ext>
            </a:extLst>
          </p:cNvPr>
          <p:cNvSpPr>
            <a:spLocks noGrp="1"/>
          </p:cNvSpPr>
          <p:nvPr>
            <p:ph type="title"/>
          </p:nvPr>
        </p:nvSpPr>
        <p:spPr/>
        <p:txBody>
          <a:bodyPr vert="horz" lIns="91440" tIns="45720" rIns="91440" bIns="45720" rtlCol="0" anchor="ctr">
            <a:normAutofit/>
          </a:bodyPr>
          <a:lstStyle/>
          <a:p>
            <a:r>
              <a:rPr lang="en-US" dirty="0"/>
              <a:t>Agenda</a:t>
            </a:r>
          </a:p>
        </p:txBody>
      </p:sp>
    </p:spTree>
    <p:extLst>
      <p:ext uri="{BB962C8B-B14F-4D97-AF65-F5344CB8AC3E}">
        <p14:creationId xmlns:p14="http://schemas.microsoft.com/office/powerpoint/2010/main" val="3674570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Our Services copy 11"/>
        <p:cNvGrpSpPr/>
        <p:nvPr/>
      </p:nvGrpSpPr>
      <p:grpSpPr>
        <a:xfrm>
          <a:off x="0" y="0"/>
          <a:ext cx="0" cy="0"/>
          <a:chOff x="0" y="0"/>
          <a:chExt cx="0" cy="0"/>
        </a:xfrm>
      </p:grpSpPr>
      <p:pic>
        <p:nvPicPr>
          <p:cNvPr id="2" name="Holidays30-O"/>
          <p:cNvPicPr/>
          <p:nvPr/>
        </p:nvPicPr>
        <p:blipFill rotWithShape="1">
          <a:blip r:embed="rId3"/>
          <a:stretch>
            <a:fillRect/>
          </a:stretch>
        </p:blipFill>
        <p:spPr>
          <a:xfrm>
            <a:off x="15146284" y="9999715"/>
            <a:ext cx="629931" cy="704879"/>
          </a:xfrm>
          <a:prstGeom prst="rect">
            <a:avLst/>
          </a:prstGeom>
        </p:spPr>
      </p:pic>
      <p:sp>
        <p:nvSpPr>
          <p:cNvPr id="3" name="Body text copy"/>
          <p:cNvSpPr/>
          <p:nvPr/>
        </p:nvSpPr>
        <p:spPr>
          <a:xfrm>
            <a:off x="14155572" y="10722668"/>
            <a:ext cx="2579420" cy="437341"/>
          </a:xfrm>
          <a:prstGeom prst="rect">
            <a:avLst/>
          </a:prstGeom>
        </p:spPr>
        <p:txBody>
          <a:bodyPr spcFirstLastPara="0" lIns="89253" tIns="89253" rIns="89253" bIns="0" anchor="t"/>
          <a:lstStyle/>
          <a:p>
            <a:pPr algn="ctr" hangingPunct="0">
              <a:lnSpc>
                <a:spcPct val="100000"/>
              </a:lnSpc>
            </a:pPr>
            <a:r>
              <a:rPr sz="1687">
                <a:solidFill>
                  <a:srgbClr val="F0F0F0"/>
                </a:solidFill>
                <a:latin typeface="Roboto"/>
                <a:cs typeface="Roboto"/>
              </a:rPr>
              <a:t>GRAPHIC IMAGE</a:t>
            </a:r>
          </a:p>
        </p:txBody>
      </p:sp>
      <p:sp>
        <p:nvSpPr>
          <p:cNvPr id="4" name="Body text copy"/>
          <p:cNvSpPr/>
          <p:nvPr/>
        </p:nvSpPr>
        <p:spPr>
          <a:xfrm>
            <a:off x="14160819" y="11070755"/>
            <a:ext cx="2561570" cy="901458"/>
          </a:xfrm>
          <a:prstGeom prst="rect">
            <a:avLst/>
          </a:prstGeom>
        </p:spPr>
        <p:txBody>
          <a:bodyPr spcFirstLastPara="0" lIns="89253" tIns="89253" rIns="89253" bIns="0" anchor="t"/>
          <a:lstStyle/>
          <a:p>
            <a:pPr algn="ctr" hangingPunct="0">
              <a:lnSpc>
                <a:spcPct val="125000"/>
              </a:lnSpc>
            </a:pPr>
            <a:r>
              <a:rPr sz="1265">
                <a:solidFill>
                  <a:srgbClr val="F0F0F0"/>
                </a:solidFill>
                <a:latin typeface="Roboto"/>
                <a:cs typeface="Roboto"/>
              </a:rPr>
              <a:t>Lorem ipsum dolor sit amet, consectetur adipiscing elit, sed do eiusmod.</a:t>
            </a:r>
          </a:p>
        </p:txBody>
      </p:sp>
      <p:sp>
        <p:nvSpPr>
          <p:cNvPr id="5" name="Title"/>
          <p:cNvSpPr/>
          <p:nvPr/>
        </p:nvSpPr>
        <p:spPr>
          <a:xfrm>
            <a:off x="1338800" y="-1927871"/>
            <a:ext cx="7943543" cy="821130"/>
          </a:xfrm>
          <a:prstGeom prst="rect">
            <a:avLst/>
          </a:prstGeom>
        </p:spPr>
        <p:txBody>
          <a:bodyPr spcFirstLastPara="0" lIns="89253" tIns="89253" rIns="89253" bIns="0" anchor="t"/>
          <a:lstStyle/>
          <a:p>
            <a:pPr algn="ctr" hangingPunct="0">
              <a:lnSpc>
                <a:spcPct val="100000"/>
              </a:lnSpc>
            </a:pPr>
            <a:r>
              <a:rPr sz="4217">
                <a:solidFill>
                  <a:srgbClr val="3BA33D"/>
                </a:solidFill>
                <a:latin typeface="Montserrat"/>
                <a:cs typeface="Montserrat"/>
              </a:rPr>
              <a:t>BROWNFIELD BORROWERS</a:t>
            </a:r>
          </a:p>
        </p:txBody>
      </p:sp>
      <p:pic>
        <p:nvPicPr>
          <p:cNvPr id="6" name="image.png"/>
          <p:cNvPicPr/>
          <p:nvPr/>
        </p:nvPicPr>
        <p:blipFill rotWithShape="1">
          <a:blip r:embed="rId4"/>
          <a:stretch>
            <a:fillRect/>
          </a:stretch>
        </p:blipFill>
        <p:spPr>
          <a:xfrm>
            <a:off x="8920321" y="126628"/>
            <a:ext cx="2635762" cy="2624047"/>
          </a:xfrm>
          <a:prstGeom prst="rect">
            <a:avLst/>
          </a:prstGeom>
        </p:spPr>
      </p:pic>
      <p:pic>
        <p:nvPicPr>
          <p:cNvPr id="7" name="Shape-1"/>
          <p:cNvPicPr/>
          <p:nvPr/>
        </p:nvPicPr>
        <p:blipFill rotWithShape="1">
          <a:blip r:embed="rId5"/>
          <a:stretch>
            <a:fillRect/>
          </a:stretch>
        </p:blipFill>
        <p:spPr>
          <a:xfrm>
            <a:off x="883608" y="126628"/>
            <a:ext cx="2570495" cy="2570495"/>
          </a:xfrm>
          <a:prstGeom prst="rect">
            <a:avLst/>
          </a:prstGeom>
        </p:spPr>
      </p:pic>
      <p:pic>
        <p:nvPicPr>
          <p:cNvPr id="8" name="image.png"/>
          <p:cNvPicPr/>
          <p:nvPr/>
        </p:nvPicPr>
        <p:blipFill rotWithShape="1">
          <a:blip r:embed="rId6"/>
          <a:stretch>
            <a:fillRect/>
          </a:stretch>
        </p:blipFill>
        <p:spPr>
          <a:xfrm>
            <a:off x="981739" y="307448"/>
            <a:ext cx="2396799" cy="2205056"/>
          </a:xfrm>
          <a:prstGeom prst="rect">
            <a:avLst/>
          </a:prstGeom>
        </p:spPr>
      </p:pic>
      <p:pic>
        <p:nvPicPr>
          <p:cNvPr id="9" name="image"/>
          <p:cNvPicPr/>
          <p:nvPr/>
        </p:nvPicPr>
        <p:blipFill rotWithShape="1">
          <a:blip r:embed="rId7"/>
          <a:stretch>
            <a:fillRect/>
          </a:stretch>
        </p:blipFill>
        <p:spPr>
          <a:xfrm>
            <a:off x="8704161" y="4250131"/>
            <a:ext cx="3068082" cy="2454466"/>
          </a:xfrm>
          <a:prstGeom prst="rect">
            <a:avLst/>
          </a:prstGeom>
        </p:spPr>
      </p:pic>
      <p:pic>
        <p:nvPicPr>
          <p:cNvPr id="10" name="image"/>
          <p:cNvPicPr/>
          <p:nvPr/>
        </p:nvPicPr>
        <p:blipFill rotWithShape="1">
          <a:blip r:embed="rId8"/>
          <a:stretch>
            <a:fillRect/>
          </a:stretch>
        </p:blipFill>
        <p:spPr>
          <a:xfrm>
            <a:off x="8120087" y="3045211"/>
            <a:ext cx="4071914" cy="1171495"/>
          </a:xfrm>
          <a:prstGeom prst="rect">
            <a:avLst/>
          </a:prstGeom>
        </p:spPr>
      </p:pic>
      <p:pic>
        <p:nvPicPr>
          <p:cNvPr id="11" name="image"/>
          <p:cNvPicPr/>
          <p:nvPr/>
        </p:nvPicPr>
        <p:blipFill rotWithShape="1">
          <a:blip r:embed="rId9"/>
          <a:stretch>
            <a:fillRect/>
          </a:stretch>
        </p:blipFill>
        <p:spPr>
          <a:xfrm>
            <a:off x="4324323" y="4642845"/>
            <a:ext cx="3543356" cy="2137427"/>
          </a:xfrm>
          <a:prstGeom prst="rect">
            <a:avLst/>
          </a:prstGeom>
        </p:spPr>
      </p:pic>
      <p:pic>
        <p:nvPicPr>
          <p:cNvPr id="12" name="image"/>
          <p:cNvPicPr/>
          <p:nvPr/>
        </p:nvPicPr>
        <p:blipFill rotWithShape="1">
          <a:blip r:embed="rId10"/>
          <a:stretch>
            <a:fillRect/>
          </a:stretch>
        </p:blipFill>
        <p:spPr>
          <a:xfrm>
            <a:off x="4980334" y="1661785"/>
            <a:ext cx="2588346" cy="2588346"/>
          </a:xfrm>
          <a:prstGeom prst="rect">
            <a:avLst/>
          </a:prstGeom>
        </p:spPr>
      </p:pic>
      <p:pic>
        <p:nvPicPr>
          <p:cNvPr id="13" name="image"/>
          <p:cNvPicPr/>
          <p:nvPr/>
        </p:nvPicPr>
        <p:blipFill rotWithShape="1">
          <a:blip r:embed="rId11"/>
          <a:stretch>
            <a:fillRect/>
          </a:stretch>
        </p:blipFill>
        <p:spPr>
          <a:xfrm>
            <a:off x="455192" y="4839203"/>
            <a:ext cx="3311297" cy="1545272"/>
          </a:xfrm>
          <a:prstGeom prst="rect">
            <a:avLst/>
          </a:prstGeom>
        </p:spPr>
      </p:pic>
      <p:pic>
        <p:nvPicPr>
          <p:cNvPr id="14" name="image"/>
          <p:cNvPicPr/>
          <p:nvPr/>
        </p:nvPicPr>
        <p:blipFill rotWithShape="1">
          <a:blip r:embed="rId12"/>
          <a:stretch>
            <a:fillRect/>
          </a:stretch>
        </p:blipFill>
        <p:spPr>
          <a:xfrm>
            <a:off x="116029" y="2902406"/>
            <a:ext cx="4444327" cy="1365575"/>
          </a:xfrm>
          <a:prstGeom prst="rect">
            <a:avLst/>
          </a:prstGeom>
        </p:spPr>
      </p:pic>
      <p:pic>
        <p:nvPicPr>
          <p:cNvPr id="15" name="image"/>
          <p:cNvPicPr/>
          <p:nvPr/>
        </p:nvPicPr>
        <p:blipFill rotWithShape="1">
          <a:blip r:embed="rId13"/>
          <a:stretch>
            <a:fillRect/>
          </a:stretch>
        </p:blipFill>
        <p:spPr>
          <a:xfrm>
            <a:off x="3944996" y="314060"/>
            <a:ext cx="4465674" cy="1124592"/>
          </a:xfrm>
          <a:prstGeom prst="rect">
            <a:avLst/>
          </a:prstGeom>
        </p:spPr>
      </p:pic>
    </p:spTree>
    <p:extLst>
      <p:ext uri="{BB962C8B-B14F-4D97-AF65-F5344CB8AC3E}">
        <p14:creationId xmlns:p14="http://schemas.microsoft.com/office/powerpoint/2010/main" val="3089837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8FFD9C-4633-5D27-B23A-20ED954F32DA}"/>
              </a:ext>
            </a:extLst>
          </p:cNvPr>
          <p:cNvSpPr>
            <a:spLocks/>
          </p:cNvSpPr>
          <p:nvPr/>
        </p:nvSpPr>
        <p:spPr>
          <a:xfrm>
            <a:off x="-81023" y="0"/>
            <a:ext cx="7863840" cy="6858000"/>
          </a:xfrm>
          <a:prstGeom prst="rect">
            <a:avLst/>
          </a:prstGeom>
          <a:solidFill>
            <a:srgbClr val="675C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7000"/>
              </a:lnSpc>
            </a:pPr>
            <a:r>
              <a:rPr lang="en-US" sz="7200" b="1" dirty="0">
                <a:latin typeface="Montserrat Thin ExtraBold"/>
              </a:rPr>
              <a:t>Thank You!</a:t>
            </a:r>
          </a:p>
          <a:p>
            <a:pPr algn="ctr">
              <a:lnSpc>
                <a:spcPts val="7000"/>
              </a:lnSpc>
            </a:pPr>
            <a:r>
              <a:rPr lang="en-US" sz="7200" b="1" dirty="0">
                <a:latin typeface="Montserrat Thin ExtraBold"/>
              </a:rPr>
              <a:t>Questions? </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0ACEFBBE-D8FF-AD67-BFF1-D3318B856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796" y="2154540"/>
            <a:ext cx="3313731" cy="1108424"/>
          </a:xfrm>
          <a:prstGeom prst="rect">
            <a:avLst/>
          </a:prstGeom>
        </p:spPr>
      </p:pic>
      <p:sp>
        <p:nvSpPr>
          <p:cNvPr id="2" name="TextBox 1">
            <a:extLst>
              <a:ext uri="{FF2B5EF4-FFF2-40B4-BE49-F238E27FC236}">
                <a16:creationId xmlns:a16="http://schemas.microsoft.com/office/drawing/2014/main" id="{CB0C7B74-C393-71D4-63D5-088A10AB918F}"/>
              </a:ext>
            </a:extLst>
          </p:cNvPr>
          <p:cNvSpPr txBox="1"/>
          <p:nvPr/>
        </p:nvSpPr>
        <p:spPr>
          <a:xfrm>
            <a:off x="7953287" y="3429000"/>
            <a:ext cx="4912163" cy="923330"/>
          </a:xfrm>
          <a:prstGeom prst="rect">
            <a:avLst/>
          </a:prstGeom>
          <a:noFill/>
        </p:spPr>
        <p:txBody>
          <a:bodyPr wrap="square" lIns="91440" tIns="45720" rIns="91440" bIns="45720" rtlCol="0" anchor="t">
            <a:spAutoFit/>
          </a:bodyPr>
          <a:lstStyle/>
          <a:p>
            <a:pPr marL="285750" indent="-285750">
              <a:buFont typeface="Arial"/>
              <a:buChar char="•"/>
            </a:pPr>
            <a:r>
              <a:rPr lang="en-US" dirty="0">
                <a:latin typeface="Calibri"/>
                <a:ea typeface="Calibri"/>
                <a:cs typeface="Calibri"/>
              </a:rPr>
              <a:t>Mary Louk: </a:t>
            </a:r>
            <a:r>
              <a:rPr lang="en-US" dirty="0">
                <a:latin typeface="Calibri"/>
                <a:ea typeface="Calibri"/>
                <a:cs typeface="Calibri"/>
                <a:hlinkClick r:id="rId4"/>
              </a:rPr>
              <a:t>mlouk@growamerica.org</a:t>
            </a:r>
            <a:r>
              <a:rPr lang="en-US" dirty="0">
                <a:latin typeface="Calibri"/>
                <a:ea typeface="Calibri"/>
                <a:cs typeface="Calibri"/>
              </a:rPr>
              <a:t> </a:t>
            </a:r>
            <a:endParaRPr lang="en-US" dirty="0">
              <a:ea typeface="Calibri"/>
              <a:cs typeface="Calibri"/>
            </a:endParaRPr>
          </a:p>
          <a:p>
            <a:pPr marL="285750" indent="-285750">
              <a:buFont typeface="Arial"/>
              <a:buChar char="•"/>
            </a:pPr>
            <a:r>
              <a:rPr lang="en-US" dirty="0">
                <a:latin typeface="Calibri"/>
                <a:ea typeface="Calibri"/>
                <a:cs typeface="Calibri"/>
              </a:rPr>
              <a:t>Kelly Davila: </a:t>
            </a:r>
            <a:r>
              <a:rPr lang="en-US" dirty="0">
                <a:latin typeface="Calibri"/>
                <a:ea typeface="Calibri"/>
                <a:cs typeface="Calibri"/>
                <a:hlinkClick r:id="rId5"/>
              </a:rPr>
              <a:t>kdavila@spag.org</a:t>
            </a:r>
            <a:r>
              <a:rPr lang="en-US" dirty="0">
                <a:latin typeface="Calibri"/>
                <a:ea typeface="Calibri"/>
                <a:cs typeface="Calibri"/>
              </a:rPr>
              <a:t> </a:t>
            </a:r>
          </a:p>
          <a:p>
            <a:pPr marL="285750" indent="-285750">
              <a:buFont typeface="Arial"/>
              <a:buChar char="•"/>
            </a:pPr>
            <a:r>
              <a:rPr lang="en-US" dirty="0">
                <a:latin typeface="Calibri"/>
                <a:ea typeface="Calibri"/>
                <a:cs typeface="Calibri"/>
              </a:rPr>
              <a:t>RLF CoP: </a:t>
            </a:r>
            <a:r>
              <a:rPr lang="en-US" dirty="0">
                <a:latin typeface="Calibri"/>
                <a:ea typeface="Calibri"/>
                <a:cs typeface="Calibri"/>
                <a:hlinkClick r:id="rId6"/>
              </a:rPr>
              <a:t>RLF-CoP@growamerica.org</a:t>
            </a:r>
            <a:r>
              <a:rPr lang="en-US" dirty="0">
                <a:latin typeface="Calibri"/>
                <a:ea typeface="Calibri"/>
                <a:cs typeface="Calibri"/>
              </a:rPr>
              <a:t> </a:t>
            </a:r>
          </a:p>
        </p:txBody>
      </p:sp>
    </p:spTree>
    <p:extLst>
      <p:ext uri="{BB962C8B-B14F-4D97-AF65-F5344CB8AC3E}">
        <p14:creationId xmlns:p14="http://schemas.microsoft.com/office/powerpoint/2010/main" val="217917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BB665E-69C4-231F-55AA-D6DF752493E9}"/>
              </a:ext>
            </a:extLst>
          </p:cNvPr>
          <p:cNvSpPr/>
          <p:nvPr/>
        </p:nvSpPr>
        <p:spPr>
          <a:xfrm>
            <a:off x="0" y="5819775"/>
            <a:ext cx="12192000" cy="1038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F4782B9-C30F-7579-59F7-BC18694EB4B9}"/>
              </a:ext>
            </a:extLst>
          </p:cNvPr>
          <p:cNvSpPr txBox="1"/>
          <p:nvPr/>
        </p:nvSpPr>
        <p:spPr>
          <a:xfrm>
            <a:off x="566389" y="1885967"/>
            <a:ext cx="11059223" cy="4247317"/>
          </a:xfrm>
          <a:prstGeom prst="rect">
            <a:avLst/>
          </a:prstGeom>
          <a:noFill/>
        </p:spPr>
        <p:txBody>
          <a:bodyPr wrap="square" rtlCol="0">
            <a:spAutoFit/>
          </a:bodyPr>
          <a:lstStyle/>
          <a:p>
            <a:pPr algn="just"/>
            <a:r>
              <a:rPr lang="en-US" sz="2200" dirty="0">
                <a:ea typeface="Source Serif 4 Medium" panose="02040603050405020204" pitchFamily="18" charset="0"/>
              </a:rPr>
              <a:t>“Local economic development practitioners are critical to making sure workers and entrepreneurs have the tools and skills they need to succeed in every community, especially those that have too often been left out and left behind. As part of President Biden’s commitment to investing in workers, </a:t>
            </a:r>
            <a:r>
              <a:rPr lang="en-US" sz="2200" b="1" dirty="0">
                <a:solidFill>
                  <a:srgbClr val="3E6BB4"/>
                </a:solidFill>
                <a:ea typeface="Source Serif 4 Medium" panose="02040603050405020204" pitchFamily="18" charset="0"/>
              </a:rPr>
              <a:t>these [CoP] awards will support our nation’s economic development practitioners, helping to grow local economies and bolster communities across the country</a:t>
            </a:r>
            <a:r>
              <a:rPr lang="en-US" sz="2200" dirty="0">
                <a:ea typeface="Source Serif 4 Medium" panose="02040603050405020204" pitchFamily="18" charset="0"/>
              </a:rPr>
              <a:t>.”</a:t>
            </a:r>
          </a:p>
          <a:p>
            <a:pPr marL="838242" lvl="2" indent="-228611" algn="just">
              <a:buFontTx/>
              <a:buChar char="-"/>
            </a:pPr>
            <a:r>
              <a:rPr lang="en-US" sz="1600" dirty="0">
                <a:ea typeface="Source Serif 4 Medium" panose="02040603050405020204" pitchFamily="18" charset="0"/>
              </a:rPr>
              <a:t>Secretary of Commerce Gina Raimondo. Quote from </a:t>
            </a:r>
            <a:r>
              <a:rPr lang="en-US" sz="1600" dirty="0">
                <a:ea typeface="Source Serif 4 Medium" panose="02040603050405020204" pitchFamily="18" charset="0"/>
                <a:hlinkClick r:id="rId3"/>
              </a:rPr>
              <a:t>EDA Press Release </a:t>
            </a:r>
            <a:r>
              <a:rPr lang="en-US" sz="1600" dirty="0">
                <a:ea typeface="Source Serif 4 Medium" panose="02040603050405020204" pitchFamily="18" charset="0"/>
              </a:rPr>
              <a:t>on March 28, 2023.</a:t>
            </a:r>
          </a:p>
          <a:p>
            <a:pPr marL="609631" lvl="2" algn="just"/>
            <a:endParaRPr lang="en-US" sz="2400" i="1" dirty="0">
              <a:ea typeface="Source Serif 4 Medium" panose="02040603050405020204" pitchFamily="18" charset="0"/>
            </a:endParaRPr>
          </a:p>
          <a:p>
            <a:pPr algn="just"/>
            <a:r>
              <a:rPr lang="en-US" sz="2200" dirty="0">
                <a:ea typeface="Source Serif 4 Medium" panose="02040603050405020204" pitchFamily="18" charset="0"/>
              </a:rPr>
              <a:t>“The Revolving Loan Fund program is one of EDA’s oldest and most successful initiatives. </a:t>
            </a:r>
            <a:r>
              <a:rPr lang="en-US" sz="2200" b="1" dirty="0">
                <a:solidFill>
                  <a:srgbClr val="3E6BB4"/>
                </a:solidFill>
                <a:ea typeface="Source Serif 4 Medium" panose="02040603050405020204" pitchFamily="18" charset="0"/>
              </a:rPr>
              <a:t>The RLF Community of Practice will enhance the ability of our network of RLF operators to efficiently direct federal funds to communities most in need</a:t>
            </a:r>
            <a:r>
              <a:rPr lang="en-US" sz="2200" dirty="0">
                <a:ea typeface="Source Serif 4 Medium" panose="02040603050405020204" pitchFamily="18" charset="0"/>
              </a:rPr>
              <a:t>.”</a:t>
            </a:r>
            <a:r>
              <a:rPr lang="en-US" sz="2200" dirty="0">
                <a:solidFill>
                  <a:srgbClr val="009CD9"/>
                </a:solidFill>
                <a:ea typeface="Source Serif 4 Medium" panose="02040603050405020204" pitchFamily="18" charset="0"/>
              </a:rPr>
              <a:t> </a:t>
            </a:r>
          </a:p>
          <a:p>
            <a:pPr marL="838242" lvl="2" indent="-228611" algn="just">
              <a:buFontTx/>
              <a:buChar char="-"/>
            </a:pPr>
            <a:r>
              <a:rPr lang="en-US" sz="1600" dirty="0">
                <a:ea typeface="Source Serif 4 Medium" panose="02040603050405020204" pitchFamily="18" charset="0"/>
              </a:rPr>
              <a:t>Alejandra Y. Castillo, Assistant Secretary of Commerce for Economic Development. Quote from </a:t>
            </a:r>
            <a:r>
              <a:rPr lang="en-US" sz="1600" dirty="0">
                <a:ea typeface="Source Serif 4 Medium" panose="02040603050405020204" pitchFamily="18" charset="0"/>
                <a:hlinkClick r:id="rId4"/>
              </a:rPr>
              <a:t>EDA blog post </a:t>
            </a:r>
            <a:r>
              <a:rPr lang="en-US" sz="1600" dirty="0">
                <a:ea typeface="Source Serif 4 Medium" panose="02040603050405020204" pitchFamily="18" charset="0"/>
              </a:rPr>
              <a:t>on November 16, 2022.</a:t>
            </a:r>
          </a:p>
        </p:txBody>
      </p:sp>
      <p:pic>
        <p:nvPicPr>
          <p:cNvPr id="11" name="Picture 10" descr="A picture containing text, sign, clock, gauge&#10;&#10;Description automatically generated">
            <a:extLst>
              <a:ext uri="{FF2B5EF4-FFF2-40B4-BE49-F238E27FC236}">
                <a16:creationId xmlns:a16="http://schemas.microsoft.com/office/drawing/2014/main" id="{58C78541-AECE-2347-D931-EB7A7ABAF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3625" y="6015054"/>
            <a:ext cx="1696148" cy="518606"/>
          </a:xfrm>
          <a:prstGeom prst="rect">
            <a:avLst/>
          </a:prstGeom>
        </p:spPr>
      </p:pic>
      <p:sp>
        <p:nvSpPr>
          <p:cNvPr id="13" name="Title 2">
            <a:extLst>
              <a:ext uri="{FF2B5EF4-FFF2-40B4-BE49-F238E27FC236}">
                <a16:creationId xmlns:a16="http://schemas.microsoft.com/office/drawing/2014/main" id="{EA25ED4C-E203-36F1-154A-3C600E20EF18}"/>
              </a:ext>
            </a:extLst>
          </p:cNvPr>
          <p:cNvSpPr>
            <a:spLocks noGrp="1"/>
          </p:cNvSpPr>
          <p:nvPr>
            <p:ph type="title"/>
          </p:nvPr>
        </p:nvSpPr>
        <p:spPr/>
        <p:txBody>
          <a:bodyPr/>
          <a:lstStyle/>
          <a:p>
            <a:r>
              <a:rPr lang="en-US" dirty="0"/>
              <a:t>Why an RLF Community of Practice?</a:t>
            </a:r>
          </a:p>
        </p:txBody>
      </p:sp>
    </p:spTree>
    <p:extLst>
      <p:ext uri="{BB962C8B-B14F-4D97-AF65-F5344CB8AC3E}">
        <p14:creationId xmlns:p14="http://schemas.microsoft.com/office/powerpoint/2010/main" val="2197381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5077-FA9D-DBD9-1453-B701462289A7}"/>
              </a:ext>
            </a:extLst>
          </p:cNvPr>
          <p:cNvSpPr>
            <a:spLocks noGrp="1"/>
          </p:cNvSpPr>
          <p:nvPr>
            <p:ph type="title"/>
          </p:nvPr>
        </p:nvSpPr>
        <p:spPr/>
        <p:txBody>
          <a:bodyPr/>
          <a:lstStyle/>
          <a:p>
            <a:r>
              <a:rPr lang="en-US" dirty="0"/>
              <a:t>RLF CoP Objectives</a:t>
            </a:r>
          </a:p>
        </p:txBody>
      </p:sp>
      <p:sp>
        <p:nvSpPr>
          <p:cNvPr id="3" name="Content Placeholder 2">
            <a:extLst>
              <a:ext uri="{FF2B5EF4-FFF2-40B4-BE49-F238E27FC236}">
                <a16:creationId xmlns:a16="http://schemas.microsoft.com/office/drawing/2014/main" id="{ACF71A19-0025-A745-FB84-0FC374F79CA6}"/>
              </a:ext>
            </a:extLst>
          </p:cNvPr>
          <p:cNvSpPr>
            <a:spLocks noGrp="1"/>
          </p:cNvSpPr>
          <p:nvPr>
            <p:ph idx="1"/>
          </p:nvPr>
        </p:nvSpPr>
        <p:spPr/>
        <p:txBody>
          <a:bodyPr/>
          <a:lstStyle/>
          <a:p>
            <a:pPr marL="0" indent="0">
              <a:buNone/>
            </a:pPr>
            <a:r>
              <a:rPr lang="en-US" sz="2800" b="1" dirty="0">
                <a:solidFill>
                  <a:srgbClr val="3E6BB4"/>
                </a:solidFill>
                <a:latin typeface="+mn-lt"/>
              </a:rPr>
              <a:t>Increase the capacity of RLFs to meet the needs of their local economic develop strategies.</a:t>
            </a:r>
          </a:p>
          <a:p>
            <a:pPr marL="514350" indent="-514350">
              <a:buFont typeface="+mj-lt"/>
              <a:buAutoNum type="arabicPeriod"/>
            </a:pPr>
            <a:r>
              <a:rPr lang="en-US" sz="2800" dirty="0">
                <a:latin typeface="+mn-lt"/>
              </a:rPr>
              <a:t>Increase organizational capacity.</a:t>
            </a:r>
          </a:p>
          <a:p>
            <a:pPr marL="514350" indent="-514350">
              <a:buFont typeface="+mj-lt"/>
              <a:buAutoNum type="arabicPeriod"/>
            </a:pPr>
            <a:r>
              <a:rPr lang="en-US" sz="2800" dirty="0">
                <a:latin typeface="+mn-lt"/>
              </a:rPr>
              <a:t>Increase the volume of loans and loan capital.</a:t>
            </a:r>
          </a:p>
          <a:p>
            <a:pPr marL="514350" indent="-514350">
              <a:buFont typeface="+mj-lt"/>
              <a:buAutoNum type="arabicPeriod"/>
            </a:pPr>
            <a:r>
              <a:rPr lang="en-US" sz="2800" dirty="0">
                <a:latin typeface="+mn-lt"/>
              </a:rPr>
              <a:t>Establish a peer-to-peer group of RLFs to collaborate on needs, strategies, capacities, and program impact. </a:t>
            </a:r>
          </a:p>
          <a:p>
            <a:pPr marL="514350" indent="-514350">
              <a:buFont typeface="+mj-lt"/>
              <a:buAutoNum type="arabicPeriod"/>
            </a:pPr>
            <a:r>
              <a:rPr lang="en-US" sz="2800" dirty="0">
                <a:latin typeface="+mn-lt"/>
              </a:rPr>
              <a:t>Increase understanding of broader economic development strategies through training and curriculum.</a:t>
            </a:r>
          </a:p>
          <a:p>
            <a:pPr marL="0" indent="0">
              <a:buNone/>
            </a:pPr>
            <a:endParaRPr lang="en-US" dirty="0">
              <a:latin typeface="+mn-lt"/>
            </a:endParaRPr>
          </a:p>
        </p:txBody>
      </p:sp>
    </p:spTree>
    <p:extLst>
      <p:ext uri="{BB962C8B-B14F-4D97-AF65-F5344CB8AC3E}">
        <p14:creationId xmlns:p14="http://schemas.microsoft.com/office/powerpoint/2010/main" val="3047265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2AB0-1EED-A933-6FAF-6433F6604781}"/>
              </a:ext>
            </a:extLst>
          </p:cNvPr>
          <p:cNvSpPr>
            <a:spLocks noGrp="1"/>
          </p:cNvSpPr>
          <p:nvPr>
            <p:ph type="title"/>
          </p:nvPr>
        </p:nvSpPr>
        <p:spPr/>
        <p:txBody>
          <a:bodyPr/>
          <a:lstStyle/>
          <a:p>
            <a:r>
              <a:rPr lang="en-US" dirty="0"/>
              <a:t>RLF CoP Activities</a:t>
            </a:r>
          </a:p>
        </p:txBody>
      </p:sp>
      <p:grpSp>
        <p:nvGrpSpPr>
          <p:cNvPr id="6" name="Group 5">
            <a:extLst>
              <a:ext uri="{FF2B5EF4-FFF2-40B4-BE49-F238E27FC236}">
                <a16:creationId xmlns:a16="http://schemas.microsoft.com/office/drawing/2014/main" id="{F7CACA29-CED9-05F4-988C-52EC46C816AF}"/>
              </a:ext>
            </a:extLst>
          </p:cNvPr>
          <p:cNvGrpSpPr>
            <a:grpSpLocks noChangeAspect="1"/>
          </p:cNvGrpSpPr>
          <p:nvPr/>
        </p:nvGrpSpPr>
        <p:grpSpPr>
          <a:xfrm>
            <a:off x="5361130" y="2282478"/>
            <a:ext cx="4095750" cy="1663442"/>
            <a:chOff x="11240020" y="3121474"/>
            <a:chExt cx="4095750" cy="1663442"/>
          </a:xfrm>
        </p:grpSpPr>
        <p:pic>
          <p:nvPicPr>
            <p:cNvPr id="13" name="Graphic 12" descr="Internet with solid fill">
              <a:extLst>
                <a:ext uri="{FF2B5EF4-FFF2-40B4-BE49-F238E27FC236}">
                  <a16:creationId xmlns:a16="http://schemas.microsoft.com/office/drawing/2014/main" id="{5AE70F8C-B252-F78D-8503-59E5EC5845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99201" y="3121474"/>
              <a:ext cx="1371600" cy="1371600"/>
            </a:xfrm>
            <a:prstGeom prst="rect">
              <a:avLst/>
            </a:prstGeom>
          </p:spPr>
        </p:pic>
        <p:sp>
          <p:nvSpPr>
            <p:cNvPr id="14" name="TextBox 13">
              <a:extLst>
                <a:ext uri="{FF2B5EF4-FFF2-40B4-BE49-F238E27FC236}">
                  <a16:creationId xmlns:a16="http://schemas.microsoft.com/office/drawing/2014/main" id="{76D90E2E-9A88-E2A7-8E62-1E65C8CF3590}"/>
                </a:ext>
              </a:extLst>
            </p:cNvPr>
            <p:cNvSpPr txBox="1"/>
            <p:nvPr/>
          </p:nvSpPr>
          <p:spPr>
            <a:xfrm>
              <a:off x="11240020" y="4415584"/>
              <a:ext cx="4095750" cy="369332"/>
            </a:xfrm>
            <a:prstGeom prst="rect">
              <a:avLst/>
            </a:prstGeom>
            <a:noFill/>
          </p:spPr>
          <p:txBody>
            <a:bodyPr wrap="square">
              <a:spAutoFit/>
            </a:bodyPr>
            <a:lstStyle>
              <a:defPPr>
                <a:defRPr lang="en-US"/>
              </a:defPPr>
              <a:lvl1pPr indent="0" algn="ctr">
                <a:spcBef>
                  <a:spcPts val="0"/>
                </a:spcBef>
                <a:spcAft>
                  <a:spcPts val="1600"/>
                </a:spcAft>
                <a:buFont typeface="Arial" pitchFamily="34" charset="0"/>
                <a:buNone/>
                <a:defRPr>
                  <a:latin typeface="Source Serif 4 Medium" panose="02040603050405020204" pitchFamily="18" charset="0"/>
                  <a:ea typeface="Source Serif 4 Medium" panose="02040603050405020204" pitchFamily="18" charset="0"/>
                </a:defRPr>
              </a:lvl1pPr>
            </a:lstStyle>
            <a:p>
              <a:r>
                <a:rPr lang="en-US" dirty="0">
                  <a:latin typeface="+mn-lt"/>
                </a:rPr>
                <a:t>Establish RLF Network</a:t>
              </a:r>
            </a:p>
          </p:txBody>
        </p:sp>
      </p:grpSp>
      <p:grpSp>
        <p:nvGrpSpPr>
          <p:cNvPr id="7" name="Group 6">
            <a:extLst>
              <a:ext uri="{FF2B5EF4-FFF2-40B4-BE49-F238E27FC236}">
                <a16:creationId xmlns:a16="http://schemas.microsoft.com/office/drawing/2014/main" id="{79C8C072-8E95-6575-734C-1CE4F70690A4}"/>
              </a:ext>
            </a:extLst>
          </p:cNvPr>
          <p:cNvGrpSpPr>
            <a:grpSpLocks noChangeAspect="1"/>
          </p:cNvGrpSpPr>
          <p:nvPr/>
        </p:nvGrpSpPr>
        <p:grpSpPr>
          <a:xfrm>
            <a:off x="2706215" y="2251165"/>
            <a:ext cx="3159131" cy="1710284"/>
            <a:chOff x="7403967" y="6446308"/>
            <a:chExt cx="3159131" cy="1710284"/>
          </a:xfrm>
        </p:grpSpPr>
        <p:pic>
          <p:nvPicPr>
            <p:cNvPr id="11" name="Graphic 10" descr="Clipboard Partially Crossed with solid fill">
              <a:extLst>
                <a:ext uri="{FF2B5EF4-FFF2-40B4-BE49-F238E27FC236}">
                  <a16:creationId xmlns:a16="http://schemas.microsoft.com/office/drawing/2014/main" id="{8237A5BC-06C4-6CBE-A821-FFA2143096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4096" y="6446308"/>
              <a:ext cx="1371600" cy="1371600"/>
            </a:xfrm>
            <a:prstGeom prst="rect">
              <a:avLst/>
            </a:prstGeom>
          </p:spPr>
        </p:pic>
        <p:sp>
          <p:nvSpPr>
            <p:cNvPr id="12" name="TextBox 11">
              <a:extLst>
                <a:ext uri="{FF2B5EF4-FFF2-40B4-BE49-F238E27FC236}">
                  <a16:creationId xmlns:a16="http://schemas.microsoft.com/office/drawing/2014/main" id="{376ED159-5709-3678-8DB9-11D81B09CDA7}"/>
                </a:ext>
              </a:extLst>
            </p:cNvPr>
            <p:cNvSpPr txBox="1"/>
            <p:nvPr/>
          </p:nvSpPr>
          <p:spPr>
            <a:xfrm>
              <a:off x="7403967" y="7787260"/>
              <a:ext cx="3159131" cy="369332"/>
            </a:xfrm>
            <a:prstGeom prst="rect">
              <a:avLst/>
            </a:prstGeom>
            <a:noFill/>
          </p:spPr>
          <p:txBody>
            <a:bodyPr wrap="square">
              <a:spAutoFit/>
            </a:bodyPr>
            <a:lstStyle/>
            <a:p>
              <a:pPr marL="0" indent="0" algn="ctr">
                <a:spcBef>
                  <a:spcPts val="0"/>
                </a:spcBef>
                <a:spcAft>
                  <a:spcPts val="1600"/>
                </a:spcAft>
                <a:buFont typeface="Arial" pitchFamily="34" charset="0"/>
                <a:buNone/>
              </a:pPr>
              <a:r>
                <a:rPr lang="en-US" dirty="0">
                  <a:ea typeface="Source Serif 4 Medium" panose="02040603050405020204" pitchFamily="18" charset="0"/>
                </a:rPr>
                <a:t>Industry Analysis</a:t>
              </a:r>
            </a:p>
          </p:txBody>
        </p:sp>
      </p:grpSp>
      <p:grpSp>
        <p:nvGrpSpPr>
          <p:cNvPr id="8" name="Group 7">
            <a:extLst>
              <a:ext uri="{FF2B5EF4-FFF2-40B4-BE49-F238E27FC236}">
                <a16:creationId xmlns:a16="http://schemas.microsoft.com/office/drawing/2014/main" id="{9ED6E89B-F915-EE9D-C426-6562DD206C97}"/>
              </a:ext>
            </a:extLst>
          </p:cNvPr>
          <p:cNvGrpSpPr>
            <a:grpSpLocks noChangeAspect="1"/>
          </p:cNvGrpSpPr>
          <p:nvPr/>
        </p:nvGrpSpPr>
        <p:grpSpPr>
          <a:xfrm>
            <a:off x="5767254" y="4097035"/>
            <a:ext cx="3328841" cy="1699481"/>
            <a:chOff x="12002069" y="6462538"/>
            <a:chExt cx="3328841" cy="1699481"/>
          </a:xfrm>
        </p:grpSpPr>
        <p:pic>
          <p:nvPicPr>
            <p:cNvPr id="9" name="Graphic 8" descr="Classroom with solid fill">
              <a:extLst>
                <a:ext uri="{FF2B5EF4-FFF2-40B4-BE49-F238E27FC236}">
                  <a16:creationId xmlns:a16="http://schemas.microsoft.com/office/drawing/2014/main" id="{6920BF4C-1C83-446D-C049-634732E462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911576" y="6462538"/>
              <a:ext cx="1371600" cy="1371600"/>
            </a:xfrm>
            <a:prstGeom prst="rect">
              <a:avLst/>
            </a:prstGeom>
          </p:spPr>
        </p:pic>
        <p:sp>
          <p:nvSpPr>
            <p:cNvPr id="10" name="TextBox 9">
              <a:extLst>
                <a:ext uri="{FF2B5EF4-FFF2-40B4-BE49-F238E27FC236}">
                  <a16:creationId xmlns:a16="http://schemas.microsoft.com/office/drawing/2014/main" id="{388E3D93-DAD3-4910-0B74-7619945A34AC}"/>
                </a:ext>
              </a:extLst>
            </p:cNvPr>
            <p:cNvSpPr txBox="1"/>
            <p:nvPr/>
          </p:nvSpPr>
          <p:spPr>
            <a:xfrm>
              <a:off x="12002069" y="7792687"/>
              <a:ext cx="3328841" cy="369332"/>
            </a:xfrm>
            <a:prstGeom prst="rect">
              <a:avLst/>
            </a:prstGeom>
            <a:noFill/>
          </p:spPr>
          <p:txBody>
            <a:bodyPr wrap="square">
              <a:spAutoFit/>
            </a:bodyPr>
            <a:lstStyle/>
            <a:p>
              <a:pPr marL="0" indent="0" algn="ctr">
                <a:spcBef>
                  <a:spcPts val="0"/>
                </a:spcBef>
                <a:spcAft>
                  <a:spcPts val="1600"/>
                </a:spcAft>
                <a:buFont typeface="Arial" pitchFamily="34" charset="0"/>
                <a:buNone/>
              </a:pPr>
              <a:r>
                <a:rPr lang="en-US" dirty="0">
                  <a:ea typeface="Source Serif 4 Medium" panose="02040603050405020204" pitchFamily="18" charset="0"/>
                </a:rPr>
                <a:t>Trainings and Resources</a:t>
              </a:r>
            </a:p>
          </p:txBody>
        </p:sp>
      </p:grpSp>
      <p:grpSp>
        <p:nvGrpSpPr>
          <p:cNvPr id="125" name="Group 124">
            <a:extLst>
              <a:ext uri="{FF2B5EF4-FFF2-40B4-BE49-F238E27FC236}">
                <a16:creationId xmlns:a16="http://schemas.microsoft.com/office/drawing/2014/main" id="{FB67A47F-8889-8A29-C5E6-28A8C86D4585}"/>
              </a:ext>
            </a:extLst>
          </p:cNvPr>
          <p:cNvGrpSpPr/>
          <p:nvPr/>
        </p:nvGrpSpPr>
        <p:grpSpPr>
          <a:xfrm>
            <a:off x="6056978" y="3010347"/>
            <a:ext cx="5688709" cy="2787719"/>
            <a:chOff x="5493003" y="3932181"/>
            <a:chExt cx="5688709" cy="2787719"/>
          </a:xfrm>
        </p:grpSpPr>
        <p:grpSp>
          <p:nvGrpSpPr>
            <p:cNvPr id="28" name="Group 27">
              <a:extLst>
                <a:ext uri="{FF2B5EF4-FFF2-40B4-BE49-F238E27FC236}">
                  <a16:creationId xmlns:a16="http://schemas.microsoft.com/office/drawing/2014/main" id="{A0E355F8-999D-C495-FB50-B98445003081}"/>
                </a:ext>
              </a:extLst>
            </p:cNvPr>
            <p:cNvGrpSpPr/>
            <p:nvPr/>
          </p:nvGrpSpPr>
          <p:grpSpPr>
            <a:xfrm>
              <a:off x="5493003" y="4891101"/>
              <a:ext cx="4050418" cy="1828799"/>
              <a:chOff x="4555989" y="3760209"/>
              <a:chExt cx="4050418" cy="1828799"/>
            </a:xfrm>
          </p:grpSpPr>
          <p:sp>
            <p:nvSpPr>
              <p:cNvPr id="17" name="Rectangle 16">
                <a:extLst>
                  <a:ext uri="{FF2B5EF4-FFF2-40B4-BE49-F238E27FC236}">
                    <a16:creationId xmlns:a16="http://schemas.microsoft.com/office/drawing/2014/main" id="{62DEECDE-B557-21E5-B198-7C5C7CA2B73D}"/>
                  </a:ext>
                </a:extLst>
              </p:cNvPr>
              <p:cNvSpPr/>
              <p:nvPr/>
            </p:nvSpPr>
            <p:spPr>
              <a:xfrm>
                <a:off x="4555989" y="3760209"/>
                <a:ext cx="2698262" cy="1828799"/>
              </a:xfrm>
              <a:prstGeom prst="rect">
                <a:avLst/>
              </a:prstGeom>
              <a:noFill/>
              <a:ln w="57150">
                <a:solidFill>
                  <a:srgbClr val="3E6B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94342F8-CF82-4A08-FFE2-A56F4EDD835F}"/>
                  </a:ext>
                </a:extLst>
              </p:cNvPr>
              <p:cNvCxnSpPr>
                <a:cxnSpLocks/>
                <a:stCxn id="17" idx="3"/>
                <a:endCxn id="29" idx="1"/>
              </p:cNvCxnSpPr>
              <p:nvPr/>
            </p:nvCxnSpPr>
            <p:spPr>
              <a:xfrm flipV="1">
                <a:off x="7254251" y="3948398"/>
                <a:ext cx="1352156" cy="726211"/>
              </a:xfrm>
              <a:prstGeom prst="straightConnector1">
                <a:avLst/>
              </a:prstGeom>
              <a:ln w="38100">
                <a:solidFill>
                  <a:srgbClr val="3E6BB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4FFF2E7-6A05-E775-3909-FBAD9143D04D}"/>
                  </a:ext>
                </a:extLst>
              </p:cNvPr>
              <p:cNvCxnSpPr>
                <a:cxnSpLocks/>
                <a:stCxn id="17" idx="3"/>
                <a:endCxn id="30" idx="1"/>
              </p:cNvCxnSpPr>
              <p:nvPr/>
            </p:nvCxnSpPr>
            <p:spPr>
              <a:xfrm>
                <a:off x="7254251" y="4674609"/>
                <a:ext cx="1352156" cy="227551"/>
              </a:xfrm>
              <a:prstGeom prst="straightConnector1">
                <a:avLst/>
              </a:prstGeom>
              <a:ln w="38100">
                <a:solidFill>
                  <a:srgbClr val="3E6BB4"/>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87931F03-F92B-DA01-1D7D-062A927EBB6F}"/>
                </a:ext>
              </a:extLst>
            </p:cNvPr>
            <p:cNvSpPr txBox="1"/>
            <p:nvPr/>
          </p:nvSpPr>
          <p:spPr>
            <a:xfrm>
              <a:off x="9543421" y="4617625"/>
              <a:ext cx="1638291" cy="923330"/>
            </a:xfrm>
            <a:prstGeom prst="rect">
              <a:avLst/>
            </a:prstGeom>
            <a:noFill/>
          </p:spPr>
          <p:txBody>
            <a:bodyPr wrap="square" rtlCol="0">
              <a:spAutoFit/>
            </a:bodyPr>
            <a:lstStyle/>
            <a:p>
              <a:r>
                <a:rPr lang="en-US" dirty="0">
                  <a:ea typeface="Source Serif 4 Medium" panose="02040603050405020204" pitchFamily="18" charset="0"/>
                </a:rPr>
                <a:t>6-month Cohort Trainings</a:t>
              </a:r>
            </a:p>
          </p:txBody>
        </p:sp>
        <p:sp>
          <p:nvSpPr>
            <p:cNvPr id="30" name="TextBox 29">
              <a:extLst>
                <a:ext uri="{FF2B5EF4-FFF2-40B4-BE49-F238E27FC236}">
                  <a16:creationId xmlns:a16="http://schemas.microsoft.com/office/drawing/2014/main" id="{95811654-21BE-D20B-CAE8-E46158C6F114}"/>
                </a:ext>
              </a:extLst>
            </p:cNvPr>
            <p:cNvSpPr txBox="1"/>
            <p:nvPr/>
          </p:nvSpPr>
          <p:spPr>
            <a:xfrm>
              <a:off x="9543421" y="5709886"/>
              <a:ext cx="1638291" cy="646331"/>
            </a:xfrm>
            <a:prstGeom prst="rect">
              <a:avLst/>
            </a:prstGeom>
            <a:noFill/>
          </p:spPr>
          <p:txBody>
            <a:bodyPr wrap="square" rtlCol="0">
              <a:spAutoFit/>
            </a:bodyPr>
            <a:lstStyle/>
            <a:p>
              <a:r>
                <a:rPr lang="en-US" dirty="0">
                  <a:ea typeface="Source Serif 4 Medium" panose="02040603050405020204" pitchFamily="18" charset="0"/>
                </a:rPr>
                <a:t>Monthly </a:t>
              </a:r>
            </a:p>
            <a:p>
              <a:r>
                <a:rPr lang="en-US" dirty="0">
                  <a:ea typeface="Source Serif 4 Medium" panose="02040603050405020204" pitchFamily="18" charset="0"/>
                </a:rPr>
                <a:t>Workshops</a:t>
              </a:r>
            </a:p>
          </p:txBody>
        </p:sp>
        <p:sp>
          <p:nvSpPr>
            <p:cNvPr id="54" name="TextBox 53">
              <a:extLst>
                <a:ext uri="{FF2B5EF4-FFF2-40B4-BE49-F238E27FC236}">
                  <a16:creationId xmlns:a16="http://schemas.microsoft.com/office/drawing/2014/main" id="{47B71106-BCC2-DF55-29E5-3B87C5DE5BFB}"/>
                </a:ext>
              </a:extLst>
            </p:cNvPr>
            <p:cNvSpPr txBox="1"/>
            <p:nvPr/>
          </p:nvSpPr>
          <p:spPr>
            <a:xfrm>
              <a:off x="9543421" y="3932181"/>
              <a:ext cx="1638291" cy="369332"/>
            </a:xfrm>
            <a:prstGeom prst="rect">
              <a:avLst/>
            </a:prstGeom>
            <a:noFill/>
          </p:spPr>
          <p:txBody>
            <a:bodyPr wrap="square" rtlCol="0">
              <a:spAutoFit/>
            </a:bodyPr>
            <a:lstStyle/>
            <a:p>
              <a:r>
                <a:rPr lang="en-US" dirty="0">
                  <a:ea typeface="Source Serif 4 Medium" panose="02040603050405020204" pitchFamily="18" charset="0"/>
                </a:rPr>
                <a:t>Virtual Portal</a:t>
              </a:r>
            </a:p>
          </p:txBody>
        </p:sp>
        <p:cxnSp>
          <p:nvCxnSpPr>
            <p:cNvPr id="55" name="Straight Arrow Connector 54">
              <a:extLst>
                <a:ext uri="{FF2B5EF4-FFF2-40B4-BE49-F238E27FC236}">
                  <a16:creationId xmlns:a16="http://schemas.microsoft.com/office/drawing/2014/main" id="{A826EFEB-4918-28FC-1927-9FB618134F7A}"/>
                </a:ext>
              </a:extLst>
            </p:cNvPr>
            <p:cNvCxnSpPr>
              <a:cxnSpLocks/>
              <a:stCxn id="17" idx="3"/>
              <a:endCxn id="54" idx="1"/>
            </p:cNvCxnSpPr>
            <p:nvPr/>
          </p:nvCxnSpPr>
          <p:spPr>
            <a:xfrm flipV="1">
              <a:off x="8191265" y="4116847"/>
              <a:ext cx="1352156" cy="1688654"/>
            </a:xfrm>
            <a:prstGeom prst="straightConnector1">
              <a:avLst/>
            </a:prstGeom>
            <a:ln w="38100">
              <a:solidFill>
                <a:srgbClr val="3E6BB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7063D2E1-66CD-F26D-7D35-19D41CEF2226}"/>
              </a:ext>
            </a:extLst>
          </p:cNvPr>
          <p:cNvGrpSpPr/>
          <p:nvPr/>
        </p:nvGrpSpPr>
        <p:grpSpPr>
          <a:xfrm>
            <a:off x="488152" y="2140467"/>
            <a:ext cx="5207443" cy="2316899"/>
            <a:chOff x="233496" y="3865908"/>
            <a:chExt cx="5235034" cy="2316899"/>
          </a:xfrm>
        </p:grpSpPr>
        <p:grpSp>
          <p:nvGrpSpPr>
            <p:cNvPr id="48" name="Group 47">
              <a:extLst>
                <a:ext uri="{FF2B5EF4-FFF2-40B4-BE49-F238E27FC236}">
                  <a16:creationId xmlns:a16="http://schemas.microsoft.com/office/drawing/2014/main" id="{DA9DAE8C-5B6E-4C8A-1D8D-DF359F971701}"/>
                </a:ext>
              </a:extLst>
            </p:cNvPr>
            <p:cNvGrpSpPr/>
            <p:nvPr/>
          </p:nvGrpSpPr>
          <p:grpSpPr>
            <a:xfrm flipH="1">
              <a:off x="1645593" y="3865908"/>
              <a:ext cx="3822937" cy="1828800"/>
              <a:chOff x="3031076" y="4462812"/>
              <a:chExt cx="3822937" cy="1828800"/>
            </a:xfrm>
          </p:grpSpPr>
          <p:sp>
            <p:nvSpPr>
              <p:cNvPr id="45" name="Rectangle 44">
                <a:extLst>
                  <a:ext uri="{FF2B5EF4-FFF2-40B4-BE49-F238E27FC236}">
                    <a16:creationId xmlns:a16="http://schemas.microsoft.com/office/drawing/2014/main" id="{3628E166-67E4-F9FC-6299-55B7CED28B12}"/>
                  </a:ext>
                </a:extLst>
              </p:cNvPr>
              <p:cNvSpPr/>
              <p:nvPr/>
            </p:nvSpPr>
            <p:spPr>
              <a:xfrm>
                <a:off x="3031076" y="4462812"/>
                <a:ext cx="2700884" cy="1828800"/>
              </a:xfrm>
              <a:prstGeom prst="rect">
                <a:avLst/>
              </a:prstGeom>
              <a:noFill/>
              <a:ln w="57150">
                <a:solidFill>
                  <a:srgbClr val="9EB5D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458D7DED-3222-CBED-7072-79499CA95F2D}"/>
                  </a:ext>
                </a:extLst>
              </p:cNvPr>
              <p:cNvCxnSpPr>
                <a:cxnSpLocks/>
                <a:stCxn id="45" idx="3"/>
                <a:endCxn id="68" idx="3"/>
              </p:cNvCxnSpPr>
              <p:nvPr/>
            </p:nvCxnSpPr>
            <p:spPr>
              <a:xfrm flipV="1">
                <a:off x="5731960" y="4758176"/>
                <a:ext cx="758755" cy="619036"/>
              </a:xfrm>
              <a:prstGeom prst="straightConnector1">
                <a:avLst/>
              </a:prstGeom>
              <a:ln w="38100">
                <a:solidFill>
                  <a:srgbClr val="9EB5D9"/>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9BEB064-0C9A-BF56-B8E0-ADFC3EBCAE1D}"/>
                  </a:ext>
                </a:extLst>
              </p:cNvPr>
              <p:cNvCxnSpPr>
                <a:cxnSpLocks/>
                <a:stCxn id="45" idx="3"/>
                <a:endCxn id="67" idx="3"/>
              </p:cNvCxnSpPr>
              <p:nvPr/>
            </p:nvCxnSpPr>
            <p:spPr>
              <a:xfrm>
                <a:off x="5731960" y="5377212"/>
                <a:ext cx="1122053" cy="6405"/>
              </a:xfrm>
              <a:prstGeom prst="straightConnector1">
                <a:avLst/>
              </a:prstGeom>
              <a:ln w="38100">
                <a:solidFill>
                  <a:srgbClr val="9EB5D9"/>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a:extLst>
                <a:ext uri="{FF2B5EF4-FFF2-40B4-BE49-F238E27FC236}">
                  <a16:creationId xmlns:a16="http://schemas.microsoft.com/office/drawing/2014/main" id="{3728E347-BF85-1C1A-8CEF-E3B81F4207F2}"/>
                </a:ext>
              </a:extLst>
            </p:cNvPr>
            <p:cNvCxnSpPr>
              <a:cxnSpLocks/>
              <a:stCxn id="45" idx="3"/>
              <a:endCxn id="69" idx="3"/>
            </p:cNvCxnSpPr>
            <p:nvPr/>
          </p:nvCxnSpPr>
          <p:spPr>
            <a:xfrm flipH="1">
              <a:off x="1796467" y="4780308"/>
              <a:ext cx="971180" cy="940834"/>
            </a:xfrm>
            <a:prstGeom prst="straightConnector1">
              <a:avLst/>
            </a:prstGeom>
            <a:ln w="38100">
              <a:solidFill>
                <a:srgbClr val="9EB5D9"/>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8250C07-907C-B8AC-8B47-AD17C5CE645E}"/>
                </a:ext>
              </a:extLst>
            </p:cNvPr>
            <p:cNvSpPr txBox="1"/>
            <p:nvPr/>
          </p:nvSpPr>
          <p:spPr>
            <a:xfrm>
              <a:off x="288802" y="4602047"/>
              <a:ext cx="1356791" cy="369332"/>
            </a:xfrm>
            <a:prstGeom prst="rect">
              <a:avLst/>
            </a:prstGeom>
            <a:noFill/>
          </p:spPr>
          <p:txBody>
            <a:bodyPr wrap="square" rtlCol="0">
              <a:spAutoFit/>
            </a:bodyPr>
            <a:lstStyle/>
            <a:p>
              <a:r>
                <a:rPr lang="en-US" dirty="0">
                  <a:ea typeface="Source Serif 4 Medium" panose="02040603050405020204" pitchFamily="18" charset="0"/>
                </a:rPr>
                <a:t>ED-209 Data</a:t>
              </a:r>
            </a:p>
          </p:txBody>
        </p:sp>
        <p:sp>
          <p:nvSpPr>
            <p:cNvPr id="68" name="TextBox 67">
              <a:extLst>
                <a:ext uri="{FF2B5EF4-FFF2-40B4-BE49-F238E27FC236}">
                  <a16:creationId xmlns:a16="http://schemas.microsoft.com/office/drawing/2014/main" id="{5AE90A99-5D48-4C75-B86C-DDE82FCAC81A}"/>
                </a:ext>
              </a:extLst>
            </p:cNvPr>
            <p:cNvSpPr txBox="1"/>
            <p:nvPr/>
          </p:nvSpPr>
          <p:spPr>
            <a:xfrm>
              <a:off x="233496" y="3976606"/>
              <a:ext cx="1775395" cy="369332"/>
            </a:xfrm>
            <a:prstGeom prst="rect">
              <a:avLst/>
            </a:prstGeom>
            <a:noFill/>
          </p:spPr>
          <p:txBody>
            <a:bodyPr wrap="square" rtlCol="0">
              <a:spAutoFit/>
            </a:bodyPr>
            <a:lstStyle/>
            <a:p>
              <a:r>
                <a:rPr lang="en-US" dirty="0">
                  <a:ea typeface="Source Serif 4 Medium" panose="02040603050405020204" pitchFamily="18" charset="0"/>
                </a:rPr>
                <a:t>Self-assessments</a:t>
              </a:r>
            </a:p>
          </p:txBody>
        </p:sp>
        <p:sp>
          <p:nvSpPr>
            <p:cNvPr id="69" name="TextBox 68">
              <a:extLst>
                <a:ext uri="{FF2B5EF4-FFF2-40B4-BE49-F238E27FC236}">
                  <a16:creationId xmlns:a16="http://schemas.microsoft.com/office/drawing/2014/main" id="{FBACA9F9-5035-F700-FFFF-F4C80125F35F}"/>
                </a:ext>
              </a:extLst>
            </p:cNvPr>
            <p:cNvSpPr txBox="1"/>
            <p:nvPr/>
          </p:nvSpPr>
          <p:spPr>
            <a:xfrm>
              <a:off x="300129" y="5259477"/>
              <a:ext cx="1496337" cy="923330"/>
            </a:xfrm>
            <a:prstGeom prst="rect">
              <a:avLst/>
            </a:prstGeom>
            <a:noFill/>
          </p:spPr>
          <p:txBody>
            <a:bodyPr wrap="square" rtlCol="0">
              <a:spAutoFit/>
            </a:bodyPr>
            <a:lstStyle/>
            <a:p>
              <a:r>
                <a:rPr lang="en-US" dirty="0">
                  <a:ea typeface="Source Serif 4 Medium" panose="02040603050405020204" pitchFamily="18" charset="0"/>
                </a:rPr>
                <a:t>Cohort evaluations/ assignments</a:t>
              </a:r>
            </a:p>
          </p:txBody>
        </p:sp>
      </p:grpSp>
      <p:grpSp>
        <p:nvGrpSpPr>
          <p:cNvPr id="119" name="Group 118">
            <a:extLst>
              <a:ext uri="{FF2B5EF4-FFF2-40B4-BE49-F238E27FC236}">
                <a16:creationId xmlns:a16="http://schemas.microsoft.com/office/drawing/2014/main" id="{555840C2-92D0-B4A6-EE41-EDEBB557D495}"/>
              </a:ext>
            </a:extLst>
          </p:cNvPr>
          <p:cNvGrpSpPr/>
          <p:nvPr/>
        </p:nvGrpSpPr>
        <p:grpSpPr>
          <a:xfrm>
            <a:off x="6056979" y="2140467"/>
            <a:ext cx="4050417" cy="2016989"/>
            <a:chOff x="5901901" y="2085277"/>
            <a:chExt cx="3622047" cy="2016989"/>
          </a:xfrm>
        </p:grpSpPr>
        <p:grpSp>
          <p:nvGrpSpPr>
            <p:cNvPr id="43" name="Group 42">
              <a:extLst>
                <a:ext uri="{FF2B5EF4-FFF2-40B4-BE49-F238E27FC236}">
                  <a16:creationId xmlns:a16="http://schemas.microsoft.com/office/drawing/2014/main" id="{49D0E750-321C-03E3-84E9-4311E96AC169}"/>
                </a:ext>
              </a:extLst>
            </p:cNvPr>
            <p:cNvGrpSpPr/>
            <p:nvPr/>
          </p:nvGrpSpPr>
          <p:grpSpPr>
            <a:xfrm>
              <a:off x="5901901" y="2085277"/>
              <a:ext cx="3622047" cy="1828800"/>
              <a:chOff x="5901901" y="2085277"/>
              <a:chExt cx="3622047" cy="1828800"/>
            </a:xfrm>
          </p:grpSpPr>
          <p:sp>
            <p:nvSpPr>
              <p:cNvPr id="32" name="Rectangle 31">
                <a:extLst>
                  <a:ext uri="{FF2B5EF4-FFF2-40B4-BE49-F238E27FC236}">
                    <a16:creationId xmlns:a16="http://schemas.microsoft.com/office/drawing/2014/main" id="{C6D8FCF8-663C-F4F4-2281-34F6909D0641}"/>
                  </a:ext>
                </a:extLst>
              </p:cNvPr>
              <p:cNvSpPr/>
              <p:nvPr/>
            </p:nvSpPr>
            <p:spPr>
              <a:xfrm>
                <a:off x="5901901" y="2085277"/>
                <a:ext cx="2412895" cy="1828800"/>
              </a:xfrm>
              <a:prstGeom prst="rect">
                <a:avLst/>
              </a:prstGeom>
              <a:noFill/>
              <a:ln w="57150">
                <a:solidFill>
                  <a:srgbClr val="B3ADD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a:extLst>
                  <a:ext uri="{FF2B5EF4-FFF2-40B4-BE49-F238E27FC236}">
                    <a16:creationId xmlns:a16="http://schemas.microsoft.com/office/drawing/2014/main" id="{01E65287-4D40-4F5F-9992-C8B19988C431}"/>
                  </a:ext>
                </a:extLst>
              </p:cNvPr>
              <p:cNvCxnSpPr>
                <a:cxnSpLocks/>
                <a:stCxn id="32" idx="3"/>
                <a:endCxn id="54" idx="1"/>
              </p:cNvCxnSpPr>
              <p:nvPr/>
            </p:nvCxnSpPr>
            <p:spPr>
              <a:xfrm>
                <a:off x="8314796" y="2999677"/>
                <a:ext cx="1209152" cy="140146"/>
              </a:xfrm>
              <a:prstGeom prst="straightConnector1">
                <a:avLst/>
              </a:prstGeom>
              <a:ln w="38100">
                <a:solidFill>
                  <a:srgbClr val="B3ADD3"/>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a:extLst>
                <a:ext uri="{FF2B5EF4-FFF2-40B4-BE49-F238E27FC236}">
                  <a16:creationId xmlns:a16="http://schemas.microsoft.com/office/drawing/2014/main" id="{53C44DF7-A61C-1B8B-E16E-A7F9E56D16E4}"/>
                </a:ext>
              </a:extLst>
            </p:cNvPr>
            <p:cNvCxnSpPr>
              <a:cxnSpLocks/>
              <a:stCxn id="32" idx="3"/>
              <a:endCxn id="29" idx="1"/>
            </p:cNvCxnSpPr>
            <p:nvPr/>
          </p:nvCxnSpPr>
          <p:spPr>
            <a:xfrm>
              <a:off x="8314796" y="2999677"/>
              <a:ext cx="1209152" cy="1102589"/>
            </a:xfrm>
            <a:prstGeom prst="straightConnector1">
              <a:avLst/>
            </a:prstGeom>
            <a:ln w="38100">
              <a:solidFill>
                <a:srgbClr val="B3ADD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CDE49F20-25DA-7B44-B73B-EDED65314ABF}"/>
              </a:ext>
            </a:extLst>
          </p:cNvPr>
          <p:cNvGrpSpPr>
            <a:grpSpLocks noChangeAspect="1"/>
          </p:cNvGrpSpPr>
          <p:nvPr/>
        </p:nvGrpSpPr>
        <p:grpSpPr>
          <a:xfrm>
            <a:off x="2298590" y="4102252"/>
            <a:ext cx="4095750" cy="1706865"/>
            <a:chOff x="6624868" y="3195397"/>
            <a:chExt cx="4095750" cy="1706865"/>
          </a:xfrm>
        </p:grpSpPr>
        <p:pic>
          <p:nvPicPr>
            <p:cNvPr id="104" name="Graphic 103" descr="Questions with solid fill">
              <a:extLst>
                <a:ext uri="{FF2B5EF4-FFF2-40B4-BE49-F238E27FC236}">
                  <a16:creationId xmlns:a16="http://schemas.microsoft.com/office/drawing/2014/main" id="{FFAFA311-D2AB-B4C4-805C-F33A9B6753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32622" y="3195397"/>
              <a:ext cx="1371600" cy="1371600"/>
            </a:xfrm>
            <a:prstGeom prst="rect">
              <a:avLst/>
            </a:prstGeom>
          </p:spPr>
        </p:pic>
        <p:sp>
          <p:nvSpPr>
            <p:cNvPr id="105" name="TextBox 104">
              <a:extLst>
                <a:ext uri="{FF2B5EF4-FFF2-40B4-BE49-F238E27FC236}">
                  <a16:creationId xmlns:a16="http://schemas.microsoft.com/office/drawing/2014/main" id="{10FDA359-7637-697C-C96A-BA948EAF2722}"/>
                </a:ext>
              </a:extLst>
            </p:cNvPr>
            <p:cNvSpPr txBox="1"/>
            <p:nvPr/>
          </p:nvSpPr>
          <p:spPr>
            <a:xfrm>
              <a:off x="6624868" y="4532930"/>
              <a:ext cx="4095750" cy="369332"/>
            </a:xfrm>
            <a:prstGeom prst="rect">
              <a:avLst/>
            </a:prstGeom>
            <a:noFill/>
          </p:spPr>
          <p:txBody>
            <a:bodyPr wrap="square">
              <a:spAutoFit/>
            </a:bodyPr>
            <a:lstStyle/>
            <a:p>
              <a:pPr marL="0" indent="0" algn="ctr">
                <a:spcBef>
                  <a:spcPts val="0"/>
                </a:spcBef>
                <a:spcAft>
                  <a:spcPts val="1600"/>
                </a:spcAft>
                <a:buFont typeface="Arial" pitchFamily="34" charset="0"/>
                <a:buNone/>
              </a:pPr>
              <a:r>
                <a:rPr lang="en-US" dirty="0">
                  <a:ea typeface="Source Serif 4 Medium" panose="02040603050405020204" pitchFamily="18" charset="0"/>
                </a:rPr>
                <a:t>RLF Advisory Committee</a:t>
              </a:r>
            </a:p>
          </p:txBody>
        </p:sp>
      </p:grpSp>
      <p:grpSp>
        <p:nvGrpSpPr>
          <p:cNvPr id="116" name="Group 115">
            <a:extLst>
              <a:ext uri="{FF2B5EF4-FFF2-40B4-BE49-F238E27FC236}">
                <a16:creationId xmlns:a16="http://schemas.microsoft.com/office/drawing/2014/main" id="{9E15272F-C3F3-AFFA-2EB7-B99E54CD3DB7}"/>
              </a:ext>
            </a:extLst>
          </p:cNvPr>
          <p:cNvGrpSpPr/>
          <p:nvPr/>
        </p:nvGrpSpPr>
        <p:grpSpPr>
          <a:xfrm>
            <a:off x="488152" y="3961449"/>
            <a:ext cx="5207442" cy="1828800"/>
            <a:chOff x="187286" y="3834980"/>
            <a:chExt cx="5207442" cy="1828800"/>
          </a:xfrm>
        </p:grpSpPr>
        <p:grpSp>
          <p:nvGrpSpPr>
            <p:cNvPr id="100" name="Group 99">
              <a:extLst>
                <a:ext uri="{FF2B5EF4-FFF2-40B4-BE49-F238E27FC236}">
                  <a16:creationId xmlns:a16="http://schemas.microsoft.com/office/drawing/2014/main" id="{10B01D4B-9BA9-FBBB-75F7-D74C99505EDC}"/>
                </a:ext>
              </a:extLst>
            </p:cNvPr>
            <p:cNvGrpSpPr/>
            <p:nvPr/>
          </p:nvGrpSpPr>
          <p:grpSpPr>
            <a:xfrm flipH="1">
              <a:off x="1742020" y="3834980"/>
              <a:ext cx="3652708" cy="1828800"/>
              <a:chOff x="2408986" y="1902399"/>
              <a:chExt cx="3652708" cy="1828800"/>
            </a:xfrm>
          </p:grpSpPr>
          <p:sp>
            <p:nvSpPr>
              <p:cNvPr id="102" name="Rectangle 101">
                <a:extLst>
                  <a:ext uri="{FF2B5EF4-FFF2-40B4-BE49-F238E27FC236}">
                    <a16:creationId xmlns:a16="http://schemas.microsoft.com/office/drawing/2014/main" id="{B540EBEC-E959-91DC-E8E0-9082465B794B}"/>
                  </a:ext>
                </a:extLst>
              </p:cNvPr>
              <p:cNvSpPr/>
              <p:nvPr/>
            </p:nvSpPr>
            <p:spPr>
              <a:xfrm>
                <a:off x="2408986" y="1902399"/>
                <a:ext cx="2686649" cy="1828800"/>
              </a:xfrm>
              <a:prstGeom prst="rect">
                <a:avLst/>
              </a:prstGeom>
              <a:noFill/>
              <a:ln w="57150">
                <a:solidFill>
                  <a:srgbClr val="675C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3" name="Straight Arrow Connector 102">
                <a:extLst>
                  <a:ext uri="{FF2B5EF4-FFF2-40B4-BE49-F238E27FC236}">
                    <a16:creationId xmlns:a16="http://schemas.microsoft.com/office/drawing/2014/main" id="{39271369-7502-4E5E-5B67-18E5E23BEEB9}"/>
                  </a:ext>
                </a:extLst>
              </p:cNvPr>
              <p:cNvCxnSpPr>
                <a:cxnSpLocks/>
                <a:stCxn id="102" idx="3"/>
                <a:endCxn id="101" idx="3"/>
              </p:cNvCxnSpPr>
              <p:nvPr/>
            </p:nvCxnSpPr>
            <p:spPr>
              <a:xfrm>
                <a:off x="5095635" y="2816799"/>
                <a:ext cx="966059" cy="17478"/>
              </a:xfrm>
              <a:prstGeom prst="straightConnector1">
                <a:avLst/>
              </a:prstGeom>
              <a:ln w="38100">
                <a:solidFill>
                  <a:srgbClr val="675CA8"/>
                </a:solidFill>
                <a:tailEnd type="triangle"/>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EDC5E2A6-F895-81CE-66E2-D07707ED4773}"/>
                </a:ext>
              </a:extLst>
            </p:cNvPr>
            <p:cNvSpPr txBox="1"/>
            <p:nvPr/>
          </p:nvSpPr>
          <p:spPr>
            <a:xfrm>
              <a:off x="187286" y="4582192"/>
              <a:ext cx="1554734" cy="369332"/>
            </a:xfrm>
            <a:prstGeom prst="rect">
              <a:avLst/>
            </a:prstGeom>
            <a:noFill/>
          </p:spPr>
          <p:txBody>
            <a:bodyPr wrap="square" rtlCol="0">
              <a:spAutoFit/>
            </a:bodyPr>
            <a:lstStyle/>
            <a:p>
              <a:r>
                <a:rPr lang="en-US" dirty="0">
                  <a:ea typeface="Source Serif 4 Medium" panose="02040603050405020204" pitchFamily="18" charset="0"/>
                </a:rPr>
                <a:t>9 peer leaders</a:t>
              </a:r>
            </a:p>
          </p:txBody>
        </p:sp>
      </p:grpSp>
    </p:spTree>
    <p:extLst>
      <p:ext uri="{BB962C8B-B14F-4D97-AF65-F5344CB8AC3E}">
        <p14:creationId xmlns:p14="http://schemas.microsoft.com/office/powerpoint/2010/main" val="42151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14A7FAD4-79C6-806C-A168-588C0EAA80AF}"/>
              </a:ext>
            </a:extLst>
          </p:cNvPr>
          <p:cNvPicPr>
            <a:picLocks noChangeAspect="1"/>
          </p:cNvPicPr>
          <p:nvPr/>
        </p:nvPicPr>
        <p:blipFill rotWithShape="1">
          <a:blip r:embed="rId2">
            <a:extLst>
              <a:ext uri="{28A0092B-C50C-407E-A947-70E740481C1C}">
                <a14:useLocalDpi xmlns:a14="http://schemas.microsoft.com/office/drawing/2010/main" val="0"/>
              </a:ext>
            </a:extLst>
          </a:blip>
          <a:srcRect l="15696" t="18244" r="16543" b="19886"/>
          <a:stretch/>
        </p:blipFill>
        <p:spPr>
          <a:xfrm>
            <a:off x="4028229" y="453036"/>
            <a:ext cx="4135541" cy="3775929"/>
          </a:xfrm>
          <a:prstGeom prst="rect">
            <a:avLst/>
          </a:prstGeom>
        </p:spPr>
      </p:pic>
      <p:pic>
        <p:nvPicPr>
          <p:cNvPr id="8" name="Picture 7" descr="Logo&#10;&#10;Description automatically generated">
            <a:extLst>
              <a:ext uri="{FF2B5EF4-FFF2-40B4-BE49-F238E27FC236}">
                <a16:creationId xmlns:a16="http://schemas.microsoft.com/office/drawing/2014/main" id="{8620B4AF-0D4C-B65E-D379-A80F9F5BF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9" y="4822411"/>
            <a:ext cx="2126457" cy="618810"/>
          </a:xfrm>
          <a:prstGeom prst="rect">
            <a:avLst/>
          </a:prstGeom>
        </p:spPr>
      </p:pic>
      <p:pic>
        <p:nvPicPr>
          <p:cNvPr id="9" name="Picture 8" descr="U.S. Economic Development Administration (EDA) Logo">
            <a:extLst>
              <a:ext uri="{FF2B5EF4-FFF2-40B4-BE49-F238E27FC236}">
                <a16:creationId xmlns:a16="http://schemas.microsoft.com/office/drawing/2014/main" id="{BC350D40-E3FC-27B6-F2DB-765F346F63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921" y="4855194"/>
            <a:ext cx="1809673" cy="553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4ECCF23-2604-2535-BC6D-565758349BC8}"/>
              </a:ext>
            </a:extLst>
          </p:cNvPr>
          <p:cNvSpPr txBox="1"/>
          <p:nvPr/>
        </p:nvSpPr>
        <p:spPr>
          <a:xfrm>
            <a:off x="2047919" y="6034667"/>
            <a:ext cx="824865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Semilight" panose="020B0402040204020203" pitchFamily="34" charset="0"/>
              </a:rPr>
              <a:t>More info at:  www.nado.org/EDDCoP</a:t>
            </a:r>
            <a:endPar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658523223"/>
      </p:ext>
    </p:extLst>
  </p:cSld>
  <p:clrMapOvr>
    <a:masterClrMapping/>
  </p:clrMapOvr>
</p:sld>
</file>

<file path=ppt/theme/theme1.xml><?xml version="1.0" encoding="utf-8"?>
<a:theme xmlns:a="http://schemas.openxmlformats.org/drawingml/2006/main" name="1_Office Theme">
  <a:themeElements>
    <a:clrScheme name="Grow America 1">
      <a:dk1>
        <a:srgbClr val="000000"/>
      </a:dk1>
      <a:lt1>
        <a:srgbClr val="FFFFFF"/>
      </a:lt1>
      <a:dk2>
        <a:srgbClr val="675CA8"/>
      </a:dk2>
      <a:lt2>
        <a:srgbClr val="B3AED3"/>
      </a:lt2>
      <a:accent1>
        <a:srgbClr val="3E6BB3"/>
      </a:accent1>
      <a:accent2>
        <a:srgbClr val="F37147"/>
      </a:accent2>
      <a:accent3>
        <a:srgbClr val="B34683"/>
      </a:accent3>
      <a:accent4>
        <a:srgbClr val="FAA32B"/>
      </a:accent4>
      <a:accent5>
        <a:srgbClr val="FCD095"/>
      </a:accent5>
      <a:accent6>
        <a:srgbClr val="9FB5DA"/>
      </a:accent6>
      <a:hlink>
        <a:srgbClr val="3D6AB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 Template Grow America" id="{34B17D9A-016F-4FD4-A066-A8D847736F17}" vid="{572EBBB0-2C3F-4828-AAD6-EB78C8A4A3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5decd8b-9769-4d98-b69f-1c170d9b2806">
      <UserInfo>
        <DisplayName>Mary Louk</DisplayName>
        <AccountId>577</AccountId>
        <AccountType/>
      </UserInfo>
    </SharedWithUsers>
    <_activity xmlns="5ed898b6-15d9-4376-8dc6-179cab6e80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786792F35CC34A91446252BF84FDFF" ma:contentTypeVersion="17" ma:contentTypeDescription="Create a new document." ma:contentTypeScope="" ma:versionID="e6a7dc5cf31ed5f0e08b9b6629afa392">
  <xsd:schema xmlns:xsd="http://www.w3.org/2001/XMLSchema" xmlns:xs="http://www.w3.org/2001/XMLSchema" xmlns:p="http://schemas.microsoft.com/office/2006/metadata/properties" xmlns:ns3="5ed898b6-15d9-4376-8dc6-179cab6e80f3" xmlns:ns4="85decd8b-9769-4d98-b69f-1c170d9b2806" targetNamespace="http://schemas.microsoft.com/office/2006/metadata/properties" ma:root="true" ma:fieldsID="41dc47716c45eca60f7aeeb83f162747" ns3:_="" ns4:_="">
    <xsd:import namespace="5ed898b6-15d9-4376-8dc6-179cab6e80f3"/>
    <xsd:import namespace="85decd8b-9769-4d98-b69f-1c170d9b280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898b6-15d9-4376-8dc6-179cab6e8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decd8b-9769-4d98-b69f-1c170d9b28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355D6A-9B3D-4625-81EC-42B6207B89EA}">
  <ds:schemaRefs>
    <ds:schemaRef ds:uri="http://schemas.microsoft.com/sharepoint/v3/contenttype/forms"/>
  </ds:schemaRefs>
</ds:datastoreItem>
</file>

<file path=customXml/itemProps2.xml><?xml version="1.0" encoding="utf-8"?>
<ds:datastoreItem xmlns:ds="http://schemas.openxmlformats.org/officeDocument/2006/customXml" ds:itemID="{97B12723-85E6-4625-80ED-2D8B743C3B10}">
  <ds:schemaRefs>
    <ds:schemaRef ds:uri="http://purl.org/dc/dcmitype/"/>
    <ds:schemaRef ds:uri="http://schemas.microsoft.com/office/2006/documentManagement/types"/>
    <ds:schemaRef ds:uri="http://purl.org/dc/terms/"/>
    <ds:schemaRef ds:uri="http://schemas.microsoft.com/office/infopath/2007/PartnerControls"/>
    <ds:schemaRef ds:uri="http://purl.org/dc/elements/1.1/"/>
    <ds:schemaRef ds:uri="5ed898b6-15d9-4376-8dc6-179cab6e80f3"/>
    <ds:schemaRef ds:uri="http://www.w3.org/XML/1998/namespace"/>
    <ds:schemaRef ds:uri="http://schemas.openxmlformats.org/package/2006/metadata/core-properties"/>
    <ds:schemaRef ds:uri="85decd8b-9769-4d98-b69f-1c170d9b2806"/>
    <ds:schemaRef ds:uri="http://schemas.microsoft.com/office/2006/metadata/properties"/>
  </ds:schemaRefs>
</ds:datastoreItem>
</file>

<file path=customXml/itemProps3.xml><?xml version="1.0" encoding="utf-8"?>
<ds:datastoreItem xmlns:ds="http://schemas.openxmlformats.org/officeDocument/2006/customXml" ds:itemID="{AB5E63F6-43D1-45A2-A7EB-FD1CB152E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898b6-15d9-4376-8dc6-179cab6e80f3"/>
    <ds:schemaRef ds:uri="85decd8b-9769-4d98-b69f-1c170d9b2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3914</TotalTime>
  <Words>3394</Words>
  <Application>Microsoft Office PowerPoint</Application>
  <PresentationFormat>Widescreen</PresentationFormat>
  <Paragraphs>429</Paragraphs>
  <Slides>51</Slides>
  <Notes>29</Notes>
  <HiddenSlides>4</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51</vt:i4>
      </vt:variant>
    </vt:vector>
  </HeadingPairs>
  <TitlesOfParts>
    <vt:vector size="68" baseType="lpstr">
      <vt:lpstr>Arial</vt:lpstr>
      <vt:lpstr>Arial Black</vt:lpstr>
      <vt:lpstr>Calibri</vt:lpstr>
      <vt:lpstr>Calibri Light</vt:lpstr>
      <vt:lpstr>Century Gothic</vt:lpstr>
      <vt:lpstr>Chango</vt:lpstr>
      <vt:lpstr>Karla</vt:lpstr>
      <vt:lpstr>Karla SemiBold</vt:lpstr>
      <vt:lpstr>Lato</vt:lpstr>
      <vt:lpstr>Montserrat</vt:lpstr>
      <vt:lpstr>Montserrat Thin ExtraBold</vt:lpstr>
      <vt:lpstr>Roboto</vt:lpstr>
      <vt:lpstr>Source Serif 4</vt:lpstr>
      <vt:lpstr>Source Serif 4 Medium</vt:lpstr>
      <vt:lpstr>Wingdings</vt:lpstr>
      <vt:lpstr>1_Office Theme</vt:lpstr>
      <vt:lpstr>Office Theme</vt:lpstr>
      <vt:lpstr>PowerPoint Presentation</vt:lpstr>
      <vt:lpstr>PowerPoint Presentation</vt:lpstr>
      <vt:lpstr>PowerPoint Presentation</vt:lpstr>
      <vt:lpstr>PowerPoint Presentation</vt:lpstr>
      <vt:lpstr>Agenda</vt:lpstr>
      <vt:lpstr>Why an RLF Community of Practice?</vt:lpstr>
      <vt:lpstr>RLF CoP Objectives</vt:lpstr>
      <vt:lpstr>RLF CoP Activities</vt:lpstr>
      <vt:lpstr>PowerPoint Presentation</vt:lpstr>
      <vt:lpstr>PowerPoint Presentation</vt:lpstr>
      <vt:lpstr>PowerPoint Presentation</vt:lpstr>
      <vt:lpstr>About RLFs</vt:lpstr>
      <vt:lpstr>About RLFs</vt:lpstr>
      <vt:lpstr>About RLFs</vt:lpstr>
      <vt:lpstr>Benefits of RLFs</vt:lpstr>
      <vt:lpstr>Funding Sources for RLFs</vt:lpstr>
      <vt:lpstr>EDA’s Mission</vt:lpstr>
      <vt:lpstr>EDA’s RLF Program </vt:lpstr>
      <vt:lpstr>EDA’s RLF Program</vt:lpstr>
      <vt:lpstr>Applying for an EDA RLF Grant </vt:lpstr>
      <vt:lpstr>Applying for an EDA RLF Grant</vt:lpstr>
      <vt:lpstr>Applying for an EDA RLF Grant</vt:lpstr>
      <vt:lpstr>RLF Program Design</vt:lpstr>
      <vt:lpstr>RLF Program Design</vt:lpstr>
      <vt:lpstr>Using RLF Dollars</vt:lpstr>
      <vt:lpstr>RLF Operations</vt:lpstr>
      <vt:lpstr>Defining Your RLF’s Mission and Identifying Community Needs</vt:lpstr>
      <vt:lpstr>Defining Your RLF’s Mission and Identifying Community Needs</vt:lpstr>
      <vt:lpstr>Defining Your RLF’s Mission and Identifying Community Needs</vt:lpstr>
      <vt:lpstr>Designing an RLF to Fill Capital Gaps</vt:lpstr>
      <vt:lpstr>Designing an RLF to Fill Capital Gaps</vt:lpstr>
      <vt:lpstr>Total Project Financing – Other Sources</vt:lpstr>
      <vt:lpstr>Grow America Capital Stack Example</vt:lpstr>
      <vt:lpstr>Grow America Capital Stack Example</vt:lpstr>
      <vt:lpstr>RLFs and EDDs – Example from SPAG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Antonia Stinnett</dc:creator>
  <cp:lastModifiedBy>Kelly Davila</cp:lastModifiedBy>
  <cp:revision>69</cp:revision>
  <dcterms:created xsi:type="dcterms:W3CDTF">2024-01-19T19:54:06Z</dcterms:created>
  <dcterms:modified xsi:type="dcterms:W3CDTF">2024-05-16T13:47:32Z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0x010100C3786792F35CC34A91446252BF84FDFF</vt:lpwstr>
  </property>
  <property fmtid="{D5CDD505-2E9C-101B-9397-08002B2CF9AE}" pid="3" name="MediaServiceImageTags">
    <vt:lpwstr/>
  </property>
</Properties>
</file>