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458" r:id="rId3"/>
    <p:sldId id="444" r:id="rId4"/>
    <p:sldId id="527" r:id="rId5"/>
    <p:sldId id="2145705368" r:id="rId6"/>
    <p:sldId id="494" r:id="rId7"/>
    <p:sldId id="490" r:id="rId8"/>
    <p:sldId id="470" r:id="rId9"/>
    <p:sldId id="471" r:id="rId10"/>
    <p:sldId id="2145705369" r:id="rId11"/>
    <p:sldId id="496" r:id="rId12"/>
    <p:sldId id="460" r:id="rId13"/>
    <p:sldId id="2147171022" r:id="rId14"/>
    <p:sldId id="2147171019" r:id="rId15"/>
    <p:sldId id="2147170997" r:id="rId16"/>
    <p:sldId id="518" r:id="rId17"/>
    <p:sldId id="503" r:id="rId18"/>
    <p:sldId id="491" r:id="rId19"/>
    <p:sldId id="2147171003" r:id="rId20"/>
    <p:sldId id="2147171016" r:id="rId21"/>
    <p:sldId id="2147171023" r:id="rId22"/>
    <p:sldId id="2147171015" r:id="rId23"/>
    <p:sldId id="462" r:id="rId24"/>
    <p:sldId id="3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95" autoAdjust="0"/>
  </p:normalViewPr>
  <p:slideViewPr>
    <p:cSldViewPr snapToGrid="0">
      <p:cViewPr varScale="1">
        <p:scale>
          <a:sx n="48" d="100"/>
          <a:sy n="48" d="100"/>
        </p:scale>
        <p:origin x="909"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A6DC-7112-4ADF-9B2F-F550638C6FBC}"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E9554-EB75-436B-B859-5FF2900F2FA2}" type="slidenum">
              <a:rPr lang="en-US" smtClean="0"/>
              <a:t>‹#›</a:t>
            </a:fld>
            <a:endParaRPr lang="en-US"/>
          </a:p>
        </p:txBody>
      </p:sp>
    </p:spTree>
    <p:extLst>
      <p:ext uri="{BB962C8B-B14F-4D97-AF65-F5344CB8AC3E}">
        <p14:creationId xmlns:p14="http://schemas.microsoft.com/office/powerpoint/2010/main" val="204557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4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Here are some materials you can use to do that outreach, including template emails and letters, which you can find on nado.org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49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6000"/>
              </a:lnSpc>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NADO’s key advocacy focus right now is on the House side. </a:t>
            </a:r>
          </a:p>
          <a:p>
            <a:pPr marL="285750" marR="0" lvl="0" indent="-285750">
              <a:lnSpc>
                <a:spcPct val="106000"/>
              </a:lnSpc>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In the House, the Committee with Jurisdiction over EDA is the House Transportation and infrastructure (T&amp;I) Committee.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nSpc>
                <a:spcPct val="106000"/>
              </a:lnSpc>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slide shows members of Congress in the House that are from the SWREDA states who serve on the House T&amp;I Committee</a:t>
            </a:r>
          </a:p>
          <a:p>
            <a:pPr marL="285750" marR="0" lvl="0" indent="-285750">
              <a:lnSpc>
                <a:spcPct val="106000"/>
              </a:lnSpc>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If your Congressman is pictured here, that means he is particularly important to reach out to. Please contact them to ask whether they would be willing to champion companion legislation in the House similar to the legislation that has been introduced in the Senate. A House companion bill would help increase our overall chances of success.</a:t>
            </a:r>
            <a:endParaRPr lang="en-US" dirty="0"/>
          </a:p>
        </p:txBody>
      </p:sp>
      <p:sp>
        <p:nvSpPr>
          <p:cNvPr id="4" name="Slide Number Placeholder 3"/>
          <p:cNvSpPr>
            <a:spLocks noGrp="1"/>
          </p:cNvSpPr>
          <p:nvPr>
            <p:ph type="sldNum" sz="quarter" idx="5"/>
          </p:nvPr>
        </p:nvSpPr>
        <p:spPr/>
        <p:txBody>
          <a:bodyPr/>
          <a:lstStyle/>
          <a:p>
            <a:pPr marL="0" marR="0" lvl="0" indent="0" algn="r" defTabSz="474203"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0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5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97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has been some recent movement on Farm Bill reauthorization. Both the Senate and House have released details of their proposed versions of a new Farm Bill, but nothing has passed in either the Senate or the House yet. Hopefully we will see more movement on the Farm Bill during this session of Congress.</a:t>
            </a:r>
          </a:p>
        </p:txBody>
      </p:sp>
      <p:sp>
        <p:nvSpPr>
          <p:cNvPr id="4" name="Slide Number Placeholder 3"/>
          <p:cNvSpPr>
            <a:spLocks noGrp="1"/>
          </p:cNvSpPr>
          <p:nvPr>
            <p:ph type="sldNum" sz="quarter" idx="5"/>
          </p:nvPr>
        </p:nvSpPr>
        <p:spPr/>
        <p:txBody>
          <a:bodyPr/>
          <a:lstStyle/>
          <a:p>
            <a:fld id="{BF0E9554-EB75-436B-B859-5FF2900F2FA2}" type="slidenum">
              <a:rPr lang="en-US" smtClean="0"/>
              <a:t>13</a:t>
            </a:fld>
            <a:endParaRPr lang="en-US"/>
          </a:p>
        </p:txBody>
      </p:sp>
    </p:spTree>
    <p:extLst>
      <p:ext uri="{BB962C8B-B14F-4D97-AF65-F5344CB8AC3E}">
        <p14:creationId xmlns:p14="http://schemas.microsoft.com/office/powerpoint/2010/main" val="367490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74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This past fiscal year, FY24, </a:t>
            </a:r>
            <a:r>
              <a:rPr lang="en-US" sz="1800" b="1" kern="100" dirty="0">
                <a:effectLst/>
                <a:latin typeface="Aptos" panose="020B0004020202020204" pitchFamily="34" charset="0"/>
                <a:ea typeface="Aptos" panose="020B0004020202020204" pitchFamily="34" charset="0"/>
                <a:cs typeface="Aptos" panose="020B0004020202020204" pitchFamily="34" charset="0"/>
              </a:rPr>
              <a:t>was a difficult year for appropriations</a:t>
            </a:r>
            <a:r>
              <a:rPr lang="en-US" sz="1800" kern="100" dirty="0">
                <a:effectLst/>
                <a:latin typeface="Aptos" panose="020B0004020202020204" pitchFamily="34" charset="0"/>
                <a:ea typeface="Aptos" panose="020B0004020202020204" pitchFamily="34" charset="0"/>
                <a:cs typeface="Aptos" panose="020B0004020202020204" pitchFamily="34" charset="0"/>
              </a:rPr>
              <a:t>, both because of the </a:t>
            </a:r>
            <a:r>
              <a:rPr lang="en-US" sz="1800" b="1" kern="100" dirty="0">
                <a:effectLst/>
                <a:latin typeface="Aptos" panose="020B0004020202020204" pitchFamily="34" charset="0"/>
                <a:ea typeface="Aptos" panose="020B0004020202020204" pitchFamily="34" charset="0"/>
                <a:cs typeface="Aptos" panose="020B0004020202020204" pitchFamily="34" charset="0"/>
              </a:rPr>
              <a:t>debt limit deal negotiations</a:t>
            </a:r>
            <a:r>
              <a:rPr lang="en-US" sz="1800" kern="100" dirty="0">
                <a:effectLst/>
                <a:latin typeface="Aptos" panose="020B0004020202020204" pitchFamily="34" charset="0"/>
                <a:ea typeface="Aptos" panose="020B0004020202020204" pitchFamily="34" charset="0"/>
                <a:cs typeface="Aptos" panose="020B0004020202020204" pitchFamily="34" charset="0"/>
              </a:rPr>
              <a:t>, and also because some members in Congress were </a:t>
            </a:r>
            <a:r>
              <a:rPr lang="en-US" sz="1800" b="1" kern="100" dirty="0">
                <a:effectLst/>
                <a:latin typeface="Aptos" panose="020B0004020202020204" pitchFamily="34" charset="0"/>
                <a:ea typeface="Aptos" panose="020B0004020202020204" pitchFamily="34" charset="0"/>
                <a:cs typeface="Aptos" panose="020B0004020202020204" pitchFamily="34" charset="0"/>
              </a:rPr>
              <a:t>calling for significant government funding reductions</a:t>
            </a:r>
            <a:r>
              <a:rPr lang="en-US" sz="1800" kern="100" dirty="0">
                <a:effectLst/>
                <a:latin typeface="Aptos" panose="020B0004020202020204" pitchFamily="34" charset="0"/>
                <a:ea typeface="Aptos" panose="020B0004020202020204" pitchFamily="34" charset="0"/>
                <a:cs typeface="Aptos" panose="020B0004020202020204" pitchFamily="34" charset="0"/>
              </a:rPr>
              <a:t> across the board.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As a result, final FY24 appropriations were only finalized as of March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In general, we saw the pendulum swing toward high levels of funding in the various pandemic relief bills, and </a:t>
            </a:r>
            <a:r>
              <a:rPr lang="en-US" sz="1800" b="1" dirty="0">
                <a:effectLst/>
                <a:latin typeface="Aptos" panose="020B0004020202020204" pitchFamily="34" charset="0"/>
                <a:ea typeface="Aptos" panose="020B0004020202020204" pitchFamily="34" charset="0"/>
                <a:cs typeface="Aptos" panose="020B0004020202020204" pitchFamily="34" charset="0"/>
              </a:rPr>
              <a:t>now we’re seeing that pendulum swing back</a:t>
            </a:r>
            <a:r>
              <a:rPr lang="en-US" sz="1800" b="1" kern="100" dirty="0">
                <a:effectLst/>
                <a:latin typeface="Aptos" panose="020B0004020202020204" pitchFamily="34" charset="0"/>
                <a:ea typeface="Aptos" panose="020B0004020202020204" pitchFamily="34" charset="0"/>
                <a:cs typeface="Aptos" panose="020B00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BF0E9554-EB75-436B-B859-5FF2900F2FA2}" type="slidenum">
              <a:rPr lang="en-US" smtClean="0"/>
              <a:t>15</a:t>
            </a:fld>
            <a:endParaRPr lang="en-US"/>
          </a:p>
        </p:txBody>
      </p:sp>
    </p:spTree>
    <p:extLst>
      <p:ext uri="{BB962C8B-B14F-4D97-AF65-F5344CB8AC3E}">
        <p14:creationId xmlns:p14="http://schemas.microsoft.com/office/powerpoint/2010/main" val="119652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EDA appropriations did fall somewhat in FY24, but in terms of Planning Grant funds, this is a fairly standard incremental appropriations fluctuation, so there’s no major cause for concern here.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We do NOT expect individual </a:t>
            </a:r>
            <a:r>
              <a:rPr lang="en-US" sz="1800" kern="100" dirty="0" err="1">
                <a:effectLst/>
                <a:latin typeface="Aptos" panose="020B0004020202020204" pitchFamily="34" charset="0"/>
                <a:ea typeface="Aptos" panose="020B0004020202020204" pitchFamily="34" charset="0"/>
                <a:cs typeface="Aptos" panose="020B0004020202020204" pitchFamily="34" charset="0"/>
              </a:rPr>
              <a:t>EDDs’</a:t>
            </a:r>
            <a:r>
              <a:rPr lang="en-US" sz="1800" kern="100" dirty="0">
                <a:effectLst/>
                <a:latin typeface="Aptos" panose="020B0004020202020204" pitchFamily="34" charset="0"/>
                <a:ea typeface="Aptos" panose="020B0004020202020204" pitchFamily="34" charset="0"/>
                <a:cs typeface="Aptos" panose="020B0004020202020204" pitchFamily="34" charset="0"/>
              </a:rPr>
              <a:t> Partnership Planning Grant allocations to change at all as a result of this.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0604"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060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971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For ARC, over the past couple of years, NADO has been successful in partnering with the </a:t>
            </a:r>
            <a:r>
              <a:rPr lang="en-US" sz="1800" b="1" kern="100" dirty="0">
                <a:effectLst/>
                <a:latin typeface="Aptos" panose="020B0004020202020204" pitchFamily="34" charset="0"/>
                <a:ea typeface="Aptos" panose="020B0004020202020204" pitchFamily="34" charset="0"/>
                <a:cs typeface="Aptos" panose="020B0004020202020204" pitchFamily="34" charset="0"/>
              </a:rPr>
              <a:t>Development District Association of Appalachia</a:t>
            </a:r>
            <a:r>
              <a:rPr lang="en-US" sz="1800" kern="100" dirty="0">
                <a:effectLst/>
                <a:latin typeface="Aptos" panose="020B0004020202020204" pitchFamily="34" charset="0"/>
                <a:ea typeface="Aptos" panose="020B0004020202020204" pitchFamily="34" charset="0"/>
                <a:cs typeface="Aptos" panose="020B0004020202020204" pitchFamily="34" charset="0"/>
              </a:rPr>
              <a:t> (DDAA) to advocate for increases to the </a:t>
            </a:r>
            <a:r>
              <a:rPr lang="en-US" sz="1800" b="1" kern="100" dirty="0">
                <a:effectLst/>
                <a:latin typeface="Aptos" panose="020B0004020202020204" pitchFamily="34" charset="0"/>
                <a:ea typeface="Aptos" panose="020B0004020202020204" pitchFamily="34" charset="0"/>
                <a:cs typeface="Aptos" panose="020B0004020202020204" pitchFamily="34" charset="0"/>
              </a:rPr>
              <a:t>Local Development District funding line item</a:t>
            </a:r>
            <a:r>
              <a:rPr lang="en-US" sz="1800" kern="100" dirty="0">
                <a:effectLst/>
                <a:latin typeface="Aptos" panose="020B0004020202020204" pitchFamily="34" charset="0"/>
                <a:ea typeface="Aptos" panose="020B0004020202020204" pitchFamily="34" charset="0"/>
                <a:cs typeface="Aptos" panose="020B0004020202020204" pitchFamily="34" charset="0"/>
              </a:rPr>
              <a:t> that ARC-region LDDs receive.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NADO successfully advocated to raise that level from </a:t>
            </a:r>
            <a:r>
              <a:rPr lang="en-US" sz="1800" b="1" kern="100" dirty="0">
                <a:effectLst/>
                <a:latin typeface="Aptos" panose="020B0004020202020204" pitchFamily="34" charset="0"/>
                <a:ea typeface="Aptos" panose="020B0004020202020204" pitchFamily="34" charset="0"/>
                <a:cs typeface="Aptos" panose="020B0004020202020204" pitchFamily="34" charset="0"/>
              </a:rPr>
              <a:t>$6.2 million to $8 million.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This year, Congress didn’t specify the amount for LDDs.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But, good news: </a:t>
            </a:r>
            <a:r>
              <a:rPr lang="en-US" sz="1800" b="1" kern="100" dirty="0">
                <a:effectLst/>
                <a:latin typeface="Aptos" panose="020B0004020202020204" pitchFamily="34" charset="0"/>
                <a:ea typeface="Aptos" panose="020B0004020202020204" pitchFamily="34" charset="0"/>
                <a:cs typeface="Aptos" panose="020B0004020202020204" pitchFamily="34" charset="0"/>
              </a:rPr>
              <a:t>ARC leadership has made a verbal commitment</a:t>
            </a:r>
            <a:r>
              <a:rPr lang="en-US" sz="1800" kern="100" dirty="0">
                <a:effectLst/>
                <a:latin typeface="Aptos" panose="020B0004020202020204" pitchFamily="34" charset="0"/>
                <a:ea typeface="Aptos" panose="020B0004020202020204" pitchFamily="34" charset="0"/>
                <a:cs typeface="Aptos" panose="020B0004020202020204" pitchFamily="34" charset="0"/>
              </a:rPr>
              <a:t> to try to continue to hold that LDD funding level at $8 million and </a:t>
            </a:r>
            <a:r>
              <a:rPr lang="en-US" sz="1800" b="1" kern="100" dirty="0">
                <a:effectLst/>
                <a:latin typeface="Aptos" panose="020B0004020202020204" pitchFamily="34" charset="0"/>
                <a:ea typeface="Aptos" panose="020B0004020202020204" pitchFamily="34" charset="0"/>
                <a:cs typeface="Aptos" panose="020B0004020202020204" pitchFamily="34" charset="0"/>
              </a:rPr>
              <a:t>honor where it is set currently, even without Congress mandating it</a:t>
            </a:r>
            <a:r>
              <a:rPr lang="en-US" sz="1800" kern="100" dirty="0">
                <a:effectLst/>
                <a:latin typeface="Aptos" panose="020B0004020202020204" pitchFamily="34" charset="0"/>
                <a:ea typeface="Aptos" panose="020B0004020202020204" pitchFamily="34" charset="0"/>
                <a:cs typeface="Aptos" panose="020B0004020202020204" pitchFamily="34" charset="0"/>
              </a:rPr>
              <a:t>, which is great news.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74203"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0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66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Overall, DRA also received a $1 million appropriations increase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74203"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0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283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The Southeast Crescent Regional Commission is now fully operational, they have begun actively making grants. And they received robust funding once again for FY24. So definitely go after that funding, if you’re eligible.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74203"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0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6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02CFE-0BEF-402D-B03C-B650A6422A93}" type="slidenum">
              <a:rPr lang="en-US" smtClean="0"/>
              <a:t>2</a:t>
            </a:fld>
            <a:endParaRPr lang="en-US" dirty="0"/>
          </a:p>
        </p:txBody>
      </p:sp>
    </p:spTree>
    <p:extLst>
      <p:ext uri="{BB962C8B-B14F-4D97-AF65-F5344CB8AC3E}">
        <p14:creationId xmlns:p14="http://schemas.microsoft.com/office/powerpoint/2010/main" val="330996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3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NADO recently held a webinar focused on updates that were recently made to the Office of Management and Budget 2 CFR 200 Uniform Guidance.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webinar features Bob Lloyd, a respected authority on the policies and practices surrounding the administration of federal grant funding and the management of federal awards in general.</a:t>
            </a:r>
          </a:p>
          <a:p>
            <a:endParaRPr lang="en-US" dirty="0"/>
          </a:p>
        </p:txBody>
      </p:sp>
      <p:sp>
        <p:nvSpPr>
          <p:cNvPr id="4" name="Slide Number Placeholder 3"/>
          <p:cNvSpPr>
            <a:spLocks noGrp="1"/>
          </p:cNvSpPr>
          <p:nvPr>
            <p:ph type="sldNum" sz="quarter" idx="5"/>
          </p:nvPr>
        </p:nvSpPr>
        <p:spPr/>
        <p:txBody>
          <a:bodyPr/>
          <a:lstStyle/>
          <a:p>
            <a:pPr marL="0" marR="0" lvl="0" indent="0" algn="r" defTabSz="457084"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08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04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084"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08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088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02CFE-0BEF-402D-B03C-B650A6422A93}" type="slidenum">
              <a:rPr lang="en-US" smtClean="0"/>
              <a:t>23</a:t>
            </a:fld>
            <a:endParaRPr lang="en-US" dirty="0"/>
          </a:p>
        </p:txBody>
      </p:sp>
    </p:spTree>
    <p:extLst>
      <p:ext uri="{BB962C8B-B14F-4D97-AF65-F5344CB8AC3E}">
        <p14:creationId xmlns:p14="http://schemas.microsoft.com/office/powerpoint/2010/main" val="166839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58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36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Aptos" panose="020B0004020202020204" pitchFamily="34" charset="0"/>
              </a:rPr>
              <a:t>An EDA reauthorization bill was introduced and passed out of the Senate Committee with bipartisan support in March</a:t>
            </a:r>
            <a:endParaRPr lang="en-US" dirty="0"/>
          </a:p>
        </p:txBody>
      </p:sp>
      <p:sp>
        <p:nvSpPr>
          <p:cNvPr id="4" name="Slide Number Placeholder 3"/>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9323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If enacted, the bill would make a LOT of exciting progress for EDDs, including almost all the key priorities that NADO has put forward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1533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Incorporating NADO members’ priorities in the legislative text has been a long process. Many NADO members have testified before Congress about the importance of EDA reauthorization and the specific provisions it should contain.</a:t>
            </a:r>
          </a:p>
        </p:txBody>
      </p:sp>
      <p:sp>
        <p:nvSpPr>
          <p:cNvPr id="4" name="Slide Number Placeholder 3"/>
          <p:cNvSpPr>
            <a:spLocks noGrp="1"/>
          </p:cNvSpPr>
          <p:nvPr>
            <p:ph type="sldNum" sz="quarter" idx="5"/>
          </p:nvPr>
        </p:nvSpPr>
        <p:spPr/>
        <p:txBody>
          <a:bodyPr/>
          <a:lstStyle/>
          <a:p>
            <a:pPr marL="0" marR="0" lvl="0" indent="0" algn="r" defTabSz="474203"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0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78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are some key provisions that Chris Fetzer, NADO’s immediate past president, asked the Senate Committee to include as part of an EDA reauthorization bill, when he testified before the Senate.</a:t>
            </a:r>
          </a:p>
        </p:txBody>
      </p:sp>
      <p:sp>
        <p:nvSpPr>
          <p:cNvPr id="4" name="Slide Number Placeholder 3"/>
          <p:cNvSpPr>
            <a:spLocks noGrp="1"/>
          </p:cNvSpPr>
          <p:nvPr>
            <p:ph type="sldNum" sz="quarter" idx="5"/>
          </p:nvPr>
        </p:nvSpPr>
        <p:spPr/>
        <p:txBody>
          <a:bodyPr/>
          <a:lstStyle/>
          <a:p>
            <a:pPr defTabSz="474203">
              <a:defRPr/>
            </a:pPr>
            <a:fld id="{A4502CFE-0BEF-402D-B03C-B650A6422A93}" type="slidenum">
              <a:rPr lang="en-US">
                <a:solidFill>
                  <a:prstClr val="black"/>
                </a:solidFill>
                <a:latin typeface="Calibri" panose="020F0502020204030204"/>
              </a:rPr>
              <a:pPr defTabSz="474203">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370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ptos" panose="020B0004020202020204" pitchFamily="34" charset="0"/>
              </a:rPr>
              <a:t>We need the help of RDOs to reach out to your members of Congress and tell them how important EDA reauthorization is to you and your organizations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3686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13C3-1167-3F81-D7C7-0FC2991E49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9347E-E9CF-AB00-21E3-E7AA01927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75BB4-EE13-BF47-DB0F-D9C2E579CB09}"/>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5" name="Footer Placeholder 4">
            <a:extLst>
              <a:ext uri="{FF2B5EF4-FFF2-40B4-BE49-F238E27FC236}">
                <a16:creationId xmlns:a16="http://schemas.microsoft.com/office/drawing/2014/main" id="{BE9E9053-1F83-8693-1222-4045F26A0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68668-2BFA-1279-36F2-1735283514EF}"/>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302836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58AC-9F40-3B2D-28CE-91C0F9388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CC9202-3907-0D01-33E0-40C42FB90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EDCB8-DD54-5241-8764-0A591131EAD3}"/>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5" name="Footer Placeholder 4">
            <a:extLst>
              <a:ext uri="{FF2B5EF4-FFF2-40B4-BE49-F238E27FC236}">
                <a16:creationId xmlns:a16="http://schemas.microsoft.com/office/drawing/2014/main" id="{F5EF45E7-021E-129E-0963-9AFC8C6C5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47630-4315-9508-A88C-903A45FDFFDC}"/>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422788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EAA83-6846-CDDD-80EF-B660DED53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501BB-33AF-6E03-FE0A-7BCB208797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C76A6-BFE3-B911-B35B-59558034399F}"/>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5" name="Footer Placeholder 4">
            <a:extLst>
              <a:ext uri="{FF2B5EF4-FFF2-40B4-BE49-F238E27FC236}">
                <a16:creationId xmlns:a16="http://schemas.microsoft.com/office/drawing/2014/main" id="{607DA5C4-D775-AF85-C2DE-8488480F7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A02C0-B53B-7DE3-B0F4-69B8CF2555EA}"/>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295160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5D939AD-2271-47A0-A8DA-8A0291B02C9C}" type="datetime1">
              <a:rPr lang="en-US" smtClean="0"/>
              <a:t>5/16/2024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107469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2" y="702156"/>
            <a:ext cx="11029616" cy="1013800"/>
          </a:xfrm>
        </p:spPr>
        <p:txBody>
          <a:bodyPr/>
          <a:lstStyle>
            <a:lvl1pPr>
              <a:defRPr cap="none"/>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oAutofit/>
          </a:bodyPr>
          <a:lstStyle>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EA5A47-EA52-400B-AADF-7E8588E33BAC}"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30719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71435BD-231E-4B52-ABEA-89CE956A6A52}" type="datetime1">
              <a:rPr lang="en-US" smtClean="0"/>
              <a:t>5/16/2024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2633200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989FE-B3F8-4420-89F4-3D6A9E2EC338}"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78684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09B23-246B-4C14-BCE7-B17BDF2FE0DB}" type="datetime1">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1102832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675EEC-2F76-4514-8F33-F5587D1A5C3E}" type="datetime1">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CED088-3F90-438F-B570-9D0182528C90}"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755499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5415C-B492-472F-A51F-5BE2213E31DD}" type="datetime1">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2970105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FAD9FB-F329-40BC-83B5-1F0783E35CF1}" type="datetime1">
              <a:rPr lang="en-US" smtClean="0"/>
              <a:t>5/16/2024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233536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FEBB-EEE3-A153-DA75-86AF905FA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89310-2C73-DD0B-BE65-9D62901C6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8E3F5-3D6E-AB43-C719-CD547D725F29}"/>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5" name="Footer Placeholder 4">
            <a:extLst>
              <a:ext uri="{FF2B5EF4-FFF2-40B4-BE49-F238E27FC236}">
                <a16:creationId xmlns:a16="http://schemas.microsoft.com/office/drawing/2014/main" id="{D215606B-CC68-C19B-D37C-6E7F4C05C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ADB57-90EF-3E31-EB5F-01728E5C7C45}"/>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3399503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368A8-F79C-4C54-BE79-EBC24C24D1AA}"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194546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39550-2D4A-4F31-812A-BAC9AB9B56C0}"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359841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ADE594A-3D1A-4196-81B3-37465A8DFA3B}" type="datetime1">
              <a:rPr lang="en-US" smtClean="0"/>
              <a:t>5/16/2024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28732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F9ED-6AFD-DA20-254C-6628070D3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573D06-28C3-A3A3-6F33-54F52E4F79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6C0796-68B4-02F9-1FD1-7B48F6A1318E}"/>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5" name="Footer Placeholder 4">
            <a:extLst>
              <a:ext uri="{FF2B5EF4-FFF2-40B4-BE49-F238E27FC236}">
                <a16:creationId xmlns:a16="http://schemas.microsoft.com/office/drawing/2014/main" id="{E552A1A2-7761-B578-5925-FB5764A92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7284C-4DDE-FF24-221C-57BA643A8FFC}"/>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356387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63D7-1C40-7AE4-882F-0035704CF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BC9BCD-1D62-72C6-BA9F-965CAF00B1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60B06D-64A8-1051-7B60-5D465A919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F92CE3-F064-5D11-F8BB-D4304E255227}"/>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6" name="Footer Placeholder 5">
            <a:extLst>
              <a:ext uri="{FF2B5EF4-FFF2-40B4-BE49-F238E27FC236}">
                <a16:creationId xmlns:a16="http://schemas.microsoft.com/office/drawing/2014/main" id="{C84D0227-FD1D-FFE7-6E72-65C360FA8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4C3657-B890-3444-7A56-5BEDB7D89E5F}"/>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27971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3934-65F8-67BE-4D25-CDA4B76EEA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8C72BD-7E54-2BD0-32F2-AC796B412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7AE0FC-DF21-7CFA-5B88-E709B2489B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33F97-A783-7312-0DF2-708339F32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01734-B5BC-7524-7D3A-FCD2AEBA1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01D63-6002-764C-888D-B74E6FDB2321}"/>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8" name="Footer Placeholder 7">
            <a:extLst>
              <a:ext uri="{FF2B5EF4-FFF2-40B4-BE49-F238E27FC236}">
                <a16:creationId xmlns:a16="http://schemas.microsoft.com/office/drawing/2014/main" id="{8FFDDE87-71F9-60D9-165F-93AF07C888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CA457-6499-F4C0-6271-FEE688192729}"/>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152921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7AD9-DD39-48B0-FE49-4188272453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CA0F2-93DC-57D1-8758-F0104D218A29}"/>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4" name="Footer Placeholder 3">
            <a:extLst>
              <a:ext uri="{FF2B5EF4-FFF2-40B4-BE49-F238E27FC236}">
                <a16:creationId xmlns:a16="http://schemas.microsoft.com/office/drawing/2014/main" id="{21FF30F7-013C-518D-A27E-7D6D2BDE1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AABB3-C9B6-5202-9F25-8EC492BFD854}"/>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230563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18F13-7BC5-EE91-7ABB-D3021DDA0B8E}"/>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3" name="Footer Placeholder 2">
            <a:extLst>
              <a:ext uri="{FF2B5EF4-FFF2-40B4-BE49-F238E27FC236}">
                <a16:creationId xmlns:a16="http://schemas.microsoft.com/office/drawing/2014/main" id="{24D76BF0-F06B-107B-1668-A1BD761A7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43C299-8F3A-48E8-42DE-53EE5345D7B1}"/>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225400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AA86-A802-A4FB-78D6-CB94311B3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5441DE-3370-FDD6-E937-B068A6442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E72D7B-7806-8A62-2402-67F271D2A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CA55C-C0AD-D5F7-541B-D46059D54766}"/>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6" name="Footer Placeholder 5">
            <a:extLst>
              <a:ext uri="{FF2B5EF4-FFF2-40B4-BE49-F238E27FC236}">
                <a16:creationId xmlns:a16="http://schemas.microsoft.com/office/drawing/2014/main" id="{24D29B26-6825-88C3-B75D-9926F10DB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0A104-96F0-289D-50BB-C82B2F257509}"/>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289347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50A9-FC1E-89EC-84EF-10870B2BF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217A91-FD09-2727-C4BF-7486EE930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AC671-031F-32CF-E019-59E385FBA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B91F4-6E7D-28DC-7DB2-2021DA57C948}"/>
              </a:ext>
            </a:extLst>
          </p:cNvPr>
          <p:cNvSpPr>
            <a:spLocks noGrp="1"/>
          </p:cNvSpPr>
          <p:nvPr>
            <p:ph type="dt" sz="half" idx="10"/>
          </p:nvPr>
        </p:nvSpPr>
        <p:spPr/>
        <p:txBody>
          <a:bodyPr/>
          <a:lstStyle/>
          <a:p>
            <a:fld id="{CD08002A-DE6F-4305-AA30-44154E8A06D4}" type="datetimeFigureOut">
              <a:rPr lang="en-US" smtClean="0"/>
              <a:t>5/16/2024</a:t>
            </a:fld>
            <a:endParaRPr lang="en-US"/>
          </a:p>
        </p:txBody>
      </p:sp>
      <p:sp>
        <p:nvSpPr>
          <p:cNvPr id="6" name="Footer Placeholder 5">
            <a:extLst>
              <a:ext uri="{FF2B5EF4-FFF2-40B4-BE49-F238E27FC236}">
                <a16:creationId xmlns:a16="http://schemas.microsoft.com/office/drawing/2014/main" id="{5FAC6A1B-D5CB-1F71-B18C-159FF9A1B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1E492-4448-E3C0-3EB2-053E8685F150}"/>
              </a:ext>
            </a:extLst>
          </p:cNvPr>
          <p:cNvSpPr>
            <a:spLocks noGrp="1"/>
          </p:cNvSpPr>
          <p:nvPr>
            <p:ph type="sldNum" sz="quarter" idx="12"/>
          </p:nvPr>
        </p:nvSpPr>
        <p:spPr/>
        <p:txBody>
          <a:bodyPr/>
          <a:lstStyle/>
          <a:p>
            <a:fld id="{11C081A6-77B1-42DA-B413-F59B0341EEF0}" type="slidenum">
              <a:rPr lang="en-US" smtClean="0"/>
              <a:t>‹#›</a:t>
            </a:fld>
            <a:endParaRPr lang="en-US"/>
          </a:p>
        </p:txBody>
      </p:sp>
    </p:spTree>
    <p:extLst>
      <p:ext uri="{BB962C8B-B14F-4D97-AF65-F5344CB8AC3E}">
        <p14:creationId xmlns:p14="http://schemas.microsoft.com/office/powerpoint/2010/main" val="371973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12FBF-6DEC-FD62-4B25-3B72BB7F6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602900-3AF3-5AC8-7549-F4D3FFBBC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AF92E-926A-2C52-AA60-29364AE82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8002A-DE6F-4305-AA30-44154E8A06D4}" type="datetimeFigureOut">
              <a:rPr lang="en-US" smtClean="0"/>
              <a:t>5/16/2024</a:t>
            </a:fld>
            <a:endParaRPr lang="en-US"/>
          </a:p>
        </p:txBody>
      </p:sp>
      <p:sp>
        <p:nvSpPr>
          <p:cNvPr id="5" name="Footer Placeholder 4">
            <a:extLst>
              <a:ext uri="{FF2B5EF4-FFF2-40B4-BE49-F238E27FC236}">
                <a16:creationId xmlns:a16="http://schemas.microsoft.com/office/drawing/2014/main" id="{C491A130-22B7-B984-6ADF-1C16B2815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6E39B-7F39-F9F5-5D91-4DA1D738D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081A6-77B1-42DA-B413-F59B0341EEF0}" type="slidenum">
              <a:rPr lang="en-US" smtClean="0"/>
              <a:t>‹#›</a:t>
            </a:fld>
            <a:endParaRPr lang="en-US"/>
          </a:p>
        </p:txBody>
      </p:sp>
    </p:spTree>
    <p:extLst>
      <p:ext uri="{BB962C8B-B14F-4D97-AF65-F5344CB8AC3E}">
        <p14:creationId xmlns:p14="http://schemas.microsoft.com/office/powerpoint/2010/main" val="52179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016A1EC-A84F-4A48-9B33-6B5A0F923FCE}" type="datetime1">
              <a:rPr lang="en-US" smtClean="0"/>
              <a:t>5/16/2024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1CED088-3F90-438F-B570-9D0182528C90}"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10572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nado.org/wp-content/uploads/2024/03/Congressional-Action-Needed-Reauthorize-EDA.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nado.org/nado-eda-template-letter-to-congress/" TargetMode="External"/><Relationship Id="rId5" Type="http://schemas.openxmlformats.org/officeDocument/2006/relationships/hyperlink" Target="https://www.nado.org/advocacy-resources/"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griculture.senate.gov/newsroom/dem/press/release/chairwoman-stabenow-unveils-the-rural-prosperity-and-food-security-ac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agriculture.house.gov/news/documentsingle.aspx?DocumentID=775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do.org/new-omb-guidance-briefing-for-rdos-webinar/"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nado.org/upcoming-event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epw.senate.gov/public/index.cfm/press-releases-democratic?ID=51603147-4F8B-46C2-8D50-D86E3C8907D3"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2FB4D5BC-A22D-427C-863C-E5B4EB5A7AF7}"/>
              </a:ext>
            </a:extLst>
          </p:cNvPr>
          <p:cNvSpPr txBox="1"/>
          <p:nvPr/>
        </p:nvSpPr>
        <p:spPr>
          <a:xfrm>
            <a:off x="479501" y="3352025"/>
            <a:ext cx="11227797"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Gill Sans MT" panose="020B0502020104020203"/>
              </a:rPr>
              <a:t>NADO Advocacy Update</a:t>
            </a: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rPr>
              <a:t>May 2024</a:t>
            </a:r>
          </a:p>
        </p:txBody>
      </p:sp>
      <p:pic>
        <p:nvPicPr>
          <p:cNvPr id="8" name="Picture 7">
            <a:extLst>
              <a:ext uri="{FF2B5EF4-FFF2-40B4-BE49-F238E27FC236}">
                <a16:creationId xmlns:a16="http://schemas.microsoft.com/office/drawing/2014/main" id="{C50FEFEB-48A1-5A00-4DB8-AB8A4313E8F2}"/>
              </a:ext>
            </a:extLst>
          </p:cNvPr>
          <p:cNvPicPr>
            <a:picLocks noChangeAspect="1"/>
          </p:cNvPicPr>
          <p:nvPr/>
        </p:nvPicPr>
        <p:blipFill>
          <a:blip r:embed="rId3"/>
          <a:stretch>
            <a:fillRect/>
          </a:stretch>
        </p:blipFill>
        <p:spPr>
          <a:xfrm>
            <a:off x="3508210" y="1107856"/>
            <a:ext cx="4842551" cy="1623467"/>
          </a:xfrm>
          <a:prstGeom prst="rect">
            <a:avLst/>
          </a:prstGeom>
        </p:spPr>
      </p:pic>
    </p:spTree>
    <p:extLst>
      <p:ext uri="{BB962C8B-B14F-4D97-AF65-F5344CB8AC3E}">
        <p14:creationId xmlns:p14="http://schemas.microsoft.com/office/powerpoint/2010/main" val="203888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710494"/>
            <a:ext cx="11363723" cy="1013800"/>
          </a:xfrm>
        </p:spPr>
        <p:txBody>
          <a:bodyPr>
            <a:noAutofit/>
          </a:bodyPr>
          <a:lstStyle/>
          <a:p>
            <a:pPr algn="ctr"/>
            <a:br>
              <a:rPr lang="en-US" sz="3200" b="1" dirty="0"/>
            </a:br>
            <a:r>
              <a:rPr lang="en-US" sz="3200" b="1" dirty="0"/>
              <a:t>Advocacy Resources</a:t>
            </a:r>
          </a:p>
        </p:txBody>
      </p:sp>
      <p:pic>
        <p:nvPicPr>
          <p:cNvPr id="4" name="Picture 3">
            <a:extLst>
              <a:ext uri="{FF2B5EF4-FFF2-40B4-BE49-F238E27FC236}">
                <a16:creationId xmlns:a16="http://schemas.microsoft.com/office/drawing/2014/main" id="{54E68529-BFF1-CB88-7EFF-22B8A42E6469}"/>
              </a:ext>
            </a:extLst>
          </p:cNvPr>
          <p:cNvPicPr>
            <a:picLocks noChangeAspect="1"/>
          </p:cNvPicPr>
          <p:nvPr/>
        </p:nvPicPr>
        <p:blipFill rotWithShape="1">
          <a:blip r:embed="rId3"/>
          <a:srcRect l="6792" t="2471" r="5979" b="2191"/>
          <a:stretch/>
        </p:blipFill>
        <p:spPr>
          <a:xfrm>
            <a:off x="1042416" y="2386565"/>
            <a:ext cx="2715768" cy="3734914"/>
          </a:xfrm>
          <a:prstGeom prst="rect">
            <a:avLst/>
          </a:prstGeom>
          <a:ln>
            <a:solidFill>
              <a:schemeClr val="tx1"/>
            </a:solidFill>
          </a:ln>
        </p:spPr>
      </p:pic>
      <p:pic>
        <p:nvPicPr>
          <p:cNvPr id="8" name="Picture 7">
            <a:extLst>
              <a:ext uri="{FF2B5EF4-FFF2-40B4-BE49-F238E27FC236}">
                <a16:creationId xmlns:a16="http://schemas.microsoft.com/office/drawing/2014/main" id="{BD0F4909-D940-A789-0209-1502DA6FF9DB}"/>
              </a:ext>
            </a:extLst>
          </p:cNvPr>
          <p:cNvPicPr>
            <a:picLocks noChangeAspect="1"/>
          </p:cNvPicPr>
          <p:nvPr/>
        </p:nvPicPr>
        <p:blipFill>
          <a:blip r:embed="rId4"/>
          <a:stretch>
            <a:fillRect/>
          </a:stretch>
        </p:blipFill>
        <p:spPr>
          <a:xfrm>
            <a:off x="5121727" y="2495620"/>
            <a:ext cx="2856034" cy="3651886"/>
          </a:xfrm>
          <a:prstGeom prst="rect">
            <a:avLst/>
          </a:prstGeom>
        </p:spPr>
      </p:pic>
      <p:sp>
        <p:nvSpPr>
          <p:cNvPr id="10" name="TextBox 9">
            <a:extLst>
              <a:ext uri="{FF2B5EF4-FFF2-40B4-BE49-F238E27FC236}">
                <a16:creationId xmlns:a16="http://schemas.microsoft.com/office/drawing/2014/main" id="{FCCD7CB4-B255-6285-4C00-4FB4A172B968}"/>
              </a:ext>
            </a:extLst>
          </p:cNvPr>
          <p:cNvSpPr txBox="1"/>
          <p:nvPr/>
        </p:nvSpPr>
        <p:spPr>
          <a:xfrm>
            <a:off x="8513063" y="2231133"/>
            <a:ext cx="3264797" cy="2677656"/>
          </a:xfrm>
          <a:prstGeom prst="rect">
            <a:avLst/>
          </a:prstGeom>
          <a:noFill/>
        </p:spPr>
        <p:txBody>
          <a:bodyPr wrap="square">
            <a:spAutoFit/>
          </a:bodyPr>
          <a:lstStyle/>
          <a:p>
            <a:r>
              <a:rPr lang="en-US" dirty="0">
                <a:latin typeface="Helvetica" panose="020B0604020202020204" pitchFamily="34" charset="0"/>
                <a:cs typeface="Helvetica" panose="020B0604020202020204" pitchFamily="34" charset="0"/>
              </a:rPr>
              <a:t>NADO members are encouraged to email these resources to your Senators and Representatives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These and other advocacy materials are available here:</a:t>
            </a:r>
          </a:p>
          <a:p>
            <a:endParaRPr lang="en-US" sz="1400" dirty="0">
              <a:solidFill>
                <a:schemeClr val="accent3">
                  <a:lumMod val="75000"/>
                </a:schemeClr>
              </a:solidFill>
              <a:latin typeface="Helvetica" panose="020B0604020202020204" pitchFamily="34" charset="0"/>
              <a:cs typeface="Helvetica" panose="020B0604020202020204" pitchFamily="34" charset="0"/>
            </a:endParaRPr>
          </a:p>
          <a:p>
            <a:r>
              <a:rPr lang="en-US" sz="1400" dirty="0">
                <a:solidFill>
                  <a:schemeClr val="accent3">
                    <a:lumMod val="75000"/>
                  </a:schemeClr>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https://www.nado.org/advocacy-resources/</a:t>
            </a:r>
            <a:r>
              <a:rPr lang="en-US" sz="1400" dirty="0">
                <a:solidFill>
                  <a:schemeClr val="accent3">
                    <a:lumMod val="75000"/>
                  </a:schemeClr>
                </a:solidFill>
                <a:latin typeface="Helvetica" panose="020B0604020202020204" pitchFamily="34" charset="0"/>
                <a:cs typeface="Helvetica" panose="020B0604020202020204" pitchFamily="34" charset="0"/>
              </a:rPr>
              <a:t> </a:t>
            </a:r>
          </a:p>
        </p:txBody>
      </p:sp>
      <p:sp>
        <p:nvSpPr>
          <p:cNvPr id="12" name="TextBox 11">
            <a:extLst>
              <a:ext uri="{FF2B5EF4-FFF2-40B4-BE49-F238E27FC236}">
                <a16:creationId xmlns:a16="http://schemas.microsoft.com/office/drawing/2014/main" id="{E455A7A8-1407-907D-3804-72ED27C5CACA}"/>
              </a:ext>
            </a:extLst>
          </p:cNvPr>
          <p:cNvSpPr txBox="1"/>
          <p:nvPr/>
        </p:nvSpPr>
        <p:spPr>
          <a:xfrm>
            <a:off x="1014849" y="1965288"/>
            <a:ext cx="2715768" cy="369332"/>
          </a:xfrm>
          <a:prstGeom prst="rect">
            <a:avLst/>
          </a:prstGeom>
          <a:noFill/>
        </p:spPr>
        <p:txBody>
          <a:bodyPr wrap="square">
            <a:spAutoFit/>
          </a:bodyPr>
          <a:lstStyle/>
          <a:p>
            <a:pPr algn="ctr"/>
            <a:r>
              <a:rPr lang="en-US" b="1" dirty="0">
                <a:latin typeface="Helvetica" panose="020B0604020202020204" pitchFamily="34" charset="0"/>
                <a:cs typeface="Helvetica" panose="020B0604020202020204" pitchFamily="34" charset="0"/>
              </a:rPr>
              <a:t>Fact Sheet</a:t>
            </a:r>
            <a:endParaRPr lang="en-US" b="1" dirty="0"/>
          </a:p>
        </p:txBody>
      </p:sp>
      <p:sp>
        <p:nvSpPr>
          <p:cNvPr id="14" name="TextBox 13">
            <a:extLst>
              <a:ext uri="{FF2B5EF4-FFF2-40B4-BE49-F238E27FC236}">
                <a16:creationId xmlns:a16="http://schemas.microsoft.com/office/drawing/2014/main" id="{718C67C5-5B05-9CA3-168E-4290571A1346}"/>
              </a:ext>
            </a:extLst>
          </p:cNvPr>
          <p:cNvSpPr txBox="1"/>
          <p:nvPr/>
        </p:nvSpPr>
        <p:spPr>
          <a:xfrm>
            <a:off x="5121726" y="1994953"/>
            <a:ext cx="2825495" cy="369332"/>
          </a:xfrm>
          <a:prstGeom prst="rect">
            <a:avLst/>
          </a:prstGeom>
          <a:noFill/>
        </p:spPr>
        <p:txBody>
          <a:bodyPr wrap="square">
            <a:spAutoFit/>
          </a:bodyPr>
          <a:lstStyle/>
          <a:p>
            <a:pPr algn="ctr"/>
            <a:r>
              <a:rPr lang="en-US" b="1" dirty="0">
                <a:latin typeface="Helvetica" panose="020B0604020202020204" pitchFamily="34" charset="0"/>
                <a:cs typeface="Helvetica" panose="020B0604020202020204" pitchFamily="34" charset="0"/>
              </a:rPr>
              <a:t>Template Letter </a:t>
            </a:r>
            <a:endParaRPr lang="en-US" b="1" dirty="0"/>
          </a:p>
        </p:txBody>
      </p:sp>
      <p:sp>
        <p:nvSpPr>
          <p:cNvPr id="16" name="TextBox 15">
            <a:extLst>
              <a:ext uri="{FF2B5EF4-FFF2-40B4-BE49-F238E27FC236}">
                <a16:creationId xmlns:a16="http://schemas.microsoft.com/office/drawing/2014/main" id="{20DCFF8B-AF64-BC52-C34C-41ED785799E0}"/>
              </a:ext>
            </a:extLst>
          </p:cNvPr>
          <p:cNvSpPr txBox="1"/>
          <p:nvPr/>
        </p:nvSpPr>
        <p:spPr>
          <a:xfrm>
            <a:off x="4748022" y="6271839"/>
            <a:ext cx="4085082" cy="282512"/>
          </a:xfrm>
          <a:prstGeom prst="rect">
            <a:avLst/>
          </a:prstGeom>
          <a:noFill/>
        </p:spPr>
        <p:txBody>
          <a:bodyPr wrap="square">
            <a:spAutoFit/>
          </a:bodyPr>
          <a:lstStyle/>
          <a:p>
            <a:r>
              <a:rPr lang="en-US" sz="1200" dirty="0">
                <a:solidFill>
                  <a:schemeClr val="accent3">
                    <a:lumMod val="75000"/>
                  </a:schemeClr>
                </a:solidFill>
                <a:hlinkClick r:id="rId6">
                  <a:extLst>
                    <a:ext uri="{A12FA001-AC4F-418D-AE19-62706E023703}">
                      <ahyp:hlinkClr xmlns:ahyp="http://schemas.microsoft.com/office/drawing/2018/hyperlinkcolor" val="tx"/>
                    </a:ext>
                  </a:extLst>
                </a:hlinkClick>
              </a:rPr>
              <a:t>https://www.nado.org/nado-eda-template-letter-to-congress/</a:t>
            </a:r>
            <a:r>
              <a:rPr lang="en-US" sz="1200" dirty="0">
                <a:solidFill>
                  <a:schemeClr val="accent3">
                    <a:lumMod val="75000"/>
                  </a:schemeClr>
                </a:solidFill>
              </a:rPr>
              <a:t> </a:t>
            </a:r>
          </a:p>
        </p:txBody>
      </p:sp>
      <p:sp>
        <p:nvSpPr>
          <p:cNvPr id="18" name="TextBox 17">
            <a:extLst>
              <a:ext uri="{FF2B5EF4-FFF2-40B4-BE49-F238E27FC236}">
                <a16:creationId xmlns:a16="http://schemas.microsoft.com/office/drawing/2014/main" id="{F25596A2-944D-D2AE-3BD1-52133852EE7E}"/>
              </a:ext>
            </a:extLst>
          </p:cNvPr>
          <p:cNvSpPr txBox="1"/>
          <p:nvPr/>
        </p:nvSpPr>
        <p:spPr>
          <a:xfrm>
            <a:off x="129159" y="6225369"/>
            <a:ext cx="4085082" cy="430887"/>
          </a:xfrm>
          <a:prstGeom prst="rect">
            <a:avLst/>
          </a:prstGeom>
          <a:noFill/>
        </p:spPr>
        <p:txBody>
          <a:bodyPr wrap="square">
            <a:spAutoFit/>
          </a:bodyPr>
          <a:lstStyle/>
          <a:p>
            <a:r>
              <a:rPr lang="en-US" sz="1100" dirty="0">
                <a:solidFill>
                  <a:schemeClr val="accent3">
                    <a:lumMod val="75000"/>
                  </a:schemeClr>
                </a:solidFill>
                <a:hlinkClick r:id="rId7">
                  <a:extLst>
                    <a:ext uri="{A12FA001-AC4F-418D-AE19-62706E023703}">
                      <ahyp:hlinkClr xmlns:ahyp="http://schemas.microsoft.com/office/drawing/2018/hyperlinkcolor" val="tx"/>
                    </a:ext>
                  </a:extLst>
                </a:hlinkClick>
              </a:rPr>
              <a:t>https://www.nado.org/wp-content/uploads/2024/03/Congressional-Action-Needed-Reauthorize-EDA.pdf</a:t>
            </a:r>
            <a:r>
              <a:rPr lang="en-US" sz="1100" dirty="0">
                <a:solidFill>
                  <a:schemeClr val="accent3">
                    <a:lumMod val="75000"/>
                  </a:schemeClr>
                </a:solidFill>
              </a:rPr>
              <a:t> </a:t>
            </a:r>
          </a:p>
        </p:txBody>
      </p:sp>
    </p:spTree>
    <p:extLst>
      <p:ext uri="{BB962C8B-B14F-4D97-AF65-F5344CB8AC3E}">
        <p14:creationId xmlns:p14="http://schemas.microsoft.com/office/powerpoint/2010/main" val="410546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646198"/>
            <a:ext cx="11363723" cy="1013800"/>
          </a:xfrm>
        </p:spPr>
        <p:txBody>
          <a:bodyPr>
            <a:noAutofit/>
          </a:bodyPr>
          <a:lstStyle/>
          <a:p>
            <a:pPr algn="ctr"/>
            <a:r>
              <a:rPr lang="en-US" sz="2400" b="1" dirty="0"/>
              <a:t>Members of Congress from SWREDA states who serve on the </a:t>
            </a:r>
            <a:br>
              <a:rPr lang="en-US" sz="2400" b="1" dirty="0"/>
            </a:br>
            <a:r>
              <a:rPr lang="en-US" sz="2400" b="1" dirty="0"/>
              <a:t>House Transportation &amp; Infrastructure Committee</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93307" y="2643800"/>
            <a:ext cx="12192000" cy="852664"/>
          </a:xfrm>
        </p:spPr>
        <p:txBody>
          <a:bodyPr>
            <a:normAutofit fontScale="25000" lnSpcReduction="20000"/>
          </a:bodyPr>
          <a:lstStyle/>
          <a:p>
            <a:pPr marL="112950" indent="0" algn="ctr" fontAlgn="ctr">
              <a:lnSpc>
                <a:spcPct val="120000"/>
              </a:lnSpc>
              <a:spcBef>
                <a:spcPts val="0"/>
              </a:spcBef>
              <a:buNone/>
            </a:pPr>
            <a:r>
              <a:rPr lang="en-US" sz="7400" dirty="0">
                <a:solidFill>
                  <a:schemeClr val="tx1"/>
                </a:solidFill>
                <a:latin typeface="Helvetica" panose="020B0604020202020204" pitchFamily="34" charset="0"/>
                <a:ea typeface="Calibri" panose="020F0502020204030204" pitchFamily="34" charset="0"/>
                <a:cs typeface="Helvetica" panose="020B0604020202020204" pitchFamily="34" charset="0"/>
              </a:rPr>
              <a:t>The House T&amp;I Committee is the Congressional subcommittee with jurisdiction over EDA on the House side. </a:t>
            </a:r>
          </a:p>
          <a:p>
            <a:pPr marL="112950" indent="0" algn="ctr" fontAlgn="ctr">
              <a:lnSpc>
                <a:spcPct val="120000"/>
              </a:lnSpc>
              <a:spcBef>
                <a:spcPts val="0"/>
              </a:spcBef>
              <a:buNone/>
            </a:pPr>
            <a:r>
              <a:rPr lang="en-US" sz="7400" dirty="0">
                <a:solidFill>
                  <a:schemeClr val="tx1"/>
                </a:solidFill>
                <a:latin typeface="Helvetica" panose="020B0604020202020204" pitchFamily="34" charset="0"/>
                <a:ea typeface="Calibri" panose="020F0502020204030204" pitchFamily="34" charset="0"/>
                <a:cs typeface="Helvetica" panose="020B0604020202020204" pitchFamily="34" charset="0"/>
              </a:rPr>
              <a:t>This Committee has significant oversight control over EDA reauthorization.</a:t>
            </a:r>
          </a:p>
          <a:p>
            <a:pPr marL="112950" indent="0" algn="ctr" fontAlgn="ctr">
              <a:lnSpc>
                <a:spcPct val="120000"/>
              </a:lnSpc>
              <a:spcBef>
                <a:spcPts val="0"/>
              </a:spcBef>
              <a:buNone/>
            </a:pPr>
            <a:endParaRPr lang="en-US" sz="74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112950" indent="0" algn="ctr" fontAlgn="ctr">
              <a:lnSpc>
                <a:spcPct val="120000"/>
              </a:lnSpc>
              <a:spcBef>
                <a:spcPts val="0"/>
              </a:spcBef>
              <a:buNone/>
            </a:pPr>
            <a:r>
              <a:rPr lang="en-US" sz="7400" dirty="0">
                <a:solidFill>
                  <a:schemeClr val="tx1"/>
                </a:solidFill>
                <a:latin typeface="Helvetica" panose="020B0604020202020204" pitchFamily="34" charset="0"/>
                <a:ea typeface="Calibri" panose="020F0502020204030204" pitchFamily="34" charset="0"/>
                <a:cs typeface="Helvetica" panose="020B0604020202020204" pitchFamily="34" charset="0"/>
              </a:rPr>
              <a:t>If one of the members below is your member of Congress, they are especially important to EDA reauthorization. Please reach out to them!</a:t>
            </a:r>
          </a:p>
          <a:p>
            <a:pPr marL="112950" indent="0" algn="ctr" fontAlgn="ctr">
              <a:lnSpc>
                <a:spcPct val="120000"/>
              </a:lnSpc>
              <a:spcBef>
                <a:spcPts val="0"/>
              </a:spcBef>
              <a:buNone/>
            </a:pPr>
            <a:endParaRPr lang="en-US" sz="74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1334700" lvl="3" indent="-285750" fontAlgn="ctr">
              <a:lnSpc>
                <a:spcPct val="120000"/>
              </a:lnSpc>
              <a:spcBef>
                <a:spcPts val="0"/>
              </a:spcBef>
            </a:pPr>
            <a:endParaRPr lang="en-US" sz="14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3EA2B59E-CDCD-D719-5AE0-84D26F5D7BAA}"/>
              </a:ext>
            </a:extLst>
          </p:cNvPr>
          <p:cNvPicPr>
            <a:picLocks noChangeAspect="1"/>
          </p:cNvPicPr>
          <p:nvPr/>
        </p:nvPicPr>
        <p:blipFill>
          <a:blip r:embed="rId3"/>
          <a:stretch>
            <a:fillRect/>
          </a:stretch>
        </p:blipFill>
        <p:spPr>
          <a:xfrm>
            <a:off x="414138" y="3893626"/>
            <a:ext cx="1914735" cy="2784001"/>
          </a:xfrm>
          <a:prstGeom prst="rect">
            <a:avLst/>
          </a:prstGeom>
        </p:spPr>
      </p:pic>
      <p:pic>
        <p:nvPicPr>
          <p:cNvPr id="8" name="Picture 7">
            <a:extLst>
              <a:ext uri="{FF2B5EF4-FFF2-40B4-BE49-F238E27FC236}">
                <a16:creationId xmlns:a16="http://schemas.microsoft.com/office/drawing/2014/main" id="{4DBE8834-BEB4-1941-33D8-D099222D87BA}"/>
              </a:ext>
            </a:extLst>
          </p:cNvPr>
          <p:cNvPicPr>
            <a:picLocks noChangeAspect="1"/>
          </p:cNvPicPr>
          <p:nvPr/>
        </p:nvPicPr>
        <p:blipFill>
          <a:blip r:embed="rId4"/>
          <a:stretch>
            <a:fillRect/>
          </a:stretch>
        </p:blipFill>
        <p:spPr>
          <a:xfrm>
            <a:off x="2817565" y="3715772"/>
            <a:ext cx="1914735" cy="2961855"/>
          </a:xfrm>
          <a:prstGeom prst="rect">
            <a:avLst/>
          </a:prstGeom>
        </p:spPr>
      </p:pic>
      <p:pic>
        <p:nvPicPr>
          <p:cNvPr id="10" name="Picture 9">
            <a:extLst>
              <a:ext uri="{FF2B5EF4-FFF2-40B4-BE49-F238E27FC236}">
                <a16:creationId xmlns:a16="http://schemas.microsoft.com/office/drawing/2014/main" id="{B7FC99B9-85BE-0475-6FF6-A4CD45427CFE}"/>
              </a:ext>
            </a:extLst>
          </p:cNvPr>
          <p:cNvPicPr>
            <a:picLocks noChangeAspect="1"/>
          </p:cNvPicPr>
          <p:nvPr/>
        </p:nvPicPr>
        <p:blipFill>
          <a:blip r:embed="rId5"/>
          <a:stretch>
            <a:fillRect/>
          </a:stretch>
        </p:blipFill>
        <p:spPr>
          <a:xfrm>
            <a:off x="5087820" y="3853619"/>
            <a:ext cx="2074149" cy="2864013"/>
          </a:xfrm>
          <a:prstGeom prst="rect">
            <a:avLst/>
          </a:prstGeom>
        </p:spPr>
      </p:pic>
      <p:pic>
        <p:nvPicPr>
          <p:cNvPr id="11" name="Picture 10">
            <a:extLst>
              <a:ext uri="{FF2B5EF4-FFF2-40B4-BE49-F238E27FC236}">
                <a16:creationId xmlns:a16="http://schemas.microsoft.com/office/drawing/2014/main" id="{63139FF1-5E54-46C0-247A-7CE754F0288F}"/>
              </a:ext>
            </a:extLst>
          </p:cNvPr>
          <p:cNvPicPr>
            <a:picLocks noChangeAspect="1"/>
          </p:cNvPicPr>
          <p:nvPr/>
        </p:nvPicPr>
        <p:blipFill>
          <a:blip r:embed="rId6"/>
          <a:stretch>
            <a:fillRect/>
          </a:stretch>
        </p:blipFill>
        <p:spPr>
          <a:xfrm>
            <a:off x="7517490" y="3768270"/>
            <a:ext cx="2060228" cy="3114724"/>
          </a:xfrm>
          <a:prstGeom prst="rect">
            <a:avLst/>
          </a:prstGeom>
        </p:spPr>
      </p:pic>
      <p:pic>
        <p:nvPicPr>
          <p:cNvPr id="12" name="Picture 11">
            <a:extLst>
              <a:ext uri="{FF2B5EF4-FFF2-40B4-BE49-F238E27FC236}">
                <a16:creationId xmlns:a16="http://schemas.microsoft.com/office/drawing/2014/main" id="{73C2FB7B-6107-2482-F12B-0CECB6F17DAF}"/>
              </a:ext>
            </a:extLst>
          </p:cNvPr>
          <p:cNvPicPr>
            <a:picLocks noChangeAspect="1"/>
          </p:cNvPicPr>
          <p:nvPr/>
        </p:nvPicPr>
        <p:blipFill>
          <a:blip r:embed="rId7"/>
          <a:stretch>
            <a:fillRect/>
          </a:stretch>
        </p:blipFill>
        <p:spPr>
          <a:xfrm>
            <a:off x="9654140" y="3807299"/>
            <a:ext cx="2134896" cy="3050701"/>
          </a:xfrm>
          <a:prstGeom prst="rect">
            <a:avLst/>
          </a:prstGeom>
        </p:spPr>
      </p:pic>
    </p:spTree>
    <p:extLst>
      <p:ext uri="{BB962C8B-B14F-4D97-AF65-F5344CB8AC3E}">
        <p14:creationId xmlns:p14="http://schemas.microsoft.com/office/powerpoint/2010/main" val="161639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2FB4D5BC-A22D-427C-863C-E5B4EB5A7AF7}"/>
              </a:ext>
            </a:extLst>
          </p:cNvPr>
          <p:cNvSpPr txBox="1"/>
          <p:nvPr/>
        </p:nvSpPr>
        <p:spPr>
          <a:xfrm>
            <a:off x="151671" y="3352025"/>
            <a:ext cx="11555628"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dirty="0">
                <a:solidFill>
                  <a:prstClr val="white"/>
                </a:solidFill>
                <a:latin typeface="Gill Sans MT" panose="020B0502020104020203"/>
              </a:rPr>
              <a:t>Farm Bill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dirty="0">
                <a:solidFill>
                  <a:prstClr val="white"/>
                </a:solidFill>
                <a:latin typeface="Gill Sans MT" panose="020B0502020104020203"/>
              </a:rPr>
              <a:t> Reauthorization</a:t>
            </a:r>
            <a:endPar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3395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1DD4-D338-7052-4ACF-A3AF28B13352}"/>
              </a:ext>
            </a:extLst>
          </p:cNvPr>
          <p:cNvSpPr>
            <a:spLocks noGrp="1"/>
          </p:cNvSpPr>
          <p:nvPr>
            <p:ph type="title"/>
          </p:nvPr>
        </p:nvSpPr>
        <p:spPr>
          <a:xfrm>
            <a:off x="581192" y="791366"/>
            <a:ext cx="11029616" cy="1013800"/>
          </a:xfrm>
        </p:spPr>
        <p:txBody>
          <a:bodyPr>
            <a:noAutofit/>
          </a:bodyPr>
          <a:lstStyle/>
          <a:p>
            <a:pPr algn="ctr"/>
            <a:r>
              <a:rPr lang="en-US" sz="3600" dirty="0">
                <a:solidFill>
                  <a:srgbClr val="FFFFFF"/>
                </a:solidFill>
                <a:ea typeface="+mj-lt"/>
                <a:cs typeface="+mj-lt"/>
              </a:rPr>
              <a:t>Farm Bill</a:t>
            </a:r>
            <a:br>
              <a:rPr lang="en-US" sz="3600" dirty="0">
                <a:solidFill>
                  <a:srgbClr val="FFFFFF"/>
                </a:solidFill>
                <a:ea typeface="+mj-lt"/>
                <a:cs typeface="+mj-lt"/>
              </a:rPr>
            </a:br>
            <a:r>
              <a:rPr lang="en-US" sz="3600" dirty="0">
                <a:solidFill>
                  <a:srgbClr val="FFFFFF"/>
                </a:solidFill>
                <a:ea typeface="+mj-lt"/>
                <a:cs typeface="+mj-lt"/>
              </a:rPr>
              <a:t>R</a:t>
            </a:r>
            <a:r>
              <a:rPr lang="en-US" sz="3600" dirty="0"/>
              <a:t>eauthorization Update</a:t>
            </a:r>
          </a:p>
        </p:txBody>
      </p:sp>
      <p:sp>
        <p:nvSpPr>
          <p:cNvPr id="3" name="Content Placeholder 2">
            <a:extLst>
              <a:ext uri="{FF2B5EF4-FFF2-40B4-BE49-F238E27FC236}">
                <a16:creationId xmlns:a16="http://schemas.microsoft.com/office/drawing/2014/main" id="{1CAA204B-6F2C-D591-905E-30781EBFCA95}"/>
              </a:ext>
            </a:extLst>
          </p:cNvPr>
          <p:cNvSpPr>
            <a:spLocks noGrp="1"/>
          </p:cNvSpPr>
          <p:nvPr>
            <p:ph idx="1"/>
          </p:nvPr>
        </p:nvSpPr>
        <p:spPr>
          <a:xfrm>
            <a:off x="480830" y="2112634"/>
            <a:ext cx="10915715" cy="4315997"/>
          </a:xfrm>
        </p:spPr>
        <p:txBody>
          <a:bodyPr vert="horz" lIns="91440" tIns="45720" rIns="91440" bIns="45720" rtlCol="0" anchor="ctr">
            <a:noAutofit/>
          </a:bodyPr>
          <a:lstStyle/>
          <a:p>
            <a:r>
              <a:rPr lang="en-US" sz="1800" dirty="0">
                <a:effectLst/>
                <a:latin typeface="Aptos" panose="020B0004020202020204" pitchFamily="34" charset="0"/>
                <a:ea typeface="Times New Roman" panose="02020603050405020304" pitchFamily="18" charset="0"/>
                <a:cs typeface="Aptos" panose="020B0004020202020204" pitchFamily="34" charset="0"/>
              </a:rPr>
              <a:t>The current Farm Bill, which wa</a:t>
            </a:r>
            <a:r>
              <a:rPr lang="en-US" dirty="0">
                <a:latin typeface="Aptos" panose="020B0004020202020204" pitchFamily="34" charset="0"/>
                <a:ea typeface="Times New Roman" panose="02020603050405020304" pitchFamily="18" charset="0"/>
                <a:cs typeface="Aptos" panose="020B0004020202020204" pitchFamily="34" charset="0"/>
              </a:rPr>
              <a:t>s passed in 2018,</a:t>
            </a:r>
            <a:r>
              <a:rPr lang="en-US" sz="1800" dirty="0">
                <a:effectLst/>
                <a:latin typeface="Aptos" panose="020B0004020202020204" pitchFamily="34" charset="0"/>
                <a:ea typeface="Times New Roman" panose="02020603050405020304" pitchFamily="18" charset="0"/>
                <a:cs typeface="Aptos" panose="020B0004020202020204" pitchFamily="34" charset="0"/>
              </a:rPr>
              <a:t> technically expired in September 2023 but was extended for one additional year until September 2024</a:t>
            </a:r>
          </a:p>
          <a:p>
            <a:r>
              <a:rPr lang="en-US" sz="1800" dirty="0">
                <a:effectLst/>
                <a:latin typeface="Aptos" panose="020B0004020202020204" pitchFamily="34" charset="0"/>
                <a:ea typeface="Times New Roman" panose="02020603050405020304" pitchFamily="18" charset="0"/>
                <a:cs typeface="Aptos" panose="020B0004020202020204" pitchFamily="34" charset="0"/>
              </a:rPr>
              <a:t>As </a:t>
            </a:r>
            <a:r>
              <a:rPr lang="en-US" dirty="0">
                <a:latin typeface="Aptos" panose="020B0004020202020204" pitchFamily="34" charset="0"/>
                <a:ea typeface="Times New Roman" panose="02020603050405020304" pitchFamily="18" charset="0"/>
                <a:cs typeface="Aptos" panose="020B0004020202020204" pitchFamily="34" charset="0"/>
              </a:rPr>
              <a:t>September draws nearer, Congress must either pass another extension, or pass a reauthorization of the Farm Bill </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On May 1, the Senate Committee on Agriculture released some details about its version of the proposed new Farm Bill, entitled the </a:t>
            </a:r>
            <a:r>
              <a:rPr lang="en-US" sz="1800" b="1" dirty="0">
                <a:solidFill>
                  <a:schemeClr val="accent3">
                    <a:lumMod val="75000"/>
                  </a:schemeClr>
                </a:solidFill>
                <a:effectLst/>
                <a:latin typeface="Aptos" panose="020B00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"Rural Prosperity and Food Security Act”</a:t>
            </a:r>
            <a:endParaRPr lang="en-US" b="1" dirty="0">
              <a:solidFill>
                <a:schemeClr val="accent3">
                  <a:lumMod val="75000"/>
                </a:schemeClr>
              </a:solidFill>
              <a:latin typeface="Aptos" panose="020B0004020202020204" pitchFamily="34" charset="0"/>
              <a:ea typeface="Times New Roman" panose="02020603050405020304" pitchFamily="18" charset="0"/>
              <a:cs typeface="Aptos" panose="020B0004020202020204" pitchFamily="34" charset="0"/>
            </a:endParaRPr>
          </a:p>
          <a:p>
            <a:r>
              <a:rPr lang="en-US" sz="1800" dirty="0">
                <a:effectLst/>
                <a:latin typeface="Aptos" panose="020B0004020202020204" pitchFamily="34" charset="0"/>
                <a:ea typeface="Times New Roman" panose="02020603050405020304" pitchFamily="18" charset="0"/>
                <a:cs typeface="Aptos" panose="020B0004020202020204" pitchFamily="34" charset="0"/>
              </a:rPr>
              <a:t>The House also released </a:t>
            </a:r>
            <a:r>
              <a:rPr lang="en-US" sz="1800" b="1" dirty="0">
                <a:solidFill>
                  <a:schemeClr val="accent3">
                    <a:lumMod val="75000"/>
                  </a:schemeClr>
                </a:solidFill>
                <a:effectLst/>
                <a:latin typeface="Aptos" panose="020B0004020202020204" pitchFamily="34"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its proposed version</a:t>
            </a:r>
            <a:r>
              <a:rPr lang="en-US" sz="1800" b="1" dirty="0">
                <a:solidFill>
                  <a:schemeClr val="accent3">
                    <a:lumMod val="75000"/>
                  </a:schemeClr>
                </a:solidFill>
                <a:effectLst/>
                <a:latin typeface="Aptos" panose="020B0004020202020204" pitchFamily="34" charset="0"/>
                <a:ea typeface="Times New Roman" panose="02020603050405020304" pitchFamily="18" charset="0"/>
                <a:cs typeface="Aptos" panose="020B0004020202020204" pitchFamily="34" charset="0"/>
              </a:rPr>
              <a:t> </a:t>
            </a:r>
            <a:r>
              <a:rPr lang="en-US" sz="1800" dirty="0">
                <a:effectLst/>
                <a:latin typeface="Aptos" panose="020B0004020202020204" pitchFamily="34" charset="0"/>
                <a:ea typeface="Times New Roman" panose="02020603050405020304" pitchFamily="18" charset="0"/>
                <a:cs typeface="Aptos" panose="020B0004020202020204" pitchFamily="34" charset="0"/>
              </a:rPr>
              <a:t>this month</a:t>
            </a:r>
          </a:p>
          <a:p>
            <a:r>
              <a:rPr lang="en-US" dirty="0">
                <a:latin typeface="Aptos" panose="020B0004020202020204" pitchFamily="34" charset="0"/>
                <a:ea typeface="Times New Roman" panose="02020603050405020304" pitchFamily="18" charset="0"/>
                <a:cs typeface="Aptos" panose="020B0004020202020204" pitchFamily="34" charset="0"/>
              </a:rPr>
              <a:t>One of the provisions that NADO is most excited about is the inclusion of a brand new program: </a:t>
            </a:r>
            <a:r>
              <a:rPr lang="en-US" b="1" dirty="0">
                <a:latin typeface="Aptos" panose="020B0004020202020204" pitchFamily="34" charset="0"/>
                <a:ea typeface="Times New Roman" panose="02020603050405020304" pitchFamily="18" charset="0"/>
                <a:cs typeface="Aptos" panose="020B0004020202020204" pitchFamily="34" charset="0"/>
              </a:rPr>
              <a:t>Rural Partnership Program (RPP) Grants </a:t>
            </a:r>
            <a:r>
              <a:rPr lang="en-US" b="1" dirty="0">
                <a:effectLst/>
                <a:latin typeface="Aptos" panose="020B0004020202020204" pitchFamily="34" charset="0"/>
                <a:ea typeface="Times New Roman" panose="02020603050405020304" pitchFamily="18" charset="0"/>
                <a:cs typeface="Aptos" panose="020B0004020202020204" pitchFamily="34" charset="0"/>
              </a:rPr>
              <a:t> </a:t>
            </a:r>
          </a:p>
          <a:p>
            <a:r>
              <a:rPr lang="en-US" dirty="0">
                <a:latin typeface="Aptos" panose="020B0004020202020204" pitchFamily="34" charset="0"/>
                <a:ea typeface="Times New Roman" panose="02020603050405020304" pitchFamily="18" charset="0"/>
                <a:cs typeface="Aptos" panose="020B0004020202020204" pitchFamily="34" charset="0"/>
              </a:rPr>
              <a:t>If enacted, the RPP grants would provide flexible funding for rural organizations for staffing, operations, planning, and pre-development. NADO’s understanding is that RDOs would be eligible for these funds.</a:t>
            </a:r>
            <a:endParaRPr lang="en-US" dirty="0">
              <a:effectLst/>
              <a:latin typeface="Aptos" panose="020B0004020202020204" pitchFamily="34" charset="0"/>
              <a:ea typeface="Times New Roman" panose="02020603050405020304" pitchFamily="18" charset="0"/>
              <a:cs typeface="Aptos" panose="020B0004020202020204" pitchFamily="34" charset="0"/>
            </a:endParaRPr>
          </a:p>
          <a:p>
            <a:endParaRPr lang="en-US" sz="1600" dirty="0">
              <a:solidFill>
                <a:schemeClr val="tx1"/>
              </a:solidFill>
            </a:endParaRPr>
          </a:p>
          <a:p>
            <a:pPr marL="0" indent="0">
              <a:buNone/>
            </a:pPr>
            <a:endParaRPr lang="en-US" sz="1200" dirty="0">
              <a:solidFill>
                <a:srgbClr val="222222"/>
              </a:solidFill>
            </a:endParaRPr>
          </a:p>
        </p:txBody>
      </p:sp>
      <p:sp>
        <p:nvSpPr>
          <p:cNvPr id="4" name="Slide Number Placeholder 3">
            <a:extLst>
              <a:ext uri="{FF2B5EF4-FFF2-40B4-BE49-F238E27FC236}">
                <a16:creationId xmlns:a16="http://schemas.microsoft.com/office/drawing/2014/main" id="{A65F9ADE-21ED-4FA0-B421-68977E949B5C}"/>
              </a:ext>
            </a:extLst>
          </p:cNvPr>
          <p:cNvSpPr>
            <a:spLocks noGrp="1"/>
          </p:cNvSpPr>
          <p:nvPr>
            <p:ph type="sldNum" sz="quarter" idx="12"/>
          </p:nvPr>
        </p:nvSpPr>
        <p:spPr/>
        <p:txBody>
          <a:bodyPr/>
          <a:lstStyle/>
          <a:p>
            <a:fld id="{D1CED088-3F90-438F-B570-9D0182528C90}" type="slidenum">
              <a:rPr lang="en-US" smtClean="0"/>
              <a:t>13</a:t>
            </a:fld>
            <a:endParaRPr lang="en-US" dirty="0"/>
          </a:p>
        </p:txBody>
      </p:sp>
    </p:spTree>
    <p:extLst>
      <p:ext uri="{BB962C8B-B14F-4D97-AF65-F5344CB8AC3E}">
        <p14:creationId xmlns:p14="http://schemas.microsoft.com/office/powerpoint/2010/main" val="302655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2FB4D5BC-A22D-427C-863C-E5B4EB5A7AF7}"/>
              </a:ext>
            </a:extLst>
          </p:cNvPr>
          <p:cNvSpPr txBox="1"/>
          <p:nvPr/>
        </p:nvSpPr>
        <p:spPr>
          <a:xfrm>
            <a:off x="151671" y="3352025"/>
            <a:ext cx="11555628"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ill Sans MT" panose="020B0502020104020203"/>
                <a:ea typeface="+mn-ea"/>
                <a:cs typeface="+mn-cs"/>
              </a:rPr>
              <a:t>Appropriations</a:t>
            </a:r>
            <a:endPar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748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3E7A-CC40-F1BB-97F6-21896653A9F5}"/>
              </a:ext>
            </a:extLst>
          </p:cNvPr>
          <p:cNvSpPr>
            <a:spLocks noGrp="1"/>
          </p:cNvSpPr>
          <p:nvPr>
            <p:ph type="title"/>
          </p:nvPr>
        </p:nvSpPr>
        <p:spPr/>
        <p:txBody>
          <a:bodyPr>
            <a:normAutofit/>
          </a:bodyPr>
          <a:lstStyle/>
          <a:p>
            <a:pPr algn="ctr"/>
            <a:r>
              <a:rPr lang="en-US" sz="4000" b="1" dirty="0"/>
              <a:t>Final FY 2024 Appropriations</a:t>
            </a:r>
          </a:p>
        </p:txBody>
      </p:sp>
      <p:sp>
        <p:nvSpPr>
          <p:cNvPr id="3" name="Content Placeholder 2">
            <a:extLst>
              <a:ext uri="{FF2B5EF4-FFF2-40B4-BE49-F238E27FC236}">
                <a16:creationId xmlns:a16="http://schemas.microsoft.com/office/drawing/2014/main" id="{624AC352-21FD-A88D-739F-EDFCD6BAE294}"/>
              </a:ext>
            </a:extLst>
          </p:cNvPr>
          <p:cNvSpPr>
            <a:spLocks noGrp="1"/>
          </p:cNvSpPr>
          <p:nvPr>
            <p:ph idx="1"/>
          </p:nvPr>
        </p:nvSpPr>
        <p:spPr>
          <a:xfrm>
            <a:off x="359966" y="1860948"/>
            <a:ext cx="11029615" cy="4989270"/>
          </a:xfrm>
        </p:spPr>
        <p:txBody>
          <a:bodyPr vert="horz" lIns="91440" tIns="45720" rIns="91440" bIns="45720" rtlCol="0" anchor="t">
            <a:normAutofit fontScale="85000" lnSpcReduction="20000"/>
          </a:bodyPr>
          <a:lstStyle/>
          <a:p>
            <a:pPr marL="305435" indent="-305435"/>
            <a:r>
              <a:rPr lang="en-US" sz="2600" b="1" dirty="0"/>
              <a:t>3/9/2024: The first tranche of government funding, including 6 of the total 12 appropriations bills, was signed into law for FY 2024</a:t>
            </a:r>
          </a:p>
          <a:p>
            <a:pPr marL="629920" indent="-305435"/>
            <a:r>
              <a:rPr lang="en-US" sz="1400" dirty="0"/>
              <a:t>Agriculture, Rural Development, FDA, and Related Agencies</a:t>
            </a:r>
          </a:p>
          <a:p>
            <a:pPr marL="629920" lvl="1" indent="-305435"/>
            <a:r>
              <a:rPr lang="en-US" sz="1400" dirty="0"/>
              <a:t>Commerce, Justice, Science, and Related Agencies</a:t>
            </a:r>
          </a:p>
          <a:p>
            <a:pPr marL="629920" lvl="1" indent="-305435"/>
            <a:r>
              <a:rPr lang="en-US" sz="1400" dirty="0"/>
              <a:t>Energy and Water Development</a:t>
            </a:r>
          </a:p>
          <a:p>
            <a:pPr marL="629920" lvl="1" indent="-305435"/>
            <a:r>
              <a:rPr lang="en-US" sz="1400" dirty="0"/>
              <a:t>Interior, Environment, and Related Agencies</a:t>
            </a:r>
          </a:p>
          <a:p>
            <a:pPr marL="629920" lvl="1" indent="-305435"/>
            <a:r>
              <a:rPr lang="en-US" sz="1400" dirty="0"/>
              <a:t>Military Construction, Veterans Affairs, and Related Agencies</a:t>
            </a:r>
          </a:p>
          <a:p>
            <a:pPr marL="629920" lvl="1" indent="-305435"/>
            <a:r>
              <a:rPr lang="en-US" sz="1400" dirty="0"/>
              <a:t>Transportation, Housing and Urban Development, and Related Agencies</a:t>
            </a:r>
          </a:p>
          <a:p>
            <a:pPr marL="629920" lvl="1" indent="-305435"/>
            <a:endParaRPr lang="en-US" sz="1400" dirty="0"/>
          </a:p>
          <a:p>
            <a:pPr marL="305435" indent="-305435">
              <a:buFont typeface="Wingdings 2"/>
            </a:pPr>
            <a:r>
              <a:rPr lang="en-US" sz="2600" b="1" dirty="0"/>
              <a:t>3/23/2024: The second tranche of government funding, including 6 of the total 12 appropriations bills, was signed into law for FY 2024</a:t>
            </a:r>
            <a:endParaRPr lang="en-US" sz="2600" b="1" dirty="0">
              <a:solidFill>
                <a:srgbClr val="000000"/>
              </a:solidFill>
            </a:endParaRPr>
          </a:p>
          <a:p>
            <a:pPr marL="629920" indent="-305435">
              <a:buFont typeface="Wingdings 2"/>
              <a:buChar char=""/>
            </a:pPr>
            <a:r>
              <a:rPr lang="en-US" sz="1400" dirty="0"/>
              <a:t>Defense</a:t>
            </a:r>
          </a:p>
          <a:p>
            <a:pPr marL="629920" lvl="1" indent="-305435">
              <a:buFont typeface="Wingdings 2"/>
              <a:buChar char=""/>
            </a:pPr>
            <a:r>
              <a:rPr lang="en-US" sz="1400" dirty="0"/>
              <a:t>Financial Services and General Government</a:t>
            </a:r>
          </a:p>
          <a:p>
            <a:pPr marL="629920" lvl="1" indent="-305435">
              <a:buFont typeface="Wingdings 2"/>
              <a:buChar char=""/>
            </a:pPr>
            <a:r>
              <a:rPr lang="en-US" sz="1400" dirty="0"/>
              <a:t>Homeland Security</a:t>
            </a:r>
          </a:p>
          <a:p>
            <a:pPr marL="629920" lvl="1" indent="-305435">
              <a:buFont typeface="Wingdings 2"/>
              <a:buChar char=""/>
            </a:pPr>
            <a:r>
              <a:rPr lang="en-US" sz="1400" dirty="0"/>
              <a:t>Labor, Health and Human Services, Education, and Related Agencies</a:t>
            </a:r>
          </a:p>
          <a:p>
            <a:pPr marL="629920" lvl="1" indent="-305435">
              <a:buFont typeface="Wingdings 2"/>
              <a:buChar char=""/>
            </a:pPr>
            <a:r>
              <a:rPr lang="en-US" sz="1400" dirty="0"/>
              <a:t>Legislative Branch</a:t>
            </a:r>
          </a:p>
          <a:p>
            <a:pPr marL="629920" lvl="1" indent="-305435">
              <a:buFont typeface="Wingdings 2"/>
              <a:buChar char=""/>
            </a:pPr>
            <a:r>
              <a:rPr lang="en-US" sz="1400" dirty="0"/>
              <a:t>State, Foreign Operations, and Related Programs</a:t>
            </a:r>
          </a:p>
          <a:p>
            <a:pPr marL="324485" lvl="1" indent="0">
              <a:buNone/>
            </a:pPr>
            <a:endParaRPr lang="en-US" dirty="0"/>
          </a:p>
          <a:p>
            <a:pPr marL="629920" lvl="1" indent="-305435">
              <a:buFont typeface="Wingdings 2"/>
              <a:buChar char=""/>
            </a:pPr>
            <a:endParaRPr lang="en-US" dirty="0"/>
          </a:p>
        </p:txBody>
      </p:sp>
      <p:sp>
        <p:nvSpPr>
          <p:cNvPr id="4" name="Slide Number Placeholder 3">
            <a:extLst>
              <a:ext uri="{FF2B5EF4-FFF2-40B4-BE49-F238E27FC236}">
                <a16:creationId xmlns:a16="http://schemas.microsoft.com/office/drawing/2014/main" id="{46BFD4CD-4FA7-7CFD-F8FC-07A948A51F15}"/>
              </a:ext>
            </a:extLst>
          </p:cNvPr>
          <p:cNvSpPr>
            <a:spLocks noGrp="1"/>
          </p:cNvSpPr>
          <p:nvPr>
            <p:ph type="sldNum" sz="quarter" idx="12"/>
          </p:nvPr>
        </p:nvSpPr>
        <p:spPr/>
        <p:txBody>
          <a:bodyPr/>
          <a:lstStyle/>
          <a:p>
            <a:fld id="{D1CED088-3F90-438F-B570-9D0182528C90}" type="slidenum">
              <a:rPr lang="en-US" smtClean="0"/>
              <a:t>15</a:t>
            </a:fld>
            <a:endParaRPr lang="en-US" dirty="0"/>
          </a:p>
        </p:txBody>
      </p:sp>
    </p:spTree>
    <p:extLst>
      <p:ext uri="{BB962C8B-B14F-4D97-AF65-F5344CB8AC3E}">
        <p14:creationId xmlns:p14="http://schemas.microsoft.com/office/powerpoint/2010/main" val="266604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p:txBody>
          <a:bodyPr>
            <a:noAutofit/>
          </a:bodyPr>
          <a:lstStyle/>
          <a:p>
            <a:pPr algn="ctr"/>
            <a:r>
              <a:rPr lang="en-US" sz="3200" b="1" dirty="0"/>
              <a:t>Economic Development Administration Appropriations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01500" y="2185060"/>
            <a:ext cx="12316130" cy="5266707"/>
          </a:xfrm>
        </p:spPr>
        <p:txBody>
          <a:bodyPr>
            <a:normAutofit/>
          </a:bodyPr>
          <a:lstStyle/>
          <a:p>
            <a:pPr marL="706950" lvl="2" indent="0" fontAlgn="ctr">
              <a:lnSpc>
                <a:spcPct val="120000"/>
              </a:lnSpc>
              <a:spcBef>
                <a:spcPts val="0"/>
              </a:spcBef>
              <a:buNone/>
            </a:pPr>
            <a:endParaRPr lang="en-US" sz="2400" dirty="0">
              <a:solidFill>
                <a:schemeClr val="tx1"/>
              </a:solidFill>
            </a:endParaRPr>
          </a:p>
          <a:p>
            <a:pPr marL="706950" lvl="2" indent="0" fontAlgn="ctr">
              <a:lnSpc>
                <a:spcPct val="120000"/>
              </a:lnSpc>
              <a:spcBef>
                <a:spcPts val="0"/>
              </a:spcBef>
              <a:buNone/>
            </a:pPr>
            <a:endParaRPr lang="en-US" sz="3200" dirty="0">
              <a:solidFill>
                <a:schemeClr val="accent3">
                  <a:lumMod val="75000"/>
                </a:schemeClr>
              </a:solidFill>
              <a:effectLst/>
              <a:ea typeface="Calibri" panose="020F0502020204030204" pitchFamily="34" charset="0"/>
            </a:endParaRPr>
          </a:p>
          <a:p>
            <a:pPr marL="1048950" lvl="3" indent="0" fontAlgn="ctr">
              <a:lnSpc>
                <a:spcPct val="120000"/>
              </a:lnSpc>
              <a:spcBef>
                <a:spcPts val="0"/>
              </a:spcBef>
              <a:buNone/>
            </a:pPr>
            <a:endParaRPr lang="en-US" sz="2000" dirty="0">
              <a:solidFill>
                <a:schemeClr val="tx1"/>
              </a:solidFill>
            </a:endParaRPr>
          </a:p>
          <a:p>
            <a:pPr marL="1694700" lvl="4" indent="-285750" fontAlgn="ctr">
              <a:lnSpc>
                <a:spcPct val="120000"/>
              </a:lnSpc>
              <a:spcBef>
                <a:spcPts val="0"/>
              </a:spcBef>
            </a:pPr>
            <a:endParaRPr lang="en-US" sz="1400" dirty="0">
              <a:solidFill>
                <a:schemeClr val="tx1"/>
              </a:solidFill>
            </a:endParaRPr>
          </a:p>
          <a:p>
            <a:pPr marL="1334700" lvl="3" indent="-285750" fontAlgn="ctr">
              <a:lnSpc>
                <a:spcPct val="120000"/>
              </a:lnSpc>
              <a:spcBef>
                <a:spcPts val="0"/>
              </a:spcBef>
            </a:pPr>
            <a:endParaRPr lang="en-US" sz="14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graphicFrame>
        <p:nvGraphicFramePr>
          <p:cNvPr id="4" name="Table 3">
            <a:extLst>
              <a:ext uri="{FF2B5EF4-FFF2-40B4-BE49-F238E27FC236}">
                <a16:creationId xmlns:a16="http://schemas.microsoft.com/office/drawing/2014/main" id="{DCB27A5F-A084-46B8-8FBB-E256D24041E0}"/>
              </a:ext>
            </a:extLst>
          </p:cNvPr>
          <p:cNvGraphicFramePr>
            <a:graphicFrameLocks noGrp="1"/>
          </p:cNvGraphicFramePr>
          <p:nvPr>
            <p:extLst>
              <p:ext uri="{D42A27DB-BD31-4B8C-83A1-F6EECF244321}">
                <p14:modId xmlns:p14="http://schemas.microsoft.com/office/powerpoint/2010/main" val="3237413074"/>
              </p:ext>
            </p:extLst>
          </p:nvPr>
        </p:nvGraphicFramePr>
        <p:xfrm>
          <a:off x="581192" y="2335837"/>
          <a:ext cx="10806383" cy="3407416"/>
        </p:xfrm>
        <a:graphic>
          <a:graphicData uri="http://schemas.openxmlformats.org/drawingml/2006/table">
            <a:tbl>
              <a:tblPr firstRow="1" firstCol="1" bandRow="1">
                <a:tableStyleId>{21E4AEA4-8DFA-4A89-87EB-49C32662AFE0}</a:tableStyleId>
              </a:tblPr>
              <a:tblGrid>
                <a:gridCol w="2400064">
                  <a:extLst>
                    <a:ext uri="{9D8B030D-6E8A-4147-A177-3AD203B41FA5}">
                      <a16:colId xmlns:a16="http://schemas.microsoft.com/office/drawing/2014/main" val="1431835912"/>
                    </a:ext>
                  </a:extLst>
                </a:gridCol>
                <a:gridCol w="1076204">
                  <a:extLst>
                    <a:ext uri="{9D8B030D-6E8A-4147-A177-3AD203B41FA5}">
                      <a16:colId xmlns:a16="http://schemas.microsoft.com/office/drawing/2014/main" val="1205154346"/>
                    </a:ext>
                  </a:extLst>
                </a:gridCol>
                <a:gridCol w="1036342">
                  <a:extLst>
                    <a:ext uri="{9D8B030D-6E8A-4147-A177-3AD203B41FA5}">
                      <a16:colId xmlns:a16="http://schemas.microsoft.com/office/drawing/2014/main" val="700877000"/>
                    </a:ext>
                  </a:extLst>
                </a:gridCol>
                <a:gridCol w="966588">
                  <a:extLst>
                    <a:ext uri="{9D8B030D-6E8A-4147-A177-3AD203B41FA5}">
                      <a16:colId xmlns:a16="http://schemas.microsoft.com/office/drawing/2014/main" val="3463035016"/>
                    </a:ext>
                  </a:extLst>
                </a:gridCol>
                <a:gridCol w="946661">
                  <a:extLst>
                    <a:ext uri="{9D8B030D-6E8A-4147-A177-3AD203B41FA5}">
                      <a16:colId xmlns:a16="http://schemas.microsoft.com/office/drawing/2014/main" val="2752272406"/>
                    </a:ext>
                  </a:extLst>
                </a:gridCol>
                <a:gridCol w="1076204">
                  <a:extLst>
                    <a:ext uri="{9D8B030D-6E8A-4147-A177-3AD203B41FA5}">
                      <a16:colId xmlns:a16="http://schemas.microsoft.com/office/drawing/2014/main" val="3718435435"/>
                    </a:ext>
                  </a:extLst>
                </a:gridCol>
                <a:gridCol w="847010">
                  <a:extLst>
                    <a:ext uri="{9D8B030D-6E8A-4147-A177-3AD203B41FA5}">
                      <a16:colId xmlns:a16="http://schemas.microsoft.com/office/drawing/2014/main" val="3246943114"/>
                    </a:ext>
                  </a:extLst>
                </a:gridCol>
                <a:gridCol w="754698">
                  <a:extLst>
                    <a:ext uri="{9D8B030D-6E8A-4147-A177-3AD203B41FA5}">
                      <a16:colId xmlns:a16="http://schemas.microsoft.com/office/drawing/2014/main" val="4228393457"/>
                    </a:ext>
                  </a:extLst>
                </a:gridCol>
                <a:gridCol w="855602">
                  <a:extLst>
                    <a:ext uri="{9D8B030D-6E8A-4147-A177-3AD203B41FA5}">
                      <a16:colId xmlns:a16="http://schemas.microsoft.com/office/drawing/2014/main" val="3405452863"/>
                    </a:ext>
                  </a:extLst>
                </a:gridCol>
                <a:gridCol w="847010">
                  <a:extLst>
                    <a:ext uri="{9D8B030D-6E8A-4147-A177-3AD203B41FA5}">
                      <a16:colId xmlns:a16="http://schemas.microsoft.com/office/drawing/2014/main" val="1680169430"/>
                    </a:ext>
                  </a:extLst>
                </a:gridCol>
              </a:tblGrid>
              <a:tr h="828058">
                <a:tc>
                  <a:txBody>
                    <a:bodyPr/>
                    <a:lstStyle/>
                    <a:p>
                      <a:pPr marL="0" marR="0" algn="ctr">
                        <a:lnSpc>
                          <a:spcPct val="107000"/>
                        </a:lnSpc>
                        <a:spcBef>
                          <a:spcPts val="0"/>
                        </a:spcBef>
                        <a:spcAft>
                          <a:spcPts val="0"/>
                        </a:spcAft>
                      </a:pPr>
                      <a:r>
                        <a:rPr lang="en-US" sz="1400" dirty="0">
                          <a:effectLst/>
                        </a:rPr>
                        <a:t>Economic Development Administration </a:t>
                      </a:r>
                    </a:p>
                  </a:txBody>
                  <a:tcPr marL="68580" marR="68580" marT="0" marB="0"/>
                </a:tc>
                <a:tc>
                  <a:txBody>
                    <a:bodyPr/>
                    <a:lstStyle/>
                    <a:p>
                      <a:pPr marL="0" marR="0" lvl="0" algn="ctr">
                        <a:lnSpc>
                          <a:spcPct val="107000"/>
                        </a:lnSpc>
                        <a:spcBef>
                          <a:spcPts val="0"/>
                        </a:spcBef>
                        <a:spcAft>
                          <a:spcPts val="0"/>
                        </a:spcAft>
                        <a:buNone/>
                      </a:pPr>
                      <a:r>
                        <a:rPr lang="en-US" sz="1400" dirty="0">
                          <a:effectLst/>
                        </a:rPr>
                        <a:t>FY 2018</a:t>
                      </a:r>
                      <a:endParaRPr lang="en-US"/>
                    </a:p>
                    <a:p>
                      <a:pPr marL="0" marR="0" lvl="0" algn="ctr">
                        <a:lnSpc>
                          <a:spcPct val="107000"/>
                        </a:lnSpc>
                        <a:spcBef>
                          <a:spcPts val="0"/>
                        </a:spcBef>
                        <a:spcAft>
                          <a:spcPts val="0"/>
                        </a:spcAft>
                        <a:buNone/>
                      </a:pPr>
                      <a:r>
                        <a:rPr lang="en-US" sz="1400" dirty="0">
                          <a:effectLst/>
                        </a:rPr>
                        <a:t>Final</a:t>
                      </a:r>
                      <a:endParaRPr lang="en-US" sz="1400">
                        <a:effectLst/>
                        <a:latin typeface="Calibri"/>
                        <a:ea typeface="Calibri"/>
                        <a:cs typeface="Times New Roman"/>
                      </a:endParaRPr>
                    </a:p>
                  </a:txBody>
                  <a:tcPr marL="68580" marR="68580" marT="0" marB="0"/>
                </a:tc>
                <a:tc>
                  <a:txBody>
                    <a:bodyPr/>
                    <a:lstStyle/>
                    <a:p>
                      <a:pPr marL="0" marR="0" lvl="0" algn="ctr">
                        <a:lnSpc>
                          <a:spcPct val="107000"/>
                        </a:lnSpc>
                        <a:spcBef>
                          <a:spcPts val="0"/>
                        </a:spcBef>
                        <a:spcAft>
                          <a:spcPts val="0"/>
                        </a:spcAft>
                        <a:buNone/>
                      </a:pPr>
                      <a:r>
                        <a:rPr lang="en-US" sz="1400" dirty="0">
                          <a:effectLst/>
                        </a:rPr>
                        <a:t>FY 2019</a:t>
                      </a:r>
                      <a:endParaRPr lang="en-US"/>
                    </a:p>
                    <a:p>
                      <a:pPr marL="0" marR="0" lvl="0" algn="ctr">
                        <a:lnSpc>
                          <a:spcPct val="107000"/>
                        </a:lnSpc>
                        <a:spcBef>
                          <a:spcPts val="0"/>
                        </a:spcBef>
                        <a:spcAft>
                          <a:spcPts val="0"/>
                        </a:spcAft>
                        <a:buNone/>
                      </a:pPr>
                      <a:r>
                        <a:rPr lang="en-US" sz="1400" dirty="0">
                          <a:effectLst/>
                        </a:rPr>
                        <a:t>Final</a:t>
                      </a:r>
                      <a:endParaRPr lang="en-US" sz="1400">
                        <a:effectLst/>
                        <a:latin typeface="Calibri"/>
                        <a:ea typeface="Calibri"/>
                        <a:cs typeface="Times New Roman"/>
                      </a:endParaRPr>
                    </a:p>
                  </a:txBody>
                  <a:tcPr marL="68580" marR="68580" marT="0" marB="0"/>
                </a:tc>
                <a:tc>
                  <a:txBody>
                    <a:bodyPr/>
                    <a:lstStyle/>
                    <a:p>
                      <a:pPr marL="0" marR="0" lvl="0" algn="ctr">
                        <a:lnSpc>
                          <a:spcPct val="107000"/>
                        </a:lnSpc>
                        <a:spcBef>
                          <a:spcPts val="0"/>
                        </a:spcBef>
                        <a:spcAft>
                          <a:spcPts val="0"/>
                        </a:spcAft>
                        <a:buNone/>
                      </a:pPr>
                      <a:r>
                        <a:rPr lang="en-US" sz="1400" dirty="0">
                          <a:effectLst/>
                        </a:rPr>
                        <a:t>FY 2020</a:t>
                      </a:r>
                      <a:endParaRPr lang="en-US"/>
                    </a:p>
                    <a:p>
                      <a:pPr marL="0" marR="0" lvl="0" algn="ctr">
                        <a:lnSpc>
                          <a:spcPct val="107000"/>
                        </a:lnSpc>
                        <a:spcBef>
                          <a:spcPts val="0"/>
                        </a:spcBef>
                        <a:spcAft>
                          <a:spcPts val="0"/>
                        </a:spcAft>
                        <a:buNone/>
                      </a:pPr>
                      <a:r>
                        <a:rPr lang="en-US" sz="1400" dirty="0">
                          <a:effectLst/>
                        </a:rPr>
                        <a:t>Final</a:t>
                      </a:r>
                      <a:endParaRPr lang="en-US" sz="1400">
                        <a:effectLst/>
                        <a:latin typeface="Calibri"/>
                        <a:ea typeface="Calibri"/>
                        <a:cs typeface="Times New Roman"/>
                      </a:endParaRPr>
                    </a:p>
                  </a:txBody>
                  <a:tcPr marL="68580" marR="68580" marT="0" marB="0"/>
                </a:tc>
                <a:tc>
                  <a:txBody>
                    <a:bodyPr/>
                    <a:lstStyle/>
                    <a:p>
                      <a:pPr marL="0" marR="0" lvl="0" algn="ctr">
                        <a:lnSpc>
                          <a:spcPct val="107000"/>
                        </a:lnSpc>
                        <a:spcBef>
                          <a:spcPts val="0"/>
                        </a:spcBef>
                        <a:spcAft>
                          <a:spcPts val="0"/>
                        </a:spcAft>
                        <a:buNone/>
                      </a:pPr>
                      <a:r>
                        <a:rPr lang="en-US" sz="1400" dirty="0">
                          <a:effectLst/>
                        </a:rPr>
                        <a:t>FY 2021</a:t>
                      </a:r>
                      <a:endParaRPr lang="en-US"/>
                    </a:p>
                    <a:p>
                      <a:pPr marL="0" marR="0" lvl="0" algn="ctr">
                        <a:lnSpc>
                          <a:spcPct val="107000"/>
                        </a:lnSpc>
                        <a:spcBef>
                          <a:spcPts val="0"/>
                        </a:spcBef>
                        <a:spcAft>
                          <a:spcPts val="0"/>
                        </a:spcAft>
                        <a:buNone/>
                      </a:pPr>
                      <a:r>
                        <a:rPr lang="en-US" sz="1400" dirty="0">
                          <a:effectLst/>
                        </a:rPr>
                        <a:t>Final</a:t>
                      </a:r>
                      <a:endParaRPr lang="en-US" sz="1400">
                        <a:effectLst/>
                        <a:latin typeface="Calibri"/>
                        <a:ea typeface="Calibri"/>
                        <a:cs typeface="Times New Roman"/>
                      </a:endParaRPr>
                    </a:p>
                  </a:txBody>
                  <a:tcPr marL="68580" marR="68580" marT="0" marB="0"/>
                </a:tc>
                <a:tc>
                  <a:txBody>
                    <a:bodyPr/>
                    <a:lstStyle/>
                    <a:p>
                      <a:pPr marL="0" marR="0" lvl="0" algn="ctr">
                        <a:lnSpc>
                          <a:spcPct val="107000"/>
                        </a:lnSpc>
                        <a:spcBef>
                          <a:spcPts val="0"/>
                        </a:spcBef>
                        <a:spcAft>
                          <a:spcPts val="0"/>
                        </a:spcAft>
                        <a:buNone/>
                      </a:pPr>
                      <a:r>
                        <a:rPr lang="en-US" sz="1400" dirty="0">
                          <a:effectLst/>
                        </a:rPr>
                        <a:t>FY 2022</a:t>
                      </a:r>
                      <a:endParaRPr lang="en-US"/>
                    </a:p>
                    <a:p>
                      <a:pPr marL="0" marR="0" lvl="0" algn="ctr">
                        <a:lnSpc>
                          <a:spcPct val="107000"/>
                        </a:lnSpc>
                        <a:spcBef>
                          <a:spcPts val="0"/>
                        </a:spcBef>
                        <a:spcAft>
                          <a:spcPts val="0"/>
                        </a:spcAft>
                        <a:buNone/>
                      </a:pPr>
                      <a:r>
                        <a:rPr lang="en-US" sz="1400" dirty="0">
                          <a:effectLst/>
                        </a:rPr>
                        <a:t>Final</a:t>
                      </a:r>
                      <a:endParaRPr lang="en-US"/>
                    </a:p>
                  </a:txBody>
                  <a:tcPr marL="68580" marR="68580" marT="0" marB="0"/>
                </a:tc>
                <a:tc>
                  <a:txBody>
                    <a:bodyPr/>
                    <a:lstStyle/>
                    <a:p>
                      <a:pPr marL="0" marR="0" algn="ctr">
                        <a:lnSpc>
                          <a:spcPct val="107000"/>
                        </a:lnSpc>
                        <a:spcBef>
                          <a:spcPts val="0"/>
                        </a:spcBef>
                        <a:spcAft>
                          <a:spcPts val="0"/>
                        </a:spcAft>
                      </a:pPr>
                      <a:r>
                        <a:rPr lang="en-US" sz="1400" dirty="0">
                          <a:effectLst/>
                        </a:rPr>
                        <a:t>FY 2023</a:t>
                      </a:r>
                    </a:p>
                    <a:p>
                      <a:pPr marL="0" marR="0" algn="ctr">
                        <a:lnSpc>
                          <a:spcPct val="107000"/>
                        </a:lnSpc>
                        <a:spcBef>
                          <a:spcPts val="0"/>
                        </a:spcBef>
                        <a:spcAft>
                          <a:spcPts val="0"/>
                        </a:spcAft>
                      </a:pPr>
                      <a:r>
                        <a:rPr lang="en-US" sz="1400" dirty="0">
                          <a:effectLst/>
                        </a:rPr>
                        <a:t>Final</a:t>
                      </a:r>
                    </a:p>
                  </a:txBody>
                  <a:tcPr marL="68580" marR="68580" marT="0" marB="0"/>
                </a:tc>
                <a:tc>
                  <a:txBody>
                    <a:bodyPr/>
                    <a:lstStyle/>
                    <a:p>
                      <a:pPr marL="0" marR="0" lvl="0" algn="ctr">
                        <a:lnSpc>
                          <a:spcPct val="107000"/>
                        </a:lnSpc>
                        <a:spcBef>
                          <a:spcPts val="0"/>
                        </a:spcBef>
                        <a:spcAft>
                          <a:spcPts val="0"/>
                        </a:spcAft>
                        <a:buNone/>
                      </a:pPr>
                      <a:r>
                        <a:rPr lang="en-US" sz="1400" dirty="0">
                          <a:effectLst/>
                        </a:rPr>
                        <a:t>FY24 </a:t>
                      </a:r>
                      <a:endParaRPr lang="en-US"/>
                    </a:p>
                    <a:p>
                      <a:pPr marL="0" marR="0" lvl="0" algn="ctr">
                        <a:lnSpc>
                          <a:spcPct val="107000"/>
                        </a:lnSpc>
                        <a:spcBef>
                          <a:spcPts val="0"/>
                        </a:spcBef>
                        <a:spcAft>
                          <a:spcPts val="0"/>
                        </a:spcAft>
                        <a:buNone/>
                      </a:pPr>
                      <a:r>
                        <a:rPr lang="en-US" sz="1400" dirty="0">
                          <a:effectLst/>
                        </a:rPr>
                        <a:t>House</a:t>
                      </a:r>
                      <a:endParaRPr lang="en-US"/>
                    </a:p>
                    <a:p>
                      <a:pPr marL="0" marR="0" lvl="0" algn="ctr">
                        <a:lnSpc>
                          <a:spcPct val="107000"/>
                        </a:lnSpc>
                        <a:spcBef>
                          <a:spcPts val="0"/>
                        </a:spcBef>
                        <a:spcAft>
                          <a:spcPts val="0"/>
                        </a:spcAft>
                        <a:buNone/>
                      </a:pPr>
                      <a:r>
                        <a:rPr lang="en-US" sz="1100" dirty="0">
                          <a:effectLst/>
                        </a:rPr>
                        <a:t>proposed</a:t>
                      </a:r>
                      <a:endParaRPr lang="en-US"/>
                    </a:p>
                  </a:txBody>
                  <a:tcPr marL="68580" marR="68580" marT="0" marB="0"/>
                </a:tc>
                <a:tc>
                  <a:txBody>
                    <a:bodyPr/>
                    <a:lstStyle/>
                    <a:p>
                      <a:pPr marL="0" marR="0" lvl="0" algn="ctr">
                        <a:lnSpc>
                          <a:spcPct val="107000"/>
                        </a:lnSpc>
                        <a:spcBef>
                          <a:spcPts val="0"/>
                        </a:spcBef>
                        <a:spcAft>
                          <a:spcPts val="0"/>
                        </a:spcAft>
                        <a:buNone/>
                      </a:pPr>
                      <a:r>
                        <a:rPr lang="en-US" sz="1400" dirty="0">
                          <a:effectLst/>
                        </a:rPr>
                        <a:t>FY24</a:t>
                      </a:r>
                      <a:endParaRPr lang="en-US"/>
                    </a:p>
                    <a:p>
                      <a:pPr marL="0" marR="0" lvl="0" algn="ctr">
                        <a:lnSpc>
                          <a:spcPct val="107000"/>
                        </a:lnSpc>
                        <a:spcBef>
                          <a:spcPts val="0"/>
                        </a:spcBef>
                        <a:spcAft>
                          <a:spcPts val="0"/>
                        </a:spcAft>
                        <a:buNone/>
                      </a:pPr>
                      <a:r>
                        <a:rPr lang="en-US" sz="1400" dirty="0">
                          <a:effectLst/>
                        </a:rPr>
                        <a:t>Senate</a:t>
                      </a:r>
                      <a:endParaRPr lang="en-US"/>
                    </a:p>
                    <a:p>
                      <a:pPr marL="0" marR="0" lvl="0" algn="ctr">
                        <a:lnSpc>
                          <a:spcPct val="107000"/>
                        </a:lnSpc>
                        <a:spcBef>
                          <a:spcPts val="0"/>
                        </a:spcBef>
                        <a:spcAft>
                          <a:spcPts val="0"/>
                        </a:spcAft>
                        <a:buNone/>
                      </a:pPr>
                      <a:r>
                        <a:rPr lang="en-US" sz="1100" dirty="0">
                          <a:effectLst/>
                        </a:rPr>
                        <a:t>proposed</a:t>
                      </a:r>
                      <a:endParaRPr lang="en-US"/>
                    </a:p>
                  </a:txBody>
                  <a:tcPr marL="68580" marR="68580" marT="0" marB="0"/>
                </a:tc>
                <a:tc>
                  <a:txBody>
                    <a:bodyPr/>
                    <a:lstStyle/>
                    <a:p>
                      <a:pPr marL="0" marR="0" algn="ctr">
                        <a:lnSpc>
                          <a:spcPct val="107000"/>
                        </a:lnSpc>
                        <a:spcBef>
                          <a:spcPts val="0"/>
                        </a:spcBef>
                        <a:spcAft>
                          <a:spcPts val="0"/>
                        </a:spcAft>
                      </a:pPr>
                      <a:r>
                        <a:rPr lang="en-US" sz="1400" dirty="0">
                          <a:effectLst/>
                        </a:rPr>
                        <a:t>FY24</a:t>
                      </a:r>
                    </a:p>
                    <a:p>
                      <a:pPr marL="0" marR="0" algn="ctr">
                        <a:lnSpc>
                          <a:spcPct val="107000"/>
                        </a:lnSpc>
                        <a:spcBef>
                          <a:spcPts val="0"/>
                        </a:spcBef>
                        <a:spcAft>
                          <a:spcPts val="0"/>
                        </a:spcAft>
                      </a:pPr>
                      <a:r>
                        <a:rPr lang="en-US" sz="1400" dirty="0">
                          <a:effectLst/>
                        </a:rPr>
                        <a:t>Final</a:t>
                      </a:r>
                    </a:p>
                  </a:txBody>
                  <a:tcPr marL="68580" marR="68580" marT="0" marB="0"/>
                </a:tc>
                <a:extLst>
                  <a:ext uri="{0D108BD9-81ED-4DB2-BD59-A6C34878D82A}">
                    <a16:rowId xmlns:a16="http://schemas.microsoft.com/office/drawing/2014/main" val="1826758228"/>
                  </a:ext>
                </a:extLst>
              </a:tr>
              <a:tr h="859786">
                <a:tc>
                  <a:txBody>
                    <a:bodyPr/>
                    <a:lstStyle/>
                    <a:p>
                      <a:pPr marL="0" marR="0">
                        <a:lnSpc>
                          <a:spcPct val="107000"/>
                        </a:lnSpc>
                        <a:spcBef>
                          <a:spcPts val="0"/>
                        </a:spcBef>
                        <a:spcAft>
                          <a:spcPts val="0"/>
                        </a:spcAft>
                      </a:pPr>
                      <a:r>
                        <a:rPr lang="en-US" sz="1400" dirty="0">
                          <a:effectLst/>
                        </a:rPr>
                        <a:t>EDA Total Appropriation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nSpc>
                          <a:spcPct val="107000"/>
                        </a:lnSpc>
                        <a:spcBef>
                          <a:spcPts val="0"/>
                        </a:spcBef>
                        <a:spcAft>
                          <a:spcPts val="0"/>
                        </a:spcAft>
                        <a:buNone/>
                      </a:pPr>
                      <a:r>
                        <a:rPr lang="en-US" sz="1600" dirty="0">
                          <a:effectLst/>
                        </a:rPr>
                        <a:t>$301.5</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$304</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$333</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$346</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$373.5</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$498</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solidFill>
                      <a:srgbClr val="FFFF00"/>
                    </a:solidFill>
                  </a:tcPr>
                </a:tc>
                <a:tc>
                  <a:txBody>
                    <a:bodyPr/>
                    <a:lstStyle/>
                    <a:p>
                      <a:pPr marL="0" marR="0" lvl="0" algn="l" rtl="0">
                        <a:lnSpc>
                          <a:spcPct val="107000"/>
                        </a:lnSpc>
                        <a:spcBef>
                          <a:spcPts val="0"/>
                        </a:spcBef>
                        <a:spcAft>
                          <a:spcPts val="0"/>
                        </a:spcAft>
                        <a:buNone/>
                      </a:pPr>
                      <a:r>
                        <a:rPr lang="en-US" sz="1600" kern="1200" dirty="0">
                          <a:solidFill>
                            <a:schemeClr val="dk1"/>
                          </a:solidFill>
                          <a:effectLst/>
                          <a:latin typeface="+mn-lt"/>
                          <a:ea typeface="+mn-ea"/>
                          <a:cs typeface="+mn-cs"/>
                        </a:rPr>
                        <a:t>$254.5</a:t>
                      </a:r>
                      <a:endParaRPr lang="en-US"/>
                    </a:p>
                    <a:p>
                      <a:pPr marL="0" marR="0" lvl="0" algn="l" defTabSz="457200" rtl="0">
                        <a:lnSpc>
                          <a:spcPct val="107000"/>
                        </a:lnSpc>
                        <a:spcBef>
                          <a:spcPts val="0"/>
                        </a:spcBef>
                        <a:spcAft>
                          <a:spcPts val="0"/>
                        </a:spcAft>
                        <a:buNone/>
                      </a:pPr>
                      <a:r>
                        <a:rPr lang="en-US" sz="1600" kern="1200" dirty="0">
                          <a:solidFill>
                            <a:schemeClr val="dk1"/>
                          </a:solidFill>
                          <a:effectLst/>
                          <a:latin typeface="+mn-lt"/>
                          <a:ea typeface="+mn-ea"/>
                          <a:cs typeface="+mn-cs"/>
                        </a:rPr>
                        <a:t>million</a:t>
                      </a:r>
                      <a:endParaRPr lang="en-US"/>
                    </a:p>
                  </a:txBody>
                  <a:tcPr marL="68580" marR="68580" marT="0" marB="0"/>
                </a:tc>
                <a:tc>
                  <a:txBody>
                    <a:bodyPr/>
                    <a:lstStyle/>
                    <a:p>
                      <a:pPr marL="0" marR="0" lvl="0" algn="l" rtl="0">
                        <a:lnSpc>
                          <a:spcPct val="107000"/>
                        </a:lnSpc>
                        <a:spcBef>
                          <a:spcPts val="0"/>
                        </a:spcBef>
                        <a:spcAft>
                          <a:spcPts val="0"/>
                        </a:spcAft>
                        <a:buNone/>
                      </a:pPr>
                      <a:r>
                        <a:rPr lang="en-US" sz="1600" kern="1200" dirty="0">
                          <a:solidFill>
                            <a:schemeClr val="dk1"/>
                          </a:solidFill>
                          <a:effectLst/>
                          <a:latin typeface="+mn-lt"/>
                          <a:ea typeface="+mn-ea"/>
                          <a:cs typeface="+mn-cs"/>
                        </a:rPr>
                        <a:t>$466</a:t>
                      </a:r>
                      <a:endParaRPr lang="en-US"/>
                    </a:p>
                    <a:p>
                      <a:pPr marL="0" marR="0" lvl="0" algn="l" defTabSz="457200" rtl="0">
                        <a:lnSpc>
                          <a:spcPct val="107000"/>
                        </a:lnSpc>
                        <a:spcBef>
                          <a:spcPts val="0"/>
                        </a:spcBef>
                        <a:spcAft>
                          <a:spcPts val="0"/>
                        </a:spcAft>
                        <a:buNone/>
                      </a:pPr>
                      <a:r>
                        <a:rPr lang="en-US" sz="1600" kern="1200" dirty="0">
                          <a:solidFill>
                            <a:schemeClr val="dk1"/>
                          </a:solidFill>
                          <a:effectLst/>
                          <a:latin typeface="+mn-lt"/>
                          <a:ea typeface="+mn-ea"/>
                          <a:cs typeface="+mn-cs"/>
                        </a:rPr>
                        <a:t>million</a:t>
                      </a:r>
                      <a:endParaRPr lang="en-US"/>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$468 million</a:t>
                      </a:r>
                    </a:p>
                  </a:txBody>
                  <a:tcPr marL="68580" marR="68580" marT="0" marB="0">
                    <a:solidFill>
                      <a:srgbClr val="FFFF00"/>
                    </a:solidFill>
                  </a:tcPr>
                </a:tc>
                <a:extLst>
                  <a:ext uri="{0D108BD9-81ED-4DB2-BD59-A6C34878D82A}">
                    <a16:rowId xmlns:a16="http://schemas.microsoft.com/office/drawing/2014/main" val="1862060275"/>
                  </a:ext>
                </a:extLst>
              </a:tr>
              <a:tr h="859786">
                <a:tc>
                  <a:txBody>
                    <a:bodyPr/>
                    <a:lstStyle/>
                    <a:p>
                      <a:pPr marL="0" marR="0">
                        <a:lnSpc>
                          <a:spcPct val="107000"/>
                        </a:lnSpc>
                        <a:spcBef>
                          <a:spcPts val="0"/>
                        </a:spcBef>
                        <a:spcAft>
                          <a:spcPts val="0"/>
                        </a:spcAft>
                      </a:pPr>
                      <a:r>
                        <a:rPr lang="en-US" sz="1400" dirty="0">
                          <a:effectLst/>
                        </a:rPr>
                        <a:t>Total – Economic Development Assistance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nSpc>
                          <a:spcPct val="107000"/>
                        </a:lnSpc>
                        <a:spcBef>
                          <a:spcPts val="0"/>
                        </a:spcBef>
                        <a:spcAft>
                          <a:spcPts val="0"/>
                        </a:spcAft>
                        <a:buNone/>
                      </a:pPr>
                      <a:r>
                        <a:rPr lang="en-US" sz="1600">
                          <a:effectLst/>
                        </a:rPr>
                        <a:t>$262.5</a:t>
                      </a:r>
                      <a:endParaRPr lang="en-US"/>
                    </a:p>
                    <a:p>
                      <a:pPr marL="0" marR="0" lvl="0">
                        <a:lnSpc>
                          <a:spcPct val="107000"/>
                        </a:lnSpc>
                        <a:spcBef>
                          <a:spcPts val="0"/>
                        </a:spcBef>
                        <a:spcAft>
                          <a:spcPts val="0"/>
                        </a:spcAft>
                        <a:buNone/>
                      </a:pPr>
                      <a:r>
                        <a:rPr lang="en-US" sz="160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a:effectLst/>
                        </a:rPr>
                        <a:t>$265</a:t>
                      </a:r>
                      <a:endParaRPr lang="en-US"/>
                    </a:p>
                    <a:p>
                      <a:pPr marL="0" marR="0" lvl="0">
                        <a:lnSpc>
                          <a:spcPct val="107000"/>
                        </a:lnSpc>
                        <a:spcBef>
                          <a:spcPts val="0"/>
                        </a:spcBef>
                        <a:spcAft>
                          <a:spcPts val="0"/>
                        </a:spcAft>
                        <a:buNone/>
                      </a:pPr>
                      <a:r>
                        <a:rPr lang="en-US" sz="160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$292.5</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$305.5</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None/>
                      </a:pPr>
                      <a:r>
                        <a:rPr lang="en-US" sz="1600" dirty="0">
                          <a:effectLst/>
                        </a:rPr>
                        <a:t>$330</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$430</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solidFill>
                      <a:srgbClr val="FFFF00"/>
                    </a:solidFill>
                  </a:tcPr>
                </a:tc>
                <a:tc>
                  <a:txBody>
                    <a:bodyPr/>
                    <a:lstStyle/>
                    <a:p>
                      <a:pPr marL="0" marR="0" lvl="0" algn="l" rtl="0">
                        <a:lnSpc>
                          <a:spcPct val="107000"/>
                        </a:lnSpc>
                        <a:spcBef>
                          <a:spcPts val="0"/>
                        </a:spcBef>
                        <a:spcAft>
                          <a:spcPts val="0"/>
                        </a:spcAft>
                        <a:buNone/>
                      </a:pPr>
                      <a:r>
                        <a:rPr lang="en-US" sz="1600" kern="1200" dirty="0">
                          <a:solidFill>
                            <a:schemeClr val="dk1"/>
                          </a:solidFill>
                          <a:effectLst/>
                          <a:latin typeface="+mn-lt"/>
                          <a:ea typeface="+mn-ea"/>
                          <a:cs typeface="+mn-cs"/>
                        </a:rPr>
                        <a:t>$211 </a:t>
                      </a:r>
                      <a:endParaRPr lang="en-US"/>
                    </a:p>
                    <a:p>
                      <a:pPr marL="0" marR="0" lvl="0" algn="l" defTabSz="457200" rtl="0">
                        <a:lnSpc>
                          <a:spcPct val="107000"/>
                        </a:lnSpc>
                        <a:spcBef>
                          <a:spcPts val="0"/>
                        </a:spcBef>
                        <a:spcAft>
                          <a:spcPts val="0"/>
                        </a:spcAft>
                        <a:buNone/>
                      </a:pPr>
                      <a:r>
                        <a:rPr lang="en-US" sz="1600" kern="1200" dirty="0">
                          <a:solidFill>
                            <a:schemeClr val="dk1"/>
                          </a:solidFill>
                          <a:effectLst/>
                          <a:latin typeface="+mn-lt"/>
                          <a:ea typeface="+mn-ea"/>
                          <a:cs typeface="+mn-cs"/>
                        </a:rPr>
                        <a:t>million</a:t>
                      </a:r>
                      <a:endParaRPr lang="en-US"/>
                    </a:p>
                  </a:txBody>
                  <a:tcPr marL="68580" marR="68580" marT="0" marB="0"/>
                </a:tc>
                <a:tc>
                  <a:txBody>
                    <a:bodyPr/>
                    <a:lstStyle/>
                    <a:p>
                      <a:pPr marL="0" marR="0" lvl="0" algn="l" rtl="0">
                        <a:lnSpc>
                          <a:spcPct val="107000"/>
                        </a:lnSpc>
                        <a:spcBef>
                          <a:spcPts val="0"/>
                        </a:spcBef>
                        <a:spcAft>
                          <a:spcPts val="0"/>
                        </a:spcAft>
                        <a:buNone/>
                      </a:pPr>
                      <a:r>
                        <a:rPr lang="en-US" sz="1600" kern="1200" dirty="0">
                          <a:solidFill>
                            <a:schemeClr val="dk1"/>
                          </a:solidFill>
                          <a:effectLst/>
                          <a:latin typeface="+mn-lt"/>
                          <a:ea typeface="+mn-ea"/>
                          <a:cs typeface="+mn-cs"/>
                        </a:rPr>
                        <a:t>$396</a:t>
                      </a:r>
                      <a:endParaRPr lang="en-US"/>
                    </a:p>
                    <a:p>
                      <a:pPr marL="0" marR="0" lvl="0" algn="l" defTabSz="457200" rtl="0">
                        <a:lnSpc>
                          <a:spcPct val="107000"/>
                        </a:lnSpc>
                        <a:spcBef>
                          <a:spcPts val="0"/>
                        </a:spcBef>
                        <a:spcAft>
                          <a:spcPts val="0"/>
                        </a:spcAft>
                        <a:buNone/>
                      </a:pPr>
                      <a:r>
                        <a:rPr lang="en-US" sz="1600" kern="1200" dirty="0">
                          <a:solidFill>
                            <a:schemeClr val="dk1"/>
                          </a:solidFill>
                          <a:effectLst/>
                          <a:latin typeface="+mn-lt"/>
                          <a:ea typeface="+mn-ea"/>
                          <a:cs typeface="+mn-cs"/>
                        </a:rPr>
                        <a:t>million</a:t>
                      </a:r>
                      <a:endParaRPr lang="en-US"/>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$400 million</a:t>
                      </a:r>
                    </a:p>
                  </a:txBody>
                  <a:tcPr marL="68580" marR="68580" marT="0" marB="0">
                    <a:solidFill>
                      <a:srgbClr val="FFFF00"/>
                    </a:solidFill>
                  </a:tcPr>
                </a:tc>
                <a:extLst>
                  <a:ext uri="{0D108BD9-81ED-4DB2-BD59-A6C34878D82A}">
                    <a16:rowId xmlns:a16="http://schemas.microsoft.com/office/drawing/2014/main" val="1509563156"/>
                  </a:ext>
                </a:extLst>
              </a:tr>
              <a:tr h="859786">
                <a:tc>
                  <a:txBody>
                    <a:bodyPr/>
                    <a:lstStyle/>
                    <a:p>
                      <a:pPr marL="0" marR="0">
                        <a:lnSpc>
                          <a:spcPct val="107000"/>
                        </a:lnSpc>
                        <a:spcBef>
                          <a:spcPts val="0"/>
                        </a:spcBef>
                        <a:spcAft>
                          <a:spcPts val="0"/>
                        </a:spcAft>
                      </a:pPr>
                      <a:r>
                        <a:rPr lang="en-US" sz="1400" dirty="0">
                          <a:effectLst/>
                        </a:rPr>
                        <a:t>EDA Partnership Planning Grants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a:lnSpc>
                          <a:spcPct val="107000"/>
                        </a:lnSpc>
                        <a:spcBef>
                          <a:spcPts val="0"/>
                        </a:spcBef>
                        <a:spcAft>
                          <a:spcPts val="0"/>
                        </a:spcAft>
                        <a:buNone/>
                      </a:pPr>
                      <a:r>
                        <a:rPr lang="en-US" sz="1600" dirty="0">
                          <a:effectLst/>
                        </a:rPr>
                        <a:t>$33</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solidFill>
                      <a:schemeClr val="bg1">
                        <a:lumMod val="95000"/>
                      </a:schemeClr>
                    </a:solidFill>
                  </a:tcPr>
                </a:tc>
                <a:tc>
                  <a:txBody>
                    <a:bodyPr/>
                    <a:lstStyle/>
                    <a:p>
                      <a:pPr marL="0" marR="0" lvl="0">
                        <a:lnSpc>
                          <a:spcPct val="107000"/>
                        </a:lnSpc>
                        <a:spcBef>
                          <a:spcPts val="0"/>
                        </a:spcBef>
                        <a:spcAft>
                          <a:spcPts val="0"/>
                        </a:spcAft>
                        <a:buNone/>
                      </a:pPr>
                      <a:r>
                        <a:rPr lang="en-US" sz="1600" dirty="0">
                          <a:effectLst/>
                        </a:rPr>
                        <a:t>$33</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solidFill>
                      <a:schemeClr val="bg1">
                        <a:lumMod val="95000"/>
                      </a:schemeClr>
                    </a:solidFill>
                  </a:tcPr>
                </a:tc>
                <a:tc>
                  <a:txBody>
                    <a:bodyPr/>
                    <a:lstStyle/>
                    <a:p>
                      <a:pPr marL="0" marR="0" lvl="0">
                        <a:lnSpc>
                          <a:spcPct val="107000"/>
                        </a:lnSpc>
                        <a:spcBef>
                          <a:spcPts val="0"/>
                        </a:spcBef>
                        <a:spcAft>
                          <a:spcPts val="0"/>
                        </a:spcAft>
                        <a:buNone/>
                      </a:pPr>
                      <a:r>
                        <a:rPr lang="en-US" sz="1600" dirty="0">
                          <a:effectLst/>
                        </a:rPr>
                        <a:t>$33</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solidFill>
                      <a:schemeClr val="bg1">
                        <a:lumMod val="95000"/>
                      </a:schemeClr>
                    </a:solidFill>
                  </a:tcPr>
                </a:tc>
                <a:tc>
                  <a:txBody>
                    <a:bodyPr/>
                    <a:lstStyle/>
                    <a:p>
                      <a:pPr marL="0" marR="0" lvl="0">
                        <a:lnSpc>
                          <a:spcPct val="107000"/>
                        </a:lnSpc>
                        <a:spcBef>
                          <a:spcPts val="0"/>
                        </a:spcBef>
                        <a:spcAft>
                          <a:spcPts val="0"/>
                        </a:spcAft>
                        <a:buNone/>
                      </a:pPr>
                      <a:r>
                        <a:rPr lang="en-US" sz="1600" dirty="0">
                          <a:effectLst/>
                        </a:rPr>
                        <a:t>$33.5</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solidFill>
                      <a:schemeClr val="bg1">
                        <a:lumMod val="95000"/>
                      </a:schemeClr>
                    </a:solidFill>
                  </a:tcPr>
                </a:tc>
                <a:tc>
                  <a:txBody>
                    <a:bodyPr/>
                    <a:lstStyle/>
                    <a:p>
                      <a:pPr marL="0" marR="0" lvl="0">
                        <a:lnSpc>
                          <a:spcPct val="107000"/>
                        </a:lnSpc>
                        <a:spcBef>
                          <a:spcPts val="0"/>
                        </a:spcBef>
                        <a:spcAft>
                          <a:spcPts val="0"/>
                        </a:spcAft>
                        <a:buNone/>
                      </a:pPr>
                      <a:r>
                        <a:rPr lang="en-US" sz="1600" dirty="0">
                          <a:effectLst/>
                        </a:rPr>
                        <a:t>$34.5</a:t>
                      </a:r>
                      <a:endParaRPr lang="en-US"/>
                    </a:p>
                    <a:p>
                      <a:pPr marL="0" marR="0" lvl="0">
                        <a:lnSpc>
                          <a:spcPct val="107000"/>
                        </a:lnSpc>
                        <a:spcBef>
                          <a:spcPts val="0"/>
                        </a:spcBef>
                        <a:spcAft>
                          <a:spcPts val="0"/>
                        </a:spcAft>
                        <a:buNone/>
                      </a:pPr>
                      <a:r>
                        <a:rPr lang="en-US" sz="1600" dirty="0">
                          <a:effectLst/>
                        </a:rPr>
                        <a:t>million</a:t>
                      </a:r>
                      <a:endParaRPr lang="en-US" sz="1600">
                        <a:effectLst/>
                        <a:latin typeface="Calibri"/>
                        <a:ea typeface="Calibri"/>
                        <a:cs typeface="Times New Roman"/>
                      </a:endParaRPr>
                    </a:p>
                  </a:txBody>
                  <a:tcPr marL="68580" marR="68580" marT="0" marB="0">
                    <a:solidFill>
                      <a:schemeClr val="bg1">
                        <a:lumMod val="95000"/>
                      </a:schemeClr>
                    </a:solidFill>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$36</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solidFill>
                      <a:srgbClr val="FFFF00"/>
                    </a:solidFill>
                  </a:tcPr>
                </a:tc>
                <a:tc>
                  <a:txBody>
                    <a:bodyPr/>
                    <a:lstStyle/>
                    <a:p>
                      <a:pPr marL="0" marR="0" lvl="0" algn="l" defTabSz="457200" rtl="0">
                        <a:lnSpc>
                          <a:spcPct val="107000"/>
                        </a:lnSpc>
                        <a:spcBef>
                          <a:spcPts val="0"/>
                        </a:spcBef>
                        <a:spcAft>
                          <a:spcPts val="0"/>
                        </a:spcAft>
                        <a:buNone/>
                      </a:pPr>
                      <a:r>
                        <a:rPr lang="en-US" sz="1600" kern="1200" dirty="0">
                          <a:solidFill>
                            <a:schemeClr val="dk1"/>
                          </a:solidFill>
                          <a:effectLst/>
                          <a:latin typeface="+mn-lt"/>
                          <a:ea typeface="+mn-ea"/>
                          <a:cs typeface="+mn-cs"/>
                        </a:rPr>
                        <a:t>N/A</a:t>
                      </a:r>
                      <a:endParaRPr lang="en-US"/>
                    </a:p>
                  </a:txBody>
                  <a:tcPr marL="68580" marR="68580" marT="0" marB="0">
                    <a:solidFill>
                      <a:schemeClr val="bg1">
                        <a:lumMod val="95000"/>
                      </a:schemeClr>
                    </a:solidFill>
                  </a:tcPr>
                </a:tc>
                <a:tc>
                  <a:txBody>
                    <a:bodyPr/>
                    <a:lstStyle/>
                    <a:p>
                      <a:pPr marL="0" marR="0" lvl="0" algn="l" rtl="0">
                        <a:lnSpc>
                          <a:spcPct val="107000"/>
                        </a:lnSpc>
                        <a:spcBef>
                          <a:spcPts val="0"/>
                        </a:spcBef>
                        <a:spcAft>
                          <a:spcPts val="0"/>
                        </a:spcAft>
                        <a:buNone/>
                      </a:pPr>
                      <a:r>
                        <a:rPr lang="en-US" sz="1600" kern="1200" dirty="0">
                          <a:solidFill>
                            <a:schemeClr val="dk1"/>
                          </a:solidFill>
                          <a:effectLst/>
                          <a:latin typeface="+mn-lt"/>
                          <a:ea typeface="+mn-ea"/>
                          <a:cs typeface="+mn-cs"/>
                        </a:rPr>
                        <a:t>$36</a:t>
                      </a:r>
                      <a:endParaRPr lang="en-US"/>
                    </a:p>
                    <a:p>
                      <a:pPr marL="0" marR="0" lvl="0" algn="l" defTabSz="457200" rtl="0">
                        <a:lnSpc>
                          <a:spcPct val="107000"/>
                        </a:lnSpc>
                        <a:spcBef>
                          <a:spcPts val="0"/>
                        </a:spcBef>
                        <a:spcAft>
                          <a:spcPts val="0"/>
                        </a:spcAft>
                        <a:buNone/>
                      </a:pPr>
                      <a:r>
                        <a:rPr lang="en-US" sz="1600" kern="1200" dirty="0">
                          <a:solidFill>
                            <a:schemeClr val="dk1"/>
                          </a:solidFill>
                          <a:effectLst/>
                          <a:latin typeface="+mn-lt"/>
                          <a:ea typeface="+mn-ea"/>
                          <a:cs typeface="+mn-cs"/>
                        </a:rPr>
                        <a:t>million</a:t>
                      </a:r>
                      <a:endParaRPr lang="en-US"/>
                    </a:p>
                  </a:txBody>
                  <a:tcPr marL="68580" marR="68580" marT="0" marB="0">
                    <a:solidFill>
                      <a:schemeClr val="bg1">
                        <a:lumMod val="95000"/>
                      </a:schemeClr>
                    </a:solidFill>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$34.5</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solidFill>
                      <a:srgbClr val="FFFF00"/>
                    </a:solidFill>
                  </a:tcPr>
                </a:tc>
                <a:extLst>
                  <a:ext uri="{0D108BD9-81ED-4DB2-BD59-A6C34878D82A}">
                    <a16:rowId xmlns:a16="http://schemas.microsoft.com/office/drawing/2014/main" val="3476121450"/>
                  </a:ext>
                </a:extLst>
              </a:tr>
            </a:tbl>
          </a:graphicData>
        </a:graphic>
      </p:graphicFrame>
    </p:spTree>
    <p:extLst>
      <p:ext uri="{BB962C8B-B14F-4D97-AF65-F5344CB8AC3E}">
        <p14:creationId xmlns:p14="http://schemas.microsoft.com/office/powerpoint/2010/main" val="369313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p:txBody>
          <a:bodyPr>
            <a:noAutofit/>
          </a:bodyPr>
          <a:lstStyle/>
          <a:p>
            <a:pPr algn="ctr"/>
            <a:r>
              <a:rPr lang="en-US" sz="3200" b="1" dirty="0"/>
              <a:t>Appalachian Regional Commission</a:t>
            </a:r>
            <a:br>
              <a:rPr lang="en-US" sz="3200" b="1" dirty="0"/>
            </a:br>
            <a:r>
              <a:rPr lang="en-US" sz="3200" b="1" dirty="0"/>
              <a:t>Appropriations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01500" y="2185060"/>
            <a:ext cx="12316130" cy="5266707"/>
          </a:xfrm>
        </p:spPr>
        <p:txBody>
          <a:bodyPr>
            <a:normAutofit/>
          </a:bodyPr>
          <a:lstStyle/>
          <a:p>
            <a:pPr marL="706950" lvl="2" indent="0" fontAlgn="ctr">
              <a:lnSpc>
                <a:spcPct val="120000"/>
              </a:lnSpc>
              <a:spcBef>
                <a:spcPts val="0"/>
              </a:spcBef>
              <a:buNone/>
            </a:pPr>
            <a:endParaRPr lang="en-US" sz="2400" dirty="0">
              <a:solidFill>
                <a:schemeClr val="tx1"/>
              </a:solidFill>
            </a:endParaRPr>
          </a:p>
          <a:p>
            <a:pPr marL="1048950" lvl="3" indent="0" fontAlgn="ctr">
              <a:lnSpc>
                <a:spcPct val="120000"/>
              </a:lnSpc>
              <a:spcBef>
                <a:spcPts val="0"/>
              </a:spcBef>
              <a:buNone/>
            </a:pPr>
            <a:endParaRPr lang="en-US" sz="2000" dirty="0">
              <a:solidFill>
                <a:schemeClr val="tx1"/>
              </a:solidFill>
            </a:endParaRPr>
          </a:p>
          <a:p>
            <a:pPr marL="992700" lvl="2" indent="-285750" fontAlgn="ctr">
              <a:lnSpc>
                <a:spcPct val="120000"/>
              </a:lnSpc>
              <a:spcBef>
                <a:spcPts val="0"/>
              </a:spcBef>
            </a:pPr>
            <a:endParaRPr lang="en-US" sz="1600" dirty="0">
              <a:solidFill>
                <a:schemeClr val="tx1"/>
              </a:solidFill>
            </a:endParaRPr>
          </a:p>
          <a:p>
            <a:pPr marL="992700" lvl="2" indent="-285750" fontAlgn="ctr">
              <a:lnSpc>
                <a:spcPct val="120000"/>
              </a:lnSpc>
              <a:spcBef>
                <a:spcPts val="0"/>
              </a:spcBef>
            </a:pPr>
            <a:endParaRPr lang="en-US" sz="16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graphicFrame>
        <p:nvGraphicFramePr>
          <p:cNvPr id="6" name="Table 5">
            <a:extLst>
              <a:ext uri="{FF2B5EF4-FFF2-40B4-BE49-F238E27FC236}">
                <a16:creationId xmlns:a16="http://schemas.microsoft.com/office/drawing/2014/main" id="{80A0C136-BC00-F36A-63EE-7781F6000F31}"/>
              </a:ext>
            </a:extLst>
          </p:cNvPr>
          <p:cNvGraphicFramePr>
            <a:graphicFrameLocks noGrp="1"/>
          </p:cNvGraphicFramePr>
          <p:nvPr>
            <p:extLst>
              <p:ext uri="{D42A27DB-BD31-4B8C-83A1-F6EECF244321}">
                <p14:modId xmlns:p14="http://schemas.microsoft.com/office/powerpoint/2010/main" val="1774421959"/>
              </p:ext>
            </p:extLst>
          </p:nvPr>
        </p:nvGraphicFramePr>
        <p:xfrm>
          <a:off x="386543" y="1913741"/>
          <a:ext cx="10870273" cy="2254636"/>
        </p:xfrm>
        <a:graphic>
          <a:graphicData uri="http://schemas.openxmlformats.org/drawingml/2006/table">
            <a:tbl>
              <a:tblPr firstRow="1" firstCol="1" bandRow="1">
                <a:tableStyleId>{21E4AEA4-8DFA-4A89-87EB-49C32662AFE0}</a:tableStyleId>
              </a:tblPr>
              <a:tblGrid>
                <a:gridCol w="3955757">
                  <a:extLst>
                    <a:ext uri="{9D8B030D-6E8A-4147-A177-3AD203B41FA5}">
                      <a16:colId xmlns:a16="http://schemas.microsoft.com/office/drawing/2014/main" val="1431835912"/>
                    </a:ext>
                  </a:extLst>
                </a:gridCol>
                <a:gridCol w="1111272">
                  <a:extLst>
                    <a:ext uri="{9D8B030D-6E8A-4147-A177-3AD203B41FA5}">
                      <a16:colId xmlns:a16="http://schemas.microsoft.com/office/drawing/2014/main" val="700877000"/>
                    </a:ext>
                  </a:extLst>
                </a:gridCol>
                <a:gridCol w="1047593">
                  <a:extLst>
                    <a:ext uri="{9D8B030D-6E8A-4147-A177-3AD203B41FA5}">
                      <a16:colId xmlns:a16="http://schemas.microsoft.com/office/drawing/2014/main" val="3463035016"/>
                    </a:ext>
                  </a:extLst>
                </a:gridCol>
                <a:gridCol w="1210893">
                  <a:extLst>
                    <a:ext uri="{9D8B030D-6E8A-4147-A177-3AD203B41FA5}">
                      <a16:colId xmlns:a16="http://schemas.microsoft.com/office/drawing/2014/main" val="2752272406"/>
                    </a:ext>
                  </a:extLst>
                </a:gridCol>
                <a:gridCol w="1241606">
                  <a:extLst>
                    <a:ext uri="{9D8B030D-6E8A-4147-A177-3AD203B41FA5}">
                      <a16:colId xmlns:a16="http://schemas.microsoft.com/office/drawing/2014/main" val="3718435435"/>
                    </a:ext>
                  </a:extLst>
                </a:gridCol>
                <a:gridCol w="1151576">
                  <a:extLst>
                    <a:ext uri="{9D8B030D-6E8A-4147-A177-3AD203B41FA5}">
                      <a16:colId xmlns:a16="http://schemas.microsoft.com/office/drawing/2014/main" val="3246943114"/>
                    </a:ext>
                  </a:extLst>
                </a:gridCol>
                <a:gridCol w="1151576">
                  <a:extLst>
                    <a:ext uri="{9D8B030D-6E8A-4147-A177-3AD203B41FA5}">
                      <a16:colId xmlns:a16="http://schemas.microsoft.com/office/drawing/2014/main" val="2399943777"/>
                    </a:ext>
                  </a:extLst>
                </a:gridCol>
              </a:tblGrid>
              <a:tr h="752865">
                <a:tc>
                  <a:txBody>
                    <a:bodyPr/>
                    <a:lstStyle/>
                    <a:p>
                      <a:pPr marL="0" marR="0" algn="ctr">
                        <a:lnSpc>
                          <a:spcPct val="107000"/>
                        </a:lnSpc>
                        <a:spcBef>
                          <a:spcPts val="0"/>
                        </a:spcBef>
                        <a:spcAft>
                          <a:spcPts val="0"/>
                        </a:spcAft>
                      </a:pPr>
                      <a:r>
                        <a:rPr lang="en-US" sz="1800" dirty="0">
                          <a:effectLst/>
                        </a:rPr>
                        <a:t>Appalachian Regional Commission</a:t>
                      </a:r>
                    </a:p>
                  </a:txBody>
                  <a:tcPr marL="68580" marR="68580" marT="0" marB="0"/>
                </a:tc>
                <a:tc>
                  <a:txBody>
                    <a:bodyPr/>
                    <a:lstStyle/>
                    <a:p>
                      <a:pPr marL="0" marR="0" algn="ctr">
                        <a:lnSpc>
                          <a:spcPct val="107000"/>
                        </a:lnSpc>
                        <a:spcBef>
                          <a:spcPts val="0"/>
                        </a:spcBef>
                        <a:spcAft>
                          <a:spcPts val="0"/>
                        </a:spcAft>
                      </a:pPr>
                      <a:r>
                        <a:rPr lang="en-US" sz="1800" dirty="0">
                          <a:effectLst/>
                        </a:rPr>
                        <a:t>FY 2019</a:t>
                      </a:r>
                    </a:p>
                    <a:p>
                      <a:pPr marL="0" marR="0" algn="ctr">
                        <a:lnSpc>
                          <a:spcPct val="107000"/>
                        </a:lnSpc>
                        <a:spcBef>
                          <a:spcPts val="0"/>
                        </a:spcBef>
                        <a:spcAft>
                          <a:spcPts val="0"/>
                        </a:spcAft>
                      </a:pPr>
                      <a:r>
                        <a:rPr lang="en-US" sz="1800" dirty="0">
                          <a:effectLst/>
                        </a:rPr>
                        <a:t>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FY 2020</a:t>
                      </a:r>
                    </a:p>
                    <a:p>
                      <a:pPr marL="0" marR="0" algn="ctr">
                        <a:lnSpc>
                          <a:spcPct val="107000"/>
                        </a:lnSpc>
                        <a:spcBef>
                          <a:spcPts val="0"/>
                        </a:spcBef>
                        <a:spcAft>
                          <a:spcPts val="0"/>
                        </a:spcAft>
                      </a:pPr>
                      <a:r>
                        <a:rPr lang="en-US" sz="1800" dirty="0">
                          <a:effectLst/>
                        </a:rPr>
                        <a:t>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FY 2021</a:t>
                      </a:r>
                    </a:p>
                    <a:p>
                      <a:pPr marL="0" marR="0" algn="ctr">
                        <a:lnSpc>
                          <a:spcPct val="107000"/>
                        </a:lnSpc>
                        <a:spcBef>
                          <a:spcPts val="0"/>
                        </a:spcBef>
                        <a:spcAft>
                          <a:spcPts val="0"/>
                        </a:spcAft>
                      </a:pPr>
                      <a:r>
                        <a:rPr lang="en-US" sz="1800" dirty="0">
                          <a:effectLst/>
                        </a:rPr>
                        <a:t>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FY 2022</a:t>
                      </a:r>
                    </a:p>
                    <a:p>
                      <a:pPr marL="0" marR="0" algn="ctr">
                        <a:lnSpc>
                          <a:spcPct val="107000"/>
                        </a:lnSpc>
                        <a:spcBef>
                          <a:spcPts val="0"/>
                        </a:spcBef>
                        <a:spcAft>
                          <a:spcPts val="0"/>
                        </a:spcAft>
                      </a:pPr>
                      <a:r>
                        <a:rPr lang="en-US" sz="1800" dirty="0">
                          <a:effectLst/>
                        </a:rPr>
                        <a:t>Final</a:t>
                      </a:r>
                    </a:p>
                  </a:txBody>
                  <a:tcPr marL="68580" marR="68580" marT="0" marB="0"/>
                </a:tc>
                <a:tc>
                  <a:txBody>
                    <a:bodyPr/>
                    <a:lstStyle/>
                    <a:p>
                      <a:pPr marL="0" marR="0" algn="ctr">
                        <a:lnSpc>
                          <a:spcPct val="107000"/>
                        </a:lnSpc>
                        <a:spcBef>
                          <a:spcPts val="0"/>
                        </a:spcBef>
                        <a:spcAft>
                          <a:spcPts val="0"/>
                        </a:spcAft>
                      </a:pPr>
                      <a:r>
                        <a:rPr lang="en-US" sz="1800" dirty="0">
                          <a:effectLst/>
                        </a:rPr>
                        <a:t>FY 2023</a:t>
                      </a:r>
                    </a:p>
                    <a:p>
                      <a:pPr marL="0" marR="0" algn="ctr">
                        <a:lnSpc>
                          <a:spcPct val="107000"/>
                        </a:lnSpc>
                        <a:spcBef>
                          <a:spcPts val="0"/>
                        </a:spcBef>
                        <a:spcAft>
                          <a:spcPts val="0"/>
                        </a:spcAft>
                      </a:pPr>
                      <a:r>
                        <a:rPr lang="en-US" sz="1800" dirty="0">
                          <a:effectLst/>
                        </a:rPr>
                        <a:t>Final</a:t>
                      </a:r>
                    </a:p>
                  </a:txBody>
                  <a:tcPr marL="68580" marR="68580" marT="0" marB="0"/>
                </a:tc>
                <a:tc>
                  <a:txBody>
                    <a:bodyPr/>
                    <a:lstStyle/>
                    <a:p>
                      <a:pPr marL="0" marR="0" algn="ctr">
                        <a:lnSpc>
                          <a:spcPct val="107000"/>
                        </a:lnSpc>
                        <a:spcBef>
                          <a:spcPts val="0"/>
                        </a:spcBef>
                        <a:spcAft>
                          <a:spcPts val="0"/>
                        </a:spcAft>
                      </a:pPr>
                      <a:r>
                        <a:rPr lang="en-US" sz="1800" dirty="0">
                          <a:effectLst/>
                        </a:rPr>
                        <a:t>FY 2024</a:t>
                      </a:r>
                    </a:p>
                    <a:p>
                      <a:pPr marL="0" marR="0" algn="ctr">
                        <a:lnSpc>
                          <a:spcPct val="107000"/>
                        </a:lnSpc>
                        <a:spcBef>
                          <a:spcPts val="0"/>
                        </a:spcBef>
                        <a:spcAft>
                          <a:spcPts val="0"/>
                        </a:spcAft>
                      </a:pPr>
                      <a:r>
                        <a:rPr lang="en-US" sz="1800" dirty="0">
                          <a:effectLst/>
                        </a:rPr>
                        <a:t>Final</a:t>
                      </a:r>
                    </a:p>
                  </a:txBody>
                  <a:tcPr marL="68580" marR="68580" marT="0" marB="0"/>
                </a:tc>
                <a:extLst>
                  <a:ext uri="{0D108BD9-81ED-4DB2-BD59-A6C34878D82A}">
                    <a16:rowId xmlns:a16="http://schemas.microsoft.com/office/drawing/2014/main" val="1826758228"/>
                  </a:ext>
                </a:extLst>
              </a:tr>
              <a:tr h="775915">
                <a:tc>
                  <a:txBody>
                    <a:bodyPr/>
                    <a:lstStyle/>
                    <a:p>
                      <a:pPr marL="0" marR="0" algn="ctr">
                        <a:lnSpc>
                          <a:spcPct val="107000"/>
                        </a:lnSpc>
                        <a:spcBef>
                          <a:spcPts val="0"/>
                        </a:spcBef>
                        <a:spcAft>
                          <a:spcPts val="0"/>
                        </a:spcAft>
                      </a:pPr>
                      <a:r>
                        <a:rPr lang="en-US" sz="1800" dirty="0">
                          <a:effectLst/>
                        </a:rPr>
                        <a:t>Total Appropriation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$165</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$175</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$180</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$195</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$200</a:t>
                      </a:r>
                    </a:p>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million</a:t>
                      </a: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$200</a:t>
                      </a:r>
                    </a:p>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million</a:t>
                      </a:r>
                    </a:p>
                  </a:txBody>
                  <a:tcPr marL="68580" marR="68580" marT="0" marB="0"/>
                </a:tc>
                <a:extLst>
                  <a:ext uri="{0D108BD9-81ED-4DB2-BD59-A6C34878D82A}">
                    <a16:rowId xmlns:a16="http://schemas.microsoft.com/office/drawing/2014/main" val="1862060275"/>
                  </a:ext>
                </a:extLst>
              </a:tr>
              <a:tr h="725856">
                <a:tc>
                  <a:txBody>
                    <a:bodyPr/>
                    <a:lstStyle/>
                    <a:p>
                      <a:pPr marL="0" marR="0" algn="ctr">
                        <a:lnSpc>
                          <a:spcPct val="107000"/>
                        </a:lnSpc>
                        <a:spcBef>
                          <a:spcPts val="0"/>
                        </a:spcBef>
                        <a:spcAft>
                          <a:spcPts val="0"/>
                        </a:spcAft>
                      </a:pPr>
                      <a:r>
                        <a:rPr lang="en-US" sz="1800" dirty="0">
                          <a:effectLst/>
                        </a:rPr>
                        <a:t>Local Development Districts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$6.2</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1800" dirty="0">
                          <a:effectLst/>
                        </a:rPr>
                        <a:t>$6.2</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1800" dirty="0">
                          <a:effectLst/>
                        </a:rPr>
                        <a:t>$6.2</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1800" dirty="0">
                          <a:effectLst/>
                        </a:rPr>
                        <a:t>$8</a:t>
                      </a:r>
                    </a:p>
                    <a:p>
                      <a:pPr marL="0" marR="0">
                        <a:lnSpc>
                          <a:spcPct val="107000"/>
                        </a:lnSpc>
                        <a:spcBef>
                          <a:spcPts val="0"/>
                        </a:spcBef>
                        <a:spcAft>
                          <a:spcPts val="0"/>
                        </a:spcAft>
                      </a:pPr>
                      <a:r>
                        <a:rPr lang="en-US" sz="1800" dirty="0">
                          <a:effectLst/>
                        </a:rPr>
                        <a:t>million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$8</a:t>
                      </a:r>
                    </a:p>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million</a:t>
                      </a:r>
                    </a:p>
                  </a:txBody>
                  <a:tcPr marL="68580" marR="68580" marT="0" marB="0">
                    <a:solidFill>
                      <a:srgbClr val="92D050"/>
                    </a:solidFill>
                  </a:tcPr>
                </a:tc>
                <a:tc>
                  <a:txBody>
                    <a:bodyPr/>
                    <a:lstStyle/>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Not </a:t>
                      </a:r>
                    </a:p>
                    <a:p>
                      <a:pPr marL="0" marR="0" algn="l"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specified</a:t>
                      </a:r>
                    </a:p>
                  </a:txBody>
                  <a:tcPr marL="68580" marR="68580" marT="0" marB="0">
                    <a:solidFill>
                      <a:srgbClr val="FFFF66"/>
                    </a:solidFill>
                  </a:tcPr>
                </a:tc>
                <a:extLst>
                  <a:ext uri="{0D108BD9-81ED-4DB2-BD59-A6C34878D82A}">
                    <a16:rowId xmlns:a16="http://schemas.microsoft.com/office/drawing/2014/main" val="3476121450"/>
                  </a:ext>
                </a:extLst>
              </a:tr>
            </a:tbl>
          </a:graphicData>
        </a:graphic>
      </p:graphicFrame>
    </p:spTree>
    <p:extLst>
      <p:ext uri="{BB962C8B-B14F-4D97-AF65-F5344CB8AC3E}">
        <p14:creationId xmlns:p14="http://schemas.microsoft.com/office/powerpoint/2010/main" val="118826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p:txBody>
          <a:bodyPr>
            <a:noAutofit/>
          </a:bodyPr>
          <a:lstStyle/>
          <a:p>
            <a:pPr algn="ctr"/>
            <a:r>
              <a:rPr lang="en-US" sz="3200" b="1" dirty="0"/>
              <a:t>Delta Regional Authority</a:t>
            </a:r>
            <a:br>
              <a:rPr lang="en-US" sz="3200" b="1" dirty="0"/>
            </a:br>
            <a:r>
              <a:rPr lang="en-US" sz="3200" b="1" dirty="0"/>
              <a:t>Appropriations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01500" y="2185060"/>
            <a:ext cx="12316130" cy="5266707"/>
          </a:xfrm>
        </p:spPr>
        <p:txBody>
          <a:bodyPr>
            <a:normAutofit/>
          </a:bodyPr>
          <a:lstStyle/>
          <a:p>
            <a:pPr marL="706950" lvl="2" indent="0" fontAlgn="ctr">
              <a:lnSpc>
                <a:spcPct val="120000"/>
              </a:lnSpc>
              <a:spcBef>
                <a:spcPts val="0"/>
              </a:spcBef>
              <a:buNone/>
            </a:pPr>
            <a:endParaRPr lang="en-US" sz="2400" dirty="0">
              <a:solidFill>
                <a:schemeClr val="tx1"/>
              </a:solidFill>
            </a:endParaRPr>
          </a:p>
          <a:p>
            <a:pPr marL="1048950" lvl="3" indent="0" fontAlgn="ctr">
              <a:lnSpc>
                <a:spcPct val="120000"/>
              </a:lnSpc>
              <a:spcBef>
                <a:spcPts val="0"/>
              </a:spcBef>
              <a:buNone/>
            </a:pPr>
            <a:endParaRPr lang="en-US" sz="2000" dirty="0">
              <a:solidFill>
                <a:schemeClr val="tx1"/>
              </a:solidFill>
            </a:endParaRPr>
          </a:p>
          <a:p>
            <a:pPr marL="992700" lvl="2" indent="-285750" fontAlgn="ctr">
              <a:lnSpc>
                <a:spcPct val="120000"/>
              </a:lnSpc>
              <a:spcBef>
                <a:spcPts val="0"/>
              </a:spcBef>
            </a:pPr>
            <a:endParaRPr lang="en-US" sz="1600" dirty="0">
              <a:solidFill>
                <a:schemeClr val="tx1"/>
              </a:solidFill>
            </a:endParaRPr>
          </a:p>
          <a:p>
            <a:pPr marL="992700" lvl="2" indent="-285750" fontAlgn="ctr">
              <a:lnSpc>
                <a:spcPct val="120000"/>
              </a:lnSpc>
              <a:spcBef>
                <a:spcPts val="0"/>
              </a:spcBef>
            </a:pPr>
            <a:endParaRPr lang="en-US" sz="16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graphicFrame>
        <p:nvGraphicFramePr>
          <p:cNvPr id="6" name="Table 5">
            <a:extLst>
              <a:ext uri="{FF2B5EF4-FFF2-40B4-BE49-F238E27FC236}">
                <a16:creationId xmlns:a16="http://schemas.microsoft.com/office/drawing/2014/main" id="{80A0C136-BC00-F36A-63EE-7781F6000F31}"/>
              </a:ext>
            </a:extLst>
          </p:cNvPr>
          <p:cNvGraphicFramePr>
            <a:graphicFrameLocks noGrp="1"/>
          </p:cNvGraphicFramePr>
          <p:nvPr>
            <p:extLst>
              <p:ext uri="{D42A27DB-BD31-4B8C-83A1-F6EECF244321}">
                <p14:modId xmlns:p14="http://schemas.microsoft.com/office/powerpoint/2010/main" val="2725837689"/>
              </p:ext>
            </p:extLst>
          </p:nvPr>
        </p:nvGraphicFramePr>
        <p:xfrm>
          <a:off x="101500" y="2108714"/>
          <a:ext cx="9833508" cy="2640572"/>
        </p:xfrm>
        <a:graphic>
          <a:graphicData uri="http://schemas.openxmlformats.org/drawingml/2006/table">
            <a:tbl>
              <a:tblPr firstRow="1" firstCol="1" bandRow="1">
                <a:tableStyleId>{21E4AEA4-8DFA-4A89-87EB-49C32662AFE0}</a:tableStyleId>
              </a:tblPr>
              <a:tblGrid>
                <a:gridCol w="4465291">
                  <a:extLst>
                    <a:ext uri="{9D8B030D-6E8A-4147-A177-3AD203B41FA5}">
                      <a16:colId xmlns:a16="http://schemas.microsoft.com/office/drawing/2014/main" val="1431835912"/>
                    </a:ext>
                  </a:extLst>
                </a:gridCol>
                <a:gridCol w="1366866">
                  <a:extLst>
                    <a:ext uri="{9D8B030D-6E8A-4147-A177-3AD203B41FA5}">
                      <a16:colId xmlns:a16="http://schemas.microsoft.com/office/drawing/2014/main" val="2752272406"/>
                    </a:ext>
                  </a:extLst>
                </a:gridCol>
                <a:gridCol w="1401535">
                  <a:extLst>
                    <a:ext uri="{9D8B030D-6E8A-4147-A177-3AD203B41FA5}">
                      <a16:colId xmlns:a16="http://schemas.microsoft.com/office/drawing/2014/main" val="3718435435"/>
                    </a:ext>
                  </a:extLst>
                </a:gridCol>
                <a:gridCol w="1299908">
                  <a:extLst>
                    <a:ext uri="{9D8B030D-6E8A-4147-A177-3AD203B41FA5}">
                      <a16:colId xmlns:a16="http://schemas.microsoft.com/office/drawing/2014/main" val="3246943114"/>
                    </a:ext>
                  </a:extLst>
                </a:gridCol>
                <a:gridCol w="1299908">
                  <a:extLst>
                    <a:ext uri="{9D8B030D-6E8A-4147-A177-3AD203B41FA5}">
                      <a16:colId xmlns:a16="http://schemas.microsoft.com/office/drawing/2014/main" val="2399943777"/>
                    </a:ext>
                  </a:extLst>
                </a:gridCol>
              </a:tblGrid>
              <a:tr h="1300380">
                <a:tc>
                  <a:txBody>
                    <a:bodyPr/>
                    <a:lstStyle/>
                    <a:p>
                      <a:pPr marL="0" marR="0" algn="ctr">
                        <a:lnSpc>
                          <a:spcPct val="107000"/>
                        </a:lnSpc>
                        <a:spcBef>
                          <a:spcPts val="0"/>
                        </a:spcBef>
                        <a:spcAft>
                          <a:spcPts val="0"/>
                        </a:spcAft>
                      </a:pPr>
                      <a:r>
                        <a:rPr lang="en-US" sz="2400" dirty="0">
                          <a:effectLst/>
                        </a:rPr>
                        <a:t>Delta Regional Authority</a:t>
                      </a:r>
                    </a:p>
                  </a:txBody>
                  <a:tcPr marL="68580" marR="68580" marT="0" marB="0"/>
                </a:tc>
                <a:tc>
                  <a:txBody>
                    <a:bodyPr/>
                    <a:lstStyle/>
                    <a:p>
                      <a:pPr marL="0" marR="0" algn="ctr">
                        <a:lnSpc>
                          <a:spcPct val="107000"/>
                        </a:lnSpc>
                        <a:spcBef>
                          <a:spcPts val="0"/>
                        </a:spcBef>
                        <a:spcAft>
                          <a:spcPts val="0"/>
                        </a:spcAft>
                      </a:pPr>
                      <a:r>
                        <a:rPr lang="en-US" sz="2400" dirty="0">
                          <a:effectLst/>
                        </a:rPr>
                        <a:t>FY 2021</a:t>
                      </a:r>
                    </a:p>
                    <a:p>
                      <a:pPr marL="0" marR="0" algn="ctr">
                        <a:lnSpc>
                          <a:spcPct val="107000"/>
                        </a:lnSpc>
                        <a:spcBef>
                          <a:spcPts val="0"/>
                        </a:spcBef>
                        <a:spcAft>
                          <a:spcPts val="0"/>
                        </a:spcAft>
                      </a:pPr>
                      <a:r>
                        <a:rPr lang="en-US" sz="2400" dirty="0">
                          <a:effectLst/>
                        </a:rPr>
                        <a:t>Final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FY 2022</a:t>
                      </a:r>
                    </a:p>
                    <a:p>
                      <a:pPr marL="0" marR="0" algn="ctr">
                        <a:lnSpc>
                          <a:spcPct val="107000"/>
                        </a:lnSpc>
                        <a:spcBef>
                          <a:spcPts val="0"/>
                        </a:spcBef>
                        <a:spcAft>
                          <a:spcPts val="0"/>
                        </a:spcAft>
                      </a:pPr>
                      <a:r>
                        <a:rPr lang="en-US" sz="2400" dirty="0">
                          <a:effectLst/>
                        </a:rPr>
                        <a:t>Final</a:t>
                      </a:r>
                    </a:p>
                  </a:txBody>
                  <a:tcPr marL="68580" marR="68580" marT="0" marB="0"/>
                </a:tc>
                <a:tc>
                  <a:txBody>
                    <a:bodyPr/>
                    <a:lstStyle/>
                    <a:p>
                      <a:pPr marL="0" marR="0" algn="ctr">
                        <a:lnSpc>
                          <a:spcPct val="107000"/>
                        </a:lnSpc>
                        <a:spcBef>
                          <a:spcPts val="0"/>
                        </a:spcBef>
                        <a:spcAft>
                          <a:spcPts val="0"/>
                        </a:spcAft>
                      </a:pPr>
                      <a:r>
                        <a:rPr lang="en-US" sz="2400" dirty="0">
                          <a:effectLst/>
                        </a:rPr>
                        <a:t>FY 2023</a:t>
                      </a:r>
                    </a:p>
                    <a:p>
                      <a:pPr marL="0" marR="0" algn="ctr">
                        <a:lnSpc>
                          <a:spcPct val="107000"/>
                        </a:lnSpc>
                        <a:spcBef>
                          <a:spcPts val="0"/>
                        </a:spcBef>
                        <a:spcAft>
                          <a:spcPts val="0"/>
                        </a:spcAft>
                      </a:pPr>
                      <a:r>
                        <a:rPr lang="en-US" sz="2400" dirty="0">
                          <a:effectLst/>
                        </a:rPr>
                        <a:t>Final</a:t>
                      </a:r>
                    </a:p>
                  </a:txBody>
                  <a:tcPr marL="68580" marR="68580" marT="0" marB="0"/>
                </a:tc>
                <a:tc>
                  <a:txBody>
                    <a:bodyPr/>
                    <a:lstStyle/>
                    <a:p>
                      <a:pPr marL="0" marR="0" algn="ctr">
                        <a:lnSpc>
                          <a:spcPct val="107000"/>
                        </a:lnSpc>
                        <a:spcBef>
                          <a:spcPts val="0"/>
                        </a:spcBef>
                        <a:spcAft>
                          <a:spcPts val="0"/>
                        </a:spcAft>
                      </a:pPr>
                      <a:r>
                        <a:rPr lang="en-US" sz="2400" dirty="0">
                          <a:effectLst/>
                        </a:rPr>
                        <a:t>FY 2024</a:t>
                      </a:r>
                    </a:p>
                    <a:p>
                      <a:pPr marL="0" marR="0" algn="ctr">
                        <a:lnSpc>
                          <a:spcPct val="107000"/>
                        </a:lnSpc>
                        <a:spcBef>
                          <a:spcPts val="0"/>
                        </a:spcBef>
                        <a:spcAft>
                          <a:spcPts val="0"/>
                        </a:spcAft>
                      </a:pPr>
                      <a:r>
                        <a:rPr lang="en-US" sz="2400" dirty="0">
                          <a:effectLst/>
                        </a:rPr>
                        <a:t>Final</a:t>
                      </a:r>
                    </a:p>
                  </a:txBody>
                  <a:tcPr marL="68580" marR="68580" marT="0" marB="0"/>
                </a:tc>
                <a:extLst>
                  <a:ext uri="{0D108BD9-81ED-4DB2-BD59-A6C34878D82A}">
                    <a16:rowId xmlns:a16="http://schemas.microsoft.com/office/drawing/2014/main" val="1826758228"/>
                  </a:ext>
                </a:extLst>
              </a:tr>
              <a:tr h="1340192">
                <a:tc>
                  <a:txBody>
                    <a:bodyPr/>
                    <a:lstStyle/>
                    <a:p>
                      <a:pPr marL="0" marR="0" algn="ctr">
                        <a:lnSpc>
                          <a:spcPct val="107000"/>
                        </a:lnSpc>
                        <a:spcBef>
                          <a:spcPts val="0"/>
                        </a:spcBef>
                        <a:spcAft>
                          <a:spcPts val="0"/>
                        </a:spcAft>
                      </a:pPr>
                      <a:r>
                        <a:rPr lang="en-US" sz="2400" dirty="0">
                          <a:effectLst/>
                        </a:rPr>
                        <a:t>Total Appropriation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$30 </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million</a:t>
                      </a:r>
                    </a:p>
                  </a:txBody>
                  <a:tcPr marL="68580" marR="68580" marT="0" marB="0"/>
                </a:tc>
                <a:tc>
                  <a:txBody>
                    <a:bodyPr/>
                    <a:lstStyle/>
                    <a:p>
                      <a:pPr marL="0" marR="0">
                        <a:lnSpc>
                          <a:spcPct val="107000"/>
                        </a:lnSpc>
                        <a:spcBef>
                          <a:spcPts val="0"/>
                        </a:spcBef>
                        <a:spcAft>
                          <a:spcPts val="0"/>
                        </a:spcAft>
                      </a:pPr>
                      <a:r>
                        <a:rPr lang="en-US" sz="2400" dirty="0">
                          <a:effectLst/>
                        </a:rPr>
                        <a:t>$30.1</a:t>
                      </a:r>
                    </a:p>
                    <a:p>
                      <a:pPr marL="0" marR="0">
                        <a:lnSpc>
                          <a:spcPct val="107000"/>
                        </a:lnSpc>
                        <a:spcBef>
                          <a:spcPts val="0"/>
                        </a:spcBef>
                        <a:spcAft>
                          <a:spcPts val="0"/>
                        </a:spcAft>
                      </a:pPr>
                      <a:r>
                        <a:rPr lang="en-US" sz="2400" dirty="0">
                          <a:effectLst/>
                        </a:rPr>
                        <a:t>million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n-lt"/>
                          <a:ea typeface="+mn-ea"/>
                          <a:cs typeface="+mn-cs"/>
                        </a:rPr>
                        <a:t>$30.1</a:t>
                      </a:r>
                    </a:p>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n-lt"/>
                          <a:ea typeface="+mn-ea"/>
                          <a:cs typeface="+mn-cs"/>
                        </a:rPr>
                        <a:t>million</a:t>
                      </a: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n-lt"/>
                          <a:ea typeface="+mn-ea"/>
                          <a:cs typeface="+mn-cs"/>
                        </a:rPr>
                        <a:t>$31.1</a:t>
                      </a:r>
                    </a:p>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n-lt"/>
                          <a:ea typeface="+mn-ea"/>
                          <a:cs typeface="+mn-cs"/>
                        </a:rPr>
                        <a:t>million</a:t>
                      </a:r>
                    </a:p>
                  </a:txBody>
                  <a:tcPr marL="68580" marR="68580" marT="0" marB="0"/>
                </a:tc>
                <a:extLst>
                  <a:ext uri="{0D108BD9-81ED-4DB2-BD59-A6C34878D82A}">
                    <a16:rowId xmlns:a16="http://schemas.microsoft.com/office/drawing/2014/main" val="1862060275"/>
                  </a:ext>
                </a:extLst>
              </a:tr>
            </a:tbl>
          </a:graphicData>
        </a:graphic>
      </p:graphicFrame>
    </p:spTree>
    <p:extLst>
      <p:ext uri="{BB962C8B-B14F-4D97-AF65-F5344CB8AC3E}">
        <p14:creationId xmlns:p14="http://schemas.microsoft.com/office/powerpoint/2010/main" val="15102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p:txBody>
          <a:bodyPr>
            <a:noAutofit/>
          </a:bodyPr>
          <a:lstStyle/>
          <a:p>
            <a:pPr algn="ctr"/>
            <a:r>
              <a:rPr lang="en-US" sz="3200" b="1" dirty="0"/>
              <a:t>Southeast Crescent Regional Commission</a:t>
            </a:r>
            <a:br>
              <a:rPr lang="en-US" sz="3200" b="1" dirty="0"/>
            </a:br>
            <a:r>
              <a:rPr lang="en-US" sz="3200" b="1" dirty="0"/>
              <a:t>Appropriations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01500" y="2185060"/>
            <a:ext cx="12316130" cy="5266707"/>
          </a:xfrm>
        </p:spPr>
        <p:txBody>
          <a:bodyPr>
            <a:normAutofit/>
          </a:bodyPr>
          <a:lstStyle/>
          <a:p>
            <a:pPr marL="706950" lvl="2" indent="0" fontAlgn="ctr">
              <a:lnSpc>
                <a:spcPct val="120000"/>
              </a:lnSpc>
              <a:spcBef>
                <a:spcPts val="0"/>
              </a:spcBef>
              <a:buNone/>
            </a:pPr>
            <a:endParaRPr lang="en-US" sz="2400" dirty="0">
              <a:solidFill>
                <a:schemeClr val="tx1"/>
              </a:solidFill>
            </a:endParaRPr>
          </a:p>
          <a:p>
            <a:pPr marL="1048950" lvl="3" indent="0" fontAlgn="ctr">
              <a:lnSpc>
                <a:spcPct val="120000"/>
              </a:lnSpc>
              <a:spcBef>
                <a:spcPts val="0"/>
              </a:spcBef>
              <a:buNone/>
            </a:pPr>
            <a:endParaRPr lang="en-US" sz="2000" dirty="0">
              <a:solidFill>
                <a:schemeClr val="tx1"/>
              </a:solidFill>
            </a:endParaRPr>
          </a:p>
          <a:p>
            <a:pPr marL="992700" lvl="2" indent="-285750" fontAlgn="ctr">
              <a:lnSpc>
                <a:spcPct val="120000"/>
              </a:lnSpc>
              <a:spcBef>
                <a:spcPts val="0"/>
              </a:spcBef>
            </a:pPr>
            <a:endParaRPr lang="en-US" sz="1600" dirty="0">
              <a:solidFill>
                <a:schemeClr val="tx1"/>
              </a:solidFill>
            </a:endParaRPr>
          </a:p>
          <a:p>
            <a:pPr marL="992700" lvl="2" indent="-285750" fontAlgn="ctr">
              <a:lnSpc>
                <a:spcPct val="120000"/>
              </a:lnSpc>
              <a:spcBef>
                <a:spcPts val="0"/>
              </a:spcBef>
            </a:pPr>
            <a:endParaRPr lang="en-US" sz="16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graphicFrame>
        <p:nvGraphicFramePr>
          <p:cNvPr id="6" name="Table 5">
            <a:extLst>
              <a:ext uri="{FF2B5EF4-FFF2-40B4-BE49-F238E27FC236}">
                <a16:creationId xmlns:a16="http://schemas.microsoft.com/office/drawing/2014/main" id="{80A0C136-BC00-F36A-63EE-7781F6000F31}"/>
              </a:ext>
            </a:extLst>
          </p:cNvPr>
          <p:cNvGraphicFramePr>
            <a:graphicFrameLocks noGrp="1"/>
          </p:cNvGraphicFramePr>
          <p:nvPr>
            <p:extLst>
              <p:ext uri="{D42A27DB-BD31-4B8C-83A1-F6EECF244321}">
                <p14:modId xmlns:p14="http://schemas.microsoft.com/office/powerpoint/2010/main" val="2081134739"/>
              </p:ext>
            </p:extLst>
          </p:nvPr>
        </p:nvGraphicFramePr>
        <p:xfrm>
          <a:off x="190841" y="2035601"/>
          <a:ext cx="9833508" cy="2640572"/>
        </p:xfrm>
        <a:graphic>
          <a:graphicData uri="http://schemas.openxmlformats.org/drawingml/2006/table">
            <a:tbl>
              <a:tblPr firstRow="1" firstCol="1" bandRow="1">
                <a:tableStyleId>{21E4AEA4-8DFA-4A89-87EB-49C32662AFE0}</a:tableStyleId>
              </a:tblPr>
              <a:tblGrid>
                <a:gridCol w="4465291">
                  <a:extLst>
                    <a:ext uri="{9D8B030D-6E8A-4147-A177-3AD203B41FA5}">
                      <a16:colId xmlns:a16="http://schemas.microsoft.com/office/drawing/2014/main" val="1431835912"/>
                    </a:ext>
                  </a:extLst>
                </a:gridCol>
                <a:gridCol w="1366866">
                  <a:extLst>
                    <a:ext uri="{9D8B030D-6E8A-4147-A177-3AD203B41FA5}">
                      <a16:colId xmlns:a16="http://schemas.microsoft.com/office/drawing/2014/main" val="2752272406"/>
                    </a:ext>
                  </a:extLst>
                </a:gridCol>
                <a:gridCol w="1401535">
                  <a:extLst>
                    <a:ext uri="{9D8B030D-6E8A-4147-A177-3AD203B41FA5}">
                      <a16:colId xmlns:a16="http://schemas.microsoft.com/office/drawing/2014/main" val="3718435435"/>
                    </a:ext>
                  </a:extLst>
                </a:gridCol>
                <a:gridCol w="1299908">
                  <a:extLst>
                    <a:ext uri="{9D8B030D-6E8A-4147-A177-3AD203B41FA5}">
                      <a16:colId xmlns:a16="http://schemas.microsoft.com/office/drawing/2014/main" val="3246943114"/>
                    </a:ext>
                  </a:extLst>
                </a:gridCol>
                <a:gridCol w="1299908">
                  <a:extLst>
                    <a:ext uri="{9D8B030D-6E8A-4147-A177-3AD203B41FA5}">
                      <a16:colId xmlns:a16="http://schemas.microsoft.com/office/drawing/2014/main" val="2399943777"/>
                    </a:ext>
                  </a:extLst>
                </a:gridCol>
              </a:tblGrid>
              <a:tr h="1300380">
                <a:tc>
                  <a:txBody>
                    <a:bodyPr/>
                    <a:lstStyle/>
                    <a:p>
                      <a:pPr marL="0" marR="0" algn="ctr">
                        <a:lnSpc>
                          <a:spcPct val="107000"/>
                        </a:lnSpc>
                        <a:spcBef>
                          <a:spcPts val="0"/>
                        </a:spcBef>
                        <a:spcAft>
                          <a:spcPts val="0"/>
                        </a:spcAft>
                      </a:pPr>
                      <a:r>
                        <a:rPr lang="en-US" sz="2400" dirty="0">
                          <a:effectLst/>
                          <a:latin typeface="+mj-lt"/>
                        </a:rPr>
                        <a:t>Southeast Crescent Regional Commission</a:t>
                      </a:r>
                    </a:p>
                  </a:txBody>
                  <a:tcPr marL="68580" marR="68580" marT="0" marB="0"/>
                </a:tc>
                <a:tc>
                  <a:txBody>
                    <a:bodyPr/>
                    <a:lstStyle/>
                    <a:p>
                      <a:pPr marL="0" marR="0" algn="ctr">
                        <a:lnSpc>
                          <a:spcPct val="107000"/>
                        </a:lnSpc>
                        <a:spcBef>
                          <a:spcPts val="0"/>
                        </a:spcBef>
                        <a:spcAft>
                          <a:spcPts val="0"/>
                        </a:spcAft>
                      </a:pPr>
                      <a:r>
                        <a:rPr lang="en-US" sz="2400" dirty="0">
                          <a:effectLst/>
                          <a:latin typeface="+mj-lt"/>
                        </a:rPr>
                        <a:t>FY 2021</a:t>
                      </a:r>
                    </a:p>
                    <a:p>
                      <a:pPr marL="0" marR="0" algn="ctr">
                        <a:lnSpc>
                          <a:spcPct val="107000"/>
                        </a:lnSpc>
                        <a:spcBef>
                          <a:spcPts val="0"/>
                        </a:spcBef>
                        <a:spcAft>
                          <a:spcPts val="0"/>
                        </a:spcAft>
                      </a:pPr>
                      <a:r>
                        <a:rPr lang="en-US" sz="2400" dirty="0">
                          <a:effectLst/>
                          <a:latin typeface="+mj-lt"/>
                        </a:rPr>
                        <a:t>Final</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mj-lt"/>
                        </a:rPr>
                        <a:t>FY 2022</a:t>
                      </a:r>
                    </a:p>
                    <a:p>
                      <a:pPr marL="0" marR="0" algn="ctr">
                        <a:lnSpc>
                          <a:spcPct val="107000"/>
                        </a:lnSpc>
                        <a:spcBef>
                          <a:spcPts val="0"/>
                        </a:spcBef>
                        <a:spcAft>
                          <a:spcPts val="0"/>
                        </a:spcAft>
                      </a:pPr>
                      <a:r>
                        <a:rPr lang="en-US" sz="2400" dirty="0">
                          <a:effectLst/>
                          <a:latin typeface="+mj-lt"/>
                        </a:rPr>
                        <a:t>Final</a:t>
                      </a:r>
                    </a:p>
                  </a:txBody>
                  <a:tcPr marL="68580" marR="68580" marT="0" marB="0"/>
                </a:tc>
                <a:tc>
                  <a:txBody>
                    <a:bodyPr/>
                    <a:lstStyle/>
                    <a:p>
                      <a:pPr marL="0" marR="0" algn="ctr">
                        <a:lnSpc>
                          <a:spcPct val="107000"/>
                        </a:lnSpc>
                        <a:spcBef>
                          <a:spcPts val="0"/>
                        </a:spcBef>
                        <a:spcAft>
                          <a:spcPts val="0"/>
                        </a:spcAft>
                      </a:pPr>
                      <a:r>
                        <a:rPr lang="en-US" sz="2400" dirty="0">
                          <a:effectLst/>
                          <a:latin typeface="+mj-lt"/>
                        </a:rPr>
                        <a:t>FY 2023</a:t>
                      </a:r>
                    </a:p>
                    <a:p>
                      <a:pPr marL="0" marR="0" algn="ctr">
                        <a:lnSpc>
                          <a:spcPct val="107000"/>
                        </a:lnSpc>
                        <a:spcBef>
                          <a:spcPts val="0"/>
                        </a:spcBef>
                        <a:spcAft>
                          <a:spcPts val="0"/>
                        </a:spcAft>
                      </a:pPr>
                      <a:r>
                        <a:rPr lang="en-US" sz="2400" dirty="0">
                          <a:effectLst/>
                          <a:latin typeface="+mj-lt"/>
                        </a:rPr>
                        <a:t>Final</a:t>
                      </a:r>
                    </a:p>
                  </a:txBody>
                  <a:tcPr marL="68580" marR="68580" marT="0" marB="0"/>
                </a:tc>
                <a:tc>
                  <a:txBody>
                    <a:bodyPr/>
                    <a:lstStyle/>
                    <a:p>
                      <a:pPr marL="0" marR="0" algn="ctr">
                        <a:lnSpc>
                          <a:spcPct val="107000"/>
                        </a:lnSpc>
                        <a:spcBef>
                          <a:spcPts val="0"/>
                        </a:spcBef>
                        <a:spcAft>
                          <a:spcPts val="0"/>
                        </a:spcAft>
                      </a:pPr>
                      <a:r>
                        <a:rPr lang="en-US" sz="2400" dirty="0">
                          <a:effectLst/>
                          <a:latin typeface="+mj-lt"/>
                        </a:rPr>
                        <a:t>FY 2024</a:t>
                      </a:r>
                    </a:p>
                    <a:p>
                      <a:pPr marL="0" marR="0" algn="ctr">
                        <a:lnSpc>
                          <a:spcPct val="107000"/>
                        </a:lnSpc>
                        <a:spcBef>
                          <a:spcPts val="0"/>
                        </a:spcBef>
                        <a:spcAft>
                          <a:spcPts val="0"/>
                        </a:spcAft>
                      </a:pPr>
                      <a:r>
                        <a:rPr lang="en-US" sz="2400" dirty="0">
                          <a:effectLst/>
                          <a:latin typeface="+mj-lt"/>
                        </a:rPr>
                        <a:t>Final</a:t>
                      </a:r>
                    </a:p>
                  </a:txBody>
                  <a:tcPr marL="68580" marR="68580" marT="0" marB="0"/>
                </a:tc>
                <a:extLst>
                  <a:ext uri="{0D108BD9-81ED-4DB2-BD59-A6C34878D82A}">
                    <a16:rowId xmlns:a16="http://schemas.microsoft.com/office/drawing/2014/main" val="1826758228"/>
                  </a:ext>
                </a:extLst>
              </a:tr>
              <a:tr h="1340192">
                <a:tc>
                  <a:txBody>
                    <a:bodyPr/>
                    <a:lstStyle/>
                    <a:p>
                      <a:pPr marL="0" marR="0" algn="ctr">
                        <a:lnSpc>
                          <a:spcPct val="107000"/>
                        </a:lnSpc>
                        <a:spcBef>
                          <a:spcPts val="0"/>
                        </a:spcBef>
                        <a:spcAft>
                          <a:spcPts val="0"/>
                        </a:spcAft>
                      </a:pPr>
                      <a:r>
                        <a:rPr lang="en-US" sz="2400" dirty="0">
                          <a:effectLst/>
                          <a:latin typeface="+mj-lt"/>
                        </a:rPr>
                        <a:t>Total Appropriation</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latin typeface="+mj-lt"/>
                        </a:rPr>
                        <a:t>$1</a:t>
                      </a:r>
                    </a:p>
                    <a:p>
                      <a:pPr marL="0" marR="0">
                        <a:lnSpc>
                          <a:spcPct val="107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million</a:t>
                      </a:r>
                    </a:p>
                  </a:txBody>
                  <a:tcPr marL="68580" marR="68580" marT="0" marB="0"/>
                </a:tc>
                <a:tc>
                  <a:txBody>
                    <a:bodyPr/>
                    <a:lstStyle/>
                    <a:p>
                      <a:pPr marL="0" marR="0">
                        <a:lnSpc>
                          <a:spcPct val="107000"/>
                        </a:lnSpc>
                        <a:spcBef>
                          <a:spcPts val="0"/>
                        </a:spcBef>
                        <a:spcAft>
                          <a:spcPts val="0"/>
                        </a:spcAft>
                      </a:pPr>
                      <a:r>
                        <a:rPr lang="en-US" sz="2400" dirty="0">
                          <a:effectLst/>
                          <a:latin typeface="+mj-lt"/>
                        </a:rPr>
                        <a:t>$5</a:t>
                      </a:r>
                    </a:p>
                    <a:p>
                      <a:pPr marL="0" marR="0">
                        <a:lnSpc>
                          <a:spcPct val="107000"/>
                        </a:lnSpc>
                        <a:spcBef>
                          <a:spcPts val="0"/>
                        </a:spcBef>
                        <a:spcAft>
                          <a:spcPts val="0"/>
                        </a:spcAft>
                      </a:pPr>
                      <a:r>
                        <a:rPr lang="en-US" sz="2400" dirty="0">
                          <a:effectLst/>
                          <a:latin typeface="+mj-lt"/>
                        </a:rPr>
                        <a:t>million</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j-lt"/>
                          <a:ea typeface="+mn-ea"/>
                          <a:cs typeface="+mn-cs"/>
                        </a:rPr>
                        <a:t>$20</a:t>
                      </a:r>
                    </a:p>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j-lt"/>
                          <a:ea typeface="+mn-ea"/>
                          <a:cs typeface="+mn-cs"/>
                        </a:rPr>
                        <a:t>million</a:t>
                      </a: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j-lt"/>
                          <a:ea typeface="+mn-ea"/>
                          <a:cs typeface="+mn-cs"/>
                        </a:rPr>
                        <a:t>$20</a:t>
                      </a:r>
                    </a:p>
                    <a:p>
                      <a:pPr marL="0" marR="0" algn="l" defTabSz="457200" rtl="0" eaLnBrk="1" latinLnBrk="0" hangingPunct="1">
                        <a:lnSpc>
                          <a:spcPct val="107000"/>
                        </a:lnSpc>
                        <a:spcBef>
                          <a:spcPts val="0"/>
                        </a:spcBef>
                        <a:spcAft>
                          <a:spcPts val="0"/>
                        </a:spcAft>
                      </a:pPr>
                      <a:r>
                        <a:rPr lang="en-US" sz="2400" kern="1200" dirty="0">
                          <a:solidFill>
                            <a:schemeClr val="dk1"/>
                          </a:solidFill>
                          <a:effectLst/>
                          <a:latin typeface="+mj-lt"/>
                          <a:ea typeface="+mn-ea"/>
                          <a:cs typeface="+mn-cs"/>
                        </a:rPr>
                        <a:t>million</a:t>
                      </a:r>
                    </a:p>
                  </a:txBody>
                  <a:tcPr marL="68580" marR="68580" marT="0" marB="0"/>
                </a:tc>
                <a:extLst>
                  <a:ext uri="{0D108BD9-81ED-4DB2-BD59-A6C34878D82A}">
                    <a16:rowId xmlns:a16="http://schemas.microsoft.com/office/drawing/2014/main" val="1862060275"/>
                  </a:ext>
                </a:extLst>
              </a:tr>
            </a:tbl>
          </a:graphicData>
        </a:graphic>
      </p:graphicFrame>
    </p:spTree>
    <p:extLst>
      <p:ext uri="{BB962C8B-B14F-4D97-AF65-F5344CB8AC3E}">
        <p14:creationId xmlns:p14="http://schemas.microsoft.com/office/powerpoint/2010/main" val="346934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AAC5BE-4912-45F6-BE36-C0682C302065}"/>
              </a:ext>
            </a:extLst>
          </p:cNvPr>
          <p:cNvSpPr txBox="1"/>
          <p:nvPr/>
        </p:nvSpPr>
        <p:spPr>
          <a:xfrm>
            <a:off x="619127" y="1753517"/>
            <a:ext cx="4835461" cy="4247317"/>
          </a:xfrm>
          <a:prstGeom prst="rect">
            <a:avLst/>
          </a:prstGeom>
          <a:noFill/>
        </p:spPr>
        <p:txBody>
          <a:bodyPr wrap="square" rtlCol="0">
            <a:spAutoFit/>
          </a:bodyPr>
          <a:lstStyle/>
          <a:p>
            <a:r>
              <a:rPr lang="en-US" b="0" i="0" dirty="0">
                <a:solidFill>
                  <a:srgbClr val="000000"/>
                </a:solidFill>
                <a:effectLst/>
                <a:latin typeface="Helvetica" panose="020B0604020202020204" pitchFamily="34" charset="0"/>
              </a:rPr>
              <a:t>The National Association of Development Organizations (NADO) is a 501c4 membership association that represents the interests of regional community and economic development practitioners. </a:t>
            </a:r>
          </a:p>
          <a:p>
            <a:endParaRPr lang="en-US" dirty="0">
              <a:solidFill>
                <a:srgbClr val="000000"/>
              </a:solidFill>
              <a:latin typeface="Helvetica" panose="020B0604020202020204" pitchFamily="34" charset="0"/>
            </a:endParaRPr>
          </a:p>
          <a:p>
            <a:r>
              <a:rPr lang="en-US" b="0" i="0" dirty="0">
                <a:solidFill>
                  <a:srgbClr val="000000"/>
                </a:solidFill>
                <a:effectLst/>
                <a:latin typeface="Helvetica" panose="020B0604020202020204" pitchFamily="34" charset="0"/>
              </a:rPr>
              <a:t>Established in 1967, NADO advocates for policies and programs that promote equitable community development, economic competitiveness, rural development, economic mobility, and quality of place.</a:t>
            </a:r>
          </a:p>
          <a:p>
            <a:endParaRPr lang="en-US" dirty="0">
              <a:solidFill>
                <a:srgbClr val="000000"/>
              </a:solidFill>
              <a:latin typeface="Helvetica" panose="020B0604020202020204" pitchFamily="34" charset="0"/>
            </a:endParaRPr>
          </a:p>
          <a:p>
            <a:r>
              <a:rPr lang="en-US" b="0" i="0" dirty="0">
                <a:solidFill>
                  <a:srgbClr val="000000"/>
                </a:solidFill>
                <a:effectLst/>
                <a:latin typeface="Helvetica" panose="020B0604020202020204" pitchFamily="34" charset="0"/>
              </a:rPr>
              <a:t>NADO represents a national network of more than 500 Regional Development Organizations (RDOs) across the country.</a:t>
            </a:r>
            <a:endParaRPr lang="en-US" dirty="0">
              <a:latin typeface="Century Gothic" panose="020B0502020202020204" pitchFamily="34" charset="0"/>
            </a:endParaRPr>
          </a:p>
        </p:txBody>
      </p:sp>
      <p:sp>
        <p:nvSpPr>
          <p:cNvPr id="8" name="Rectangle 7">
            <a:extLst>
              <a:ext uri="{FF2B5EF4-FFF2-40B4-BE49-F238E27FC236}">
                <a16:creationId xmlns:a16="http://schemas.microsoft.com/office/drawing/2014/main" id="{651002D6-1FB2-4B21-B38D-F3C7E8FFF89E}"/>
              </a:ext>
            </a:extLst>
          </p:cNvPr>
          <p:cNvSpPr/>
          <p:nvPr/>
        </p:nvSpPr>
        <p:spPr>
          <a:xfrm>
            <a:off x="6832662" y="1753516"/>
            <a:ext cx="4884855" cy="4247317"/>
          </a:xfrm>
          <a:prstGeom prst="rect">
            <a:avLst/>
          </a:prstGeom>
        </p:spPr>
        <p:txBody>
          <a:bodyPr wrap="square">
            <a:spAutoFit/>
          </a:bodyPr>
          <a:lstStyle/>
          <a:p>
            <a:r>
              <a:rPr lang="en-US" b="0" i="0" dirty="0">
                <a:solidFill>
                  <a:srgbClr val="000000"/>
                </a:solidFill>
                <a:effectLst/>
                <a:latin typeface="Helvetica" panose="020B0604020202020204" pitchFamily="34" charset="0"/>
              </a:rPr>
              <a:t>The NADO Research Foundation (NADO RF) is a 501c3 non-profit organization that provides technical assistance, education, research, and training to support and strengthen the national network of Regional Development Organizations (RDOs). </a:t>
            </a:r>
          </a:p>
          <a:p>
            <a:endParaRPr lang="en-US" dirty="0">
              <a:solidFill>
                <a:srgbClr val="000000"/>
              </a:solidFill>
              <a:latin typeface="Helvetica" panose="020B0604020202020204" pitchFamily="34" charset="0"/>
            </a:endParaRPr>
          </a:p>
          <a:p>
            <a:r>
              <a:rPr lang="en-US" b="0" i="0" dirty="0">
                <a:solidFill>
                  <a:srgbClr val="000000"/>
                </a:solidFill>
                <a:effectLst/>
                <a:latin typeface="Helvetica" panose="020B0604020202020204" pitchFamily="34" charset="0"/>
              </a:rPr>
              <a:t>Established in 1988, the NADO RF provides thought leadership, conducts research, and produces publications focused on promising practices and innovative approaches to promote regional community development. NADO RF also works </a:t>
            </a:r>
            <a:r>
              <a:rPr lang="en-US" dirty="0">
                <a:solidFill>
                  <a:srgbClr val="000000"/>
                </a:solidFill>
                <a:latin typeface="Helvetica" panose="020B0604020202020204" pitchFamily="34" charset="0"/>
              </a:rPr>
              <a:t>with RDOs and their partners to enhance their organizational and professional capacity.</a:t>
            </a:r>
          </a:p>
        </p:txBody>
      </p:sp>
      <p:cxnSp>
        <p:nvCxnSpPr>
          <p:cNvPr id="10" name="Straight Connector 9">
            <a:extLst>
              <a:ext uri="{FF2B5EF4-FFF2-40B4-BE49-F238E27FC236}">
                <a16:creationId xmlns:a16="http://schemas.microsoft.com/office/drawing/2014/main" id="{635CBC9E-6492-4BDD-98B6-E77655C07383}"/>
              </a:ext>
            </a:extLst>
          </p:cNvPr>
          <p:cNvCxnSpPr>
            <a:cxnSpLocks/>
          </p:cNvCxnSpPr>
          <p:nvPr/>
        </p:nvCxnSpPr>
        <p:spPr>
          <a:xfrm>
            <a:off x="6096000" y="2329494"/>
            <a:ext cx="0" cy="3095359"/>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051DBAA-E917-4BD2-93E8-4743CE5112ED}"/>
              </a:ext>
            </a:extLst>
          </p:cNvPr>
          <p:cNvSpPr txBox="1"/>
          <p:nvPr/>
        </p:nvSpPr>
        <p:spPr>
          <a:xfrm>
            <a:off x="114302" y="6093103"/>
            <a:ext cx="11963398" cy="477054"/>
          </a:xfrm>
          <a:prstGeom prst="rect">
            <a:avLst/>
          </a:prstGeom>
          <a:noFill/>
        </p:spPr>
        <p:txBody>
          <a:bodyPr wrap="square" rtlCol="0">
            <a:spAutoFit/>
          </a:bodyPr>
          <a:lstStyle/>
          <a:p>
            <a:pPr algn="ctr"/>
            <a:r>
              <a:rPr lang="en-US" sz="2500" dirty="0">
                <a:latin typeface="Helvetica" panose="020B0604020202020204" pitchFamily="34" charset="0"/>
                <a:cs typeface="Helvetica" panose="020B0604020202020204" pitchFamily="34" charset="0"/>
              </a:rPr>
              <a:t>www.NADO.org </a:t>
            </a:r>
          </a:p>
        </p:txBody>
      </p:sp>
      <p:pic>
        <p:nvPicPr>
          <p:cNvPr id="3" name="Picture 2" descr="Logo&#10;&#10;Description automatically generated">
            <a:extLst>
              <a:ext uri="{FF2B5EF4-FFF2-40B4-BE49-F238E27FC236}">
                <a16:creationId xmlns:a16="http://schemas.microsoft.com/office/drawing/2014/main" id="{D7FD76D2-0628-8BE6-D9D3-40A5D00A4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094" y="517182"/>
            <a:ext cx="2880366" cy="83820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ADB99A4C-B201-40DA-E07F-DFE9147A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630" y="453174"/>
            <a:ext cx="2880366" cy="966218"/>
          </a:xfrm>
          <a:prstGeom prst="rect">
            <a:avLst/>
          </a:prstGeom>
        </p:spPr>
      </p:pic>
    </p:spTree>
    <p:extLst>
      <p:ext uri="{BB962C8B-B14F-4D97-AF65-F5344CB8AC3E}">
        <p14:creationId xmlns:p14="http://schemas.microsoft.com/office/powerpoint/2010/main" val="277134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2FB4D5BC-A22D-427C-863C-E5B4EB5A7AF7}"/>
              </a:ext>
            </a:extLst>
          </p:cNvPr>
          <p:cNvSpPr txBox="1"/>
          <p:nvPr/>
        </p:nvSpPr>
        <p:spPr>
          <a:xfrm>
            <a:off x="151671" y="3352025"/>
            <a:ext cx="11555628"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ill Sans MT" panose="020B0502020104020203"/>
                <a:ea typeface="+mn-ea"/>
                <a:cs typeface="+mn-cs"/>
              </a:rPr>
              <a:t>OMB 2 CFR 200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ill Sans MT" panose="020B0502020104020203"/>
                <a:ea typeface="+mn-ea"/>
                <a:cs typeface="+mn-cs"/>
              </a:rPr>
              <a:t>Guidance</a:t>
            </a:r>
            <a:endPar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215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703957"/>
            <a:ext cx="11363723" cy="1013800"/>
          </a:xfrm>
        </p:spPr>
        <p:txBody>
          <a:bodyPr>
            <a:noAutofit/>
          </a:bodyPr>
          <a:lstStyle/>
          <a:p>
            <a:pPr algn="ctr"/>
            <a:r>
              <a:rPr lang="en-US" sz="3600" b="1" dirty="0"/>
              <a:t>NADO Webinar Recording</a:t>
            </a:r>
            <a:br>
              <a:rPr lang="en-US" sz="3600" b="1" dirty="0"/>
            </a:br>
            <a:r>
              <a:rPr lang="en-US" sz="3600" b="1" dirty="0"/>
              <a:t>New OMB 2 CFR 200 Guidance</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581192" y="1591293"/>
            <a:ext cx="8540684" cy="5266707"/>
          </a:xfrm>
        </p:spPr>
        <p:txBody>
          <a:bodyPr>
            <a:normAutofit/>
          </a:bodyPr>
          <a:lstStyle/>
          <a:p>
            <a:pPr marL="112950" indent="0" fontAlgn="ctr">
              <a:spcBef>
                <a:spcPts val="0"/>
              </a:spcBef>
              <a:buNone/>
            </a:pPr>
            <a:r>
              <a:rPr lang="en-US" b="1" dirty="0">
                <a:solidFill>
                  <a:srgbClr val="202020"/>
                </a:solidFill>
                <a:effectLst/>
                <a:latin typeface="Helvetica" panose="020B0604020202020204" pitchFamily="34" charset="0"/>
                <a:ea typeface="Aptos" panose="020B0004020202020204" pitchFamily="34" charset="0"/>
                <a:cs typeface="Aptos" panose="020B0004020202020204" pitchFamily="34" charset="0"/>
              </a:rPr>
              <a:t>OMB 2 CFR 200 Guidance Webinar for RDOs </a:t>
            </a:r>
          </a:p>
          <a:p>
            <a:pPr marL="112950" indent="0" fontAlgn="ctr">
              <a:spcBef>
                <a:spcPts val="0"/>
              </a:spcBef>
              <a:buNone/>
            </a:pPr>
            <a:r>
              <a:rPr lang="en-US" b="1" dirty="0">
                <a:solidFill>
                  <a:srgbClr val="202020"/>
                </a:solidFill>
                <a:effectLst/>
                <a:latin typeface="Helvetica" panose="020B0604020202020204" pitchFamily="34" charset="0"/>
                <a:ea typeface="Aptos" panose="020B0004020202020204" pitchFamily="34" charset="0"/>
                <a:cs typeface="Aptos" panose="020B0004020202020204" pitchFamily="34" charset="0"/>
              </a:rPr>
              <a:t>NADO Webinar </a:t>
            </a:r>
            <a:r>
              <a:rPr lang="en-US" b="1" dirty="0">
                <a:solidFill>
                  <a:srgbClr val="202020"/>
                </a:solidFill>
                <a:latin typeface="Helvetica" panose="020B0604020202020204" pitchFamily="34" charset="0"/>
                <a:ea typeface="Aptos" panose="020B0004020202020204" pitchFamily="34" charset="0"/>
                <a:cs typeface="Aptos" panose="020B0004020202020204" pitchFamily="34" charset="0"/>
              </a:rPr>
              <a:t>Was Held</a:t>
            </a:r>
            <a:r>
              <a:rPr lang="en-US" b="1" dirty="0">
                <a:solidFill>
                  <a:srgbClr val="202020"/>
                </a:solidFill>
                <a:effectLst/>
                <a:latin typeface="Helvetica" panose="020B0604020202020204" pitchFamily="34" charset="0"/>
                <a:ea typeface="Aptos" panose="020B0004020202020204" pitchFamily="34" charset="0"/>
                <a:cs typeface="Aptos" panose="020B0004020202020204" pitchFamily="34" charset="0"/>
              </a:rPr>
              <a:t> on May 1, 2024</a:t>
            </a:r>
          </a:p>
          <a:p>
            <a:pPr marL="112950" indent="0" fontAlgn="ctr">
              <a:spcBef>
                <a:spcPts val="0"/>
              </a:spcBef>
              <a:buNone/>
            </a:pPr>
            <a:br>
              <a:rPr lang="en-US" b="1" dirty="0">
                <a:solidFill>
                  <a:srgbClr val="202020"/>
                </a:solidFill>
                <a:effectLst/>
                <a:latin typeface="Helvetica" panose="020B0604020202020204" pitchFamily="34" charset="0"/>
                <a:ea typeface="Aptos" panose="020B0004020202020204" pitchFamily="34" charset="0"/>
                <a:cs typeface="Aptos" panose="020B0004020202020204" pitchFamily="34" charset="0"/>
              </a:rPr>
            </a:br>
            <a:r>
              <a:rPr lang="en-US" dirty="0">
                <a:solidFill>
                  <a:srgbClr val="202020"/>
                </a:solidFill>
                <a:effectLst/>
                <a:latin typeface="Helvetica" panose="020B0604020202020204" pitchFamily="34" charset="0"/>
                <a:ea typeface="Aptos" panose="020B0004020202020204" pitchFamily="34" charset="0"/>
                <a:cs typeface="Aptos" panose="020B0004020202020204" pitchFamily="34" charset="0"/>
              </a:rPr>
              <a:t>This webinar features </a:t>
            </a:r>
            <a:r>
              <a:rPr lang="en-US" b="1" dirty="0">
                <a:solidFill>
                  <a:srgbClr val="202020"/>
                </a:solidFill>
                <a:effectLst/>
                <a:latin typeface="Helvetica" panose="020B0604020202020204" pitchFamily="34" charset="0"/>
                <a:ea typeface="Aptos" panose="020B0004020202020204" pitchFamily="34" charset="0"/>
                <a:cs typeface="Aptos" panose="020B0004020202020204" pitchFamily="34" charset="0"/>
              </a:rPr>
              <a:t>Bob Lloyd, </a:t>
            </a:r>
            <a:r>
              <a:rPr lang="en-US" dirty="0">
                <a:solidFill>
                  <a:srgbClr val="202020"/>
                </a:solidFill>
                <a:effectLst/>
                <a:latin typeface="Helvetica" panose="020B0604020202020204" pitchFamily="34" charset="0"/>
                <a:ea typeface="Aptos" panose="020B0004020202020204" pitchFamily="34" charset="0"/>
                <a:cs typeface="Aptos" panose="020B0004020202020204" pitchFamily="34" charset="0"/>
              </a:rPr>
              <a:t>a respected authority on the policies and practices surrounding federal grant funding and the management of federal awards</a:t>
            </a:r>
          </a:p>
          <a:p>
            <a:pPr marL="112950" indent="0" fontAlgn="ctr">
              <a:spcBef>
                <a:spcPts val="0"/>
              </a:spcBef>
              <a:buNone/>
            </a:pPr>
            <a:br>
              <a:rPr lang="en-US" dirty="0">
                <a:solidFill>
                  <a:srgbClr val="202020"/>
                </a:solidFill>
                <a:effectLst/>
                <a:latin typeface="Helvetica" panose="020B0604020202020204" pitchFamily="34" charset="0"/>
                <a:ea typeface="Aptos" panose="020B0004020202020204" pitchFamily="34" charset="0"/>
                <a:cs typeface="Aptos" panose="020B0004020202020204" pitchFamily="34" charset="0"/>
              </a:rPr>
            </a:br>
            <a:r>
              <a:rPr lang="en-US" dirty="0">
                <a:solidFill>
                  <a:srgbClr val="202020"/>
                </a:solidFill>
                <a:effectLst/>
                <a:latin typeface="Helvetica" panose="020B0604020202020204" pitchFamily="34" charset="0"/>
                <a:ea typeface="Aptos" panose="020B0004020202020204" pitchFamily="34" charset="0"/>
                <a:cs typeface="Aptos" panose="020B0004020202020204" pitchFamily="34" charset="0"/>
              </a:rPr>
              <a:t>The U.S. Office of Management and Budget (OMB) has released its long-awaited revision of the </a:t>
            </a:r>
            <a:r>
              <a:rPr lang="en-US" i="1" dirty="0">
                <a:solidFill>
                  <a:srgbClr val="202020"/>
                </a:solidFill>
                <a:effectLst/>
                <a:latin typeface="Helvetica" panose="020B0604020202020204" pitchFamily="34" charset="0"/>
                <a:ea typeface="Aptos" panose="020B0004020202020204" pitchFamily="34" charset="0"/>
                <a:cs typeface="Aptos" panose="020B0004020202020204" pitchFamily="34" charset="0"/>
              </a:rPr>
              <a:t>Uniform Administrative Requirements, Cost Principles, and Audit Requirements for Federal Awards (2 CFR 200).</a:t>
            </a:r>
          </a:p>
          <a:p>
            <a:pPr marL="112950" indent="0" fontAlgn="ctr">
              <a:spcBef>
                <a:spcPts val="0"/>
              </a:spcBef>
              <a:buNone/>
            </a:pPr>
            <a:endParaRPr lang="en-US" i="1" dirty="0">
              <a:solidFill>
                <a:srgbClr val="202020"/>
              </a:solidFill>
              <a:latin typeface="Helvetica" panose="020B0604020202020204" pitchFamily="34" charset="0"/>
              <a:ea typeface="Aptos" panose="020B0004020202020204" pitchFamily="34" charset="0"/>
              <a:cs typeface="Aptos" panose="020B0004020202020204" pitchFamily="34" charset="0"/>
            </a:endParaRPr>
          </a:p>
          <a:p>
            <a:pPr marL="112950" indent="0" fontAlgn="ctr">
              <a:spcBef>
                <a:spcPts val="0"/>
              </a:spcBef>
              <a:buNone/>
            </a:pPr>
            <a:r>
              <a:rPr lang="en-US" dirty="0">
                <a:solidFill>
                  <a:srgbClr val="202020"/>
                </a:solidFill>
                <a:effectLst/>
                <a:latin typeface="Helvetica" panose="020B0604020202020204" pitchFamily="34" charset="0"/>
                <a:ea typeface="Aptos" panose="020B0004020202020204" pitchFamily="34" charset="0"/>
                <a:cs typeface="Aptos" panose="020B0004020202020204" pitchFamily="34" charset="0"/>
              </a:rPr>
              <a:t>This webinar covers the highlights of the revised policies which must be implemented by October 1. </a:t>
            </a:r>
          </a:p>
          <a:p>
            <a:pPr marL="112950" indent="0" fontAlgn="ctr">
              <a:spcBef>
                <a:spcPts val="0"/>
              </a:spcBef>
              <a:buNone/>
            </a:pPr>
            <a:endParaRPr lang="en-US" dirty="0">
              <a:solidFill>
                <a:srgbClr val="202020"/>
              </a:solidFill>
              <a:latin typeface="Helvetica" panose="020B0604020202020204" pitchFamily="34" charset="0"/>
              <a:ea typeface="Aptos" panose="020B0004020202020204" pitchFamily="34" charset="0"/>
              <a:cs typeface="Aptos" panose="020B0004020202020204" pitchFamily="34" charset="0"/>
            </a:endParaRPr>
          </a:p>
          <a:p>
            <a:pPr marL="112950" indent="0" algn="ctr" fontAlgn="ctr">
              <a:spcBef>
                <a:spcPts val="0"/>
              </a:spcBef>
              <a:buNone/>
            </a:pPr>
            <a:r>
              <a:rPr lang="en-US" b="1" dirty="0">
                <a:solidFill>
                  <a:schemeClr val="accent3">
                    <a:lumMod val="75000"/>
                  </a:schemeClr>
                </a:solidFill>
                <a:latin typeface="Helvetica" panose="020B06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Webinar Recording Link</a:t>
            </a:r>
            <a:r>
              <a:rPr lang="en-US" b="1" dirty="0">
                <a:solidFill>
                  <a:schemeClr val="accent3">
                    <a:lumMod val="75000"/>
                  </a:schemeClr>
                </a:solidFill>
                <a:latin typeface="Helvetica" panose="020B0604020202020204" pitchFamily="34" charset="0"/>
                <a:ea typeface="Aptos" panose="020B0004020202020204" pitchFamily="34" charset="0"/>
                <a:cs typeface="Aptos" panose="020B0004020202020204" pitchFamily="34" charset="0"/>
              </a:rPr>
              <a:t> </a:t>
            </a: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6150" name="Picture 6" descr="2,000+ Watching Webinar On Laptop Stock ...">
            <a:extLst>
              <a:ext uri="{FF2B5EF4-FFF2-40B4-BE49-F238E27FC236}">
                <a16:creationId xmlns:a16="http://schemas.microsoft.com/office/drawing/2014/main" id="{21D27E7D-52C9-09A4-ED1D-EF3DE7A3D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5402" y="2533650"/>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547655"/>
            <a:ext cx="11363723" cy="1013800"/>
          </a:xfrm>
        </p:spPr>
        <p:txBody>
          <a:bodyPr>
            <a:noAutofit/>
          </a:bodyPr>
          <a:lstStyle/>
          <a:p>
            <a:pPr algn="ctr"/>
            <a:r>
              <a:rPr lang="en-US" sz="3600" b="1" dirty="0"/>
              <a:t>Upcoming NADO Events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315230" y="1125443"/>
            <a:ext cx="12316130" cy="5266707"/>
          </a:xfrm>
        </p:spPr>
        <p:txBody>
          <a:bodyPr>
            <a:normAutofit lnSpcReduction="10000"/>
          </a:bodyPr>
          <a:lstStyle/>
          <a:p>
            <a:pPr marL="706950" lvl="2" indent="0" fontAlgn="ctr">
              <a:lnSpc>
                <a:spcPct val="120000"/>
              </a:lnSpc>
              <a:spcBef>
                <a:spcPts val="0"/>
              </a:spcBef>
              <a:buNone/>
            </a:pPr>
            <a:endParaRPr lang="en-US" sz="2400" dirty="0">
              <a:solidFill>
                <a:schemeClr val="tx1"/>
              </a:solidFill>
              <a:latin typeface="Helvetica" panose="020B0604020202020204" pitchFamily="34" charset="0"/>
              <a:cs typeface="Helvetica" panose="020B0604020202020204" pitchFamily="34" charset="0"/>
            </a:endParaRPr>
          </a:p>
          <a:p>
            <a:pPr marL="1048950" lvl="3" indent="0" fontAlgn="ctr">
              <a:lnSpc>
                <a:spcPct val="120000"/>
              </a:lnSpc>
              <a:spcBef>
                <a:spcPts val="0"/>
              </a:spcBef>
              <a:buNone/>
            </a:pPr>
            <a:endPar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1164150" lvl="2" indent="-457200" fontAlgn="ctr">
              <a:lnSpc>
                <a:spcPct val="120000"/>
              </a:lnSpc>
              <a:spcBef>
                <a:spcPts val="0"/>
              </a:spcBef>
            </a:pPr>
            <a:r>
              <a:rPr lang="en-US" sz="2000" b="1" dirty="0">
                <a:solidFill>
                  <a:schemeClr val="tx1"/>
                </a:solidFill>
                <a:latin typeface="Helvetica" panose="020B0604020202020204" pitchFamily="34" charset="0"/>
                <a:ea typeface="Calibri" panose="020F0502020204030204" pitchFamily="34" charset="0"/>
                <a:cs typeface="Helvetica" panose="020B0604020202020204" pitchFamily="34" charset="0"/>
              </a:rPr>
              <a:t>2024 National Regional Transportation Conference </a:t>
            </a:r>
          </a:p>
          <a:p>
            <a:pPr marL="1506150" lvl="3" indent="-457200" fontAlgn="ctr">
              <a:lnSpc>
                <a:spcPct val="120000"/>
              </a:lnSpc>
              <a:spcBef>
                <a:spcPts val="0"/>
              </a:spcBef>
            </a:pPr>
            <a:r>
              <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rPr>
              <a:t>July 30-August 1, 2024 – Greenville, SC</a:t>
            </a:r>
          </a:p>
          <a:p>
            <a:pPr marL="1506150" lvl="3" indent="-457200" fontAlgn="ctr">
              <a:lnSpc>
                <a:spcPct val="120000"/>
              </a:lnSpc>
              <a:spcBef>
                <a:spcPts val="0"/>
              </a:spcBef>
            </a:pPr>
            <a:endPar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1164150" lvl="2" indent="-457200" fontAlgn="ctr">
              <a:lnSpc>
                <a:spcPct val="120000"/>
              </a:lnSpc>
              <a:spcBef>
                <a:spcPts val="0"/>
              </a:spcBef>
            </a:pPr>
            <a:r>
              <a:rPr lang="en-US" sz="2000" b="1" dirty="0">
                <a:solidFill>
                  <a:schemeClr val="tx1"/>
                </a:solidFill>
                <a:latin typeface="Helvetica" panose="020B0604020202020204" pitchFamily="34" charset="0"/>
                <a:ea typeface="Calibri" panose="020F0502020204030204" pitchFamily="34" charset="0"/>
                <a:cs typeface="Helvetica" panose="020B0604020202020204" pitchFamily="34" charset="0"/>
              </a:rPr>
              <a:t>2024 NADO Annual Training Conference</a:t>
            </a:r>
          </a:p>
          <a:p>
            <a:pPr marL="1506150" lvl="3" indent="-457200" fontAlgn="ctr">
              <a:lnSpc>
                <a:spcPct val="120000"/>
              </a:lnSpc>
              <a:spcBef>
                <a:spcPts val="0"/>
              </a:spcBef>
            </a:pPr>
            <a:r>
              <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rPr>
              <a:t>October 21-24, 2024 – New Orleans, LA</a:t>
            </a:r>
          </a:p>
          <a:p>
            <a:pPr marL="1506150" lvl="3" indent="-457200" fontAlgn="ctr">
              <a:lnSpc>
                <a:spcPct val="120000"/>
              </a:lnSpc>
              <a:spcBef>
                <a:spcPts val="0"/>
              </a:spcBef>
            </a:pPr>
            <a:endPar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1164150" lvl="2" indent="-457200" fontAlgn="ctr">
              <a:lnSpc>
                <a:spcPct val="120000"/>
              </a:lnSpc>
              <a:spcBef>
                <a:spcPts val="0"/>
              </a:spcBef>
            </a:pPr>
            <a:r>
              <a:rPr lang="en-US" sz="2000" b="1" dirty="0">
                <a:solidFill>
                  <a:schemeClr val="tx1"/>
                </a:solidFill>
                <a:latin typeface="Helvetica" panose="020B0604020202020204" pitchFamily="34" charset="0"/>
                <a:ea typeface="Calibri" panose="020F0502020204030204" pitchFamily="34" charset="0"/>
                <a:cs typeface="Helvetica" panose="020B0604020202020204" pitchFamily="34" charset="0"/>
              </a:rPr>
              <a:t>2025 NADO Washington Policy Conference</a:t>
            </a:r>
          </a:p>
          <a:p>
            <a:pPr marL="1506150" lvl="3" indent="-457200" fontAlgn="ctr">
              <a:lnSpc>
                <a:spcPct val="120000"/>
              </a:lnSpc>
              <a:spcBef>
                <a:spcPts val="0"/>
              </a:spcBef>
            </a:pPr>
            <a:r>
              <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rPr>
              <a:t>March 9-12, 2025 – Arlington, Virginia and Washington, DC</a:t>
            </a:r>
          </a:p>
          <a:p>
            <a:pPr marL="1506150" lvl="3" indent="-457200" fontAlgn="ctr">
              <a:lnSpc>
                <a:spcPct val="120000"/>
              </a:lnSpc>
              <a:spcBef>
                <a:spcPts val="0"/>
              </a:spcBef>
            </a:pPr>
            <a:endPar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1048950" lvl="3" indent="0" algn="ctr" fontAlgn="ctr">
              <a:lnSpc>
                <a:spcPct val="120000"/>
              </a:lnSpc>
              <a:spcBef>
                <a:spcPts val="0"/>
              </a:spcBef>
              <a:buNone/>
            </a:pPr>
            <a:r>
              <a:rPr lang="en-US" sz="2000" dirty="0">
                <a:solidFill>
                  <a:schemeClr val="accent3">
                    <a:lumMod val="75000"/>
                  </a:schemeClr>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https://www.nado.org/upcoming-events/</a:t>
            </a:r>
            <a:r>
              <a:rPr lang="en-US" sz="2000" dirty="0">
                <a:solidFill>
                  <a:schemeClr val="accent3">
                    <a:lumMod val="75000"/>
                  </a:schemeClr>
                </a:solidFill>
                <a:latin typeface="Helvetica" panose="020B0604020202020204" pitchFamily="34" charset="0"/>
                <a:ea typeface="Calibri" panose="020F0502020204030204" pitchFamily="34" charset="0"/>
                <a:cs typeface="Helvetica" panose="020B0604020202020204" pitchFamily="34" charset="0"/>
              </a:rPr>
              <a:t> </a:t>
            </a: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4845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D45ED0-E3C4-4CBF-A97B-FFC7BC704007}"/>
              </a:ext>
            </a:extLst>
          </p:cNvPr>
          <p:cNvSpPr txBox="1"/>
          <p:nvPr/>
        </p:nvSpPr>
        <p:spPr>
          <a:xfrm>
            <a:off x="1223010" y="2457450"/>
            <a:ext cx="10081259" cy="3385542"/>
          </a:xfrm>
          <a:prstGeom prst="rect">
            <a:avLst/>
          </a:prstGeom>
          <a:noFill/>
        </p:spPr>
        <p:txBody>
          <a:bodyPr wrap="square">
            <a:spAutoFit/>
          </a:bodyPr>
          <a:lstStyle/>
          <a:p>
            <a:pPr algn="ctr"/>
            <a:r>
              <a:rPr lang="en-US" sz="5400" dirty="0"/>
              <a:t>Questions?</a:t>
            </a:r>
            <a:endParaRPr lang="en-US" sz="5400" b="1" dirty="0"/>
          </a:p>
          <a:p>
            <a:pPr algn="ctr"/>
            <a:endParaRPr lang="en-US" sz="3600" b="1" dirty="0"/>
          </a:p>
          <a:p>
            <a:pPr algn="ctr"/>
            <a:r>
              <a:rPr lang="en-US" sz="3600" b="1"/>
              <a:t>Mirielle </a:t>
            </a:r>
            <a:r>
              <a:rPr lang="en-US" sz="3600" b="1" dirty="0"/>
              <a:t>Burgoyne</a:t>
            </a:r>
          </a:p>
          <a:p>
            <a:pPr algn="ctr"/>
            <a:r>
              <a:rPr lang="en-US" sz="2400" b="1" dirty="0"/>
              <a:t>Deputy Executive Director/Director of Government Relations</a:t>
            </a:r>
          </a:p>
          <a:p>
            <a:pPr algn="ctr"/>
            <a:endParaRPr lang="en-US" sz="3200" b="1" dirty="0"/>
          </a:p>
          <a:p>
            <a:pPr algn="ctr"/>
            <a:r>
              <a:rPr lang="en-US" sz="3200" b="1" dirty="0"/>
              <a:t>mburgoyne@nado.org</a:t>
            </a:r>
          </a:p>
        </p:txBody>
      </p:sp>
      <p:sp>
        <p:nvSpPr>
          <p:cNvPr id="2" name="Title 1">
            <a:extLst>
              <a:ext uri="{FF2B5EF4-FFF2-40B4-BE49-F238E27FC236}">
                <a16:creationId xmlns:a16="http://schemas.microsoft.com/office/drawing/2014/main" id="{DD57D87F-CAE0-CB07-D5D7-95274D97BFC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0003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2FB4D5BC-A22D-427C-863C-E5B4EB5A7AF7}"/>
              </a:ext>
            </a:extLst>
          </p:cNvPr>
          <p:cNvSpPr txBox="1"/>
          <p:nvPr/>
        </p:nvSpPr>
        <p:spPr>
          <a:xfrm>
            <a:off x="151671" y="3352025"/>
            <a:ext cx="11555628"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ill Sans MT" panose="020B0502020104020203"/>
                <a:ea typeface="+mn-ea"/>
                <a:cs typeface="+mn-cs"/>
              </a:rPr>
              <a:t>NADO </a:t>
            </a:r>
            <a:r>
              <a:rPr lang="en-US" sz="8000" dirty="0">
                <a:solidFill>
                  <a:prstClr val="white"/>
                </a:solidFill>
                <a:latin typeface="Gill Sans MT" panose="020B0502020104020203"/>
              </a:rPr>
              <a:t>Advocacy</a:t>
            </a:r>
            <a:endPar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1E5D6C96-9C24-2824-1121-8A5E6AFB8180}"/>
              </a:ext>
            </a:extLst>
          </p:cNvPr>
          <p:cNvSpPr txBox="1"/>
          <p:nvPr/>
        </p:nvSpPr>
        <p:spPr>
          <a:xfrm>
            <a:off x="151671" y="5346739"/>
            <a:ext cx="11029616" cy="609398"/>
          </a:xfrm>
          <a:prstGeom prst="rect">
            <a:avLst/>
          </a:prstGeom>
          <a:noFill/>
        </p:spPr>
        <p:txBody>
          <a:bodyPr wrap="square">
            <a:spAutoFit/>
          </a:bodyPr>
          <a:lstStyle/>
          <a:p>
            <a:pPr marL="706950" lvl="2" indent="0" algn="ctr" fontAlgn="ctr">
              <a:lnSpc>
                <a:spcPct val="120000"/>
              </a:lnSpc>
              <a:spcBef>
                <a:spcPts val="0"/>
              </a:spcBef>
              <a:buNone/>
            </a:pPr>
            <a:r>
              <a:rPr lang="en-US" sz="2800" u="sng" dirty="0">
                <a:solidFill>
                  <a:schemeClr val="accent3">
                    <a:lumMod val="75000"/>
                  </a:schemeClr>
                </a:solidFill>
                <a:latin typeface="Helvetica" panose="020B0604020202020204" pitchFamily="34" charset="0"/>
                <a:ea typeface="Calibri" panose="020F0502020204030204" pitchFamily="34" charset="0"/>
                <a:cs typeface="Helvetica" panose="020B0604020202020204" pitchFamily="34" charset="0"/>
              </a:rPr>
              <a:t>https://www.nado.org/about-nado-advocacy/</a:t>
            </a:r>
          </a:p>
        </p:txBody>
      </p:sp>
    </p:spTree>
    <p:extLst>
      <p:ext uri="{BB962C8B-B14F-4D97-AF65-F5344CB8AC3E}">
        <p14:creationId xmlns:p14="http://schemas.microsoft.com/office/powerpoint/2010/main" val="18108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2FB4D5BC-A22D-427C-863C-E5B4EB5A7AF7}"/>
              </a:ext>
            </a:extLst>
          </p:cNvPr>
          <p:cNvSpPr txBox="1"/>
          <p:nvPr/>
        </p:nvSpPr>
        <p:spPr>
          <a:xfrm>
            <a:off x="151671" y="3352025"/>
            <a:ext cx="11555628"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dirty="0">
                <a:solidFill>
                  <a:prstClr val="white"/>
                </a:solidFill>
                <a:latin typeface="Gill Sans MT" panose="020B0502020104020203"/>
              </a:rPr>
              <a:t>EDA Reauthorization</a:t>
            </a:r>
            <a:endParaRPr kumimoji="0" lang="en-US" sz="2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2511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710494"/>
            <a:ext cx="11363723" cy="1013800"/>
          </a:xfrm>
        </p:spPr>
        <p:txBody>
          <a:bodyPr>
            <a:noAutofit/>
          </a:bodyPr>
          <a:lstStyle/>
          <a:p>
            <a:pPr algn="ctr"/>
            <a:r>
              <a:rPr lang="en-US" sz="3200" b="1" dirty="0"/>
              <a:t>EDA Reauthorization Bill </a:t>
            </a:r>
            <a:br>
              <a:rPr lang="en-US" sz="3200" b="1" dirty="0"/>
            </a:br>
            <a:r>
              <a:rPr lang="en-US" sz="3200" b="1" dirty="0"/>
              <a:t>Introduced and Passed Senate Committee</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90499" y="1946967"/>
            <a:ext cx="8977884" cy="5266707"/>
          </a:xfrm>
        </p:spPr>
        <p:txBody>
          <a:bodyPr>
            <a:normAutofit/>
          </a:bodyPr>
          <a:lstStyle/>
          <a:p>
            <a:pPr marL="1049850" lvl="2" indent="-342900" fontAlgn="ctr">
              <a:lnSpc>
                <a:spcPct val="120000"/>
              </a:lnSpc>
              <a:spcBef>
                <a:spcPts val="0"/>
              </a:spcBef>
            </a:pPr>
            <a:r>
              <a:rPr lang="en-US" sz="2000" dirty="0">
                <a:solidFill>
                  <a:schemeClr val="tx1"/>
                </a:solidFill>
                <a:latin typeface="Helvetica" panose="020B0604020202020204" pitchFamily="34" charset="0"/>
                <a:cs typeface="Helvetica" panose="020B0604020202020204" pitchFamily="34" charset="0"/>
              </a:rPr>
              <a:t>On Friday March 8, an EDA reauthorization bill was introduced in the Senate and passed out of the Senate Committee of jurisdiction</a:t>
            </a:r>
          </a:p>
          <a:p>
            <a:pPr marL="1049850" lvl="2" indent="-342900" fontAlgn="ctr">
              <a:lnSpc>
                <a:spcPct val="120000"/>
              </a:lnSpc>
              <a:spcBef>
                <a:spcPts val="0"/>
              </a:spcBef>
            </a:pPr>
            <a:r>
              <a:rPr lang="en-US" sz="2000" b="1" i="1" dirty="0">
                <a:solidFill>
                  <a:schemeClr val="tx1"/>
                </a:solidFill>
                <a:latin typeface="Helvetica" panose="020B0604020202020204" pitchFamily="34" charset="0"/>
                <a:cs typeface="Helvetica" panose="020B0604020202020204" pitchFamily="34" charset="0"/>
              </a:rPr>
              <a:t>The Economic Development Act of 2024 </a:t>
            </a:r>
            <a:r>
              <a:rPr lang="en-US" sz="2000" b="1" i="1" u="sng" dirty="0">
                <a:solidFill>
                  <a:schemeClr val="accent3">
                    <a:lumMod val="75000"/>
                  </a:schemeClr>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(S. 3891)</a:t>
            </a:r>
            <a:endParaRPr lang="en-US" sz="2000" b="1" i="1" u="sng" dirty="0">
              <a:solidFill>
                <a:schemeClr val="accent3">
                  <a:lumMod val="75000"/>
                </a:schemeClr>
              </a:solidFill>
              <a:latin typeface="Helvetica" panose="020B0604020202020204" pitchFamily="34" charset="0"/>
              <a:cs typeface="Helvetica" panose="020B0604020202020204" pitchFamily="34" charset="0"/>
            </a:endParaRPr>
          </a:p>
          <a:p>
            <a:pPr marL="1049850" lvl="2" indent="-342900" fontAlgn="ctr">
              <a:lnSpc>
                <a:spcPct val="120000"/>
              </a:lnSpc>
              <a:spcBef>
                <a:spcPts val="0"/>
              </a:spcBef>
            </a:pPr>
            <a:r>
              <a:rPr lang="en-US" sz="2000" dirty="0">
                <a:solidFill>
                  <a:schemeClr val="tx1"/>
                </a:solidFill>
                <a:latin typeface="Helvetica" panose="020B0604020202020204" pitchFamily="34" charset="0"/>
                <a:cs typeface="Helvetica" panose="020B0604020202020204" pitchFamily="34" charset="0"/>
              </a:rPr>
              <a:t>This is a </a:t>
            </a:r>
            <a:r>
              <a:rPr lang="en-US" sz="2000" b="1" dirty="0">
                <a:solidFill>
                  <a:schemeClr val="tx1"/>
                </a:solidFill>
                <a:latin typeface="Helvetica" panose="020B0604020202020204" pitchFamily="34" charset="0"/>
                <a:cs typeface="Helvetica" panose="020B0604020202020204" pitchFamily="34" charset="0"/>
              </a:rPr>
              <a:t>bipartisan</a:t>
            </a:r>
            <a:r>
              <a:rPr lang="en-US" sz="2000" dirty="0">
                <a:solidFill>
                  <a:schemeClr val="tx1"/>
                </a:solidFill>
                <a:latin typeface="Helvetica" panose="020B0604020202020204" pitchFamily="34" charset="0"/>
                <a:cs typeface="Helvetica" panose="020B0604020202020204" pitchFamily="34" charset="0"/>
              </a:rPr>
              <a:t> bill</a:t>
            </a:r>
          </a:p>
          <a:p>
            <a:pPr marL="1049850" lvl="2" indent="-342900" fontAlgn="ctr">
              <a:lnSpc>
                <a:spcPct val="120000"/>
              </a:lnSpc>
              <a:spcBef>
                <a:spcPts val="0"/>
              </a:spcBef>
            </a:pPr>
            <a:r>
              <a:rPr lang="en-US" sz="2000" b="1" dirty="0">
                <a:solidFill>
                  <a:schemeClr val="tx1"/>
                </a:solidFill>
                <a:latin typeface="Helvetica" panose="020B0604020202020204" pitchFamily="34" charset="0"/>
                <a:cs typeface="Helvetica" panose="020B0604020202020204" pitchFamily="34" charset="0"/>
              </a:rPr>
              <a:t>Champions: </a:t>
            </a:r>
            <a:r>
              <a:rPr lang="en-US" sz="2000" dirty="0">
                <a:solidFill>
                  <a:schemeClr val="tx1"/>
                </a:solidFill>
                <a:latin typeface="Helvetica" panose="020B0604020202020204" pitchFamily="34" charset="0"/>
                <a:cs typeface="Helvetica" panose="020B0604020202020204" pitchFamily="34" charset="0"/>
              </a:rPr>
              <a:t>Senator Carper (D-DE), Senator Capito (R-WV), Senator Kelly (D-AZ), and Senator Cramer (R-ND)</a:t>
            </a:r>
          </a:p>
          <a:p>
            <a:pPr marL="1049850" lvl="2" indent="-342900" fontAlgn="ctr">
              <a:lnSpc>
                <a:spcPct val="120000"/>
              </a:lnSpc>
              <a:spcBef>
                <a:spcPts val="0"/>
              </a:spcBef>
            </a:pPr>
            <a:r>
              <a:rPr lang="en-US" sz="2000" dirty="0">
                <a:solidFill>
                  <a:schemeClr val="tx1"/>
                </a:solidFill>
                <a:latin typeface="Helvetica" panose="020B0604020202020204" pitchFamily="34" charset="0"/>
                <a:cs typeface="Helvetica" panose="020B0604020202020204" pitchFamily="34" charset="0"/>
              </a:rPr>
              <a:t>On Tuesday March 12, the </a:t>
            </a:r>
            <a:r>
              <a:rPr lang="en-US" sz="2000" b="1" dirty="0">
                <a:solidFill>
                  <a:schemeClr val="tx1"/>
                </a:solidFill>
                <a:latin typeface="Helvetica" panose="020B0604020202020204" pitchFamily="34" charset="0"/>
                <a:cs typeface="Helvetica" panose="020B0604020202020204" pitchFamily="34" charset="0"/>
              </a:rPr>
              <a:t>Senate Environment and Public Works Committee (EPW) </a:t>
            </a:r>
            <a:r>
              <a:rPr lang="en-US" sz="2000" dirty="0">
                <a:solidFill>
                  <a:schemeClr val="tx1"/>
                </a:solidFill>
                <a:latin typeface="Helvetica" panose="020B0604020202020204" pitchFamily="34" charset="0"/>
                <a:cs typeface="Helvetica" panose="020B0604020202020204" pitchFamily="34" charset="0"/>
              </a:rPr>
              <a:t>advanced the bill by voice vote </a:t>
            </a:r>
          </a:p>
          <a:p>
            <a:pPr marL="1049850" lvl="2" indent="-342900" fontAlgn="ctr">
              <a:lnSpc>
                <a:spcPct val="120000"/>
              </a:lnSpc>
              <a:spcBef>
                <a:spcPts val="0"/>
              </a:spcBef>
            </a:pPr>
            <a:r>
              <a:rPr lang="en-US" sz="2000" b="1" dirty="0">
                <a:solidFill>
                  <a:schemeClr val="tx1"/>
                </a:solidFill>
                <a:latin typeface="Helvetica" panose="020B0604020202020204" pitchFamily="34" charset="0"/>
                <a:cs typeface="Helvetica" panose="020B0604020202020204" pitchFamily="34" charset="0"/>
              </a:rPr>
              <a:t>Help is needed from NADO members and EDDs </a:t>
            </a:r>
            <a:r>
              <a:rPr lang="en-US" sz="2000" dirty="0">
                <a:solidFill>
                  <a:schemeClr val="tx1"/>
                </a:solidFill>
                <a:latin typeface="Helvetica" panose="020B0604020202020204" pitchFamily="34" charset="0"/>
                <a:cs typeface="Helvetica" panose="020B0604020202020204" pitchFamily="34" charset="0"/>
              </a:rPr>
              <a:t>to identify potential House champions to introduce a similar bill in the House, particularly Republican members</a:t>
            </a:r>
          </a:p>
          <a:p>
            <a:pPr marL="1049850" lvl="2" indent="-342900" fontAlgn="ctr">
              <a:lnSpc>
                <a:spcPct val="120000"/>
              </a:lnSpc>
              <a:spcBef>
                <a:spcPts val="0"/>
              </a:spcBef>
            </a:pPr>
            <a:endParaRPr lang="en-US" sz="20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706950" lvl="2" indent="0" fontAlgn="ctr">
              <a:lnSpc>
                <a:spcPct val="120000"/>
              </a:lnSpc>
              <a:spcBef>
                <a:spcPts val="0"/>
              </a:spcBef>
              <a:buNone/>
            </a:pPr>
            <a:endParaRPr lang="en-US" sz="1400" dirty="0">
              <a:solidFill>
                <a:schemeClr val="tx1"/>
              </a:solidFill>
            </a:endParaRPr>
          </a:p>
        </p:txBody>
      </p:sp>
      <p:pic>
        <p:nvPicPr>
          <p:cNvPr id="4" name="Picture 3" descr="A group of people posing for a photo&#10;&#10;Description automatically generated">
            <a:extLst>
              <a:ext uri="{FF2B5EF4-FFF2-40B4-BE49-F238E27FC236}">
                <a16:creationId xmlns:a16="http://schemas.microsoft.com/office/drawing/2014/main" id="{9B60FAE0-DE21-A82B-0D85-70CCCE4F7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639" y="4361688"/>
            <a:ext cx="2883408" cy="2162556"/>
          </a:xfrm>
          <a:prstGeom prst="rect">
            <a:avLst/>
          </a:prstGeom>
        </p:spPr>
      </p:pic>
      <p:pic>
        <p:nvPicPr>
          <p:cNvPr id="7" name="Picture 6" descr="A group of people standing in a room&#10;&#10;Description automatically generated">
            <a:extLst>
              <a:ext uri="{FF2B5EF4-FFF2-40B4-BE49-F238E27FC236}">
                <a16:creationId xmlns:a16="http://schemas.microsoft.com/office/drawing/2014/main" id="{DAD097CD-8C15-BCE5-57A3-9540A14510BB}"/>
              </a:ext>
            </a:extLst>
          </p:cNvPr>
          <p:cNvPicPr>
            <a:picLocks noChangeAspect="1"/>
          </p:cNvPicPr>
          <p:nvPr/>
        </p:nvPicPr>
        <p:blipFill rotWithShape="1">
          <a:blip r:embed="rId5">
            <a:extLst>
              <a:ext uri="{28A0092B-C50C-407E-A947-70E740481C1C}">
                <a14:useLocalDpi xmlns:a14="http://schemas.microsoft.com/office/drawing/2010/main" val="0"/>
              </a:ext>
            </a:extLst>
          </a:blip>
          <a:srcRect t="15094" b="21807"/>
          <a:stretch/>
        </p:blipFill>
        <p:spPr>
          <a:xfrm>
            <a:off x="8294751" y="2112264"/>
            <a:ext cx="3574550" cy="1691640"/>
          </a:xfrm>
          <a:prstGeom prst="rect">
            <a:avLst/>
          </a:prstGeom>
        </p:spPr>
      </p:pic>
    </p:spTree>
    <p:extLst>
      <p:ext uri="{BB962C8B-B14F-4D97-AF65-F5344CB8AC3E}">
        <p14:creationId xmlns:p14="http://schemas.microsoft.com/office/powerpoint/2010/main" val="402693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710494"/>
            <a:ext cx="11363723" cy="1013800"/>
          </a:xfrm>
        </p:spPr>
        <p:txBody>
          <a:bodyPr>
            <a:noAutofit/>
          </a:bodyPr>
          <a:lstStyle/>
          <a:p>
            <a:pPr algn="ctr"/>
            <a:r>
              <a:rPr lang="en-US" sz="3200" b="1" dirty="0"/>
              <a:t>EDA Reauthorization Bill Highlights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74841" y="1591293"/>
            <a:ext cx="11952702" cy="5266707"/>
          </a:xfrm>
        </p:spPr>
        <p:txBody>
          <a:bodyPr>
            <a:normAutofit/>
          </a:bodyPr>
          <a:lstStyle/>
          <a:p>
            <a:pPr marL="706950" lvl="2" indent="0" fontAlgn="ctr">
              <a:lnSpc>
                <a:spcPct val="120000"/>
              </a:lnSpc>
              <a:spcBef>
                <a:spcPts val="0"/>
              </a:spcBef>
              <a:buNone/>
            </a:pPr>
            <a:r>
              <a:rPr lang="en-US" sz="1800" b="1" dirty="0">
                <a:solidFill>
                  <a:schemeClr val="tx1"/>
                </a:solidFill>
                <a:latin typeface="Helvetica" panose="020B0604020202020204" pitchFamily="34" charset="0"/>
                <a:cs typeface="Helvetica" panose="020B0604020202020204" pitchFamily="34" charset="0"/>
              </a:rPr>
              <a:t>If passed, the bill would:</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Increase the authorized funding level for EDA Partnership Planning from </a:t>
            </a:r>
            <a:r>
              <a:rPr lang="en-US" sz="1800" b="1" dirty="0">
                <a:solidFill>
                  <a:schemeClr val="tx1"/>
                </a:solidFill>
                <a:latin typeface="Helvetica" panose="020B0604020202020204" pitchFamily="34" charset="0"/>
                <a:cs typeface="Helvetica" panose="020B0604020202020204" pitchFamily="34" charset="0"/>
              </a:rPr>
              <a:t>$27 million to $90 million</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Give EDA the ability to increase the federal share for Partnership Planning </a:t>
            </a:r>
            <a:r>
              <a:rPr lang="en-US" sz="1800" b="1" dirty="0">
                <a:solidFill>
                  <a:schemeClr val="tx1"/>
                </a:solidFill>
                <a:latin typeface="Helvetica" panose="020B0604020202020204" pitchFamily="34" charset="0"/>
                <a:cs typeface="Helvetica" panose="020B0604020202020204" pitchFamily="34" charset="0"/>
              </a:rPr>
              <a:t>up to 100% (no local match)</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Increase the authorized funding level for many of EDA’s core programs, including: Public Works; Partnership Planning; Training, Research, and Technical Assistance; Economic Adjustment Assistance, and Assistance to Coal Communities </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Enhance EDA’s ability to make investments in broadband, disaster recovery, workforce training, and predevelopment</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Revise EDA’s cost-sharing requirements across the board by increasing EDA’s federal share and reducing local match. </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Reauthorize certain Regional Commissions</a:t>
            </a:r>
          </a:p>
        </p:txBody>
      </p:sp>
    </p:spTree>
    <p:extLst>
      <p:ext uri="{BB962C8B-B14F-4D97-AF65-F5344CB8AC3E}">
        <p14:creationId xmlns:p14="http://schemas.microsoft.com/office/powerpoint/2010/main" val="69641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547655"/>
            <a:ext cx="11363723" cy="1013800"/>
          </a:xfrm>
        </p:spPr>
        <p:txBody>
          <a:bodyPr>
            <a:noAutofit/>
          </a:bodyPr>
          <a:lstStyle/>
          <a:p>
            <a:pPr algn="ctr"/>
            <a:r>
              <a:rPr lang="en-US" sz="3600" b="1" dirty="0"/>
              <a:t>June 2023 EDA Reauthorization Hearing </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415007" y="717501"/>
            <a:ext cx="12316130" cy="5266707"/>
          </a:xfrm>
        </p:spPr>
        <p:txBody>
          <a:bodyPr>
            <a:normAutofit/>
          </a:bodyPr>
          <a:lstStyle/>
          <a:p>
            <a:pPr marL="1049850" lvl="2" indent="-342900" fontAlgn="ctr">
              <a:lnSpc>
                <a:spcPct val="120000"/>
              </a:lnSpc>
              <a:spcBef>
                <a:spcPts val="0"/>
              </a:spcBef>
            </a:pPr>
            <a:r>
              <a:rPr lang="en-US" sz="2400" dirty="0">
                <a:solidFill>
                  <a:schemeClr val="tx1"/>
                </a:solidFill>
                <a:latin typeface="Helvetica" panose="020B0604020202020204" pitchFamily="34" charset="0"/>
                <a:cs typeface="Helvetica" panose="020B0604020202020204" pitchFamily="34" charset="0"/>
              </a:rPr>
              <a:t>NADO President Chris Fetzer testified on the topic of EDA reauthorization before the Senate Environment and Public Works Committee on June 21, 2023</a:t>
            </a:r>
          </a:p>
          <a:p>
            <a:pPr marL="706950" lvl="2" indent="0" fontAlgn="ctr">
              <a:lnSpc>
                <a:spcPct val="120000"/>
              </a:lnSpc>
              <a:spcBef>
                <a:spcPts val="0"/>
              </a:spcBef>
              <a:buNone/>
            </a:pPr>
            <a:r>
              <a:rPr lang="en-US" sz="2400" dirty="0">
                <a:solidFill>
                  <a:schemeClr val="tx1"/>
                </a:solidFill>
                <a:latin typeface="Helvetica" panose="020B0604020202020204" pitchFamily="34" charset="0"/>
                <a:cs typeface="Helvetica" panose="020B0604020202020204" pitchFamily="34" charset="0"/>
              </a:rPr>
              <a:t> </a:t>
            </a:r>
          </a:p>
          <a:p>
            <a:pPr marL="1164150" lvl="2" indent="-457200" fontAlgn="ctr">
              <a:lnSpc>
                <a:spcPct val="120000"/>
              </a:lnSpc>
              <a:spcBef>
                <a:spcPts val="0"/>
              </a:spcBef>
            </a:pPr>
            <a:endParaRPr lang="en-US" sz="32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706950" lvl="2" indent="0" fontAlgn="ctr">
              <a:lnSpc>
                <a:spcPct val="120000"/>
              </a:lnSpc>
              <a:spcBef>
                <a:spcPts val="0"/>
              </a:spcBef>
              <a:buNone/>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063547FE-FCAB-CA6D-E708-C63265E8D9D9}"/>
              </a:ext>
            </a:extLst>
          </p:cNvPr>
          <p:cNvPicPr>
            <a:picLocks noChangeAspect="1"/>
          </p:cNvPicPr>
          <p:nvPr/>
        </p:nvPicPr>
        <p:blipFill>
          <a:blip r:embed="rId3"/>
          <a:stretch>
            <a:fillRect/>
          </a:stretch>
        </p:blipFill>
        <p:spPr>
          <a:xfrm>
            <a:off x="7278904" y="4024867"/>
            <a:ext cx="3284604" cy="1636105"/>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02C78BA2-6106-4C78-616A-351F0BC04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243" y="3507145"/>
            <a:ext cx="5340444" cy="2689969"/>
          </a:xfrm>
          <a:prstGeom prst="rect">
            <a:avLst/>
          </a:prstGeom>
        </p:spPr>
      </p:pic>
    </p:spTree>
    <p:extLst>
      <p:ext uri="{BB962C8B-B14F-4D97-AF65-F5344CB8AC3E}">
        <p14:creationId xmlns:p14="http://schemas.microsoft.com/office/powerpoint/2010/main" val="237102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547655"/>
            <a:ext cx="11363723" cy="1013800"/>
          </a:xfrm>
        </p:spPr>
        <p:txBody>
          <a:bodyPr>
            <a:noAutofit/>
          </a:bodyPr>
          <a:lstStyle/>
          <a:p>
            <a:pPr algn="ctr"/>
            <a:r>
              <a:rPr lang="en-US" sz="3600" b="1" dirty="0"/>
              <a:t>Senate Hearing – testimony highlights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409315" y="1983631"/>
            <a:ext cx="12316130" cy="5266707"/>
          </a:xfrm>
        </p:spPr>
        <p:txBody>
          <a:bodyPr>
            <a:normAutofit/>
          </a:bodyPr>
          <a:lstStyle/>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Invest in EDD organizational capacity</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Increase the authorized level for EDA Partnership Planning Grants </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Reduce local matching fund requirements</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Authorize a dedicated disaster recovery bureau within EDA</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Invest in EDA’s core programs, instead of creating more new initiatives </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Direct EDA to make more smaller awards, rather than fewer larger awards</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Include rural set-asides within some of EDA’s core programs</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Authorize pre-development as an eligible use of EDA funding</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Authorize the facilitation of high-speed broadband connectivity as eligible</a:t>
            </a:r>
          </a:p>
          <a:p>
            <a:pPr marL="1164150" lvl="2" indent="-457200" fontAlgn="ctr">
              <a:lnSpc>
                <a:spcPct val="120000"/>
              </a:lnSpc>
              <a:spcBef>
                <a:spcPts val="0"/>
              </a:spcBef>
              <a:buAutoNum type="arabicPeriod"/>
            </a:pPr>
            <a:r>
              <a:rPr lang="en-US" sz="2000" dirty="0">
                <a:solidFill>
                  <a:schemeClr val="tx1"/>
                </a:solidFill>
                <a:latin typeface="Helvetica" panose="020B0604020202020204" pitchFamily="34" charset="0"/>
                <a:cs typeface="Helvetica" panose="020B0604020202020204" pitchFamily="34" charset="0"/>
              </a:rPr>
              <a:t>Increase EDA’s authorized funding level </a:t>
            </a:r>
          </a:p>
          <a:p>
            <a:pPr marL="1164150" lvl="2" indent="-457200" fontAlgn="ctr">
              <a:lnSpc>
                <a:spcPct val="120000"/>
              </a:lnSpc>
              <a:spcBef>
                <a:spcPts val="0"/>
              </a:spcBef>
            </a:pPr>
            <a:endParaRPr lang="en-US" sz="32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706950" lvl="2" indent="0" fontAlgn="ctr">
              <a:lnSpc>
                <a:spcPct val="120000"/>
              </a:lnSpc>
              <a:spcBef>
                <a:spcPts val="0"/>
              </a:spcBef>
              <a:buNone/>
            </a:pPr>
            <a:endParaRPr lang="en-US" sz="1400" dirty="0">
              <a:solidFill>
                <a:schemeClr val="tx1"/>
              </a:solidFill>
            </a:endParaRPr>
          </a:p>
        </p:txBody>
      </p:sp>
      <p:sp>
        <p:nvSpPr>
          <p:cNvPr id="3" name="Slide Number Placeholder 2">
            <a:extLst>
              <a:ext uri="{FF2B5EF4-FFF2-40B4-BE49-F238E27FC236}">
                <a16:creationId xmlns:a16="http://schemas.microsoft.com/office/drawing/2014/main" id="{3EEF59A8-7D82-4487-AB1E-DB6E4BA85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CED088-3F90-438F-B570-9D0182528C90}"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3372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710494"/>
            <a:ext cx="11363723" cy="1013800"/>
          </a:xfrm>
        </p:spPr>
        <p:txBody>
          <a:bodyPr>
            <a:noAutofit/>
          </a:bodyPr>
          <a:lstStyle/>
          <a:p>
            <a:pPr algn="ctr"/>
            <a:r>
              <a:rPr lang="en-US" sz="3200" b="1" cap="none" dirty="0"/>
              <a:t>EDA Reauthorization – WE NEED YOUR HELP!</a:t>
            </a:r>
            <a:br>
              <a:rPr lang="en-US" sz="3200" b="1" cap="none" dirty="0"/>
            </a:br>
            <a:r>
              <a:rPr lang="en-US" sz="3200" b="1" cap="none" dirty="0"/>
              <a:t>Action Needed </a:t>
            </a:r>
            <a:r>
              <a:rPr lang="en-US" sz="3200" b="1" dirty="0"/>
              <a:t>By</a:t>
            </a:r>
            <a:r>
              <a:rPr lang="en-US" sz="3200" b="1" cap="none" dirty="0"/>
              <a:t> PDDs: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51227" y="1724294"/>
            <a:ext cx="11636091" cy="5266707"/>
          </a:xfrm>
        </p:spPr>
        <p:txBody>
          <a:bodyPr>
            <a:normAutofit/>
          </a:bodyPr>
          <a:lstStyle/>
          <a:p>
            <a:pPr marL="1049850" lvl="2" indent="-342900" fontAlgn="ctr">
              <a:lnSpc>
                <a:spcPct val="120000"/>
              </a:lnSpc>
              <a:spcBef>
                <a:spcPts val="0"/>
              </a:spcBef>
            </a:pPr>
            <a:endParaRPr lang="en-US" sz="1800" dirty="0">
              <a:solidFill>
                <a:schemeClr val="tx1"/>
              </a:solidFill>
              <a:latin typeface="Helvetica" panose="020B0604020202020204" pitchFamily="34" charset="0"/>
              <a:cs typeface="Helvetica" panose="020B0604020202020204" pitchFamily="34" charset="0"/>
            </a:endParaRPr>
          </a:p>
          <a:p>
            <a:pPr marL="706950" lvl="2" indent="0" fontAlgn="ctr">
              <a:lnSpc>
                <a:spcPct val="120000"/>
              </a:lnSpc>
              <a:spcBef>
                <a:spcPts val="0"/>
              </a:spcBef>
              <a:buNone/>
            </a:pPr>
            <a:r>
              <a:rPr lang="en-US" sz="3600" b="1" dirty="0">
                <a:solidFill>
                  <a:schemeClr val="tx1"/>
                </a:solidFill>
                <a:latin typeface="Helvetica" panose="020B0604020202020204" pitchFamily="34" charset="0"/>
                <a:cs typeface="Helvetica" panose="020B0604020202020204" pitchFamily="34" charset="0"/>
              </a:rPr>
              <a:t>SENATE:</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Please ask your Senators to </a:t>
            </a:r>
            <a:r>
              <a:rPr lang="en-US" sz="1800" b="1" i="1" dirty="0">
                <a:solidFill>
                  <a:schemeClr val="tx1"/>
                </a:solidFill>
                <a:latin typeface="Helvetica" panose="020B0604020202020204" pitchFamily="34" charset="0"/>
                <a:cs typeface="Helvetica" panose="020B0604020202020204" pitchFamily="34" charset="0"/>
              </a:rPr>
              <a:t>support Senate Bill 3891.</a:t>
            </a:r>
            <a:endParaRPr lang="en-US" sz="1800" dirty="0">
              <a:solidFill>
                <a:schemeClr val="tx1"/>
              </a:solidFill>
              <a:latin typeface="Helvetica" panose="020B0604020202020204" pitchFamily="34" charset="0"/>
              <a:cs typeface="Helvetica" panose="020B0604020202020204" pitchFamily="34" charset="0"/>
            </a:endParaRPr>
          </a:p>
          <a:p>
            <a:pPr marL="706950" lvl="2" indent="0" fontAlgn="ctr">
              <a:lnSpc>
                <a:spcPct val="120000"/>
              </a:lnSpc>
              <a:spcBef>
                <a:spcPts val="0"/>
              </a:spcBef>
              <a:buNone/>
            </a:pPr>
            <a:endParaRPr lang="en-US" sz="1800" dirty="0">
              <a:solidFill>
                <a:schemeClr val="tx1"/>
              </a:solidFill>
              <a:latin typeface="Helvetica" panose="020B0604020202020204" pitchFamily="34" charset="0"/>
              <a:cs typeface="Helvetica" panose="020B0604020202020204" pitchFamily="34" charset="0"/>
            </a:endParaRPr>
          </a:p>
          <a:p>
            <a:pPr marL="706950" lvl="2" indent="0" fontAlgn="ctr">
              <a:lnSpc>
                <a:spcPct val="120000"/>
              </a:lnSpc>
              <a:spcBef>
                <a:spcPts val="0"/>
              </a:spcBef>
              <a:buNone/>
            </a:pPr>
            <a:endParaRPr lang="en-US" sz="1800" dirty="0">
              <a:solidFill>
                <a:schemeClr val="tx1"/>
              </a:solidFill>
              <a:latin typeface="Helvetica" panose="020B0604020202020204" pitchFamily="34" charset="0"/>
              <a:cs typeface="Helvetica" panose="020B0604020202020204" pitchFamily="34" charset="0"/>
            </a:endParaRPr>
          </a:p>
          <a:p>
            <a:pPr marL="706950" lvl="2" indent="0" fontAlgn="ctr">
              <a:lnSpc>
                <a:spcPct val="120000"/>
              </a:lnSpc>
              <a:spcBef>
                <a:spcPts val="0"/>
              </a:spcBef>
              <a:buNone/>
            </a:pPr>
            <a:r>
              <a:rPr lang="en-US" sz="3600" b="1" dirty="0">
                <a:solidFill>
                  <a:schemeClr val="tx1"/>
                </a:solidFill>
                <a:latin typeface="Helvetica" panose="020B0604020202020204" pitchFamily="34" charset="0"/>
                <a:cs typeface="Helvetica" panose="020B0604020202020204" pitchFamily="34" charset="0"/>
              </a:rPr>
              <a:t>HOUSE:</a:t>
            </a:r>
            <a:endParaRPr lang="en-US" sz="1800" dirty="0">
              <a:solidFill>
                <a:schemeClr val="tx1"/>
              </a:solidFill>
              <a:latin typeface="Helvetica" panose="020B0604020202020204" pitchFamily="34" charset="0"/>
              <a:cs typeface="Helvetica" panose="020B0604020202020204" pitchFamily="34" charset="0"/>
            </a:endParaRP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Please ask your Representatives in the House to introduce and pass </a:t>
            </a:r>
            <a:r>
              <a:rPr lang="en-US" sz="1800" b="1" i="1" dirty="0">
                <a:solidFill>
                  <a:schemeClr val="tx1"/>
                </a:solidFill>
                <a:latin typeface="Helvetica" panose="020B0604020202020204" pitchFamily="34" charset="0"/>
                <a:cs typeface="Helvetica" panose="020B0604020202020204" pitchFamily="34" charset="0"/>
              </a:rPr>
              <a:t>similar legislation </a:t>
            </a:r>
            <a:r>
              <a:rPr lang="en-US" sz="1800" dirty="0">
                <a:solidFill>
                  <a:schemeClr val="tx1"/>
                </a:solidFill>
                <a:latin typeface="Helvetica" panose="020B0604020202020204" pitchFamily="34" charset="0"/>
                <a:cs typeface="Helvetica" panose="020B0604020202020204" pitchFamily="34" charset="0"/>
              </a:rPr>
              <a:t>in the House. </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Please help NADO identify potential champions in the House, particularly </a:t>
            </a:r>
            <a:r>
              <a:rPr lang="en-US" sz="1800" b="1" dirty="0">
                <a:solidFill>
                  <a:schemeClr val="tx1"/>
                </a:solidFill>
                <a:latin typeface="Helvetica" panose="020B0604020202020204" pitchFamily="34" charset="0"/>
                <a:cs typeface="Helvetica" panose="020B0604020202020204" pitchFamily="34" charset="0"/>
              </a:rPr>
              <a:t>Republican</a:t>
            </a:r>
            <a:r>
              <a:rPr lang="en-US" sz="1800" dirty="0">
                <a:solidFill>
                  <a:schemeClr val="tx1"/>
                </a:solidFill>
                <a:latin typeface="Helvetica" panose="020B0604020202020204" pitchFamily="34" charset="0"/>
                <a:cs typeface="Helvetica" panose="020B0604020202020204" pitchFamily="34" charset="0"/>
              </a:rPr>
              <a:t> champions.</a:t>
            </a:r>
          </a:p>
          <a:p>
            <a:pPr marL="706950" lvl="2" indent="0" fontAlgn="ctr">
              <a:lnSpc>
                <a:spcPct val="120000"/>
              </a:lnSpc>
              <a:spcBef>
                <a:spcPts val="0"/>
              </a:spcBef>
              <a:buNone/>
            </a:pPr>
            <a:r>
              <a:rPr lang="en-US" sz="1300" dirty="0">
                <a:solidFill>
                  <a:schemeClr val="tx1"/>
                </a:solidFill>
                <a:latin typeface="Helvetica" panose="020B0604020202020204" pitchFamily="34" charset="0"/>
                <a:cs typeface="Helvetica" panose="020B0604020202020204" pitchFamily="34" charset="0"/>
              </a:rPr>
              <a:t>	</a:t>
            </a:r>
            <a:endParaRPr lang="en-US" sz="32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706950" lvl="2" indent="0" fontAlgn="ctr">
              <a:lnSpc>
                <a:spcPct val="120000"/>
              </a:lnSpc>
              <a:spcBef>
                <a:spcPts val="0"/>
              </a:spcBef>
              <a:buNone/>
            </a:pPr>
            <a:endParaRPr lang="en-US" sz="1400" dirty="0">
              <a:solidFill>
                <a:schemeClr val="tx1"/>
              </a:solidFill>
            </a:endParaRPr>
          </a:p>
        </p:txBody>
      </p:sp>
      <p:pic>
        <p:nvPicPr>
          <p:cNvPr id="3076" name="Picture 4" descr="6,000+ We Need Your Help Stock Illustrations, Royalty-Free ...">
            <a:extLst>
              <a:ext uri="{FF2B5EF4-FFF2-40B4-BE49-F238E27FC236}">
                <a16:creationId xmlns:a16="http://schemas.microsoft.com/office/drawing/2014/main" id="{EBB694DB-5811-4ACD-D690-A9183F1B2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055" y="1724294"/>
            <a:ext cx="3028381" cy="302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8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6360</TotalTime>
  <Words>2229</Words>
  <Application>Microsoft Office PowerPoint</Application>
  <PresentationFormat>Widescreen</PresentationFormat>
  <Paragraphs>354</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Aptos</vt:lpstr>
      <vt:lpstr>Arial</vt:lpstr>
      <vt:lpstr>Calibri</vt:lpstr>
      <vt:lpstr>Calibri Light</vt:lpstr>
      <vt:lpstr>Century Gothic</vt:lpstr>
      <vt:lpstr>Gill Sans MT</vt:lpstr>
      <vt:lpstr>Helvetica</vt:lpstr>
      <vt:lpstr>Symbol</vt:lpstr>
      <vt:lpstr>Wingdings 2</vt:lpstr>
      <vt:lpstr>Office Theme</vt:lpstr>
      <vt:lpstr>Dividend</vt:lpstr>
      <vt:lpstr>PowerPoint Presentation</vt:lpstr>
      <vt:lpstr>PowerPoint Presentation</vt:lpstr>
      <vt:lpstr>PowerPoint Presentation</vt:lpstr>
      <vt:lpstr>PowerPoint Presentation</vt:lpstr>
      <vt:lpstr>EDA Reauthorization Bill  Introduced and Passed Senate Committee</vt:lpstr>
      <vt:lpstr>EDA Reauthorization Bill Highlights</vt:lpstr>
      <vt:lpstr>June 2023 EDA Reauthorization Hearing </vt:lpstr>
      <vt:lpstr>Senate Hearing – testimony highlights</vt:lpstr>
      <vt:lpstr>EDA Reauthorization – WE NEED YOUR HELP! Action Needed By PDDs:</vt:lpstr>
      <vt:lpstr> Advocacy Resources</vt:lpstr>
      <vt:lpstr>Members of Congress from SWREDA states who serve on the  House Transportation &amp; Infrastructure Committee</vt:lpstr>
      <vt:lpstr>PowerPoint Presentation</vt:lpstr>
      <vt:lpstr>Farm Bill Reauthorization Update</vt:lpstr>
      <vt:lpstr>PowerPoint Presentation</vt:lpstr>
      <vt:lpstr>Final FY 2024 Appropriations</vt:lpstr>
      <vt:lpstr>Economic Development Administration Appropriations</vt:lpstr>
      <vt:lpstr>Appalachian Regional Commission Appropriations</vt:lpstr>
      <vt:lpstr>Delta Regional Authority Appropriations</vt:lpstr>
      <vt:lpstr>Southeast Crescent Regional Commission Appropriations</vt:lpstr>
      <vt:lpstr>PowerPoint Presentation</vt:lpstr>
      <vt:lpstr>NADO Webinar Recording New OMB 2 CFR 200 Guidance</vt:lpstr>
      <vt:lpstr>Upcoming NADO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Mirielle Burgoyne</dc:creator>
  <cp:lastModifiedBy>Laurie Thompson</cp:lastModifiedBy>
  <cp:revision>553</cp:revision>
  <dcterms:created xsi:type="dcterms:W3CDTF">2023-08-22T14:38:37Z</dcterms:created>
  <dcterms:modified xsi:type="dcterms:W3CDTF">2024-05-17T02:58:06Z</dcterms:modified>
</cp:coreProperties>
</file>