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61" r:id="rId3"/>
    <p:sldId id="262" r:id="rId4"/>
    <p:sldId id="259" r:id="rId5"/>
    <p:sldId id="260" r:id="rId6"/>
    <p:sldId id="263" r:id="rId7"/>
    <p:sldId id="264"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628"/>
    <p:restoredTop sz="94676"/>
  </p:normalViewPr>
  <p:slideViewPr>
    <p:cSldViewPr snapToGrid="0">
      <p:cViewPr varScale="1">
        <p:scale>
          <a:sx n="57" d="100"/>
          <a:sy n="57" d="100"/>
        </p:scale>
        <p:origin x="285" y="5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E97B6-7E89-A45A-53AE-1A5F96DE245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532E79C-E315-CFBC-2714-6079281710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FB7E3A-95BA-A1F8-4EFD-502A514B3B91}"/>
              </a:ext>
            </a:extLst>
          </p:cNvPr>
          <p:cNvSpPr>
            <a:spLocks noGrp="1"/>
          </p:cNvSpPr>
          <p:nvPr>
            <p:ph type="dt" sz="half" idx="10"/>
          </p:nvPr>
        </p:nvSpPr>
        <p:spPr/>
        <p:txBody>
          <a:bodyPr/>
          <a:lstStyle/>
          <a:p>
            <a:fld id="{E8B4FF3B-D106-C140-884C-097BB8647A74}" type="datetimeFigureOut">
              <a:rPr lang="en-US" smtClean="0"/>
              <a:t>5/15/2024</a:t>
            </a:fld>
            <a:endParaRPr lang="en-US"/>
          </a:p>
        </p:txBody>
      </p:sp>
      <p:sp>
        <p:nvSpPr>
          <p:cNvPr id="5" name="Footer Placeholder 4">
            <a:extLst>
              <a:ext uri="{FF2B5EF4-FFF2-40B4-BE49-F238E27FC236}">
                <a16:creationId xmlns:a16="http://schemas.microsoft.com/office/drawing/2014/main" id="{E5E2F400-0D80-6A10-A239-5336ED3FA4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D2E6AF-D6E9-C0CE-4ADC-89F8CDE160E7}"/>
              </a:ext>
            </a:extLst>
          </p:cNvPr>
          <p:cNvSpPr>
            <a:spLocks noGrp="1"/>
          </p:cNvSpPr>
          <p:nvPr>
            <p:ph type="sldNum" sz="quarter" idx="12"/>
          </p:nvPr>
        </p:nvSpPr>
        <p:spPr/>
        <p:txBody>
          <a:bodyPr/>
          <a:lstStyle/>
          <a:p>
            <a:fld id="{BB133C73-9BC5-8748-9914-9815AAF305A1}" type="slidenum">
              <a:rPr lang="en-US" smtClean="0"/>
              <a:t>‹#›</a:t>
            </a:fld>
            <a:endParaRPr lang="en-US"/>
          </a:p>
        </p:txBody>
      </p:sp>
    </p:spTree>
    <p:extLst>
      <p:ext uri="{BB962C8B-B14F-4D97-AF65-F5344CB8AC3E}">
        <p14:creationId xmlns:p14="http://schemas.microsoft.com/office/powerpoint/2010/main" val="2073794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7001A-179B-E99A-F6EC-35119DD5D11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330BEF7-EF27-6F0D-6C46-7260C7E0BC7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1610C4-05FE-BF06-426D-9FC41DC2DEFF}"/>
              </a:ext>
            </a:extLst>
          </p:cNvPr>
          <p:cNvSpPr>
            <a:spLocks noGrp="1"/>
          </p:cNvSpPr>
          <p:nvPr>
            <p:ph type="dt" sz="half" idx="10"/>
          </p:nvPr>
        </p:nvSpPr>
        <p:spPr/>
        <p:txBody>
          <a:bodyPr/>
          <a:lstStyle/>
          <a:p>
            <a:fld id="{E8B4FF3B-D106-C140-884C-097BB8647A74}" type="datetimeFigureOut">
              <a:rPr lang="en-US" smtClean="0"/>
              <a:t>5/15/2024</a:t>
            </a:fld>
            <a:endParaRPr lang="en-US"/>
          </a:p>
        </p:txBody>
      </p:sp>
      <p:sp>
        <p:nvSpPr>
          <p:cNvPr id="5" name="Footer Placeholder 4">
            <a:extLst>
              <a:ext uri="{FF2B5EF4-FFF2-40B4-BE49-F238E27FC236}">
                <a16:creationId xmlns:a16="http://schemas.microsoft.com/office/drawing/2014/main" id="{BA5E8B36-6455-9E0C-EA96-A4AEB516B3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F68FEF-5F8E-B82D-27C7-99FFF7546916}"/>
              </a:ext>
            </a:extLst>
          </p:cNvPr>
          <p:cNvSpPr>
            <a:spLocks noGrp="1"/>
          </p:cNvSpPr>
          <p:nvPr>
            <p:ph type="sldNum" sz="quarter" idx="12"/>
          </p:nvPr>
        </p:nvSpPr>
        <p:spPr/>
        <p:txBody>
          <a:bodyPr/>
          <a:lstStyle/>
          <a:p>
            <a:fld id="{BB133C73-9BC5-8748-9914-9815AAF305A1}" type="slidenum">
              <a:rPr lang="en-US" smtClean="0"/>
              <a:t>‹#›</a:t>
            </a:fld>
            <a:endParaRPr lang="en-US"/>
          </a:p>
        </p:txBody>
      </p:sp>
    </p:spTree>
    <p:extLst>
      <p:ext uri="{BB962C8B-B14F-4D97-AF65-F5344CB8AC3E}">
        <p14:creationId xmlns:p14="http://schemas.microsoft.com/office/powerpoint/2010/main" val="1834280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38F70C5-535B-35AC-5E1D-869C28D8AD1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904D53D-90FA-5469-82C4-3FEFBBB461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C96B38-9AFB-82BB-8DCB-023AC57088DB}"/>
              </a:ext>
            </a:extLst>
          </p:cNvPr>
          <p:cNvSpPr>
            <a:spLocks noGrp="1"/>
          </p:cNvSpPr>
          <p:nvPr>
            <p:ph type="dt" sz="half" idx="10"/>
          </p:nvPr>
        </p:nvSpPr>
        <p:spPr/>
        <p:txBody>
          <a:bodyPr/>
          <a:lstStyle/>
          <a:p>
            <a:fld id="{E8B4FF3B-D106-C140-884C-097BB8647A74}" type="datetimeFigureOut">
              <a:rPr lang="en-US" smtClean="0"/>
              <a:t>5/15/2024</a:t>
            </a:fld>
            <a:endParaRPr lang="en-US"/>
          </a:p>
        </p:txBody>
      </p:sp>
      <p:sp>
        <p:nvSpPr>
          <p:cNvPr id="5" name="Footer Placeholder 4">
            <a:extLst>
              <a:ext uri="{FF2B5EF4-FFF2-40B4-BE49-F238E27FC236}">
                <a16:creationId xmlns:a16="http://schemas.microsoft.com/office/drawing/2014/main" id="{DEA16793-B544-CE8B-7CB9-0A5209A9DA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58784A-BF55-A332-054A-9C731EDC5931}"/>
              </a:ext>
            </a:extLst>
          </p:cNvPr>
          <p:cNvSpPr>
            <a:spLocks noGrp="1"/>
          </p:cNvSpPr>
          <p:nvPr>
            <p:ph type="sldNum" sz="quarter" idx="12"/>
          </p:nvPr>
        </p:nvSpPr>
        <p:spPr/>
        <p:txBody>
          <a:bodyPr/>
          <a:lstStyle/>
          <a:p>
            <a:fld id="{BB133C73-9BC5-8748-9914-9815AAF305A1}" type="slidenum">
              <a:rPr lang="en-US" smtClean="0"/>
              <a:t>‹#›</a:t>
            </a:fld>
            <a:endParaRPr lang="en-US"/>
          </a:p>
        </p:txBody>
      </p:sp>
    </p:spTree>
    <p:extLst>
      <p:ext uri="{BB962C8B-B14F-4D97-AF65-F5344CB8AC3E}">
        <p14:creationId xmlns:p14="http://schemas.microsoft.com/office/powerpoint/2010/main" val="8097767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F3F57-D040-BE9A-3A73-9CC1558AC5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063F63B-1230-25E9-6AA2-AF22259AAB1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D5963B-2783-1A67-1757-7755E2794409}"/>
              </a:ext>
            </a:extLst>
          </p:cNvPr>
          <p:cNvSpPr>
            <a:spLocks noGrp="1"/>
          </p:cNvSpPr>
          <p:nvPr>
            <p:ph type="dt" sz="half" idx="10"/>
          </p:nvPr>
        </p:nvSpPr>
        <p:spPr/>
        <p:txBody>
          <a:bodyPr/>
          <a:lstStyle/>
          <a:p>
            <a:fld id="{E8B4FF3B-D106-C140-884C-097BB8647A74}" type="datetimeFigureOut">
              <a:rPr lang="en-US" smtClean="0"/>
              <a:t>5/15/2024</a:t>
            </a:fld>
            <a:endParaRPr lang="en-US"/>
          </a:p>
        </p:txBody>
      </p:sp>
      <p:sp>
        <p:nvSpPr>
          <p:cNvPr id="5" name="Footer Placeholder 4">
            <a:extLst>
              <a:ext uri="{FF2B5EF4-FFF2-40B4-BE49-F238E27FC236}">
                <a16:creationId xmlns:a16="http://schemas.microsoft.com/office/drawing/2014/main" id="{FAB40119-9100-7DAF-1C11-E6368E8699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D56010-0B0C-4FAF-9CD3-F0B258D2F6D2}"/>
              </a:ext>
            </a:extLst>
          </p:cNvPr>
          <p:cNvSpPr>
            <a:spLocks noGrp="1"/>
          </p:cNvSpPr>
          <p:nvPr>
            <p:ph type="sldNum" sz="quarter" idx="12"/>
          </p:nvPr>
        </p:nvSpPr>
        <p:spPr/>
        <p:txBody>
          <a:bodyPr/>
          <a:lstStyle/>
          <a:p>
            <a:fld id="{BB133C73-9BC5-8748-9914-9815AAF305A1}" type="slidenum">
              <a:rPr lang="en-US" smtClean="0"/>
              <a:t>‹#›</a:t>
            </a:fld>
            <a:endParaRPr lang="en-US"/>
          </a:p>
        </p:txBody>
      </p:sp>
    </p:spTree>
    <p:extLst>
      <p:ext uri="{BB962C8B-B14F-4D97-AF65-F5344CB8AC3E}">
        <p14:creationId xmlns:p14="http://schemas.microsoft.com/office/powerpoint/2010/main" val="3921172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A2AF6-C95C-BB3A-B2A1-68B109B7FBF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1DF8EC4-CB99-ED0A-36A8-CE339FC6C3B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B42F5D0-8F3D-539E-72A7-15EAD1058964}"/>
              </a:ext>
            </a:extLst>
          </p:cNvPr>
          <p:cNvSpPr>
            <a:spLocks noGrp="1"/>
          </p:cNvSpPr>
          <p:nvPr>
            <p:ph type="dt" sz="half" idx="10"/>
          </p:nvPr>
        </p:nvSpPr>
        <p:spPr/>
        <p:txBody>
          <a:bodyPr/>
          <a:lstStyle/>
          <a:p>
            <a:fld id="{E8B4FF3B-D106-C140-884C-097BB8647A74}" type="datetimeFigureOut">
              <a:rPr lang="en-US" smtClean="0"/>
              <a:t>5/15/2024</a:t>
            </a:fld>
            <a:endParaRPr lang="en-US"/>
          </a:p>
        </p:txBody>
      </p:sp>
      <p:sp>
        <p:nvSpPr>
          <p:cNvPr id="5" name="Footer Placeholder 4">
            <a:extLst>
              <a:ext uri="{FF2B5EF4-FFF2-40B4-BE49-F238E27FC236}">
                <a16:creationId xmlns:a16="http://schemas.microsoft.com/office/drawing/2014/main" id="{B4BB4FA9-6D13-F78A-A908-717DF556A3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04371C-44FC-4715-AEA8-C6BFFB9AED93}"/>
              </a:ext>
            </a:extLst>
          </p:cNvPr>
          <p:cNvSpPr>
            <a:spLocks noGrp="1"/>
          </p:cNvSpPr>
          <p:nvPr>
            <p:ph type="sldNum" sz="quarter" idx="12"/>
          </p:nvPr>
        </p:nvSpPr>
        <p:spPr/>
        <p:txBody>
          <a:bodyPr/>
          <a:lstStyle/>
          <a:p>
            <a:fld id="{BB133C73-9BC5-8748-9914-9815AAF305A1}" type="slidenum">
              <a:rPr lang="en-US" smtClean="0"/>
              <a:t>‹#›</a:t>
            </a:fld>
            <a:endParaRPr lang="en-US"/>
          </a:p>
        </p:txBody>
      </p:sp>
    </p:spTree>
    <p:extLst>
      <p:ext uri="{BB962C8B-B14F-4D97-AF65-F5344CB8AC3E}">
        <p14:creationId xmlns:p14="http://schemas.microsoft.com/office/powerpoint/2010/main" val="1667131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7F38D-A6A5-9B5A-E944-83D3778C87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EAAEBE-40FD-D625-7605-C13052792CC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EE87D81-308D-FB53-76BB-A29BBF8C56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E50C915-AD3E-1535-545A-4CC7BDF87D4A}"/>
              </a:ext>
            </a:extLst>
          </p:cNvPr>
          <p:cNvSpPr>
            <a:spLocks noGrp="1"/>
          </p:cNvSpPr>
          <p:nvPr>
            <p:ph type="dt" sz="half" idx="10"/>
          </p:nvPr>
        </p:nvSpPr>
        <p:spPr/>
        <p:txBody>
          <a:bodyPr/>
          <a:lstStyle/>
          <a:p>
            <a:fld id="{E8B4FF3B-D106-C140-884C-097BB8647A74}" type="datetimeFigureOut">
              <a:rPr lang="en-US" smtClean="0"/>
              <a:t>5/15/2024</a:t>
            </a:fld>
            <a:endParaRPr lang="en-US"/>
          </a:p>
        </p:txBody>
      </p:sp>
      <p:sp>
        <p:nvSpPr>
          <p:cNvPr id="6" name="Footer Placeholder 5">
            <a:extLst>
              <a:ext uri="{FF2B5EF4-FFF2-40B4-BE49-F238E27FC236}">
                <a16:creationId xmlns:a16="http://schemas.microsoft.com/office/drawing/2014/main" id="{A45EC11C-8CBE-CD15-0921-5A6ECCB6F4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08941D-8ED0-1EE1-EA6C-37164321A95E}"/>
              </a:ext>
            </a:extLst>
          </p:cNvPr>
          <p:cNvSpPr>
            <a:spLocks noGrp="1"/>
          </p:cNvSpPr>
          <p:nvPr>
            <p:ph type="sldNum" sz="quarter" idx="12"/>
          </p:nvPr>
        </p:nvSpPr>
        <p:spPr/>
        <p:txBody>
          <a:bodyPr/>
          <a:lstStyle/>
          <a:p>
            <a:fld id="{BB133C73-9BC5-8748-9914-9815AAF305A1}" type="slidenum">
              <a:rPr lang="en-US" smtClean="0"/>
              <a:t>‹#›</a:t>
            </a:fld>
            <a:endParaRPr lang="en-US"/>
          </a:p>
        </p:txBody>
      </p:sp>
    </p:spTree>
    <p:extLst>
      <p:ext uri="{BB962C8B-B14F-4D97-AF65-F5344CB8AC3E}">
        <p14:creationId xmlns:p14="http://schemas.microsoft.com/office/powerpoint/2010/main" val="1983633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9DA2D-277A-EAB4-6A96-C1ECACACC11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1FDA5F3-DB8A-71D8-9264-4D4BEE51F2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AD483C9-2971-C60E-0843-D4BC2F3852C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49C2CDF-C85B-1EDB-4707-9A161564CB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A88241B-A444-E6AA-E82C-724DF7296FC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C084665-62E1-1418-CA30-F60ADAAE7F87}"/>
              </a:ext>
            </a:extLst>
          </p:cNvPr>
          <p:cNvSpPr>
            <a:spLocks noGrp="1"/>
          </p:cNvSpPr>
          <p:nvPr>
            <p:ph type="dt" sz="half" idx="10"/>
          </p:nvPr>
        </p:nvSpPr>
        <p:spPr/>
        <p:txBody>
          <a:bodyPr/>
          <a:lstStyle/>
          <a:p>
            <a:fld id="{E8B4FF3B-D106-C140-884C-097BB8647A74}" type="datetimeFigureOut">
              <a:rPr lang="en-US" smtClean="0"/>
              <a:t>5/15/2024</a:t>
            </a:fld>
            <a:endParaRPr lang="en-US"/>
          </a:p>
        </p:txBody>
      </p:sp>
      <p:sp>
        <p:nvSpPr>
          <p:cNvPr id="8" name="Footer Placeholder 7">
            <a:extLst>
              <a:ext uri="{FF2B5EF4-FFF2-40B4-BE49-F238E27FC236}">
                <a16:creationId xmlns:a16="http://schemas.microsoft.com/office/drawing/2014/main" id="{76DAC884-005F-7B22-B676-B619D878BA0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3B6D15D-8037-A3FC-2058-EED6C69C2AF8}"/>
              </a:ext>
            </a:extLst>
          </p:cNvPr>
          <p:cNvSpPr>
            <a:spLocks noGrp="1"/>
          </p:cNvSpPr>
          <p:nvPr>
            <p:ph type="sldNum" sz="quarter" idx="12"/>
          </p:nvPr>
        </p:nvSpPr>
        <p:spPr/>
        <p:txBody>
          <a:bodyPr/>
          <a:lstStyle/>
          <a:p>
            <a:fld id="{BB133C73-9BC5-8748-9914-9815AAF305A1}" type="slidenum">
              <a:rPr lang="en-US" smtClean="0"/>
              <a:t>‹#›</a:t>
            </a:fld>
            <a:endParaRPr lang="en-US"/>
          </a:p>
        </p:txBody>
      </p:sp>
    </p:spTree>
    <p:extLst>
      <p:ext uri="{BB962C8B-B14F-4D97-AF65-F5344CB8AC3E}">
        <p14:creationId xmlns:p14="http://schemas.microsoft.com/office/powerpoint/2010/main" val="3999165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06268-45E1-BD7F-A21E-D6BB21E3558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9B49CF1-FE7A-5AEB-B008-DA208B3D1622}"/>
              </a:ext>
            </a:extLst>
          </p:cNvPr>
          <p:cNvSpPr>
            <a:spLocks noGrp="1"/>
          </p:cNvSpPr>
          <p:nvPr>
            <p:ph type="dt" sz="half" idx="10"/>
          </p:nvPr>
        </p:nvSpPr>
        <p:spPr/>
        <p:txBody>
          <a:bodyPr/>
          <a:lstStyle/>
          <a:p>
            <a:fld id="{E8B4FF3B-D106-C140-884C-097BB8647A74}" type="datetimeFigureOut">
              <a:rPr lang="en-US" smtClean="0"/>
              <a:t>5/15/2024</a:t>
            </a:fld>
            <a:endParaRPr lang="en-US"/>
          </a:p>
        </p:txBody>
      </p:sp>
      <p:sp>
        <p:nvSpPr>
          <p:cNvPr id="4" name="Footer Placeholder 3">
            <a:extLst>
              <a:ext uri="{FF2B5EF4-FFF2-40B4-BE49-F238E27FC236}">
                <a16:creationId xmlns:a16="http://schemas.microsoft.com/office/drawing/2014/main" id="{7930506D-CEBB-5AED-B86E-0E4C2EBCA4D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4237FED-D022-9D55-AFC8-192211E955F4}"/>
              </a:ext>
            </a:extLst>
          </p:cNvPr>
          <p:cNvSpPr>
            <a:spLocks noGrp="1"/>
          </p:cNvSpPr>
          <p:nvPr>
            <p:ph type="sldNum" sz="quarter" idx="12"/>
          </p:nvPr>
        </p:nvSpPr>
        <p:spPr/>
        <p:txBody>
          <a:bodyPr/>
          <a:lstStyle/>
          <a:p>
            <a:fld id="{BB133C73-9BC5-8748-9914-9815AAF305A1}" type="slidenum">
              <a:rPr lang="en-US" smtClean="0"/>
              <a:t>‹#›</a:t>
            </a:fld>
            <a:endParaRPr lang="en-US"/>
          </a:p>
        </p:txBody>
      </p:sp>
    </p:spTree>
    <p:extLst>
      <p:ext uri="{BB962C8B-B14F-4D97-AF65-F5344CB8AC3E}">
        <p14:creationId xmlns:p14="http://schemas.microsoft.com/office/powerpoint/2010/main" val="4125383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CCB0D1-ADAF-A3DB-A2F2-1324D249632C}"/>
              </a:ext>
            </a:extLst>
          </p:cNvPr>
          <p:cNvSpPr>
            <a:spLocks noGrp="1"/>
          </p:cNvSpPr>
          <p:nvPr>
            <p:ph type="dt" sz="half" idx="10"/>
          </p:nvPr>
        </p:nvSpPr>
        <p:spPr/>
        <p:txBody>
          <a:bodyPr/>
          <a:lstStyle/>
          <a:p>
            <a:fld id="{E8B4FF3B-D106-C140-884C-097BB8647A74}" type="datetimeFigureOut">
              <a:rPr lang="en-US" smtClean="0"/>
              <a:t>5/15/2024</a:t>
            </a:fld>
            <a:endParaRPr lang="en-US"/>
          </a:p>
        </p:txBody>
      </p:sp>
      <p:sp>
        <p:nvSpPr>
          <p:cNvPr id="3" name="Footer Placeholder 2">
            <a:extLst>
              <a:ext uri="{FF2B5EF4-FFF2-40B4-BE49-F238E27FC236}">
                <a16:creationId xmlns:a16="http://schemas.microsoft.com/office/drawing/2014/main" id="{740A0D9A-AC01-4A93-B54D-C8533424DB5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D33149E-BC9C-D661-D00D-49AB10EB9851}"/>
              </a:ext>
            </a:extLst>
          </p:cNvPr>
          <p:cNvSpPr>
            <a:spLocks noGrp="1"/>
          </p:cNvSpPr>
          <p:nvPr>
            <p:ph type="sldNum" sz="quarter" idx="12"/>
          </p:nvPr>
        </p:nvSpPr>
        <p:spPr/>
        <p:txBody>
          <a:bodyPr/>
          <a:lstStyle/>
          <a:p>
            <a:fld id="{BB133C73-9BC5-8748-9914-9815AAF305A1}" type="slidenum">
              <a:rPr lang="en-US" smtClean="0"/>
              <a:t>‹#›</a:t>
            </a:fld>
            <a:endParaRPr lang="en-US"/>
          </a:p>
        </p:txBody>
      </p:sp>
    </p:spTree>
    <p:extLst>
      <p:ext uri="{BB962C8B-B14F-4D97-AF65-F5344CB8AC3E}">
        <p14:creationId xmlns:p14="http://schemas.microsoft.com/office/powerpoint/2010/main" val="726295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DAEA9-676C-2A41-AB3F-BC2F00C945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DA8C55E-FCA5-DF8B-B4B7-4DD6213F278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A45546B-6D5C-D69C-98AE-60DC7CBB84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95277A-7DDF-35D0-3ADD-E44735D82671}"/>
              </a:ext>
            </a:extLst>
          </p:cNvPr>
          <p:cNvSpPr>
            <a:spLocks noGrp="1"/>
          </p:cNvSpPr>
          <p:nvPr>
            <p:ph type="dt" sz="half" idx="10"/>
          </p:nvPr>
        </p:nvSpPr>
        <p:spPr/>
        <p:txBody>
          <a:bodyPr/>
          <a:lstStyle/>
          <a:p>
            <a:fld id="{E8B4FF3B-D106-C140-884C-097BB8647A74}" type="datetimeFigureOut">
              <a:rPr lang="en-US" smtClean="0"/>
              <a:t>5/15/2024</a:t>
            </a:fld>
            <a:endParaRPr lang="en-US"/>
          </a:p>
        </p:txBody>
      </p:sp>
      <p:sp>
        <p:nvSpPr>
          <p:cNvPr id="6" name="Footer Placeholder 5">
            <a:extLst>
              <a:ext uri="{FF2B5EF4-FFF2-40B4-BE49-F238E27FC236}">
                <a16:creationId xmlns:a16="http://schemas.microsoft.com/office/drawing/2014/main" id="{E207212F-4B75-6661-2632-05BEDE4B73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09F5A0-9652-5016-828A-1E15CB4A53D8}"/>
              </a:ext>
            </a:extLst>
          </p:cNvPr>
          <p:cNvSpPr>
            <a:spLocks noGrp="1"/>
          </p:cNvSpPr>
          <p:nvPr>
            <p:ph type="sldNum" sz="quarter" idx="12"/>
          </p:nvPr>
        </p:nvSpPr>
        <p:spPr/>
        <p:txBody>
          <a:bodyPr/>
          <a:lstStyle/>
          <a:p>
            <a:fld id="{BB133C73-9BC5-8748-9914-9815AAF305A1}" type="slidenum">
              <a:rPr lang="en-US" smtClean="0"/>
              <a:t>‹#›</a:t>
            </a:fld>
            <a:endParaRPr lang="en-US"/>
          </a:p>
        </p:txBody>
      </p:sp>
    </p:spTree>
    <p:extLst>
      <p:ext uri="{BB962C8B-B14F-4D97-AF65-F5344CB8AC3E}">
        <p14:creationId xmlns:p14="http://schemas.microsoft.com/office/powerpoint/2010/main" val="3884760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CAA11-0AB3-E648-A2E7-16420CDE58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37E5371-9CD5-816C-8FF4-4701A58F91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D9BC6BE-F9CE-C6BA-6BB8-9781153037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1A362F-128E-88E8-0AB4-5A0F25C731C2}"/>
              </a:ext>
            </a:extLst>
          </p:cNvPr>
          <p:cNvSpPr>
            <a:spLocks noGrp="1"/>
          </p:cNvSpPr>
          <p:nvPr>
            <p:ph type="dt" sz="half" idx="10"/>
          </p:nvPr>
        </p:nvSpPr>
        <p:spPr/>
        <p:txBody>
          <a:bodyPr/>
          <a:lstStyle/>
          <a:p>
            <a:fld id="{E8B4FF3B-D106-C140-884C-097BB8647A74}" type="datetimeFigureOut">
              <a:rPr lang="en-US" smtClean="0"/>
              <a:t>5/15/2024</a:t>
            </a:fld>
            <a:endParaRPr lang="en-US"/>
          </a:p>
        </p:txBody>
      </p:sp>
      <p:sp>
        <p:nvSpPr>
          <p:cNvPr id="6" name="Footer Placeholder 5">
            <a:extLst>
              <a:ext uri="{FF2B5EF4-FFF2-40B4-BE49-F238E27FC236}">
                <a16:creationId xmlns:a16="http://schemas.microsoft.com/office/drawing/2014/main" id="{0F7B7B6C-C731-6633-BBDE-7E0EB07B89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494F74-F024-536D-AC81-426717D9F80D}"/>
              </a:ext>
            </a:extLst>
          </p:cNvPr>
          <p:cNvSpPr>
            <a:spLocks noGrp="1"/>
          </p:cNvSpPr>
          <p:nvPr>
            <p:ph type="sldNum" sz="quarter" idx="12"/>
          </p:nvPr>
        </p:nvSpPr>
        <p:spPr/>
        <p:txBody>
          <a:bodyPr/>
          <a:lstStyle/>
          <a:p>
            <a:fld id="{BB133C73-9BC5-8748-9914-9815AAF305A1}" type="slidenum">
              <a:rPr lang="en-US" smtClean="0"/>
              <a:t>‹#›</a:t>
            </a:fld>
            <a:endParaRPr lang="en-US"/>
          </a:p>
        </p:txBody>
      </p:sp>
    </p:spTree>
    <p:extLst>
      <p:ext uri="{BB962C8B-B14F-4D97-AF65-F5344CB8AC3E}">
        <p14:creationId xmlns:p14="http://schemas.microsoft.com/office/powerpoint/2010/main" val="2555051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E12A14B-21E0-309A-CE37-10C816101DE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0E7E0C6-A3EA-4A42-D9A5-9AAD3764EC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2C3130-F730-348D-DBD4-CEE2A1999E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B4FF3B-D106-C140-884C-097BB8647A74}" type="datetimeFigureOut">
              <a:rPr lang="en-US" smtClean="0"/>
              <a:t>5/15/2024</a:t>
            </a:fld>
            <a:endParaRPr lang="en-US"/>
          </a:p>
        </p:txBody>
      </p:sp>
      <p:sp>
        <p:nvSpPr>
          <p:cNvPr id="5" name="Footer Placeholder 4">
            <a:extLst>
              <a:ext uri="{FF2B5EF4-FFF2-40B4-BE49-F238E27FC236}">
                <a16:creationId xmlns:a16="http://schemas.microsoft.com/office/drawing/2014/main" id="{CD199C19-34EE-16D4-8452-4191088A46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7FD9CF0-9695-2DFF-6866-E076A6E822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133C73-9BC5-8748-9914-9815AAF305A1}" type="slidenum">
              <a:rPr lang="en-US" smtClean="0"/>
              <a:t>‹#›</a:t>
            </a:fld>
            <a:endParaRPr lang="en-US"/>
          </a:p>
        </p:txBody>
      </p:sp>
    </p:spTree>
    <p:extLst>
      <p:ext uri="{BB962C8B-B14F-4D97-AF65-F5344CB8AC3E}">
        <p14:creationId xmlns:p14="http://schemas.microsoft.com/office/powerpoint/2010/main" val="35426065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9.png"/><Relationship Id="rId5" Type="http://schemas.openxmlformats.org/officeDocument/2006/relationships/image" Target="../media/image4.png"/><Relationship Id="rId10" Type="http://schemas.microsoft.com/office/2007/relationships/hdphoto" Target="../media/hdphoto1.wdp"/><Relationship Id="rId4" Type="http://schemas.openxmlformats.org/officeDocument/2006/relationships/image" Target="../media/image3.jpe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5E89A43B-E25B-6637-3527-39BD191075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149" y="477863"/>
            <a:ext cx="3848669" cy="173138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C67A79D-809C-6383-A14E-7720403EA49F}"/>
              </a:ext>
            </a:extLst>
          </p:cNvPr>
          <p:cNvSpPr txBox="1"/>
          <p:nvPr/>
        </p:nvSpPr>
        <p:spPr>
          <a:xfrm>
            <a:off x="504965" y="2506217"/>
            <a:ext cx="6387152" cy="3970318"/>
          </a:xfrm>
          <a:prstGeom prst="rect">
            <a:avLst/>
          </a:prstGeom>
          <a:noFill/>
        </p:spPr>
        <p:txBody>
          <a:bodyPr wrap="square">
            <a:spAutoFit/>
          </a:bodyPr>
          <a:lstStyle/>
          <a:p>
            <a:pPr algn="l"/>
            <a:r>
              <a:rPr lang="en-US" sz="3200" b="1" i="0" u="none" strike="noStrike" dirty="0">
                <a:solidFill>
                  <a:schemeClr val="accent1">
                    <a:lumMod val="50000"/>
                  </a:schemeClr>
                </a:solidFill>
                <a:effectLst/>
                <a:latin typeface="var(--font-h1)"/>
              </a:rPr>
              <a:t>A New Partnership for</a:t>
            </a:r>
            <a:br>
              <a:rPr lang="en-US" sz="3200" b="0" i="0" u="none" strike="noStrike" dirty="0">
                <a:solidFill>
                  <a:schemeClr val="accent1">
                    <a:lumMod val="50000"/>
                  </a:schemeClr>
                </a:solidFill>
                <a:effectLst/>
                <a:latin typeface="var(--font-h1)"/>
              </a:rPr>
            </a:br>
            <a:r>
              <a:rPr lang="en-US" sz="3200" b="1" i="0" u="none" strike="noStrike" dirty="0">
                <a:solidFill>
                  <a:schemeClr val="accent1">
                    <a:lumMod val="50000"/>
                  </a:schemeClr>
                </a:solidFill>
                <a:effectLst/>
                <a:latin typeface="var(--font-h1)"/>
              </a:rPr>
              <a:t>Economic Transformation</a:t>
            </a:r>
            <a:endParaRPr lang="en-US" sz="3200" b="0" i="0" u="none" strike="noStrike" dirty="0">
              <a:solidFill>
                <a:schemeClr val="accent1">
                  <a:lumMod val="50000"/>
                </a:schemeClr>
              </a:solidFill>
              <a:effectLst/>
              <a:latin typeface="var(--font-h1)"/>
            </a:endParaRPr>
          </a:p>
          <a:p>
            <a:pPr algn="l"/>
            <a:endParaRPr lang="en-US" sz="800" b="0" i="0" u="none" strike="noStrike" dirty="0">
              <a:solidFill>
                <a:schemeClr val="accent1">
                  <a:lumMod val="50000"/>
                </a:schemeClr>
              </a:solidFill>
              <a:effectLst/>
              <a:latin typeface="Montserrat" pitchFamily="2" charset="77"/>
            </a:endParaRPr>
          </a:p>
          <a:p>
            <a:pPr algn="l"/>
            <a:r>
              <a:rPr lang="en-US" sz="2000" b="0" i="0" u="none" strike="noStrike" dirty="0">
                <a:solidFill>
                  <a:schemeClr val="accent1">
                    <a:lumMod val="50000"/>
                  </a:schemeClr>
                </a:solidFill>
                <a:effectLst/>
                <a:latin typeface="Montserrat" pitchFamily="2" charset="77"/>
              </a:rPr>
              <a:t>The Economic Recovery Corps (ERC) is a new, collaborative initiative designed to accelerate recovery from the COVID-19 pandemic in distressed communities and regions throughout the U.S. by connecting organizations with the talent and capacity needed to advance new ways of doing economic development that promote economic resilience and transformative change.</a:t>
            </a:r>
            <a:endParaRPr lang="en-US" b="0" i="0" u="none" strike="noStrike" dirty="0">
              <a:solidFill>
                <a:srgbClr val="FFFFFF"/>
              </a:solidFill>
              <a:effectLst/>
              <a:latin typeface="Montserrat" pitchFamily="2" charset="77"/>
            </a:endParaRPr>
          </a:p>
        </p:txBody>
      </p:sp>
      <p:pic>
        <p:nvPicPr>
          <p:cNvPr id="2054" name="Picture 6">
            <a:extLst>
              <a:ext uri="{FF2B5EF4-FFF2-40B4-BE49-F238E27FC236}">
                <a16:creationId xmlns:a16="http://schemas.microsoft.com/office/drawing/2014/main" id="{AC0D4726-62E9-9415-A650-701A493781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8701" y="4113786"/>
            <a:ext cx="1353312" cy="41262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10F6087F-9194-F095-665E-DC47B71A74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22445" y="3858121"/>
            <a:ext cx="1152468" cy="100584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C9583E21-ED51-A8F5-B131-799AAC7C9B28}"/>
              </a:ext>
            </a:extLst>
          </p:cNvPr>
          <p:cNvPicPr>
            <a:picLocks noChangeAspect="1"/>
          </p:cNvPicPr>
          <p:nvPr/>
        </p:nvPicPr>
        <p:blipFill>
          <a:blip r:embed="rId5"/>
          <a:stretch>
            <a:fillRect/>
          </a:stretch>
        </p:blipFill>
        <p:spPr>
          <a:xfrm>
            <a:off x="8356133" y="5044754"/>
            <a:ext cx="1161288" cy="501704"/>
          </a:xfrm>
          <a:prstGeom prst="rect">
            <a:avLst/>
          </a:prstGeom>
        </p:spPr>
      </p:pic>
      <p:pic>
        <p:nvPicPr>
          <p:cNvPr id="2058" name="Picture 10">
            <a:extLst>
              <a:ext uri="{FF2B5EF4-FFF2-40B4-BE49-F238E27FC236}">
                <a16:creationId xmlns:a16="http://schemas.microsoft.com/office/drawing/2014/main" id="{3B377E54-6AF4-E880-7AD9-171630641EA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67905" y="4989752"/>
            <a:ext cx="1207008" cy="639004"/>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a:extLst>
              <a:ext uri="{FF2B5EF4-FFF2-40B4-BE49-F238E27FC236}">
                <a16:creationId xmlns:a16="http://schemas.microsoft.com/office/drawing/2014/main" id="{C076756A-B044-0211-EE38-2FA7FF30AA3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73185" y="5866551"/>
            <a:ext cx="1554480" cy="638997"/>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a:extLst>
              <a:ext uri="{FF2B5EF4-FFF2-40B4-BE49-F238E27FC236}">
                <a16:creationId xmlns:a16="http://schemas.microsoft.com/office/drawing/2014/main" id="{3A51801F-29FB-C71F-294B-2949E2AFBE1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203698" y="5975874"/>
            <a:ext cx="1135423" cy="365760"/>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MEMBER APPLICATION">
            <a:extLst>
              <a:ext uri="{FF2B5EF4-FFF2-40B4-BE49-F238E27FC236}">
                <a16:creationId xmlns:a16="http://schemas.microsoft.com/office/drawing/2014/main" id="{6D45EEBE-25BF-358A-ABF2-F89B75B4C6C8}"/>
              </a:ext>
            </a:extLst>
          </p:cNvPr>
          <p:cNvPicPr>
            <a:picLocks noChangeAspect="1" noChangeArrowheads="1"/>
          </p:cNvPicPr>
          <p:nvPr/>
        </p:nvPicPr>
        <p:blipFill rotWithShape="1">
          <a:blip r:embed="rId9">
            <a:duotone>
              <a:schemeClr val="accent1">
                <a:shade val="45000"/>
                <a:satMod val="135000"/>
              </a:schemeClr>
              <a:prstClr val="white"/>
            </a:duotone>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b="8549"/>
          <a:stretch/>
        </p:blipFill>
        <p:spPr bwMode="auto">
          <a:xfrm>
            <a:off x="8963707" y="2258077"/>
            <a:ext cx="1798495" cy="1477212"/>
          </a:xfrm>
          <a:prstGeom prst="rect">
            <a:avLst/>
          </a:prstGeom>
          <a:noFill/>
          <a:extLst>
            <a:ext uri="{909E8E84-426E-40DD-AFC4-6F175D3DCCD1}">
              <a14:hiddenFill xmlns:a14="http://schemas.microsoft.com/office/drawing/2010/main">
                <a:solidFill>
                  <a:srgbClr val="FFFFFF"/>
                </a:solidFill>
              </a14:hiddenFill>
            </a:ext>
          </a:extLst>
        </p:spPr>
      </p:pic>
      <p:pic>
        <p:nvPicPr>
          <p:cNvPr id="2072" name="Picture 24" descr="U.S. Economic Development ...">
            <a:extLst>
              <a:ext uri="{FF2B5EF4-FFF2-40B4-BE49-F238E27FC236}">
                <a16:creationId xmlns:a16="http://schemas.microsoft.com/office/drawing/2014/main" id="{AA70D498-6F56-D7CF-DA13-EA95B14C72E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584758" y="1103785"/>
            <a:ext cx="2604554" cy="79352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8DBF5820-41FE-5F31-884A-8E8CD9592B76}"/>
              </a:ext>
            </a:extLst>
          </p:cNvPr>
          <p:cNvSpPr txBox="1"/>
          <p:nvPr/>
        </p:nvSpPr>
        <p:spPr>
          <a:xfrm>
            <a:off x="8650712" y="473867"/>
            <a:ext cx="2460300" cy="381946"/>
          </a:xfrm>
          <a:prstGeom prst="rect">
            <a:avLst/>
          </a:prstGeom>
          <a:noFill/>
        </p:spPr>
        <p:txBody>
          <a:bodyPr wrap="square" rtlCol="0">
            <a:spAutoFit/>
          </a:bodyPr>
          <a:lstStyle/>
          <a:p>
            <a:pPr algn="ctr"/>
            <a:r>
              <a:rPr lang="en-US" dirty="0"/>
              <a:t>IN PARTNERSHIP WITH</a:t>
            </a:r>
          </a:p>
        </p:txBody>
      </p:sp>
    </p:spTree>
    <p:extLst>
      <p:ext uri="{BB962C8B-B14F-4D97-AF65-F5344CB8AC3E}">
        <p14:creationId xmlns:p14="http://schemas.microsoft.com/office/powerpoint/2010/main" val="41962713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LL Temple Foundation – A family foundation focused on rural East Texas.">
            <a:extLst>
              <a:ext uri="{FF2B5EF4-FFF2-40B4-BE49-F238E27FC236}">
                <a16:creationId xmlns:a16="http://schemas.microsoft.com/office/drawing/2014/main" id="{8197181F-7003-FBAC-30E5-D6AD1212BF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0626" y="2590235"/>
            <a:ext cx="4317053" cy="431705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ite logo">
            <a:extLst>
              <a:ext uri="{FF2B5EF4-FFF2-40B4-BE49-F238E27FC236}">
                <a16:creationId xmlns:a16="http://schemas.microsoft.com/office/drawing/2014/main" id="{8930A425-51F7-FE68-FBC3-4F3EA3CF32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8398" y="4198879"/>
            <a:ext cx="3597184" cy="109976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EA43EAC-9055-B31D-FD46-9F8A7E20BD0E}"/>
              </a:ext>
            </a:extLst>
          </p:cNvPr>
          <p:cNvSpPr txBox="1"/>
          <p:nvPr/>
        </p:nvSpPr>
        <p:spPr>
          <a:xfrm>
            <a:off x="806794" y="5355966"/>
            <a:ext cx="4749421" cy="400110"/>
          </a:xfrm>
          <a:prstGeom prst="rect">
            <a:avLst/>
          </a:prstGeom>
          <a:noFill/>
        </p:spPr>
        <p:txBody>
          <a:bodyPr wrap="square" rtlCol="0">
            <a:spAutoFit/>
          </a:bodyPr>
          <a:lstStyle/>
          <a:p>
            <a:r>
              <a:rPr lang="en-US" sz="2000" dirty="0"/>
              <a:t>LOCAL INITIATIVES SUPPORT CORPORATION</a:t>
            </a:r>
          </a:p>
        </p:txBody>
      </p:sp>
      <p:pic>
        <p:nvPicPr>
          <p:cNvPr id="1030" name="Picture 6" descr="East Texas Council of Governments - Texas Association of Regional Councils">
            <a:extLst>
              <a:ext uri="{FF2B5EF4-FFF2-40B4-BE49-F238E27FC236}">
                <a16:creationId xmlns:a16="http://schemas.microsoft.com/office/drawing/2014/main" id="{CAEAB21F-A27B-35CE-5FE5-20F14A03B9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8398" y="552479"/>
            <a:ext cx="3410734" cy="280817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C9070A77-C733-9FDD-25E2-5084264346EE}"/>
              </a:ext>
            </a:extLst>
          </p:cNvPr>
          <p:cNvPicPr>
            <a:picLocks noChangeAspect="1"/>
          </p:cNvPicPr>
          <p:nvPr/>
        </p:nvPicPr>
        <p:blipFill>
          <a:blip r:embed="rId5"/>
          <a:stretch>
            <a:fillRect/>
          </a:stretch>
        </p:blipFill>
        <p:spPr>
          <a:xfrm>
            <a:off x="6709385" y="1171740"/>
            <a:ext cx="4459533" cy="1760147"/>
          </a:xfrm>
          <a:prstGeom prst="rect">
            <a:avLst/>
          </a:prstGeom>
        </p:spPr>
      </p:pic>
    </p:spTree>
    <p:extLst>
      <p:ext uri="{BB962C8B-B14F-4D97-AF65-F5344CB8AC3E}">
        <p14:creationId xmlns:p14="http://schemas.microsoft.com/office/powerpoint/2010/main" val="2756574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04713CC-E3C4-5797-0E59-83D744331BE9}"/>
              </a:ext>
            </a:extLst>
          </p:cNvPr>
          <p:cNvSpPr txBox="1"/>
          <p:nvPr/>
        </p:nvSpPr>
        <p:spPr>
          <a:xfrm>
            <a:off x="3837667" y="1984903"/>
            <a:ext cx="7837065" cy="4093428"/>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sz="2400" dirty="0">
                <a:solidFill>
                  <a:srgbClr val="000000"/>
                </a:solidFill>
                <a:latin typeface="Montserrat" pitchFamily="2" charset="77"/>
              </a:rPr>
              <a:t>Support</a:t>
            </a:r>
            <a:r>
              <a:rPr lang="en-US" sz="2400" b="0" i="0" u="none" strike="noStrike" dirty="0">
                <a:solidFill>
                  <a:srgbClr val="000000"/>
                </a:solidFill>
                <a:effectLst/>
                <a:latin typeface="Montserrat" pitchFamily="2" charset="77"/>
              </a:rPr>
              <a:t> broadband availability, affordability, and adoption by individuals and households. </a:t>
            </a:r>
          </a:p>
          <a:p>
            <a:pPr marL="285750" indent="-285750">
              <a:spcAft>
                <a:spcPts val="1200"/>
              </a:spcAft>
              <a:buFont typeface="Arial" panose="020B0604020202020204" pitchFamily="34" charset="0"/>
              <a:buChar char="•"/>
            </a:pPr>
            <a:r>
              <a:rPr lang="en-US" sz="2400" dirty="0">
                <a:solidFill>
                  <a:srgbClr val="000000"/>
                </a:solidFill>
                <a:latin typeface="Montserrat" pitchFamily="2" charset="77"/>
              </a:rPr>
              <a:t>L</a:t>
            </a:r>
            <a:r>
              <a:rPr lang="en-US" sz="2400" b="0" i="0" u="none" strike="noStrike" dirty="0">
                <a:solidFill>
                  <a:srgbClr val="000000"/>
                </a:solidFill>
                <a:effectLst/>
                <a:latin typeface="Montserrat" pitchFamily="2" charset="77"/>
              </a:rPr>
              <a:t>everage broadband as a baseline asset to attract and retain small businesses and industry that is crucial for economic growth, job creation, and digital inclusion. </a:t>
            </a:r>
          </a:p>
          <a:p>
            <a:pPr marL="285750" indent="-285750">
              <a:spcAft>
                <a:spcPts val="1200"/>
              </a:spcAft>
              <a:buFont typeface="Arial" panose="020B0604020202020204" pitchFamily="34" charset="0"/>
              <a:buChar char="•"/>
            </a:pPr>
            <a:r>
              <a:rPr lang="en-US" sz="2400" b="0" i="0" u="none" strike="noStrike" dirty="0">
                <a:solidFill>
                  <a:srgbClr val="000000"/>
                </a:solidFill>
                <a:effectLst/>
                <a:latin typeface="Montserrat" pitchFamily="2" charset="77"/>
              </a:rPr>
              <a:t>Connect local governments, COG staff and community anchor leaders for a regional “cross-pollination” effort that better links and advances the regions’ digital infrastructure ecosystem. </a:t>
            </a:r>
            <a:endParaRPr lang="en-US" sz="2400" dirty="0"/>
          </a:p>
        </p:txBody>
      </p:sp>
      <p:pic>
        <p:nvPicPr>
          <p:cNvPr id="3" name="Picture 2">
            <a:extLst>
              <a:ext uri="{FF2B5EF4-FFF2-40B4-BE49-F238E27FC236}">
                <a16:creationId xmlns:a16="http://schemas.microsoft.com/office/drawing/2014/main" id="{4F135174-DCBD-B342-A78B-CD7AA95D3B4E}"/>
              </a:ext>
            </a:extLst>
          </p:cNvPr>
          <p:cNvPicPr>
            <a:picLocks noChangeAspect="1"/>
          </p:cNvPicPr>
          <p:nvPr/>
        </p:nvPicPr>
        <p:blipFill>
          <a:blip r:embed="rId2"/>
          <a:stretch>
            <a:fillRect/>
          </a:stretch>
        </p:blipFill>
        <p:spPr>
          <a:xfrm>
            <a:off x="517268" y="2039572"/>
            <a:ext cx="2951646" cy="4100315"/>
          </a:xfrm>
          <a:prstGeom prst="rect">
            <a:avLst/>
          </a:prstGeom>
        </p:spPr>
      </p:pic>
      <p:sp>
        <p:nvSpPr>
          <p:cNvPr id="5" name="TextBox 4">
            <a:extLst>
              <a:ext uri="{FF2B5EF4-FFF2-40B4-BE49-F238E27FC236}">
                <a16:creationId xmlns:a16="http://schemas.microsoft.com/office/drawing/2014/main" id="{B13A3134-3561-15DE-F64A-23E8F998BE08}"/>
              </a:ext>
            </a:extLst>
          </p:cNvPr>
          <p:cNvSpPr txBox="1"/>
          <p:nvPr/>
        </p:nvSpPr>
        <p:spPr>
          <a:xfrm>
            <a:off x="517268" y="378997"/>
            <a:ext cx="9881506" cy="1323439"/>
          </a:xfrm>
          <a:prstGeom prst="rect">
            <a:avLst/>
          </a:prstGeom>
          <a:noFill/>
        </p:spPr>
        <p:txBody>
          <a:bodyPr wrap="square">
            <a:spAutoFit/>
          </a:bodyPr>
          <a:lstStyle/>
          <a:p>
            <a:pPr algn="l"/>
            <a:endParaRPr lang="en-US" sz="800" b="0" i="0" u="none" strike="noStrike" dirty="0">
              <a:solidFill>
                <a:srgbClr val="000000"/>
              </a:solidFill>
              <a:effectLst/>
              <a:latin typeface="Montserrat" pitchFamily="2" charset="77"/>
            </a:endParaRPr>
          </a:p>
          <a:p>
            <a:pPr algn="l"/>
            <a:r>
              <a:rPr lang="en-US" sz="3600" b="0" i="0" u="none" strike="noStrike" dirty="0">
                <a:solidFill>
                  <a:srgbClr val="000000"/>
                </a:solidFill>
                <a:effectLst/>
                <a:latin typeface="Montserrat" pitchFamily="2" charset="77"/>
              </a:rPr>
              <a:t>Broadband-Led Economic Development in East and Deep East Texas</a:t>
            </a:r>
          </a:p>
        </p:txBody>
      </p:sp>
    </p:spTree>
    <p:extLst>
      <p:ext uri="{BB962C8B-B14F-4D97-AF65-F5344CB8AC3E}">
        <p14:creationId xmlns:p14="http://schemas.microsoft.com/office/powerpoint/2010/main" val="24658564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E755C674-BC6E-DAA2-C10D-4597AED86573}"/>
              </a:ext>
            </a:extLst>
          </p:cNvPr>
          <p:cNvGraphicFramePr>
            <a:graphicFrameLocks noGrp="1"/>
          </p:cNvGraphicFramePr>
          <p:nvPr>
            <p:extLst>
              <p:ext uri="{D42A27DB-BD31-4B8C-83A1-F6EECF244321}">
                <p14:modId xmlns:p14="http://schemas.microsoft.com/office/powerpoint/2010/main" val="2234218571"/>
              </p:ext>
            </p:extLst>
          </p:nvPr>
        </p:nvGraphicFramePr>
        <p:xfrm>
          <a:off x="56865" y="122832"/>
          <a:ext cx="12078269" cy="6598920"/>
        </p:xfrm>
        <a:graphic>
          <a:graphicData uri="http://schemas.openxmlformats.org/drawingml/2006/table">
            <a:tbl>
              <a:tblPr firstRow="1" bandRow="1">
                <a:tableStyleId>{5C22544A-7EE6-4342-B048-85BDC9FD1C3A}</a:tableStyleId>
              </a:tblPr>
              <a:tblGrid>
                <a:gridCol w="1466049">
                  <a:extLst>
                    <a:ext uri="{9D8B030D-6E8A-4147-A177-3AD203B41FA5}">
                      <a16:colId xmlns:a16="http://schemas.microsoft.com/office/drawing/2014/main" val="442337492"/>
                    </a:ext>
                  </a:extLst>
                </a:gridCol>
                <a:gridCol w="2004559">
                  <a:extLst>
                    <a:ext uri="{9D8B030D-6E8A-4147-A177-3AD203B41FA5}">
                      <a16:colId xmlns:a16="http://schemas.microsoft.com/office/drawing/2014/main" val="2729473069"/>
                    </a:ext>
                  </a:extLst>
                </a:gridCol>
                <a:gridCol w="2231105">
                  <a:extLst>
                    <a:ext uri="{9D8B030D-6E8A-4147-A177-3AD203B41FA5}">
                      <a16:colId xmlns:a16="http://schemas.microsoft.com/office/drawing/2014/main" val="1273058601"/>
                    </a:ext>
                  </a:extLst>
                </a:gridCol>
                <a:gridCol w="2272423">
                  <a:extLst>
                    <a:ext uri="{9D8B030D-6E8A-4147-A177-3AD203B41FA5}">
                      <a16:colId xmlns:a16="http://schemas.microsoft.com/office/drawing/2014/main" val="2856230997"/>
                    </a:ext>
                  </a:extLst>
                </a:gridCol>
                <a:gridCol w="2189789">
                  <a:extLst>
                    <a:ext uri="{9D8B030D-6E8A-4147-A177-3AD203B41FA5}">
                      <a16:colId xmlns:a16="http://schemas.microsoft.com/office/drawing/2014/main" val="24957919"/>
                    </a:ext>
                  </a:extLst>
                </a:gridCol>
                <a:gridCol w="1914344">
                  <a:extLst>
                    <a:ext uri="{9D8B030D-6E8A-4147-A177-3AD203B41FA5}">
                      <a16:colId xmlns:a16="http://schemas.microsoft.com/office/drawing/2014/main" val="826755378"/>
                    </a:ext>
                  </a:extLst>
                </a:gridCol>
              </a:tblGrid>
              <a:tr h="426544">
                <a:tc>
                  <a:txBody>
                    <a:bodyPr/>
                    <a:lstStyle/>
                    <a:p>
                      <a:pPr algn="l"/>
                      <a:r>
                        <a:rPr lang="en-US" sz="2200" dirty="0"/>
                        <a:t>Dates</a:t>
                      </a:r>
                      <a:endParaRPr lang="en-US" sz="2200" i="1" dirty="0"/>
                    </a:p>
                  </a:txBody>
                  <a:tcPr anchor="ctr"/>
                </a:tc>
                <a:tc>
                  <a:txBody>
                    <a:bodyPr/>
                    <a:lstStyle/>
                    <a:p>
                      <a:pPr algn="ctr"/>
                      <a:r>
                        <a:rPr lang="en-US" sz="2200" dirty="0"/>
                        <a:t>Jan-June 2024</a:t>
                      </a:r>
                    </a:p>
                  </a:txBody>
                  <a:tcPr anchor="ctr"/>
                </a:tc>
                <a:tc>
                  <a:txBody>
                    <a:bodyPr/>
                    <a:lstStyle/>
                    <a:p>
                      <a:pPr algn="ctr"/>
                      <a:r>
                        <a:rPr lang="en-US" sz="2200" dirty="0"/>
                        <a:t>July-Dec 2024</a:t>
                      </a:r>
                    </a:p>
                  </a:txBody>
                  <a:tcPr anchor="ctr"/>
                </a:tc>
                <a:tc>
                  <a:txBody>
                    <a:bodyPr/>
                    <a:lstStyle/>
                    <a:p>
                      <a:pPr algn="ctr"/>
                      <a:r>
                        <a:rPr lang="en-US" sz="2200" dirty="0"/>
                        <a:t>Jan-June 2025</a:t>
                      </a:r>
                    </a:p>
                  </a:txBody>
                  <a:tcPr anchor="ctr"/>
                </a:tc>
                <a:tc>
                  <a:txBody>
                    <a:bodyPr/>
                    <a:lstStyle/>
                    <a:p>
                      <a:pPr algn="ctr"/>
                      <a:r>
                        <a:rPr lang="en-US" sz="2200" dirty="0"/>
                        <a:t>July-Dec 2025</a:t>
                      </a:r>
                    </a:p>
                  </a:txBody>
                  <a:tcPr anchor="ctr"/>
                </a:tc>
                <a:tc>
                  <a:txBody>
                    <a:bodyPr/>
                    <a:lstStyle/>
                    <a:p>
                      <a:pPr algn="ctr"/>
                      <a:r>
                        <a:rPr lang="en-US" sz="2200" dirty="0"/>
                        <a:t>Jan-June 2026</a:t>
                      </a:r>
                    </a:p>
                  </a:txBody>
                  <a:tcPr anchor="ctr"/>
                </a:tc>
                <a:extLst>
                  <a:ext uri="{0D108BD9-81ED-4DB2-BD59-A6C34878D82A}">
                    <a16:rowId xmlns:a16="http://schemas.microsoft.com/office/drawing/2014/main" val="1451461837"/>
                  </a:ext>
                </a:extLst>
              </a:tr>
              <a:tr h="1858512">
                <a:tc>
                  <a:txBody>
                    <a:bodyPr/>
                    <a:lstStyle/>
                    <a:p>
                      <a:pPr algn="l"/>
                      <a:endParaRPr lang="en-US" sz="800" b="1" dirty="0"/>
                    </a:p>
                    <a:p>
                      <a:pPr algn="l"/>
                      <a:r>
                        <a:rPr lang="en-US" sz="2200" b="1" dirty="0"/>
                        <a:t>Key</a:t>
                      </a:r>
                    </a:p>
                    <a:p>
                      <a:pPr algn="l"/>
                      <a:r>
                        <a:rPr lang="en-US" sz="2200" b="1" dirty="0"/>
                        <a:t>Goals</a:t>
                      </a:r>
                      <a:endParaRPr lang="en-US" sz="2200" b="1" i="1" dirty="0"/>
                    </a:p>
                  </a:txBody>
                  <a:tcPr/>
                </a:tc>
                <a:tc>
                  <a:txBody>
                    <a:bodyPr/>
                    <a:lstStyle/>
                    <a:p>
                      <a:endParaRPr lang="en-US" sz="800" dirty="0"/>
                    </a:p>
                    <a:p>
                      <a:pPr algn="l"/>
                      <a:r>
                        <a:rPr lang="en-US" sz="1800" b="1" dirty="0"/>
                        <a:t>Meet &amp; Greet</a:t>
                      </a:r>
                    </a:p>
                  </a:txBody>
                  <a:tcPr/>
                </a:tc>
                <a:tc>
                  <a:txBody>
                    <a:bodyPr/>
                    <a:lstStyle/>
                    <a:p>
                      <a:endParaRPr lang="en-US" sz="800" dirty="0"/>
                    </a:p>
                    <a:p>
                      <a:pPr algn="l"/>
                      <a:r>
                        <a:rPr lang="en-US" sz="1800" b="1" dirty="0"/>
                        <a:t>Visibility in field for broadband plans and digital inclusion with partner networks</a:t>
                      </a:r>
                    </a:p>
                  </a:txBody>
                  <a:tcPr/>
                </a:tc>
                <a:tc>
                  <a:txBody>
                    <a:bodyPr/>
                    <a:lstStyle/>
                    <a:p>
                      <a:endParaRPr lang="en-US" sz="800" dirty="0"/>
                    </a:p>
                    <a:p>
                      <a:pPr algn="l"/>
                      <a:r>
                        <a:rPr lang="en-US" sz="1800" b="1" dirty="0"/>
                        <a:t>Visibility in field for broadband, digital inclusion and tech-enabled workforce with expanded regional networks</a:t>
                      </a:r>
                    </a:p>
                  </a:txBody>
                  <a:tcPr/>
                </a:tc>
                <a:tc>
                  <a:txBody>
                    <a:bodyPr/>
                    <a:lstStyle/>
                    <a:p>
                      <a:endParaRPr lang="en-US" sz="700" dirty="0"/>
                    </a:p>
                    <a:p>
                      <a:pPr algn="l"/>
                      <a:r>
                        <a:rPr lang="en-US" sz="1800" b="1" dirty="0"/>
                        <a:t>Visibility in field for broadband, digital inclusion and tech-enabled workforce with expanded regional networks</a:t>
                      </a:r>
                    </a:p>
                  </a:txBody>
                  <a:tcPr/>
                </a:tc>
                <a:tc>
                  <a:txBody>
                    <a:bodyPr/>
                    <a:lstStyle/>
                    <a:p>
                      <a:endParaRPr lang="en-US" sz="800" dirty="0"/>
                    </a:p>
                    <a:p>
                      <a:r>
                        <a:rPr lang="en-US" sz="1800" b="1" dirty="0"/>
                        <a:t>Funding and capacity building plans</a:t>
                      </a:r>
                    </a:p>
                  </a:txBody>
                  <a:tcPr/>
                </a:tc>
                <a:extLst>
                  <a:ext uri="{0D108BD9-81ED-4DB2-BD59-A6C34878D82A}">
                    <a16:rowId xmlns:a16="http://schemas.microsoft.com/office/drawing/2014/main" val="857494177"/>
                  </a:ext>
                </a:extLst>
              </a:tr>
              <a:tr h="4306812">
                <a:tc>
                  <a:txBody>
                    <a:bodyPr/>
                    <a:lstStyle/>
                    <a:p>
                      <a:pPr algn="l"/>
                      <a:endParaRPr lang="en-US" sz="800" b="1" dirty="0"/>
                    </a:p>
                    <a:p>
                      <a:pPr algn="l"/>
                      <a:r>
                        <a:rPr lang="en-US" sz="2200" b="1" dirty="0"/>
                        <a:t>Main</a:t>
                      </a:r>
                    </a:p>
                    <a:p>
                      <a:pPr algn="l"/>
                      <a:r>
                        <a:rPr lang="en-US" sz="2200" b="1" dirty="0"/>
                        <a:t>Activities</a:t>
                      </a:r>
                      <a:endParaRPr lang="en-US" sz="2200" b="1" i="1" dirty="0"/>
                    </a:p>
                  </a:txBody>
                  <a:tcPr/>
                </a:tc>
                <a:tc>
                  <a:txBody>
                    <a:bodyPr/>
                    <a:lstStyle/>
                    <a:p>
                      <a:pPr>
                        <a:spcAft>
                          <a:spcPts val="1000"/>
                        </a:spcAft>
                      </a:pPr>
                      <a:r>
                        <a:rPr lang="en-US" sz="1800" b="1" dirty="0"/>
                        <a:t>Fellow makes introductions across regions facilitated by COGs &amp; LISC. </a:t>
                      </a:r>
                    </a:p>
                    <a:p>
                      <a:pPr>
                        <a:spcAft>
                          <a:spcPts val="1000"/>
                        </a:spcAft>
                      </a:pPr>
                      <a:r>
                        <a:rPr lang="en-US" sz="1800" b="1" dirty="0"/>
                        <a:t>Build calendar of leverage events.</a:t>
                      </a:r>
                    </a:p>
                  </a:txBody>
                  <a:tcPr/>
                </a:tc>
                <a:tc>
                  <a:txBody>
                    <a:bodyPr/>
                    <a:lstStyle/>
                    <a:p>
                      <a:pPr>
                        <a:spcAft>
                          <a:spcPts val="1000"/>
                        </a:spcAft>
                      </a:pPr>
                      <a:r>
                        <a:rPr lang="en-US" sz="1800" b="1" dirty="0"/>
                        <a:t>Participate in leverage events and host community-facing engagements. </a:t>
                      </a:r>
                    </a:p>
                    <a:p>
                      <a:pPr>
                        <a:spcAft>
                          <a:spcPts val="1000"/>
                        </a:spcAft>
                      </a:pPr>
                      <a:r>
                        <a:rPr lang="en-US" sz="1800" b="1" dirty="0"/>
                        <a:t>Coordinate existing broadband planning efforts across 25 counties.</a:t>
                      </a:r>
                    </a:p>
                    <a:p>
                      <a:pPr>
                        <a:spcAft>
                          <a:spcPts val="1000"/>
                        </a:spcAft>
                      </a:pPr>
                      <a:r>
                        <a:rPr lang="en-US" sz="1800" b="1" dirty="0"/>
                        <a:t>Engage w Rural LISC workforce delivery initiatives &amp; ETCOG Rural Set Go.</a:t>
                      </a:r>
                    </a:p>
                    <a:p>
                      <a:endParaRPr lang="en-US" sz="2000" b="1" dirty="0"/>
                    </a:p>
                  </a:txBody>
                  <a:tcPr/>
                </a:tc>
                <a:tc>
                  <a:txBody>
                    <a:bodyPr/>
                    <a:lstStyle/>
                    <a:p>
                      <a:pPr>
                        <a:spcAft>
                          <a:spcPts val="1000"/>
                        </a:spcAft>
                      </a:pPr>
                      <a:r>
                        <a:rPr lang="en-US" sz="1800" b="1" dirty="0"/>
                        <a:t>Participate in leverage events and host community-facing engagements. </a:t>
                      </a:r>
                    </a:p>
                    <a:p>
                      <a:pPr>
                        <a:spcAft>
                          <a:spcPts val="1000"/>
                        </a:spcAft>
                      </a:pPr>
                      <a:r>
                        <a:rPr lang="en-US" sz="1800" b="1" dirty="0"/>
                        <a:t>Ongoing coordination of broadband planning. </a:t>
                      </a:r>
                    </a:p>
                    <a:p>
                      <a:pPr>
                        <a:spcAft>
                          <a:spcPts val="1000"/>
                        </a:spcAft>
                      </a:pPr>
                      <a:r>
                        <a:rPr lang="en-US" sz="1800" b="1" dirty="0"/>
                        <a:t>Ongoing workforce engagement for                 Rural LISC &amp; ETCOG.</a:t>
                      </a:r>
                    </a:p>
                    <a:p>
                      <a:pPr>
                        <a:spcAft>
                          <a:spcPts val="1000"/>
                        </a:spcAft>
                      </a:pPr>
                      <a:r>
                        <a:rPr lang="en-US" sz="1800" b="1" dirty="0"/>
                        <a:t>RFP planning &amp; support for 3 to 4 micro communities.</a:t>
                      </a:r>
                    </a:p>
                  </a:txBody>
                  <a:tcPr/>
                </a:tc>
                <a:tc>
                  <a:txBody>
                    <a:bodyPr/>
                    <a:lstStyle/>
                    <a:p>
                      <a:pPr>
                        <a:spcAft>
                          <a:spcPts val="1000"/>
                        </a:spcAft>
                      </a:pPr>
                      <a:r>
                        <a:rPr lang="en-US" sz="1800" b="1" dirty="0"/>
                        <a:t>Participate in leverage events and host community-facing engagements. </a:t>
                      </a:r>
                    </a:p>
                    <a:p>
                      <a:pPr>
                        <a:spcAft>
                          <a:spcPts val="1000"/>
                        </a:spcAft>
                      </a:pPr>
                      <a:r>
                        <a:rPr lang="en-US" sz="1800" b="1" dirty="0"/>
                        <a:t>Ongoing coordination of broadband planning. </a:t>
                      </a:r>
                    </a:p>
                    <a:p>
                      <a:pPr>
                        <a:spcAft>
                          <a:spcPts val="1000"/>
                        </a:spcAft>
                      </a:pPr>
                      <a:r>
                        <a:rPr lang="en-US" sz="1800" b="1" dirty="0"/>
                        <a:t>Ongoing workforce engagement for                 Rural LISC &amp; ETCOG.</a:t>
                      </a:r>
                    </a:p>
                    <a:p>
                      <a:pPr>
                        <a:spcAft>
                          <a:spcPts val="1000"/>
                        </a:spcAft>
                      </a:pPr>
                      <a:r>
                        <a:rPr lang="en-US" sz="1800" b="1" dirty="0"/>
                        <a:t>Prospective grant list development for broadband &amp; digital inclusion.</a:t>
                      </a:r>
                    </a:p>
                  </a:txBody>
                  <a:tcPr/>
                </a:tc>
                <a:tc>
                  <a:txBody>
                    <a:bodyPr/>
                    <a:lstStyle/>
                    <a:p>
                      <a:pPr>
                        <a:spcAft>
                          <a:spcPts val="1000"/>
                        </a:spcAft>
                      </a:pPr>
                      <a:r>
                        <a:rPr lang="en-US" sz="1800" b="1" dirty="0"/>
                        <a:t>Participate in leverage events and host community-facing engagements. </a:t>
                      </a:r>
                    </a:p>
                    <a:p>
                      <a:pPr>
                        <a:spcAft>
                          <a:spcPts val="1000"/>
                        </a:spcAft>
                      </a:pPr>
                      <a:r>
                        <a:rPr lang="en-US" sz="1800" b="1" dirty="0"/>
                        <a:t>Ongoing prospective grant development.</a:t>
                      </a:r>
                    </a:p>
                    <a:p>
                      <a:endParaRPr lang="en-US" dirty="0"/>
                    </a:p>
                  </a:txBody>
                  <a:tcPr/>
                </a:tc>
                <a:extLst>
                  <a:ext uri="{0D108BD9-81ED-4DB2-BD59-A6C34878D82A}">
                    <a16:rowId xmlns:a16="http://schemas.microsoft.com/office/drawing/2014/main" val="2910223460"/>
                  </a:ext>
                </a:extLst>
              </a:tr>
            </a:tbl>
          </a:graphicData>
        </a:graphic>
      </p:graphicFrame>
    </p:spTree>
    <p:extLst>
      <p:ext uri="{BB962C8B-B14F-4D97-AF65-F5344CB8AC3E}">
        <p14:creationId xmlns:p14="http://schemas.microsoft.com/office/powerpoint/2010/main" val="34726709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5BFB3E7-5DB0-3427-BD04-CC098DAC9D0F}"/>
              </a:ext>
            </a:extLst>
          </p:cNvPr>
          <p:cNvPicPr>
            <a:picLocks noChangeAspect="1"/>
          </p:cNvPicPr>
          <p:nvPr/>
        </p:nvPicPr>
        <p:blipFill>
          <a:blip r:embed="rId2"/>
          <a:stretch>
            <a:fillRect/>
          </a:stretch>
        </p:blipFill>
        <p:spPr>
          <a:xfrm>
            <a:off x="4170948" y="224829"/>
            <a:ext cx="7788823" cy="6408342"/>
          </a:xfrm>
          <a:prstGeom prst="rect">
            <a:avLst/>
          </a:prstGeom>
        </p:spPr>
      </p:pic>
      <p:sp>
        <p:nvSpPr>
          <p:cNvPr id="4" name="TextBox 3">
            <a:extLst>
              <a:ext uri="{FF2B5EF4-FFF2-40B4-BE49-F238E27FC236}">
                <a16:creationId xmlns:a16="http://schemas.microsoft.com/office/drawing/2014/main" id="{9CCD3D88-F3BC-6789-80B6-0B6F06C2EA56}"/>
              </a:ext>
            </a:extLst>
          </p:cNvPr>
          <p:cNvSpPr txBox="1"/>
          <p:nvPr/>
        </p:nvSpPr>
        <p:spPr>
          <a:xfrm>
            <a:off x="468185" y="478748"/>
            <a:ext cx="3316023" cy="1754326"/>
          </a:xfrm>
          <a:prstGeom prst="rect">
            <a:avLst/>
          </a:prstGeom>
          <a:noFill/>
          <a:ln>
            <a:noFill/>
          </a:ln>
        </p:spPr>
        <p:txBody>
          <a:bodyPr wrap="square" rtlCol="0">
            <a:spAutoFit/>
          </a:bodyPr>
          <a:lstStyle/>
          <a:p>
            <a:pPr algn="ctr"/>
            <a:r>
              <a:rPr lang="en-US" sz="3600" b="1" dirty="0"/>
              <a:t>Current State of</a:t>
            </a:r>
          </a:p>
          <a:p>
            <a:pPr algn="ctr"/>
            <a:r>
              <a:rPr lang="en-US" sz="3600" b="1" dirty="0"/>
              <a:t>Broadband in</a:t>
            </a:r>
          </a:p>
          <a:p>
            <a:pPr algn="ctr"/>
            <a:r>
              <a:rPr lang="en-US" sz="3600" b="1" dirty="0"/>
              <a:t>Deep East Texas</a:t>
            </a:r>
          </a:p>
        </p:txBody>
      </p:sp>
      <p:sp>
        <p:nvSpPr>
          <p:cNvPr id="5" name="TextBox 4">
            <a:extLst>
              <a:ext uri="{FF2B5EF4-FFF2-40B4-BE49-F238E27FC236}">
                <a16:creationId xmlns:a16="http://schemas.microsoft.com/office/drawing/2014/main" id="{AA25DE63-32B2-172F-D29E-9516D339C78D}"/>
              </a:ext>
            </a:extLst>
          </p:cNvPr>
          <p:cNvSpPr txBox="1"/>
          <p:nvPr/>
        </p:nvSpPr>
        <p:spPr>
          <a:xfrm>
            <a:off x="355643" y="2389582"/>
            <a:ext cx="3316023" cy="3662541"/>
          </a:xfrm>
          <a:prstGeom prst="rect">
            <a:avLst/>
          </a:prstGeom>
          <a:noFill/>
          <a:ln>
            <a:noFill/>
          </a:ln>
        </p:spPr>
        <p:txBody>
          <a:bodyPr wrap="square" rtlCol="0">
            <a:spAutoFit/>
          </a:bodyPr>
          <a:lstStyle/>
          <a:p>
            <a:pPr algn="ctr"/>
            <a:r>
              <a:rPr lang="en-US" sz="3200" dirty="0"/>
              <a:t>191,000 </a:t>
            </a:r>
          </a:p>
          <a:p>
            <a:pPr algn="ctr"/>
            <a:r>
              <a:rPr lang="en-US" sz="3200" dirty="0"/>
              <a:t>Total BSL’s</a:t>
            </a:r>
          </a:p>
          <a:p>
            <a:pPr algn="ctr"/>
            <a:endParaRPr lang="en-US" sz="2000" dirty="0"/>
          </a:p>
          <a:p>
            <a:pPr algn="ctr"/>
            <a:r>
              <a:rPr lang="en-US" sz="3200" dirty="0"/>
              <a:t>75,000 </a:t>
            </a:r>
          </a:p>
          <a:p>
            <a:pPr algn="ctr"/>
            <a:r>
              <a:rPr lang="en-US" sz="3200" dirty="0"/>
              <a:t>Unserved</a:t>
            </a:r>
          </a:p>
          <a:p>
            <a:pPr algn="ctr"/>
            <a:endParaRPr lang="en-US" sz="2000" dirty="0"/>
          </a:p>
          <a:p>
            <a:pPr algn="ctr"/>
            <a:r>
              <a:rPr lang="en-US" sz="3200" dirty="0"/>
              <a:t>20,000 Underserved</a:t>
            </a:r>
          </a:p>
        </p:txBody>
      </p:sp>
    </p:spTree>
    <p:extLst>
      <p:ext uri="{BB962C8B-B14F-4D97-AF65-F5344CB8AC3E}">
        <p14:creationId xmlns:p14="http://schemas.microsoft.com/office/powerpoint/2010/main" val="3601324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4E56B54-8EC4-ED06-9EE6-C0D0A679F875}"/>
              </a:ext>
            </a:extLst>
          </p:cNvPr>
          <p:cNvPicPr>
            <a:picLocks noChangeAspect="1"/>
          </p:cNvPicPr>
          <p:nvPr/>
        </p:nvPicPr>
        <p:blipFill>
          <a:blip r:embed="rId2"/>
          <a:stretch>
            <a:fillRect/>
          </a:stretch>
        </p:blipFill>
        <p:spPr>
          <a:xfrm>
            <a:off x="453572" y="586679"/>
            <a:ext cx="7358743" cy="6053607"/>
          </a:xfrm>
          <a:prstGeom prst="rect">
            <a:avLst/>
          </a:prstGeom>
        </p:spPr>
      </p:pic>
      <p:pic>
        <p:nvPicPr>
          <p:cNvPr id="4" name="Picture 3">
            <a:extLst>
              <a:ext uri="{FF2B5EF4-FFF2-40B4-BE49-F238E27FC236}">
                <a16:creationId xmlns:a16="http://schemas.microsoft.com/office/drawing/2014/main" id="{159F45FB-DFF5-F39D-559B-6EC3AE96DFB0}"/>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8642743" y="995611"/>
            <a:ext cx="2582047" cy="3371850"/>
          </a:xfrm>
          <a:prstGeom prst="rect">
            <a:avLst/>
          </a:prstGeom>
          <a:ln w="19050">
            <a:solidFill>
              <a:schemeClr val="tx1"/>
            </a:solidFill>
          </a:ln>
        </p:spPr>
      </p:pic>
      <p:sp>
        <p:nvSpPr>
          <p:cNvPr id="5" name="TextBox 4">
            <a:extLst>
              <a:ext uri="{FF2B5EF4-FFF2-40B4-BE49-F238E27FC236}">
                <a16:creationId xmlns:a16="http://schemas.microsoft.com/office/drawing/2014/main" id="{3D1F2D12-DF83-A1E3-9C04-62D72B500FAE}"/>
              </a:ext>
            </a:extLst>
          </p:cNvPr>
          <p:cNvSpPr txBox="1"/>
          <p:nvPr/>
        </p:nvSpPr>
        <p:spPr>
          <a:xfrm>
            <a:off x="9049478" y="4502108"/>
            <a:ext cx="1712306" cy="707886"/>
          </a:xfrm>
          <a:prstGeom prst="rect">
            <a:avLst/>
          </a:prstGeom>
          <a:noFill/>
          <a:ln>
            <a:noFill/>
          </a:ln>
        </p:spPr>
        <p:txBody>
          <a:bodyPr wrap="square" rtlCol="0">
            <a:spAutoFit/>
          </a:bodyPr>
          <a:lstStyle/>
          <a:p>
            <a:pPr algn="ctr"/>
            <a:r>
              <a:rPr lang="en-US" sz="2000" dirty="0"/>
              <a:t>Sabine County</a:t>
            </a:r>
          </a:p>
          <a:p>
            <a:pPr algn="ctr"/>
            <a:r>
              <a:rPr lang="en-US" sz="2000" dirty="0"/>
              <a:t>Fiber Project</a:t>
            </a:r>
          </a:p>
        </p:txBody>
      </p:sp>
    </p:spTree>
    <p:extLst>
      <p:ext uri="{BB962C8B-B14F-4D97-AF65-F5344CB8AC3E}">
        <p14:creationId xmlns:p14="http://schemas.microsoft.com/office/powerpoint/2010/main" val="535057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723F1F7-E16F-3011-ECA0-04B74A2CDD91}"/>
              </a:ext>
            </a:extLst>
          </p:cNvPr>
          <p:cNvPicPr>
            <a:picLocks noChangeAspect="1"/>
          </p:cNvPicPr>
          <p:nvPr/>
        </p:nvPicPr>
        <p:blipFill>
          <a:blip r:embed="rId2"/>
          <a:stretch>
            <a:fillRect/>
          </a:stretch>
        </p:blipFill>
        <p:spPr>
          <a:xfrm>
            <a:off x="2226826" y="342830"/>
            <a:ext cx="7738347" cy="6339323"/>
          </a:xfrm>
          <a:prstGeom prst="rect">
            <a:avLst/>
          </a:prstGeom>
        </p:spPr>
      </p:pic>
    </p:spTree>
    <p:extLst>
      <p:ext uri="{BB962C8B-B14F-4D97-AF65-F5344CB8AC3E}">
        <p14:creationId xmlns:p14="http://schemas.microsoft.com/office/powerpoint/2010/main" val="1202614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636</TotalTime>
  <Words>365</Words>
  <Application>Microsoft Office PowerPoint</Application>
  <PresentationFormat>Widescreen</PresentationFormat>
  <Paragraphs>59</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Calibri Light</vt:lpstr>
      <vt:lpstr>Montserrat</vt:lpstr>
      <vt:lpstr>var(--font-h1)</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Lonnie Hunt</dc:creator>
  <cp:lastModifiedBy>Laurie Thompson</cp:lastModifiedBy>
  <cp:revision>3</cp:revision>
  <dcterms:created xsi:type="dcterms:W3CDTF">2024-05-11T17:27:49Z</dcterms:created>
  <dcterms:modified xsi:type="dcterms:W3CDTF">2024-05-15T15:13:39Z</dcterms:modified>
</cp:coreProperties>
</file>