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arlow" panose="00000500000000000000" pitchFamily="2" charset="0"/>
      <p:regular r:id="rId10"/>
    </p:embeddedFont>
    <p:embeddedFont>
      <p:font typeface="Barlow Bold" panose="020B0604020202020204" charset="0"/>
      <p:regular r:id="rId11"/>
    </p:embeddedFont>
    <p:embeddedFont>
      <p:font typeface="Canva Sans" panose="020B0604020202020204" charset="0"/>
      <p:regular r:id="rId12"/>
    </p:embeddedFont>
    <p:embeddedFont>
      <p:font typeface="Canva Sans Bold" panose="020B0604020202020204" charset="0"/>
      <p:regular r:id="rId13"/>
    </p:embeddedFont>
    <p:embeddedFont>
      <p:font typeface="Clear Sans" panose="020B0604020202020204" charset="0"/>
      <p:regular r:id="rId14"/>
    </p:embeddedFont>
    <p:embeddedFont>
      <p:font typeface="Clear Sans Bold" panose="020B0604020202020204" charset="0"/>
      <p:regular r:id="rId15"/>
    </p:embeddedFont>
    <p:embeddedFont>
      <p:font typeface="Clear Sans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4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Welcome and introduction </a:t>
            </a:r>
          </a:p>
          <a:p>
            <a:r>
              <a:rPr lang="en-US"/>
              <a:t>Led by Hunter with transition to Brandon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 overview of how UADA Extension works. </a:t>
            </a:r>
          </a:p>
          <a:p>
            <a:endParaRPr lang="en-US"/>
          </a:p>
          <a:p>
            <a:r>
              <a:rPr lang="en-US"/>
              <a:t>We are one of just a few Extensions to lead a University Center.</a:t>
            </a:r>
          </a:p>
          <a:p>
            <a:endParaRPr lang="en-US"/>
          </a:p>
          <a:p>
            <a:r>
              <a:rPr lang="en-US"/>
              <a:t>Unique value-add is our connection to every county, content experts, trust, and non-biased information.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 terms of EDA Investment Priorities</a:t>
            </a:r>
          </a:p>
          <a:p>
            <a:endParaRPr lang="en-US"/>
          </a:p>
          <a:p>
            <a:r>
              <a:rPr lang="en-US"/>
              <a:t>Invested in the Equity and Workforce lens to conduct our work</a:t>
            </a:r>
          </a:p>
          <a:p>
            <a:endParaRPr lang="en-US"/>
          </a:p>
          <a:p>
            <a:r>
              <a:rPr lang="en-US"/>
              <a:t>Supporting rural, Hispanic, and Marshallese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Building Capacity Through Grant Writing Workshops one of the many ways we are providing technical assistance to EDDs and their communities.</a:t>
            </a:r>
          </a:p>
          <a:p>
            <a:endParaRPr lang="en-US"/>
          </a:p>
          <a:p>
            <a:r>
              <a:rPr lang="en-US"/>
              <a:t>Elevate EDDs as an expert and a partner in grant writing related to their priorities. </a:t>
            </a:r>
          </a:p>
          <a:p>
            <a:endParaRPr lang="en-US"/>
          </a:p>
          <a:p>
            <a:r>
              <a:rPr lang="en-US"/>
              <a:t>Workshop lifts the "floor" for knowledge through hands-on, engaging content and practice.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Labor Market Observatories created for each EDD on key workforce data points.</a:t>
            </a:r>
          </a:p>
          <a:p>
            <a:endParaRPr lang="en-US"/>
          </a:p>
          <a:p>
            <a:r>
              <a:rPr lang="en-US"/>
              <a:t>Benefits include:</a:t>
            </a:r>
          </a:p>
          <a:p>
            <a:r>
              <a:rPr lang="en-US"/>
              <a:t>- comparison to US, State, and Region-level data</a:t>
            </a:r>
          </a:p>
          <a:p>
            <a:r>
              <a:rPr lang="en-US"/>
              <a:t>- data will be sorted by the district, removing the need for EDD staff to calculate stats for their service area (not seen in current federal resources)</a:t>
            </a:r>
          </a:p>
          <a:p>
            <a:r>
              <a:rPr lang="en-US"/>
              <a:t>- empowers EDD staff to use data sourced into one location</a:t>
            </a:r>
          </a:p>
          <a:p>
            <a:endParaRPr lang="en-US"/>
          </a:p>
          <a:p>
            <a:r>
              <a:rPr lang="en-US"/>
              <a:t>Being built in partnership with our strategic partner, Heartland Forward and will also includes training on how to use it and reports from data we collect.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Storytelling could look like a number of things for UADA EDA UC and for PDDs. </a:t>
            </a:r>
          </a:p>
          <a:p>
            <a:endParaRPr lang="en-US"/>
          </a:p>
          <a:p>
            <a:r>
              <a:rPr lang="en-US"/>
              <a:t>Who is the audience?</a:t>
            </a:r>
          </a:p>
          <a:p>
            <a:r>
              <a:rPr lang="en-US"/>
              <a:t>What is the information being communicated?</a:t>
            </a:r>
          </a:p>
          <a:p>
            <a:r>
              <a:rPr lang="en-US"/>
              <a:t>Why is it important?</a:t>
            </a:r>
          </a:p>
          <a:p>
            <a:endParaRPr lang="en-US"/>
          </a:p>
          <a:p>
            <a:r>
              <a:rPr lang="en-US"/>
              <a:t>One-pager: Offered in English and Spanish with Marshallese down the way once we hire someone.</a:t>
            </a:r>
          </a:p>
          <a:p>
            <a:endParaRPr lang="en-US"/>
          </a:p>
          <a:p>
            <a:r>
              <a:rPr lang="en-US"/>
              <a:t>FACT Sheet Newsletter</a:t>
            </a:r>
          </a:p>
          <a:p>
            <a:r>
              <a:rPr lang="en-US"/>
              <a:t>- biweekly newsletter for community covering Funding, Activities, Community, and Tools related to economic and workforce development.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Arkansas Community Economic Development Alliance (ACEDA)</a:t>
            </a:r>
          </a:p>
          <a:p>
            <a:r>
              <a:rPr lang="en-US"/>
              <a:t>Group that meets quarterly to leverage resources and ideas to support economic development around the state. </a:t>
            </a:r>
          </a:p>
          <a:p>
            <a:r>
              <a:rPr lang="en-US"/>
              <a:t>April from AURO EDA office along with Panel of EDDs to be featured in July meeting</a:t>
            </a:r>
          </a:p>
          <a:p>
            <a:r>
              <a:rPr lang="en-US"/>
              <a:t>- curate questions from the group (150+ listserv)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aex.uada.edu/business-communities/economic-development/" TargetMode="External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0872" y="-3172379"/>
            <a:ext cx="7573225" cy="6508240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9619" y="0"/>
              <a:ext cx="793562" cy="698500"/>
            </a:xfrm>
            <a:custGeom>
              <a:avLst/>
              <a:gdLst/>
              <a:ahLst/>
              <a:cxnLst/>
              <a:rect l="l" t="t" r="r" b="b"/>
              <a:pathLst>
                <a:path w="793562" h="698500">
                  <a:moveTo>
                    <a:pt x="777990" y="392546"/>
                  </a:moveTo>
                  <a:lnTo>
                    <a:pt x="625172" y="655204"/>
                  </a:lnTo>
                  <a:cubicBezTo>
                    <a:pt x="609576" y="682009"/>
                    <a:pt x="580902" y="698500"/>
                    <a:pt x="549890" y="698500"/>
                  </a:cubicBezTo>
                  <a:lnTo>
                    <a:pt x="243672" y="698500"/>
                  </a:lnTo>
                  <a:cubicBezTo>
                    <a:pt x="212660" y="698500"/>
                    <a:pt x="183986" y="682009"/>
                    <a:pt x="168390" y="655204"/>
                  </a:cubicBezTo>
                  <a:lnTo>
                    <a:pt x="15572" y="392546"/>
                  </a:lnTo>
                  <a:cubicBezTo>
                    <a:pt x="0" y="365782"/>
                    <a:pt x="0" y="332718"/>
                    <a:pt x="15572" y="305954"/>
                  </a:cubicBezTo>
                  <a:lnTo>
                    <a:pt x="168390" y="43296"/>
                  </a:lnTo>
                  <a:cubicBezTo>
                    <a:pt x="183986" y="16491"/>
                    <a:pt x="212660" y="0"/>
                    <a:pt x="243672" y="0"/>
                  </a:cubicBezTo>
                  <a:lnTo>
                    <a:pt x="549890" y="0"/>
                  </a:lnTo>
                  <a:cubicBezTo>
                    <a:pt x="580902" y="0"/>
                    <a:pt x="609576" y="16491"/>
                    <a:pt x="625172" y="43296"/>
                  </a:cubicBezTo>
                  <a:lnTo>
                    <a:pt x="777990" y="305954"/>
                  </a:lnTo>
                  <a:cubicBezTo>
                    <a:pt x="793562" y="332718"/>
                    <a:pt x="793562" y="365782"/>
                    <a:pt x="777990" y="392546"/>
                  </a:cubicBezTo>
                  <a:close/>
                </a:path>
              </a:pathLst>
            </a:custGeom>
            <a:solidFill>
              <a:srgbClr val="112D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70251" y="-3256312"/>
            <a:ext cx="7023846" cy="6036118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7620" y="0"/>
              <a:ext cx="797561" cy="698500"/>
            </a:xfrm>
            <a:custGeom>
              <a:avLst/>
              <a:gdLst/>
              <a:ahLst/>
              <a:cxnLst/>
              <a:rect l="l" t="t" r="r" b="b"/>
              <a:pathLst>
                <a:path w="797561" h="698500">
                  <a:moveTo>
                    <a:pt x="785225" y="383548"/>
                  </a:moveTo>
                  <a:lnTo>
                    <a:pt x="621935" y="664202"/>
                  </a:lnTo>
                  <a:cubicBezTo>
                    <a:pt x="609580" y="685437"/>
                    <a:pt x="586867" y="698500"/>
                    <a:pt x="562300" y="698500"/>
                  </a:cubicBezTo>
                  <a:lnTo>
                    <a:pt x="235260" y="698500"/>
                  </a:lnTo>
                  <a:cubicBezTo>
                    <a:pt x="210693" y="698500"/>
                    <a:pt x="187980" y="685437"/>
                    <a:pt x="175625" y="664202"/>
                  </a:cubicBezTo>
                  <a:lnTo>
                    <a:pt x="12335" y="383548"/>
                  </a:lnTo>
                  <a:cubicBezTo>
                    <a:pt x="0" y="362346"/>
                    <a:pt x="0" y="336154"/>
                    <a:pt x="12335" y="314952"/>
                  </a:cubicBezTo>
                  <a:lnTo>
                    <a:pt x="175625" y="34298"/>
                  </a:lnTo>
                  <a:cubicBezTo>
                    <a:pt x="187980" y="13063"/>
                    <a:pt x="210693" y="0"/>
                    <a:pt x="235260" y="0"/>
                  </a:cubicBezTo>
                  <a:lnTo>
                    <a:pt x="562300" y="0"/>
                  </a:lnTo>
                  <a:cubicBezTo>
                    <a:pt x="586867" y="0"/>
                    <a:pt x="609580" y="13063"/>
                    <a:pt x="621935" y="34298"/>
                  </a:cubicBezTo>
                  <a:lnTo>
                    <a:pt x="785225" y="314952"/>
                  </a:lnTo>
                  <a:cubicBezTo>
                    <a:pt x="797560" y="336154"/>
                    <a:pt x="797560" y="362346"/>
                    <a:pt x="785225" y="3835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27BBB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475218" y="-3414843"/>
            <a:ext cx="6522082" cy="5604914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8206" y="0"/>
              <a:ext cx="796388" cy="698500"/>
            </a:xfrm>
            <a:custGeom>
              <a:avLst/>
              <a:gdLst/>
              <a:ahLst/>
              <a:cxnLst/>
              <a:rect l="l" t="t" r="r" b="b"/>
              <a:pathLst>
                <a:path w="796388" h="698500">
                  <a:moveTo>
                    <a:pt x="783104" y="386186"/>
                  </a:moveTo>
                  <a:lnTo>
                    <a:pt x="622884" y="661564"/>
                  </a:lnTo>
                  <a:cubicBezTo>
                    <a:pt x="609579" y="684432"/>
                    <a:pt x="585118" y="698500"/>
                    <a:pt x="558661" y="698500"/>
                  </a:cubicBezTo>
                  <a:lnTo>
                    <a:pt x="237727" y="698500"/>
                  </a:lnTo>
                  <a:cubicBezTo>
                    <a:pt x="211270" y="698500"/>
                    <a:pt x="186809" y="684432"/>
                    <a:pt x="173504" y="661564"/>
                  </a:cubicBezTo>
                  <a:lnTo>
                    <a:pt x="13284" y="386186"/>
                  </a:lnTo>
                  <a:cubicBezTo>
                    <a:pt x="0" y="363354"/>
                    <a:pt x="0" y="335146"/>
                    <a:pt x="13284" y="312314"/>
                  </a:cubicBezTo>
                  <a:lnTo>
                    <a:pt x="173504" y="36936"/>
                  </a:lnTo>
                  <a:cubicBezTo>
                    <a:pt x="186809" y="14068"/>
                    <a:pt x="211270" y="0"/>
                    <a:pt x="237727" y="0"/>
                  </a:cubicBezTo>
                  <a:lnTo>
                    <a:pt x="558661" y="0"/>
                  </a:lnTo>
                  <a:cubicBezTo>
                    <a:pt x="585118" y="0"/>
                    <a:pt x="609579" y="14068"/>
                    <a:pt x="622884" y="36936"/>
                  </a:cubicBezTo>
                  <a:lnTo>
                    <a:pt x="783104" y="312314"/>
                  </a:lnTo>
                  <a:cubicBezTo>
                    <a:pt x="796388" y="335146"/>
                    <a:pt x="796388" y="363354"/>
                    <a:pt x="783104" y="38618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gradFill>
                <a:gsLst>
                  <a:gs pos="0">
                    <a:srgbClr val="FFE42F">
                      <a:alpha val="85000"/>
                    </a:srgbClr>
                  </a:gs>
                  <a:gs pos="100000">
                    <a:srgbClr val="FFB613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0377335" y="3987882"/>
            <a:ext cx="9234335" cy="8103129"/>
          </a:xfrm>
          <a:custGeom>
            <a:avLst/>
            <a:gdLst/>
            <a:ahLst/>
            <a:cxnLst/>
            <a:rect l="l" t="t" r="r" b="b"/>
            <a:pathLst>
              <a:path w="9234335" h="8103129">
                <a:moveTo>
                  <a:pt x="9234335" y="0"/>
                </a:moveTo>
                <a:lnTo>
                  <a:pt x="0" y="0"/>
                </a:lnTo>
                <a:lnTo>
                  <a:pt x="0" y="8103129"/>
                </a:lnTo>
                <a:lnTo>
                  <a:pt x="9234335" y="8103129"/>
                </a:lnTo>
                <a:lnTo>
                  <a:pt x="923433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416622" y="194906"/>
            <a:ext cx="9055956" cy="8229600"/>
          </a:xfrm>
          <a:custGeom>
            <a:avLst/>
            <a:gdLst/>
            <a:ahLst/>
            <a:cxnLst/>
            <a:rect l="l" t="t" r="r" b="b"/>
            <a:pathLst>
              <a:path w="9055956" h="8229600">
                <a:moveTo>
                  <a:pt x="0" y="0"/>
                </a:moveTo>
                <a:lnTo>
                  <a:pt x="9055956" y="0"/>
                </a:lnTo>
                <a:lnTo>
                  <a:pt x="90559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828222" y="911721"/>
            <a:ext cx="7908037" cy="6795970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6204" y="0"/>
              <a:ext cx="800393" cy="698500"/>
            </a:xfrm>
            <a:custGeom>
              <a:avLst/>
              <a:gdLst/>
              <a:ahLst/>
              <a:cxnLst/>
              <a:rect l="l" t="t" r="r" b="b"/>
              <a:pathLst>
                <a:path w="800393" h="698500">
                  <a:moveTo>
                    <a:pt x="790349" y="377174"/>
                  </a:moveTo>
                  <a:lnTo>
                    <a:pt x="619643" y="670576"/>
                  </a:lnTo>
                  <a:cubicBezTo>
                    <a:pt x="609584" y="687864"/>
                    <a:pt x="591091" y="698500"/>
                    <a:pt x="571089" y="698500"/>
                  </a:cubicBezTo>
                  <a:lnTo>
                    <a:pt x="229303" y="698500"/>
                  </a:lnTo>
                  <a:cubicBezTo>
                    <a:pt x="209301" y="698500"/>
                    <a:pt x="190808" y="687864"/>
                    <a:pt x="180749" y="670576"/>
                  </a:cubicBezTo>
                  <a:lnTo>
                    <a:pt x="10043" y="377174"/>
                  </a:lnTo>
                  <a:cubicBezTo>
                    <a:pt x="0" y="359913"/>
                    <a:pt x="0" y="338587"/>
                    <a:pt x="10043" y="321326"/>
                  </a:cubicBezTo>
                  <a:lnTo>
                    <a:pt x="180749" y="27924"/>
                  </a:lnTo>
                  <a:cubicBezTo>
                    <a:pt x="190808" y="10636"/>
                    <a:pt x="209301" y="0"/>
                    <a:pt x="229303" y="0"/>
                  </a:cubicBezTo>
                  <a:lnTo>
                    <a:pt x="571089" y="0"/>
                  </a:lnTo>
                  <a:cubicBezTo>
                    <a:pt x="591091" y="0"/>
                    <a:pt x="609584" y="10636"/>
                    <a:pt x="619643" y="27924"/>
                  </a:cubicBezTo>
                  <a:lnTo>
                    <a:pt x="790349" y="321326"/>
                  </a:lnTo>
                  <a:cubicBezTo>
                    <a:pt x="800392" y="338587"/>
                    <a:pt x="800392" y="359913"/>
                    <a:pt x="790349" y="377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420622" y="1326710"/>
            <a:ext cx="6723237" cy="5965993"/>
            <a:chOff x="0" y="0"/>
            <a:chExt cx="4346359" cy="3856825"/>
          </a:xfrm>
        </p:grpSpPr>
        <p:sp>
          <p:nvSpPr>
            <p:cNvPr id="17" name="Freeform 17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5"/>
              <a:stretch>
                <a:fillRect t="-8144" b="-421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17233" y="308492"/>
            <a:ext cx="1084133" cy="1261537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895564" y="516003"/>
            <a:ext cx="727472" cy="846513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9526592" y="4858699"/>
            <a:ext cx="5973371" cy="5428301"/>
          </a:xfrm>
          <a:custGeom>
            <a:avLst/>
            <a:gdLst/>
            <a:ahLst/>
            <a:cxnLst/>
            <a:rect l="l" t="t" r="r" b="b"/>
            <a:pathLst>
              <a:path w="5973371" h="5428301">
                <a:moveTo>
                  <a:pt x="0" y="0"/>
                </a:moveTo>
                <a:lnTo>
                  <a:pt x="5973372" y="0"/>
                </a:lnTo>
                <a:lnTo>
                  <a:pt x="5973372" y="5428301"/>
                </a:lnTo>
                <a:lnTo>
                  <a:pt x="0" y="5428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9736201" y="5164741"/>
            <a:ext cx="5357059" cy="4603722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10545" y="0"/>
              <a:ext cx="791709" cy="698500"/>
            </a:xfrm>
            <a:custGeom>
              <a:avLst/>
              <a:gdLst/>
              <a:ahLst/>
              <a:cxnLst/>
              <a:rect l="l" t="t" r="r" b="b"/>
              <a:pathLst>
                <a:path w="791709" h="698500">
                  <a:moveTo>
                    <a:pt x="774638" y="396717"/>
                  </a:moveTo>
                  <a:lnTo>
                    <a:pt x="626672" y="651033"/>
                  </a:lnTo>
                  <a:cubicBezTo>
                    <a:pt x="609574" y="680421"/>
                    <a:pt x="578138" y="698500"/>
                    <a:pt x="544138" y="698500"/>
                  </a:cubicBezTo>
                  <a:lnTo>
                    <a:pt x="247572" y="698500"/>
                  </a:lnTo>
                  <a:cubicBezTo>
                    <a:pt x="213572" y="698500"/>
                    <a:pt x="182136" y="680421"/>
                    <a:pt x="165038" y="651033"/>
                  </a:cubicBezTo>
                  <a:lnTo>
                    <a:pt x="17072" y="396717"/>
                  </a:lnTo>
                  <a:cubicBezTo>
                    <a:pt x="0" y="367375"/>
                    <a:pt x="0" y="331125"/>
                    <a:pt x="17072" y="301783"/>
                  </a:cubicBezTo>
                  <a:lnTo>
                    <a:pt x="165038" y="47467"/>
                  </a:lnTo>
                  <a:cubicBezTo>
                    <a:pt x="182136" y="18079"/>
                    <a:pt x="213572" y="0"/>
                    <a:pt x="247572" y="0"/>
                  </a:cubicBezTo>
                  <a:lnTo>
                    <a:pt x="544138" y="0"/>
                  </a:lnTo>
                  <a:cubicBezTo>
                    <a:pt x="578138" y="0"/>
                    <a:pt x="609574" y="18079"/>
                    <a:pt x="626672" y="47467"/>
                  </a:cubicBezTo>
                  <a:lnTo>
                    <a:pt x="774638" y="301783"/>
                  </a:lnTo>
                  <a:cubicBezTo>
                    <a:pt x="791710" y="331125"/>
                    <a:pt x="791710" y="367375"/>
                    <a:pt x="774638" y="39671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0165464" y="5488650"/>
            <a:ext cx="4479483" cy="3974955"/>
            <a:chOff x="0" y="0"/>
            <a:chExt cx="4346359" cy="3856825"/>
          </a:xfrm>
        </p:grpSpPr>
        <p:sp>
          <p:nvSpPr>
            <p:cNvPr id="29" name="Freeform 29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6"/>
              <a:stretch>
                <a:fillRect t="-6345" b="-634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853415" y="8410686"/>
            <a:ext cx="9587865" cy="1052918"/>
            <a:chOff x="0" y="0"/>
            <a:chExt cx="5551013" cy="609600"/>
          </a:xfrm>
        </p:grpSpPr>
        <p:sp>
          <p:nvSpPr>
            <p:cNvPr id="31" name="Freeform 31"/>
            <p:cNvSpPr/>
            <p:nvPr/>
          </p:nvSpPr>
          <p:spPr>
            <a:xfrm>
              <a:off x="3924" y="0"/>
              <a:ext cx="5543165" cy="609600"/>
            </a:xfrm>
            <a:custGeom>
              <a:avLst/>
              <a:gdLst/>
              <a:ahLst/>
              <a:cxnLst/>
              <a:rect l="l" t="t" r="r" b="b"/>
              <a:pathLst>
                <a:path w="5543165" h="609600">
                  <a:moveTo>
                    <a:pt x="5327739" y="0"/>
                  </a:moveTo>
                  <a:lnTo>
                    <a:pt x="12225" y="0"/>
                  </a:lnTo>
                  <a:cubicBezTo>
                    <a:pt x="8484" y="0"/>
                    <a:pt x="4970" y="1799"/>
                    <a:pt x="2783" y="4834"/>
                  </a:cubicBezTo>
                  <a:cubicBezTo>
                    <a:pt x="595" y="7869"/>
                    <a:pt x="0" y="11771"/>
                    <a:pt x="1183" y="15321"/>
                  </a:cubicBezTo>
                  <a:lnTo>
                    <a:pt x="194169" y="594279"/>
                  </a:lnTo>
                  <a:cubicBezTo>
                    <a:pt x="197219" y="603429"/>
                    <a:pt x="205781" y="609600"/>
                    <a:pt x="215425" y="609600"/>
                  </a:cubicBezTo>
                  <a:lnTo>
                    <a:pt x="5530939" y="609600"/>
                  </a:lnTo>
                  <a:cubicBezTo>
                    <a:pt x="5534681" y="609600"/>
                    <a:pt x="5538194" y="607801"/>
                    <a:pt x="5540382" y="604766"/>
                  </a:cubicBezTo>
                  <a:cubicBezTo>
                    <a:pt x="5542570" y="601731"/>
                    <a:pt x="5543165" y="597829"/>
                    <a:pt x="5541982" y="594279"/>
                  </a:cubicBezTo>
                  <a:lnTo>
                    <a:pt x="5348996" y="15321"/>
                  </a:lnTo>
                  <a:cubicBezTo>
                    <a:pt x="5345946" y="6171"/>
                    <a:pt x="5337384" y="0"/>
                    <a:pt x="53277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B61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5347813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343215" y="12151"/>
            <a:ext cx="7463684" cy="4846548"/>
          </a:xfrm>
          <a:custGeom>
            <a:avLst/>
            <a:gdLst/>
            <a:ahLst/>
            <a:cxnLst/>
            <a:rect l="l" t="t" r="r" b="b"/>
            <a:pathLst>
              <a:path w="7463684" h="4846548">
                <a:moveTo>
                  <a:pt x="0" y="0"/>
                </a:moveTo>
                <a:lnTo>
                  <a:pt x="7463684" y="0"/>
                </a:lnTo>
                <a:lnTo>
                  <a:pt x="7463684" y="4846548"/>
                </a:lnTo>
                <a:lnTo>
                  <a:pt x="0" y="4846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43020" y="5406448"/>
            <a:ext cx="4131228" cy="1166912"/>
          </a:xfrm>
          <a:custGeom>
            <a:avLst/>
            <a:gdLst/>
            <a:ahLst/>
            <a:cxnLst/>
            <a:rect l="l" t="t" r="r" b="b"/>
            <a:pathLst>
              <a:path w="4131228" h="1166912">
                <a:moveTo>
                  <a:pt x="0" y="0"/>
                </a:moveTo>
                <a:lnTo>
                  <a:pt x="4131228" y="0"/>
                </a:lnTo>
                <a:lnTo>
                  <a:pt x="4131228" y="1166912"/>
                </a:lnTo>
                <a:lnTo>
                  <a:pt x="0" y="1166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4940632" y="5441820"/>
            <a:ext cx="1917218" cy="1184164"/>
          </a:xfrm>
          <a:custGeom>
            <a:avLst/>
            <a:gdLst/>
            <a:ahLst/>
            <a:cxnLst/>
            <a:rect l="l" t="t" r="r" b="b"/>
            <a:pathLst>
              <a:path w="1917218" h="1184164">
                <a:moveTo>
                  <a:pt x="0" y="0"/>
                </a:moveTo>
                <a:lnTo>
                  <a:pt x="1917218" y="0"/>
                </a:lnTo>
                <a:lnTo>
                  <a:pt x="1917218" y="1184164"/>
                </a:lnTo>
                <a:lnTo>
                  <a:pt x="0" y="11841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737264" y="8478952"/>
            <a:ext cx="6531073" cy="80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0"/>
              </a:lnSpc>
              <a:spcBef>
                <a:spcPct val="0"/>
              </a:spcBef>
            </a:pPr>
            <a:r>
              <a:rPr lang="en-US" sz="4679" spc="224">
                <a:solidFill>
                  <a:srgbClr val="000000"/>
                </a:solidFill>
                <a:latin typeface="Clear Sans Bold"/>
              </a:rPr>
              <a:t>SWREDA 2024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37264" y="6944835"/>
            <a:ext cx="8406736" cy="117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0"/>
              </a:lnSpc>
            </a:pPr>
            <a:r>
              <a:rPr lang="en-US" sz="2000" spc="-38">
                <a:solidFill>
                  <a:srgbClr val="000000"/>
                </a:solidFill>
                <a:latin typeface="Clear Sans Italics"/>
              </a:rPr>
              <a:t>“Equipping Arkansans with sustainable, accessible research-based practices and expertise to create vibrant, self-reliant communities where businesses, organizations, and families thrive.”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780848" y="4787958"/>
            <a:ext cx="258841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Canva Sans Bold"/>
              </a:rPr>
              <a:t>Strategic Partners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01627" y="4589544"/>
            <a:ext cx="11271991" cy="13116499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760"/>
              <a:ext cx="698500" cy="803279"/>
            </a:xfrm>
            <a:custGeom>
              <a:avLst/>
              <a:gdLst/>
              <a:ahLst/>
              <a:cxnLst/>
              <a:rect l="l" t="t" r="r" b="b"/>
              <a:pathLst>
                <a:path w="698500" h="803279">
                  <a:moveTo>
                    <a:pt x="370677" y="7707"/>
                  </a:moveTo>
                  <a:lnTo>
                    <a:pt x="677073" y="185973"/>
                  </a:lnTo>
                  <a:cubicBezTo>
                    <a:pt x="690339" y="193692"/>
                    <a:pt x="698500" y="207882"/>
                    <a:pt x="698500" y="223230"/>
                  </a:cubicBezTo>
                  <a:lnTo>
                    <a:pt x="698500" y="580050"/>
                  </a:lnTo>
                  <a:cubicBezTo>
                    <a:pt x="698500" y="595398"/>
                    <a:pt x="690339" y="609588"/>
                    <a:pt x="677073" y="617307"/>
                  </a:cubicBezTo>
                  <a:lnTo>
                    <a:pt x="370677" y="795573"/>
                  </a:lnTo>
                  <a:cubicBezTo>
                    <a:pt x="357432" y="803280"/>
                    <a:pt x="341068" y="803280"/>
                    <a:pt x="327823" y="795573"/>
                  </a:cubicBezTo>
                  <a:lnTo>
                    <a:pt x="21427" y="617307"/>
                  </a:lnTo>
                  <a:cubicBezTo>
                    <a:pt x="8161" y="609588"/>
                    <a:pt x="0" y="595398"/>
                    <a:pt x="0" y="580050"/>
                  </a:cubicBezTo>
                  <a:lnTo>
                    <a:pt x="0" y="223230"/>
                  </a:lnTo>
                  <a:cubicBezTo>
                    <a:pt x="0" y="207882"/>
                    <a:pt x="8161" y="193692"/>
                    <a:pt x="21427" y="185973"/>
                  </a:cubicBezTo>
                  <a:lnTo>
                    <a:pt x="327823" y="7707"/>
                  </a:lnTo>
                  <a:cubicBezTo>
                    <a:pt x="341068" y="0"/>
                    <a:pt x="357432" y="0"/>
                    <a:pt x="370677" y="770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9F2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145085" y="-2211363"/>
            <a:ext cx="6530478" cy="7599102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8217"/>
              <a:ext cx="698500" cy="796367"/>
            </a:xfrm>
            <a:custGeom>
              <a:avLst/>
              <a:gdLst/>
              <a:ahLst/>
              <a:cxnLst/>
              <a:rect l="l" t="t" r="r" b="b"/>
              <a:pathLst>
                <a:path w="698500" h="796367">
                  <a:moveTo>
                    <a:pt x="386235" y="13301"/>
                  </a:moveTo>
                  <a:lnTo>
                    <a:pt x="661515" y="173465"/>
                  </a:lnTo>
                  <a:cubicBezTo>
                    <a:pt x="684413" y="186787"/>
                    <a:pt x="698500" y="211281"/>
                    <a:pt x="698500" y="237772"/>
                  </a:cubicBezTo>
                  <a:lnTo>
                    <a:pt x="698500" y="558594"/>
                  </a:lnTo>
                  <a:cubicBezTo>
                    <a:pt x="698500" y="585085"/>
                    <a:pt x="684413" y="609579"/>
                    <a:pt x="661515" y="622902"/>
                  </a:cubicBezTo>
                  <a:lnTo>
                    <a:pt x="386235" y="783064"/>
                  </a:lnTo>
                  <a:cubicBezTo>
                    <a:pt x="363372" y="796366"/>
                    <a:pt x="335128" y="796366"/>
                    <a:pt x="312265" y="783064"/>
                  </a:cubicBezTo>
                  <a:lnTo>
                    <a:pt x="36985" y="622902"/>
                  </a:lnTo>
                  <a:cubicBezTo>
                    <a:pt x="14087" y="609579"/>
                    <a:pt x="0" y="585085"/>
                    <a:pt x="0" y="558594"/>
                  </a:cubicBezTo>
                  <a:lnTo>
                    <a:pt x="0" y="237772"/>
                  </a:lnTo>
                  <a:cubicBezTo>
                    <a:pt x="0" y="211281"/>
                    <a:pt x="14087" y="186787"/>
                    <a:pt x="36985" y="173465"/>
                  </a:cubicBezTo>
                  <a:lnTo>
                    <a:pt x="312265" y="13301"/>
                  </a:lnTo>
                  <a:cubicBezTo>
                    <a:pt x="335128" y="0"/>
                    <a:pt x="363372" y="0"/>
                    <a:pt x="386235" y="13301"/>
                  </a:cubicBezTo>
                  <a:close/>
                </a:path>
              </a:pathLst>
            </a:custGeom>
            <a:gradFill rotWithShape="1">
              <a:gsLst>
                <a:gs pos="0">
                  <a:srgbClr val="112D4E">
                    <a:alpha val="100000"/>
                  </a:srgbClr>
                </a:gs>
                <a:gs pos="100000">
                  <a:srgbClr val="255389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1421899" y="-4351331"/>
            <a:ext cx="9617076" cy="8264675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5565" y="0"/>
              <a:ext cx="801670" cy="698500"/>
            </a:xfrm>
            <a:custGeom>
              <a:avLst/>
              <a:gdLst/>
              <a:ahLst/>
              <a:cxnLst/>
              <a:rect l="l" t="t" r="r" b="b"/>
              <a:pathLst>
                <a:path w="801670" h="698500">
                  <a:moveTo>
                    <a:pt x="792661" y="374299"/>
                  </a:moveTo>
                  <a:lnTo>
                    <a:pt x="618609" y="673451"/>
                  </a:lnTo>
                  <a:cubicBezTo>
                    <a:pt x="609586" y="688959"/>
                    <a:pt x="592997" y="698500"/>
                    <a:pt x="575054" y="698500"/>
                  </a:cubicBezTo>
                  <a:lnTo>
                    <a:pt x="226616" y="698500"/>
                  </a:lnTo>
                  <a:cubicBezTo>
                    <a:pt x="208673" y="698500"/>
                    <a:pt x="192084" y="688959"/>
                    <a:pt x="183061" y="673451"/>
                  </a:cubicBezTo>
                  <a:lnTo>
                    <a:pt x="9009" y="374299"/>
                  </a:lnTo>
                  <a:cubicBezTo>
                    <a:pt x="0" y="358815"/>
                    <a:pt x="0" y="339685"/>
                    <a:pt x="9009" y="324201"/>
                  </a:cubicBezTo>
                  <a:lnTo>
                    <a:pt x="183061" y="25049"/>
                  </a:lnTo>
                  <a:cubicBezTo>
                    <a:pt x="192084" y="9541"/>
                    <a:pt x="208673" y="0"/>
                    <a:pt x="226616" y="0"/>
                  </a:cubicBezTo>
                  <a:lnTo>
                    <a:pt x="575054" y="0"/>
                  </a:lnTo>
                  <a:cubicBezTo>
                    <a:pt x="592997" y="0"/>
                    <a:pt x="609586" y="9541"/>
                    <a:pt x="618609" y="25049"/>
                  </a:cubicBezTo>
                  <a:lnTo>
                    <a:pt x="792661" y="324201"/>
                  </a:lnTo>
                  <a:cubicBezTo>
                    <a:pt x="801670" y="339685"/>
                    <a:pt x="801670" y="358815"/>
                    <a:pt x="792661" y="3742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4F4F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-188338" y="633728"/>
            <a:ext cx="9778481" cy="8886195"/>
          </a:xfrm>
          <a:custGeom>
            <a:avLst/>
            <a:gdLst/>
            <a:ahLst/>
            <a:cxnLst/>
            <a:rect l="l" t="t" r="r" b="b"/>
            <a:pathLst>
              <a:path w="9778481" h="8886195">
                <a:moveTo>
                  <a:pt x="0" y="0"/>
                </a:moveTo>
                <a:lnTo>
                  <a:pt x="9778481" y="0"/>
                </a:lnTo>
                <a:lnTo>
                  <a:pt x="9778481" y="8886194"/>
                </a:lnTo>
                <a:lnTo>
                  <a:pt x="0" y="8886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4120744" y="7220467"/>
            <a:ext cx="6750092" cy="7854652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9525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09062" y="958691"/>
            <a:ext cx="7497828" cy="8724745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7157"/>
              <a:ext cx="698500" cy="798487"/>
            </a:xfrm>
            <a:custGeom>
              <a:avLst/>
              <a:gdLst/>
              <a:ahLst/>
              <a:cxnLst/>
              <a:rect l="l" t="t" r="r" b="b"/>
              <a:pathLst>
                <a:path w="698500" h="798487">
                  <a:moveTo>
                    <a:pt x="381463" y="11585"/>
                  </a:moveTo>
                  <a:lnTo>
                    <a:pt x="666287" y="177301"/>
                  </a:lnTo>
                  <a:cubicBezTo>
                    <a:pt x="686231" y="188904"/>
                    <a:pt x="698500" y="210238"/>
                    <a:pt x="698500" y="233312"/>
                  </a:cubicBezTo>
                  <a:lnTo>
                    <a:pt x="698500" y="565174"/>
                  </a:lnTo>
                  <a:cubicBezTo>
                    <a:pt x="698500" y="588248"/>
                    <a:pt x="686231" y="609582"/>
                    <a:pt x="666287" y="621185"/>
                  </a:cubicBezTo>
                  <a:lnTo>
                    <a:pt x="381463" y="786901"/>
                  </a:lnTo>
                  <a:cubicBezTo>
                    <a:pt x="361550" y="798486"/>
                    <a:pt x="336950" y="798486"/>
                    <a:pt x="317037" y="786901"/>
                  </a:cubicBezTo>
                  <a:lnTo>
                    <a:pt x="32213" y="621185"/>
                  </a:lnTo>
                  <a:cubicBezTo>
                    <a:pt x="12269" y="609582"/>
                    <a:pt x="0" y="588248"/>
                    <a:pt x="0" y="565174"/>
                  </a:cubicBezTo>
                  <a:lnTo>
                    <a:pt x="0" y="233312"/>
                  </a:lnTo>
                  <a:cubicBezTo>
                    <a:pt x="0" y="210238"/>
                    <a:pt x="12269" y="188904"/>
                    <a:pt x="32213" y="177301"/>
                  </a:cubicBezTo>
                  <a:lnTo>
                    <a:pt x="317037" y="11585"/>
                  </a:lnTo>
                  <a:cubicBezTo>
                    <a:pt x="336950" y="0"/>
                    <a:pt x="361550" y="0"/>
                    <a:pt x="381463" y="11585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11725" y="1427245"/>
            <a:ext cx="6692501" cy="7787638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 flipH="1">
              <a:off x="0" y="8018"/>
              <a:ext cx="698500" cy="796765"/>
            </a:xfrm>
            <a:custGeom>
              <a:avLst/>
              <a:gdLst/>
              <a:ahLst/>
              <a:cxnLst/>
              <a:rect l="l" t="t" r="r" b="b"/>
              <a:pathLst>
                <a:path w="698500" h="796765">
                  <a:moveTo>
                    <a:pt x="313160" y="12980"/>
                  </a:moveTo>
                  <a:lnTo>
                    <a:pt x="36090" y="174184"/>
                  </a:lnTo>
                  <a:cubicBezTo>
                    <a:pt x="13746" y="187184"/>
                    <a:pt x="0" y="211085"/>
                    <a:pt x="0" y="236935"/>
                  </a:cubicBezTo>
                  <a:lnTo>
                    <a:pt x="0" y="559829"/>
                  </a:lnTo>
                  <a:cubicBezTo>
                    <a:pt x="0" y="585679"/>
                    <a:pt x="13746" y="609580"/>
                    <a:pt x="36090" y="622580"/>
                  </a:cubicBezTo>
                  <a:lnTo>
                    <a:pt x="313160" y="783784"/>
                  </a:lnTo>
                  <a:cubicBezTo>
                    <a:pt x="335470" y="796764"/>
                    <a:pt x="363030" y="796764"/>
                    <a:pt x="385340" y="783784"/>
                  </a:cubicBezTo>
                  <a:lnTo>
                    <a:pt x="662410" y="622580"/>
                  </a:lnTo>
                  <a:cubicBezTo>
                    <a:pt x="684754" y="609580"/>
                    <a:pt x="698500" y="585679"/>
                    <a:pt x="698500" y="559829"/>
                  </a:cubicBezTo>
                  <a:lnTo>
                    <a:pt x="698500" y="236935"/>
                  </a:lnTo>
                  <a:cubicBezTo>
                    <a:pt x="698500" y="211085"/>
                    <a:pt x="684754" y="187184"/>
                    <a:pt x="662410" y="174184"/>
                  </a:cubicBezTo>
                  <a:lnTo>
                    <a:pt x="385340" y="12980"/>
                  </a:lnTo>
                  <a:cubicBezTo>
                    <a:pt x="363030" y="0"/>
                    <a:pt x="335470" y="0"/>
                    <a:pt x="313160" y="12980"/>
                  </a:cubicBezTo>
                  <a:close/>
                </a:path>
              </a:pathLst>
            </a:custGeom>
            <a:blipFill>
              <a:blip r:embed="rId4"/>
              <a:stretch>
                <a:fillRect l="-37251" t="-1425" r="-37251" b="-14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7518976" y="8627532"/>
            <a:ext cx="1084133" cy="1261537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7697306" y="8835043"/>
            <a:ext cx="727472" cy="846513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1252837" y="635410"/>
            <a:ext cx="1084133" cy="1261537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1431168" y="842922"/>
            <a:ext cx="727472" cy="846513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106289" y="9601200"/>
            <a:ext cx="3098685" cy="592483"/>
            <a:chOff x="0" y="0"/>
            <a:chExt cx="4131580" cy="78997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114800" cy="789977"/>
              <a:chOff x="0" y="0"/>
              <a:chExt cx="812800" cy="15604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1560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604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56045"/>
                    </a:lnTo>
                    <a:lnTo>
                      <a:pt x="0" y="156045"/>
                    </a:lnTo>
                    <a:close/>
                  </a:path>
                </a:pathLst>
              </a:custGeom>
              <a:solidFill>
                <a:srgbClr val="FFFFFE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12800" cy="194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0" y="0"/>
              <a:ext cx="4131580" cy="789977"/>
            </a:xfrm>
            <a:custGeom>
              <a:avLst/>
              <a:gdLst/>
              <a:ahLst/>
              <a:cxnLst/>
              <a:rect l="l" t="t" r="r" b="b"/>
              <a:pathLst>
                <a:path w="4131580" h="789977">
                  <a:moveTo>
                    <a:pt x="0" y="0"/>
                  </a:moveTo>
                  <a:lnTo>
                    <a:pt x="4131580" y="0"/>
                  </a:lnTo>
                  <a:lnTo>
                    <a:pt x="4131580" y="789977"/>
                  </a:lnTo>
                  <a:lnTo>
                    <a:pt x="0" y="789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658651" y="473908"/>
            <a:ext cx="7972895" cy="71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84"/>
              </a:lnSpc>
            </a:pPr>
            <a:r>
              <a:rPr lang="en-US" sz="5078" spc="-126">
                <a:solidFill>
                  <a:srgbClr val="112D4E"/>
                </a:solidFill>
                <a:latin typeface="Barlow Bold"/>
              </a:rPr>
              <a:t>About UADA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658651" y="1189979"/>
            <a:ext cx="7671252" cy="44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2"/>
              </a:lnSpc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The University of Arkansas System Division of Agriculture’s mission is to </a:t>
            </a:r>
            <a:r>
              <a:rPr lang="en-US" sz="2045" spc="-38">
                <a:solidFill>
                  <a:srgbClr val="000000"/>
                </a:solidFill>
                <a:latin typeface="Clear Sans Bold"/>
              </a:rPr>
              <a:t>strengthen agriculture, communities, and families by connecting trusted research to the adoption of best practices.</a:t>
            </a:r>
            <a:r>
              <a:rPr lang="en-US" sz="2045" spc="-38">
                <a:solidFill>
                  <a:srgbClr val="000000"/>
                </a:solidFill>
                <a:latin typeface="Clear Sans"/>
              </a:rPr>
              <a:t> Through the Agricultural Experiment Station and the Cooperative Extension Service, the Division of Agriculture </a:t>
            </a:r>
            <a:r>
              <a:rPr lang="en-US" sz="2045" spc="-38">
                <a:solidFill>
                  <a:srgbClr val="000000"/>
                </a:solidFill>
                <a:latin typeface="Clear Sans Bold"/>
              </a:rPr>
              <a:t>conducts research and extension work</a:t>
            </a:r>
            <a:r>
              <a:rPr lang="en-US" sz="2045" spc="-38">
                <a:solidFill>
                  <a:srgbClr val="000000"/>
                </a:solidFill>
                <a:latin typeface="Clear Sans"/>
              </a:rPr>
              <a:t> within the nation’s historic land grant education system. </a:t>
            </a:r>
          </a:p>
          <a:p>
            <a:pPr algn="l">
              <a:lnSpc>
                <a:spcPts val="3232"/>
              </a:lnSpc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The Division of Agriculture is one of 20 entities within the University of Arkansas System. It has offices in all 75 counties in Arkansas and faculty on five system campuses. </a:t>
            </a:r>
          </a:p>
          <a:p>
            <a:pPr marL="0" lvl="0" indent="0" algn="l">
              <a:lnSpc>
                <a:spcPts val="3232"/>
              </a:lnSpc>
            </a:pPr>
            <a:endParaRPr lang="en-US" sz="2045" spc="-38">
              <a:solidFill>
                <a:srgbClr val="000000"/>
              </a:solidFill>
              <a:latin typeface="Clear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507830" y="5693065"/>
            <a:ext cx="7972895" cy="71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84"/>
              </a:lnSpc>
            </a:pPr>
            <a:r>
              <a:rPr lang="en-US" sz="5078" spc="-126">
                <a:solidFill>
                  <a:srgbClr val="112D4E"/>
                </a:solidFill>
                <a:latin typeface="Barlow Bold"/>
              </a:rPr>
              <a:t>About CPED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07830" y="6413803"/>
            <a:ext cx="7671252" cy="284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2"/>
              </a:lnSpc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The Community, Professional, &amp; Economic Development Unit provides support to communities through</a:t>
            </a:r>
          </a:p>
          <a:p>
            <a:pPr marL="441680" lvl="1" indent="-220840" algn="l">
              <a:lnSpc>
                <a:spcPts val="3232"/>
              </a:lnSpc>
              <a:buFont typeface="Arial"/>
              <a:buChar char="•"/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Business Development Support</a:t>
            </a:r>
          </a:p>
          <a:p>
            <a:pPr marL="441680" lvl="1" indent="-220840" algn="l">
              <a:lnSpc>
                <a:spcPts val="3232"/>
              </a:lnSpc>
              <a:buFont typeface="Arial"/>
              <a:buChar char="•"/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Community, Economic, &amp; Workforce Development</a:t>
            </a:r>
          </a:p>
          <a:p>
            <a:pPr marL="441680" lvl="1" indent="-220840" algn="l">
              <a:lnSpc>
                <a:spcPts val="3232"/>
              </a:lnSpc>
              <a:buFont typeface="Arial"/>
              <a:buChar char="•"/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Leadership Training</a:t>
            </a:r>
          </a:p>
          <a:p>
            <a:pPr marL="441680" lvl="1" indent="-220840" algn="l">
              <a:lnSpc>
                <a:spcPts val="3232"/>
              </a:lnSpc>
              <a:buFont typeface="Arial"/>
              <a:buChar char="•"/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Public Issues Education &amp; Local Government </a:t>
            </a:r>
          </a:p>
          <a:p>
            <a:pPr marL="441680" lvl="1" indent="-220840" algn="l">
              <a:lnSpc>
                <a:spcPts val="3232"/>
              </a:lnSpc>
              <a:buFont typeface="Arial"/>
              <a:buChar char="•"/>
            </a:pPr>
            <a:r>
              <a:rPr lang="en-US" sz="2045" spc="-38">
                <a:solidFill>
                  <a:srgbClr val="000000"/>
                </a:solidFill>
                <a:latin typeface="Clear Sans"/>
              </a:rPr>
              <a:t>E-Learning &amp; Professional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25764" y="4252598"/>
            <a:ext cx="5341164" cy="6836691"/>
            <a:chOff x="0" y="0"/>
            <a:chExt cx="6350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" cy="810358"/>
            </a:xfrm>
            <a:custGeom>
              <a:avLst/>
              <a:gdLst/>
              <a:ahLst/>
              <a:cxnLst/>
              <a:rect l="l" t="t" r="r" b="b"/>
              <a:pathLst>
                <a:path w="635000" h="810358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1001040" y="6795474"/>
            <a:ext cx="8794773" cy="5397792"/>
          </a:xfrm>
          <a:custGeom>
            <a:avLst/>
            <a:gdLst/>
            <a:ahLst/>
            <a:cxnLst/>
            <a:rect l="l" t="t" r="r" b="b"/>
            <a:pathLst>
              <a:path w="8794773" h="5397792">
                <a:moveTo>
                  <a:pt x="0" y="0"/>
                </a:moveTo>
                <a:lnTo>
                  <a:pt x="8794773" y="0"/>
                </a:lnTo>
                <a:lnTo>
                  <a:pt x="8794773" y="5397791"/>
                </a:lnTo>
                <a:lnTo>
                  <a:pt x="0" y="53977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6464218" y="4252598"/>
            <a:ext cx="5341164" cy="6836691"/>
            <a:chOff x="0" y="0"/>
            <a:chExt cx="6350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" cy="810358"/>
            </a:xfrm>
            <a:custGeom>
              <a:avLst/>
              <a:gdLst/>
              <a:ahLst/>
              <a:cxnLst/>
              <a:rect l="l" t="t" r="r" b="b"/>
              <a:pathLst>
                <a:path w="635000" h="810358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2201207" y="4252598"/>
            <a:ext cx="5341164" cy="6836691"/>
            <a:chOff x="0" y="0"/>
            <a:chExt cx="6350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" cy="810358"/>
            </a:xfrm>
            <a:custGeom>
              <a:avLst/>
              <a:gdLst/>
              <a:ahLst/>
              <a:cxnLst/>
              <a:rect l="l" t="t" r="r" b="b"/>
              <a:pathLst>
                <a:path w="635000" h="810358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5400000">
            <a:off x="10494267" y="6795474"/>
            <a:ext cx="8794773" cy="5397792"/>
          </a:xfrm>
          <a:custGeom>
            <a:avLst/>
            <a:gdLst/>
            <a:ahLst/>
            <a:cxnLst/>
            <a:rect l="l" t="t" r="r" b="b"/>
            <a:pathLst>
              <a:path w="8794773" h="5397792">
                <a:moveTo>
                  <a:pt x="0" y="0"/>
                </a:moveTo>
                <a:lnTo>
                  <a:pt x="8794773" y="0"/>
                </a:lnTo>
                <a:lnTo>
                  <a:pt x="8794773" y="5397791"/>
                </a:lnTo>
                <a:lnTo>
                  <a:pt x="0" y="53977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5847548" y="-1968163"/>
            <a:ext cx="7573225" cy="6508240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3862">
                    <a:alpha val="100000"/>
                  </a:srgbClr>
                </a:gs>
                <a:gs pos="100000">
                  <a:srgbClr val="255389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5198104" y="-1968163"/>
            <a:ext cx="7573225" cy="6508240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3862">
                    <a:alpha val="100000"/>
                  </a:srgbClr>
                </a:gs>
                <a:gs pos="100000">
                  <a:srgbClr val="255389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557252" y="-1309297"/>
            <a:ext cx="6172867" cy="5304807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A96E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488400" y="-1309297"/>
            <a:ext cx="6172867" cy="5304807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A96E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57132" y="5517763"/>
            <a:ext cx="4278430" cy="6906022"/>
            <a:chOff x="0" y="0"/>
            <a:chExt cx="1080630" cy="174429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80629" cy="1744297"/>
            </a:xfrm>
            <a:custGeom>
              <a:avLst/>
              <a:gdLst/>
              <a:ahLst/>
              <a:cxnLst/>
              <a:rect l="l" t="t" r="r" b="b"/>
              <a:pathLst>
                <a:path w="1080629" h="1744297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1679154"/>
                  </a:lnTo>
                  <a:cubicBezTo>
                    <a:pt x="1080629" y="1696431"/>
                    <a:pt x="1073766" y="1713000"/>
                    <a:pt x="1061550" y="1725217"/>
                  </a:cubicBezTo>
                  <a:cubicBezTo>
                    <a:pt x="1049333" y="1737434"/>
                    <a:pt x="1032764" y="1744297"/>
                    <a:pt x="1015487" y="1744297"/>
                  </a:cubicBezTo>
                  <a:lnTo>
                    <a:pt x="65143" y="1744297"/>
                  </a:lnTo>
                  <a:cubicBezTo>
                    <a:pt x="47866" y="1744297"/>
                    <a:pt x="31297" y="1737434"/>
                    <a:pt x="19080" y="1725217"/>
                  </a:cubicBezTo>
                  <a:cubicBezTo>
                    <a:pt x="6863" y="1713000"/>
                    <a:pt x="0" y="1696431"/>
                    <a:pt x="0" y="1679154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080630" cy="1772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995585" y="5517763"/>
            <a:ext cx="4278430" cy="6906022"/>
            <a:chOff x="0" y="0"/>
            <a:chExt cx="1080630" cy="174429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80629" cy="1744297"/>
            </a:xfrm>
            <a:custGeom>
              <a:avLst/>
              <a:gdLst/>
              <a:ahLst/>
              <a:cxnLst/>
              <a:rect l="l" t="t" r="r" b="b"/>
              <a:pathLst>
                <a:path w="1080629" h="1744297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1679154"/>
                  </a:lnTo>
                  <a:cubicBezTo>
                    <a:pt x="1080629" y="1696431"/>
                    <a:pt x="1073766" y="1713000"/>
                    <a:pt x="1061550" y="1725217"/>
                  </a:cubicBezTo>
                  <a:cubicBezTo>
                    <a:pt x="1049333" y="1737434"/>
                    <a:pt x="1032764" y="1744297"/>
                    <a:pt x="1015487" y="1744297"/>
                  </a:cubicBezTo>
                  <a:lnTo>
                    <a:pt x="65143" y="1744297"/>
                  </a:lnTo>
                  <a:cubicBezTo>
                    <a:pt x="47866" y="1744297"/>
                    <a:pt x="31297" y="1737434"/>
                    <a:pt x="19080" y="1725217"/>
                  </a:cubicBezTo>
                  <a:cubicBezTo>
                    <a:pt x="6863" y="1713000"/>
                    <a:pt x="0" y="1696431"/>
                    <a:pt x="0" y="1679154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080630" cy="1782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732574" y="5517763"/>
            <a:ext cx="4278430" cy="6906022"/>
            <a:chOff x="0" y="0"/>
            <a:chExt cx="1080630" cy="174429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80629" cy="1744297"/>
            </a:xfrm>
            <a:custGeom>
              <a:avLst/>
              <a:gdLst/>
              <a:ahLst/>
              <a:cxnLst/>
              <a:rect l="l" t="t" r="r" b="b"/>
              <a:pathLst>
                <a:path w="1080629" h="1744297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1679154"/>
                  </a:lnTo>
                  <a:cubicBezTo>
                    <a:pt x="1080629" y="1696431"/>
                    <a:pt x="1073766" y="1713000"/>
                    <a:pt x="1061550" y="1725217"/>
                  </a:cubicBezTo>
                  <a:cubicBezTo>
                    <a:pt x="1049333" y="1737434"/>
                    <a:pt x="1032764" y="1744297"/>
                    <a:pt x="1015487" y="1744297"/>
                  </a:cubicBezTo>
                  <a:lnTo>
                    <a:pt x="65143" y="1744297"/>
                  </a:lnTo>
                  <a:cubicBezTo>
                    <a:pt x="47866" y="1744297"/>
                    <a:pt x="31297" y="1737434"/>
                    <a:pt x="19080" y="1725217"/>
                  </a:cubicBezTo>
                  <a:cubicBezTo>
                    <a:pt x="6863" y="1713000"/>
                    <a:pt x="0" y="1696431"/>
                    <a:pt x="0" y="1679154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080630" cy="1782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-5400000">
            <a:off x="2354233" y="3557203"/>
            <a:ext cx="2084228" cy="1894042"/>
          </a:xfrm>
          <a:custGeom>
            <a:avLst/>
            <a:gdLst/>
            <a:ahLst/>
            <a:cxnLst/>
            <a:rect l="l" t="t" r="r" b="b"/>
            <a:pathLst>
              <a:path w="2084228" h="1894042">
                <a:moveTo>
                  <a:pt x="0" y="0"/>
                </a:moveTo>
                <a:lnTo>
                  <a:pt x="2084227" y="0"/>
                </a:lnTo>
                <a:lnTo>
                  <a:pt x="2084227" y="1894042"/>
                </a:lnTo>
                <a:lnTo>
                  <a:pt x="0" y="1894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5400000">
            <a:off x="8092686" y="3557203"/>
            <a:ext cx="2084228" cy="1894042"/>
          </a:xfrm>
          <a:custGeom>
            <a:avLst/>
            <a:gdLst/>
            <a:ahLst/>
            <a:cxnLst/>
            <a:rect l="l" t="t" r="r" b="b"/>
            <a:pathLst>
              <a:path w="2084228" h="1894042">
                <a:moveTo>
                  <a:pt x="0" y="0"/>
                </a:moveTo>
                <a:lnTo>
                  <a:pt x="2084228" y="0"/>
                </a:lnTo>
                <a:lnTo>
                  <a:pt x="2084228" y="1894042"/>
                </a:lnTo>
                <a:lnTo>
                  <a:pt x="0" y="1894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2658443" y="3569565"/>
            <a:ext cx="1534815" cy="1785967"/>
            <a:chOff x="0" y="0"/>
            <a:chExt cx="6985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14983"/>
              <a:ext cx="698500" cy="782834"/>
            </a:xfrm>
            <a:custGeom>
              <a:avLst/>
              <a:gdLst/>
              <a:ahLst/>
              <a:cxnLst/>
              <a:rect l="l" t="t" r="r" b="b"/>
              <a:pathLst>
                <a:path w="698500" h="782834">
                  <a:moveTo>
                    <a:pt x="416693" y="24257"/>
                  </a:moveTo>
                  <a:lnTo>
                    <a:pt x="631057" y="148977"/>
                  </a:lnTo>
                  <a:cubicBezTo>
                    <a:pt x="672812" y="173272"/>
                    <a:pt x="698500" y="217936"/>
                    <a:pt x="698500" y="266245"/>
                  </a:cubicBezTo>
                  <a:lnTo>
                    <a:pt x="698500" y="516589"/>
                  </a:lnTo>
                  <a:cubicBezTo>
                    <a:pt x="698500" y="564898"/>
                    <a:pt x="672812" y="609563"/>
                    <a:pt x="631057" y="633857"/>
                  </a:cubicBezTo>
                  <a:lnTo>
                    <a:pt x="416693" y="758577"/>
                  </a:lnTo>
                  <a:cubicBezTo>
                    <a:pt x="375002" y="782834"/>
                    <a:pt x="323498" y="782834"/>
                    <a:pt x="281807" y="758577"/>
                  </a:cubicBezTo>
                  <a:lnTo>
                    <a:pt x="67443" y="633857"/>
                  </a:lnTo>
                  <a:cubicBezTo>
                    <a:pt x="25688" y="609563"/>
                    <a:pt x="0" y="564898"/>
                    <a:pt x="0" y="516589"/>
                  </a:cubicBezTo>
                  <a:lnTo>
                    <a:pt x="0" y="266245"/>
                  </a:lnTo>
                  <a:cubicBezTo>
                    <a:pt x="0" y="217936"/>
                    <a:pt x="25688" y="173272"/>
                    <a:pt x="67443" y="148977"/>
                  </a:cubicBezTo>
                  <a:lnTo>
                    <a:pt x="281807" y="24257"/>
                  </a:lnTo>
                  <a:cubicBezTo>
                    <a:pt x="323498" y="0"/>
                    <a:pt x="375002" y="0"/>
                    <a:pt x="416693" y="2425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396897" y="3569565"/>
            <a:ext cx="1534815" cy="1785967"/>
            <a:chOff x="0" y="0"/>
            <a:chExt cx="6985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14983"/>
              <a:ext cx="698500" cy="782834"/>
            </a:xfrm>
            <a:custGeom>
              <a:avLst/>
              <a:gdLst/>
              <a:ahLst/>
              <a:cxnLst/>
              <a:rect l="l" t="t" r="r" b="b"/>
              <a:pathLst>
                <a:path w="698500" h="782834">
                  <a:moveTo>
                    <a:pt x="416693" y="24257"/>
                  </a:moveTo>
                  <a:lnTo>
                    <a:pt x="631057" y="148977"/>
                  </a:lnTo>
                  <a:cubicBezTo>
                    <a:pt x="672812" y="173272"/>
                    <a:pt x="698500" y="217936"/>
                    <a:pt x="698500" y="266245"/>
                  </a:cubicBezTo>
                  <a:lnTo>
                    <a:pt x="698500" y="516589"/>
                  </a:lnTo>
                  <a:cubicBezTo>
                    <a:pt x="698500" y="564898"/>
                    <a:pt x="672812" y="609563"/>
                    <a:pt x="631057" y="633857"/>
                  </a:cubicBezTo>
                  <a:lnTo>
                    <a:pt x="416693" y="758577"/>
                  </a:lnTo>
                  <a:cubicBezTo>
                    <a:pt x="375002" y="782834"/>
                    <a:pt x="323498" y="782834"/>
                    <a:pt x="281807" y="758577"/>
                  </a:cubicBezTo>
                  <a:lnTo>
                    <a:pt x="67443" y="633857"/>
                  </a:lnTo>
                  <a:cubicBezTo>
                    <a:pt x="25688" y="609563"/>
                    <a:pt x="0" y="564898"/>
                    <a:pt x="0" y="516589"/>
                  </a:cubicBezTo>
                  <a:lnTo>
                    <a:pt x="0" y="266245"/>
                  </a:lnTo>
                  <a:cubicBezTo>
                    <a:pt x="0" y="217936"/>
                    <a:pt x="25688" y="173272"/>
                    <a:pt x="67443" y="148977"/>
                  </a:cubicBezTo>
                  <a:lnTo>
                    <a:pt x="281807" y="24257"/>
                  </a:lnTo>
                  <a:cubicBezTo>
                    <a:pt x="323498" y="0"/>
                    <a:pt x="375002" y="0"/>
                    <a:pt x="416693" y="2425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40"/>
          <p:cNvSpPr/>
          <p:nvPr/>
        </p:nvSpPr>
        <p:spPr>
          <a:xfrm rot="-5400000">
            <a:off x="13829675" y="3557203"/>
            <a:ext cx="2084228" cy="1894042"/>
          </a:xfrm>
          <a:custGeom>
            <a:avLst/>
            <a:gdLst/>
            <a:ahLst/>
            <a:cxnLst/>
            <a:rect l="l" t="t" r="r" b="b"/>
            <a:pathLst>
              <a:path w="2084228" h="1894042">
                <a:moveTo>
                  <a:pt x="0" y="0"/>
                </a:moveTo>
                <a:lnTo>
                  <a:pt x="2084228" y="0"/>
                </a:lnTo>
                <a:lnTo>
                  <a:pt x="2084228" y="1894042"/>
                </a:lnTo>
                <a:lnTo>
                  <a:pt x="0" y="1894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14133886" y="3569565"/>
            <a:ext cx="1534815" cy="1785967"/>
            <a:chOff x="0" y="0"/>
            <a:chExt cx="6985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14983"/>
              <a:ext cx="698500" cy="782834"/>
            </a:xfrm>
            <a:custGeom>
              <a:avLst/>
              <a:gdLst/>
              <a:ahLst/>
              <a:cxnLst/>
              <a:rect l="l" t="t" r="r" b="b"/>
              <a:pathLst>
                <a:path w="698500" h="782834">
                  <a:moveTo>
                    <a:pt x="416693" y="24257"/>
                  </a:moveTo>
                  <a:lnTo>
                    <a:pt x="631057" y="148977"/>
                  </a:lnTo>
                  <a:cubicBezTo>
                    <a:pt x="672812" y="173272"/>
                    <a:pt x="698500" y="217936"/>
                    <a:pt x="698500" y="266245"/>
                  </a:cubicBezTo>
                  <a:lnTo>
                    <a:pt x="698500" y="516589"/>
                  </a:lnTo>
                  <a:cubicBezTo>
                    <a:pt x="698500" y="564898"/>
                    <a:pt x="672812" y="609563"/>
                    <a:pt x="631057" y="633857"/>
                  </a:cubicBezTo>
                  <a:lnTo>
                    <a:pt x="416693" y="758577"/>
                  </a:lnTo>
                  <a:cubicBezTo>
                    <a:pt x="375002" y="782834"/>
                    <a:pt x="323498" y="782834"/>
                    <a:pt x="281807" y="758577"/>
                  </a:cubicBezTo>
                  <a:lnTo>
                    <a:pt x="67443" y="633857"/>
                  </a:lnTo>
                  <a:cubicBezTo>
                    <a:pt x="25688" y="609563"/>
                    <a:pt x="0" y="564898"/>
                    <a:pt x="0" y="516589"/>
                  </a:cubicBezTo>
                  <a:lnTo>
                    <a:pt x="0" y="266245"/>
                  </a:lnTo>
                  <a:cubicBezTo>
                    <a:pt x="0" y="217936"/>
                    <a:pt x="25688" y="173272"/>
                    <a:pt x="67443" y="148977"/>
                  </a:cubicBezTo>
                  <a:lnTo>
                    <a:pt x="281807" y="24257"/>
                  </a:lnTo>
                  <a:cubicBezTo>
                    <a:pt x="323498" y="0"/>
                    <a:pt x="375002" y="0"/>
                    <a:pt x="416693" y="2425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Freeform 43"/>
          <p:cNvSpPr/>
          <p:nvPr/>
        </p:nvSpPr>
        <p:spPr>
          <a:xfrm>
            <a:off x="3011459" y="4061670"/>
            <a:ext cx="828783" cy="885108"/>
          </a:xfrm>
          <a:custGeom>
            <a:avLst/>
            <a:gdLst/>
            <a:ahLst/>
            <a:cxnLst/>
            <a:rect l="l" t="t" r="r" b="b"/>
            <a:pathLst>
              <a:path w="828783" h="885108">
                <a:moveTo>
                  <a:pt x="0" y="0"/>
                </a:moveTo>
                <a:lnTo>
                  <a:pt x="828784" y="0"/>
                </a:lnTo>
                <a:lnTo>
                  <a:pt x="828784" y="885108"/>
                </a:lnTo>
                <a:lnTo>
                  <a:pt x="0" y="885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4" name="Group 44"/>
          <p:cNvGrpSpPr/>
          <p:nvPr/>
        </p:nvGrpSpPr>
        <p:grpSpPr>
          <a:xfrm rot="-10800000">
            <a:off x="3242256" y="373364"/>
            <a:ext cx="11465527" cy="1310672"/>
            <a:chOff x="0" y="0"/>
            <a:chExt cx="5970210" cy="682480"/>
          </a:xfrm>
        </p:grpSpPr>
        <p:sp>
          <p:nvSpPr>
            <p:cNvPr id="45" name="Freeform 45"/>
            <p:cNvSpPr/>
            <p:nvPr/>
          </p:nvSpPr>
          <p:spPr>
            <a:xfrm>
              <a:off x="2946" y="0"/>
              <a:ext cx="5964317" cy="682480"/>
            </a:xfrm>
            <a:custGeom>
              <a:avLst/>
              <a:gdLst/>
              <a:ahLst/>
              <a:cxnLst/>
              <a:rect l="l" t="t" r="r" b="b"/>
              <a:pathLst>
                <a:path w="5964317" h="682480">
                  <a:moveTo>
                    <a:pt x="213759" y="682480"/>
                  </a:moveTo>
                  <a:lnTo>
                    <a:pt x="5750559" y="682480"/>
                  </a:lnTo>
                  <a:cubicBezTo>
                    <a:pt x="5758571" y="682480"/>
                    <a:pt x="5765631" y="677215"/>
                    <a:pt x="5767917" y="669536"/>
                  </a:cubicBezTo>
                  <a:lnTo>
                    <a:pt x="5963410" y="12943"/>
                  </a:lnTo>
                  <a:cubicBezTo>
                    <a:pt x="5964317" y="9896"/>
                    <a:pt x="5963732" y="6599"/>
                    <a:pt x="5961831" y="4050"/>
                  </a:cubicBezTo>
                  <a:cubicBezTo>
                    <a:pt x="5959931" y="1502"/>
                    <a:pt x="5956938" y="0"/>
                    <a:pt x="5953759" y="0"/>
                  </a:cubicBezTo>
                  <a:lnTo>
                    <a:pt x="10559" y="0"/>
                  </a:lnTo>
                  <a:cubicBezTo>
                    <a:pt x="7379" y="0"/>
                    <a:pt x="4387" y="1502"/>
                    <a:pt x="2486" y="4050"/>
                  </a:cubicBezTo>
                  <a:cubicBezTo>
                    <a:pt x="586" y="6599"/>
                    <a:pt x="0" y="9896"/>
                    <a:pt x="908" y="12943"/>
                  </a:cubicBezTo>
                  <a:lnTo>
                    <a:pt x="196400" y="669536"/>
                  </a:lnTo>
                  <a:cubicBezTo>
                    <a:pt x="198687" y="677215"/>
                    <a:pt x="205747" y="682480"/>
                    <a:pt x="213759" y="682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27000" y="-38100"/>
              <a:ext cx="5716210" cy="720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-10800000">
            <a:off x="15401426" y="-1548695"/>
            <a:ext cx="3715747" cy="4323778"/>
            <a:chOff x="0" y="0"/>
            <a:chExt cx="6985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7564"/>
              <a:ext cx="698500" cy="797671"/>
            </a:xfrm>
            <a:custGeom>
              <a:avLst/>
              <a:gdLst/>
              <a:ahLst/>
              <a:cxnLst/>
              <a:rect l="l" t="t" r="r" b="b"/>
              <a:pathLst>
                <a:path w="698500" h="797671">
                  <a:moveTo>
                    <a:pt x="383298" y="12246"/>
                  </a:moveTo>
                  <a:lnTo>
                    <a:pt x="664452" y="175826"/>
                  </a:lnTo>
                  <a:cubicBezTo>
                    <a:pt x="685532" y="188091"/>
                    <a:pt x="698500" y="210640"/>
                    <a:pt x="698500" y="235028"/>
                  </a:cubicBezTo>
                  <a:lnTo>
                    <a:pt x="698500" y="562644"/>
                  </a:lnTo>
                  <a:cubicBezTo>
                    <a:pt x="698500" y="587032"/>
                    <a:pt x="685532" y="609581"/>
                    <a:pt x="664452" y="621846"/>
                  </a:cubicBezTo>
                  <a:lnTo>
                    <a:pt x="383298" y="785426"/>
                  </a:lnTo>
                  <a:cubicBezTo>
                    <a:pt x="362251" y="797672"/>
                    <a:pt x="336249" y="797672"/>
                    <a:pt x="315202" y="785426"/>
                  </a:cubicBezTo>
                  <a:lnTo>
                    <a:pt x="34048" y="621846"/>
                  </a:lnTo>
                  <a:cubicBezTo>
                    <a:pt x="12968" y="609581"/>
                    <a:pt x="0" y="587032"/>
                    <a:pt x="0" y="562644"/>
                  </a:cubicBezTo>
                  <a:lnTo>
                    <a:pt x="0" y="235028"/>
                  </a:lnTo>
                  <a:cubicBezTo>
                    <a:pt x="0" y="210640"/>
                    <a:pt x="12968" y="188091"/>
                    <a:pt x="34048" y="175826"/>
                  </a:cubicBezTo>
                  <a:lnTo>
                    <a:pt x="315202" y="12246"/>
                  </a:lnTo>
                  <a:cubicBezTo>
                    <a:pt x="336249" y="0"/>
                    <a:pt x="362251" y="0"/>
                    <a:pt x="383298" y="122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-10800000">
            <a:off x="-930682" y="-1548695"/>
            <a:ext cx="3715747" cy="4323778"/>
            <a:chOff x="0" y="0"/>
            <a:chExt cx="6985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7564"/>
              <a:ext cx="698500" cy="797671"/>
            </a:xfrm>
            <a:custGeom>
              <a:avLst/>
              <a:gdLst/>
              <a:ahLst/>
              <a:cxnLst/>
              <a:rect l="l" t="t" r="r" b="b"/>
              <a:pathLst>
                <a:path w="698500" h="797671">
                  <a:moveTo>
                    <a:pt x="383298" y="12246"/>
                  </a:moveTo>
                  <a:lnTo>
                    <a:pt x="664452" y="175826"/>
                  </a:lnTo>
                  <a:cubicBezTo>
                    <a:pt x="685532" y="188091"/>
                    <a:pt x="698500" y="210640"/>
                    <a:pt x="698500" y="235028"/>
                  </a:cubicBezTo>
                  <a:lnTo>
                    <a:pt x="698500" y="562644"/>
                  </a:lnTo>
                  <a:cubicBezTo>
                    <a:pt x="698500" y="587032"/>
                    <a:pt x="685532" y="609581"/>
                    <a:pt x="664452" y="621846"/>
                  </a:cubicBezTo>
                  <a:lnTo>
                    <a:pt x="383298" y="785426"/>
                  </a:lnTo>
                  <a:cubicBezTo>
                    <a:pt x="362251" y="797672"/>
                    <a:pt x="336249" y="797672"/>
                    <a:pt x="315202" y="785426"/>
                  </a:cubicBezTo>
                  <a:lnTo>
                    <a:pt x="34048" y="621846"/>
                  </a:lnTo>
                  <a:cubicBezTo>
                    <a:pt x="12968" y="609581"/>
                    <a:pt x="0" y="587032"/>
                    <a:pt x="0" y="562644"/>
                  </a:cubicBezTo>
                  <a:lnTo>
                    <a:pt x="0" y="235028"/>
                  </a:lnTo>
                  <a:cubicBezTo>
                    <a:pt x="0" y="210640"/>
                    <a:pt x="12968" y="188091"/>
                    <a:pt x="34048" y="175826"/>
                  </a:cubicBezTo>
                  <a:lnTo>
                    <a:pt x="315202" y="12246"/>
                  </a:lnTo>
                  <a:cubicBezTo>
                    <a:pt x="336249" y="0"/>
                    <a:pt x="362251" y="0"/>
                    <a:pt x="383298" y="122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8759687" y="4061670"/>
            <a:ext cx="809234" cy="783945"/>
          </a:xfrm>
          <a:custGeom>
            <a:avLst/>
            <a:gdLst/>
            <a:ahLst/>
            <a:cxnLst/>
            <a:rect l="l" t="t" r="r" b="b"/>
            <a:pathLst>
              <a:path w="809234" h="783945">
                <a:moveTo>
                  <a:pt x="0" y="0"/>
                </a:moveTo>
                <a:lnTo>
                  <a:pt x="809234" y="0"/>
                </a:lnTo>
                <a:lnTo>
                  <a:pt x="809234" y="783945"/>
                </a:lnTo>
                <a:lnTo>
                  <a:pt x="0" y="7839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14437960" y="3999216"/>
            <a:ext cx="926667" cy="926667"/>
          </a:xfrm>
          <a:custGeom>
            <a:avLst/>
            <a:gdLst/>
            <a:ahLst/>
            <a:cxnLst/>
            <a:rect l="l" t="t" r="r" b="b"/>
            <a:pathLst>
              <a:path w="926667" h="926667">
                <a:moveTo>
                  <a:pt x="0" y="0"/>
                </a:moveTo>
                <a:lnTo>
                  <a:pt x="926667" y="0"/>
                </a:lnTo>
                <a:lnTo>
                  <a:pt x="926667" y="926666"/>
                </a:lnTo>
                <a:lnTo>
                  <a:pt x="0" y="9266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TextBox 55"/>
          <p:cNvSpPr txBox="1"/>
          <p:nvPr/>
        </p:nvSpPr>
        <p:spPr>
          <a:xfrm>
            <a:off x="4023736" y="2556646"/>
            <a:ext cx="10281136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39"/>
              </a:lnSpc>
            </a:pPr>
            <a:r>
              <a:rPr lang="en-US" sz="5499" spc="-137">
                <a:solidFill>
                  <a:srgbClr val="112D4E"/>
                </a:solidFill>
                <a:latin typeface="Barlow Bold"/>
              </a:rPr>
              <a:t>Areas of Focus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710921" y="424778"/>
            <a:ext cx="8528197" cy="117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28"/>
              </a:lnSpc>
            </a:pPr>
            <a:r>
              <a:rPr lang="en-US" sz="4193">
                <a:solidFill>
                  <a:srgbClr val="FFFFFF"/>
                </a:solidFill>
                <a:latin typeface="Barlow Bold"/>
              </a:rPr>
              <a:t>Equity and Workforce Development Investment Priorities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34362" y="6679073"/>
            <a:ext cx="3506842" cy="126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 spc="-62">
                <a:solidFill>
                  <a:srgbClr val="000000"/>
                </a:solidFill>
                <a:latin typeface="Clear Sans Bold"/>
              </a:rPr>
              <a:t>Technical Assistance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363969" y="6679073"/>
            <a:ext cx="3542934" cy="191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 spc="-62">
                <a:solidFill>
                  <a:srgbClr val="000000"/>
                </a:solidFill>
                <a:latin typeface="Clear Sans Bold"/>
              </a:rPr>
              <a:t>Applied Research</a:t>
            </a:r>
          </a:p>
          <a:p>
            <a:pPr algn="l">
              <a:lnSpc>
                <a:spcPts val="5109"/>
              </a:lnSpc>
            </a:pPr>
            <a:endParaRPr lang="en-US" sz="3649" spc="-62">
              <a:solidFill>
                <a:srgbClr val="000000"/>
              </a:solidFill>
              <a:latin typeface="Clear Sans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3091212" y="6679073"/>
            <a:ext cx="3544026" cy="191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 spc="-62">
                <a:solidFill>
                  <a:srgbClr val="000000"/>
                </a:solidFill>
                <a:latin typeface="Clear Sans Bold"/>
              </a:rPr>
              <a:t>Dissemination of Information (Storytelling)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5106289" y="9601200"/>
            <a:ext cx="3098685" cy="592483"/>
            <a:chOff x="0" y="0"/>
            <a:chExt cx="4131580" cy="789977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0"/>
              <a:ext cx="4114800" cy="789977"/>
              <a:chOff x="0" y="0"/>
              <a:chExt cx="812800" cy="156045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1560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604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56045"/>
                    </a:lnTo>
                    <a:lnTo>
                      <a:pt x="0" y="156045"/>
                    </a:lnTo>
                    <a:close/>
                  </a:path>
                </a:pathLst>
              </a:custGeom>
              <a:solidFill>
                <a:srgbClr val="FFFFFE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38100"/>
                <a:ext cx="812800" cy="194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0" y="0"/>
              <a:ext cx="4131580" cy="789977"/>
            </a:xfrm>
            <a:custGeom>
              <a:avLst/>
              <a:gdLst/>
              <a:ahLst/>
              <a:cxnLst/>
              <a:rect l="l" t="t" r="r" b="b"/>
              <a:pathLst>
                <a:path w="4131580" h="789977">
                  <a:moveTo>
                    <a:pt x="0" y="0"/>
                  </a:moveTo>
                  <a:lnTo>
                    <a:pt x="4131580" y="0"/>
                  </a:lnTo>
                  <a:lnTo>
                    <a:pt x="4131580" y="789977"/>
                  </a:lnTo>
                  <a:lnTo>
                    <a:pt x="0" y="789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9877" y="7743482"/>
            <a:ext cx="8599530" cy="7814823"/>
          </a:xfrm>
          <a:custGeom>
            <a:avLst/>
            <a:gdLst/>
            <a:ahLst/>
            <a:cxnLst/>
            <a:rect l="l" t="t" r="r" b="b"/>
            <a:pathLst>
              <a:path w="8599530" h="7814823">
                <a:moveTo>
                  <a:pt x="0" y="0"/>
                </a:moveTo>
                <a:lnTo>
                  <a:pt x="8599530" y="0"/>
                </a:lnTo>
                <a:lnTo>
                  <a:pt x="8599530" y="7814823"/>
                </a:lnTo>
                <a:lnTo>
                  <a:pt x="0" y="781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399163" y="8145885"/>
            <a:ext cx="8760958" cy="7528948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6448" y="0"/>
              <a:ext cx="799904" cy="698500"/>
            </a:xfrm>
            <a:custGeom>
              <a:avLst/>
              <a:gdLst/>
              <a:ahLst/>
              <a:cxnLst/>
              <a:rect l="l" t="t" r="r" b="b"/>
              <a:pathLst>
                <a:path w="799904" h="698500">
                  <a:moveTo>
                    <a:pt x="789465" y="378275"/>
                  </a:moveTo>
                  <a:lnTo>
                    <a:pt x="620039" y="669475"/>
                  </a:lnTo>
                  <a:cubicBezTo>
                    <a:pt x="609584" y="687445"/>
                    <a:pt x="590362" y="698500"/>
                    <a:pt x="569572" y="698500"/>
                  </a:cubicBezTo>
                  <a:lnTo>
                    <a:pt x="230332" y="698500"/>
                  </a:lnTo>
                  <a:cubicBezTo>
                    <a:pt x="209542" y="698500"/>
                    <a:pt x="190320" y="687445"/>
                    <a:pt x="179865" y="669475"/>
                  </a:cubicBezTo>
                  <a:lnTo>
                    <a:pt x="10439" y="378275"/>
                  </a:lnTo>
                  <a:cubicBezTo>
                    <a:pt x="0" y="360333"/>
                    <a:pt x="0" y="338167"/>
                    <a:pt x="10439" y="320225"/>
                  </a:cubicBezTo>
                  <a:lnTo>
                    <a:pt x="179865" y="29025"/>
                  </a:lnTo>
                  <a:cubicBezTo>
                    <a:pt x="190320" y="11055"/>
                    <a:pt x="209542" y="0"/>
                    <a:pt x="230332" y="0"/>
                  </a:cubicBezTo>
                  <a:lnTo>
                    <a:pt x="569572" y="0"/>
                  </a:lnTo>
                  <a:cubicBezTo>
                    <a:pt x="590362" y="0"/>
                    <a:pt x="609584" y="11055"/>
                    <a:pt x="620039" y="29025"/>
                  </a:cubicBezTo>
                  <a:lnTo>
                    <a:pt x="789465" y="320225"/>
                  </a:lnTo>
                  <a:cubicBezTo>
                    <a:pt x="799904" y="338167"/>
                    <a:pt x="799904" y="360333"/>
                    <a:pt x="789465" y="37827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00">
                    <a:alpha val="100000"/>
                  </a:srgbClr>
                </a:gs>
                <a:gs pos="50000">
                  <a:srgbClr val="FFDE00">
                    <a:alpha val="100000"/>
                  </a:srgbClr>
                </a:gs>
                <a:gs pos="100000">
                  <a:srgbClr val="FF992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1850878" y="-3992230"/>
            <a:ext cx="7573225" cy="6508240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solidFill>
              <a:srgbClr val="112D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12608207" y="-3400039"/>
            <a:ext cx="6172867" cy="530480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A96E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0721363">
            <a:off x="13501653" y="738372"/>
            <a:ext cx="1845214" cy="2147158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4847"/>
              <a:ext cx="698500" cy="803107"/>
            </a:xfrm>
            <a:custGeom>
              <a:avLst/>
              <a:gdLst/>
              <a:ahLst/>
              <a:cxnLst/>
              <a:rect l="l" t="t" r="r" b="b"/>
              <a:pathLst>
                <a:path w="698500" h="803107">
                  <a:moveTo>
                    <a:pt x="371066" y="7846"/>
                  </a:moveTo>
                  <a:lnTo>
                    <a:pt x="676684" y="185660"/>
                  </a:lnTo>
                  <a:cubicBezTo>
                    <a:pt x="690191" y="193519"/>
                    <a:pt x="698500" y="207966"/>
                    <a:pt x="698500" y="223593"/>
                  </a:cubicBezTo>
                  <a:lnTo>
                    <a:pt x="698500" y="579513"/>
                  </a:lnTo>
                  <a:cubicBezTo>
                    <a:pt x="698500" y="595140"/>
                    <a:pt x="690191" y="609587"/>
                    <a:pt x="676684" y="617446"/>
                  </a:cubicBezTo>
                  <a:lnTo>
                    <a:pt x="371066" y="795260"/>
                  </a:lnTo>
                  <a:cubicBezTo>
                    <a:pt x="357580" y="803106"/>
                    <a:pt x="340920" y="803106"/>
                    <a:pt x="327434" y="795260"/>
                  </a:cubicBezTo>
                  <a:lnTo>
                    <a:pt x="21816" y="617446"/>
                  </a:lnTo>
                  <a:cubicBezTo>
                    <a:pt x="8309" y="609587"/>
                    <a:pt x="0" y="595140"/>
                    <a:pt x="0" y="579513"/>
                  </a:cubicBezTo>
                  <a:lnTo>
                    <a:pt x="0" y="223593"/>
                  </a:lnTo>
                  <a:cubicBezTo>
                    <a:pt x="0" y="207966"/>
                    <a:pt x="8309" y="193519"/>
                    <a:pt x="21816" y="185660"/>
                  </a:cubicBezTo>
                  <a:lnTo>
                    <a:pt x="327434" y="7846"/>
                  </a:lnTo>
                  <a:cubicBezTo>
                    <a:pt x="340920" y="0"/>
                    <a:pt x="357580" y="0"/>
                    <a:pt x="371066" y="78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06289" y="9601200"/>
            <a:ext cx="3098685" cy="592483"/>
            <a:chOff x="0" y="0"/>
            <a:chExt cx="4131580" cy="78997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114800" cy="789977"/>
              <a:chOff x="0" y="0"/>
              <a:chExt cx="812800" cy="1560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1560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604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56045"/>
                    </a:lnTo>
                    <a:lnTo>
                      <a:pt x="0" y="156045"/>
                    </a:lnTo>
                    <a:close/>
                  </a:path>
                </a:pathLst>
              </a:custGeom>
              <a:solidFill>
                <a:srgbClr val="FFFFFE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194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0" y="0"/>
              <a:ext cx="4131580" cy="789977"/>
            </a:xfrm>
            <a:custGeom>
              <a:avLst/>
              <a:gdLst/>
              <a:ahLst/>
              <a:cxnLst/>
              <a:rect l="l" t="t" r="r" b="b"/>
              <a:pathLst>
                <a:path w="4131580" h="789977">
                  <a:moveTo>
                    <a:pt x="0" y="0"/>
                  </a:moveTo>
                  <a:lnTo>
                    <a:pt x="4131580" y="0"/>
                  </a:lnTo>
                  <a:lnTo>
                    <a:pt x="4131580" y="789977"/>
                  </a:lnTo>
                  <a:lnTo>
                    <a:pt x="0" y="789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12671" y="2300822"/>
            <a:ext cx="4970239" cy="3727679"/>
          </a:xfrm>
          <a:custGeom>
            <a:avLst/>
            <a:gdLst/>
            <a:ahLst/>
            <a:cxnLst/>
            <a:rect l="l" t="t" r="r" b="b"/>
            <a:pathLst>
              <a:path w="4970239" h="3727679">
                <a:moveTo>
                  <a:pt x="0" y="0"/>
                </a:moveTo>
                <a:lnTo>
                  <a:pt x="4970239" y="0"/>
                </a:lnTo>
                <a:lnTo>
                  <a:pt x="4970239" y="3727679"/>
                </a:lnTo>
                <a:lnTo>
                  <a:pt x="0" y="3727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103203" y="2300822"/>
            <a:ext cx="3727679" cy="3727679"/>
          </a:xfrm>
          <a:custGeom>
            <a:avLst/>
            <a:gdLst/>
            <a:ahLst/>
            <a:cxnLst/>
            <a:rect l="l" t="t" r="r" b="b"/>
            <a:pathLst>
              <a:path w="3727679" h="3727679">
                <a:moveTo>
                  <a:pt x="0" y="0"/>
                </a:moveTo>
                <a:lnTo>
                  <a:pt x="3727679" y="0"/>
                </a:lnTo>
                <a:lnTo>
                  <a:pt x="3727679" y="3727679"/>
                </a:lnTo>
                <a:lnTo>
                  <a:pt x="0" y="37276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652" b="-226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12671" y="6180343"/>
            <a:ext cx="9018211" cy="4013340"/>
          </a:xfrm>
          <a:custGeom>
            <a:avLst/>
            <a:gdLst/>
            <a:ahLst/>
            <a:cxnLst/>
            <a:rect l="l" t="t" r="r" b="b"/>
            <a:pathLst>
              <a:path w="9018211" h="4013340">
                <a:moveTo>
                  <a:pt x="0" y="0"/>
                </a:moveTo>
                <a:lnTo>
                  <a:pt x="9018211" y="0"/>
                </a:lnTo>
                <a:lnTo>
                  <a:pt x="9018211" y="4013340"/>
                </a:lnTo>
                <a:lnTo>
                  <a:pt x="0" y="4013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515" t="-991" r="-18300" b="-479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12671" y="1044477"/>
            <a:ext cx="10384342" cy="120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>
                <a:solidFill>
                  <a:srgbClr val="112D4E"/>
                </a:solidFill>
                <a:latin typeface="Barlow Bold"/>
              </a:rPr>
              <a:t>Technical Assistance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2102" y="3574512"/>
            <a:ext cx="6977198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u="sng">
                <a:solidFill>
                  <a:srgbClr val="112D4E"/>
                </a:solidFill>
                <a:latin typeface="Canva Sans"/>
              </a:rPr>
              <a:t>By the Numbers: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4 workshops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78 participants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10 counties represented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51 cities/towns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county treasures, fire departments, schools, small business owners, nonprofits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112D4E"/>
              </a:solidFill>
              <a:latin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339252" y="6132718"/>
            <a:ext cx="7667157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u="sng">
                <a:solidFill>
                  <a:srgbClr val="112D4E"/>
                </a:solidFill>
                <a:latin typeface="Canva Sans Bold"/>
              </a:rPr>
              <a:t>Impact (16 surveys):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12D4E"/>
                </a:solidFill>
                <a:latin typeface="Canva Sans"/>
              </a:rPr>
              <a:t>100% felt questions were answered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12D4E"/>
                </a:solidFill>
                <a:latin typeface="Canva Sans"/>
              </a:rPr>
              <a:t>94% felt “somewhat/very” prepared to use ABCD framework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112D4E"/>
                </a:solidFill>
                <a:latin typeface="Canva Sans"/>
              </a:rPr>
              <a:t>94% “probably/definitely” prepared to find grant resources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112D4E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2102" y="3067552"/>
            <a:ext cx="10384342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3000" spc="-75">
                <a:solidFill>
                  <a:srgbClr val="112D4E"/>
                </a:solidFill>
                <a:latin typeface="Barlow Bold"/>
              </a:rPr>
              <a:t>Building Capcity Through Grant Writing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76559" y="8218936"/>
            <a:ext cx="8599530" cy="7814823"/>
          </a:xfrm>
          <a:custGeom>
            <a:avLst/>
            <a:gdLst/>
            <a:ahLst/>
            <a:cxnLst/>
            <a:rect l="l" t="t" r="r" b="b"/>
            <a:pathLst>
              <a:path w="8599530" h="7814823">
                <a:moveTo>
                  <a:pt x="0" y="0"/>
                </a:moveTo>
                <a:lnTo>
                  <a:pt x="8599531" y="0"/>
                </a:lnTo>
                <a:lnTo>
                  <a:pt x="8599531" y="7814823"/>
                </a:lnTo>
                <a:lnTo>
                  <a:pt x="0" y="781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395845" y="8621339"/>
            <a:ext cx="8760958" cy="7528948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6448" y="0"/>
              <a:ext cx="799904" cy="698500"/>
            </a:xfrm>
            <a:custGeom>
              <a:avLst/>
              <a:gdLst/>
              <a:ahLst/>
              <a:cxnLst/>
              <a:rect l="l" t="t" r="r" b="b"/>
              <a:pathLst>
                <a:path w="799904" h="698500">
                  <a:moveTo>
                    <a:pt x="789465" y="378275"/>
                  </a:moveTo>
                  <a:lnTo>
                    <a:pt x="620039" y="669475"/>
                  </a:lnTo>
                  <a:cubicBezTo>
                    <a:pt x="609584" y="687445"/>
                    <a:pt x="590362" y="698500"/>
                    <a:pt x="569572" y="698500"/>
                  </a:cubicBezTo>
                  <a:lnTo>
                    <a:pt x="230332" y="698500"/>
                  </a:lnTo>
                  <a:cubicBezTo>
                    <a:pt x="209542" y="698500"/>
                    <a:pt x="190320" y="687445"/>
                    <a:pt x="179865" y="669475"/>
                  </a:cubicBezTo>
                  <a:lnTo>
                    <a:pt x="10439" y="378275"/>
                  </a:lnTo>
                  <a:cubicBezTo>
                    <a:pt x="0" y="360333"/>
                    <a:pt x="0" y="338167"/>
                    <a:pt x="10439" y="320225"/>
                  </a:cubicBezTo>
                  <a:lnTo>
                    <a:pt x="179865" y="29025"/>
                  </a:lnTo>
                  <a:cubicBezTo>
                    <a:pt x="190320" y="11055"/>
                    <a:pt x="209542" y="0"/>
                    <a:pt x="230332" y="0"/>
                  </a:cubicBezTo>
                  <a:lnTo>
                    <a:pt x="569572" y="0"/>
                  </a:lnTo>
                  <a:cubicBezTo>
                    <a:pt x="590362" y="0"/>
                    <a:pt x="609584" y="11055"/>
                    <a:pt x="620039" y="29025"/>
                  </a:cubicBezTo>
                  <a:lnTo>
                    <a:pt x="789465" y="320225"/>
                  </a:lnTo>
                  <a:cubicBezTo>
                    <a:pt x="799904" y="338167"/>
                    <a:pt x="799904" y="360333"/>
                    <a:pt x="789465" y="37827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00">
                    <a:alpha val="100000"/>
                  </a:srgbClr>
                </a:gs>
                <a:gs pos="50000">
                  <a:srgbClr val="FFDE00">
                    <a:alpha val="100000"/>
                  </a:srgbClr>
                </a:gs>
                <a:gs pos="100000">
                  <a:srgbClr val="FF992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5340" y="3438536"/>
            <a:ext cx="7573225" cy="6508240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solidFill>
              <a:srgbClr val="112D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05044" y="4097402"/>
            <a:ext cx="6172867" cy="530480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A96E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325621" y="-2246414"/>
            <a:ext cx="7645588" cy="6947928"/>
          </a:xfrm>
          <a:custGeom>
            <a:avLst/>
            <a:gdLst/>
            <a:ahLst/>
            <a:cxnLst/>
            <a:rect l="l" t="t" r="r" b="b"/>
            <a:pathLst>
              <a:path w="7645588" h="6947928">
                <a:moveTo>
                  <a:pt x="0" y="0"/>
                </a:moveTo>
                <a:lnTo>
                  <a:pt x="7645589" y="0"/>
                </a:lnTo>
                <a:lnTo>
                  <a:pt x="7645589" y="6947929"/>
                </a:lnTo>
                <a:lnTo>
                  <a:pt x="0" y="6947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 rot="-5478636">
            <a:off x="15809284" y="4405847"/>
            <a:ext cx="1845214" cy="2147158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4847"/>
              <a:ext cx="698500" cy="803107"/>
            </a:xfrm>
            <a:custGeom>
              <a:avLst/>
              <a:gdLst/>
              <a:ahLst/>
              <a:cxnLst/>
              <a:rect l="l" t="t" r="r" b="b"/>
              <a:pathLst>
                <a:path w="698500" h="803107">
                  <a:moveTo>
                    <a:pt x="371066" y="7846"/>
                  </a:moveTo>
                  <a:lnTo>
                    <a:pt x="676684" y="185660"/>
                  </a:lnTo>
                  <a:cubicBezTo>
                    <a:pt x="690191" y="193519"/>
                    <a:pt x="698500" y="207966"/>
                    <a:pt x="698500" y="223593"/>
                  </a:cubicBezTo>
                  <a:lnTo>
                    <a:pt x="698500" y="579513"/>
                  </a:lnTo>
                  <a:cubicBezTo>
                    <a:pt x="698500" y="595140"/>
                    <a:pt x="690191" y="609587"/>
                    <a:pt x="676684" y="617446"/>
                  </a:cubicBezTo>
                  <a:lnTo>
                    <a:pt x="371066" y="795260"/>
                  </a:lnTo>
                  <a:cubicBezTo>
                    <a:pt x="357580" y="803106"/>
                    <a:pt x="340920" y="803106"/>
                    <a:pt x="327434" y="795260"/>
                  </a:cubicBezTo>
                  <a:lnTo>
                    <a:pt x="21816" y="617446"/>
                  </a:lnTo>
                  <a:cubicBezTo>
                    <a:pt x="8309" y="609587"/>
                    <a:pt x="0" y="595140"/>
                    <a:pt x="0" y="579513"/>
                  </a:cubicBezTo>
                  <a:lnTo>
                    <a:pt x="0" y="223593"/>
                  </a:lnTo>
                  <a:cubicBezTo>
                    <a:pt x="0" y="207966"/>
                    <a:pt x="8309" y="193519"/>
                    <a:pt x="21816" y="185660"/>
                  </a:cubicBezTo>
                  <a:lnTo>
                    <a:pt x="327434" y="7846"/>
                  </a:lnTo>
                  <a:cubicBezTo>
                    <a:pt x="340920" y="0"/>
                    <a:pt x="357580" y="0"/>
                    <a:pt x="371066" y="78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794405" y="-1667303"/>
            <a:ext cx="6708021" cy="5764705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8422" y="0"/>
              <a:ext cx="795957" cy="698500"/>
            </a:xfrm>
            <a:custGeom>
              <a:avLst/>
              <a:gdLst/>
              <a:ahLst/>
              <a:cxnLst/>
              <a:rect l="l" t="t" r="r" b="b"/>
              <a:pathLst>
                <a:path w="795957" h="698500">
                  <a:moveTo>
                    <a:pt x="782323" y="387158"/>
                  </a:moveTo>
                  <a:lnTo>
                    <a:pt x="623233" y="660592"/>
                  </a:lnTo>
                  <a:cubicBezTo>
                    <a:pt x="609578" y="684062"/>
                    <a:pt x="584474" y="698500"/>
                    <a:pt x="557321" y="698500"/>
                  </a:cubicBezTo>
                  <a:lnTo>
                    <a:pt x="238635" y="698500"/>
                  </a:lnTo>
                  <a:cubicBezTo>
                    <a:pt x="211482" y="698500"/>
                    <a:pt x="186378" y="684062"/>
                    <a:pt x="172723" y="660592"/>
                  </a:cubicBezTo>
                  <a:lnTo>
                    <a:pt x="13633" y="387158"/>
                  </a:lnTo>
                  <a:cubicBezTo>
                    <a:pt x="0" y="363725"/>
                    <a:pt x="0" y="334775"/>
                    <a:pt x="13633" y="311342"/>
                  </a:cubicBezTo>
                  <a:lnTo>
                    <a:pt x="172723" y="37908"/>
                  </a:lnTo>
                  <a:cubicBezTo>
                    <a:pt x="186378" y="14438"/>
                    <a:pt x="211482" y="0"/>
                    <a:pt x="238635" y="0"/>
                  </a:cubicBezTo>
                  <a:lnTo>
                    <a:pt x="557321" y="0"/>
                  </a:lnTo>
                  <a:cubicBezTo>
                    <a:pt x="584474" y="0"/>
                    <a:pt x="609578" y="14438"/>
                    <a:pt x="623233" y="37908"/>
                  </a:cubicBezTo>
                  <a:lnTo>
                    <a:pt x="782323" y="311342"/>
                  </a:lnTo>
                  <a:cubicBezTo>
                    <a:pt x="795956" y="334775"/>
                    <a:pt x="795956" y="363725"/>
                    <a:pt x="782323" y="387158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197013" y="-1380905"/>
            <a:ext cx="5879077" cy="5216911"/>
            <a:chOff x="0" y="0"/>
            <a:chExt cx="4346359" cy="3856825"/>
          </a:xfrm>
        </p:grpSpPr>
        <p:sp>
          <p:nvSpPr>
            <p:cNvPr id="20" name="Freeform 20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4"/>
              <a:stretch>
                <a:fillRect l="-16470" r="-1647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106289" y="9601200"/>
            <a:ext cx="3098685" cy="592483"/>
            <a:chOff x="0" y="0"/>
            <a:chExt cx="4131580" cy="78997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114800" cy="789977"/>
              <a:chOff x="0" y="0"/>
              <a:chExt cx="812800" cy="15604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1560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604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56045"/>
                    </a:lnTo>
                    <a:lnTo>
                      <a:pt x="0" y="156045"/>
                    </a:lnTo>
                    <a:close/>
                  </a:path>
                </a:pathLst>
              </a:custGeom>
              <a:solidFill>
                <a:srgbClr val="FFFFFE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812800" cy="194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0" y="0"/>
              <a:ext cx="4131580" cy="789977"/>
            </a:xfrm>
            <a:custGeom>
              <a:avLst/>
              <a:gdLst/>
              <a:ahLst/>
              <a:cxnLst/>
              <a:rect l="l" t="t" r="r" b="b"/>
              <a:pathLst>
                <a:path w="4131580" h="789977">
                  <a:moveTo>
                    <a:pt x="0" y="0"/>
                  </a:moveTo>
                  <a:lnTo>
                    <a:pt x="4131580" y="0"/>
                  </a:lnTo>
                  <a:lnTo>
                    <a:pt x="4131580" y="789977"/>
                  </a:lnTo>
                  <a:lnTo>
                    <a:pt x="0" y="789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>
            <a:off x="801700" y="2402822"/>
            <a:ext cx="8971471" cy="7431087"/>
          </a:xfrm>
          <a:custGeom>
            <a:avLst/>
            <a:gdLst/>
            <a:ahLst/>
            <a:cxnLst/>
            <a:rect l="l" t="t" r="r" b="b"/>
            <a:pathLst>
              <a:path w="8971471" h="7431087">
                <a:moveTo>
                  <a:pt x="0" y="0"/>
                </a:moveTo>
                <a:lnTo>
                  <a:pt x="8971471" y="0"/>
                </a:lnTo>
                <a:lnTo>
                  <a:pt x="8971471" y="7431087"/>
                </a:lnTo>
                <a:lnTo>
                  <a:pt x="0" y="74310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6337609" y="6384684"/>
            <a:ext cx="3332846" cy="941400"/>
          </a:xfrm>
          <a:custGeom>
            <a:avLst/>
            <a:gdLst/>
            <a:ahLst/>
            <a:cxnLst/>
            <a:rect l="l" t="t" r="r" b="b"/>
            <a:pathLst>
              <a:path w="3332846" h="941400">
                <a:moveTo>
                  <a:pt x="0" y="0"/>
                </a:moveTo>
                <a:lnTo>
                  <a:pt x="3332846" y="0"/>
                </a:lnTo>
                <a:lnTo>
                  <a:pt x="3332846" y="941400"/>
                </a:lnTo>
                <a:lnTo>
                  <a:pt x="0" y="941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812671" y="1044477"/>
            <a:ext cx="8243863" cy="236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9"/>
              </a:lnSpc>
            </a:pPr>
            <a:r>
              <a:rPr lang="en-US" sz="8499" spc="-212">
                <a:solidFill>
                  <a:srgbClr val="112D4E"/>
                </a:solidFill>
                <a:latin typeface="Barlow Bold"/>
              </a:rPr>
              <a:t>Applied Research </a:t>
            </a:r>
          </a:p>
          <a:p>
            <a:pPr marL="0" lvl="0" indent="0" algn="l">
              <a:lnSpc>
                <a:spcPts val="9179"/>
              </a:lnSpc>
            </a:pPr>
            <a:endParaRPr lang="en-US" sz="8499" spc="-212">
              <a:solidFill>
                <a:srgbClr val="112D4E"/>
              </a:solidFill>
              <a:latin typeface="Barlow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380317" y="7397846"/>
            <a:ext cx="324743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112D4E"/>
                </a:solidFill>
                <a:latin typeface="Canva Sans Bold"/>
              </a:rPr>
              <a:t>Fall 2024 Estimated Launch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22668" y="4781284"/>
            <a:ext cx="5732880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112D4E"/>
                </a:solidFill>
                <a:latin typeface="Canva Sans Bold"/>
              </a:rPr>
              <a:t>Labor Market Observatory Highlights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Interactive dashboards for each district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Data mapped to district 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Hope to drill down to census tracts.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Workforce data indicators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Income, Demographics, Housing, etc.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Regular updates (based on datasets)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76559" y="8218936"/>
            <a:ext cx="8599530" cy="7814823"/>
          </a:xfrm>
          <a:custGeom>
            <a:avLst/>
            <a:gdLst/>
            <a:ahLst/>
            <a:cxnLst/>
            <a:rect l="l" t="t" r="r" b="b"/>
            <a:pathLst>
              <a:path w="8599530" h="7814823">
                <a:moveTo>
                  <a:pt x="0" y="0"/>
                </a:moveTo>
                <a:lnTo>
                  <a:pt x="8599531" y="0"/>
                </a:lnTo>
                <a:lnTo>
                  <a:pt x="8599531" y="7814823"/>
                </a:lnTo>
                <a:lnTo>
                  <a:pt x="0" y="7814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395845" y="8621339"/>
            <a:ext cx="8760958" cy="7528948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6448" y="0"/>
              <a:ext cx="799904" cy="698500"/>
            </a:xfrm>
            <a:custGeom>
              <a:avLst/>
              <a:gdLst/>
              <a:ahLst/>
              <a:cxnLst/>
              <a:rect l="l" t="t" r="r" b="b"/>
              <a:pathLst>
                <a:path w="799904" h="698500">
                  <a:moveTo>
                    <a:pt x="789465" y="378275"/>
                  </a:moveTo>
                  <a:lnTo>
                    <a:pt x="620039" y="669475"/>
                  </a:lnTo>
                  <a:cubicBezTo>
                    <a:pt x="609584" y="687445"/>
                    <a:pt x="590362" y="698500"/>
                    <a:pt x="569572" y="698500"/>
                  </a:cubicBezTo>
                  <a:lnTo>
                    <a:pt x="230332" y="698500"/>
                  </a:lnTo>
                  <a:cubicBezTo>
                    <a:pt x="209542" y="698500"/>
                    <a:pt x="190320" y="687445"/>
                    <a:pt x="179865" y="669475"/>
                  </a:cubicBezTo>
                  <a:lnTo>
                    <a:pt x="10439" y="378275"/>
                  </a:lnTo>
                  <a:cubicBezTo>
                    <a:pt x="0" y="360333"/>
                    <a:pt x="0" y="338167"/>
                    <a:pt x="10439" y="320225"/>
                  </a:cubicBezTo>
                  <a:lnTo>
                    <a:pt x="179865" y="29025"/>
                  </a:lnTo>
                  <a:cubicBezTo>
                    <a:pt x="190320" y="11055"/>
                    <a:pt x="209542" y="0"/>
                    <a:pt x="230332" y="0"/>
                  </a:cubicBezTo>
                  <a:lnTo>
                    <a:pt x="569572" y="0"/>
                  </a:lnTo>
                  <a:cubicBezTo>
                    <a:pt x="590362" y="0"/>
                    <a:pt x="609584" y="11055"/>
                    <a:pt x="620039" y="29025"/>
                  </a:cubicBezTo>
                  <a:lnTo>
                    <a:pt x="789465" y="320225"/>
                  </a:lnTo>
                  <a:cubicBezTo>
                    <a:pt x="799904" y="338167"/>
                    <a:pt x="799904" y="360333"/>
                    <a:pt x="789465" y="37827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00">
                    <a:alpha val="100000"/>
                  </a:srgbClr>
                </a:gs>
                <a:gs pos="50000">
                  <a:srgbClr val="FFDE00">
                    <a:alpha val="100000"/>
                  </a:srgbClr>
                </a:gs>
                <a:gs pos="100000">
                  <a:srgbClr val="FF992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5340" y="3438536"/>
            <a:ext cx="7573225" cy="6508240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solidFill>
              <a:srgbClr val="112D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05044" y="4097402"/>
            <a:ext cx="6172867" cy="530480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A96E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325621" y="-2246414"/>
            <a:ext cx="7645588" cy="6947928"/>
          </a:xfrm>
          <a:custGeom>
            <a:avLst/>
            <a:gdLst/>
            <a:ahLst/>
            <a:cxnLst/>
            <a:rect l="l" t="t" r="r" b="b"/>
            <a:pathLst>
              <a:path w="7645588" h="6947928">
                <a:moveTo>
                  <a:pt x="0" y="0"/>
                </a:moveTo>
                <a:lnTo>
                  <a:pt x="7645589" y="0"/>
                </a:lnTo>
                <a:lnTo>
                  <a:pt x="7645589" y="6947929"/>
                </a:lnTo>
                <a:lnTo>
                  <a:pt x="0" y="6947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 rot="-5478636">
            <a:off x="15809284" y="4405847"/>
            <a:ext cx="1845214" cy="2147158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4847"/>
              <a:ext cx="698500" cy="803107"/>
            </a:xfrm>
            <a:custGeom>
              <a:avLst/>
              <a:gdLst/>
              <a:ahLst/>
              <a:cxnLst/>
              <a:rect l="l" t="t" r="r" b="b"/>
              <a:pathLst>
                <a:path w="698500" h="803107">
                  <a:moveTo>
                    <a:pt x="371066" y="7846"/>
                  </a:moveTo>
                  <a:lnTo>
                    <a:pt x="676684" y="185660"/>
                  </a:lnTo>
                  <a:cubicBezTo>
                    <a:pt x="690191" y="193519"/>
                    <a:pt x="698500" y="207966"/>
                    <a:pt x="698500" y="223593"/>
                  </a:cubicBezTo>
                  <a:lnTo>
                    <a:pt x="698500" y="579513"/>
                  </a:lnTo>
                  <a:cubicBezTo>
                    <a:pt x="698500" y="595140"/>
                    <a:pt x="690191" y="609587"/>
                    <a:pt x="676684" y="617446"/>
                  </a:cubicBezTo>
                  <a:lnTo>
                    <a:pt x="371066" y="795260"/>
                  </a:lnTo>
                  <a:cubicBezTo>
                    <a:pt x="357580" y="803106"/>
                    <a:pt x="340920" y="803106"/>
                    <a:pt x="327434" y="795260"/>
                  </a:cubicBezTo>
                  <a:lnTo>
                    <a:pt x="21816" y="617446"/>
                  </a:lnTo>
                  <a:cubicBezTo>
                    <a:pt x="8309" y="609587"/>
                    <a:pt x="0" y="595140"/>
                    <a:pt x="0" y="579513"/>
                  </a:cubicBezTo>
                  <a:lnTo>
                    <a:pt x="0" y="223593"/>
                  </a:lnTo>
                  <a:cubicBezTo>
                    <a:pt x="0" y="207966"/>
                    <a:pt x="8309" y="193519"/>
                    <a:pt x="21816" y="185660"/>
                  </a:cubicBezTo>
                  <a:lnTo>
                    <a:pt x="327434" y="7846"/>
                  </a:lnTo>
                  <a:cubicBezTo>
                    <a:pt x="340920" y="0"/>
                    <a:pt x="357580" y="0"/>
                    <a:pt x="371066" y="78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794405" y="-1667303"/>
            <a:ext cx="6708021" cy="5764705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8422" y="0"/>
              <a:ext cx="795957" cy="698500"/>
            </a:xfrm>
            <a:custGeom>
              <a:avLst/>
              <a:gdLst/>
              <a:ahLst/>
              <a:cxnLst/>
              <a:rect l="l" t="t" r="r" b="b"/>
              <a:pathLst>
                <a:path w="795957" h="698500">
                  <a:moveTo>
                    <a:pt x="782323" y="387158"/>
                  </a:moveTo>
                  <a:lnTo>
                    <a:pt x="623233" y="660592"/>
                  </a:lnTo>
                  <a:cubicBezTo>
                    <a:pt x="609578" y="684062"/>
                    <a:pt x="584474" y="698500"/>
                    <a:pt x="557321" y="698500"/>
                  </a:cubicBezTo>
                  <a:lnTo>
                    <a:pt x="238635" y="698500"/>
                  </a:lnTo>
                  <a:cubicBezTo>
                    <a:pt x="211482" y="698500"/>
                    <a:pt x="186378" y="684062"/>
                    <a:pt x="172723" y="660592"/>
                  </a:cubicBezTo>
                  <a:lnTo>
                    <a:pt x="13633" y="387158"/>
                  </a:lnTo>
                  <a:cubicBezTo>
                    <a:pt x="0" y="363725"/>
                    <a:pt x="0" y="334775"/>
                    <a:pt x="13633" y="311342"/>
                  </a:cubicBezTo>
                  <a:lnTo>
                    <a:pt x="172723" y="37908"/>
                  </a:lnTo>
                  <a:cubicBezTo>
                    <a:pt x="186378" y="14438"/>
                    <a:pt x="211482" y="0"/>
                    <a:pt x="238635" y="0"/>
                  </a:cubicBezTo>
                  <a:lnTo>
                    <a:pt x="557321" y="0"/>
                  </a:lnTo>
                  <a:cubicBezTo>
                    <a:pt x="584474" y="0"/>
                    <a:pt x="609578" y="14438"/>
                    <a:pt x="623233" y="37908"/>
                  </a:cubicBezTo>
                  <a:lnTo>
                    <a:pt x="782323" y="311342"/>
                  </a:lnTo>
                  <a:cubicBezTo>
                    <a:pt x="795956" y="334775"/>
                    <a:pt x="795956" y="363725"/>
                    <a:pt x="782323" y="387158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197013" y="-1380905"/>
            <a:ext cx="5879077" cy="5216911"/>
            <a:chOff x="0" y="0"/>
            <a:chExt cx="4346359" cy="3856825"/>
          </a:xfrm>
        </p:grpSpPr>
        <p:sp>
          <p:nvSpPr>
            <p:cNvPr id="20" name="Freeform 20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4"/>
              <a:stretch>
                <a:fillRect l="-329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4873264" y="2532731"/>
            <a:ext cx="4111586" cy="5159770"/>
          </a:xfrm>
          <a:custGeom>
            <a:avLst/>
            <a:gdLst/>
            <a:ahLst/>
            <a:cxnLst/>
            <a:rect l="l" t="t" r="r" b="b"/>
            <a:pathLst>
              <a:path w="4111586" h="5159770">
                <a:moveTo>
                  <a:pt x="0" y="0"/>
                </a:moveTo>
                <a:lnTo>
                  <a:pt x="4111586" y="0"/>
                </a:lnTo>
                <a:lnTo>
                  <a:pt x="4111586" y="5159770"/>
                </a:lnTo>
                <a:lnTo>
                  <a:pt x="0" y="51597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2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12671" y="2532731"/>
            <a:ext cx="3869828" cy="5159770"/>
          </a:xfrm>
          <a:custGeom>
            <a:avLst/>
            <a:gdLst/>
            <a:ahLst/>
            <a:cxnLst/>
            <a:rect l="l" t="t" r="r" b="b"/>
            <a:pathLst>
              <a:path w="3869828" h="5159770">
                <a:moveTo>
                  <a:pt x="0" y="0"/>
                </a:moveTo>
                <a:lnTo>
                  <a:pt x="3869827" y="0"/>
                </a:lnTo>
                <a:lnTo>
                  <a:pt x="3869827" y="5159770"/>
                </a:lnTo>
                <a:lnTo>
                  <a:pt x="0" y="51597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00" r="-1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5106289" y="9601200"/>
            <a:ext cx="3098685" cy="592483"/>
            <a:chOff x="0" y="0"/>
            <a:chExt cx="4131580" cy="78997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114800" cy="789977"/>
              <a:chOff x="0" y="0"/>
              <a:chExt cx="812800" cy="15604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1560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604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56045"/>
                    </a:lnTo>
                    <a:lnTo>
                      <a:pt x="0" y="156045"/>
                    </a:lnTo>
                    <a:close/>
                  </a:path>
                </a:pathLst>
              </a:custGeom>
              <a:solidFill>
                <a:srgbClr val="FFFFFE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194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0" y="0"/>
              <a:ext cx="4131580" cy="789977"/>
            </a:xfrm>
            <a:custGeom>
              <a:avLst/>
              <a:gdLst/>
              <a:ahLst/>
              <a:cxnLst/>
              <a:rect l="l" t="t" r="r" b="b"/>
              <a:pathLst>
                <a:path w="4131580" h="789977">
                  <a:moveTo>
                    <a:pt x="0" y="0"/>
                  </a:moveTo>
                  <a:lnTo>
                    <a:pt x="4131580" y="0"/>
                  </a:lnTo>
                  <a:lnTo>
                    <a:pt x="4131580" y="789977"/>
                  </a:lnTo>
                  <a:lnTo>
                    <a:pt x="0" y="789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2671" y="7817732"/>
            <a:ext cx="9061595" cy="2277400"/>
          </a:xfrm>
          <a:custGeom>
            <a:avLst/>
            <a:gdLst/>
            <a:ahLst/>
            <a:cxnLst/>
            <a:rect l="l" t="t" r="r" b="b"/>
            <a:pathLst>
              <a:path w="9061595" h="2277400">
                <a:moveTo>
                  <a:pt x="0" y="0"/>
                </a:moveTo>
                <a:lnTo>
                  <a:pt x="9061595" y="0"/>
                </a:lnTo>
                <a:lnTo>
                  <a:pt x="9061595" y="2277399"/>
                </a:lnTo>
                <a:lnTo>
                  <a:pt x="0" y="2277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9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812671" y="1044477"/>
            <a:ext cx="6983147" cy="120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9"/>
              </a:lnSpc>
            </a:pPr>
            <a:r>
              <a:rPr lang="en-US" sz="8499" spc="-212">
                <a:solidFill>
                  <a:srgbClr val="112D4E"/>
                </a:solidFill>
                <a:latin typeface="Barlow Bold"/>
              </a:rPr>
              <a:t>Storytelling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49568" y="4605071"/>
            <a:ext cx="5545772" cy="31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112D4E"/>
                </a:solidFill>
                <a:latin typeface="Canva Sans Bold"/>
              </a:rPr>
              <a:t>Our Objectives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Foster collaboration between parallel ecosystems and communities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workforce, entrepreneurship, EDA, SBA, etc.</a:t>
            </a:r>
          </a:p>
          <a:p>
            <a:pPr marL="863598" lvl="2" indent="-287866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Rural, Hispanic, Marshallese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Disseminate information about resources</a:t>
            </a:r>
          </a:p>
          <a:p>
            <a:pPr marL="431799" lvl="1" indent="-215899" algn="l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112D4E"/>
                </a:solidFill>
                <a:latin typeface="Canva Sans"/>
              </a:rPr>
              <a:t>Share success and impact of districts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112D4E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45529" y="5647635"/>
            <a:ext cx="10771697" cy="12534338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4981"/>
              <a:ext cx="698500" cy="802837"/>
            </a:xfrm>
            <a:custGeom>
              <a:avLst/>
              <a:gdLst/>
              <a:ahLst/>
              <a:cxnLst/>
              <a:rect l="l" t="t" r="r" b="b"/>
              <a:pathLst>
                <a:path w="698500" h="802837">
                  <a:moveTo>
                    <a:pt x="371673" y="8065"/>
                  </a:moveTo>
                  <a:lnTo>
                    <a:pt x="676077" y="185173"/>
                  </a:lnTo>
                  <a:cubicBezTo>
                    <a:pt x="689960" y="193250"/>
                    <a:pt x="698500" y="208100"/>
                    <a:pt x="698500" y="224161"/>
                  </a:cubicBezTo>
                  <a:lnTo>
                    <a:pt x="698500" y="578677"/>
                  </a:lnTo>
                  <a:cubicBezTo>
                    <a:pt x="698500" y="594738"/>
                    <a:pt x="689960" y="609588"/>
                    <a:pt x="676077" y="617665"/>
                  </a:cubicBezTo>
                  <a:lnTo>
                    <a:pt x="371673" y="794773"/>
                  </a:lnTo>
                  <a:cubicBezTo>
                    <a:pt x="357812" y="802838"/>
                    <a:pt x="340688" y="802838"/>
                    <a:pt x="326827" y="794773"/>
                  </a:cubicBezTo>
                  <a:lnTo>
                    <a:pt x="22423" y="617665"/>
                  </a:lnTo>
                  <a:cubicBezTo>
                    <a:pt x="8540" y="609588"/>
                    <a:pt x="0" y="594738"/>
                    <a:pt x="0" y="578677"/>
                  </a:cubicBezTo>
                  <a:lnTo>
                    <a:pt x="0" y="224161"/>
                  </a:lnTo>
                  <a:cubicBezTo>
                    <a:pt x="0" y="208100"/>
                    <a:pt x="8540" y="193250"/>
                    <a:pt x="22423" y="185173"/>
                  </a:cubicBezTo>
                  <a:lnTo>
                    <a:pt x="326827" y="8065"/>
                  </a:lnTo>
                  <a:cubicBezTo>
                    <a:pt x="340688" y="0"/>
                    <a:pt x="357812" y="0"/>
                    <a:pt x="371673" y="80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42F">
                    <a:alpha val="100000"/>
                  </a:srgbClr>
                </a:gs>
                <a:gs pos="100000">
                  <a:srgbClr val="FF9F2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55180" y="8246629"/>
            <a:ext cx="6450497" cy="7506033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19806"/>
              <a:ext cx="698500" cy="773188"/>
            </a:xfrm>
            <a:custGeom>
              <a:avLst/>
              <a:gdLst/>
              <a:ahLst/>
              <a:cxnLst/>
              <a:rect l="l" t="t" r="r" b="b"/>
              <a:pathLst>
                <a:path w="698500" h="773188">
                  <a:moveTo>
                    <a:pt x="438401" y="32064"/>
                  </a:moveTo>
                  <a:lnTo>
                    <a:pt x="609349" y="131524"/>
                  </a:lnTo>
                  <a:cubicBezTo>
                    <a:pt x="664544" y="163638"/>
                    <a:pt x="698500" y="222679"/>
                    <a:pt x="698500" y="286537"/>
                  </a:cubicBezTo>
                  <a:lnTo>
                    <a:pt x="698500" y="486651"/>
                  </a:lnTo>
                  <a:cubicBezTo>
                    <a:pt x="698500" y="550509"/>
                    <a:pt x="664544" y="609550"/>
                    <a:pt x="609349" y="641664"/>
                  </a:cubicBezTo>
                  <a:lnTo>
                    <a:pt x="438401" y="741124"/>
                  </a:lnTo>
                  <a:cubicBezTo>
                    <a:pt x="383292" y="773188"/>
                    <a:pt x="315208" y="773188"/>
                    <a:pt x="260099" y="741124"/>
                  </a:cubicBezTo>
                  <a:lnTo>
                    <a:pt x="89151" y="641664"/>
                  </a:lnTo>
                  <a:cubicBezTo>
                    <a:pt x="33956" y="609550"/>
                    <a:pt x="0" y="550509"/>
                    <a:pt x="0" y="486651"/>
                  </a:cubicBezTo>
                  <a:lnTo>
                    <a:pt x="0" y="286537"/>
                  </a:lnTo>
                  <a:cubicBezTo>
                    <a:pt x="0" y="222679"/>
                    <a:pt x="33956" y="163638"/>
                    <a:pt x="89151" y="131524"/>
                  </a:cubicBezTo>
                  <a:lnTo>
                    <a:pt x="260099" y="32064"/>
                  </a:lnTo>
                  <a:cubicBezTo>
                    <a:pt x="315208" y="0"/>
                    <a:pt x="383292" y="0"/>
                    <a:pt x="438401" y="32064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9525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011216" y="-1663032"/>
            <a:ext cx="7573225" cy="6508240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gradFill rotWithShape="1">
              <a:gsLst>
                <a:gs pos="0">
                  <a:srgbClr val="112D4E">
                    <a:alpha val="100000"/>
                  </a:srgbClr>
                </a:gs>
                <a:gs pos="50000">
                  <a:srgbClr val="255389">
                    <a:alpha val="100000"/>
                  </a:srgbClr>
                </a:gs>
                <a:gs pos="100000">
                  <a:srgbClr val="2A96E4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83177" y="6710126"/>
            <a:ext cx="546774" cy="546774"/>
          </a:xfrm>
          <a:custGeom>
            <a:avLst/>
            <a:gdLst/>
            <a:ahLst/>
            <a:cxnLst/>
            <a:rect l="l" t="t" r="r" b="b"/>
            <a:pathLst>
              <a:path w="546774" h="546774">
                <a:moveTo>
                  <a:pt x="0" y="0"/>
                </a:moveTo>
                <a:lnTo>
                  <a:pt x="546774" y="0"/>
                </a:lnTo>
                <a:lnTo>
                  <a:pt x="546774" y="546774"/>
                </a:lnTo>
                <a:lnTo>
                  <a:pt x="0" y="546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83177" y="9378462"/>
            <a:ext cx="581433" cy="581433"/>
          </a:xfrm>
          <a:custGeom>
            <a:avLst/>
            <a:gdLst/>
            <a:ahLst/>
            <a:cxnLst/>
            <a:rect l="l" t="t" r="r" b="b"/>
            <a:pathLst>
              <a:path w="581433" h="581433">
                <a:moveTo>
                  <a:pt x="0" y="0"/>
                </a:moveTo>
                <a:lnTo>
                  <a:pt x="581433" y="0"/>
                </a:lnTo>
                <a:lnTo>
                  <a:pt x="581433" y="581432"/>
                </a:lnTo>
                <a:lnTo>
                  <a:pt x="0" y="581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83177" y="7610326"/>
            <a:ext cx="564103" cy="564103"/>
          </a:xfrm>
          <a:custGeom>
            <a:avLst/>
            <a:gdLst/>
            <a:ahLst/>
            <a:cxnLst/>
            <a:rect l="l" t="t" r="r" b="b"/>
            <a:pathLst>
              <a:path w="564103" h="564103">
                <a:moveTo>
                  <a:pt x="0" y="0"/>
                </a:moveTo>
                <a:lnTo>
                  <a:pt x="564104" y="0"/>
                </a:lnTo>
                <a:lnTo>
                  <a:pt x="564104" y="564103"/>
                </a:lnTo>
                <a:lnTo>
                  <a:pt x="0" y="564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687855" y="9479631"/>
            <a:ext cx="12690017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3000" u="sng">
                <a:solidFill>
                  <a:srgbClr val="112D4E"/>
                </a:solidFill>
                <a:latin typeface="Clear Sans Bold"/>
              </a:rPr>
              <a:t>https://</a:t>
            </a:r>
            <a:r>
              <a:rPr lang="en-US" sz="3000" u="sng">
                <a:solidFill>
                  <a:srgbClr val="112D4E"/>
                </a:solidFill>
                <a:latin typeface="Clear Sans Bold"/>
                <a:hlinkClick r:id="rId8" tooltip="https://www.uaex.uada.edu/business-communities/economic-development/"/>
              </a:rPr>
              <a:t>uaex.uada.edu/</a:t>
            </a:r>
            <a:r>
              <a:rPr lang="en-US" sz="3000">
                <a:solidFill>
                  <a:srgbClr val="112D4E"/>
                </a:solidFill>
                <a:latin typeface="Clear Sans Bold"/>
              </a:rPr>
              <a:t>EDAUC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880151" y="572939"/>
            <a:ext cx="1084133" cy="1261537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58481" y="780451"/>
            <a:ext cx="727472" cy="846513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662797" y="1873679"/>
            <a:ext cx="7994311" cy="7093905"/>
            <a:chOff x="0" y="0"/>
            <a:chExt cx="4346359" cy="3856825"/>
          </a:xfrm>
        </p:grpSpPr>
        <p:sp>
          <p:nvSpPr>
            <p:cNvPr id="21" name="Freeform 21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4595458" y="760897"/>
            <a:ext cx="1845214" cy="2147158"/>
            <a:chOff x="0" y="0"/>
            <a:chExt cx="6985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7616"/>
              <a:ext cx="698500" cy="797568"/>
            </a:xfrm>
            <a:custGeom>
              <a:avLst/>
              <a:gdLst/>
              <a:ahLst/>
              <a:cxnLst/>
              <a:rect l="l" t="t" r="r" b="b"/>
              <a:pathLst>
                <a:path w="698500" h="797568">
                  <a:moveTo>
                    <a:pt x="383532" y="12330"/>
                  </a:moveTo>
                  <a:lnTo>
                    <a:pt x="664218" y="175638"/>
                  </a:lnTo>
                  <a:cubicBezTo>
                    <a:pt x="685443" y="187987"/>
                    <a:pt x="698500" y="210690"/>
                    <a:pt x="698500" y="235246"/>
                  </a:cubicBezTo>
                  <a:lnTo>
                    <a:pt x="698500" y="562322"/>
                  </a:lnTo>
                  <a:cubicBezTo>
                    <a:pt x="698500" y="586878"/>
                    <a:pt x="685443" y="609581"/>
                    <a:pt x="664218" y="621930"/>
                  </a:cubicBezTo>
                  <a:lnTo>
                    <a:pt x="383532" y="785238"/>
                  </a:lnTo>
                  <a:cubicBezTo>
                    <a:pt x="362340" y="797568"/>
                    <a:pt x="336160" y="797568"/>
                    <a:pt x="314968" y="785238"/>
                  </a:cubicBezTo>
                  <a:lnTo>
                    <a:pt x="34282" y="621930"/>
                  </a:lnTo>
                  <a:cubicBezTo>
                    <a:pt x="13057" y="609581"/>
                    <a:pt x="0" y="586878"/>
                    <a:pt x="0" y="562322"/>
                  </a:cubicBezTo>
                  <a:lnTo>
                    <a:pt x="0" y="235246"/>
                  </a:lnTo>
                  <a:cubicBezTo>
                    <a:pt x="0" y="210690"/>
                    <a:pt x="13057" y="187987"/>
                    <a:pt x="34282" y="175638"/>
                  </a:cubicBezTo>
                  <a:lnTo>
                    <a:pt x="314968" y="12330"/>
                  </a:lnTo>
                  <a:cubicBezTo>
                    <a:pt x="336160" y="0"/>
                    <a:pt x="362340" y="0"/>
                    <a:pt x="383532" y="123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120277" tIns="120277" rIns="120277" bIns="12027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65848" y="1273643"/>
            <a:ext cx="6866890" cy="134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303"/>
              </a:lnSpc>
            </a:pPr>
            <a:r>
              <a:rPr lang="en-US" sz="9540" spc="-238">
                <a:solidFill>
                  <a:srgbClr val="112D4E"/>
                </a:solidFill>
                <a:latin typeface="Barlow Bold"/>
              </a:rPr>
              <a:t>Get In Touch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5848" y="4208033"/>
            <a:ext cx="7937231" cy="191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19"/>
              </a:lnSpc>
            </a:pPr>
            <a:r>
              <a:rPr lang="en-US" sz="3240" spc="-61">
                <a:solidFill>
                  <a:srgbClr val="000000"/>
                </a:solidFill>
                <a:latin typeface="Barlow"/>
              </a:rPr>
              <a:t>Our goal is to be as accessible as possible to each of you, whether that is by Zoom, phone, email, or in person.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49907" y="6839705"/>
            <a:ext cx="7692934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3000">
                <a:solidFill>
                  <a:srgbClr val="112D4E"/>
                </a:solidFill>
                <a:latin typeface="Clear Sans Bold"/>
              </a:rPr>
              <a:t>Hunter P. Goodman | hgoodman@uada.edu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87855" y="7704575"/>
            <a:ext cx="7784877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3000">
                <a:solidFill>
                  <a:srgbClr val="112D4E"/>
                </a:solidFill>
                <a:latin typeface="Clear Sans Bold"/>
              </a:rPr>
              <a:t>Brandon L. Mathews | bmathews@uada.edu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106289" y="9601200"/>
            <a:ext cx="3098685" cy="592483"/>
            <a:chOff x="0" y="0"/>
            <a:chExt cx="4131580" cy="78997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114800" cy="789977"/>
              <a:chOff x="0" y="0"/>
              <a:chExt cx="812800" cy="15604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1560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6045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56045"/>
                    </a:lnTo>
                    <a:lnTo>
                      <a:pt x="0" y="156045"/>
                    </a:lnTo>
                    <a:close/>
                  </a:path>
                </a:pathLst>
              </a:custGeom>
              <a:solidFill>
                <a:srgbClr val="FFFFFE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12800" cy="194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0" y="0"/>
              <a:ext cx="4131580" cy="789977"/>
            </a:xfrm>
            <a:custGeom>
              <a:avLst/>
              <a:gdLst/>
              <a:ahLst/>
              <a:cxnLst/>
              <a:rect l="l" t="t" r="r" b="b"/>
              <a:pathLst>
                <a:path w="4131580" h="789977">
                  <a:moveTo>
                    <a:pt x="0" y="0"/>
                  </a:moveTo>
                  <a:lnTo>
                    <a:pt x="4131580" y="0"/>
                  </a:lnTo>
                  <a:lnTo>
                    <a:pt x="4131580" y="789977"/>
                  </a:lnTo>
                  <a:lnTo>
                    <a:pt x="0" y="789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349568" y="3089770"/>
            <a:ext cx="4661723" cy="4661723"/>
            <a:chOff x="0" y="0"/>
            <a:chExt cx="6215630" cy="621563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215630" cy="6215630"/>
            </a:xfrm>
            <a:custGeom>
              <a:avLst/>
              <a:gdLst/>
              <a:ahLst/>
              <a:cxnLst/>
              <a:rect l="l" t="t" r="r" b="b"/>
              <a:pathLst>
                <a:path w="6215630" h="6215630">
                  <a:moveTo>
                    <a:pt x="0" y="0"/>
                  </a:moveTo>
                  <a:lnTo>
                    <a:pt x="6215630" y="0"/>
                  </a:lnTo>
                  <a:lnTo>
                    <a:pt x="6215630" y="6215630"/>
                  </a:lnTo>
                  <a:lnTo>
                    <a:pt x="0" y="6215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783177" y="8560921"/>
            <a:ext cx="564103" cy="564103"/>
          </a:xfrm>
          <a:custGeom>
            <a:avLst/>
            <a:gdLst/>
            <a:ahLst/>
            <a:cxnLst/>
            <a:rect l="l" t="t" r="r" b="b"/>
            <a:pathLst>
              <a:path w="564103" h="564103">
                <a:moveTo>
                  <a:pt x="0" y="0"/>
                </a:moveTo>
                <a:lnTo>
                  <a:pt x="564104" y="0"/>
                </a:lnTo>
                <a:lnTo>
                  <a:pt x="564104" y="564103"/>
                </a:lnTo>
                <a:lnTo>
                  <a:pt x="0" y="564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687855" y="8653425"/>
            <a:ext cx="10182467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3000">
                <a:solidFill>
                  <a:srgbClr val="112D4E"/>
                </a:solidFill>
                <a:latin typeface="Clear Sans Bold"/>
              </a:rPr>
              <a:t>Rodrigo Ramirez-Perez | rramirez@heartlandforward.org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Custom</PresentationFormat>
  <Paragraphs>105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Clear Sans</vt:lpstr>
      <vt:lpstr>Arial</vt:lpstr>
      <vt:lpstr>Calibri</vt:lpstr>
      <vt:lpstr>Barlow Bold</vt:lpstr>
      <vt:lpstr>Clear Sans Bold</vt:lpstr>
      <vt:lpstr>Barlow</vt:lpstr>
      <vt:lpstr>Canva Sans</vt:lpstr>
      <vt:lpstr>Canva Sans Bold</vt:lpstr>
      <vt:lpstr>Clear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SWREDA 2024</dc:title>
  <dc:creator>Laurie Thompson</dc:creator>
  <cp:lastModifiedBy>Laurie Thompson</cp:lastModifiedBy>
  <cp:revision>1</cp:revision>
  <dcterms:created xsi:type="dcterms:W3CDTF">2006-08-16T00:00:00Z</dcterms:created>
  <dcterms:modified xsi:type="dcterms:W3CDTF">2024-05-15T15:22:59Z</dcterms:modified>
  <dc:identifier>DAGEjahaxA8</dc:identifier>
</cp:coreProperties>
</file>