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34"/>
  </p:notesMasterIdLst>
  <p:sldIdLst>
    <p:sldId id="538" r:id="rId3"/>
    <p:sldId id="561" r:id="rId4"/>
    <p:sldId id="539" r:id="rId5"/>
    <p:sldId id="540" r:id="rId6"/>
    <p:sldId id="541" r:id="rId7"/>
    <p:sldId id="542" r:id="rId8"/>
    <p:sldId id="562" r:id="rId9"/>
    <p:sldId id="563" r:id="rId10"/>
    <p:sldId id="545" r:id="rId11"/>
    <p:sldId id="546" r:id="rId12"/>
    <p:sldId id="547" r:id="rId13"/>
    <p:sldId id="548" r:id="rId14"/>
    <p:sldId id="549" r:id="rId15"/>
    <p:sldId id="550" r:id="rId16"/>
    <p:sldId id="551" r:id="rId17"/>
    <p:sldId id="552" r:id="rId18"/>
    <p:sldId id="553" r:id="rId19"/>
    <p:sldId id="554" r:id="rId20"/>
    <p:sldId id="555" r:id="rId21"/>
    <p:sldId id="556" r:id="rId22"/>
    <p:sldId id="557" r:id="rId23"/>
    <p:sldId id="558" r:id="rId24"/>
    <p:sldId id="595" r:id="rId25"/>
    <p:sldId id="565" r:id="rId26"/>
    <p:sldId id="566" r:id="rId27"/>
    <p:sldId id="567" r:id="rId28"/>
    <p:sldId id="598" r:id="rId29"/>
    <p:sldId id="576" r:id="rId30"/>
    <p:sldId id="592" r:id="rId31"/>
    <p:sldId id="564" r:id="rId32"/>
    <p:sldId id="559"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CEE6"/>
    <a:srgbClr val="711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73197" autoAdjust="0"/>
  </p:normalViewPr>
  <p:slideViewPr>
    <p:cSldViewPr snapToGrid="0">
      <p:cViewPr varScale="1">
        <p:scale>
          <a:sx n="60" d="100"/>
          <a:sy n="60" d="100"/>
        </p:scale>
        <p:origin x="1039"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73D512-102B-4332-9062-34B7519CF275}" type="doc">
      <dgm:prSet loTypeId="urn:microsoft.com/office/officeart/2005/8/layout/hProcess9" loCatId="process" qsTypeId="urn:microsoft.com/office/officeart/2005/8/quickstyle/simple1" qsCatId="simple" csTypeId="urn:microsoft.com/office/officeart/2005/8/colors/colorful4" csCatId="colorful" phldr="1"/>
      <dgm:spPr/>
    </dgm:pt>
    <dgm:pt modelId="{CE2B0D70-5C06-489A-92B8-ADA8187F3A8E}">
      <dgm:prSet phldrT="[Text]" custT="1"/>
      <dgm:spPr/>
      <dgm:t>
        <a:bodyPr/>
        <a:lstStyle/>
        <a:p>
          <a:r>
            <a:rPr lang="en-US" sz="1200" dirty="0">
              <a:latin typeface="Arial" panose="020B0604020202020204" pitchFamily="34" charset="0"/>
              <a:cs typeface="Arial" panose="020B0604020202020204" pitchFamily="34" charset="0"/>
            </a:rPr>
            <a:t>EDR Consult with </a:t>
          </a:r>
        </a:p>
        <a:p>
          <a:r>
            <a:rPr lang="en-US" sz="1200" dirty="0">
              <a:latin typeface="Arial" panose="020B0604020202020204" pitchFamily="34" charset="0"/>
              <a:cs typeface="Arial" panose="020B0604020202020204" pitchFamily="34" charset="0"/>
            </a:rPr>
            <a:t>Applicant</a:t>
          </a:r>
        </a:p>
      </dgm:t>
    </dgm:pt>
    <dgm:pt modelId="{8345385B-BBE6-4AC2-9DD8-18468487B280}" type="parTrans" cxnId="{2646D7D1-9280-4C18-B3CF-BC8DF4DCF9E0}">
      <dgm:prSet/>
      <dgm:spPr/>
      <dgm:t>
        <a:bodyPr/>
        <a:lstStyle/>
        <a:p>
          <a:endParaRPr lang="en-US"/>
        </a:p>
      </dgm:t>
    </dgm:pt>
    <dgm:pt modelId="{D5C5B902-978B-45C6-8C14-3F70F9568F28}" type="sibTrans" cxnId="{2646D7D1-9280-4C18-B3CF-BC8DF4DCF9E0}">
      <dgm:prSet/>
      <dgm:spPr/>
      <dgm:t>
        <a:bodyPr/>
        <a:lstStyle/>
        <a:p>
          <a:endParaRPr lang="en-US"/>
        </a:p>
      </dgm:t>
    </dgm:pt>
    <dgm:pt modelId="{C2158E61-5734-46AC-913D-B230B2A0DA60}">
      <dgm:prSet phldrT="[Text]" custT="1"/>
      <dgm:spPr/>
      <dgm:t>
        <a:bodyPr/>
        <a:lstStyle/>
        <a:p>
          <a:r>
            <a:rPr lang="en-US" sz="1200" dirty="0">
              <a:latin typeface="Arial" panose="020B0604020202020204" pitchFamily="34" charset="0"/>
              <a:cs typeface="Arial" panose="020B0604020202020204" pitchFamily="34" charset="0"/>
            </a:rPr>
            <a:t>Full  Application Submitted</a:t>
          </a:r>
        </a:p>
      </dgm:t>
    </dgm:pt>
    <dgm:pt modelId="{A813E975-7861-40E1-8FDF-57113DB2555D}" type="parTrans" cxnId="{9696B13D-22E6-4970-9BA4-CEF91CBC90D8}">
      <dgm:prSet/>
      <dgm:spPr/>
      <dgm:t>
        <a:bodyPr/>
        <a:lstStyle/>
        <a:p>
          <a:endParaRPr lang="en-US"/>
        </a:p>
      </dgm:t>
    </dgm:pt>
    <dgm:pt modelId="{FBE366BC-3961-4127-9893-885729759A53}" type="sibTrans" cxnId="{9696B13D-22E6-4970-9BA4-CEF91CBC90D8}">
      <dgm:prSet/>
      <dgm:spPr/>
      <dgm:t>
        <a:bodyPr/>
        <a:lstStyle/>
        <a:p>
          <a:endParaRPr lang="en-US"/>
        </a:p>
      </dgm:t>
    </dgm:pt>
    <dgm:pt modelId="{CD3C94D7-8943-44B8-BB3A-AE19FF442A64}">
      <dgm:prSet phldrT="[Text]" custT="1"/>
      <dgm:spPr/>
      <dgm:t>
        <a:bodyPr/>
        <a:lstStyle/>
        <a:p>
          <a:r>
            <a:rPr lang="en-US" sz="1200" dirty="0">
              <a:latin typeface="Arial" panose="020B0604020202020204" pitchFamily="34" charset="0"/>
              <a:cs typeface="Arial" panose="020B0604020202020204" pitchFamily="34" charset="0"/>
            </a:rPr>
            <a:t>Merits Further Consideration Letter</a:t>
          </a:r>
        </a:p>
        <a:p>
          <a:r>
            <a:rPr lang="en-US" sz="1200" dirty="0">
              <a:latin typeface="Arial" panose="020B0604020202020204" pitchFamily="34" charset="0"/>
              <a:cs typeface="Arial" panose="020B0604020202020204" pitchFamily="34" charset="0"/>
            </a:rPr>
            <a:t>(if favorably  reviewed)</a:t>
          </a:r>
        </a:p>
      </dgm:t>
    </dgm:pt>
    <dgm:pt modelId="{EE47A96B-8731-42CA-ADD2-DAEA02AC87EC}" type="parTrans" cxnId="{1F39EBA8-71E9-4D27-8B06-60A9A27DF458}">
      <dgm:prSet/>
      <dgm:spPr/>
      <dgm:t>
        <a:bodyPr/>
        <a:lstStyle/>
        <a:p>
          <a:endParaRPr lang="en-US"/>
        </a:p>
      </dgm:t>
    </dgm:pt>
    <dgm:pt modelId="{CEE71479-5B29-4D26-AE67-183D1FBFAF2D}" type="sibTrans" cxnId="{1F39EBA8-71E9-4D27-8B06-60A9A27DF458}">
      <dgm:prSet/>
      <dgm:spPr/>
      <dgm:t>
        <a:bodyPr/>
        <a:lstStyle/>
        <a:p>
          <a:endParaRPr lang="en-US"/>
        </a:p>
      </dgm:t>
    </dgm:pt>
    <dgm:pt modelId="{4E7D6EBD-0DB3-4B23-B6E9-00F89AA40EB1}">
      <dgm:prSet phldrT="[Text]" custT="1"/>
      <dgm:spPr/>
      <dgm:t>
        <a:bodyPr/>
        <a:lstStyle/>
        <a:p>
          <a:r>
            <a:rPr lang="en-US" sz="1200" dirty="0">
              <a:latin typeface="Arial" panose="020B0604020202020204" pitchFamily="34" charset="0"/>
              <a:cs typeface="Arial" panose="020B0604020202020204" pitchFamily="34" charset="0"/>
            </a:rPr>
            <a:t>Additional Information</a:t>
          </a:r>
        </a:p>
        <a:p>
          <a:r>
            <a:rPr lang="en-US" sz="1200" dirty="0">
              <a:latin typeface="Arial" panose="020B0604020202020204" pitchFamily="34" charset="0"/>
              <a:cs typeface="Arial" panose="020B0604020202020204" pitchFamily="34" charset="0"/>
            </a:rPr>
            <a:t>Provided by Applicant</a:t>
          </a:r>
        </a:p>
      </dgm:t>
    </dgm:pt>
    <dgm:pt modelId="{30DAE75A-75F5-4772-AE93-4FAC274C21CE}" type="parTrans" cxnId="{8EC7F466-2BA0-4EDD-8B5A-CD1FBEF98FF9}">
      <dgm:prSet/>
      <dgm:spPr/>
      <dgm:t>
        <a:bodyPr/>
        <a:lstStyle/>
        <a:p>
          <a:endParaRPr lang="en-US"/>
        </a:p>
      </dgm:t>
    </dgm:pt>
    <dgm:pt modelId="{E730C4B2-F95A-44E1-9368-3B7880234D41}" type="sibTrans" cxnId="{8EC7F466-2BA0-4EDD-8B5A-CD1FBEF98FF9}">
      <dgm:prSet/>
      <dgm:spPr/>
      <dgm:t>
        <a:bodyPr/>
        <a:lstStyle/>
        <a:p>
          <a:endParaRPr lang="en-US"/>
        </a:p>
      </dgm:t>
    </dgm:pt>
    <dgm:pt modelId="{F919C34D-7443-40CA-808A-4BE1461F0399}">
      <dgm:prSet phldrT="[Text]" custT="1"/>
      <dgm:spPr/>
      <dgm:t>
        <a:bodyPr/>
        <a:lstStyle/>
        <a:p>
          <a:r>
            <a:rPr lang="en-US" sz="1200" dirty="0">
              <a:latin typeface="Arial" panose="020B0604020202020204" pitchFamily="34" charset="0"/>
              <a:cs typeface="Arial" panose="020B0604020202020204" pitchFamily="34" charset="0"/>
            </a:rPr>
            <a:t>Award </a:t>
          </a:r>
        </a:p>
        <a:p>
          <a:r>
            <a:rPr lang="en-US" sz="1200" dirty="0">
              <a:latin typeface="Arial" panose="020B0604020202020204" pitchFamily="34" charset="0"/>
              <a:cs typeface="Arial" panose="020B0604020202020204" pitchFamily="34" charset="0"/>
            </a:rPr>
            <a:t>(if approved)</a:t>
          </a:r>
        </a:p>
      </dgm:t>
    </dgm:pt>
    <dgm:pt modelId="{5E797AE4-ADFA-478C-A7CF-EB164A9A90D9}" type="parTrans" cxnId="{29E1361B-A822-4533-881C-F6DB767B5D67}">
      <dgm:prSet/>
      <dgm:spPr/>
      <dgm:t>
        <a:bodyPr/>
        <a:lstStyle/>
        <a:p>
          <a:endParaRPr lang="en-US"/>
        </a:p>
      </dgm:t>
    </dgm:pt>
    <dgm:pt modelId="{240079F2-2BCC-40E4-874D-5EC7BFAEDA54}" type="sibTrans" cxnId="{29E1361B-A822-4533-881C-F6DB767B5D67}">
      <dgm:prSet/>
      <dgm:spPr/>
      <dgm:t>
        <a:bodyPr/>
        <a:lstStyle/>
        <a:p>
          <a:endParaRPr lang="en-US"/>
        </a:p>
      </dgm:t>
    </dgm:pt>
    <dgm:pt modelId="{39D46134-10B8-466E-A4D1-758608A653FE}">
      <dgm:prSet phldrT="[Text]" custT="1"/>
      <dgm:spPr/>
      <dgm:t>
        <a:bodyPr/>
        <a:lstStyle/>
        <a:p>
          <a:r>
            <a:rPr lang="en-US" sz="1200" dirty="0">
              <a:latin typeface="Arial" panose="020B0604020202020204" pitchFamily="34" charset="0"/>
              <a:cs typeface="Arial" panose="020B0604020202020204" pitchFamily="34" charset="0"/>
            </a:rPr>
            <a:t>Technical Review/ Address Deficiencies</a:t>
          </a:r>
        </a:p>
      </dgm:t>
    </dgm:pt>
    <dgm:pt modelId="{3487DDBA-902D-4956-A1A5-77CAD8490B90}" type="parTrans" cxnId="{DB4E1FE5-F5F2-4313-B754-A24F9D4A2861}">
      <dgm:prSet/>
      <dgm:spPr/>
      <dgm:t>
        <a:bodyPr/>
        <a:lstStyle/>
        <a:p>
          <a:endParaRPr lang="en-US"/>
        </a:p>
      </dgm:t>
    </dgm:pt>
    <dgm:pt modelId="{2B9214B1-CC42-4E45-9B08-E84D9E1FB711}" type="sibTrans" cxnId="{DB4E1FE5-F5F2-4313-B754-A24F9D4A2861}">
      <dgm:prSet/>
      <dgm:spPr/>
      <dgm:t>
        <a:bodyPr/>
        <a:lstStyle/>
        <a:p>
          <a:endParaRPr lang="en-US"/>
        </a:p>
      </dgm:t>
    </dgm:pt>
    <dgm:pt modelId="{9E487563-CB6B-4497-985E-388DE725985A}">
      <dgm:prSet phldrT="[Text]" custT="1"/>
      <dgm:spPr/>
      <dgm:t>
        <a:bodyPr/>
        <a:lstStyle/>
        <a:p>
          <a:r>
            <a:rPr lang="en-US" sz="1200" dirty="0">
              <a:latin typeface="Arial" panose="020B0604020202020204" pitchFamily="34" charset="0"/>
              <a:cs typeface="Arial" panose="020B0604020202020204" pitchFamily="34" charset="0"/>
            </a:rPr>
            <a:t>IRC Reviews Application </a:t>
          </a:r>
        </a:p>
      </dgm:t>
    </dgm:pt>
    <dgm:pt modelId="{FB883CA3-57D8-4855-99F2-F11EA3C37F83}" type="parTrans" cxnId="{D469131A-3A34-4E61-BD43-08BB168B2FFC}">
      <dgm:prSet/>
      <dgm:spPr/>
      <dgm:t>
        <a:bodyPr/>
        <a:lstStyle/>
        <a:p>
          <a:endParaRPr lang="en-US"/>
        </a:p>
      </dgm:t>
    </dgm:pt>
    <dgm:pt modelId="{013AE92C-186F-49B3-A1B6-5021C7D029FA}" type="sibTrans" cxnId="{D469131A-3A34-4E61-BD43-08BB168B2FFC}">
      <dgm:prSet/>
      <dgm:spPr/>
      <dgm:t>
        <a:bodyPr/>
        <a:lstStyle/>
        <a:p>
          <a:endParaRPr lang="en-US"/>
        </a:p>
      </dgm:t>
    </dgm:pt>
    <dgm:pt modelId="{3BA1B7AE-2D3E-40B5-9727-2E067FAC5804}" type="pres">
      <dgm:prSet presAssocID="{BA73D512-102B-4332-9062-34B7519CF275}" presName="CompostProcess" presStyleCnt="0">
        <dgm:presLayoutVars>
          <dgm:dir/>
          <dgm:resizeHandles val="exact"/>
        </dgm:presLayoutVars>
      </dgm:prSet>
      <dgm:spPr/>
    </dgm:pt>
    <dgm:pt modelId="{CCEFD4BA-6AEF-4032-94AF-F280379DC37D}" type="pres">
      <dgm:prSet presAssocID="{BA73D512-102B-4332-9062-34B7519CF275}" presName="arrow" presStyleLbl="bgShp" presStyleIdx="0" presStyleCnt="1" custLinFactNeighborX="-26603" custLinFactNeighborY="-57564"/>
      <dgm:spPr/>
    </dgm:pt>
    <dgm:pt modelId="{0E27A094-A75A-4A82-80FF-244492BCF4E0}" type="pres">
      <dgm:prSet presAssocID="{BA73D512-102B-4332-9062-34B7519CF275}" presName="linearProcess" presStyleCnt="0"/>
      <dgm:spPr/>
    </dgm:pt>
    <dgm:pt modelId="{BDA9BF45-7385-48DC-80A7-F23A3C07DE0B}" type="pres">
      <dgm:prSet presAssocID="{CE2B0D70-5C06-489A-92B8-ADA8187F3A8E}" presName="textNode" presStyleLbl="node1" presStyleIdx="0" presStyleCnt="7" custScaleX="105641">
        <dgm:presLayoutVars>
          <dgm:bulletEnabled val="1"/>
        </dgm:presLayoutVars>
      </dgm:prSet>
      <dgm:spPr/>
    </dgm:pt>
    <dgm:pt modelId="{05BC6F0E-8C10-4439-998D-8D09E918A1DB}" type="pres">
      <dgm:prSet presAssocID="{D5C5B902-978B-45C6-8C14-3F70F9568F28}" presName="sibTrans" presStyleCnt="0"/>
      <dgm:spPr/>
    </dgm:pt>
    <dgm:pt modelId="{B71E82FA-823D-496F-96A2-6C6191665C6D}" type="pres">
      <dgm:prSet presAssocID="{C2158E61-5734-46AC-913D-B230B2A0DA60}" presName="textNode" presStyleLbl="node1" presStyleIdx="1" presStyleCnt="7" custScaleX="113287">
        <dgm:presLayoutVars>
          <dgm:bulletEnabled val="1"/>
        </dgm:presLayoutVars>
      </dgm:prSet>
      <dgm:spPr/>
    </dgm:pt>
    <dgm:pt modelId="{7B91ED75-C4C5-4EF7-9B54-FADB3476AC06}" type="pres">
      <dgm:prSet presAssocID="{FBE366BC-3961-4127-9893-885729759A53}" presName="sibTrans" presStyleCnt="0"/>
      <dgm:spPr/>
    </dgm:pt>
    <dgm:pt modelId="{A71485D3-DF01-408A-ACEF-7D35EC3C24F2}" type="pres">
      <dgm:prSet presAssocID="{39D46134-10B8-466E-A4D1-758608A653FE}" presName="textNode" presStyleLbl="node1" presStyleIdx="2" presStyleCnt="7" custScaleX="126309">
        <dgm:presLayoutVars>
          <dgm:bulletEnabled val="1"/>
        </dgm:presLayoutVars>
      </dgm:prSet>
      <dgm:spPr/>
    </dgm:pt>
    <dgm:pt modelId="{5F0EDCE5-E47E-4EA7-BC6F-20D267366A46}" type="pres">
      <dgm:prSet presAssocID="{2B9214B1-CC42-4E45-9B08-E84D9E1FB711}" presName="sibTrans" presStyleCnt="0"/>
      <dgm:spPr/>
    </dgm:pt>
    <dgm:pt modelId="{144EFBC9-E603-4862-ABE1-4C9BB22DD56D}" type="pres">
      <dgm:prSet presAssocID="{9E487563-CB6B-4497-985E-388DE725985A}" presName="textNode" presStyleLbl="node1" presStyleIdx="3" presStyleCnt="7" custScaleX="113121">
        <dgm:presLayoutVars>
          <dgm:bulletEnabled val="1"/>
        </dgm:presLayoutVars>
      </dgm:prSet>
      <dgm:spPr/>
    </dgm:pt>
    <dgm:pt modelId="{A471D598-EED9-4B9F-AE7B-7A0DB3AB1A6E}" type="pres">
      <dgm:prSet presAssocID="{013AE92C-186F-49B3-A1B6-5021C7D029FA}" presName="sibTrans" presStyleCnt="0"/>
      <dgm:spPr/>
    </dgm:pt>
    <dgm:pt modelId="{4554FD9B-FFEE-4E28-9799-7865B51F78C9}" type="pres">
      <dgm:prSet presAssocID="{CD3C94D7-8943-44B8-BB3A-AE19FF442A64}" presName="textNode" presStyleLbl="node1" presStyleIdx="4" presStyleCnt="7" custScaleX="131558">
        <dgm:presLayoutVars>
          <dgm:bulletEnabled val="1"/>
        </dgm:presLayoutVars>
      </dgm:prSet>
      <dgm:spPr/>
    </dgm:pt>
    <dgm:pt modelId="{D8FACD34-06F5-4048-9854-7125B36612DC}" type="pres">
      <dgm:prSet presAssocID="{CEE71479-5B29-4D26-AE67-183D1FBFAF2D}" presName="sibTrans" presStyleCnt="0"/>
      <dgm:spPr/>
    </dgm:pt>
    <dgm:pt modelId="{E919E851-3779-4369-B6A3-346131A4AD42}" type="pres">
      <dgm:prSet presAssocID="{4E7D6EBD-0DB3-4B23-B6E9-00F89AA40EB1}" presName="textNode" presStyleLbl="node1" presStyleIdx="5" presStyleCnt="7" custScaleX="112542">
        <dgm:presLayoutVars>
          <dgm:bulletEnabled val="1"/>
        </dgm:presLayoutVars>
      </dgm:prSet>
      <dgm:spPr/>
    </dgm:pt>
    <dgm:pt modelId="{77B5DA71-6588-4FD5-AE9E-56C05057101C}" type="pres">
      <dgm:prSet presAssocID="{E730C4B2-F95A-44E1-9368-3B7880234D41}" presName="sibTrans" presStyleCnt="0"/>
      <dgm:spPr/>
    </dgm:pt>
    <dgm:pt modelId="{21B41E6B-BCC3-4FEA-9290-6193F28D4E93}" type="pres">
      <dgm:prSet presAssocID="{F919C34D-7443-40CA-808A-4BE1461F0399}" presName="textNode" presStyleLbl="node1" presStyleIdx="6" presStyleCnt="7" custScaleX="113765">
        <dgm:presLayoutVars>
          <dgm:bulletEnabled val="1"/>
        </dgm:presLayoutVars>
      </dgm:prSet>
      <dgm:spPr/>
    </dgm:pt>
  </dgm:ptLst>
  <dgm:cxnLst>
    <dgm:cxn modelId="{37A34C07-45CB-4A9C-864F-41BA031E16F4}" type="presOf" srcId="{39D46134-10B8-466E-A4D1-758608A653FE}" destId="{A71485D3-DF01-408A-ACEF-7D35EC3C24F2}" srcOrd="0" destOrd="0" presId="urn:microsoft.com/office/officeart/2005/8/layout/hProcess9"/>
    <dgm:cxn modelId="{D469131A-3A34-4E61-BD43-08BB168B2FFC}" srcId="{BA73D512-102B-4332-9062-34B7519CF275}" destId="{9E487563-CB6B-4497-985E-388DE725985A}" srcOrd="3" destOrd="0" parTransId="{FB883CA3-57D8-4855-99F2-F11EA3C37F83}" sibTransId="{013AE92C-186F-49B3-A1B6-5021C7D029FA}"/>
    <dgm:cxn modelId="{29E1361B-A822-4533-881C-F6DB767B5D67}" srcId="{BA73D512-102B-4332-9062-34B7519CF275}" destId="{F919C34D-7443-40CA-808A-4BE1461F0399}" srcOrd="6" destOrd="0" parTransId="{5E797AE4-ADFA-478C-A7CF-EB164A9A90D9}" sibTransId="{240079F2-2BCC-40E4-874D-5EC7BFAEDA54}"/>
    <dgm:cxn modelId="{5CD9DD35-EC76-4E64-987A-971FDF14778D}" type="presOf" srcId="{4E7D6EBD-0DB3-4B23-B6E9-00F89AA40EB1}" destId="{E919E851-3779-4369-B6A3-346131A4AD42}" srcOrd="0" destOrd="0" presId="urn:microsoft.com/office/officeart/2005/8/layout/hProcess9"/>
    <dgm:cxn modelId="{9696B13D-22E6-4970-9BA4-CEF91CBC90D8}" srcId="{BA73D512-102B-4332-9062-34B7519CF275}" destId="{C2158E61-5734-46AC-913D-B230B2A0DA60}" srcOrd="1" destOrd="0" parTransId="{A813E975-7861-40E1-8FDF-57113DB2555D}" sibTransId="{FBE366BC-3961-4127-9893-885729759A53}"/>
    <dgm:cxn modelId="{8EC7F466-2BA0-4EDD-8B5A-CD1FBEF98FF9}" srcId="{BA73D512-102B-4332-9062-34B7519CF275}" destId="{4E7D6EBD-0DB3-4B23-B6E9-00F89AA40EB1}" srcOrd="5" destOrd="0" parTransId="{30DAE75A-75F5-4772-AE93-4FAC274C21CE}" sibTransId="{E730C4B2-F95A-44E1-9368-3B7880234D41}"/>
    <dgm:cxn modelId="{BC434E77-3E9E-4CF6-8EE3-53B93B98FEBD}" type="presOf" srcId="{C2158E61-5734-46AC-913D-B230B2A0DA60}" destId="{B71E82FA-823D-496F-96A2-6C6191665C6D}" srcOrd="0" destOrd="0" presId="urn:microsoft.com/office/officeart/2005/8/layout/hProcess9"/>
    <dgm:cxn modelId="{881B5877-1DC6-48BB-9E09-156F32A6340D}" type="presOf" srcId="{BA73D512-102B-4332-9062-34B7519CF275}" destId="{3BA1B7AE-2D3E-40B5-9727-2E067FAC5804}" srcOrd="0" destOrd="0" presId="urn:microsoft.com/office/officeart/2005/8/layout/hProcess9"/>
    <dgm:cxn modelId="{55C78C77-5ECA-43E9-A1A1-B6ECFEEAF751}" type="presOf" srcId="{9E487563-CB6B-4497-985E-388DE725985A}" destId="{144EFBC9-E603-4862-ABE1-4C9BB22DD56D}" srcOrd="0" destOrd="0" presId="urn:microsoft.com/office/officeart/2005/8/layout/hProcess9"/>
    <dgm:cxn modelId="{EF5B3B9D-877A-4F87-B31E-058966E6A4EC}" type="presOf" srcId="{CD3C94D7-8943-44B8-BB3A-AE19FF442A64}" destId="{4554FD9B-FFEE-4E28-9799-7865B51F78C9}" srcOrd="0" destOrd="0" presId="urn:microsoft.com/office/officeart/2005/8/layout/hProcess9"/>
    <dgm:cxn modelId="{1F39EBA8-71E9-4D27-8B06-60A9A27DF458}" srcId="{BA73D512-102B-4332-9062-34B7519CF275}" destId="{CD3C94D7-8943-44B8-BB3A-AE19FF442A64}" srcOrd="4" destOrd="0" parTransId="{EE47A96B-8731-42CA-ADD2-DAEA02AC87EC}" sibTransId="{CEE71479-5B29-4D26-AE67-183D1FBFAF2D}"/>
    <dgm:cxn modelId="{329EB9AC-7EBC-4F45-BAA4-C57A0A0C9FD6}" type="presOf" srcId="{CE2B0D70-5C06-489A-92B8-ADA8187F3A8E}" destId="{BDA9BF45-7385-48DC-80A7-F23A3C07DE0B}" srcOrd="0" destOrd="0" presId="urn:microsoft.com/office/officeart/2005/8/layout/hProcess9"/>
    <dgm:cxn modelId="{BEC791BA-C3D9-4303-95DD-84043DDD4BEA}" type="presOf" srcId="{F919C34D-7443-40CA-808A-4BE1461F0399}" destId="{21B41E6B-BCC3-4FEA-9290-6193F28D4E93}" srcOrd="0" destOrd="0" presId="urn:microsoft.com/office/officeart/2005/8/layout/hProcess9"/>
    <dgm:cxn modelId="{2646D7D1-9280-4C18-B3CF-BC8DF4DCF9E0}" srcId="{BA73D512-102B-4332-9062-34B7519CF275}" destId="{CE2B0D70-5C06-489A-92B8-ADA8187F3A8E}" srcOrd="0" destOrd="0" parTransId="{8345385B-BBE6-4AC2-9DD8-18468487B280}" sibTransId="{D5C5B902-978B-45C6-8C14-3F70F9568F28}"/>
    <dgm:cxn modelId="{DB4E1FE5-F5F2-4313-B754-A24F9D4A2861}" srcId="{BA73D512-102B-4332-9062-34B7519CF275}" destId="{39D46134-10B8-466E-A4D1-758608A653FE}" srcOrd="2" destOrd="0" parTransId="{3487DDBA-902D-4956-A1A5-77CAD8490B90}" sibTransId="{2B9214B1-CC42-4E45-9B08-E84D9E1FB711}"/>
    <dgm:cxn modelId="{BE04808A-EAB7-4013-B2C7-B2C4CB652AC8}" type="presParOf" srcId="{3BA1B7AE-2D3E-40B5-9727-2E067FAC5804}" destId="{CCEFD4BA-6AEF-4032-94AF-F280379DC37D}" srcOrd="0" destOrd="0" presId="urn:microsoft.com/office/officeart/2005/8/layout/hProcess9"/>
    <dgm:cxn modelId="{8ADD5BB1-D345-48E7-8AD3-205CC834939E}" type="presParOf" srcId="{3BA1B7AE-2D3E-40B5-9727-2E067FAC5804}" destId="{0E27A094-A75A-4A82-80FF-244492BCF4E0}" srcOrd="1" destOrd="0" presId="urn:microsoft.com/office/officeart/2005/8/layout/hProcess9"/>
    <dgm:cxn modelId="{95E32C56-3DA6-45B2-A950-E55352FB82F1}" type="presParOf" srcId="{0E27A094-A75A-4A82-80FF-244492BCF4E0}" destId="{BDA9BF45-7385-48DC-80A7-F23A3C07DE0B}" srcOrd="0" destOrd="0" presId="urn:microsoft.com/office/officeart/2005/8/layout/hProcess9"/>
    <dgm:cxn modelId="{2C75A2F0-9E1D-4FBE-A905-04AA61FAE3B7}" type="presParOf" srcId="{0E27A094-A75A-4A82-80FF-244492BCF4E0}" destId="{05BC6F0E-8C10-4439-998D-8D09E918A1DB}" srcOrd="1" destOrd="0" presId="urn:microsoft.com/office/officeart/2005/8/layout/hProcess9"/>
    <dgm:cxn modelId="{39A4E7AC-A812-45F9-B47D-E6D2A5B7DBA2}" type="presParOf" srcId="{0E27A094-A75A-4A82-80FF-244492BCF4E0}" destId="{B71E82FA-823D-496F-96A2-6C6191665C6D}" srcOrd="2" destOrd="0" presId="urn:microsoft.com/office/officeart/2005/8/layout/hProcess9"/>
    <dgm:cxn modelId="{CA949EF9-F536-4DD7-BB70-09FC4BC080D7}" type="presParOf" srcId="{0E27A094-A75A-4A82-80FF-244492BCF4E0}" destId="{7B91ED75-C4C5-4EF7-9B54-FADB3476AC06}" srcOrd="3" destOrd="0" presId="urn:microsoft.com/office/officeart/2005/8/layout/hProcess9"/>
    <dgm:cxn modelId="{DF42D604-71EE-4E6A-8737-97ABD134CF59}" type="presParOf" srcId="{0E27A094-A75A-4A82-80FF-244492BCF4E0}" destId="{A71485D3-DF01-408A-ACEF-7D35EC3C24F2}" srcOrd="4" destOrd="0" presId="urn:microsoft.com/office/officeart/2005/8/layout/hProcess9"/>
    <dgm:cxn modelId="{C5E688B3-B693-40B1-BD51-DD9E2E05D040}" type="presParOf" srcId="{0E27A094-A75A-4A82-80FF-244492BCF4E0}" destId="{5F0EDCE5-E47E-4EA7-BC6F-20D267366A46}" srcOrd="5" destOrd="0" presId="urn:microsoft.com/office/officeart/2005/8/layout/hProcess9"/>
    <dgm:cxn modelId="{096A1451-A22A-425C-B427-B146EC068BDE}" type="presParOf" srcId="{0E27A094-A75A-4A82-80FF-244492BCF4E0}" destId="{144EFBC9-E603-4862-ABE1-4C9BB22DD56D}" srcOrd="6" destOrd="0" presId="urn:microsoft.com/office/officeart/2005/8/layout/hProcess9"/>
    <dgm:cxn modelId="{2B4570EE-61FA-4590-92D5-7C21B0D696C7}" type="presParOf" srcId="{0E27A094-A75A-4A82-80FF-244492BCF4E0}" destId="{A471D598-EED9-4B9F-AE7B-7A0DB3AB1A6E}" srcOrd="7" destOrd="0" presId="urn:microsoft.com/office/officeart/2005/8/layout/hProcess9"/>
    <dgm:cxn modelId="{F7E97273-E459-49B2-8BE3-0CF0BFB7DB89}" type="presParOf" srcId="{0E27A094-A75A-4A82-80FF-244492BCF4E0}" destId="{4554FD9B-FFEE-4E28-9799-7865B51F78C9}" srcOrd="8" destOrd="0" presId="urn:microsoft.com/office/officeart/2005/8/layout/hProcess9"/>
    <dgm:cxn modelId="{276E77EB-369E-4915-8E3A-426EFE43B728}" type="presParOf" srcId="{0E27A094-A75A-4A82-80FF-244492BCF4E0}" destId="{D8FACD34-06F5-4048-9854-7125B36612DC}" srcOrd="9" destOrd="0" presId="urn:microsoft.com/office/officeart/2005/8/layout/hProcess9"/>
    <dgm:cxn modelId="{DBBCF28B-20D8-4E60-ADB3-8F8759FCD5E6}" type="presParOf" srcId="{0E27A094-A75A-4A82-80FF-244492BCF4E0}" destId="{E919E851-3779-4369-B6A3-346131A4AD42}" srcOrd="10" destOrd="0" presId="urn:microsoft.com/office/officeart/2005/8/layout/hProcess9"/>
    <dgm:cxn modelId="{5F7058B2-411C-4240-A374-3EDD2878FED5}" type="presParOf" srcId="{0E27A094-A75A-4A82-80FF-244492BCF4E0}" destId="{77B5DA71-6588-4FD5-AE9E-56C05057101C}" srcOrd="11" destOrd="0" presId="urn:microsoft.com/office/officeart/2005/8/layout/hProcess9"/>
    <dgm:cxn modelId="{164F8CF8-B5FB-45C4-85CC-28259F3CCD3E}" type="presParOf" srcId="{0E27A094-A75A-4A82-80FF-244492BCF4E0}" destId="{21B41E6B-BCC3-4FEA-9290-6193F28D4E93}"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FD4BA-6AEF-4032-94AF-F280379DC37D}">
      <dsp:nvSpPr>
        <dsp:cNvPr id="0" name=""/>
        <dsp:cNvSpPr/>
      </dsp:nvSpPr>
      <dsp:spPr>
        <a:xfrm>
          <a:off x="0" y="0"/>
          <a:ext cx="7388264" cy="3320131"/>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9BF45-7385-48DC-80A7-F23A3C07DE0B}">
      <dsp:nvSpPr>
        <dsp:cNvPr id="0" name=""/>
        <dsp:cNvSpPr/>
      </dsp:nvSpPr>
      <dsp:spPr>
        <a:xfrm>
          <a:off x="512" y="996039"/>
          <a:ext cx="1002082" cy="132805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EDR Consult with </a:t>
          </a:r>
        </a:p>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Applicant</a:t>
          </a:r>
        </a:p>
      </dsp:txBody>
      <dsp:txXfrm>
        <a:off x="49430" y="1044957"/>
        <a:ext cx="904246" cy="1230216"/>
      </dsp:txXfrm>
    </dsp:sp>
    <dsp:sp modelId="{B71E82FA-823D-496F-96A2-6C6191665C6D}">
      <dsp:nvSpPr>
        <dsp:cNvPr id="0" name=""/>
        <dsp:cNvSpPr/>
      </dsp:nvSpPr>
      <dsp:spPr>
        <a:xfrm>
          <a:off x="1160691" y="996039"/>
          <a:ext cx="1074610" cy="1328052"/>
        </a:xfrm>
        <a:prstGeom prst="roundRect">
          <a:avLst/>
        </a:prstGeom>
        <a:solidFill>
          <a:schemeClr val="accent4">
            <a:hueOff val="1594323"/>
            <a:satOff val="4781"/>
            <a:lumOff val="-37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Full  Application Submitted</a:t>
          </a:r>
        </a:p>
      </dsp:txBody>
      <dsp:txXfrm>
        <a:off x="1213149" y="1048497"/>
        <a:ext cx="969694" cy="1223136"/>
      </dsp:txXfrm>
    </dsp:sp>
    <dsp:sp modelId="{A71485D3-DF01-408A-ACEF-7D35EC3C24F2}">
      <dsp:nvSpPr>
        <dsp:cNvPr id="0" name=""/>
        <dsp:cNvSpPr/>
      </dsp:nvSpPr>
      <dsp:spPr>
        <a:xfrm>
          <a:off x="2393397" y="996039"/>
          <a:ext cx="1198133" cy="1328052"/>
        </a:xfrm>
        <a:prstGeom prst="roundRect">
          <a:avLst/>
        </a:prstGeom>
        <a:solidFill>
          <a:schemeClr val="accent4">
            <a:hueOff val="3188645"/>
            <a:satOff val="9562"/>
            <a:lumOff val="-75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Technical Review/ Address Deficiencies</a:t>
          </a:r>
        </a:p>
      </dsp:txBody>
      <dsp:txXfrm>
        <a:off x="2451885" y="1054527"/>
        <a:ext cx="1081157" cy="1211076"/>
      </dsp:txXfrm>
    </dsp:sp>
    <dsp:sp modelId="{144EFBC9-E603-4862-ABE1-4C9BB22DD56D}">
      <dsp:nvSpPr>
        <dsp:cNvPr id="0" name=""/>
        <dsp:cNvSpPr/>
      </dsp:nvSpPr>
      <dsp:spPr>
        <a:xfrm>
          <a:off x="3749627" y="996039"/>
          <a:ext cx="1073036" cy="1328052"/>
        </a:xfrm>
        <a:prstGeom prst="roundRect">
          <a:avLst/>
        </a:prstGeom>
        <a:solidFill>
          <a:schemeClr val="accent4">
            <a:hueOff val="4782968"/>
            <a:satOff val="14342"/>
            <a:lumOff val="-1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IRC Reviews Application </a:t>
          </a:r>
        </a:p>
      </dsp:txBody>
      <dsp:txXfrm>
        <a:off x="3802008" y="1048420"/>
        <a:ext cx="968274" cy="1223290"/>
      </dsp:txXfrm>
    </dsp:sp>
    <dsp:sp modelId="{4554FD9B-FFEE-4E28-9799-7865B51F78C9}">
      <dsp:nvSpPr>
        <dsp:cNvPr id="0" name=""/>
        <dsp:cNvSpPr/>
      </dsp:nvSpPr>
      <dsp:spPr>
        <a:xfrm>
          <a:off x="4980758" y="996039"/>
          <a:ext cx="1247924" cy="1328052"/>
        </a:xfrm>
        <a:prstGeom prst="roundRect">
          <a:avLst/>
        </a:prstGeom>
        <a:solidFill>
          <a:schemeClr val="accent4">
            <a:hueOff val="6377291"/>
            <a:satOff val="19123"/>
            <a:lumOff val="-150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Merits Further Consideration Letter</a:t>
          </a:r>
        </a:p>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(if favorably  reviewed)</a:t>
          </a:r>
        </a:p>
      </dsp:txBody>
      <dsp:txXfrm>
        <a:off x="5041677" y="1056958"/>
        <a:ext cx="1126086" cy="1206214"/>
      </dsp:txXfrm>
    </dsp:sp>
    <dsp:sp modelId="{E919E851-3779-4369-B6A3-346131A4AD42}">
      <dsp:nvSpPr>
        <dsp:cNvPr id="0" name=""/>
        <dsp:cNvSpPr/>
      </dsp:nvSpPr>
      <dsp:spPr>
        <a:xfrm>
          <a:off x="6386778" y="996039"/>
          <a:ext cx="1067543" cy="1328052"/>
        </a:xfrm>
        <a:prstGeom prst="roundRect">
          <a:avLst/>
        </a:prstGeom>
        <a:solidFill>
          <a:schemeClr val="accent4">
            <a:hueOff val="7971613"/>
            <a:satOff val="23904"/>
            <a:lumOff val="-187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Additional Information</a:t>
          </a:r>
        </a:p>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Provided by Applicant</a:t>
          </a:r>
        </a:p>
      </dsp:txBody>
      <dsp:txXfrm>
        <a:off x="6438891" y="1048152"/>
        <a:ext cx="963317" cy="1223826"/>
      </dsp:txXfrm>
    </dsp:sp>
    <dsp:sp modelId="{21B41E6B-BCC3-4FEA-9290-6193F28D4E93}">
      <dsp:nvSpPr>
        <dsp:cNvPr id="0" name=""/>
        <dsp:cNvSpPr/>
      </dsp:nvSpPr>
      <dsp:spPr>
        <a:xfrm>
          <a:off x="7612418" y="996039"/>
          <a:ext cx="1079144" cy="1328052"/>
        </a:xfrm>
        <a:prstGeom prst="roundRect">
          <a:avLst/>
        </a:prstGeom>
        <a:solidFill>
          <a:schemeClr val="accent4">
            <a:hueOff val="9565936"/>
            <a:satOff val="28685"/>
            <a:lumOff val="-225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Award </a:t>
          </a:r>
        </a:p>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(if approved)</a:t>
          </a:r>
        </a:p>
      </dsp:txBody>
      <dsp:txXfrm>
        <a:off x="7665097" y="1048718"/>
        <a:ext cx="973786" cy="122269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DB1A1-1DE3-456D-8994-5633C13D182B}" type="datetimeFigureOut">
              <a:rPr lang="en-US" smtClean="0"/>
              <a:t>5/14/2024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989D3F-A943-475A-95A5-5FD2C1A1E29E}" type="slidenum">
              <a:rPr lang="en-US" smtClean="0"/>
              <a:t>‹#›</a:t>
            </a:fld>
            <a:endParaRPr lang="en-US" dirty="0"/>
          </a:p>
        </p:txBody>
      </p:sp>
    </p:spTree>
    <p:extLst>
      <p:ext uri="{BB962C8B-B14F-4D97-AF65-F5344CB8AC3E}">
        <p14:creationId xmlns:p14="http://schemas.microsoft.com/office/powerpoint/2010/main" val="60523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89D3F-A943-475A-95A5-5FD2C1A1E29E}" type="slidenum">
              <a:rPr lang="en-US" smtClean="0"/>
              <a:t>1</a:t>
            </a:fld>
            <a:endParaRPr lang="en-US" dirty="0"/>
          </a:p>
        </p:txBody>
      </p:sp>
    </p:spTree>
    <p:extLst>
      <p:ext uri="{BB962C8B-B14F-4D97-AF65-F5344CB8AC3E}">
        <p14:creationId xmlns:p14="http://schemas.microsoft.com/office/powerpoint/2010/main" val="484212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200" b="0" dirty="0">
                <a:effectLst/>
                <a:latin typeface="Calibri" panose="020F0502020204030204" pitchFamily="34" charset="0"/>
                <a:ea typeface="Calibri" panose="020F0502020204030204" pitchFamily="34" charset="0"/>
                <a:cs typeface="Calibri" panose="020F0502020204030204" pitchFamily="34" charset="0"/>
              </a:rPr>
              <a:t>Various federal agencies consulted include and are not limited to:</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US Army Corps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US Fish &amp; Wildlife Service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fr-FR" sz="1200" b="0" dirty="0">
                <a:effectLst/>
                <a:latin typeface="Calibri" panose="020F0502020204030204" pitchFamily="34" charset="0"/>
                <a:ea typeface="Calibri" panose="020F0502020204030204" pitchFamily="34" charset="0"/>
                <a:cs typeface="Calibri" panose="020F0502020204030204" pitchFamily="34" charset="0"/>
              </a:rPr>
              <a:t>National Marine </a:t>
            </a:r>
            <a:r>
              <a:rPr lang="fr-FR" sz="1200" b="0" dirty="0" err="1">
                <a:effectLst/>
                <a:latin typeface="Calibri" panose="020F0502020204030204" pitchFamily="34" charset="0"/>
                <a:ea typeface="Calibri" panose="020F0502020204030204" pitchFamily="34" charset="0"/>
                <a:cs typeface="Calibri" panose="020F0502020204030204" pitchFamily="34" charset="0"/>
              </a:rPr>
              <a:t>Fisheries</a:t>
            </a:r>
            <a:r>
              <a:rPr lang="fr-FR" sz="1200" b="0" dirty="0">
                <a:effectLst/>
                <a:latin typeface="Calibri" panose="020F0502020204030204" pitchFamily="34" charset="0"/>
                <a:ea typeface="Calibri" panose="020F0502020204030204" pitchFamily="34" charset="0"/>
                <a:cs typeface="Calibri" panose="020F0502020204030204" pitchFamily="34" charset="0"/>
              </a:rPr>
              <a:t> Service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National Park Service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Various State and Tribal Historic Preservation Offices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989D3F-A943-475A-95A5-5FD2C1A1E29E}" type="slidenum">
              <a:rPr lang="en-US" smtClean="0"/>
              <a:t>10</a:t>
            </a:fld>
            <a:endParaRPr lang="en-US" dirty="0"/>
          </a:p>
        </p:txBody>
      </p:sp>
    </p:spTree>
    <p:extLst>
      <p:ext uri="{BB962C8B-B14F-4D97-AF65-F5344CB8AC3E}">
        <p14:creationId xmlns:p14="http://schemas.microsoft.com/office/powerpoint/2010/main" val="4027901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600" b="0" dirty="0">
                <a:effectLst/>
                <a:latin typeface="Calibri" panose="020F0502020204030204" pitchFamily="34" charset="0"/>
                <a:ea typeface="Calibri" panose="020F0502020204030204" pitchFamily="34" charset="0"/>
                <a:cs typeface="Calibri" panose="020F0502020204030204" pitchFamily="34" charset="0"/>
              </a:rPr>
              <a:t>Draft EIS is published for public comment.</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600" b="0" dirty="0">
                <a:effectLst/>
                <a:latin typeface="Calibri" panose="020F0502020204030204" pitchFamily="34" charset="0"/>
                <a:ea typeface="Calibri" panose="020F0502020204030204" pitchFamily="34" charset="0"/>
                <a:cs typeface="Calibri" panose="020F0502020204030204" pitchFamily="34" charset="0"/>
              </a:rPr>
              <a:t>Minimum public comment period is 45 days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600" b="0" dirty="0">
                <a:effectLst/>
                <a:latin typeface="Calibri" panose="020F0502020204030204" pitchFamily="34" charset="0"/>
                <a:ea typeface="Calibri" panose="020F0502020204030204" pitchFamily="34" charset="0"/>
                <a:cs typeface="Calibri" panose="020F0502020204030204" pitchFamily="34" charset="0"/>
              </a:rPr>
              <a:t>Copies of the EIS are also provided to involved agencies for comments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600" b="0" dirty="0">
                <a:effectLst/>
                <a:latin typeface="Calibri" panose="020F0502020204030204" pitchFamily="34" charset="0"/>
                <a:ea typeface="Calibri" panose="020F0502020204030204" pitchFamily="34" charset="0"/>
                <a:cs typeface="Calibri" panose="020F0502020204030204" pitchFamily="34" charset="0"/>
              </a:rPr>
              <a:t>Comments are received and evaluated; and are addressed in the Final EIS.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600" b="0" dirty="0">
                <a:effectLst/>
                <a:latin typeface="Calibri" panose="020F0502020204030204" pitchFamily="34" charset="0"/>
                <a:ea typeface="Calibri" panose="020F0502020204030204" pitchFamily="34" charset="0"/>
                <a:cs typeface="Calibri" panose="020F0502020204030204" pitchFamily="34" charset="0"/>
              </a:rPr>
              <a:t>Responses to comments often lead to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600" b="0" dirty="0">
                <a:effectLst/>
                <a:latin typeface="Calibri" panose="020F0502020204030204" pitchFamily="34" charset="0"/>
                <a:ea typeface="Calibri" panose="020F0502020204030204" pitchFamily="34" charset="0"/>
                <a:cs typeface="Calibri" panose="020F0502020204030204" pitchFamily="34" charset="0"/>
              </a:rPr>
              <a:t>substantial </a:t>
            </a:r>
            <a:r>
              <a:rPr lang="en-US" sz="1600" b="0" dirty="0" err="1">
                <a:effectLst/>
                <a:latin typeface="Calibri" panose="020F0502020204030204" pitchFamily="34" charset="0"/>
                <a:ea typeface="Calibri" panose="020F0502020204030204" pitchFamily="34" charset="0"/>
                <a:cs typeface="Calibri" panose="020F0502020204030204" pitchFamily="34" charset="0"/>
              </a:rPr>
              <a:t>impr</a:t>
            </a:r>
            <a:r>
              <a:rPr lang="en-US" sz="1600" b="0" dirty="0">
                <a:effectLst/>
                <a:latin typeface="Calibri" panose="020F0502020204030204" pitchFamily="34" charset="0"/>
                <a:ea typeface="Calibri" panose="020F0502020204030204" pitchFamily="34" charset="0"/>
                <a:cs typeface="Calibri" panose="020F0502020204030204" pitchFamily="34" charset="0"/>
              </a:rPr>
              <a:t>. and/or mods to the preferred alternative,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600" b="0" dirty="0">
                <a:effectLst/>
                <a:latin typeface="Calibri" panose="020F0502020204030204" pitchFamily="34" charset="0"/>
                <a:ea typeface="Calibri" panose="020F0502020204030204" pitchFamily="34" charset="0"/>
                <a:cs typeface="Calibri" panose="020F0502020204030204" pitchFamily="34" charset="0"/>
              </a:rPr>
              <a:t>introduction of new alternatives not previously considered,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600" b="0" dirty="0">
                <a:effectLst/>
                <a:latin typeface="Calibri" panose="020F0502020204030204" pitchFamily="34" charset="0"/>
                <a:ea typeface="Calibri" panose="020F0502020204030204" pitchFamily="34" charset="0"/>
                <a:cs typeface="Calibri" panose="020F0502020204030204" pitchFamily="34" charset="0"/>
              </a:rPr>
              <a:t>factual corrections,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600" b="0" dirty="0">
                <a:effectLst/>
                <a:latin typeface="Calibri" panose="020F0502020204030204" pitchFamily="34" charset="0"/>
                <a:ea typeface="Calibri" panose="020F0502020204030204" pitchFamily="34" charset="0"/>
                <a:cs typeface="Calibri" panose="020F0502020204030204" pitchFamily="34" charset="0"/>
              </a:rPr>
              <a:t>or explanations of why comments do not warrant a response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600" b="0" dirty="0">
                <a:effectLst/>
                <a:latin typeface="Calibri" panose="020F0502020204030204" pitchFamily="34" charset="0"/>
                <a:ea typeface="Calibri" panose="020F0502020204030204" pitchFamily="34" charset="0"/>
                <a:cs typeface="Calibri" panose="020F0502020204030204" pitchFamily="34" charset="0"/>
              </a:rPr>
              <a:t>Upon Issuance of the Final EIS, there is a Post-EIS 30-day comment period before the Lead Fed Agency can Render its Final Decision</a:t>
            </a:r>
          </a:p>
          <a:p>
            <a:pPr marL="342900" marR="0" lvl="0" indent="-342900">
              <a:lnSpc>
                <a:spcPct val="150000"/>
              </a:lnSpc>
              <a:spcBef>
                <a:spcPts val="0"/>
              </a:spcBef>
              <a:spcAft>
                <a:spcPts val="0"/>
              </a:spcAft>
              <a:buFont typeface="Symbol" panose="05050102010706020507" pitchFamily="18" charset="2"/>
              <a:buChar char=""/>
            </a:pPr>
            <a:r>
              <a:rPr lang="en-US" sz="1600" b="0" dirty="0">
                <a:effectLst/>
                <a:latin typeface="Calibri" panose="020F0502020204030204" pitchFamily="34" charset="0"/>
                <a:ea typeface="Calibri" panose="020F0502020204030204" pitchFamily="34" charset="0"/>
                <a:cs typeface="Calibri" panose="020F0502020204030204" pitchFamily="34" charset="0"/>
              </a:rPr>
              <a:t>This is in the form of a Record of Decision that is prepared/signed by the Lead Agency. The ROD</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600" b="0" dirty="0">
                <a:effectLst/>
                <a:latin typeface="Calibri" panose="020F0502020204030204" pitchFamily="34" charset="0"/>
                <a:ea typeface="Calibri" panose="020F0502020204030204" pitchFamily="34" charset="0"/>
                <a:cs typeface="Calibri" panose="020F0502020204030204" pitchFamily="34" charset="0"/>
              </a:rPr>
              <a:t>States What the Decision is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600" b="0" dirty="0">
                <a:effectLst/>
                <a:latin typeface="Calibri" panose="020F0502020204030204" pitchFamily="34" charset="0"/>
                <a:ea typeface="Calibri" panose="020F0502020204030204" pitchFamily="34" charset="0"/>
                <a:cs typeface="Calibri" panose="020F0502020204030204" pitchFamily="34" charset="0"/>
              </a:rPr>
              <a:t>Identifies Alternatives Considered</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600" b="0" dirty="0">
                <a:effectLst/>
                <a:latin typeface="Calibri" panose="020F0502020204030204" pitchFamily="34" charset="0"/>
                <a:ea typeface="Calibri" panose="020F0502020204030204" pitchFamily="34" charset="0"/>
                <a:cs typeface="Calibri" panose="020F0502020204030204" pitchFamily="34" charset="0"/>
              </a:rPr>
              <a:t>States What Practical Mitigation Measures were adopted</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600" b="0" dirty="0">
                <a:effectLst/>
                <a:latin typeface="Calibri" panose="020F0502020204030204" pitchFamily="34" charset="0"/>
                <a:ea typeface="Calibri" panose="020F0502020204030204" pitchFamily="34" charset="0"/>
                <a:cs typeface="Calibri" panose="020F0502020204030204" pitchFamily="34" charset="0"/>
              </a:rPr>
              <a:t>Commits to a Monitoring and Enforcement Program </a:t>
            </a:r>
          </a:p>
          <a:p>
            <a:pPr marL="742950" marR="0" lvl="1" indent="-285750">
              <a:lnSpc>
                <a:spcPct val="150000"/>
              </a:lnSpc>
              <a:spcBef>
                <a:spcPts val="0"/>
              </a:spcBef>
              <a:spcAft>
                <a:spcPts val="0"/>
              </a:spcAft>
              <a:buFont typeface="Courier New" panose="02070309020205020404" pitchFamily="49" charset="0"/>
              <a:buChar char="o"/>
            </a:pPr>
            <a:r>
              <a:rPr lang="en-US" sz="1600" b="0" dirty="0">
                <a:effectLst/>
                <a:latin typeface="Calibri" panose="020F0502020204030204" pitchFamily="34" charset="0"/>
                <a:ea typeface="Calibri" panose="020F0502020204030204" pitchFamily="34" charset="0"/>
              </a:rPr>
              <a:t>Throughout the duration of the project</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989D3F-A943-475A-95A5-5FD2C1A1E29E}" type="slidenum">
              <a:rPr lang="en-US" smtClean="0"/>
              <a:t>11</a:t>
            </a:fld>
            <a:endParaRPr lang="en-US" dirty="0"/>
          </a:p>
        </p:txBody>
      </p:sp>
    </p:spTree>
    <p:extLst>
      <p:ext uri="{BB962C8B-B14F-4D97-AF65-F5344CB8AC3E}">
        <p14:creationId xmlns:p14="http://schemas.microsoft.com/office/powerpoint/2010/main" val="235650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EDA’s Project Review &amp; Application Processing flow diagram,……this is where the REO fits in.</a:t>
            </a:r>
          </a:p>
        </p:txBody>
      </p:sp>
      <p:sp>
        <p:nvSpPr>
          <p:cNvPr id="4" name="Slide Number Placeholder 3"/>
          <p:cNvSpPr>
            <a:spLocks noGrp="1"/>
          </p:cNvSpPr>
          <p:nvPr>
            <p:ph type="sldNum" sz="quarter" idx="5"/>
          </p:nvPr>
        </p:nvSpPr>
        <p:spPr/>
        <p:txBody>
          <a:bodyPr/>
          <a:lstStyle/>
          <a:p>
            <a:fld id="{DC989D3F-A943-475A-95A5-5FD2C1A1E29E}" type="slidenum">
              <a:rPr lang="en-US" smtClean="0"/>
              <a:t>12</a:t>
            </a:fld>
            <a:endParaRPr lang="en-US" dirty="0"/>
          </a:p>
        </p:txBody>
      </p:sp>
    </p:spTree>
    <p:extLst>
      <p:ext uri="{BB962C8B-B14F-4D97-AF65-F5344CB8AC3E}">
        <p14:creationId xmlns:p14="http://schemas.microsoft.com/office/powerpoint/2010/main" val="149448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89D3F-A943-475A-95A5-5FD2C1A1E29E}" type="slidenum">
              <a:rPr lang="en-US" smtClean="0"/>
              <a:t>13</a:t>
            </a:fld>
            <a:endParaRPr lang="en-US" dirty="0"/>
          </a:p>
        </p:txBody>
      </p:sp>
    </p:spTree>
    <p:extLst>
      <p:ext uri="{BB962C8B-B14F-4D97-AF65-F5344CB8AC3E}">
        <p14:creationId xmlns:p14="http://schemas.microsoft.com/office/powerpoint/2010/main" val="3628251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89D3F-A943-475A-95A5-5FD2C1A1E29E}" type="slidenum">
              <a:rPr lang="en-US" smtClean="0"/>
              <a:t>16</a:t>
            </a:fld>
            <a:endParaRPr lang="en-US" dirty="0"/>
          </a:p>
        </p:txBody>
      </p:sp>
    </p:spTree>
    <p:extLst>
      <p:ext uri="{BB962C8B-B14F-4D97-AF65-F5344CB8AC3E}">
        <p14:creationId xmlns:p14="http://schemas.microsoft.com/office/powerpoint/2010/main" val="2289273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89D3F-A943-475A-95A5-5FD2C1A1E29E}" type="slidenum">
              <a:rPr lang="en-US" smtClean="0"/>
              <a:t>22</a:t>
            </a:fld>
            <a:endParaRPr lang="en-US" dirty="0"/>
          </a:p>
        </p:txBody>
      </p:sp>
    </p:spTree>
    <p:extLst>
      <p:ext uri="{BB962C8B-B14F-4D97-AF65-F5344CB8AC3E}">
        <p14:creationId xmlns:p14="http://schemas.microsoft.com/office/powerpoint/2010/main" val="2717308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1"/>
              </a:buClr>
              <a:buSzPct val="90000"/>
            </a:pPr>
            <a:r>
              <a:rPr lang="en-US" sz="1200" dirty="0">
                <a:latin typeface="Arial Black" panose="020B0A04020102020204" pitchFamily="34" charset="0"/>
              </a:rPr>
              <a:t>State Historic Preservation Office (SHPO) Consultation Documentation (Maybe)</a:t>
            </a:r>
          </a:p>
          <a:p>
            <a:pPr>
              <a:buClr>
                <a:schemeClr val="bg1"/>
              </a:buClr>
              <a:buSzPct val="90000"/>
            </a:pPr>
            <a:r>
              <a:rPr lang="en-US" sz="1200" dirty="0">
                <a:latin typeface="Arial Black" panose="020B0A04020102020204" pitchFamily="34" charset="0"/>
              </a:rPr>
              <a:t>U.S. Army Corps of Engineers Correspondence (Maybe)</a:t>
            </a:r>
          </a:p>
          <a:p>
            <a:pPr>
              <a:buClr>
                <a:schemeClr val="bg1"/>
              </a:buClr>
              <a:buSzPct val="90000"/>
            </a:pPr>
            <a:r>
              <a:rPr lang="en-US" sz="1200" dirty="0">
                <a:latin typeface="Arial Black" panose="020B0A04020102020204" pitchFamily="34" charset="0"/>
              </a:rPr>
              <a:t>Phase 1 Environmental Site Assessment (Maybe)</a:t>
            </a:r>
          </a:p>
          <a:p>
            <a:pPr>
              <a:buClr>
                <a:schemeClr val="bg1"/>
              </a:buClr>
              <a:buSzPct val="90000"/>
            </a:pPr>
            <a:endParaRPr lang="en-US" sz="1200" dirty="0">
              <a:latin typeface="Arial Black" panose="020B0A04020102020204" pitchFamily="34" charset="0"/>
            </a:endParaRPr>
          </a:p>
          <a:p>
            <a:pPr>
              <a:buClr>
                <a:schemeClr val="bg1"/>
              </a:buClr>
              <a:buSzPct val="90000"/>
            </a:pPr>
            <a:r>
              <a:rPr lang="en-US" sz="1200" dirty="0">
                <a:latin typeface="Arial Black" panose="020B0A04020102020204" pitchFamily="34" charset="0"/>
              </a:rPr>
              <a:t>Review Submitted Documents for EDA Completeness</a:t>
            </a:r>
          </a:p>
          <a:p>
            <a:pPr>
              <a:buClr>
                <a:schemeClr val="bg1"/>
              </a:buClr>
              <a:buSzPct val="90000"/>
            </a:pPr>
            <a:r>
              <a:rPr lang="en-US" sz="1200" dirty="0">
                <a:latin typeface="Arial Black" panose="020B0A04020102020204" pitchFamily="34" charset="0"/>
              </a:rPr>
              <a:t>“Is the most current version (June 2021) Environmental Narrative Template Used/Followed?”</a:t>
            </a:r>
          </a:p>
          <a:p>
            <a:pPr marL="342900" marR="0" lvl="0" indent="-342900">
              <a:lnSpc>
                <a:spcPct val="150000"/>
              </a:lnSpc>
              <a:spcBef>
                <a:spcPts val="0"/>
              </a:spcBef>
              <a:spcAft>
                <a:spcPts val="1800"/>
              </a:spcAft>
              <a:buFont typeface="Symbol" panose="05050102010706020507" pitchFamily="18" charset="2"/>
              <a:buChar cha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989D3F-A943-475A-95A5-5FD2C1A1E29E}" type="slidenum">
              <a:rPr lang="en-US" smtClean="0"/>
              <a:t>23</a:t>
            </a:fld>
            <a:endParaRPr lang="en-US" dirty="0"/>
          </a:p>
        </p:txBody>
      </p:sp>
    </p:spTree>
    <p:extLst>
      <p:ext uri="{BB962C8B-B14F-4D97-AF65-F5344CB8AC3E}">
        <p14:creationId xmlns:p14="http://schemas.microsoft.com/office/powerpoint/2010/main" val="777883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800"/>
              </a:spcAft>
              <a:buFont typeface="Symbol" panose="05050102010706020507" pitchFamily="18" charset="2"/>
              <a:buChar cha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989D3F-A943-475A-95A5-5FD2C1A1E29E}" type="slidenum">
              <a:rPr lang="en-US" smtClean="0"/>
              <a:t>24</a:t>
            </a:fld>
            <a:endParaRPr lang="en-US" dirty="0"/>
          </a:p>
        </p:txBody>
      </p:sp>
    </p:spTree>
    <p:extLst>
      <p:ext uri="{BB962C8B-B14F-4D97-AF65-F5344CB8AC3E}">
        <p14:creationId xmlns:p14="http://schemas.microsoft.com/office/powerpoint/2010/main" val="3245938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800"/>
              </a:spcAft>
              <a:buFont typeface="Symbol" panose="05050102010706020507" pitchFamily="18" charset="2"/>
              <a:buChar cha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989D3F-A943-475A-95A5-5FD2C1A1E29E}" type="slidenum">
              <a:rPr lang="en-US" smtClean="0"/>
              <a:t>25</a:t>
            </a:fld>
            <a:endParaRPr lang="en-US" dirty="0"/>
          </a:p>
        </p:txBody>
      </p:sp>
    </p:spTree>
    <p:extLst>
      <p:ext uri="{BB962C8B-B14F-4D97-AF65-F5344CB8AC3E}">
        <p14:creationId xmlns:p14="http://schemas.microsoft.com/office/powerpoint/2010/main" val="1017264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800"/>
              </a:spcAft>
              <a:buFont typeface="Symbol" panose="05050102010706020507" pitchFamily="18" charset="2"/>
              <a:buChar cha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989D3F-A943-475A-95A5-5FD2C1A1E29E}" type="slidenum">
              <a:rPr lang="en-US" smtClean="0"/>
              <a:t>26</a:t>
            </a:fld>
            <a:endParaRPr lang="en-US" dirty="0"/>
          </a:p>
        </p:txBody>
      </p:sp>
    </p:spTree>
    <p:extLst>
      <p:ext uri="{BB962C8B-B14F-4D97-AF65-F5344CB8AC3E}">
        <p14:creationId xmlns:p14="http://schemas.microsoft.com/office/powerpoint/2010/main" val="204981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89D3F-A943-475A-95A5-5FD2C1A1E29E}" type="slidenum">
              <a:rPr lang="en-US" smtClean="0"/>
              <a:t>2</a:t>
            </a:fld>
            <a:endParaRPr lang="en-US" dirty="0"/>
          </a:p>
        </p:txBody>
      </p:sp>
    </p:spTree>
    <p:extLst>
      <p:ext uri="{BB962C8B-B14F-4D97-AF65-F5344CB8AC3E}">
        <p14:creationId xmlns:p14="http://schemas.microsoft.com/office/powerpoint/2010/main" val="2938783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1"/>
              </a:buClr>
              <a:buSzPct val="90000"/>
            </a:pPr>
            <a:r>
              <a:rPr lang="en-US" sz="1200" dirty="0">
                <a:latin typeface="Arial Black" panose="020B0A04020102020204" pitchFamily="34" charset="0"/>
              </a:rPr>
              <a:t>State Historic Preservation Office (SHPO) Consultation Documentation (Maybe)</a:t>
            </a:r>
          </a:p>
          <a:p>
            <a:pPr>
              <a:buClr>
                <a:schemeClr val="bg1"/>
              </a:buClr>
              <a:buSzPct val="90000"/>
            </a:pPr>
            <a:r>
              <a:rPr lang="en-US" sz="1200" dirty="0">
                <a:latin typeface="Arial Black" panose="020B0A04020102020204" pitchFamily="34" charset="0"/>
              </a:rPr>
              <a:t>U.S. Army Corps of Engineers Correspondence (Maybe)</a:t>
            </a:r>
          </a:p>
          <a:p>
            <a:pPr>
              <a:buClr>
                <a:schemeClr val="bg1"/>
              </a:buClr>
              <a:buSzPct val="90000"/>
            </a:pPr>
            <a:r>
              <a:rPr lang="en-US" sz="1200" dirty="0">
                <a:latin typeface="Arial Black" panose="020B0A04020102020204" pitchFamily="34" charset="0"/>
              </a:rPr>
              <a:t>Phase 1 Environmental Site Assessment (Maybe)</a:t>
            </a:r>
          </a:p>
          <a:p>
            <a:pPr>
              <a:buClr>
                <a:schemeClr val="bg1"/>
              </a:buClr>
              <a:buSzPct val="90000"/>
            </a:pPr>
            <a:endParaRPr lang="en-US" sz="1200" dirty="0">
              <a:latin typeface="Arial Black" panose="020B0A04020102020204" pitchFamily="34" charset="0"/>
            </a:endParaRPr>
          </a:p>
          <a:p>
            <a:pPr>
              <a:buClr>
                <a:schemeClr val="bg1"/>
              </a:buClr>
              <a:buSzPct val="90000"/>
            </a:pPr>
            <a:r>
              <a:rPr lang="en-US" sz="1200" dirty="0">
                <a:latin typeface="Arial Black" panose="020B0A04020102020204" pitchFamily="34" charset="0"/>
              </a:rPr>
              <a:t>Review Submitted Documents for EDA Completeness</a:t>
            </a:r>
          </a:p>
          <a:p>
            <a:pPr>
              <a:buClr>
                <a:schemeClr val="bg1"/>
              </a:buClr>
              <a:buSzPct val="90000"/>
            </a:pPr>
            <a:r>
              <a:rPr lang="en-US" sz="1200" dirty="0">
                <a:latin typeface="Arial Black" panose="020B0A04020102020204" pitchFamily="34" charset="0"/>
              </a:rPr>
              <a:t>“Is the most current version (June 2021) Environmental Narrative Template Used/Followed?”</a:t>
            </a:r>
          </a:p>
          <a:p>
            <a:pPr marL="342900" marR="0" lvl="0" indent="-342900">
              <a:lnSpc>
                <a:spcPct val="150000"/>
              </a:lnSpc>
              <a:spcBef>
                <a:spcPts val="0"/>
              </a:spcBef>
              <a:spcAft>
                <a:spcPts val="1800"/>
              </a:spcAft>
              <a:buFont typeface="Symbol" panose="05050102010706020507" pitchFamily="18" charset="2"/>
              <a:buChar cha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989D3F-A943-475A-95A5-5FD2C1A1E29E}" type="slidenum">
              <a:rPr lang="en-US" smtClean="0"/>
              <a:t>27</a:t>
            </a:fld>
            <a:endParaRPr lang="en-US" dirty="0"/>
          </a:p>
        </p:txBody>
      </p:sp>
    </p:spTree>
    <p:extLst>
      <p:ext uri="{BB962C8B-B14F-4D97-AF65-F5344CB8AC3E}">
        <p14:creationId xmlns:p14="http://schemas.microsoft.com/office/powerpoint/2010/main" val="491333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89D3F-A943-475A-95A5-5FD2C1A1E29E}" type="slidenum">
              <a:rPr lang="en-US" smtClean="0"/>
              <a:t>28</a:t>
            </a:fld>
            <a:endParaRPr lang="en-US" dirty="0"/>
          </a:p>
        </p:txBody>
      </p:sp>
    </p:spTree>
    <p:extLst>
      <p:ext uri="{BB962C8B-B14F-4D97-AF65-F5344CB8AC3E}">
        <p14:creationId xmlns:p14="http://schemas.microsoft.com/office/powerpoint/2010/main" val="2222567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89D3F-A943-475A-95A5-5FD2C1A1E29E}" type="slidenum">
              <a:rPr lang="en-US" smtClean="0"/>
              <a:t>29</a:t>
            </a:fld>
            <a:endParaRPr lang="en-US" dirty="0"/>
          </a:p>
        </p:txBody>
      </p:sp>
    </p:spTree>
    <p:extLst>
      <p:ext uri="{BB962C8B-B14F-4D97-AF65-F5344CB8AC3E}">
        <p14:creationId xmlns:p14="http://schemas.microsoft.com/office/powerpoint/2010/main" val="1442181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89D3F-A943-475A-95A5-5FD2C1A1E29E}" type="slidenum">
              <a:rPr lang="en-US" smtClean="0"/>
              <a:t>30</a:t>
            </a:fld>
            <a:endParaRPr lang="en-US" dirty="0"/>
          </a:p>
        </p:txBody>
      </p:sp>
    </p:spTree>
    <p:extLst>
      <p:ext uri="{BB962C8B-B14F-4D97-AF65-F5344CB8AC3E}">
        <p14:creationId xmlns:p14="http://schemas.microsoft.com/office/powerpoint/2010/main" val="257542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89D3F-A943-475A-95A5-5FD2C1A1E29E}" type="slidenum">
              <a:rPr lang="en-US" smtClean="0"/>
              <a:t>3</a:t>
            </a:fld>
            <a:endParaRPr lang="en-US" dirty="0"/>
          </a:p>
        </p:txBody>
      </p:sp>
    </p:spTree>
    <p:extLst>
      <p:ext uri="{BB962C8B-B14F-4D97-AF65-F5344CB8AC3E}">
        <p14:creationId xmlns:p14="http://schemas.microsoft.com/office/powerpoint/2010/main" val="3212519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800"/>
              </a:spcAft>
              <a:buFont typeface="Symbol" panose="05050102010706020507" pitchFamily="18" charset="2"/>
              <a:buChar char=""/>
            </a:pPr>
            <a:r>
              <a:rPr lang="en-US" sz="900" b="0" dirty="0">
                <a:effectLst/>
                <a:latin typeface="+mn-lt"/>
                <a:ea typeface="Calibri" panose="020F0502020204030204" pitchFamily="34" charset="0"/>
                <a:cs typeface="Calibri" panose="020F0502020204030204" pitchFamily="34" charset="0"/>
              </a:rPr>
              <a:t>Title 40 is under the purview of the U.S. EPA</a:t>
            </a:r>
            <a:endParaRPr lang="en-US" sz="900" b="0" dirty="0">
              <a:effectLst/>
              <a:latin typeface="+mn-l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900" b="0" dirty="0">
                <a:effectLst/>
                <a:latin typeface="+mn-lt"/>
                <a:ea typeface="Calibri" panose="020F0502020204030204" pitchFamily="34" charset="0"/>
                <a:cs typeface="Calibri" panose="020F0502020204030204" pitchFamily="34" charset="0"/>
              </a:rPr>
              <a:t>….and reports directly to the POTUS and oversees federal agency implementation of the NEPA process.</a:t>
            </a:r>
            <a:endParaRPr lang="en-US" sz="900" b="0" dirty="0">
              <a:effectLst/>
              <a:latin typeface="+mn-l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900" b="0" dirty="0">
                <a:solidFill>
                  <a:srgbClr val="202122"/>
                </a:solidFill>
                <a:effectLst/>
                <a:latin typeface="+mn-lt"/>
                <a:ea typeface="Calibri" panose="020F0502020204030204" pitchFamily="34" charset="0"/>
                <a:cs typeface="Calibri" panose="020F0502020204030204" pitchFamily="34" charset="0"/>
              </a:rPr>
              <a:t>NEPA tasks CEQ with ensuring that federal agencies meet their obligations under the Act and works to advance the Administration’s agenda on the environment, natural resources, and energy.</a:t>
            </a:r>
            <a:endParaRPr lang="en-US" sz="900" b="0" dirty="0">
              <a:effectLst/>
              <a:latin typeface="+mn-lt"/>
              <a:ea typeface="Calibri" panose="020F0502020204030204" pitchFamily="34" charset="0"/>
              <a:cs typeface="Times New Roman" panose="02020603050405020304" pitchFamily="18" charset="0"/>
            </a:endParaRPr>
          </a:p>
          <a:p>
            <a:endParaRPr lang="en-US" sz="900" b="0" dirty="0">
              <a:effectLst/>
              <a:latin typeface="+mn-lt"/>
              <a:ea typeface="Calibri" panose="020F0502020204030204" pitchFamily="34" charset="0"/>
            </a:endParaRPr>
          </a:p>
          <a:p>
            <a:r>
              <a:rPr lang="en-US" sz="900" b="0" dirty="0">
                <a:effectLst/>
                <a:latin typeface="+mn-lt"/>
                <a:ea typeface="Calibri" panose="020F0502020204030204" pitchFamily="34" charset="0"/>
              </a:rPr>
              <a:t>The CEQ a</a:t>
            </a:r>
            <a:r>
              <a:rPr lang="en-US" sz="900" b="0" dirty="0">
                <a:solidFill>
                  <a:srgbClr val="202122"/>
                </a:solidFill>
                <a:effectLst/>
                <a:latin typeface="+mn-lt"/>
                <a:ea typeface="Calibri" panose="020F0502020204030204" pitchFamily="34" charset="0"/>
              </a:rPr>
              <a:t>cts as a referee when agencies disagree over the adequacy of environmental review</a:t>
            </a:r>
          </a:p>
          <a:p>
            <a:r>
              <a:rPr lang="en-US" sz="900" b="0" dirty="0">
                <a:solidFill>
                  <a:srgbClr val="202122"/>
                </a:solidFill>
                <a:effectLst/>
                <a:latin typeface="+mn-lt"/>
                <a:ea typeface="Calibri" panose="020F0502020204030204" pitchFamily="34" charset="0"/>
              </a:rPr>
              <a:t>CEQ is currently chaired by Brenda Mallory – sworn in as the 12</a:t>
            </a:r>
            <a:r>
              <a:rPr lang="en-US" sz="900" b="0" baseline="30000" dirty="0">
                <a:solidFill>
                  <a:srgbClr val="202122"/>
                </a:solidFill>
                <a:effectLst/>
                <a:latin typeface="+mn-lt"/>
                <a:ea typeface="Calibri" panose="020F0502020204030204" pitchFamily="34" charset="0"/>
              </a:rPr>
              <a:t>th</a:t>
            </a:r>
            <a:r>
              <a:rPr lang="en-US" sz="900" b="0" dirty="0">
                <a:solidFill>
                  <a:srgbClr val="202122"/>
                </a:solidFill>
                <a:effectLst/>
                <a:latin typeface="+mn-lt"/>
                <a:ea typeface="Calibri" panose="020F0502020204030204" pitchFamily="34" charset="0"/>
              </a:rPr>
              <a:t> Chair of CEQ. She is the first African American to serve in this position</a:t>
            </a:r>
            <a:endParaRPr lang="en-US" sz="900" b="0" dirty="0">
              <a:latin typeface="+mn-lt"/>
            </a:endParaRPr>
          </a:p>
          <a:p>
            <a:endParaRPr lang="en-US" dirty="0"/>
          </a:p>
        </p:txBody>
      </p:sp>
      <p:sp>
        <p:nvSpPr>
          <p:cNvPr id="4" name="Slide Number Placeholder 3"/>
          <p:cNvSpPr>
            <a:spLocks noGrp="1"/>
          </p:cNvSpPr>
          <p:nvPr>
            <p:ph type="sldNum" sz="quarter" idx="5"/>
          </p:nvPr>
        </p:nvSpPr>
        <p:spPr/>
        <p:txBody>
          <a:bodyPr/>
          <a:lstStyle/>
          <a:p>
            <a:fld id="{DC989D3F-A943-475A-95A5-5FD2C1A1E29E}" type="slidenum">
              <a:rPr lang="en-US" smtClean="0"/>
              <a:t>4</a:t>
            </a:fld>
            <a:endParaRPr lang="en-US" dirty="0"/>
          </a:p>
        </p:txBody>
      </p:sp>
    </p:spTree>
    <p:extLst>
      <p:ext uri="{BB962C8B-B14F-4D97-AF65-F5344CB8AC3E}">
        <p14:creationId xmlns:p14="http://schemas.microsoft.com/office/powerpoint/2010/main" val="2938783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Uncontrolled industrial development and expansion Post WWII contributed to significant air pollution from industrial emissions.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In western PA, about 24 miles south of Pittsburgh on the Monongahela River, the Town of Donora was the location of U.S. Steel’s Zinc Works and the American Steel &amp; Wire Plant.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Both facilities emitted hydrogen fluoride and sulfur dioxide into the atmosphere on a daily basis.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On the morning of October 27, 1948, a temperature inversion in the river valley created a dense fog that lasted 4 days.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The fog mixed with the hazardous air pollutants causing respiratory problems to 7,000 residents and resulted in 20 deaths.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This event helped trigger the clean air movement in the US and the creation of the first Air Pollution Control Act in 1955 with the primary federal agencies being the U.S. Bureau of Mines (as they were interested in smoke abatement from coal burning) and the US Public Health Service which handled industrial hygiene.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989D3F-A943-475A-95A5-5FD2C1A1E29E}" type="slidenum">
              <a:rPr lang="en-US" smtClean="0"/>
              <a:t>5</a:t>
            </a:fld>
            <a:endParaRPr lang="en-US" dirty="0"/>
          </a:p>
        </p:txBody>
      </p:sp>
    </p:spTree>
    <p:extLst>
      <p:ext uri="{BB962C8B-B14F-4D97-AF65-F5344CB8AC3E}">
        <p14:creationId xmlns:p14="http://schemas.microsoft.com/office/powerpoint/2010/main" val="647087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RC was a biologist and naturalist who was a nature writer for the US Bureau of Fisheries in the 1950s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She wrote several books on ocean life and the marine environment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In 1962, she wrote Silent Spring, which focused on the harmful affects of synthetic pesticides on the environment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She faced fierce opposition and threats by the large chemical companies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But the book created a grass-roots environmental movement which led to the ban on DDT and other pesticides and ultimately helped in the creation of the USEPA in 1970.</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DC989D3F-A943-475A-95A5-5FD2C1A1E29E}" type="slidenum">
              <a:rPr lang="en-US" smtClean="0"/>
              <a:t>6</a:t>
            </a:fld>
            <a:endParaRPr lang="en-US" dirty="0"/>
          </a:p>
        </p:txBody>
      </p:sp>
    </p:spTree>
    <p:extLst>
      <p:ext uri="{BB962C8B-B14F-4D97-AF65-F5344CB8AC3E}">
        <p14:creationId xmlns:p14="http://schemas.microsoft.com/office/powerpoint/2010/main" val="15972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800"/>
              </a:spcAft>
              <a:buFont typeface="Symbol" panose="05050102010706020507" pitchFamily="18" charset="2"/>
              <a:buChar char=""/>
            </a:pPr>
            <a:r>
              <a:rPr lang="en-US" sz="1200" b="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Santa Barbara oil spill in 1969 was caused by a blowout on the Union Oil platform 6 miles off the coast of California  (in the Santa Barbara channel). 80-100k barrels of crude oil spilled in the channel made its way to the beaches and severely impacted marine life and killing an estimated 3,500 marine birds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This was the largest spill in the U.S. at the time and ranks as the third worst behind the Deepwater Horizon and Exxon Valdez incidents.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Media coverage led to tremendous public outcry and organized movements to protect the environment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b="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This led to the organization of the first Earth Day in 1970.</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989D3F-A943-475A-95A5-5FD2C1A1E29E}" type="slidenum">
              <a:rPr lang="en-US" smtClean="0"/>
              <a:t>7</a:t>
            </a:fld>
            <a:endParaRPr lang="en-US" dirty="0"/>
          </a:p>
        </p:txBody>
      </p:sp>
    </p:spTree>
    <p:extLst>
      <p:ext uri="{BB962C8B-B14F-4D97-AF65-F5344CB8AC3E}">
        <p14:creationId xmlns:p14="http://schemas.microsoft.com/office/powerpoint/2010/main" val="2477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800"/>
              </a:spcAft>
              <a:buFont typeface="Symbol" panose="05050102010706020507" pitchFamily="18" charset="2"/>
              <a:buChar char=""/>
            </a:pPr>
            <a:r>
              <a:rPr lang="en-US" sz="1200" b="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creation of the interstate highway system in the 1950s-60’s encountered a lot of issues associated with land taking by the government under eminent domain and uncontrolled obliteration of forests and sensitive habitat, not to mention historic and archaeologic resources.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800"/>
              </a:spcAft>
              <a:buFont typeface="Symbol" panose="05050102010706020507" pitchFamily="18" charset="2"/>
              <a:buChar char=""/>
            </a:pPr>
            <a:r>
              <a:rPr lang="en-US" sz="1200" b="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This resulted in public outrage and a demand for the government to be accountable for its actions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989D3F-A943-475A-95A5-5FD2C1A1E29E}" type="slidenum">
              <a:rPr lang="en-US" smtClean="0"/>
              <a:t>8</a:t>
            </a:fld>
            <a:endParaRPr lang="en-US" dirty="0"/>
          </a:p>
        </p:txBody>
      </p:sp>
    </p:spTree>
    <p:extLst>
      <p:ext uri="{BB962C8B-B14F-4D97-AF65-F5344CB8AC3E}">
        <p14:creationId xmlns:p14="http://schemas.microsoft.com/office/powerpoint/2010/main" val="1769583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89D3F-A943-475A-95A5-5FD2C1A1E29E}" type="slidenum">
              <a:rPr lang="en-US" smtClean="0"/>
              <a:t>9</a:t>
            </a:fld>
            <a:endParaRPr lang="en-US" dirty="0"/>
          </a:p>
        </p:txBody>
      </p:sp>
    </p:spTree>
    <p:extLst>
      <p:ext uri="{BB962C8B-B14F-4D97-AF65-F5344CB8AC3E}">
        <p14:creationId xmlns:p14="http://schemas.microsoft.com/office/powerpoint/2010/main" val="760146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909308-483A-4937-9649-433B214437D5}"/>
              </a:ext>
            </a:extLst>
          </p:cNvPr>
          <p:cNvPicPr>
            <a:picLocks noChangeAspect="1"/>
          </p:cNvPicPr>
          <p:nvPr userDrawn="1"/>
        </p:nvPicPr>
        <p:blipFill>
          <a:blip r:embed="rId2"/>
          <a:stretch>
            <a:fillRect/>
          </a:stretch>
        </p:blipFill>
        <p:spPr>
          <a:xfrm>
            <a:off x="-8024" y="-10135"/>
            <a:ext cx="9152023" cy="5148013"/>
          </a:xfrm>
          <a:prstGeom prst="rect">
            <a:avLst/>
          </a:prstGeom>
        </p:spPr>
      </p:pic>
      <p:sp>
        <p:nvSpPr>
          <p:cNvPr id="8" name="Rectangle 7">
            <a:extLst>
              <a:ext uri="{FF2B5EF4-FFF2-40B4-BE49-F238E27FC236}">
                <a16:creationId xmlns:a16="http://schemas.microsoft.com/office/drawing/2014/main" id="{2B88AFD0-E74F-416E-9A3A-8DD9E7207432}"/>
              </a:ext>
            </a:extLst>
          </p:cNvPr>
          <p:cNvSpPr/>
          <p:nvPr userDrawn="1"/>
        </p:nvSpPr>
        <p:spPr>
          <a:xfrm>
            <a:off x="-8023" y="3816848"/>
            <a:ext cx="9144000" cy="1321031"/>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DD586C03-1F3A-48C2-B73E-E3AAD24521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13294" y="4006921"/>
            <a:ext cx="1701367" cy="554820"/>
          </a:xfrm>
          <a:prstGeom prst="rect">
            <a:avLst/>
          </a:prstGeom>
        </p:spPr>
      </p:pic>
      <p:sp>
        <p:nvSpPr>
          <p:cNvPr id="10" name="TextBox 9">
            <a:extLst>
              <a:ext uri="{FF2B5EF4-FFF2-40B4-BE49-F238E27FC236}">
                <a16:creationId xmlns:a16="http://schemas.microsoft.com/office/drawing/2014/main" id="{43E02B58-70A8-4A2B-B091-18C0EFCFDE13}"/>
              </a:ext>
            </a:extLst>
          </p:cNvPr>
          <p:cNvSpPr txBox="1"/>
          <p:nvPr userDrawn="1"/>
        </p:nvSpPr>
        <p:spPr>
          <a:xfrm>
            <a:off x="3153914" y="4570990"/>
            <a:ext cx="2820127" cy="430887"/>
          </a:xfrm>
          <a:prstGeom prst="rect">
            <a:avLst/>
          </a:prstGeom>
          <a:noFill/>
        </p:spPr>
        <p:txBody>
          <a:bodyPr wrap="square" rtlCol="0">
            <a:spAutoFit/>
          </a:bodyPr>
          <a:lstStyle/>
          <a:p>
            <a:pPr algn="ctr"/>
            <a:r>
              <a:rPr lang="en-US" sz="2200" dirty="0">
                <a:solidFill>
                  <a:schemeClr val="bg1"/>
                </a:solidFill>
                <a:latin typeface="Freestyle Script" panose="030804020302050B0404" pitchFamily="66" charset="0"/>
              </a:rPr>
              <a:t>Getting America Back to Work!</a:t>
            </a:r>
          </a:p>
        </p:txBody>
      </p:sp>
      <p:sp>
        <p:nvSpPr>
          <p:cNvPr id="2" name="Title 1"/>
          <p:cNvSpPr>
            <a:spLocks noGrp="1"/>
          </p:cNvSpPr>
          <p:nvPr>
            <p:ph type="ctrTitle" hasCustomPrompt="1"/>
          </p:nvPr>
        </p:nvSpPr>
        <p:spPr>
          <a:xfrm>
            <a:off x="-1" y="1497159"/>
            <a:ext cx="9152023" cy="690656"/>
          </a:xfrm>
        </p:spPr>
        <p:txBody>
          <a:bodyPr anchor="b">
            <a:noAutofit/>
          </a:bodyPr>
          <a:lstStyle>
            <a:lvl1pPr algn="ctr">
              <a:defRPr sz="2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6047" y="2195227"/>
            <a:ext cx="9144000" cy="596476"/>
          </a:xfrm>
        </p:spPr>
        <p:txBody>
          <a:bodyPr>
            <a:normAutofit/>
          </a:bodyPr>
          <a:lstStyle>
            <a:lvl1pPr marL="0" indent="0" algn="ctr">
              <a:buNone/>
              <a:defRPr sz="2000">
                <a:solidFill>
                  <a:schemeClr val="accent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10259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ellow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147481-4C6F-4F14-874D-77461EF203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6" name="Text Placeholder 2">
            <a:extLst>
              <a:ext uri="{FF2B5EF4-FFF2-40B4-BE49-F238E27FC236}">
                <a16:creationId xmlns:a16="http://schemas.microsoft.com/office/drawing/2014/main" id="{98CF10A4-72A2-45B5-921D-2EE235F2689A}"/>
              </a:ext>
            </a:extLst>
          </p:cNvPr>
          <p:cNvSpPr>
            <a:spLocks noGrp="1"/>
          </p:cNvSpPr>
          <p:nvPr>
            <p:ph type="body" idx="1"/>
          </p:nvPr>
        </p:nvSpPr>
        <p:spPr>
          <a:xfrm>
            <a:off x="604101" y="1202849"/>
            <a:ext cx="7943997" cy="2660233"/>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AEA2690-872D-4DB4-8AED-6893902338BF}"/>
              </a:ext>
            </a:extLst>
          </p:cNvPr>
          <p:cNvSpPr/>
          <p:nvPr userDrawn="1"/>
        </p:nvSpPr>
        <p:spPr>
          <a:xfrm>
            <a:off x="4011" y="0"/>
            <a:ext cx="9144000" cy="869310"/>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510B0F26-D384-4294-8886-2E7F2783D6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8954" y="209917"/>
            <a:ext cx="937619" cy="288498"/>
          </a:xfrm>
          <a:prstGeom prst="rect">
            <a:avLst/>
          </a:prstGeom>
        </p:spPr>
      </p:pic>
      <p:cxnSp>
        <p:nvCxnSpPr>
          <p:cNvPr id="9" name="Straight Connector 8">
            <a:extLst>
              <a:ext uri="{FF2B5EF4-FFF2-40B4-BE49-F238E27FC236}">
                <a16:creationId xmlns:a16="http://schemas.microsoft.com/office/drawing/2014/main" id="{59F787C2-7C17-4DDB-82D9-0381506CAF56}"/>
              </a:ext>
            </a:extLst>
          </p:cNvPr>
          <p:cNvCxnSpPr>
            <a:cxnSpLocks/>
          </p:cNvCxnSpPr>
          <p:nvPr userDrawn="1"/>
        </p:nvCxnSpPr>
        <p:spPr>
          <a:xfrm>
            <a:off x="1915528" y="0"/>
            <a:ext cx="0" cy="866313"/>
          </a:xfrm>
          <a:prstGeom prst="line">
            <a:avLst/>
          </a:prstGeom>
          <a:ln>
            <a:solidFill>
              <a:srgbClr val="5CB7E7"/>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9050E8AF-C581-457A-BB2C-556CB58A3B69}"/>
              </a:ext>
            </a:extLst>
          </p:cNvPr>
          <p:cNvSpPr txBox="1"/>
          <p:nvPr userDrawn="1"/>
        </p:nvSpPr>
        <p:spPr>
          <a:xfrm>
            <a:off x="-1" y="502829"/>
            <a:ext cx="1915529" cy="307777"/>
          </a:xfrm>
          <a:prstGeom prst="rect">
            <a:avLst/>
          </a:prstGeom>
          <a:noFill/>
        </p:spPr>
        <p:txBody>
          <a:bodyPr wrap="square" rtlCol="0">
            <a:spAutoFit/>
          </a:bodyPr>
          <a:lstStyle/>
          <a:p>
            <a:pPr algn="ctr"/>
            <a:r>
              <a:rPr lang="en-US" sz="1400" dirty="0">
                <a:solidFill>
                  <a:schemeClr val="bg1"/>
                </a:solidFill>
                <a:latin typeface="Freestyle Script" panose="030804020302050B0404" pitchFamily="66" charset="0"/>
              </a:rPr>
              <a:t>Getting America Back to Work!</a:t>
            </a:r>
          </a:p>
        </p:txBody>
      </p:sp>
      <p:sp>
        <p:nvSpPr>
          <p:cNvPr id="11" name="Title 1">
            <a:extLst>
              <a:ext uri="{FF2B5EF4-FFF2-40B4-BE49-F238E27FC236}">
                <a16:creationId xmlns:a16="http://schemas.microsoft.com/office/drawing/2014/main" id="{4E3926D1-84D5-4E2D-92EE-63657C532552}"/>
              </a:ext>
            </a:extLst>
          </p:cNvPr>
          <p:cNvSpPr>
            <a:spLocks noGrp="1"/>
          </p:cNvSpPr>
          <p:nvPr>
            <p:ph type="title" hasCustomPrompt="1"/>
          </p:nvPr>
        </p:nvSpPr>
        <p:spPr>
          <a:xfrm>
            <a:off x="2071005" y="0"/>
            <a:ext cx="7068983" cy="858292"/>
          </a:xfrm>
        </p:spPr>
        <p:txBody>
          <a:bodyPr anchor="ctr">
            <a:normAutofit/>
          </a:bodyPr>
          <a:lstStyle>
            <a:lvl1pPr>
              <a:defRPr sz="2000" b="1">
                <a:latin typeface="+mn-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34285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ellow wo Honeycomb Slide">
    <p:bg>
      <p:bgPr>
        <a:solidFill>
          <a:schemeClr val="accent2"/>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98CF10A4-72A2-45B5-921D-2EE235F2689A}"/>
              </a:ext>
            </a:extLst>
          </p:cNvPr>
          <p:cNvSpPr>
            <a:spLocks noGrp="1"/>
          </p:cNvSpPr>
          <p:nvPr>
            <p:ph type="body" idx="1"/>
          </p:nvPr>
        </p:nvSpPr>
        <p:spPr>
          <a:xfrm>
            <a:off x="604101" y="1202849"/>
            <a:ext cx="7943997" cy="2660233"/>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AEA2690-872D-4DB4-8AED-6893902338BF}"/>
              </a:ext>
            </a:extLst>
          </p:cNvPr>
          <p:cNvSpPr/>
          <p:nvPr userDrawn="1"/>
        </p:nvSpPr>
        <p:spPr>
          <a:xfrm>
            <a:off x="4011" y="0"/>
            <a:ext cx="9144000" cy="869310"/>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510B0F26-D384-4294-8886-2E7F2783D6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954" y="209917"/>
            <a:ext cx="937619" cy="288498"/>
          </a:xfrm>
          <a:prstGeom prst="rect">
            <a:avLst/>
          </a:prstGeom>
        </p:spPr>
      </p:pic>
      <p:cxnSp>
        <p:nvCxnSpPr>
          <p:cNvPr id="9" name="Straight Connector 8">
            <a:extLst>
              <a:ext uri="{FF2B5EF4-FFF2-40B4-BE49-F238E27FC236}">
                <a16:creationId xmlns:a16="http://schemas.microsoft.com/office/drawing/2014/main" id="{59F787C2-7C17-4DDB-82D9-0381506CAF56}"/>
              </a:ext>
            </a:extLst>
          </p:cNvPr>
          <p:cNvCxnSpPr>
            <a:cxnSpLocks/>
          </p:cNvCxnSpPr>
          <p:nvPr userDrawn="1"/>
        </p:nvCxnSpPr>
        <p:spPr>
          <a:xfrm>
            <a:off x="1915528" y="0"/>
            <a:ext cx="0" cy="866313"/>
          </a:xfrm>
          <a:prstGeom prst="line">
            <a:avLst/>
          </a:prstGeom>
          <a:ln>
            <a:solidFill>
              <a:srgbClr val="5CB7E7"/>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9050E8AF-C581-457A-BB2C-556CB58A3B69}"/>
              </a:ext>
            </a:extLst>
          </p:cNvPr>
          <p:cNvSpPr txBox="1"/>
          <p:nvPr userDrawn="1"/>
        </p:nvSpPr>
        <p:spPr>
          <a:xfrm>
            <a:off x="-1" y="502829"/>
            <a:ext cx="1915529" cy="307777"/>
          </a:xfrm>
          <a:prstGeom prst="rect">
            <a:avLst/>
          </a:prstGeom>
          <a:noFill/>
        </p:spPr>
        <p:txBody>
          <a:bodyPr wrap="square" rtlCol="0">
            <a:spAutoFit/>
          </a:bodyPr>
          <a:lstStyle/>
          <a:p>
            <a:pPr algn="ctr"/>
            <a:r>
              <a:rPr lang="en-US" sz="1400" dirty="0">
                <a:solidFill>
                  <a:schemeClr val="bg1"/>
                </a:solidFill>
                <a:latin typeface="Freestyle Script" panose="030804020302050B0404" pitchFamily="66" charset="0"/>
              </a:rPr>
              <a:t>Getting America Back to Work!</a:t>
            </a:r>
          </a:p>
        </p:txBody>
      </p:sp>
      <p:sp>
        <p:nvSpPr>
          <p:cNvPr id="11" name="Title 1">
            <a:extLst>
              <a:ext uri="{FF2B5EF4-FFF2-40B4-BE49-F238E27FC236}">
                <a16:creationId xmlns:a16="http://schemas.microsoft.com/office/drawing/2014/main" id="{4E3926D1-84D5-4E2D-92EE-63657C532552}"/>
              </a:ext>
            </a:extLst>
          </p:cNvPr>
          <p:cNvSpPr>
            <a:spLocks noGrp="1"/>
          </p:cNvSpPr>
          <p:nvPr>
            <p:ph type="title" hasCustomPrompt="1"/>
          </p:nvPr>
        </p:nvSpPr>
        <p:spPr>
          <a:xfrm>
            <a:off x="2071005" y="0"/>
            <a:ext cx="7068983" cy="858292"/>
          </a:xfrm>
        </p:spPr>
        <p:txBody>
          <a:bodyPr anchor="ctr">
            <a:normAutofit/>
          </a:bodyPr>
          <a:lstStyle>
            <a:lvl1pPr>
              <a:defRPr sz="2000" b="1">
                <a:latin typeface="+mn-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20734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FF42C1-E18B-42D6-97A9-B3FE1187AF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2">
            <a:extLst>
              <a:ext uri="{FF2B5EF4-FFF2-40B4-BE49-F238E27FC236}">
                <a16:creationId xmlns:a16="http://schemas.microsoft.com/office/drawing/2014/main" id="{214A01AE-8DC7-4981-B29C-91B4DFAFF801}"/>
              </a:ext>
            </a:extLst>
          </p:cNvPr>
          <p:cNvSpPr>
            <a:spLocks noGrp="1"/>
          </p:cNvSpPr>
          <p:nvPr>
            <p:ph type="body" idx="1"/>
          </p:nvPr>
        </p:nvSpPr>
        <p:spPr>
          <a:xfrm>
            <a:off x="604101" y="1202849"/>
            <a:ext cx="7943997" cy="2660233"/>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69749E5F-A3BC-4807-9371-FF19AAA2E440}"/>
              </a:ext>
            </a:extLst>
          </p:cNvPr>
          <p:cNvSpPr/>
          <p:nvPr userDrawn="1"/>
        </p:nvSpPr>
        <p:spPr>
          <a:xfrm>
            <a:off x="4011" y="0"/>
            <a:ext cx="9144000" cy="869310"/>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4718ED7A-78E4-41BC-8A83-B310E02421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8954" y="209917"/>
            <a:ext cx="937619" cy="288498"/>
          </a:xfrm>
          <a:prstGeom prst="rect">
            <a:avLst/>
          </a:prstGeom>
        </p:spPr>
      </p:pic>
      <p:cxnSp>
        <p:nvCxnSpPr>
          <p:cNvPr id="8" name="Straight Connector 7">
            <a:extLst>
              <a:ext uri="{FF2B5EF4-FFF2-40B4-BE49-F238E27FC236}">
                <a16:creationId xmlns:a16="http://schemas.microsoft.com/office/drawing/2014/main" id="{7FF2F638-26EB-49FE-A25C-71239285A992}"/>
              </a:ext>
            </a:extLst>
          </p:cNvPr>
          <p:cNvCxnSpPr>
            <a:cxnSpLocks/>
          </p:cNvCxnSpPr>
          <p:nvPr userDrawn="1"/>
        </p:nvCxnSpPr>
        <p:spPr>
          <a:xfrm>
            <a:off x="1915528" y="0"/>
            <a:ext cx="0" cy="866313"/>
          </a:xfrm>
          <a:prstGeom prst="line">
            <a:avLst/>
          </a:prstGeom>
          <a:ln>
            <a:solidFill>
              <a:srgbClr val="5CB7E7"/>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FF41102-69A1-4B6D-89F9-5C5400F8AFDE}"/>
              </a:ext>
            </a:extLst>
          </p:cNvPr>
          <p:cNvSpPr txBox="1"/>
          <p:nvPr userDrawn="1"/>
        </p:nvSpPr>
        <p:spPr>
          <a:xfrm>
            <a:off x="-1" y="502829"/>
            <a:ext cx="1915529" cy="307777"/>
          </a:xfrm>
          <a:prstGeom prst="rect">
            <a:avLst/>
          </a:prstGeom>
          <a:noFill/>
        </p:spPr>
        <p:txBody>
          <a:bodyPr wrap="square" rtlCol="0">
            <a:spAutoFit/>
          </a:bodyPr>
          <a:lstStyle/>
          <a:p>
            <a:pPr algn="ctr"/>
            <a:r>
              <a:rPr lang="en-US" sz="1400" dirty="0">
                <a:solidFill>
                  <a:schemeClr val="bg1"/>
                </a:solidFill>
                <a:latin typeface="Freestyle Script" panose="030804020302050B0404" pitchFamily="66" charset="0"/>
              </a:rPr>
              <a:t>Getting America Back to Work!</a:t>
            </a:r>
          </a:p>
        </p:txBody>
      </p:sp>
      <p:sp>
        <p:nvSpPr>
          <p:cNvPr id="10" name="Title 1">
            <a:extLst>
              <a:ext uri="{FF2B5EF4-FFF2-40B4-BE49-F238E27FC236}">
                <a16:creationId xmlns:a16="http://schemas.microsoft.com/office/drawing/2014/main" id="{18D77843-F17C-4233-A173-A5D63F22B7C2}"/>
              </a:ext>
            </a:extLst>
          </p:cNvPr>
          <p:cNvSpPr>
            <a:spLocks noGrp="1"/>
          </p:cNvSpPr>
          <p:nvPr>
            <p:ph type="title" hasCustomPrompt="1"/>
          </p:nvPr>
        </p:nvSpPr>
        <p:spPr>
          <a:xfrm>
            <a:off x="2071005" y="0"/>
            <a:ext cx="7068983" cy="858292"/>
          </a:xfrm>
        </p:spPr>
        <p:txBody>
          <a:bodyPr anchor="ctr">
            <a:normAutofit/>
          </a:bodyPr>
          <a:lstStyle>
            <a:lvl1pPr>
              <a:defRPr sz="2000" b="1">
                <a:latin typeface="+mn-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24816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wo Honeycomb Slid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4A01AE-8DC7-4981-B29C-91B4DFAFF801}"/>
              </a:ext>
            </a:extLst>
          </p:cNvPr>
          <p:cNvSpPr>
            <a:spLocks noGrp="1"/>
          </p:cNvSpPr>
          <p:nvPr>
            <p:ph type="body" idx="1"/>
          </p:nvPr>
        </p:nvSpPr>
        <p:spPr>
          <a:xfrm>
            <a:off x="604101" y="1202849"/>
            <a:ext cx="7943997" cy="2660233"/>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69749E5F-A3BC-4807-9371-FF19AAA2E440}"/>
              </a:ext>
            </a:extLst>
          </p:cNvPr>
          <p:cNvSpPr/>
          <p:nvPr userDrawn="1"/>
        </p:nvSpPr>
        <p:spPr>
          <a:xfrm>
            <a:off x="4011" y="0"/>
            <a:ext cx="9144000" cy="869310"/>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4718ED7A-78E4-41BC-8A83-B310E02421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954" y="209917"/>
            <a:ext cx="937619" cy="288498"/>
          </a:xfrm>
          <a:prstGeom prst="rect">
            <a:avLst/>
          </a:prstGeom>
        </p:spPr>
      </p:pic>
      <p:cxnSp>
        <p:nvCxnSpPr>
          <p:cNvPr id="8" name="Straight Connector 7">
            <a:extLst>
              <a:ext uri="{FF2B5EF4-FFF2-40B4-BE49-F238E27FC236}">
                <a16:creationId xmlns:a16="http://schemas.microsoft.com/office/drawing/2014/main" id="{7FF2F638-26EB-49FE-A25C-71239285A992}"/>
              </a:ext>
            </a:extLst>
          </p:cNvPr>
          <p:cNvCxnSpPr>
            <a:cxnSpLocks/>
          </p:cNvCxnSpPr>
          <p:nvPr userDrawn="1"/>
        </p:nvCxnSpPr>
        <p:spPr>
          <a:xfrm>
            <a:off x="1915528" y="0"/>
            <a:ext cx="0" cy="866313"/>
          </a:xfrm>
          <a:prstGeom prst="line">
            <a:avLst/>
          </a:prstGeom>
          <a:ln>
            <a:solidFill>
              <a:srgbClr val="5CB7E7"/>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FF41102-69A1-4B6D-89F9-5C5400F8AFDE}"/>
              </a:ext>
            </a:extLst>
          </p:cNvPr>
          <p:cNvSpPr txBox="1"/>
          <p:nvPr userDrawn="1"/>
        </p:nvSpPr>
        <p:spPr>
          <a:xfrm>
            <a:off x="-1" y="502829"/>
            <a:ext cx="1915529" cy="307777"/>
          </a:xfrm>
          <a:prstGeom prst="rect">
            <a:avLst/>
          </a:prstGeom>
          <a:noFill/>
        </p:spPr>
        <p:txBody>
          <a:bodyPr wrap="square" rtlCol="0">
            <a:spAutoFit/>
          </a:bodyPr>
          <a:lstStyle/>
          <a:p>
            <a:pPr algn="ctr"/>
            <a:r>
              <a:rPr lang="en-US" sz="1400" dirty="0">
                <a:solidFill>
                  <a:schemeClr val="bg1"/>
                </a:solidFill>
                <a:latin typeface="Freestyle Script" panose="030804020302050B0404" pitchFamily="66" charset="0"/>
              </a:rPr>
              <a:t>Getting America Back to Work!</a:t>
            </a:r>
          </a:p>
        </p:txBody>
      </p:sp>
      <p:sp>
        <p:nvSpPr>
          <p:cNvPr id="10" name="Title 1">
            <a:extLst>
              <a:ext uri="{FF2B5EF4-FFF2-40B4-BE49-F238E27FC236}">
                <a16:creationId xmlns:a16="http://schemas.microsoft.com/office/drawing/2014/main" id="{18D77843-F17C-4233-A173-A5D63F22B7C2}"/>
              </a:ext>
            </a:extLst>
          </p:cNvPr>
          <p:cNvSpPr>
            <a:spLocks noGrp="1"/>
          </p:cNvSpPr>
          <p:nvPr>
            <p:ph type="title" hasCustomPrompt="1"/>
          </p:nvPr>
        </p:nvSpPr>
        <p:spPr>
          <a:xfrm>
            <a:off x="2071005" y="0"/>
            <a:ext cx="7068983" cy="858292"/>
          </a:xfrm>
        </p:spPr>
        <p:txBody>
          <a:bodyPr anchor="ctr">
            <a:normAutofit/>
          </a:bodyPr>
          <a:lstStyle>
            <a:lvl1pPr>
              <a:defRPr sz="2000" b="1">
                <a:latin typeface="+mn-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44155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51771" y="847135"/>
            <a:ext cx="4085880" cy="1372938"/>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151022" y="2359494"/>
            <a:ext cx="4080028" cy="1502807"/>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151021" y="4102393"/>
            <a:ext cx="4080029" cy="240092"/>
          </a:xfrm>
        </p:spPr>
        <p:txBody>
          <a:bodyPr/>
          <a:lstStyle>
            <a:lvl1pPr algn="l">
              <a:defRPr/>
            </a:lvl1pPr>
          </a:lstStyle>
          <a:p>
            <a:fld id="{26A7B589-FD4B-7E46-869A-CBADC5FC564E}" type="datetimeFigureOut">
              <a:rPr lang="en-US" dirty="0"/>
              <a:t>5/14/2024</a:t>
            </a:fld>
            <a:endParaRPr lang="en-US" dirty="0"/>
          </a:p>
        </p:txBody>
      </p:sp>
      <p:sp>
        <p:nvSpPr>
          <p:cNvPr id="6" name="Footer Placeholder 5"/>
          <p:cNvSpPr>
            <a:spLocks noGrp="1"/>
          </p:cNvSpPr>
          <p:nvPr>
            <p:ph type="ftr" sz="quarter" idx="11"/>
          </p:nvPr>
        </p:nvSpPr>
        <p:spPr>
          <a:xfrm>
            <a:off x="1151183" y="238981"/>
            <a:ext cx="4090106" cy="240698"/>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4" name="Straight Connector 13"/>
          <p:cNvCxnSpPr/>
          <p:nvPr/>
        </p:nvCxnSpPr>
        <p:spPr>
          <a:xfrm>
            <a:off x="1028765" y="599230"/>
            <a:ext cx="0" cy="1620843"/>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1952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CFC6A-9AE6-404D-9FDD-168B477B9C90}" type="datetimeFigureOut">
              <a:rPr lang="en-US" dirty="0"/>
              <a:t>5/14/2024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49566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81CDE-9BE7-C544-8ACB-7077DFC4270F}" type="datetimeFigureOut">
              <a:rPr lang="en-US" dirty="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028765" y="599230"/>
            <a:ext cx="0" cy="80037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68865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FFD30C8-45A7-46D5-A04E-302F624AB0FB}" type="datetime1">
              <a:rPr lang="en-US"/>
              <a:pPr>
                <a:defRPr/>
              </a:pPr>
              <a:t>5/14/2024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EB2A25E-E762-432A-A4D3-2819452DF2FA}" type="slidenum">
              <a:rPr lang="en-US"/>
              <a:pPr>
                <a:defRPr/>
              </a:pPr>
              <a:t>‹#›</a:t>
            </a:fld>
            <a:endParaRPr lang="en-US" dirty="0"/>
          </a:p>
        </p:txBody>
      </p:sp>
    </p:spTree>
    <p:extLst>
      <p:ext uri="{BB962C8B-B14F-4D97-AF65-F5344CB8AC3E}">
        <p14:creationId xmlns:p14="http://schemas.microsoft.com/office/powerpoint/2010/main" val="3471768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3"/>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38F82A6-8392-4951-A804-F29FD0A6865D}" type="datetime1">
              <a:rPr lang="en-US"/>
              <a:pPr>
                <a:defRPr/>
              </a:pPr>
              <a:t>5/14/2024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15AFC37-2A29-4265-A025-4985EF9C7864}" type="slidenum">
              <a:rPr lang="en-US"/>
              <a:pPr>
                <a:defRPr/>
              </a:pPr>
              <a:t>‹#›</a:t>
            </a:fld>
            <a:endParaRPr lang="en-US" dirty="0"/>
          </a:p>
        </p:txBody>
      </p:sp>
    </p:spTree>
    <p:extLst>
      <p:ext uri="{BB962C8B-B14F-4D97-AF65-F5344CB8AC3E}">
        <p14:creationId xmlns:p14="http://schemas.microsoft.com/office/powerpoint/2010/main" val="1824931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BA46FFC-8C5A-48DC-B4D5-93DAF8409FC0}" type="datetime1">
              <a:rPr lang="en-US"/>
              <a:pPr>
                <a:defRPr/>
              </a:pPr>
              <a:t>5/14/2024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BDCD21C-B7A7-4A4A-B0E6-8F8B75D20080}" type="slidenum">
              <a:rPr lang="en-US"/>
              <a:pPr>
                <a:defRPr/>
              </a:pPr>
              <a:t>‹#›</a:t>
            </a:fld>
            <a:endParaRPr lang="en-US" dirty="0"/>
          </a:p>
        </p:txBody>
      </p:sp>
    </p:spTree>
    <p:extLst>
      <p:ext uri="{BB962C8B-B14F-4D97-AF65-F5344CB8AC3E}">
        <p14:creationId xmlns:p14="http://schemas.microsoft.com/office/powerpoint/2010/main" val="2398315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 Photo">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587AB5-4D12-4F73-9126-B925C4972B68}"/>
              </a:ext>
            </a:extLst>
          </p:cNvPr>
          <p:cNvPicPr>
            <a:picLocks noChangeAspect="1"/>
          </p:cNvPicPr>
          <p:nvPr userDrawn="1"/>
        </p:nvPicPr>
        <p:blipFill>
          <a:blip r:embed="rId2"/>
          <a:stretch>
            <a:fillRect/>
          </a:stretch>
        </p:blipFill>
        <p:spPr>
          <a:xfrm>
            <a:off x="-8024" y="-10135"/>
            <a:ext cx="9152023" cy="5148013"/>
          </a:xfrm>
          <a:prstGeom prst="rect">
            <a:avLst/>
          </a:prstGeom>
        </p:spPr>
      </p:pic>
      <p:sp>
        <p:nvSpPr>
          <p:cNvPr id="13" name="Picture Placeholder 12">
            <a:extLst>
              <a:ext uri="{FF2B5EF4-FFF2-40B4-BE49-F238E27FC236}">
                <a16:creationId xmlns:a16="http://schemas.microsoft.com/office/drawing/2014/main" id="{74DEA10C-C0E2-4FA0-9A39-69D66B28B11A}"/>
              </a:ext>
            </a:extLst>
          </p:cNvPr>
          <p:cNvSpPr>
            <a:spLocks noGrp="1"/>
          </p:cNvSpPr>
          <p:nvPr>
            <p:ph type="pic" sz="quarter" idx="10"/>
          </p:nvPr>
        </p:nvSpPr>
        <p:spPr>
          <a:xfrm>
            <a:off x="3416300" y="-10136"/>
            <a:ext cx="5727700" cy="3826486"/>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en-US" dirty="0"/>
              <a:t>Click icon to add picture</a:t>
            </a:r>
          </a:p>
        </p:txBody>
      </p:sp>
      <p:sp>
        <p:nvSpPr>
          <p:cNvPr id="14" name="Title 1">
            <a:extLst>
              <a:ext uri="{FF2B5EF4-FFF2-40B4-BE49-F238E27FC236}">
                <a16:creationId xmlns:a16="http://schemas.microsoft.com/office/drawing/2014/main" id="{3E82428D-C9F8-4697-8E57-4DB7B27CD453}"/>
              </a:ext>
            </a:extLst>
          </p:cNvPr>
          <p:cNvSpPr>
            <a:spLocks noGrp="1"/>
          </p:cNvSpPr>
          <p:nvPr>
            <p:ph type="ctrTitle" hasCustomPrompt="1"/>
          </p:nvPr>
        </p:nvSpPr>
        <p:spPr>
          <a:xfrm>
            <a:off x="375006" y="1253447"/>
            <a:ext cx="2727789" cy="934368"/>
          </a:xfrm>
        </p:spPr>
        <p:txBody>
          <a:bodyPr anchor="b">
            <a:noAutofit/>
          </a:bodyPr>
          <a:lstStyle>
            <a:lvl1pPr algn="l">
              <a:defRPr sz="2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142CB7A5-6F67-458E-8043-06B8E7B6E7BA}"/>
              </a:ext>
            </a:extLst>
          </p:cNvPr>
          <p:cNvSpPr>
            <a:spLocks noGrp="1"/>
          </p:cNvSpPr>
          <p:nvPr>
            <p:ph type="subTitle" idx="1" hasCustomPrompt="1"/>
          </p:nvPr>
        </p:nvSpPr>
        <p:spPr>
          <a:xfrm>
            <a:off x="375006" y="2195227"/>
            <a:ext cx="2727790" cy="866472"/>
          </a:xfrm>
        </p:spPr>
        <p:txBody>
          <a:bodyPr>
            <a:normAutofit/>
          </a:bodyPr>
          <a:lstStyle>
            <a:lvl1pPr marL="0" indent="0" algn="l">
              <a:buNone/>
              <a:defRPr sz="2000">
                <a:solidFill>
                  <a:schemeClr val="accent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Rectangle 6">
            <a:extLst>
              <a:ext uri="{FF2B5EF4-FFF2-40B4-BE49-F238E27FC236}">
                <a16:creationId xmlns:a16="http://schemas.microsoft.com/office/drawing/2014/main" id="{4976F4FC-7607-47A0-93EA-2D95FABAFA6E}"/>
              </a:ext>
            </a:extLst>
          </p:cNvPr>
          <p:cNvSpPr/>
          <p:nvPr userDrawn="1"/>
        </p:nvSpPr>
        <p:spPr>
          <a:xfrm>
            <a:off x="-8023" y="3816848"/>
            <a:ext cx="9144000" cy="1321031"/>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31EFE4D7-C670-491C-A18C-CCB93D90D5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3294" y="4006921"/>
            <a:ext cx="1701367" cy="554820"/>
          </a:xfrm>
          <a:prstGeom prst="rect">
            <a:avLst/>
          </a:prstGeom>
        </p:spPr>
      </p:pic>
      <p:sp>
        <p:nvSpPr>
          <p:cNvPr id="9" name="TextBox 8">
            <a:extLst>
              <a:ext uri="{FF2B5EF4-FFF2-40B4-BE49-F238E27FC236}">
                <a16:creationId xmlns:a16="http://schemas.microsoft.com/office/drawing/2014/main" id="{2A6A847C-C454-4751-8CAE-63A9F4BDD31E}"/>
              </a:ext>
            </a:extLst>
          </p:cNvPr>
          <p:cNvSpPr txBox="1"/>
          <p:nvPr userDrawn="1"/>
        </p:nvSpPr>
        <p:spPr>
          <a:xfrm>
            <a:off x="3153914" y="4570990"/>
            <a:ext cx="2820127" cy="430887"/>
          </a:xfrm>
          <a:prstGeom prst="rect">
            <a:avLst/>
          </a:prstGeom>
          <a:noFill/>
        </p:spPr>
        <p:txBody>
          <a:bodyPr wrap="square" rtlCol="0">
            <a:spAutoFit/>
          </a:bodyPr>
          <a:lstStyle/>
          <a:p>
            <a:pPr algn="ctr"/>
            <a:r>
              <a:rPr lang="en-US" sz="2200" dirty="0">
                <a:solidFill>
                  <a:schemeClr val="bg1"/>
                </a:solidFill>
                <a:latin typeface="Freestyle Script" panose="030804020302050B0404" pitchFamily="66" charset="0"/>
              </a:rPr>
              <a:t>Getting America Back to Work!</a:t>
            </a:r>
          </a:p>
        </p:txBody>
      </p:sp>
    </p:spTree>
    <p:extLst>
      <p:ext uri="{BB962C8B-B14F-4D97-AF65-F5344CB8AC3E}">
        <p14:creationId xmlns:p14="http://schemas.microsoft.com/office/powerpoint/2010/main" val="3952017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6DFD77-04FB-4F5C-A3F8-402EA8238730}" type="datetime1">
              <a:rPr lang="en-US"/>
              <a:pPr>
                <a:defRPr/>
              </a:pPr>
              <a:t>5/14/2024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BD264F2-DE12-4442-95E8-B0B70062254B}" type="slidenum">
              <a:rPr lang="en-US"/>
              <a:pPr>
                <a:defRPr/>
              </a:pPr>
              <a:t>‹#›</a:t>
            </a:fld>
            <a:endParaRPr lang="en-US" dirty="0"/>
          </a:p>
        </p:txBody>
      </p:sp>
    </p:spTree>
    <p:extLst>
      <p:ext uri="{BB962C8B-B14F-4D97-AF65-F5344CB8AC3E}">
        <p14:creationId xmlns:p14="http://schemas.microsoft.com/office/powerpoint/2010/main" val="4249852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6F70133-16A6-4032-954A-79907671723A}" type="datetime1">
              <a:rPr lang="en-US"/>
              <a:pPr>
                <a:defRPr/>
              </a:pPr>
              <a:t>5/14/2024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394C750-61A7-4456-BEFE-B2FD7C466845}" type="slidenum">
              <a:rPr lang="en-US"/>
              <a:pPr>
                <a:defRPr/>
              </a:pPr>
              <a:t>‹#›</a:t>
            </a:fld>
            <a:endParaRPr lang="en-US" dirty="0"/>
          </a:p>
        </p:txBody>
      </p:sp>
    </p:spTree>
    <p:extLst>
      <p:ext uri="{BB962C8B-B14F-4D97-AF65-F5344CB8AC3E}">
        <p14:creationId xmlns:p14="http://schemas.microsoft.com/office/powerpoint/2010/main" val="442759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B496037-0D38-4EB9-986A-4A257B5085F2}" type="datetime1">
              <a:rPr lang="en-US"/>
              <a:pPr>
                <a:defRPr/>
              </a:pPr>
              <a:t>5/14/2024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7735EB4-71DE-4BA0-BBF6-49921D65724C}" type="slidenum">
              <a:rPr lang="en-US"/>
              <a:pPr>
                <a:defRPr/>
              </a:pPr>
              <a:t>‹#›</a:t>
            </a:fld>
            <a:endParaRPr lang="en-US" dirty="0"/>
          </a:p>
        </p:txBody>
      </p:sp>
    </p:spTree>
    <p:extLst>
      <p:ext uri="{BB962C8B-B14F-4D97-AF65-F5344CB8AC3E}">
        <p14:creationId xmlns:p14="http://schemas.microsoft.com/office/powerpoint/2010/main" val="106081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D54995-F7ED-40D5-9AF4-4A316B893C44}" type="datetime1">
              <a:rPr lang="en-US"/>
              <a:pPr>
                <a:defRPr/>
              </a:pPr>
              <a:t>5/14/2024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8091181-C905-4040-9285-C491073F91DC}" type="slidenum">
              <a:rPr lang="en-US"/>
              <a:pPr>
                <a:defRPr/>
              </a:pPr>
              <a:t>‹#›</a:t>
            </a:fld>
            <a:endParaRPr lang="en-US" dirty="0"/>
          </a:p>
        </p:txBody>
      </p:sp>
    </p:spTree>
    <p:extLst>
      <p:ext uri="{BB962C8B-B14F-4D97-AF65-F5344CB8AC3E}">
        <p14:creationId xmlns:p14="http://schemas.microsoft.com/office/powerpoint/2010/main" val="175358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a:prstGeom prst="rect">
            <a:avLst/>
          </a:prstGeo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D76288-8758-40D7-BE9B-1AD99BB04E5C}" type="datetime1">
              <a:rPr lang="en-US"/>
              <a:pPr>
                <a:defRPr/>
              </a:pPr>
              <a:t>5/14/2024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6881E36-FAC8-4189-A50F-E3A5DDB17893}" type="slidenum">
              <a:rPr lang="en-US"/>
              <a:pPr>
                <a:defRPr/>
              </a:pPr>
              <a:t>‹#›</a:t>
            </a:fld>
            <a:endParaRPr lang="en-US" dirty="0"/>
          </a:p>
        </p:txBody>
      </p:sp>
    </p:spTree>
    <p:extLst>
      <p:ext uri="{BB962C8B-B14F-4D97-AF65-F5344CB8AC3E}">
        <p14:creationId xmlns:p14="http://schemas.microsoft.com/office/powerpoint/2010/main" val="847196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7A8C5CF-C74A-42E3-A559-1C1724567FA6}" type="datetime1">
              <a:rPr lang="en-US"/>
              <a:pPr>
                <a:defRPr/>
              </a:pPr>
              <a:t>5/14/2024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9A0FACF-44C2-4989-8BB8-8D686ABDDFA6}" type="slidenum">
              <a:rPr lang="en-US"/>
              <a:pPr>
                <a:defRPr/>
              </a:pPr>
              <a:t>‹#›</a:t>
            </a:fld>
            <a:endParaRPr lang="en-US" dirty="0"/>
          </a:p>
        </p:txBody>
      </p:sp>
    </p:spTree>
    <p:extLst>
      <p:ext uri="{BB962C8B-B14F-4D97-AF65-F5344CB8AC3E}">
        <p14:creationId xmlns:p14="http://schemas.microsoft.com/office/powerpoint/2010/main" val="454947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3"/>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B790BB-045D-4E6F-ABAD-4A376247A20D}" type="datetime1">
              <a:rPr lang="en-US"/>
              <a:pPr>
                <a:defRPr/>
              </a:pPr>
              <a:t>5/14/2024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531B13F-337E-4623-9E02-8281039A50A4}" type="slidenum">
              <a:rPr lang="en-US"/>
              <a:pPr>
                <a:defRPr/>
              </a:pPr>
              <a:t>‹#›</a:t>
            </a:fld>
            <a:endParaRPr lang="en-US" dirty="0"/>
          </a:p>
        </p:txBody>
      </p:sp>
    </p:spTree>
    <p:extLst>
      <p:ext uri="{BB962C8B-B14F-4D97-AF65-F5344CB8AC3E}">
        <p14:creationId xmlns:p14="http://schemas.microsoft.com/office/powerpoint/2010/main" val="1321766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AF8CEC-A01E-4C89-A3DD-1096CCE814D1}" type="datetime1">
              <a:rPr lang="en-US"/>
              <a:pPr>
                <a:defRPr/>
              </a:pPr>
              <a:t>5/14/2024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F5E07E3-234A-4E96-99DB-E2B1D102A6D8}" type="slidenum">
              <a:rPr lang="en-US"/>
              <a:pPr>
                <a:defRPr/>
              </a:pPr>
              <a:t>‹#›</a:t>
            </a:fld>
            <a:endParaRPr lang="en-US" dirty="0"/>
          </a:p>
        </p:txBody>
      </p:sp>
    </p:spTree>
    <p:extLst>
      <p:ext uri="{BB962C8B-B14F-4D97-AF65-F5344CB8AC3E}">
        <p14:creationId xmlns:p14="http://schemas.microsoft.com/office/powerpoint/2010/main" val="275594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 Multiple Photos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909308-483A-4937-9649-433B214437D5}"/>
              </a:ext>
            </a:extLst>
          </p:cNvPr>
          <p:cNvPicPr>
            <a:picLocks noChangeAspect="1"/>
          </p:cNvPicPr>
          <p:nvPr userDrawn="1"/>
        </p:nvPicPr>
        <p:blipFill>
          <a:blip r:embed="rId2"/>
          <a:stretch>
            <a:fillRect/>
          </a:stretch>
        </p:blipFill>
        <p:spPr>
          <a:xfrm>
            <a:off x="-8024" y="-10135"/>
            <a:ext cx="9152023" cy="5148013"/>
          </a:xfrm>
          <a:prstGeom prst="rect">
            <a:avLst/>
          </a:prstGeom>
        </p:spPr>
      </p:pic>
      <p:sp>
        <p:nvSpPr>
          <p:cNvPr id="4" name="Rectangle 3">
            <a:extLst>
              <a:ext uri="{FF2B5EF4-FFF2-40B4-BE49-F238E27FC236}">
                <a16:creationId xmlns:a16="http://schemas.microsoft.com/office/drawing/2014/main" id="{BD50EDB0-1346-4B81-B33D-F415F362C597}"/>
              </a:ext>
            </a:extLst>
          </p:cNvPr>
          <p:cNvSpPr/>
          <p:nvPr userDrawn="1"/>
        </p:nvSpPr>
        <p:spPr>
          <a:xfrm>
            <a:off x="-8025" y="2275018"/>
            <a:ext cx="2578362" cy="15410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B88AFD0-E74F-416E-9A3A-8DD9E7207432}"/>
              </a:ext>
            </a:extLst>
          </p:cNvPr>
          <p:cNvSpPr/>
          <p:nvPr userDrawn="1"/>
        </p:nvSpPr>
        <p:spPr>
          <a:xfrm>
            <a:off x="-8023" y="3816848"/>
            <a:ext cx="9144000" cy="1321031"/>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DD586C03-1F3A-48C2-B73E-E3AAD24521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13294" y="4006921"/>
            <a:ext cx="1701367" cy="554820"/>
          </a:xfrm>
          <a:prstGeom prst="rect">
            <a:avLst/>
          </a:prstGeom>
        </p:spPr>
      </p:pic>
      <p:sp>
        <p:nvSpPr>
          <p:cNvPr id="10" name="TextBox 9">
            <a:extLst>
              <a:ext uri="{FF2B5EF4-FFF2-40B4-BE49-F238E27FC236}">
                <a16:creationId xmlns:a16="http://schemas.microsoft.com/office/drawing/2014/main" id="{43E02B58-70A8-4A2B-B091-18C0EFCFDE13}"/>
              </a:ext>
            </a:extLst>
          </p:cNvPr>
          <p:cNvSpPr txBox="1"/>
          <p:nvPr userDrawn="1"/>
        </p:nvSpPr>
        <p:spPr>
          <a:xfrm>
            <a:off x="3153914" y="4570990"/>
            <a:ext cx="2820127" cy="430887"/>
          </a:xfrm>
          <a:prstGeom prst="rect">
            <a:avLst/>
          </a:prstGeom>
          <a:noFill/>
        </p:spPr>
        <p:txBody>
          <a:bodyPr wrap="square" rtlCol="0">
            <a:spAutoFit/>
          </a:bodyPr>
          <a:lstStyle/>
          <a:p>
            <a:pPr algn="ctr"/>
            <a:r>
              <a:rPr lang="en-US" sz="2200" dirty="0">
                <a:solidFill>
                  <a:schemeClr val="bg1"/>
                </a:solidFill>
                <a:latin typeface="Freestyle Script" panose="030804020302050B0404" pitchFamily="66" charset="0"/>
              </a:rPr>
              <a:t>Getting America Back to Work!</a:t>
            </a:r>
          </a:p>
        </p:txBody>
      </p:sp>
      <p:sp>
        <p:nvSpPr>
          <p:cNvPr id="2" name="Title 1"/>
          <p:cNvSpPr>
            <a:spLocks noGrp="1"/>
          </p:cNvSpPr>
          <p:nvPr>
            <p:ph type="ctrTitle" hasCustomPrompt="1"/>
          </p:nvPr>
        </p:nvSpPr>
        <p:spPr>
          <a:xfrm>
            <a:off x="-1" y="635996"/>
            <a:ext cx="9152023" cy="690656"/>
          </a:xfrm>
        </p:spPr>
        <p:txBody>
          <a:bodyPr anchor="b">
            <a:noAutofit/>
          </a:bodyPr>
          <a:lstStyle>
            <a:lvl1pPr algn="ctr">
              <a:defRPr sz="2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6047" y="1334064"/>
            <a:ext cx="9144000" cy="596476"/>
          </a:xfrm>
        </p:spPr>
        <p:txBody>
          <a:bodyPr>
            <a:normAutofit/>
          </a:bodyPr>
          <a:lstStyle>
            <a:lvl1pPr marL="0" indent="0" algn="ctr">
              <a:buNone/>
              <a:defRPr sz="2000">
                <a:solidFill>
                  <a:schemeClr val="accent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1" name="Picture Placeholder 2">
            <a:extLst>
              <a:ext uri="{FF2B5EF4-FFF2-40B4-BE49-F238E27FC236}">
                <a16:creationId xmlns:a16="http://schemas.microsoft.com/office/drawing/2014/main" id="{CA2BF68B-C823-4420-BFDB-977DBA066037}"/>
              </a:ext>
            </a:extLst>
          </p:cNvPr>
          <p:cNvSpPr>
            <a:spLocks noGrp="1"/>
          </p:cNvSpPr>
          <p:nvPr>
            <p:ph type="pic" sz="quarter" idx="10"/>
          </p:nvPr>
        </p:nvSpPr>
        <p:spPr>
          <a:xfrm>
            <a:off x="471783" y="2275018"/>
            <a:ext cx="1898643" cy="1537561"/>
          </a:xfrm>
          <a:blipFill dpi="0" rotWithShape="1">
            <a:blip r:embed="rId5">
              <a:extLst>
                <a:ext uri="{28A0092B-C50C-407E-A947-70E740481C1C}">
                  <a14:useLocalDpi xmlns:a14="http://schemas.microsoft.com/office/drawing/2010/main" val="0"/>
                </a:ext>
              </a:extLst>
            </a:blip>
            <a:srcRect/>
            <a:stretch>
              <a:fillRect l="-10737" r="-10737"/>
            </a:stretch>
          </a:blipFill>
          <a:ln w="19050">
            <a:noFill/>
          </a:ln>
        </p:spPr>
        <p:txBody>
          <a:bodyPr/>
          <a:lstStyle/>
          <a:p>
            <a:r>
              <a:rPr lang="en-US" dirty="0"/>
              <a:t>Click icon to add picture</a:t>
            </a:r>
          </a:p>
        </p:txBody>
      </p:sp>
      <p:sp>
        <p:nvSpPr>
          <p:cNvPr id="12" name="Picture Placeholder 2">
            <a:extLst>
              <a:ext uri="{FF2B5EF4-FFF2-40B4-BE49-F238E27FC236}">
                <a16:creationId xmlns:a16="http://schemas.microsoft.com/office/drawing/2014/main" id="{ACE0D65A-9B77-40F5-A2F8-7DF93F62C821}"/>
              </a:ext>
            </a:extLst>
          </p:cNvPr>
          <p:cNvSpPr>
            <a:spLocks noGrp="1"/>
          </p:cNvSpPr>
          <p:nvPr>
            <p:ph type="pic" sz="quarter" idx="11"/>
          </p:nvPr>
        </p:nvSpPr>
        <p:spPr>
          <a:xfrm>
            <a:off x="2570337" y="2275018"/>
            <a:ext cx="1898643" cy="1537561"/>
          </a:xfrm>
          <a:blipFill>
            <a:blip r:embed="rId6"/>
            <a:srcRect/>
            <a:stretch>
              <a:fillRect l="-10258" r="-10258"/>
            </a:stretch>
          </a:blipFill>
          <a:ln w="19050">
            <a:noFill/>
          </a:ln>
        </p:spPr>
        <p:txBody>
          <a:bodyPr/>
          <a:lstStyle/>
          <a:p>
            <a:r>
              <a:rPr lang="en-US" dirty="0"/>
              <a:t>Click icon to add picture</a:t>
            </a:r>
          </a:p>
        </p:txBody>
      </p:sp>
      <p:sp>
        <p:nvSpPr>
          <p:cNvPr id="13" name="Picture Placeholder 2">
            <a:extLst>
              <a:ext uri="{FF2B5EF4-FFF2-40B4-BE49-F238E27FC236}">
                <a16:creationId xmlns:a16="http://schemas.microsoft.com/office/drawing/2014/main" id="{21E80EBB-42AB-4B8C-BB36-207CAAFDAA60}"/>
              </a:ext>
            </a:extLst>
          </p:cNvPr>
          <p:cNvSpPr>
            <a:spLocks noGrp="1"/>
          </p:cNvSpPr>
          <p:nvPr>
            <p:ph type="pic" sz="quarter" idx="12"/>
          </p:nvPr>
        </p:nvSpPr>
        <p:spPr>
          <a:xfrm>
            <a:off x="4673188" y="2275018"/>
            <a:ext cx="1900622" cy="1539091"/>
          </a:xfrm>
          <a:blipFill>
            <a:blip r:embed="rId7"/>
            <a:srcRect/>
            <a:stretch>
              <a:fillRect l="-10734" r="-10734"/>
            </a:stretch>
          </a:blipFill>
          <a:ln w="19050">
            <a:noFill/>
          </a:ln>
        </p:spPr>
        <p:txBody>
          <a:bodyPr/>
          <a:lstStyle/>
          <a:p>
            <a:r>
              <a:rPr lang="en-US" dirty="0"/>
              <a:t>Click icon to add picture</a:t>
            </a:r>
          </a:p>
        </p:txBody>
      </p:sp>
      <p:sp>
        <p:nvSpPr>
          <p:cNvPr id="16" name="Rectangle 15">
            <a:extLst>
              <a:ext uri="{FF2B5EF4-FFF2-40B4-BE49-F238E27FC236}">
                <a16:creationId xmlns:a16="http://schemas.microsoft.com/office/drawing/2014/main" id="{E0EAD246-0E0F-48CD-970D-1DCBF700C6B3}"/>
              </a:ext>
            </a:extLst>
          </p:cNvPr>
          <p:cNvSpPr/>
          <p:nvPr userDrawn="1"/>
        </p:nvSpPr>
        <p:spPr>
          <a:xfrm>
            <a:off x="6573809" y="2275018"/>
            <a:ext cx="2570189" cy="15410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
            <a:extLst>
              <a:ext uri="{FF2B5EF4-FFF2-40B4-BE49-F238E27FC236}">
                <a16:creationId xmlns:a16="http://schemas.microsoft.com/office/drawing/2014/main" id="{B40086CE-B476-43F6-8C87-3C15D5094A83}"/>
              </a:ext>
            </a:extLst>
          </p:cNvPr>
          <p:cNvSpPr>
            <a:spLocks noGrp="1"/>
          </p:cNvSpPr>
          <p:nvPr>
            <p:ph type="pic" sz="quarter" idx="13"/>
          </p:nvPr>
        </p:nvSpPr>
        <p:spPr>
          <a:xfrm>
            <a:off x="6773720" y="2275018"/>
            <a:ext cx="1900622" cy="1539091"/>
          </a:xfrm>
          <a:blipFill dpi="0" rotWithShape="1">
            <a:blip r:embed="rId8"/>
            <a:srcRect/>
            <a:stretch>
              <a:fillRect l="-10734" r="-10734"/>
            </a:stretch>
          </a:blipFill>
          <a:ln w="19050">
            <a:noFill/>
          </a:ln>
        </p:spPr>
        <p:txBody>
          <a:bodyPr/>
          <a:lstStyle/>
          <a:p>
            <a:r>
              <a:rPr lang="en-US" dirty="0"/>
              <a:t>Click icon to add picture</a:t>
            </a:r>
          </a:p>
        </p:txBody>
      </p:sp>
      <p:sp>
        <p:nvSpPr>
          <p:cNvPr id="15" name="Rectangle 14">
            <a:extLst>
              <a:ext uri="{FF2B5EF4-FFF2-40B4-BE49-F238E27FC236}">
                <a16:creationId xmlns:a16="http://schemas.microsoft.com/office/drawing/2014/main" id="{8AC4773A-C09A-4A3E-A0BC-7EB801A59956}"/>
              </a:ext>
            </a:extLst>
          </p:cNvPr>
          <p:cNvSpPr/>
          <p:nvPr userDrawn="1"/>
        </p:nvSpPr>
        <p:spPr>
          <a:xfrm>
            <a:off x="4468981" y="2275018"/>
            <a:ext cx="199910" cy="15410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617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Medium Blu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9E1489-6695-4387-8319-8E1D98D83F95}"/>
              </a:ext>
            </a:extLst>
          </p:cNvPr>
          <p:cNvPicPr>
            <a:picLocks noChangeAspect="1"/>
          </p:cNvPicPr>
          <p:nvPr userDrawn="1"/>
        </p:nvPicPr>
        <p:blipFill>
          <a:blip r:embed="rId2"/>
          <a:stretch>
            <a:fillRect/>
          </a:stretch>
        </p:blipFill>
        <p:spPr>
          <a:xfrm>
            <a:off x="-8024" y="-10135"/>
            <a:ext cx="9152023" cy="5148013"/>
          </a:xfrm>
          <a:prstGeom prst="rect">
            <a:avLst/>
          </a:prstGeom>
        </p:spPr>
      </p:pic>
      <p:sp>
        <p:nvSpPr>
          <p:cNvPr id="3" name="Text Placeholder 2"/>
          <p:cNvSpPr>
            <a:spLocks noGrp="1"/>
          </p:cNvSpPr>
          <p:nvPr>
            <p:ph type="body" idx="1"/>
          </p:nvPr>
        </p:nvSpPr>
        <p:spPr>
          <a:xfrm>
            <a:off x="604101" y="1202849"/>
            <a:ext cx="7943997" cy="2660233"/>
          </a:xfrm>
        </p:spPr>
        <p:txBody>
          <a:bodyPr/>
          <a:lstStyle>
            <a:lvl1pPr marL="285750" indent="-285750">
              <a:buClr>
                <a:schemeClr val="accent1"/>
              </a:buClr>
              <a:buSzPct val="120000"/>
              <a:buFont typeface="Wingdings" panose="05000000000000000000" pitchFamily="2" charset="2"/>
              <a:buChar char="§"/>
              <a:defRPr sz="1800">
                <a:solidFill>
                  <a:schemeClr val="bg1"/>
                </a:solidFill>
              </a:defRPr>
            </a:lvl1pPr>
            <a:lvl2pPr marL="342900" indent="0">
              <a:buNone/>
              <a:defRPr sz="1500">
                <a:solidFill>
                  <a:schemeClr val="bg1"/>
                </a:solidFill>
              </a:defRPr>
            </a:lvl2pPr>
            <a:lvl3pPr marL="685800" indent="0">
              <a:buNone/>
              <a:defRPr sz="1350">
                <a:solidFill>
                  <a:schemeClr val="bg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FF0E7FAC-C88E-42D1-A35B-DF63FE681F63}"/>
              </a:ext>
            </a:extLst>
          </p:cNvPr>
          <p:cNvSpPr/>
          <p:nvPr userDrawn="1"/>
        </p:nvSpPr>
        <p:spPr>
          <a:xfrm>
            <a:off x="4011" y="0"/>
            <a:ext cx="9144000" cy="869310"/>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E26ED43B-ED60-4041-A6B0-B10A84A60F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8954" y="209917"/>
            <a:ext cx="937619" cy="288498"/>
          </a:xfrm>
          <a:prstGeom prst="rect">
            <a:avLst/>
          </a:prstGeom>
        </p:spPr>
      </p:pic>
      <p:cxnSp>
        <p:nvCxnSpPr>
          <p:cNvPr id="10" name="Straight Connector 9">
            <a:extLst>
              <a:ext uri="{FF2B5EF4-FFF2-40B4-BE49-F238E27FC236}">
                <a16:creationId xmlns:a16="http://schemas.microsoft.com/office/drawing/2014/main" id="{3EE8038A-0608-4EBF-A3F8-94EB01B7F065}"/>
              </a:ext>
            </a:extLst>
          </p:cNvPr>
          <p:cNvCxnSpPr>
            <a:cxnSpLocks/>
          </p:cNvCxnSpPr>
          <p:nvPr userDrawn="1"/>
        </p:nvCxnSpPr>
        <p:spPr>
          <a:xfrm>
            <a:off x="1915528" y="0"/>
            <a:ext cx="0" cy="866313"/>
          </a:xfrm>
          <a:prstGeom prst="line">
            <a:avLst/>
          </a:prstGeom>
          <a:ln>
            <a:solidFill>
              <a:srgbClr val="5CB7E7"/>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DBC82391-5015-4B20-BCAB-7EDF016471FC}"/>
              </a:ext>
            </a:extLst>
          </p:cNvPr>
          <p:cNvSpPr txBox="1"/>
          <p:nvPr userDrawn="1"/>
        </p:nvSpPr>
        <p:spPr>
          <a:xfrm>
            <a:off x="-1" y="502829"/>
            <a:ext cx="1915529" cy="307777"/>
          </a:xfrm>
          <a:prstGeom prst="rect">
            <a:avLst/>
          </a:prstGeom>
          <a:noFill/>
        </p:spPr>
        <p:txBody>
          <a:bodyPr wrap="square" rtlCol="0">
            <a:spAutoFit/>
          </a:bodyPr>
          <a:lstStyle/>
          <a:p>
            <a:pPr algn="ctr"/>
            <a:r>
              <a:rPr lang="en-US" sz="1400" dirty="0">
                <a:solidFill>
                  <a:schemeClr val="bg1"/>
                </a:solidFill>
                <a:latin typeface="Freestyle Script" panose="030804020302050B0404" pitchFamily="66" charset="0"/>
              </a:rPr>
              <a:t>Getting America Back to Work!</a:t>
            </a:r>
          </a:p>
        </p:txBody>
      </p:sp>
      <p:sp>
        <p:nvSpPr>
          <p:cNvPr id="2" name="Title 1"/>
          <p:cNvSpPr>
            <a:spLocks noGrp="1"/>
          </p:cNvSpPr>
          <p:nvPr>
            <p:ph type="title" hasCustomPrompt="1"/>
          </p:nvPr>
        </p:nvSpPr>
        <p:spPr>
          <a:xfrm>
            <a:off x="2071005" y="0"/>
            <a:ext cx="7068983" cy="858292"/>
          </a:xfrm>
        </p:spPr>
        <p:txBody>
          <a:bodyPr anchor="ctr">
            <a:normAutofit/>
          </a:bodyPr>
          <a:lstStyle>
            <a:lvl1pPr>
              <a:defRPr sz="2000" b="1">
                <a:latin typeface="+mn-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7187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Medium Blue wo Honeycomb Slide">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4101" y="1202849"/>
            <a:ext cx="7943997" cy="2660233"/>
          </a:xfrm>
        </p:spPr>
        <p:txBody>
          <a:bodyPr/>
          <a:lstStyle>
            <a:lvl1pPr marL="285750" indent="-285750">
              <a:buClr>
                <a:schemeClr val="accent1"/>
              </a:buClr>
              <a:buSzPct val="120000"/>
              <a:buFont typeface="Wingdings" panose="05000000000000000000" pitchFamily="2" charset="2"/>
              <a:buChar char="§"/>
              <a:defRPr sz="1800">
                <a:solidFill>
                  <a:schemeClr val="bg1"/>
                </a:solidFill>
              </a:defRPr>
            </a:lvl1pPr>
            <a:lvl2pPr marL="342900" indent="0">
              <a:buNone/>
              <a:defRPr sz="1500">
                <a:solidFill>
                  <a:schemeClr val="bg1"/>
                </a:solidFill>
              </a:defRPr>
            </a:lvl2pPr>
            <a:lvl3pPr marL="685800" indent="0">
              <a:buNone/>
              <a:defRPr sz="1350">
                <a:solidFill>
                  <a:schemeClr val="bg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FF0E7FAC-C88E-42D1-A35B-DF63FE681F63}"/>
              </a:ext>
            </a:extLst>
          </p:cNvPr>
          <p:cNvSpPr/>
          <p:nvPr userDrawn="1"/>
        </p:nvSpPr>
        <p:spPr>
          <a:xfrm>
            <a:off x="4011" y="0"/>
            <a:ext cx="9144000" cy="869310"/>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E26ED43B-ED60-4041-A6B0-B10A84A60F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954" y="209917"/>
            <a:ext cx="937619" cy="288498"/>
          </a:xfrm>
          <a:prstGeom prst="rect">
            <a:avLst/>
          </a:prstGeom>
        </p:spPr>
      </p:pic>
      <p:cxnSp>
        <p:nvCxnSpPr>
          <p:cNvPr id="10" name="Straight Connector 9">
            <a:extLst>
              <a:ext uri="{FF2B5EF4-FFF2-40B4-BE49-F238E27FC236}">
                <a16:creationId xmlns:a16="http://schemas.microsoft.com/office/drawing/2014/main" id="{3EE8038A-0608-4EBF-A3F8-94EB01B7F065}"/>
              </a:ext>
            </a:extLst>
          </p:cNvPr>
          <p:cNvCxnSpPr>
            <a:cxnSpLocks/>
          </p:cNvCxnSpPr>
          <p:nvPr userDrawn="1"/>
        </p:nvCxnSpPr>
        <p:spPr>
          <a:xfrm>
            <a:off x="1915528" y="0"/>
            <a:ext cx="0" cy="866313"/>
          </a:xfrm>
          <a:prstGeom prst="line">
            <a:avLst/>
          </a:prstGeom>
          <a:ln>
            <a:solidFill>
              <a:srgbClr val="5CB7E7"/>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DBC82391-5015-4B20-BCAB-7EDF016471FC}"/>
              </a:ext>
            </a:extLst>
          </p:cNvPr>
          <p:cNvSpPr txBox="1"/>
          <p:nvPr userDrawn="1"/>
        </p:nvSpPr>
        <p:spPr>
          <a:xfrm>
            <a:off x="-1" y="502829"/>
            <a:ext cx="1915529" cy="307777"/>
          </a:xfrm>
          <a:prstGeom prst="rect">
            <a:avLst/>
          </a:prstGeom>
          <a:noFill/>
        </p:spPr>
        <p:txBody>
          <a:bodyPr wrap="square" rtlCol="0">
            <a:spAutoFit/>
          </a:bodyPr>
          <a:lstStyle/>
          <a:p>
            <a:pPr algn="ctr"/>
            <a:r>
              <a:rPr lang="en-US" sz="1400" dirty="0">
                <a:solidFill>
                  <a:schemeClr val="bg1"/>
                </a:solidFill>
                <a:latin typeface="Freestyle Script" panose="030804020302050B0404" pitchFamily="66" charset="0"/>
              </a:rPr>
              <a:t>Getting America Back to Work!</a:t>
            </a:r>
          </a:p>
        </p:txBody>
      </p:sp>
      <p:sp>
        <p:nvSpPr>
          <p:cNvPr id="2" name="Title 1"/>
          <p:cNvSpPr>
            <a:spLocks noGrp="1"/>
          </p:cNvSpPr>
          <p:nvPr>
            <p:ph type="title" hasCustomPrompt="1"/>
          </p:nvPr>
        </p:nvSpPr>
        <p:spPr>
          <a:xfrm>
            <a:off x="2071005" y="0"/>
            <a:ext cx="7068983" cy="858292"/>
          </a:xfrm>
        </p:spPr>
        <p:txBody>
          <a:bodyPr anchor="ctr">
            <a:normAutofit/>
          </a:bodyPr>
          <a:lstStyle>
            <a:lvl1pPr>
              <a:defRPr sz="2000" b="1">
                <a:latin typeface="+mn-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4765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Blu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B06959D-7C5D-425B-8D30-1C0258609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8" name="Text Placeholder 2">
            <a:extLst>
              <a:ext uri="{FF2B5EF4-FFF2-40B4-BE49-F238E27FC236}">
                <a16:creationId xmlns:a16="http://schemas.microsoft.com/office/drawing/2014/main" id="{FFCF4DF5-46ED-46D9-B5B7-D9A67627B152}"/>
              </a:ext>
            </a:extLst>
          </p:cNvPr>
          <p:cNvSpPr>
            <a:spLocks noGrp="1"/>
          </p:cNvSpPr>
          <p:nvPr>
            <p:ph type="body" idx="1"/>
          </p:nvPr>
        </p:nvSpPr>
        <p:spPr>
          <a:xfrm>
            <a:off x="604101" y="1202849"/>
            <a:ext cx="7943997" cy="2660233"/>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BE1DAD1D-2857-497B-89E0-C8E6E2686105}"/>
              </a:ext>
            </a:extLst>
          </p:cNvPr>
          <p:cNvSpPr/>
          <p:nvPr userDrawn="1"/>
        </p:nvSpPr>
        <p:spPr>
          <a:xfrm>
            <a:off x="4011" y="0"/>
            <a:ext cx="9144000" cy="869310"/>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B9DF2E10-6358-472A-B0A4-83344C2696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8954" y="209917"/>
            <a:ext cx="937619" cy="288498"/>
          </a:xfrm>
          <a:prstGeom prst="rect">
            <a:avLst/>
          </a:prstGeom>
        </p:spPr>
      </p:pic>
      <p:cxnSp>
        <p:nvCxnSpPr>
          <p:cNvPr id="11" name="Straight Connector 10">
            <a:extLst>
              <a:ext uri="{FF2B5EF4-FFF2-40B4-BE49-F238E27FC236}">
                <a16:creationId xmlns:a16="http://schemas.microsoft.com/office/drawing/2014/main" id="{6B97E013-5651-48EF-A1B5-B1490236A7B7}"/>
              </a:ext>
            </a:extLst>
          </p:cNvPr>
          <p:cNvCxnSpPr>
            <a:cxnSpLocks/>
          </p:cNvCxnSpPr>
          <p:nvPr userDrawn="1"/>
        </p:nvCxnSpPr>
        <p:spPr>
          <a:xfrm>
            <a:off x="1915528" y="0"/>
            <a:ext cx="0" cy="866313"/>
          </a:xfrm>
          <a:prstGeom prst="line">
            <a:avLst/>
          </a:prstGeom>
          <a:ln>
            <a:solidFill>
              <a:srgbClr val="5CB7E7"/>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2403411A-AE99-4608-942A-0838F9540A7B}"/>
              </a:ext>
            </a:extLst>
          </p:cNvPr>
          <p:cNvSpPr txBox="1"/>
          <p:nvPr userDrawn="1"/>
        </p:nvSpPr>
        <p:spPr>
          <a:xfrm>
            <a:off x="-1" y="502829"/>
            <a:ext cx="1915529" cy="307777"/>
          </a:xfrm>
          <a:prstGeom prst="rect">
            <a:avLst/>
          </a:prstGeom>
          <a:noFill/>
        </p:spPr>
        <p:txBody>
          <a:bodyPr wrap="square" rtlCol="0">
            <a:spAutoFit/>
          </a:bodyPr>
          <a:lstStyle/>
          <a:p>
            <a:pPr algn="ctr"/>
            <a:r>
              <a:rPr lang="en-US" sz="1400" dirty="0">
                <a:solidFill>
                  <a:schemeClr val="bg1"/>
                </a:solidFill>
                <a:latin typeface="Freestyle Script" panose="030804020302050B0404" pitchFamily="66" charset="0"/>
              </a:rPr>
              <a:t>Getting America Back to Work!</a:t>
            </a:r>
          </a:p>
        </p:txBody>
      </p:sp>
      <p:sp>
        <p:nvSpPr>
          <p:cNvPr id="13" name="Title 1">
            <a:extLst>
              <a:ext uri="{FF2B5EF4-FFF2-40B4-BE49-F238E27FC236}">
                <a16:creationId xmlns:a16="http://schemas.microsoft.com/office/drawing/2014/main" id="{40740553-C655-4ECA-8E0B-E58204053697}"/>
              </a:ext>
            </a:extLst>
          </p:cNvPr>
          <p:cNvSpPr>
            <a:spLocks noGrp="1"/>
          </p:cNvSpPr>
          <p:nvPr>
            <p:ph type="title" hasCustomPrompt="1"/>
          </p:nvPr>
        </p:nvSpPr>
        <p:spPr>
          <a:xfrm>
            <a:off x="2071005" y="0"/>
            <a:ext cx="7068983" cy="858292"/>
          </a:xfrm>
        </p:spPr>
        <p:txBody>
          <a:bodyPr anchor="ctr">
            <a:normAutofit/>
          </a:bodyPr>
          <a:lstStyle>
            <a:lvl1pPr>
              <a:defRPr sz="2000" b="1">
                <a:latin typeface="+mn-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5856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lue wo Honeycomb Slide">
    <p:bg>
      <p:bgPr>
        <a:solidFill>
          <a:schemeClr val="bg2"/>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FFCF4DF5-46ED-46D9-B5B7-D9A67627B152}"/>
              </a:ext>
            </a:extLst>
          </p:cNvPr>
          <p:cNvSpPr>
            <a:spLocks noGrp="1"/>
          </p:cNvSpPr>
          <p:nvPr>
            <p:ph type="body" idx="1"/>
          </p:nvPr>
        </p:nvSpPr>
        <p:spPr>
          <a:xfrm>
            <a:off x="604101" y="1202849"/>
            <a:ext cx="7943997" cy="2660233"/>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BE1DAD1D-2857-497B-89E0-C8E6E2686105}"/>
              </a:ext>
            </a:extLst>
          </p:cNvPr>
          <p:cNvSpPr/>
          <p:nvPr userDrawn="1"/>
        </p:nvSpPr>
        <p:spPr>
          <a:xfrm>
            <a:off x="4011" y="0"/>
            <a:ext cx="9144000" cy="869310"/>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B9DF2E10-6358-472A-B0A4-83344C2696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954" y="209917"/>
            <a:ext cx="937619" cy="288498"/>
          </a:xfrm>
          <a:prstGeom prst="rect">
            <a:avLst/>
          </a:prstGeom>
        </p:spPr>
      </p:pic>
      <p:cxnSp>
        <p:nvCxnSpPr>
          <p:cNvPr id="11" name="Straight Connector 10">
            <a:extLst>
              <a:ext uri="{FF2B5EF4-FFF2-40B4-BE49-F238E27FC236}">
                <a16:creationId xmlns:a16="http://schemas.microsoft.com/office/drawing/2014/main" id="{6B97E013-5651-48EF-A1B5-B1490236A7B7}"/>
              </a:ext>
            </a:extLst>
          </p:cNvPr>
          <p:cNvCxnSpPr>
            <a:cxnSpLocks/>
          </p:cNvCxnSpPr>
          <p:nvPr userDrawn="1"/>
        </p:nvCxnSpPr>
        <p:spPr>
          <a:xfrm>
            <a:off x="1915528" y="0"/>
            <a:ext cx="0" cy="866313"/>
          </a:xfrm>
          <a:prstGeom prst="line">
            <a:avLst/>
          </a:prstGeom>
          <a:ln>
            <a:solidFill>
              <a:srgbClr val="5CB7E7"/>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2403411A-AE99-4608-942A-0838F9540A7B}"/>
              </a:ext>
            </a:extLst>
          </p:cNvPr>
          <p:cNvSpPr txBox="1"/>
          <p:nvPr userDrawn="1"/>
        </p:nvSpPr>
        <p:spPr>
          <a:xfrm>
            <a:off x="-1" y="502829"/>
            <a:ext cx="1915529" cy="307777"/>
          </a:xfrm>
          <a:prstGeom prst="rect">
            <a:avLst/>
          </a:prstGeom>
          <a:noFill/>
        </p:spPr>
        <p:txBody>
          <a:bodyPr wrap="square" rtlCol="0">
            <a:spAutoFit/>
          </a:bodyPr>
          <a:lstStyle/>
          <a:p>
            <a:pPr algn="ctr"/>
            <a:r>
              <a:rPr lang="en-US" sz="1400" dirty="0">
                <a:solidFill>
                  <a:schemeClr val="bg1"/>
                </a:solidFill>
                <a:latin typeface="Freestyle Script" panose="030804020302050B0404" pitchFamily="66" charset="0"/>
              </a:rPr>
              <a:t>Getting America Back to Work!</a:t>
            </a:r>
          </a:p>
        </p:txBody>
      </p:sp>
      <p:sp>
        <p:nvSpPr>
          <p:cNvPr id="13" name="Title 1">
            <a:extLst>
              <a:ext uri="{FF2B5EF4-FFF2-40B4-BE49-F238E27FC236}">
                <a16:creationId xmlns:a16="http://schemas.microsoft.com/office/drawing/2014/main" id="{40740553-C655-4ECA-8E0B-E58204053697}"/>
              </a:ext>
            </a:extLst>
          </p:cNvPr>
          <p:cNvSpPr>
            <a:spLocks noGrp="1"/>
          </p:cNvSpPr>
          <p:nvPr>
            <p:ph type="title" hasCustomPrompt="1"/>
          </p:nvPr>
        </p:nvSpPr>
        <p:spPr>
          <a:xfrm>
            <a:off x="2071005" y="0"/>
            <a:ext cx="7068983" cy="858292"/>
          </a:xfrm>
        </p:spPr>
        <p:txBody>
          <a:bodyPr anchor="ctr">
            <a:normAutofit/>
          </a:bodyPr>
          <a:lstStyle>
            <a:lvl1pPr>
              <a:defRPr sz="2000" b="1">
                <a:latin typeface="+mn-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23211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Blu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D2F0AD8-9129-4E9E-9B91-A4A26726C4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10" name="Text Placeholder 2">
            <a:extLst>
              <a:ext uri="{FF2B5EF4-FFF2-40B4-BE49-F238E27FC236}">
                <a16:creationId xmlns:a16="http://schemas.microsoft.com/office/drawing/2014/main" id="{AC3ACAC4-FB0C-42DE-AB61-D7595DBB50EB}"/>
              </a:ext>
            </a:extLst>
          </p:cNvPr>
          <p:cNvSpPr>
            <a:spLocks noGrp="1"/>
          </p:cNvSpPr>
          <p:nvPr>
            <p:ph type="body" idx="1"/>
          </p:nvPr>
        </p:nvSpPr>
        <p:spPr>
          <a:xfrm>
            <a:off x="604101" y="1202849"/>
            <a:ext cx="7943997" cy="2660233"/>
          </a:xfrm>
        </p:spPr>
        <p:txBody>
          <a:bodyPr/>
          <a:lstStyle>
            <a:lvl1pPr marL="285750" indent="-285750">
              <a:buClr>
                <a:schemeClr val="accent1"/>
              </a:buClr>
              <a:buSzPct val="120000"/>
              <a:buFont typeface="Wingdings" panose="05000000000000000000" pitchFamily="2" charset="2"/>
              <a:buChar char="§"/>
              <a:defRPr sz="1800">
                <a:solidFill>
                  <a:schemeClr val="bg1"/>
                </a:solidFill>
              </a:defRPr>
            </a:lvl1pPr>
            <a:lvl2pPr marL="342900" indent="0">
              <a:buNone/>
              <a:defRPr sz="1500">
                <a:solidFill>
                  <a:schemeClr val="bg1"/>
                </a:solidFill>
              </a:defRPr>
            </a:lvl2pPr>
            <a:lvl3pPr marL="685800" indent="0">
              <a:buNone/>
              <a:defRPr sz="1350">
                <a:solidFill>
                  <a:schemeClr val="bg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053FECF0-91CB-45E2-AF9D-C57723071FD9}"/>
              </a:ext>
            </a:extLst>
          </p:cNvPr>
          <p:cNvSpPr/>
          <p:nvPr userDrawn="1"/>
        </p:nvSpPr>
        <p:spPr>
          <a:xfrm>
            <a:off x="4011" y="0"/>
            <a:ext cx="9144000" cy="869310"/>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1F3F5FF-5675-4DC7-AD06-C9A9196CEF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8954" y="209917"/>
            <a:ext cx="937619" cy="288498"/>
          </a:xfrm>
          <a:prstGeom prst="rect">
            <a:avLst/>
          </a:prstGeom>
        </p:spPr>
      </p:pic>
      <p:cxnSp>
        <p:nvCxnSpPr>
          <p:cNvPr id="13" name="Straight Connector 12">
            <a:extLst>
              <a:ext uri="{FF2B5EF4-FFF2-40B4-BE49-F238E27FC236}">
                <a16:creationId xmlns:a16="http://schemas.microsoft.com/office/drawing/2014/main" id="{CC03DA51-2CAD-43C5-8923-840449FC3832}"/>
              </a:ext>
            </a:extLst>
          </p:cNvPr>
          <p:cNvCxnSpPr>
            <a:cxnSpLocks/>
          </p:cNvCxnSpPr>
          <p:nvPr userDrawn="1"/>
        </p:nvCxnSpPr>
        <p:spPr>
          <a:xfrm>
            <a:off x="1915528" y="0"/>
            <a:ext cx="0" cy="866313"/>
          </a:xfrm>
          <a:prstGeom prst="line">
            <a:avLst/>
          </a:prstGeom>
          <a:ln>
            <a:solidFill>
              <a:srgbClr val="5CB7E7"/>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D77CE36-6AD5-4B59-94CD-B22D35F80F31}"/>
              </a:ext>
            </a:extLst>
          </p:cNvPr>
          <p:cNvSpPr txBox="1"/>
          <p:nvPr userDrawn="1"/>
        </p:nvSpPr>
        <p:spPr>
          <a:xfrm>
            <a:off x="-1" y="502829"/>
            <a:ext cx="1915529" cy="307777"/>
          </a:xfrm>
          <a:prstGeom prst="rect">
            <a:avLst/>
          </a:prstGeom>
          <a:noFill/>
        </p:spPr>
        <p:txBody>
          <a:bodyPr wrap="square" rtlCol="0">
            <a:spAutoFit/>
          </a:bodyPr>
          <a:lstStyle/>
          <a:p>
            <a:pPr algn="ctr"/>
            <a:r>
              <a:rPr lang="en-US" sz="1400" dirty="0">
                <a:solidFill>
                  <a:schemeClr val="bg1"/>
                </a:solidFill>
                <a:latin typeface="Freestyle Script" panose="030804020302050B0404" pitchFamily="66" charset="0"/>
              </a:rPr>
              <a:t>Getting America Back to Work!</a:t>
            </a:r>
          </a:p>
        </p:txBody>
      </p:sp>
      <p:sp>
        <p:nvSpPr>
          <p:cNvPr id="15" name="Title 1">
            <a:extLst>
              <a:ext uri="{FF2B5EF4-FFF2-40B4-BE49-F238E27FC236}">
                <a16:creationId xmlns:a16="http://schemas.microsoft.com/office/drawing/2014/main" id="{AF918357-F671-4D03-A208-F911D9117229}"/>
              </a:ext>
            </a:extLst>
          </p:cNvPr>
          <p:cNvSpPr>
            <a:spLocks noGrp="1"/>
          </p:cNvSpPr>
          <p:nvPr>
            <p:ph type="title" hasCustomPrompt="1"/>
          </p:nvPr>
        </p:nvSpPr>
        <p:spPr>
          <a:xfrm>
            <a:off x="2071005" y="0"/>
            <a:ext cx="7068983" cy="858292"/>
          </a:xfrm>
        </p:spPr>
        <p:txBody>
          <a:bodyPr anchor="ctr">
            <a:normAutofit/>
          </a:bodyPr>
          <a:lstStyle>
            <a:lvl1pPr>
              <a:defRPr sz="2000" b="1">
                <a:latin typeface="+mn-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29227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Blue wo Honeycomb Slide">
    <p:bg>
      <p:bgPr>
        <a:solidFill>
          <a:schemeClr val="tx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AC3ACAC4-FB0C-42DE-AB61-D7595DBB50EB}"/>
              </a:ext>
            </a:extLst>
          </p:cNvPr>
          <p:cNvSpPr>
            <a:spLocks noGrp="1"/>
          </p:cNvSpPr>
          <p:nvPr>
            <p:ph type="body" idx="1"/>
          </p:nvPr>
        </p:nvSpPr>
        <p:spPr>
          <a:xfrm>
            <a:off x="604101" y="1202849"/>
            <a:ext cx="7943997" cy="2660233"/>
          </a:xfrm>
        </p:spPr>
        <p:txBody>
          <a:bodyPr/>
          <a:lstStyle>
            <a:lvl1pPr marL="285750" indent="-285750">
              <a:buClr>
                <a:schemeClr val="accent1"/>
              </a:buClr>
              <a:buSzPct val="120000"/>
              <a:buFont typeface="Wingdings" panose="05000000000000000000" pitchFamily="2" charset="2"/>
              <a:buChar char="§"/>
              <a:defRPr sz="1800">
                <a:solidFill>
                  <a:schemeClr val="bg1"/>
                </a:solidFill>
              </a:defRPr>
            </a:lvl1pPr>
            <a:lvl2pPr marL="342900" indent="0">
              <a:buNone/>
              <a:defRPr sz="1500">
                <a:solidFill>
                  <a:schemeClr val="bg1"/>
                </a:solidFill>
              </a:defRPr>
            </a:lvl2pPr>
            <a:lvl3pPr marL="685800" indent="0">
              <a:buNone/>
              <a:defRPr sz="1350">
                <a:solidFill>
                  <a:schemeClr val="bg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053FECF0-91CB-45E2-AF9D-C57723071FD9}"/>
              </a:ext>
            </a:extLst>
          </p:cNvPr>
          <p:cNvSpPr/>
          <p:nvPr userDrawn="1"/>
        </p:nvSpPr>
        <p:spPr>
          <a:xfrm>
            <a:off x="4011" y="0"/>
            <a:ext cx="9144000" cy="869310"/>
          </a:xfrm>
          <a:prstGeom prst="rect">
            <a:avLst/>
          </a:prstGeom>
          <a:solidFill>
            <a:srgbClr val="002B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1F3F5FF-5675-4DC7-AD06-C9A9196CEF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954" y="209917"/>
            <a:ext cx="937619" cy="288498"/>
          </a:xfrm>
          <a:prstGeom prst="rect">
            <a:avLst/>
          </a:prstGeom>
        </p:spPr>
      </p:pic>
      <p:cxnSp>
        <p:nvCxnSpPr>
          <p:cNvPr id="13" name="Straight Connector 12">
            <a:extLst>
              <a:ext uri="{FF2B5EF4-FFF2-40B4-BE49-F238E27FC236}">
                <a16:creationId xmlns:a16="http://schemas.microsoft.com/office/drawing/2014/main" id="{CC03DA51-2CAD-43C5-8923-840449FC3832}"/>
              </a:ext>
            </a:extLst>
          </p:cNvPr>
          <p:cNvCxnSpPr>
            <a:cxnSpLocks/>
          </p:cNvCxnSpPr>
          <p:nvPr userDrawn="1"/>
        </p:nvCxnSpPr>
        <p:spPr>
          <a:xfrm>
            <a:off x="1915528" y="0"/>
            <a:ext cx="0" cy="866313"/>
          </a:xfrm>
          <a:prstGeom prst="line">
            <a:avLst/>
          </a:prstGeom>
          <a:ln>
            <a:solidFill>
              <a:srgbClr val="5CB7E7"/>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D77CE36-6AD5-4B59-94CD-B22D35F80F31}"/>
              </a:ext>
            </a:extLst>
          </p:cNvPr>
          <p:cNvSpPr txBox="1"/>
          <p:nvPr userDrawn="1"/>
        </p:nvSpPr>
        <p:spPr>
          <a:xfrm>
            <a:off x="-1" y="502829"/>
            <a:ext cx="1915529" cy="307777"/>
          </a:xfrm>
          <a:prstGeom prst="rect">
            <a:avLst/>
          </a:prstGeom>
          <a:noFill/>
        </p:spPr>
        <p:txBody>
          <a:bodyPr wrap="square" rtlCol="0">
            <a:spAutoFit/>
          </a:bodyPr>
          <a:lstStyle/>
          <a:p>
            <a:pPr algn="ctr"/>
            <a:r>
              <a:rPr lang="en-US" sz="1400" dirty="0">
                <a:solidFill>
                  <a:schemeClr val="bg1"/>
                </a:solidFill>
                <a:latin typeface="Freestyle Script" panose="030804020302050B0404" pitchFamily="66" charset="0"/>
              </a:rPr>
              <a:t>Getting America Back to Work!</a:t>
            </a:r>
          </a:p>
        </p:txBody>
      </p:sp>
      <p:sp>
        <p:nvSpPr>
          <p:cNvPr id="15" name="Title 1">
            <a:extLst>
              <a:ext uri="{FF2B5EF4-FFF2-40B4-BE49-F238E27FC236}">
                <a16:creationId xmlns:a16="http://schemas.microsoft.com/office/drawing/2014/main" id="{AF918357-F671-4D03-A208-F911D9117229}"/>
              </a:ext>
            </a:extLst>
          </p:cNvPr>
          <p:cNvSpPr>
            <a:spLocks noGrp="1"/>
          </p:cNvSpPr>
          <p:nvPr>
            <p:ph type="title" hasCustomPrompt="1"/>
          </p:nvPr>
        </p:nvSpPr>
        <p:spPr>
          <a:xfrm>
            <a:off x="2071005" y="0"/>
            <a:ext cx="7068983" cy="858292"/>
          </a:xfrm>
        </p:spPr>
        <p:txBody>
          <a:bodyPr anchor="ctr">
            <a:normAutofit/>
          </a:bodyPr>
          <a:lstStyle>
            <a:lvl1pPr>
              <a:defRPr sz="2000" b="1">
                <a:latin typeface="+mn-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56055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F3EDB37-4D6F-4469-8C62-495A070331C5}" type="datetimeFigureOut">
              <a:rPr lang="en-US" smtClean="0"/>
              <a:t>5/14/2024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B603113-8C22-4FC8-ACE9-61503917764B}" type="slidenum">
              <a:rPr lang="en-US" smtClean="0"/>
              <a:t>‹#›</a:t>
            </a:fld>
            <a:endParaRPr lang="en-US" dirty="0"/>
          </a:p>
        </p:txBody>
      </p:sp>
    </p:spTree>
    <p:extLst>
      <p:ext uri="{BB962C8B-B14F-4D97-AF65-F5344CB8AC3E}">
        <p14:creationId xmlns:p14="http://schemas.microsoft.com/office/powerpoint/2010/main" val="2572226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8" r:id="rId5"/>
    <p:sldLayoutId id="2147483664" r:id="rId6"/>
    <p:sldLayoutId id="2147483669" r:id="rId7"/>
    <p:sldLayoutId id="2147483665" r:id="rId8"/>
    <p:sldLayoutId id="2147483670" r:id="rId9"/>
    <p:sldLayoutId id="2147483666" r:id="rId10"/>
    <p:sldLayoutId id="2147483671" r:id="rId11"/>
    <p:sldLayoutId id="2147483667" r:id="rId12"/>
    <p:sldLayoutId id="2147483672" r:id="rId13"/>
    <p:sldLayoutId id="2147483711" r:id="rId14"/>
    <p:sldLayoutId id="2147483712" r:id="rId15"/>
    <p:sldLayoutId id="2147483713" r:id="rId16"/>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5"/>
            <a:ext cx="2133600" cy="273844"/>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105" charset="0"/>
                <a:ea typeface="ＭＳ Ｐゴシック" pitchFamily="-105" charset="-128"/>
                <a:cs typeface="ＭＳ Ｐゴシック" pitchFamily="-105" charset="-128"/>
              </a:defRPr>
            </a:lvl1pPr>
          </a:lstStyle>
          <a:p>
            <a:pPr>
              <a:defRPr/>
            </a:pPr>
            <a:fld id="{726EA70F-B001-4B77-9E77-685C493F8EB0}" type="datetime1">
              <a:rPr lang="en-US"/>
              <a:pPr>
                <a:defRPr/>
              </a:pPr>
              <a:t>5/14/2024</a:t>
            </a:fld>
            <a:endParaRPr lang="en-US" dirty="0"/>
          </a:p>
        </p:txBody>
      </p:sp>
      <p:sp>
        <p:nvSpPr>
          <p:cNvPr id="5" name="Footer Placeholder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itchFamily="-105" charset="0"/>
                <a:ea typeface="ＭＳ Ｐゴシック" pitchFamily="-105" charset="-128"/>
                <a:cs typeface="ＭＳ Ｐゴシック" pitchFamily="-105" charset="-128"/>
              </a:defRPr>
            </a:lvl1pPr>
          </a:lstStyle>
          <a:p>
            <a:pPr>
              <a:defRPr/>
            </a:pPr>
            <a:fld id="{F245DDAF-98AF-46EE-BC80-7A540A5E7B07}" type="slidenum">
              <a:rPr lang="en-US"/>
              <a:pPr>
                <a:defRPr/>
              </a:pPr>
              <a:t>‹#›</a:t>
            </a:fld>
            <a:endParaRPr lang="en-US" dirty="0"/>
          </a:p>
        </p:txBody>
      </p:sp>
      <p:pic>
        <p:nvPicPr>
          <p:cNvPr id="2053" name="Picture 6" descr="EDA Blue Interior Page3.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p:cNvSpPr txBox="1">
            <a:spLocks/>
          </p:cNvSpPr>
          <p:nvPr/>
        </p:nvSpPr>
        <p:spPr>
          <a:xfrm>
            <a:off x="42863" y="4817271"/>
            <a:ext cx="2133600" cy="273844"/>
          </a:xfrm>
          <a:prstGeom prst="rect">
            <a:avLst/>
          </a:prstGeom>
        </p:spPr>
        <p:txBody>
          <a:bodyPr anchor="ctr"/>
          <a:lstStyle>
            <a:lvl1pPr algn="l">
              <a:defRPr sz="800" b="0">
                <a:solidFill>
                  <a:srgbClr val="FFFFFF"/>
                </a:solidFill>
                <a:latin typeface="Georgia"/>
                <a:cs typeface="Georgia"/>
              </a:defRPr>
            </a:lvl1pPr>
          </a:lstStyle>
          <a:p>
            <a:pPr fontAlgn="auto">
              <a:spcBef>
                <a:spcPts val="0"/>
              </a:spcBef>
              <a:spcAft>
                <a:spcPts val="0"/>
              </a:spcAft>
              <a:defRPr/>
            </a:pPr>
            <a:endParaRPr lang="en-US" sz="600" dirty="0">
              <a:ea typeface="+mn-ea"/>
            </a:endParaRPr>
          </a:p>
        </p:txBody>
      </p:sp>
      <p:sp>
        <p:nvSpPr>
          <p:cNvPr id="2055" name="Slide Number Placeholder 5"/>
          <p:cNvSpPr txBox="1">
            <a:spLocks/>
          </p:cNvSpPr>
          <p:nvPr/>
        </p:nvSpPr>
        <p:spPr bwMode="auto">
          <a:xfrm>
            <a:off x="6964363" y="4823225"/>
            <a:ext cx="21336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r" eaLnBrk="1" hangingPunct="1"/>
            <a:fld id="{04642688-F7FB-41D3-82F1-ADBC71AD5E1D}" type="slidenum">
              <a:rPr lang="en-US" sz="825">
                <a:solidFill>
                  <a:srgbClr val="005A8B"/>
                </a:solidFill>
                <a:latin typeface="Georgia" pitchFamily="18" charset="0"/>
              </a:rPr>
              <a:pPr algn="r" eaLnBrk="1" hangingPunct="1"/>
              <a:t>‹#›</a:t>
            </a:fld>
            <a:endParaRPr lang="en-US" sz="825" dirty="0">
              <a:solidFill>
                <a:srgbClr val="005A8B"/>
              </a:solidFill>
              <a:latin typeface="Georgia" pitchFamily="18" charset="0"/>
            </a:endParaRPr>
          </a:p>
        </p:txBody>
      </p:sp>
    </p:spTree>
    <p:extLst>
      <p:ext uri="{BB962C8B-B14F-4D97-AF65-F5344CB8AC3E}">
        <p14:creationId xmlns:p14="http://schemas.microsoft.com/office/powerpoint/2010/main" val="21891404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342892" rtl="0" eaLnBrk="0" fontAlgn="base" hangingPunct="0">
        <a:spcBef>
          <a:spcPct val="0"/>
        </a:spcBef>
        <a:spcAft>
          <a:spcPct val="0"/>
        </a:spcAft>
        <a:defRPr sz="3300" kern="1200">
          <a:solidFill>
            <a:schemeClr val="tx1"/>
          </a:solidFill>
          <a:latin typeface="+mj-lt"/>
          <a:ea typeface="ＭＳ Ｐゴシック" pitchFamily="-109" charset="-128"/>
          <a:cs typeface="ＭＳ Ｐゴシック" pitchFamily="-109" charset="-128"/>
        </a:defRPr>
      </a:lvl1pPr>
      <a:lvl2pPr algn="ctr" defTabSz="342892" rtl="0" eaLnBrk="0" fontAlgn="base" hangingPunct="0">
        <a:spcBef>
          <a:spcPct val="0"/>
        </a:spcBef>
        <a:spcAft>
          <a:spcPct val="0"/>
        </a:spcAft>
        <a:defRPr sz="3300">
          <a:solidFill>
            <a:schemeClr val="tx1"/>
          </a:solidFill>
          <a:latin typeface="Calibri" pitchFamily="34" charset="0"/>
          <a:ea typeface="ＭＳ Ｐゴシック" pitchFamily="-109" charset="-128"/>
          <a:cs typeface="ＭＳ Ｐゴシック" pitchFamily="-109" charset="-128"/>
        </a:defRPr>
      </a:lvl2pPr>
      <a:lvl3pPr algn="ctr" defTabSz="342892" rtl="0" eaLnBrk="0" fontAlgn="base" hangingPunct="0">
        <a:spcBef>
          <a:spcPct val="0"/>
        </a:spcBef>
        <a:spcAft>
          <a:spcPct val="0"/>
        </a:spcAft>
        <a:defRPr sz="3300">
          <a:solidFill>
            <a:schemeClr val="tx1"/>
          </a:solidFill>
          <a:latin typeface="Calibri" pitchFamily="34" charset="0"/>
          <a:ea typeface="ＭＳ Ｐゴシック" pitchFamily="-109" charset="-128"/>
          <a:cs typeface="ＭＳ Ｐゴシック" pitchFamily="-109" charset="-128"/>
        </a:defRPr>
      </a:lvl3pPr>
      <a:lvl4pPr algn="ctr" defTabSz="342892" rtl="0" eaLnBrk="0" fontAlgn="base" hangingPunct="0">
        <a:spcBef>
          <a:spcPct val="0"/>
        </a:spcBef>
        <a:spcAft>
          <a:spcPct val="0"/>
        </a:spcAft>
        <a:defRPr sz="3300">
          <a:solidFill>
            <a:schemeClr val="tx1"/>
          </a:solidFill>
          <a:latin typeface="Calibri" pitchFamily="34" charset="0"/>
          <a:ea typeface="ＭＳ Ｐゴシック" pitchFamily="-109" charset="-128"/>
          <a:cs typeface="ＭＳ Ｐゴシック" pitchFamily="-109" charset="-128"/>
        </a:defRPr>
      </a:lvl4pPr>
      <a:lvl5pPr algn="ctr" defTabSz="342892" rtl="0" eaLnBrk="0" fontAlgn="base" hangingPunct="0">
        <a:spcBef>
          <a:spcPct val="0"/>
        </a:spcBef>
        <a:spcAft>
          <a:spcPct val="0"/>
        </a:spcAft>
        <a:defRPr sz="3300">
          <a:solidFill>
            <a:schemeClr val="tx1"/>
          </a:solidFill>
          <a:latin typeface="Calibri" pitchFamily="34" charset="0"/>
          <a:ea typeface="ＭＳ Ｐゴシック" pitchFamily="-109" charset="-128"/>
          <a:cs typeface="ＭＳ Ｐゴシック" pitchFamily="-109" charset="-128"/>
        </a:defRPr>
      </a:lvl5pPr>
      <a:lvl6pPr marL="342892" algn="ctr" defTabSz="342892" rtl="0" fontAlgn="base">
        <a:spcBef>
          <a:spcPct val="0"/>
        </a:spcBef>
        <a:spcAft>
          <a:spcPct val="0"/>
        </a:spcAft>
        <a:defRPr sz="3300">
          <a:solidFill>
            <a:schemeClr val="tx1"/>
          </a:solidFill>
          <a:latin typeface="Calibri" pitchFamily="34" charset="0"/>
        </a:defRPr>
      </a:lvl6pPr>
      <a:lvl7pPr marL="685783" algn="ctr" defTabSz="342892" rtl="0" fontAlgn="base">
        <a:spcBef>
          <a:spcPct val="0"/>
        </a:spcBef>
        <a:spcAft>
          <a:spcPct val="0"/>
        </a:spcAft>
        <a:defRPr sz="3300">
          <a:solidFill>
            <a:schemeClr val="tx1"/>
          </a:solidFill>
          <a:latin typeface="Calibri" pitchFamily="34" charset="0"/>
        </a:defRPr>
      </a:lvl7pPr>
      <a:lvl8pPr marL="1028675" algn="ctr" defTabSz="342892" rtl="0" fontAlgn="base">
        <a:spcBef>
          <a:spcPct val="0"/>
        </a:spcBef>
        <a:spcAft>
          <a:spcPct val="0"/>
        </a:spcAft>
        <a:defRPr sz="3300">
          <a:solidFill>
            <a:schemeClr val="tx1"/>
          </a:solidFill>
          <a:latin typeface="Calibri" pitchFamily="34" charset="0"/>
        </a:defRPr>
      </a:lvl8pPr>
      <a:lvl9pPr marL="1371566" algn="ctr" defTabSz="342892" rtl="0" fontAlgn="base">
        <a:spcBef>
          <a:spcPct val="0"/>
        </a:spcBef>
        <a:spcAft>
          <a:spcPct val="0"/>
        </a:spcAft>
        <a:defRPr sz="3300">
          <a:solidFill>
            <a:schemeClr val="tx1"/>
          </a:solidFill>
          <a:latin typeface="Calibri" pitchFamily="34" charset="0"/>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9" charset="-128"/>
          <a:cs typeface="ＭＳ Ｐゴシック" pitchFamily="-109" charset="-128"/>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ＭＳ Ｐゴシック" pitchFamily="-109" charset="-128"/>
          <a:cs typeface="ＭＳ Ｐゴシック"/>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109" charset="-128"/>
          <a:cs typeface="ＭＳ Ｐゴシック"/>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109" charset="-128"/>
          <a:cs typeface="ＭＳ Ｐゴシック"/>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109" charset="-128"/>
          <a:cs typeface="ＭＳ Ｐゴシック"/>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hyperlink" Target="https://msc.fema.gov/" TargetMode="External"/><Relationship Id="rId3" Type="http://schemas.openxmlformats.org/officeDocument/2006/relationships/image" Target="../media/image31.png"/><Relationship Id="rId7" Type="http://schemas.openxmlformats.org/officeDocument/2006/relationships/hyperlink" Target="https://websoilsurvey.sc.egov.usda.gov/"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s://koordinates.com/layer/20522-us-coastal-zone-management-act-boundary/" TargetMode="External"/><Relationship Id="rId11" Type="http://schemas.openxmlformats.org/officeDocument/2006/relationships/hyperlink" Target="https://www.usace.army.mil/" TargetMode="External"/><Relationship Id="rId5" Type="http://schemas.openxmlformats.org/officeDocument/2006/relationships/hyperlink" Target="https://store.usgs.gov/" TargetMode="External"/><Relationship Id="rId10" Type="http://schemas.openxmlformats.org/officeDocument/2006/relationships/hyperlink" Target="https://ipac.ecosphere.fws.gov/" TargetMode="External"/><Relationship Id="rId4" Type="http://schemas.openxmlformats.org/officeDocument/2006/relationships/hyperlink" Target="https://nepassisttool.epa.gov/nepassist/nepamap.aspx" TargetMode="External"/><Relationship Id="rId9" Type="http://schemas.openxmlformats.org/officeDocument/2006/relationships/hyperlink" Target="https://fwsprimary.wim.usgs.gov/wetlands/apps/wetlands-mappe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mfrancis@eda.gov"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05280568-8177-4C1A-9DED-5EE685D4E911}"/>
              </a:ext>
            </a:extLst>
          </p:cNvPr>
          <p:cNvSpPr>
            <a:spLocks noGrp="1"/>
          </p:cNvSpPr>
          <p:nvPr>
            <p:ph type="subTitle" idx="1"/>
          </p:nvPr>
        </p:nvSpPr>
        <p:spPr>
          <a:xfrm>
            <a:off x="194290" y="1922675"/>
            <a:ext cx="3431413" cy="1522274"/>
          </a:xfrm>
        </p:spPr>
        <p:txBody>
          <a:bodyPr>
            <a:normAutofit/>
          </a:bodyPr>
          <a:lstStyle/>
          <a:p>
            <a:pPr algn="ctr"/>
            <a:r>
              <a:rPr lang="en-US" sz="2400" b="1" dirty="0">
                <a:solidFill>
                  <a:schemeClr val="bg1"/>
                </a:solidFill>
                <a:effectLst/>
                <a:latin typeface="Calibri" panose="020F0502020204030204" pitchFamily="34" charset="0"/>
                <a:ea typeface="Calibri" panose="020F0502020204030204" pitchFamily="34" charset="0"/>
              </a:rPr>
              <a:t>EDA Environmental Review: Demystifying the</a:t>
            </a:r>
            <a:r>
              <a:rPr lang="en-US" sz="2400" b="1" spc="-160" dirty="0">
                <a:solidFill>
                  <a:schemeClr val="bg1"/>
                </a:solidFill>
                <a:effectLst/>
                <a:latin typeface="Calibri" panose="020F0502020204030204" pitchFamily="34" charset="0"/>
                <a:ea typeface="Calibri" panose="020F0502020204030204" pitchFamily="34" charset="0"/>
              </a:rPr>
              <a:t> </a:t>
            </a:r>
            <a:r>
              <a:rPr lang="en-US" sz="2400" b="1" spc="-25" dirty="0">
                <a:solidFill>
                  <a:schemeClr val="bg1"/>
                </a:solidFill>
                <a:effectLst/>
                <a:latin typeface="Calibri" panose="020F0502020204030204" pitchFamily="34" charset="0"/>
                <a:ea typeface="Calibri" panose="020F0502020204030204" pitchFamily="34" charset="0"/>
              </a:rPr>
              <a:t>NEPA</a:t>
            </a:r>
            <a:r>
              <a:rPr lang="en-US" sz="2400" b="1" spc="-35" dirty="0">
                <a:solidFill>
                  <a:schemeClr val="bg1"/>
                </a:solidFill>
                <a:effectLst/>
                <a:latin typeface="Calibri" panose="020F0502020204030204" pitchFamily="34" charset="0"/>
                <a:ea typeface="Calibri" panose="020F0502020204030204" pitchFamily="34" charset="0"/>
              </a:rPr>
              <a:t> </a:t>
            </a:r>
            <a:r>
              <a:rPr lang="en-US" sz="2400" b="1" dirty="0">
                <a:solidFill>
                  <a:schemeClr val="bg1"/>
                </a:solidFill>
                <a:effectLst/>
                <a:latin typeface="Calibri" panose="020F0502020204030204" pitchFamily="34" charset="0"/>
                <a:ea typeface="Calibri" panose="020F0502020204030204" pitchFamily="34" charset="0"/>
              </a:rPr>
              <a:t>Process</a:t>
            </a:r>
            <a:endParaRPr lang="en-US" sz="2400" b="1" dirty="0">
              <a:solidFill>
                <a:schemeClr val="bg1"/>
              </a:solidFill>
            </a:endParaRPr>
          </a:p>
        </p:txBody>
      </p:sp>
      <p:pic>
        <p:nvPicPr>
          <p:cNvPr id="6" name="Picture 5">
            <a:extLst>
              <a:ext uri="{FF2B5EF4-FFF2-40B4-BE49-F238E27FC236}">
                <a16:creationId xmlns:a16="http://schemas.microsoft.com/office/drawing/2014/main" id="{394FF67E-3C1B-A105-102A-C811A8AA7BBA}"/>
              </a:ext>
            </a:extLst>
          </p:cNvPr>
          <p:cNvPicPr>
            <a:picLocks noChangeAspect="1"/>
          </p:cNvPicPr>
          <p:nvPr/>
        </p:nvPicPr>
        <p:blipFill>
          <a:blip r:embed="rId3"/>
          <a:stretch>
            <a:fillRect/>
          </a:stretch>
        </p:blipFill>
        <p:spPr>
          <a:xfrm>
            <a:off x="3949593" y="-13711"/>
            <a:ext cx="5194407" cy="3849975"/>
          </a:xfrm>
          <a:prstGeom prst="rect">
            <a:avLst/>
          </a:prstGeom>
        </p:spPr>
      </p:pic>
      <p:pic>
        <p:nvPicPr>
          <p:cNvPr id="7" name="image1.png">
            <a:extLst>
              <a:ext uri="{FF2B5EF4-FFF2-40B4-BE49-F238E27FC236}">
                <a16:creationId xmlns:a16="http://schemas.microsoft.com/office/drawing/2014/main" id="{AB67FF1F-D774-BD8D-3737-988277ACEEFC}"/>
              </a:ext>
            </a:extLst>
          </p:cNvPr>
          <p:cNvPicPr>
            <a:picLocks noChangeAspect="1"/>
          </p:cNvPicPr>
          <p:nvPr/>
        </p:nvPicPr>
        <p:blipFill>
          <a:blip r:embed="rId4" cstate="print"/>
          <a:stretch>
            <a:fillRect/>
          </a:stretch>
        </p:blipFill>
        <p:spPr>
          <a:xfrm>
            <a:off x="679066" y="138223"/>
            <a:ext cx="2388400" cy="1164205"/>
          </a:xfrm>
          <a:prstGeom prst="rect">
            <a:avLst/>
          </a:prstGeom>
        </p:spPr>
      </p:pic>
    </p:spTree>
    <p:extLst>
      <p:ext uri="{BB962C8B-B14F-4D97-AF65-F5344CB8AC3E}">
        <p14:creationId xmlns:p14="http://schemas.microsoft.com/office/powerpoint/2010/main" val="267934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88B9B03-484C-F5FE-3639-004FC004D47C}"/>
              </a:ext>
            </a:extLst>
          </p:cNvPr>
          <p:cNvSpPr>
            <a:spLocks noGrp="1"/>
          </p:cNvSpPr>
          <p:nvPr>
            <p:ph type="title"/>
          </p:nvPr>
        </p:nvSpPr>
        <p:spPr>
          <a:xfrm>
            <a:off x="2071005" y="0"/>
            <a:ext cx="7068983" cy="858292"/>
          </a:xfrm>
        </p:spPr>
        <p:txBody>
          <a:bodyPr/>
          <a:lstStyle/>
          <a:p>
            <a:r>
              <a:rPr lang="en-US" dirty="0"/>
              <a:t>NEPA Roles</a:t>
            </a:r>
          </a:p>
        </p:txBody>
      </p:sp>
      <p:pic>
        <p:nvPicPr>
          <p:cNvPr id="5" name="Picture 4">
            <a:extLst>
              <a:ext uri="{FF2B5EF4-FFF2-40B4-BE49-F238E27FC236}">
                <a16:creationId xmlns:a16="http://schemas.microsoft.com/office/drawing/2014/main" id="{297ECC54-1D70-9CB5-EF8F-3D89F4CA0553}"/>
              </a:ext>
            </a:extLst>
          </p:cNvPr>
          <p:cNvPicPr>
            <a:picLocks noChangeAspect="1"/>
          </p:cNvPicPr>
          <p:nvPr/>
        </p:nvPicPr>
        <p:blipFill>
          <a:blip r:embed="rId3"/>
          <a:stretch>
            <a:fillRect/>
          </a:stretch>
        </p:blipFill>
        <p:spPr>
          <a:xfrm>
            <a:off x="5078110" y="1589625"/>
            <a:ext cx="3350594" cy="2811418"/>
          </a:xfrm>
          <a:prstGeom prst="rect">
            <a:avLst/>
          </a:prstGeom>
        </p:spPr>
      </p:pic>
      <p:sp>
        <p:nvSpPr>
          <p:cNvPr id="9" name="TextBox 8">
            <a:extLst>
              <a:ext uri="{FF2B5EF4-FFF2-40B4-BE49-F238E27FC236}">
                <a16:creationId xmlns:a16="http://schemas.microsoft.com/office/drawing/2014/main" id="{69F0C9D7-5BAA-98DE-AAC8-516683056FC2}"/>
              </a:ext>
            </a:extLst>
          </p:cNvPr>
          <p:cNvSpPr txBox="1"/>
          <p:nvPr/>
        </p:nvSpPr>
        <p:spPr>
          <a:xfrm>
            <a:off x="71319" y="1656506"/>
            <a:ext cx="4817772" cy="3139321"/>
          </a:xfrm>
          <a:prstGeom prst="rect">
            <a:avLst/>
          </a:prstGeom>
          <a:noFill/>
        </p:spPr>
        <p:txBody>
          <a:bodyPr wrap="square" rtlCol="0">
            <a:spAutoFit/>
          </a:bodyPr>
          <a:lstStyle/>
          <a:p>
            <a:pPr lvl="1" algn="just" fontAlgn="base">
              <a:lnSpc>
                <a:spcPct val="150000"/>
              </a:lnSpc>
              <a:spcBef>
                <a:spcPct val="0"/>
              </a:spcBef>
              <a:spcAft>
                <a:spcPct val="0"/>
              </a:spcAft>
            </a:pPr>
            <a:r>
              <a:rPr lang="en-US" sz="1500" b="1" dirty="0">
                <a:latin typeface="Arial" panose="020B0604020202020204" pitchFamily="34" charset="0"/>
                <a:ea typeface="ＭＳ Ｐゴシック" pitchFamily="-108" charset="-128"/>
                <a:cs typeface="Arial" panose="020B0604020202020204" pitchFamily="34" charset="0"/>
              </a:rPr>
              <a:t>Federal Agencies</a:t>
            </a:r>
          </a:p>
          <a:p>
            <a:pPr marL="742950" lvl="1" indent="-285750" algn="just" fontAlgn="base">
              <a:lnSpc>
                <a:spcPct val="150000"/>
              </a:lnSpc>
              <a:spcBef>
                <a:spcPct val="0"/>
              </a:spcBef>
              <a:spcAft>
                <a:spcPct val="0"/>
              </a:spcAft>
              <a:buFont typeface="Wingdings" panose="05000000000000000000" pitchFamily="2" charset="2"/>
              <a:buChar char="Ø"/>
            </a:pPr>
            <a:r>
              <a:rPr lang="en-US" sz="1500" dirty="0">
                <a:latin typeface="Arial" panose="020B0604020202020204" pitchFamily="34" charset="0"/>
                <a:ea typeface="ＭＳ Ｐゴシック" pitchFamily="-108" charset="-128"/>
                <a:cs typeface="Arial" panose="020B0604020202020204" pitchFamily="34" charset="0"/>
              </a:rPr>
              <a:t>Lead Agency (Sponsoring or Funding)</a:t>
            </a:r>
          </a:p>
          <a:p>
            <a:pPr marL="742950" lvl="1" indent="-285750" algn="just" fontAlgn="base">
              <a:lnSpc>
                <a:spcPct val="150000"/>
              </a:lnSpc>
              <a:spcBef>
                <a:spcPct val="0"/>
              </a:spcBef>
              <a:spcAft>
                <a:spcPct val="0"/>
              </a:spcAft>
              <a:buFont typeface="Wingdings" panose="05000000000000000000" pitchFamily="2" charset="2"/>
              <a:buChar char="Ø"/>
            </a:pPr>
            <a:r>
              <a:rPr lang="en-US" sz="1500" dirty="0">
                <a:latin typeface="Arial" panose="020B0604020202020204" pitchFamily="34" charset="0"/>
                <a:ea typeface="ＭＳ Ｐゴシック" pitchFamily="-108" charset="-128"/>
                <a:cs typeface="Arial" panose="020B0604020202020204" pitchFamily="34" charset="0"/>
              </a:rPr>
              <a:t>Cooperating Agency (Involved)</a:t>
            </a:r>
          </a:p>
          <a:p>
            <a:pPr marL="742950" lvl="1" indent="-285750" algn="just" fontAlgn="base">
              <a:lnSpc>
                <a:spcPct val="150000"/>
              </a:lnSpc>
              <a:spcBef>
                <a:spcPct val="0"/>
              </a:spcBef>
              <a:spcAft>
                <a:spcPct val="0"/>
              </a:spcAft>
              <a:buFont typeface="Wingdings" panose="05000000000000000000" pitchFamily="2" charset="2"/>
              <a:buChar char="Ø"/>
            </a:pPr>
            <a:r>
              <a:rPr lang="en-US" sz="1500" dirty="0">
                <a:latin typeface="Arial" panose="020B0604020202020204" pitchFamily="34" charset="0"/>
                <a:ea typeface="ＭＳ Ｐゴシック" pitchFamily="-108" charset="-128"/>
                <a:cs typeface="Arial" panose="020B0604020202020204" pitchFamily="34" charset="0"/>
              </a:rPr>
              <a:t>Council on Environmental Quality (Oversight)</a:t>
            </a:r>
          </a:p>
          <a:p>
            <a:pPr marL="742950" lvl="1" indent="-285750" algn="just" fontAlgn="base">
              <a:lnSpc>
                <a:spcPct val="150000"/>
              </a:lnSpc>
              <a:spcBef>
                <a:spcPct val="0"/>
              </a:spcBef>
              <a:spcAft>
                <a:spcPct val="0"/>
              </a:spcAft>
              <a:buFont typeface="Wingdings" panose="05000000000000000000" pitchFamily="2" charset="2"/>
              <a:buChar char="Ø"/>
            </a:pPr>
            <a:endParaRPr lang="en-US" sz="1500" dirty="0">
              <a:latin typeface="Arial" panose="020B0604020202020204" pitchFamily="34" charset="0"/>
              <a:ea typeface="ＭＳ Ｐゴシック" pitchFamily="-108" charset="-128"/>
              <a:cs typeface="Arial" panose="020B0604020202020204" pitchFamily="34" charset="0"/>
            </a:endParaRPr>
          </a:p>
          <a:p>
            <a:pPr lvl="1" algn="just" fontAlgn="base">
              <a:lnSpc>
                <a:spcPct val="150000"/>
              </a:lnSpc>
              <a:spcBef>
                <a:spcPct val="0"/>
              </a:spcBef>
              <a:spcAft>
                <a:spcPct val="0"/>
              </a:spcAft>
            </a:pPr>
            <a:r>
              <a:rPr lang="en-US" sz="1500" b="1" dirty="0">
                <a:latin typeface="Arial" panose="020B0604020202020204" pitchFamily="34" charset="0"/>
                <a:ea typeface="ＭＳ Ｐゴシック" pitchFamily="-108" charset="-128"/>
                <a:cs typeface="Arial" panose="020B0604020202020204" pitchFamily="34" charset="0"/>
              </a:rPr>
              <a:t>The Public </a:t>
            </a:r>
          </a:p>
          <a:p>
            <a:pPr marL="742950" lvl="1" indent="-285750" algn="just" fontAlgn="base">
              <a:lnSpc>
                <a:spcPct val="150000"/>
              </a:lnSpc>
              <a:spcBef>
                <a:spcPct val="0"/>
              </a:spcBef>
              <a:spcAft>
                <a:spcPct val="0"/>
              </a:spcAft>
              <a:buFont typeface="Wingdings" panose="05000000000000000000" pitchFamily="2" charset="2"/>
              <a:buChar char="Ø"/>
            </a:pPr>
            <a:r>
              <a:rPr lang="en-US" sz="1500" dirty="0">
                <a:latin typeface="Arial" panose="020B0604020202020204" pitchFamily="34" charset="0"/>
                <a:ea typeface="ＭＳ Ｐゴシック" pitchFamily="-108" charset="-128"/>
                <a:cs typeface="Arial" panose="020B0604020202020204" pitchFamily="34" charset="0"/>
              </a:rPr>
              <a:t>Involved in Scoping</a:t>
            </a:r>
          </a:p>
          <a:p>
            <a:pPr marL="742950" lvl="1" indent="-285750" algn="just" fontAlgn="base">
              <a:lnSpc>
                <a:spcPct val="150000"/>
              </a:lnSpc>
              <a:spcBef>
                <a:spcPct val="0"/>
              </a:spcBef>
              <a:spcAft>
                <a:spcPct val="0"/>
              </a:spcAft>
              <a:buFont typeface="Wingdings" panose="05000000000000000000" pitchFamily="2" charset="2"/>
              <a:buChar char="Ø"/>
            </a:pPr>
            <a:r>
              <a:rPr lang="en-US" sz="1500" dirty="0">
                <a:latin typeface="Arial" panose="020B0604020202020204" pitchFamily="34" charset="0"/>
                <a:ea typeface="ＭＳ Ｐゴシック" pitchFamily="-108" charset="-128"/>
                <a:cs typeface="Arial" panose="020B0604020202020204" pitchFamily="34" charset="0"/>
              </a:rPr>
              <a:t>Provides Comments</a:t>
            </a:r>
          </a:p>
          <a:p>
            <a:endParaRPr lang="en-US" dirty="0"/>
          </a:p>
        </p:txBody>
      </p:sp>
    </p:spTree>
    <p:extLst>
      <p:ext uri="{BB962C8B-B14F-4D97-AF65-F5344CB8AC3E}">
        <p14:creationId xmlns:p14="http://schemas.microsoft.com/office/powerpoint/2010/main" val="313271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6615" y="101804"/>
            <a:ext cx="5072702" cy="430887"/>
          </a:xfrm>
          <a:prstGeom prst="rect">
            <a:avLst/>
          </a:prstGeom>
          <a:noFill/>
        </p:spPr>
        <p:txBody>
          <a:bodyPr wrap="square" rtlCol="0">
            <a:spAutoFit/>
          </a:bodyPr>
          <a:lstStyle/>
          <a:p>
            <a:pPr algn="ctr" defTabSz="342900"/>
            <a:r>
              <a:rPr lang="en-US" sz="2200" b="1" dirty="0">
                <a:solidFill>
                  <a:srgbClr val="972323">
                    <a:lumMod val="75000"/>
                  </a:srgbClr>
                </a:solidFill>
                <a:latin typeface="+mj-lt"/>
                <a:cs typeface="Arial" panose="020B0604020202020204" pitchFamily="34" charset="0"/>
              </a:rPr>
              <a:t>NEPA Documents</a:t>
            </a:r>
          </a:p>
        </p:txBody>
      </p:sp>
      <p:sp>
        <p:nvSpPr>
          <p:cNvPr id="8" name="TextBox 7"/>
          <p:cNvSpPr txBox="1"/>
          <p:nvPr/>
        </p:nvSpPr>
        <p:spPr>
          <a:xfrm>
            <a:off x="694907" y="684645"/>
            <a:ext cx="4014398" cy="1413720"/>
          </a:xfrm>
          <a:prstGeom prst="rect">
            <a:avLst/>
          </a:prstGeom>
          <a:noFill/>
          <a:ln w="3175">
            <a:solidFill>
              <a:schemeClr val="accent5"/>
            </a:solidFill>
          </a:ln>
        </p:spPr>
        <p:txBody>
          <a:bodyPr wrap="square" rtlCol="0">
            <a:spAutoFit/>
          </a:bodyPr>
          <a:lstStyle/>
          <a:p>
            <a:pPr defTabSz="342900">
              <a:lnSpc>
                <a:spcPct val="120000"/>
              </a:lnSpc>
            </a:pPr>
            <a:r>
              <a:rPr lang="en-US" sz="1350" dirty="0">
                <a:solidFill>
                  <a:prstClr val="black"/>
                </a:solidFill>
                <a:latin typeface="Palatino Linotype" panose="02040502050505030304"/>
              </a:rPr>
              <a:t>		</a:t>
            </a:r>
            <a:r>
              <a:rPr lang="en-US" sz="1400" b="1" dirty="0">
                <a:solidFill>
                  <a:prstClr val="black"/>
                </a:solidFill>
                <a:latin typeface="Arial" panose="020B0604020202020204" pitchFamily="34" charset="0"/>
                <a:cs typeface="Arial" panose="020B0604020202020204" pitchFamily="34" charset="0"/>
              </a:rPr>
              <a:t>Categorical Exclusion (</a:t>
            </a:r>
            <a:r>
              <a:rPr lang="en-US" sz="1400" b="1" dirty="0" err="1">
                <a:solidFill>
                  <a:prstClr val="black"/>
                </a:solidFill>
                <a:latin typeface="Arial" panose="020B0604020202020204" pitchFamily="34" charset="0"/>
                <a:cs typeface="Arial" panose="020B0604020202020204" pitchFamily="34" charset="0"/>
              </a:rPr>
              <a:t>CatEx</a:t>
            </a:r>
            <a:r>
              <a:rPr lang="en-US" sz="1400" b="1" dirty="0">
                <a:solidFill>
                  <a:prstClr val="black"/>
                </a:solidFill>
                <a:latin typeface="Arial" panose="020B0604020202020204" pitchFamily="34" charset="0"/>
                <a:cs typeface="Arial" panose="020B0604020202020204" pitchFamily="34" charset="0"/>
              </a:rPr>
              <a:t>)                  </a:t>
            </a:r>
          </a:p>
          <a:p>
            <a:pPr marL="803275" indent="-117475" defTabSz="342900">
              <a:lnSpc>
                <a:spcPct val="120000"/>
              </a:lnSpc>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Categories of actions with little or no impact</a:t>
            </a:r>
          </a:p>
          <a:p>
            <a:pPr marL="803275" indent="-117475"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Common actions</a:t>
            </a:r>
          </a:p>
          <a:p>
            <a:pPr marL="803275" indent="-117475"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Renovations of existing facilities</a:t>
            </a:r>
          </a:p>
          <a:p>
            <a:pPr marL="803275" indent="-117475"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Existing disturbed/developed areas</a:t>
            </a:r>
          </a:p>
          <a:p>
            <a:pPr marL="803275" indent="-117475"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Categories at discretion of agencies</a:t>
            </a:r>
          </a:p>
        </p:txBody>
      </p:sp>
      <p:sp>
        <p:nvSpPr>
          <p:cNvPr id="11" name="TextBox 10"/>
          <p:cNvSpPr txBox="1"/>
          <p:nvPr/>
        </p:nvSpPr>
        <p:spPr>
          <a:xfrm>
            <a:off x="4982118" y="822503"/>
            <a:ext cx="4014398" cy="1624034"/>
          </a:xfrm>
          <a:prstGeom prst="rect">
            <a:avLst/>
          </a:prstGeom>
          <a:noFill/>
          <a:ln w="3175">
            <a:solidFill>
              <a:schemeClr val="accent5"/>
            </a:solidFill>
          </a:ln>
        </p:spPr>
        <p:txBody>
          <a:bodyPr wrap="square" rtlCol="0">
            <a:spAutoFit/>
          </a:bodyPr>
          <a:lstStyle/>
          <a:p>
            <a:pPr indent="685800" defTabSz="342900">
              <a:lnSpc>
                <a:spcPct val="120000"/>
              </a:lnSpc>
            </a:pPr>
            <a:r>
              <a:rPr lang="en-US" sz="1350" dirty="0">
                <a:solidFill>
                  <a:prstClr val="black"/>
                </a:solidFill>
                <a:latin typeface="Palatino Linotype" panose="02040502050505030304"/>
              </a:rPr>
              <a:t>	</a:t>
            </a:r>
            <a:r>
              <a:rPr lang="en-US" sz="1400" b="1" dirty="0">
                <a:solidFill>
                  <a:prstClr val="black"/>
                </a:solidFill>
                <a:latin typeface="Arial" panose="020B0604020202020204" pitchFamily="34" charset="0"/>
                <a:cs typeface="Arial" panose="020B0604020202020204" pitchFamily="34" charset="0"/>
              </a:rPr>
              <a:t>Environmental Assessment (EA)</a:t>
            </a:r>
          </a:p>
          <a:p>
            <a:pPr marL="1143000" lvl="1" indent="-111125" defTabSz="342900">
              <a:lnSpc>
                <a:spcPct val="120000"/>
              </a:lnSpc>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Concise public document</a:t>
            </a:r>
          </a:p>
          <a:p>
            <a:pPr marL="1143000" indent="-111125"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Purpose and Need</a:t>
            </a:r>
          </a:p>
          <a:p>
            <a:pPr marL="1143000" indent="-111125"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List of alternatives considered</a:t>
            </a:r>
          </a:p>
          <a:p>
            <a:pPr marL="1143000" indent="-111125"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List of agencies consulted</a:t>
            </a:r>
          </a:p>
          <a:p>
            <a:pPr marL="1143000" indent="-111125"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Analysis of environmental topics</a:t>
            </a:r>
          </a:p>
          <a:p>
            <a:pPr marL="1143000" indent="-111125"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Results in a FONSI</a:t>
            </a:r>
          </a:p>
        </p:txBody>
      </p:sp>
      <p:sp>
        <p:nvSpPr>
          <p:cNvPr id="14" name="TextBox 13"/>
          <p:cNvSpPr txBox="1"/>
          <p:nvPr/>
        </p:nvSpPr>
        <p:spPr>
          <a:xfrm>
            <a:off x="2329499" y="2571750"/>
            <a:ext cx="5072702" cy="1834348"/>
          </a:xfrm>
          <a:prstGeom prst="rect">
            <a:avLst/>
          </a:prstGeom>
          <a:noFill/>
          <a:ln w="3175">
            <a:solidFill>
              <a:schemeClr val="accent5"/>
            </a:solidFill>
          </a:ln>
        </p:spPr>
        <p:txBody>
          <a:bodyPr wrap="square" rtlCol="0">
            <a:spAutoFit/>
          </a:bodyPr>
          <a:lstStyle/>
          <a:p>
            <a:pPr defTabSz="342900">
              <a:lnSpc>
                <a:spcPct val="120000"/>
              </a:lnSpc>
            </a:pPr>
            <a:r>
              <a:rPr lang="en-US" sz="1350" dirty="0">
                <a:solidFill>
                  <a:prstClr val="black"/>
                </a:solidFill>
                <a:latin typeface="Palatino Linotype" panose="02040502050505030304"/>
              </a:rPr>
              <a:t>				</a:t>
            </a:r>
            <a:r>
              <a:rPr lang="en-US" sz="1400" b="1" dirty="0">
                <a:solidFill>
                  <a:prstClr val="black"/>
                </a:solidFill>
                <a:latin typeface="Arial" panose="020B0604020202020204" pitchFamily="34" charset="0"/>
                <a:cs typeface="Arial" panose="020B0604020202020204" pitchFamily="34" charset="0"/>
              </a:rPr>
              <a:t>Environmental Impact Statement (EIS)                                        </a:t>
            </a:r>
          </a:p>
          <a:p>
            <a:pPr marL="1540669" lvl="1" indent="-164306" defTabSz="342900">
              <a:lnSpc>
                <a:spcPct val="120000"/>
              </a:lnSpc>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Detailed Public Document</a:t>
            </a:r>
          </a:p>
          <a:p>
            <a:pPr marL="1545431" indent="-173831"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Selection of Preferred Alternative</a:t>
            </a:r>
          </a:p>
          <a:p>
            <a:pPr marL="1545431" indent="-173831"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Draft EIS Published</a:t>
            </a:r>
          </a:p>
          <a:p>
            <a:pPr marL="1545431" indent="-173831"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Public Comment/Public Hearings</a:t>
            </a:r>
          </a:p>
          <a:p>
            <a:pPr marL="1545431" indent="-173831"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Response to Comments</a:t>
            </a:r>
          </a:p>
          <a:p>
            <a:pPr marL="1545431" indent="-173831"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Final EIS Published</a:t>
            </a:r>
          </a:p>
          <a:p>
            <a:pPr marL="1545431" indent="-173831" defTabSz="342900">
              <a:spcAft>
                <a:spcPts val="200"/>
              </a:spcAft>
              <a:buClr>
                <a:srgbClr val="5FA534">
                  <a:lumMod val="75000"/>
                </a:srgbClr>
              </a:buClr>
              <a:buFont typeface="Arial" panose="020B0604020202020204" pitchFamily="34" charset="0"/>
              <a:buChar char="•"/>
              <a:tabLst>
                <a:tab pos="1841897" algn="l"/>
              </a:tabLst>
            </a:pPr>
            <a:r>
              <a:rPr lang="en-US" sz="1200" dirty="0">
                <a:solidFill>
                  <a:prstClr val="black"/>
                </a:solidFill>
                <a:latin typeface="Arial" panose="020B0604020202020204" pitchFamily="34" charset="0"/>
                <a:cs typeface="Arial" panose="020B0604020202020204" pitchFamily="34" charset="0"/>
              </a:rPr>
              <a:t>Results in a Record of Decision (ROD)</a:t>
            </a:r>
          </a:p>
        </p:txBody>
      </p:sp>
      <p:sp>
        <p:nvSpPr>
          <p:cNvPr id="5" name="TextBox 4">
            <a:extLst>
              <a:ext uri="{FF2B5EF4-FFF2-40B4-BE49-F238E27FC236}">
                <a16:creationId xmlns:a16="http://schemas.microsoft.com/office/drawing/2014/main" id="{EE4A99AD-8E09-4CD9-88AB-15B46469DE32}"/>
              </a:ext>
            </a:extLst>
          </p:cNvPr>
          <p:cNvSpPr txBox="1"/>
          <p:nvPr/>
        </p:nvSpPr>
        <p:spPr>
          <a:xfrm>
            <a:off x="0" y="4659682"/>
            <a:ext cx="9144000" cy="483818"/>
          </a:xfrm>
          <a:prstGeom prst="rect">
            <a:avLst/>
          </a:prstGeom>
          <a:solidFill>
            <a:schemeClr val="accent5">
              <a:lumMod val="50000"/>
            </a:schemeClr>
          </a:solidFill>
          <a:ln>
            <a:solidFill>
              <a:schemeClr val="accent5">
                <a:lumMod val="75000"/>
              </a:schemeClr>
            </a:solidFill>
          </a:ln>
        </p:spPr>
        <p:txBody>
          <a:bodyPr wrap="square" rtlCol="0">
            <a:spAutoFit/>
          </a:bodyPr>
          <a:lstStyle/>
          <a:p>
            <a:endParaRPr lang="en-US" dirty="0"/>
          </a:p>
        </p:txBody>
      </p:sp>
      <p:pic>
        <p:nvPicPr>
          <p:cNvPr id="15" name="Picture 14">
            <a:extLst>
              <a:ext uri="{FF2B5EF4-FFF2-40B4-BE49-F238E27FC236}">
                <a16:creationId xmlns:a16="http://schemas.microsoft.com/office/drawing/2014/main" id="{04129257-6EB3-29FA-F7F2-59968D0C4943}"/>
              </a:ext>
            </a:extLst>
          </p:cNvPr>
          <p:cNvPicPr>
            <a:picLocks noChangeAspect="1"/>
          </p:cNvPicPr>
          <p:nvPr/>
        </p:nvPicPr>
        <p:blipFill>
          <a:blip r:embed="rId3"/>
          <a:stretch>
            <a:fillRect/>
          </a:stretch>
        </p:blipFill>
        <p:spPr>
          <a:xfrm>
            <a:off x="1468188" y="2276335"/>
            <a:ext cx="1958997" cy="1351117"/>
          </a:xfrm>
          <a:prstGeom prst="rect">
            <a:avLst/>
          </a:prstGeom>
        </p:spPr>
      </p:pic>
      <p:pic>
        <p:nvPicPr>
          <p:cNvPr id="4" name="Picture 3">
            <a:extLst>
              <a:ext uri="{FF2B5EF4-FFF2-40B4-BE49-F238E27FC236}">
                <a16:creationId xmlns:a16="http://schemas.microsoft.com/office/drawing/2014/main" id="{66418272-7EEC-3008-F9B5-63723EB43638}"/>
              </a:ext>
            </a:extLst>
          </p:cNvPr>
          <p:cNvPicPr>
            <a:picLocks noChangeAspect="1"/>
          </p:cNvPicPr>
          <p:nvPr/>
        </p:nvPicPr>
        <p:blipFill>
          <a:blip r:embed="rId4"/>
          <a:stretch>
            <a:fillRect/>
          </a:stretch>
        </p:blipFill>
        <p:spPr>
          <a:xfrm>
            <a:off x="89356" y="349624"/>
            <a:ext cx="1318480" cy="923335"/>
          </a:xfrm>
          <a:prstGeom prst="rect">
            <a:avLst/>
          </a:prstGeom>
        </p:spPr>
      </p:pic>
      <p:pic>
        <p:nvPicPr>
          <p:cNvPr id="3" name="Picture 2">
            <a:extLst>
              <a:ext uri="{FF2B5EF4-FFF2-40B4-BE49-F238E27FC236}">
                <a16:creationId xmlns:a16="http://schemas.microsoft.com/office/drawing/2014/main" id="{E19BCF7A-64D5-C02D-7BE1-3F15D0BF0DB9}"/>
              </a:ext>
            </a:extLst>
          </p:cNvPr>
          <p:cNvPicPr>
            <a:picLocks noChangeAspect="1"/>
          </p:cNvPicPr>
          <p:nvPr/>
        </p:nvPicPr>
        <p:blipFill>
          <a:blip r:embed="rId5"/>
          <a:stretch>
            <a:fillRect/>
          </a:stretch>
        </p:blipFill>
        <p:spPr>
          <a:xfrm>
            <a:off x="4789451" y="534778"/>
            <a:ext cx="1263904" cy="1030143"/>
          </a:xfrm>
          <a:prstGeom prst="rect">
            <a:avLst/>
          </a:prstGeom>
        </p:spPr>
      </p:pic>
    </p:spTree>
    <p:extLst>
      <p:ext uri="{BB962C8B-B14F-4D97-AF65-F5344CB8AC3E}">
        <p14:creationId xmlns:p14="http://schemas.microsoft.com/office/powerpoint/2010/main" val="149811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225962" y="1730326"/>
          <a:ext cx="8692076" cy="3320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1001941" y="558420"/>
            <a:ext cx="7140119" cy="786926"/>
          </a:xfrm>
        </p:spPr>
        <p:txBody>
          <a:bodyPr>
            <a:normAutofit/>
          </a:bodyPr>
          <a:lstStyle/>
          <a:p>
            <a:pPr algn="ctr"/>
            <a:r>
              <a:rPr lang="en-US" sz="2300" dirty="0">
                <a:solidFill>
                  <a:schemeClr val="accent6"/>
                </a:solidFill>
                <a:latin typeface="Arial" panose="020B0604020202020204" pitchFamily="34" charset="0"/>
                <a:cs typeface="Arial" panose="020B0604020202020204" pitchFamily="34" charset="0"/>
              </a:rPr>
              <a:t>EDA’s Project Review &amp; Application Processing</a:t>
            </a:r>
          </a:p>
        </p:txBody>
      </p:sp>
      <p:sp>
        <p:nvSpPr>
          <p:cNvPr id="2" name="TextBox 1">
            <a:extLst>
              <a:ext uri="{FF2B5EF4-FFF2-40B4-BE49-F238E27FC236}">
                <a16:creationId xmlns:a16="http://schemas.microsoft.com/office/drawing/2014/main" id="{4169B4C8-F1DE-D199-0015-AA96D0BC82E0}"/>
              </a:ext>
            </a:extLst>
          </p:cNvPr>
          <p:cNvSpPr txBox="1"/>
          <p:nvPr/>
        </p:nvSpPr>
        <p:spPr>
          <a:xfrm>
            <a:off x="1121907" y="4404126"/>
            <a:ext cx="1510682" cy="646331"/>
          </a:xfrm>
          <a:prstGeom prst="rect">
            <a:avLst/>
          </a:prstGeom>
          <a:noFill/>
        </p:spPr>
        <p:txBody>
          <a:bodyPr wrap="square" rtlCol="0">
            <a:spAutoFit/>
          </a:bodyPr>
          <a:lstStyle/>
          <a:p>
            <a:pPr algn="ctr"/>
            <a:r>
              <a:rPr lang="en-US" sz="1200" dirty="0">
                <a:solidFill>
                  <a:srgbClr val="711A1A"/>
                </a:solidFill>
                <a:latin typeface="Arial" panose="020B0604020202020204" pitchFamily="34" charset="0"/>
                <a:cs typeface="Arial" panose="020B0604020202020204" pitchFamily="34" charset="0"/>
              </a:rPr>
              <a:t>Environmental Narrative</a:t>
            </a:r>
          </a:p>
          <a:p>
            <a:pPr algn="ctr"/>
            <a:r>
              <a:rPr lang="en-US" sz="1200" dirty="0">
                <a:solidFill>
                  <a:srgbClr val="711A1A"/>
                </a:solidFill>
                <a:latin typeface="Arial" panose="020B0604020202020204" pitchFamily="34" charset="0"/>
                <a:cs typeface="Arial" panose="020B0604020202020204" pitchFamily="34" charset="0"/>
              </a:rPr>
              <a:t>Submitted</a:t>
            </a:r>
          </a:p>
        </p:txBody>
      </p:sp>
      <p:sp>
        <p:nvSpPr>
          <p:cNvPr id="3" name="Arrow: Down 2">
            <a:extLst>
              <a:ext uri="{FF2B5EF4-FFF2-40B4-BE49-F238E27FC236}">
                <a16:creationId xmlns:a16="http://schemas.microsoft.com/office/drawing/2014/main" id="{6C078261-620F-97FE-80F3-D96F4758DA24}"/>
              </a:ext>
            </a:extLst>
          </p:cNvPr>
          <p:cNvSpPr/>
          <p:nvPr/>
        </p:nvSpPr>
        <p:spPr>
          <a:xfrm rot="10800000">
            <a:off x="1791929" y="4092677"/>
            <a:ext cx="200577" cy="311449"/>
          </a:xfrm>
          <a:prstGeom prst="downArrow">
            <a:avLst/>
          </a:prstGeom>
          <a:solidFill>
            <a:srgbClr val="97652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6EE2E0E-4EE8-CCF3-EA55-A636A426C42B}"/>
              </a:ext>
            </a:extLst>
          </p:cNvPr>
          <p:cNvSpPr txBox="1"/>
          <p:nvPr/>
        </p:nvSpPr>
        <p:spPr>
          <a:xfrm>
            <a:off x="3694042" y="4455654"/>
            <a:ext cx="1510682" cy="461665"/>
          </a:xfrm>
          <a:prstGeom prst="rect">
            <a:avLst/>
          </a:prstGeom>
          <a:noFill/>
        </p:spPr>
        <p:txBody>
          <a:bodyPr wrap="square" rtlCol="0">
            <a:spAutoFit/>
          </a:bodyPr>
          <a:lstStyle/>
          <a:p>
            <a:pPr algn="ctr"/>
            <a:r>
              <a:rPr lang="en-US" sz="1200" dirty="0">
                <a:solidFill>
                  <a:srgbClr val="00B050"/>
                </a:solidFill>
                <a:latin typeface="Arial" panose="020B0604020202020204" pitchFamily="34" charset="0"/>
                <a:cs typeface="Arial" panose="020B0604020202020204" pitchFamily="34" charset="0"/>
              </a:rPr>
              <a:t>REO puts in the good word</a:t>
            </a:r>
          </a:p>
        </p:txBody>
      </p:sp>
      <p:sp>
        <p:nvSpPr>
          <p:cNvPr id="6" name="Arrow: Down 5">
            <a:extLst>
              <a:ext uri="{FF2B5EF4-FFF2-40B4-BE49-F238E27FC236}">
                <a16:creationId xmlns:a16="http://schemas.microsoft.com/office/drawing/2014/main" id="{36AE7C0D-959F-8827-362C-984448150BD4}"/>
              </a:ext>
            </a:extLst>
          </p:cNvPr>
          <p:cNvSpPr/>
          <p:nvPr/>
        </p:nvSpPr>
        <p:spPr>
          <a:xfrm rot="10800000">
            <a:off x="4371310" y="4135644"/>
            <a:ext cx="200577" cy="311449"/>
          </a:xfrm>
          <a:prstGeom prst="downArrow">
            <a:avLst/>
          </a:prstGeom>
          <a:solidFill>
            <a:srgbClr val="459723"/>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D05510-E839-E647-2D8F-43FCB553BC66}"/>
              </a:ext>
            </a:extLst>
          </p:cNvPr>
          <p:cNvSpPr txBox="1"/>
          <p:nvPr/>
        </p:nvSpPr>
        <p:spPr>
          <a:xfrm>
            <a:off x="5134806" y="4464215"/>
            <a:ext cx="1510682" cy="461665"/>
          </a:xfrm>
          <a:prstGeom prst="rect">
            <a:avLst/>
          </a:prstGeom>
          <a:noFill/>
        </p:spPr>
        <p:txBody>
          <a:bodyPr wrap="square" rtlCol="0">
            <a:spAutoFit/>
          </a:bodyPr>
          <a:lstStyle/>
          <a:p>
            <a:pPr algn="ctr"/>
            <a:r>
              <a:rPr lang="en-US" sz="1200" dirty="0">
                <a:solidFill>
                  <a:schemeClr val="accent1">
                    <a:lumMod val="50000"/>
                  </a:schemeClr>
                </a:solidFill>
                <a:latin typeface="Arial" panose="020B0604020202020204" pitchFamily="34" charset="0"/>
                <a:cs typeface="Arial" panose="020B0604020202020204" pitchFamily="34" charset="0"/>
              </a:rPr>
              <a:t>Additional Info Requested</a:t>
            </a:r>
          </a:p>
        </p:txBody>
      </p:sp>
      <p:sp>
        <p:nvSpPr>
          <p:cNvPr id="9" name="Arrow: Down 8">
            <a:extLst>
              <a:ext uri="{FF2B5EF4-FFF2-40B4-BE49-F238E27FC236}">
                <a16:creationId xmlns:a16="http://schemas.microsoft.com/office/drawing/2014/main" id="{95D2A57C-956F-2177-29F5-5B91938F720D}"/>
              </a:ext>
            </a:extLst>
          </p:cNvPr>
          <p:cNvSpPr/>
          <p:nvPr/>
        </p:nvSpPr>
        <p:spPr>
          <a:xfrm rot="10800000">
            <a:off x="5789859" y="4120483"/>
            <a:ext cx="200577" cy="311449"/>
          </a:xfrm>
          <a:prstGeom prst="downArrow">
            <a:avLst/>
          </a:prstGeom>
          <a:solidFill>
            <a:srgbClr val="239743"/>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106844-B33D-1067-0C52-6B4B9177B52E}"/>
              </a:ext>
            </a:extLst>
          </p:cNvPr>
          <p:cNvSpPr txBox="1"/>
          <p:nvPr/>
        </p:nvSpPr>
        <p:spPr>
          <a:xfrm>
            <a:off x="7583527" y="4448734"/>
            <a:ext cx="1510682" cy="461665"/>
          </a:xfrm>
          <a:prstGeom prst="rect">
            <a:avLst/>
          </a:prstGeom>
          <a:noFill/>
        </p:spPr>
        <p:txBody>
          <a:bodyPr wrap="square" rtlCol="0">
            <a:spAutoFit/>
          </a:bodyPr>
          <a:lstStyle/>
          <a:p>
            <a:pPr algn="ctr"/>
            <a:r>
              <a:rPr lang="en-US" sz="1200" dirty="0">
                <a:solidFill>
                  <a:srgbClr val="236797"/>
                </a:solidFill>
                <a:latin typeface="Arial" panose="020B0604020202020204" pitchFamily="34" charset="0"/>
                <a:cs typeface="Arial" panose="020B0604020202020204" pitchFamily="34" charset="0"/>
              </a:rPr>
              <a:t>REO Magic Happens</a:t>
            </a:r>
          </a:p>
        </p:txBody>
      </p:sp>
      <p:sp>
        <p:nvSpPr>
          <p:cNvPr id="13" name="Arrow: Down 12">
            <a:extLst>
              <a:ext uri="{FF2B5EF4-FFF2-40B4-BE49-F238E27FC236}">
                <a16:creationId xmlns:a16="http://schemas.microsoft.com/office/drawing/2014/main" id="{AFAB9993-7EF0-B901-277A-76D54B009ED6}"/>
              </a:ext>
            </a:extLst>
          </p:cNvPr>
          <p:cNvSpPr/>
          <p:nvPr/>
        </p:nvSpPr>
        <p:spPr>
          <a:xfrm rot="10800000">
            <a:off x="8225495" y="4068135"/>
            <a:ext cx="200577" cy="311449"/>
          </a:xfrm>
          <a:prstGeom prst="downArrow">
            <a:avLst/>
          </a:prstGeom>
          <a:solidFill>
            <a:schemeClr val="accent5">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4AFADC-F5C2-BB55-8D76-F75336E323C1}"/>
              </a:ext>
            </a:extLst>
          </p:cNvPr>
          <p:cNvSpPr txBox="1"/>
          <p:nvPr/>
        </p:nvSpPr>
        <p:spPr>
          <a:xfrm>
            <a:off x="6725620" y="4411465"/>
            <a:ext cx="929149" cy="646331"/>
          </a:xfrm>
          <a:prstGeom prst="rect">
            <a:avLst/>
          </a:prstGeom>
          <a:noFill/>
        </p:spPr>
        <p:txBody>
          <a:bodyPr wrap="square" rtlCol="0">
            <a:spAutoFit/>
          </a:bodyPr>
          <a:lstStyle/>
          <a:p>
            <a:pPr algn="ctr"/>
            <a:r>
              <a:rPr lang="en-US" sz="1200" dirty="0">
                <a:solidFill>
                  <a:srgbClr val="239785"/>
                </a:solidFill>
                <a:latin typeface="Arial" panose="020B0604020202020204" pitchFamily="34" charset="0"/>
                <a:cs typeface="Arial" panose="020B0604020202020204" pitchFamily="34" charset="0"/>
              </a:rPr>
              <a:t>We’re Here to Help!</a:t>
            </a:r>
          </a:p>
        </p:txBody>
      </p:sp>
      <p:sp>
        <p:nvSpPr>
          <p:cNvPr id="16" name="Arrow: Down 15">
            <a:extLst>
              <a:ext uri="{FF2B5EF4-FFF2-40B4-BE49-F238E27FC236}">
                <a16:creationId xmlns:a16="http://schemas.microsoft.com/office/drawing/2014/main" id="{4EC8662C-5FB4-EC94-B177-01B314113407}"/>
              </a:ext>
            </a:extLst>
          </p:cNvPr>
          <p:cNvSpPr/>
          <p:nvPr/>
        </p:nvSpPr>
        <p:spPr>
          <a:xfrm rot="10800000">
            <a:off x="7079850" y="4116045"/>
            <a:ext cx="200577" cy="311449"/>
          </a:xfrm>
          <a:prstGeom prst="downArrow">
            <a:avLst/>
          </a:prstGeom>
          <a:solidFill>
            <a:srgbClr val="239785"/>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0D4F4DF-C9B7-36CC-9467-F91C7EAC9506}"/>
              </a:ext>
            </a:extLst>
          </p:cNvPr>
          <p:cNvSpPr txBox="1"/>
          <p:nvPr/>
        </p:nvSpPr>
        <p:spPr>
          <a:xfrm>
            <a:off x="2498513" y="4449963"/>
            <a:ext cx="1510682" cy="461665"/>
          </a:xfrm>
          <a:prstGeom prst="rect">
            <a:avLst/>
          </a:prstGeom>
          <a:noFill/>
        </p:spPr>
        <p:txBody>
          <a:bodyPr wrap="square" rtlCol="0">
            <a:spAutoFit/>
          </a:bodyPr>
          <a:lstStyle/>
          <a:p>
            <a:pPr algn="ctr"/>
            <a:r>
              <a:rPr lang="en-US" sz="1200" dirty="0">
                <a:solidFill>
                  <a:srgbClr val="879723"/>
                </a:solidFill>
                <a:latin typeface="Arial" panose="020B0604020202020204" pitchFamily="34" charset="0"/>
                <a:cs typeface="Arial" panose="020B0604020202020204" pitchFamily="34" charset="0"/>
              </a:rPr>
              <a:t>Additional Docs Requested</a:t>
            </a:r>
          </a:p>
        </p:txBody>
      </p:sp>
      <p:sp>
        <p:nvSpPr>
          <p:cNvPr id="18" name="Arrow: Down 17">
            <a:extLst>
              <a:ext uri="{FF2B5EF4-FFF2-40B4-BE49-F238E27FC236}">
                <a16:creationId xmlns:a16="http://schemas.microsoft.com/office/drawing/2014/main" id="{A9903D65-5A16-137C-AF97-3E456EE159FB}"/>
              </a:ext>
            </a:extLst>
          </p:cNvPr>
          <p:cNvSpPr/>
          <p:nvPr/>
        </p:nvSpPr>
        <p:spPr>
          <a:xfrm rot="10800000">
            <a:off x="3120314" y="4123007"/>
            <a:ext cx="200577" cy="311449"/>
          </a:xfrm>
          <a:prstGeom prst="downArrow">
            <a:avLst/>
          </a:prstGeom>
          <a:solidFill>
            <a:srgbClr val="879723"/>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908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F4A61AD-5082-34E2-F309-F7D50DBA98EB}"/>
              </a:ext>
            </a:extLst>
          </p:cNvPr>
          <p:cNvSpPr>
            <a:spLocks noGrp="1"/>
          </p:cNvSpPr>
          <p:nvPr>
            <p:ph type="title"/>
          </p:nvPr>
        </p:nvSpPr>
        <p:spPr>
          <a:xfrm>
            <a:off x="2071005" y="0"/>
            <a:ext cx="7068983" cy="858292"/>
          </a:xfrm>
        </p:spPr>
        <p:txBody>
          <a:bodyPr/>
          <a:lstStyle/>
          <a:p>
            <a:r>
              <a:rPr lang="en-US" dirty="0"/>
              <a:t>Environmental Narrative</a:t>
            </a:r>
          </a:p>
        </p:txBody>
      </p:sp>
      <p:sp>
        <p:nvSpPr>
          <p:cNvPr id="3" name="Text Placeholder 4">
            <a:extLst>
              <a:ext uri="{FF2B5EF4-FFF2-40B4-BE49-F238E27FC236}">
                <a16:creationId xmlns:a16="http://schemas.microsoft.com/office/drawing/2014/main" id="{99E4D85F-3CEF-3FC9-3A96-56ED65EABD4C}"/>
              </a:ext>
            </a:extLst>
          </p:cNvPr>
          <p:cNvSpPr>
            <a:spLocks noGrp="1"/>
          </p:cNvSpPr>
          <p:nvPr>
            <p:ph type="body" idx="1"/>
          </p:nvPr>
        </p:nvSpPr>
        <p:spPr>
          <a:xfrm>
            <a:off x="490162" y="943774"/>
            <a:ext cx="5969632" cy="3989561"/>
          </a:xfrm>
        </p:spPr>
        <p:txBody>
          <a:bodyPr vert="horz" lIns="91440" tIns="45720" rIns="91440" bIns="45720" rtlCol="0" anchor="ctr">
            <a:normAutofit/>
          </a:bodyPr>
          <a:lstStyle/>
          <a:p>
            <a:pPr marL="342900" defTabSz="914400">
              <a:lnSpc>
                <a:spcPct val="100000"/>
              </a:lnSpc>
              <a:spcBef>
                <a:spcPts val="600"/>
              </a:spcBef>
              <a:buFont typeface="Arial" panose="020B0604020202020204" pitchFamily="34" charset="0"/>
              <a:buChar char="•"/>
            </a:pPr>
            <a:r>
              <a:rPr lang="en-US" sz="1500" dirty="0"/>
              <a:t>Use the EDA Template </a:t>
            </a:r>
          </a:p>
          <a:p>
            <a:pPr marL="57150" indent="0" defTabSz="914400">
              <a:spcBef>
                <a:spcPts val="0"/>
              </a:spcBef>
              <a:spcAft>
                <a:spcPts val="600"/>
              </a:spcAft>
              <a:buNone/>
            </a:pPr>
            <a:r>
              <a:rPr lang="en-US" sz="1500" i="1" dirty="0">
                <a:solidFill>
                  <a:srgbClr val="0070C0"/>
                </a:solidFill>
              </a:rPr>
              <a:t>     (found at eda.gov &gt; Resources &amp; Tools &gt; Find Grant Resources)</a:t>
            </a:r>
          </a:p>
          <a:p>
            <a:pPr marL="342900" defTabSz="914400">
              <a:spcAft>
                <a:spcPts val="300"/>
              </a:spcAft>
              <a:buFont typeface="Arial" panose="020B0604020202020204" pitchFamily="34" charset="0"/>
              <a:buChar char="•"/>
            </a:pPr>
            <a:r>
              <a:rPr lang="en-US" sz="1500" dirty="0"/>
              <a:t>Includes:</a:t>
            </a:r>
          </a:p>
          <a:p>
            <a:pPr marL="742950" lvl="2" defTabSz="914400">
              <a:spcAft>
                <a:spcPts val="300"/>
              </a:spcAft>
              <a:buFont typeface="Arial" panose="020B0604020202020204" pitchFamily="34" charset="0"/>
              <a:buChar char="•"/>
            </a:pPr>
            <a:r>
              <a:rPr lang="en-US" sz="1400" dirty="0"/>
              <a:t>Beneficiaries</a:t>
            </a:r>
          </a:p>
          <a:p>
            <a:pPr marL="742950" lvl="2" defTabSz="914400">
              <a:spcAft>
                <a:spcPts val="300"/>
              </a:spcAft>
              <a:buFont typeface="Arial" panose="020B0604020202020204" pitchFamily="34" charset="0"/>
              <a:buChar char="•"/>
            </a:pPr>
            <a:r>
              <a:rPr lang="en-US" sz="1400" dirty="0"/>
              <a:t>Project Description</a:t>
            </a:r>
          </a:p>
          <a:p>
            <a:pPr marL="742950" lvl="2" defTabSz="914400">
              <a:spcAft>
                <a:spcPts val="300"/>
              </a:spcAft>
              <a:buFont typeface="Arial" panose="020B0604020202020204" pitchFamily="34" charset="0"/>
              <a:buChar char="•"/>
            </a:pPr>
            <a:r>
              <a:rPr lang="en-US" sz="1400" dirty="0"/>
              <a:t>Need and Purpose</a:t>
            </a:r>
          </a:p>
          <a:p>
            <a:pPr marL="742950" lvl="2" defTabSz="914400">
              <a:spcAft>
                <a:spcPts val="300"/>
              </a:spcAft>
              <a:buFont typeface="Arial" panose="020B0604020202020204" pitchFamily="34" charset="0"/>
              <a:buChar char="•"/>
            </a:pPr>
            <a:r>
              <a:rPr lang="en-US" sz="1400" dirty="0"/>
              <a:t>Alternatives Considered</a:t>
            </a:r>
          </a:p>
          <a:p>
            <a:pPr marL="742950" lvl="2" defTabSz="914400">
              <a:spcAft>
                <a:spcPts val="300"/>
              </a:spcAft>
              <a:buFont typeface="Arial" panose="020B0604020202020204" pitchFamily="34" charset="0"/>
              <a:buChar char="•"/>
            </a:pPr>
            <a:r>
              <a:rPr lang="en-US" sz="1400" dirty="0"/>
              <a:t>Historic and Archaeological Resources</a:t>
            </a:r>
          </a:p>
          <a:p>
            <a:pPr marL="742950" lvl="2" defTabSz="914400">
              <a:spcAft>
                <a:spcPts val="300"/>
              </a:spcAft>
              <a:buFont typeface="Arial" panose="020B0604020202020204" pitchFamily="34" charset="0"/>
              <a:buChar char="•"/>
            </a:pPr>
            <a:r>
              <a:rPr lang="en-US" sz="1400" dirty="0"/>
              <a:t>Affected Environment (Inventory and Impact Analysis)</a:t>
            </a:r>
          </a:p>
          <a:p>
            <a:pPr marL="742950" lvl="2" defTabSz="914400">
              <a:spcAft>
                <a:spcPts val="300"/>
              </a:spcAft>
              <a:buFont typeface="Arial" panose="020B0604020202020204" pitchFamily="34" charset="0"/>
              <a:buChar char="•"/>
            </a:pPr>
            <a:r>
              <a:rPr lang="en-US" sz="1400" dirty="0"/>
              <a:t>Mitigation</a:t>
            </a:r>
          </a:p>
          <a:p>
            <a:pPr marL="742950" lvl="2" defTabSz="914400">
              <a:spcAft>
                <a:spcPts val="300"/>
              </a:spcAft>
              <a:buFont typeface="Arial" panose="020B0604020202020204" pitchFamily="34" charset="0"/>
              <a:buChar char="•"/>
            </a:pPr>
            <a:r>
              <a:rPr lang="en-US" sz="1400" dirty="0"/>
              <a:t>Applicant Certification Clause</a:t>
            </a:r>
          </a:p>
          <a:p>
            <a:pPr marL="742950" lvl="2" defTabSz="914400">
              <a:spcAft>
                <a:spcPts val="600"/>
              </a:spcAft>
              <a:buFont typeface="Arial" panose="020B0604020202020204" pitchFamily="34" charset="0"/>
              <a:buChar char="•"/>
            </a:pPr>
            <a:r>
              <a:rPr lang="en-US" sz="1400" dirty="0"/>
              <a:t>Attachments and Maps</a:t>
            </a:r>
          </a:p>
        </p:txBody>
      </p:sp>
    </p:spTree>
    <p:extLst>
      <p:ext uri="{BB962C8B-B14F-4D97-AF65-F5344CB8AC3E}">
        <p14:creationId xmlns:p14="http://schemas.microsoft.com/office/powerpoint/2010/main" val="3935737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12932-B094-490F-924C-CCD139792E6A}"/>
              </a:ext>
            </a:extLst>
          </p:cNvPr>
          <p:cNvSpPr>
            <a:spLocks noGrp="1"/>
          </p:cNvSpPr>
          <p:nvPr>
            <p:ph type="body" idx="1"/>
          </p:nvPr>
        </p:nvSpPr>
        <p:spPr>
          <a:xfrm>
            <a:off x="818536" y="1275734"/>
            <a:ext cx="7387758" cy="3461583"/>
          </a:xfrm>
        </p:spPr>
        <p:txBody>
          <a:bodyPr>
            <a:normAutofit/>
          </a:bodyPr>
          <a:lstStyle/>
          <a:p>
            <a:r>
              <a:rPr lang="en-US" b="1" u="sng" dirty="0"/>
              <a:t>PROJECT DESCRIPTION</a:t>
            </a:r>
          </a:p>
          <a:p>
            <a:endParaRPr lang="en-US" dirty="0"/>
          </a:p>
          <a:p>
            <a:pPr marL="628650" lvl="1" indent="-285750">
              <a:buFont typeface="Arial" panose="020B0604020202020204" pitchFamily="34" charset="0"/>
              <a:buChar char="•"/>
            </a:pPr>
            <a:r>
              <a:rPr lang="en-US" dirty="0"/>
              <a:t>List project beneficiaries</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Proposed Construction - Often refers to the Preliminary Engineering Report (PER) – that’s ok, but…</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Please identify all the elements of the project to be funded as if you’re describing it to your grandmother (locations, sizes, lengths, areas)</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Include concept plan, site plan, cartoon</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Include Purpose/Need and whatever alternatives were considered.</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09C6BF5-E32C-49AE-A30B-906B617AC8A7}"/>
              </a:ext>
            </a:extLst>
          </p:cNvPr>
          <p:cNvSpPr>
            <a:spLocks noGrp="1"/>
          </p:cNvSpPr>
          <p:nvPr>
            <p:ph type="title"/>
          </p:nvPr>
        </p:nvSpPr>
        <p:spPr>
          <a:xfrm>
            <a:off x="2071005" y="-7374"/>
            <a:ext cx="7068983" cy="865666"/>
          </a:xfrm>
        </p:spPr>
        <p:txBody>
          <a:bodyPr/>
          <a:lstStyle/>
          <a:p>
            <a:r>
              <a:rPr lang="en-US" dirty="0"/>
              <a:t>Best Practices for a Complete Environmental Narrative</a:t>
            </a:r>
          </a:p>
        </p:txBody>
      </p:sp>
    </p:spTree>
    <p:extLst>
      <p:ext uri="{BB962C8B-B14F-4D97-AF65-F5344CB8AC3E}">
        <p14:creationId xmlns:p14="http://schemas.microsoft.com/office/powerpoint/2010/main" val="2840720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12932-B094-490F-924C-CCD139792E6A}"/>
              </a:ext>
            </a:extLst>
          </p:cNvPr>
          <p:cNvSpPr>
            <a:spLocks noGrp="1"/>
          </p:cNvSpPr>
          <p:nvPr>
            <p:ph type="body" idx="1"/>
          </p:nvPr>
        </p:nvSpPr>
        <p:spPr>
          <a:xfrm>
            <a:off x="818536" y="1275734"/>
            <a:ext cx="7387758" cy="3461583"/>
          </a:xfrm>
        </p:spPr>
        <p:txBody>
          <a:bodyPr>
            <a:normAutofit/>
          </a:bodyPr>
          <a:lstStyle/>
          <a:p>
            <a:r>
              <a:rPr lang="en-US" b="1" u="sng" dirty="0"/>
              <a:t>HISTORIC AND ARCHAEOLOGICAL RESOURCES</a:t>
            </a:r>
          </a:p>
          <a:p>
            <a:endParaRPr lang="en-US" dirty="0"/>
          </a:p>
          <a:p>
            <a:pPr marL="628650" lvl="1" indent="-285750">
              <a:buFont typeface="Arial" panose="020B0604020202020204" pitchFamily="34" charset="0"/>
              <a:buChar char="•"/>
            </a:pPr>
            <a:r>
              <a:rPr lang="en-US" dirty="0"/>
              <a:t>Although the EN Template notes that the applicant is not required to contact SHPO…..</a:t>
            </a:r>
          </a:p>
          <a:p>
            <a:pPr lvl="1"/>
            <a:r>
              <a:rPr lang="en-US" dirty="0"/>
              <a:t>      …consultation should be initiated as soon as possible!</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Most SHPO’s take at least 30 days to respond</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The EDA will handle all Tribal HPO consultations (gov to gov requirement)</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09C6BF5-E32C-49AE-A30B-906B617AC8A7}"/>
              </a:ext>
            </a:extLst>
          </p:cNvPr>
          <p:cNvSpPr>
            <a:spLocks noGrp="1"/>
          </p:cNvSpPr>
          <p:nvPr>
            <p:ph type="title"/>
          </p:nvPr>
        </p:nvSpPr>
        <p:spPr>
          <a:xfrm>
            <a:off x="2071005" y="-7374"/>
            <a:ext cx="7068983" cy="865666"/>
          </a:xfrm>
        </p:spPr>
        <p:txBody>
          <a:bodyPr/>
          <a:lstStyle/>
          <a:p>
            <a:r>
              <a:rPr lang="en-US" dirty="0"/>
              <a:t>Best Practices for a Complete Environmental Narrative</a:t>
            </a:r>
          </a:p>
        </p:txBody>
      </p:sp>
    </p:spTree>
    <p:extLst>
      <p:ext uri="{BB962C8B-B14F-4D97-AF65-F5344CB8AC3E}">
        <p14:creationId xmlns:p14="http://schemas.microsoft.com/office/powerpoint/2010/main" val="3250995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12932-B094-490F-924C-CCD139792E6A}"/>
              </a:ext>
            </a:extLst>
          </p:cNvPr>
          <p:cNvSpPr>
            <a:spLocks noGrp="1"/>
          </p:cNvSpPr>
          <p:nvPr>
            <p:ph type="body" idx="1"/>
          </p:nvPr>
        </p:nvSpPr>
        <p:spPr>
          <a:xfrm>
            <a:off x="818536" y="1275734"/>
            <a:ext cx="7387758" cy="3461583"/>
          </a:xfrm>
        </p:spPr>
        <p:txBody>
          <a:bodyPr>
            <a:normAutofit/>
          </a:bodyPr>
          <a:lstStyle/>
          <a:p>
            <a:r>
              <a:rPr lang="en-US" b="1" u="sng" dirty="0"/>
              <a:t>AFFECTED ENVIRONMENT</a:t>
            </a:r>
          </a:p>
          <a:p>
            <a:endParaRPr lang="en-US" dirty="0"/>
          </a:p>
          <a:p>
            <a:pPr marL="628650" lvl="1" indent="-285750">
              <a:buFont typeface="Arial" panose="020B0604020202020204" pitchFamily="34" charset="0"/>
              <a:buChar char="•"/>
            </a:pPr>
            <a:r>
              <a:rPr lang="en-US" dirty="0"/>
              <a:t>Affected Area – Identify dominant vegetative habitat, any State or National Parks, Wilderness Areas, Wildlife Refuges, etc. in proximity to project</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Coastal Zones – Identify if the project is in the designated coastal zone and if project would meet the objectives of the CZMP.</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Wetlands – Provide NWI Mapping or site-specific study. If there are confirmed or suspected wetlands, consult with the appropriate USACE District for comments.</a:t>
            </a:r>
          </a:p>
          <a:p>
            <a:pPr marL="628650" lvl="1"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09C6BF5-E32C-49AE-A30B-906B617AC8A7}"/>
              </a:ext>
            </a:extLst>
          </p:cNvPr>
          <p:cNvSpPr>
            <a:spLocks noGrp="1"/>
          </p:cNvSpPr>
          <p:nvPr>
            <p:ph type="title"/>
          </p:nvPr>
        </p:nvSpPr>
        <p:spPr>
          <a:xfrm>
            <a:off x="2071005" y="-7374"/>
            <a:ext cx="7068983" cy="865666"/>
          </a:xfrm>
        </p:spPr>
        <p:txBody>
          <a:bodyPr/>
          <a:lstStyle/>
          <a:p>
            <a:r>
              <a:rPr lang="en-US" dirty="0"/>
              <a:t>Best Practices for a Complete Environmental Narrative</a:t>
            </a:r>
          </a:p>
        </p:txBody>
      </p:sp>
    </p:spTree>
    <p:extLst>
      <p:ext uri="{BB962C8B-B14F-4D97-AF65-F5344CB8AC3E}">
        <p14:creationId xmlns:p14="http://schemas.microsoft.com/office/powerpoint/2010/main" val="3726232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12932-B094-490F-924C-CCD139792E6A}"/>
              </a:ext>
            </a:extLst>
          </p:cNvPr>
          <p:cNvSpPr>
            <a:spLocks noGrp="1"/>
          </p:cNvSpPr>
          <p:nvPr>
            <p:ph type="body" idx="1"/>
          </p:nvPr>
        </p:nvSpPr>
        <p:spPr>
          <a:xfrm>
            <a:off x="818536" y="1275734"/>
            <a:ext cx="7387758" cy="3461583"/>
          </a:xfrm>
        </p:spPr>
        <p:txBody>
          <a:bodyPr>
            <a:normAutofit/>
          </a:bodyPr>
          <a:lstStyle/>
          <a:p>
            <a:r>
              <a:rPr lang="en-US" b="1" u="sng" dirty="0"/>
              <a:t>AFFECTED ENVIRONMENT…</a:t>
            </a:r>
          </a:p>
          <a:p>
            <a:endParaRPr lang="en-US" dirty="0"/>
          </a:p>
          <a:p>
            <a:pPr marL="628650" lvl="1" indent="-285750">
              <a:buFont typeface="Arial" panose="020B0604020202020204" pitchFamily="34" charset="0"/>
              <a:buChar char="•"/>
            </a:pPr>
            <a:r>
              <a:rPr lang="en-US" dirty="0"/>
              <a:t>Floodplains– Provide FEMA mapping and identify any proposed activities in the floodplain</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Climate Change– Identify risks (flooding, severe weather, etc.) and steps to mitigate risks. Identify steps taken to reduce carbon footprint (use of renewable energy and/or building materials)</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Endangered Species – Provide USFWS </a:t>
            </a:r>
            <a:r>
              <a:rPr lang="en-US" dirty="0" err="1"/>
              <a:t>iPaC</a:t>
            </a:r>
            <a:r>
              <a:rPr lang="en-US" dirty="0"/>
              <a:t> report (species list). If there are confirmed or suspected populations, consult with the USFWS for comments.</a:t>
            </a:r>
          </a:p>
          <a:p>
            <a:pPr marL="628650" lvl="1"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09C6BF5-E32C-49AE-A30B-906B617AC8A7}"/>
              </a:ext>
            </a:extLst>
          </p:cNvPr>
          <p:cNvSpPr>
            <a:spLocks noGrp="1"/>
          </p:cNvSpPr>
          <p:nvPr>
            <p:ph type="title"/>
          </p:nvPr>
        </p:nvSpPr>
        <p:spPr>
          <a:xfrm>
            <a:off x="2071005" y="-7374"/>
            <a:ext cx="7068983" cy="865666"/>
          </a:xfrm>
        </p:spPr>
        <p:txBody>
          <a:bodyPr/>
          <a:lstStyle/>
          <a:p>
            <a:r>
              <a:rPr lang="en-US" dirty="0"/>
              <a:t>Best Practices for a Complete Environmental Narrative</a:t>
            </a:r>
          </a:p>
        </p:txBody>
      </p:sp>
    </p:spTree>
    <p:extLst>
      <p:ext uri="{BB962C8B-B14F-4D97-AF65-F5344CB8AC3E}">
        <p14:creationId xmlns:p14="http://schemas.microsoft.com/office/powerpoint/2010/main" val="680349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12932-B094-490F-924C-CCD139792E6A}"/>
              </a:ext>
            </a:extLst>
          </p:cNvPr>
          <p:cNvSpPr>
            <a:spLocks noGrp="1"/>
          </p:cNvSpPr>
          <p:nvPr>
            <p:ph type="body" idx="1"/>
          </p:nvPr>
        </p:nvSpPr>
        <p:spPr>
          <a:xfrm>
            <a:off x="818536" y="1275734"/>
            <a:ext cx="7387758" cy="3461583"/>
          </a:xfrm>
        </p:spPr>
        <p:txBody>
          <a:bodyPr>
            <a:normAutofit/>
          </a:bodyPr>
          <a:lstStyle/>
          <a:p>
            <a:r>
              <a:rPr lang="en-US" b="1" u="sng" dirty="0"/>
              <a:t>AFFECTED ENVIRONMENT…</a:t>
            </a:r>
          </a:p>
          <a:p>
            <a:endParaRPr lang="en-US" dirty="0"/>
          </a:p>
          <a:p>
            <a:pPr marL="628650" lvl="1" indent="-285750">
              <a:buFont typeface="Arial" panose="020B0604020202020204" pitchFamily="34" charset="0"/>
              <a:buChar char="•"/>
            </a:pPr>
            <a:r>
              <a:rPr lang="en-US" dirty="0"/>
              <a:t>Land Use/Zoning– Provide Zoning maps and identify if there any Prime Agricultural Lands (from the NRCS soil survey)</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Solid Waste Management– Describe proposed waste stream (collection/disposal)</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Hazardous or Toxic Substances– Identify and describe any existing hazardous conditions and any proposed use of hazardous materials. Provide a Phase 1 and/or Phase II ESA if conducted. Complete </a:t>
            </a:r>
            <a:r>
              <a:rPr lang="en-US" u="sng" dirty="0"/>
              <a:t>AND SIGN</a:t>
            </a:r>
            <a:r>
              <a:rPr lang="en-US" dirty="0"/>
              <a:t> the Applicant Certification Clause (Appendix A of the Template)</a:t>
            </a:r>
          </a:p>
          <a:p>
            <a:pPr lvl="1"/>
            <a:endParaRPr lang="en-US" dirty="0"/>
          </a:p>
          <a:p>
            <a:pPr marL="628650" lvl="1"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09C6BF5-E32C-49AE-A30B-906B617AC8A7}"/>
              </a:ext>
            </a:extLst>
          </p:cNvPr>
          <p:cNvSpPr>
            <a:spLocks noGrp="1"/>
          </p:cNvSpPr>
          <p:nvPr>
            <p:ph type="title"/>
          </p:nvPr>
        </p:nvSpPr>
        <p:spPr>
          <a:xfrm>
            <a:off x="2071005" y="-7374"/>
            <a:ext cx="7068983" cy="865666"/>
          </a:xfrm>
        </p:spPr>
        <p:txBody>
          <a:bodyPr/>
          <a:lstStyle/>
          <a:p>
            <a:r>
              <a:rPr lang="en-US" dirty="0"/>
              <a:t>Best Practices for a Complete Environmental Narrative</a:t>
            </a:r>
          </a:p>
        </p:txBody>
      </p:sp>
    </p:spTree>
    <p:extLst>
      <p:ext uri="{BB962C8B-B14F-4D97-AF65-F5344CB8AC3E}">
        <p14:creationId xmlns:p14="http://schemas.microsoft.com/office/powerpoint/2010/main" val="1111255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12932-B094-490F-924C-CCD139792E6A}"/>
              </a:ext>
            </a:extLst>
          </p:cNvPr>
          <p:cNvSpPr>
            <a:spLocks noGrp="1"/>
          </p:cNvSpPr>
          <p:nvPr>
            <p:ph type="body" idx="1"/>
          </p:nvPr>
        </p:nvSpPr>
        <p:spPr>
          <a:xfrm>
            <a:off x="818536" y="1275734"/>
            <a:ext cx="7387758" cy="3461583"/>
          </a:xfrm>
        </p:spPr>
        <p:txBody>
          <a:bodyPr>
            <a:normAutofit lnSpcReduction="10000"/>
          </a:bodyPr>
          <a:lstStyle/>
          <a:p>
            <a:r>
              <a:rPr lang="en-US" b="1" u="sng" dirty="0"/>
              <a:t>AFFECTED ENVIRONMENT…</a:t>
            </a:r>
          </a:p>
          <a:p>
            <a:endParaRPr lang="en-US" dirty="0"/>
          </a:p>
          <a:p>
            <a:pPr marL="628650" lvl="1" indent="-285750">
              <a:buFont typeface="Arial" panose="020B0604020202020204" pitchFamily="34" charset="0"/>
              <a:buChar char="•"/>
            </a:pPr>
            <a:r>
              <a:rPr lang="en-US" dirty="0"/>
              <a:t>Water Resources– Identify any surface water resources (streams, lakes, </a:t>
            </a:r>
            <a:r>
              <a:rPr lang="en-US" dirty="0" err="1"/>
              <a:t>etc</a:t>
            </a:r>
            <a:r>
              <a:rPr lang="en-US" dirty="0"/>
              <a:t>) on or near the project site. Provide USGS maps or aerial photographs. Identify any proposed groundwater use and if there are any Sole-Source Aquifers affected.</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Solid Waste Management– Describe proposed waste stream (collection/disposal)</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Water Supply– Identify and describe source and use of potable water</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Wastewater- Identify and describe wastewater collection and disposal/treatment systems.</a:t>
            </a:r>
          </a:p>
          <a:p>
            <a:pPr lvl="1"/>
            <a:endParaRPr lang="en-US" dirty="0"/>
          </a:p>
          <a:p>
            <a:pPr marL="628650" lvl="1"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09C6BF5-E32C-49AE-A30B-906B617AC8A7}"/>
              </a:ext>
            </a:extLst>
          </p:cNvPr>
          <p:cNvSpPr>
            <a:spLocks noGrp="1"/>
          </p:cNvSpPr>
          <p:nvPr>
            <p:ph type="title"/>
          </p:nvPr>
        </p:nvSpPr>
        <p:spPr>
          <a:xfrm>
            <a:off x="2071005" y="-7374"/>
            <a:ext cx="7068983" cy="865666"/>
          </a:xfrm>
        </p:spPr>
        <p:txBody>
          <a:bodyPr/>
          <a:lstStyle/>
          <a:p>
            <a:r>
              <a:rPr lang="en-US" dirty="0"/>
              <a:t>Best Practices for a Complete Environmental Narrative</a:t>
            </a:r>
          </a:p>
        </p:txBody>
      </p:sp>
    </p:spTree>
    <p:extLst>
      <p:ext uri="{BB962C8B-B14F-4D97-AF65-F5344CB8AC3E}">
        <p14:creationId xmlns:p14="http://schemas.microsoft.com/office/powerpoint/2010/main" val="257606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E8DEC-59E8-C0A9-5EC3-3589250425A8}"/>
              </a:ext>
            </a:extLst>
          </p:cNvPr>
          <p:cNvSpPr>
            <a:spLocks noGrp="1"/>
          </p:cNvSpPr>
          <p:nvPr>
            <p:ph type="title"/>
          </p:nvPr>
        </p:nvSpPr>
        <p:spPr/>
        <p:txBody>
          <a:bodyPr/>
          <a:lstStyle/>
          <a:p>
            <a:r>
              <a:rPr lang="en-US" dirty="0"/>
              <a:t>AGENDA</a:t>
            </a:r>
          </a:p>
        </p:txBody>
      </p:sp>
      <p:pic>
        <p:nvPicPr>
          <p:cNvPr id="2" name="Picture 1">
            <a:extLst>
              <a:ext uri="{FF2B5EF4-FFF2-40B4-BE49-F238E27FC236}">
                <a16:creationId xmlns:a16="http://schemas.microsoft.com/office/drawing/2014/main" id="{550DD14B-DBDA-9069-E47C-71C90B7EDD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553" y="991240"/>
            <a:ext cx="2398804" cy="3929075"/>
          </a:xfrm>
          <a:prstGeom prst="rect">
            <a:avLst/>
          </a:prstGeom>
          <a:effectLst>
            <a:softEdge rad="63500"/>
          </a:effectLst>
        </p:spPr>
      </p:pic>
      <p:sp>
        <p:nvSpPr>
          <p:cNvPr id="4" name="TextBox 3">
            <a:extLst>
              <a:ext uri="{FF2B5EF4-FFF2-40B4-BE49-F238E27FC236}">
                <a16:creationId xmlns:a16="http://schemas.microsoft.com/office/drawing/2014/main" id="{CAA15E00-9DEE-7FCB-21C6-968B9CFA635A}"/>
              </a:ext>
            </a:extLst>
          </p:cNvPr>
          <p:cNvSpPr txBox="1"/>
          <p:nvPr/>
        </p:nvSpPr>
        <p:spPr>
          <a:xfrm>
            <a:off x="2886317" y="975872"/>
            <a:ext cx="6157791" cy="3293209"/>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b="1" dirty="0"/>
              <a:t>Role of the EDA Regional Environmental Officer</a:t>
            </a:r>
          </a:p>
          <a:p>
            <a:pPr marL="285750" indent="-285750">
              <a:spcAft>
                <a:spcPts val="2400"/>
              </a:spcAft>
              <a:buFont typeface="Arial" panose="020B0604020202020204" pitchFamily="34" charset="0"/>
              <a:buChar char="•"/>
            </a:pPr>
            <a:r>
              <a:rPr lang="en-US" b="1" dirty="0"/>
              <a:t>National Environmental Policy Act (NEPA)</a:t>
            </a:r>
          </a:p>
          <a:p>
            <a:pPr marL="285750" lvl="6" indent="-285750">
              <a:spcAft>
                <a:spcPts val="2400"/>
              </a:spcAft>
              <a:buFont typeface="Arial" panose="020B0604020202020204" pitchFamily="34" charset="0"/>
              <a:buChar char="•"/>
            </a:pPr>
            <a:r>
              <a:rPr lang="en-US" b="1" dirty="0"/>
              <a:t>Levels of NEPA Review</a:t>
            </a:r>
          </a:p>
          <a:p>
            <a:pPr marL="285750" lvl="8" indent="-285750">
              <a:spcAft>
                <a:spcPts val="2400"/>
              </a:spcAft>
              <a:buFont typeface="Arial" panose="020B0604020202020204" pitchFamily="34" charset="0"/>
              <a:buChar char="•"/>
            </a:pPr>
            <a:r>
              <a:rPr lang="en-US" b="1" dirty="0"/>
              <a:t>EDA Environmental Review Processes</a:t>
            </a:r>
          </a:p>
          <a:p>
            <a:pPr marL="285750" lvl="3" indent="-285750">
              <a:spcAft>
                <a:spcPts val="2400"/>
              </a:spcAft>
              <a:buFont typeface="Arial" panose="020B0604020202020204" pitchFamily="34" charset="0"/>
              <a:buChar char="•"/>
            </a:pPr>
            <a:r>
              <a:rPr lang="en-US" b="1" dirty="0"/>
              <a:t>Common Sources of Information</a:t>
            </a:r>
          </a:p>
          <a:p>
            <a:pPr marL="285750" lvl="3" indent="-285750">
              <a:spcAft>
                <a:spcPts val="2400"/>
              </a:spcAft>
              <a:buFont typeface="Arial" panose="020B0604020202020204" pitchFamily="34" charset="0"/>
              <a:buChar char="•"/>
            </a:pPr>
            <a:r>
              <a:rPr lang="en-US" b="1" dirty="0"/>
              <a:t>Questions/Discussion</a:t>
            </a:r>
            <a:endParaRPr lang="en-US" dirty="0"/>
          </a:p>
        </p:txBody>
      </p:sp>
    </p:spTree>
    <p:extLst>
      <p:ext uri="{BB962C8B-B14F-4D97-AF65-F5344CB8AC3E}">
        <p14:creationId xmlns:p14="http://schemas.microsoft.com/office/powerpoint/2010/main" val="3093403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12932-B094-490F-924C-CCD139792E6A}"/>
              </a:ext>
            </a:extLst>
          </p:cNvPr>
          <p:cNvSpPr>
            <a:spLocks noGrp="1"/>
          </p:cNvSpPr>
          <p:nvPr>
            <p:ph type="body" idx="1"/>
          </p:nvPr>
        </p:nvSpPr>
        <p:spPr>
          <a:xfrm>
            <a:off x="818536" y="1275734"/>
            <a:ext cx="7387758" cy="3461583"/>
          </a:xfrm>
        </p:spPr>
        <p:txBody>
          <a:bodyPr>
            <a:normAutofit/>
          </a:bodyPr>
          <a:lstStyle/>
          <a:p>
            <a:r>
              <a:rPr lang="en-US" b="1" u="sng" dirty="0"/>
              <a:t>AFFECTED ENVIRONMENT…</a:t>
            </a:r>
          </a:p>
          <a:p>
            <a:endParaRPr lang="en-US" dirty="0"/>
          </a:p>
          <a:p>
            <a:pPr marL="628650" lvl="1" indent="-285750">
              <a:buFont typeface="Arial" panose="020B0604020202020204" pitchFamily="34" charset="0"/>
              <a:buChar char="•"/>
            </a:pPr>
            <a:r>
              <a:rPr lang="en-US" dirty="0"/>
              <a:t>Environmental Justice– Will project result in disproportionate impacts to minority and low income populations</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Transportation– Describe local street system serving the project and if the system has capacity to handle increased car/truck traffic</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Air Quality– Identify and describe sources of proposed emissions. Is project in a “non-attainment” area for priority pollutants?</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Noise- Identify and describe proposed noise sources and if there will be any impact to sensitive receptors. Identify any mitigation measures.</a:t>
            </a:r>
          </a:p>
          <a:p>
            <a:pPr lvl="1"/>
            <a:endParaRPr lang="en-US" dirty="0"/>
          </a:p>
          <a:p>
            <a:pPr marL="628650" lvl="1"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09C6BF5-E32C-49AE-A30B-906B617AC8A7}"/>
              </a:ext>
            </a:extLst>
          </p:cNvPr>
          <p:cNvSpPr>
            <a:spLocks noGrp="1"/>
          </p:cNvSpPr>
          <p:nvPr>
            <p:ph type="title"/>
          </p:nvPr>
        </p:nvSpPr>
        <p:spPr>
          <a:xfrm>
            <a:off x="2071005" y="-7374"/>
            <a:ext cx="7068983" cy="865666"/>
          </a:xfrm>
        </p:spPr>
        <p:txBody>
          <a:bodyPr/>
          <a:lstStyle/>
          <a:p>
            <a:r>
              <a:rPr lang="en-US" dirty="0"/>
              <a:t>Best Practices for a Complete Environmental Narrative</a:t>
            </a:r>
          </a:p>
        </p:txBody>
      </p:sp>
    </p:spTree>
    <p:extLst>
      <p:ext uri="{BB962C8B-B14F-4D97-AF65-F5344CB8AC3E}">
        <p14:creationId xmlns:p14="http://schemas.microsoft.com/office/powerpoint/2010/main" val="4160267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12932-B094-490F-924C-CCD139792E6A}"/>
              </a:ext>
            </a:extLst>
          </p:cNvPr>
          <p:cNvSpPr>
            <a:spLocks noGrp="1"/>
          </p:cNvSpPr>
          <p:nvPr>
            <p:ph type="body" idx="1"/>
          </p:nvPr>
        </p:nvSpPr>
        <p:spPr>
          <a:xfrm>
            <a:off x="818536" y="1275734"/>
            <a:ext cx="7387758" cy="3461583"/>
          </a:xfrm>
        </p:spPr>
        <p:txBody>
          <a:bodyPr>
            <a:normAutofit/>
          </a:bodyPr>
          <a:lstStyle/>
          <a:p>
            <a:r>
              <a:rPr lang="en-US" b="1" u="sng" dirty="0"/>
              <a:t>AFFECTED ENVIRONMENT…</a:t>
            </a:r>
          </a:p>
          <a:p>
            <a:endParaRPr lang="en-US" dirty="0"/>
          </a:p>
          <a:p>
            <a:pPr marL="628650" lvl="1" indent="-285750">
              <a:buFont typeface="Arial" panose="020B0604020202020204" pitchFamily="34" charset="0"/>
              <a:buChar char="•"/>
            </a:pPr>
            <a:r>
              <a:rPr lang="en-US" dirty="0"/>
              <a:t>Permits– Identify any permits required or anticipated.</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Public Notification/Controversy– Provide any public meeting minutes, news articles, etc.</a:t>
            </a:r>
          </a:p>
          <a:p>
            <a:pPr marL="628650" lvl="1" indent="-285750">
              <a:buFont typeface="Arial" panose="020B0604020202020204" pitchFamily="34" charset="0"/>
              <a:buChar char="•"/>
            </a:pPr>
            <a:endParaRPr lang="en-US" dirty="0"/>
          </a:p>
          <a:p>
            <a:pPr marL="628650" lvl="1" indent="-285750">
              <a:buFont typeface="Arial" panose="020B0604020202020204" pitchFamily="34" charset="0"/>
              <a:buChar char="•"/>
            </a:pPr>
            <a:r>
              <a:rPr lang="en-US" dirty="0"/>
              <a:t>Cumulative Effects– Identify and describe any anticipated related development </a:t>
            </a:r>
            <a:r>
              <a:rPr lang="en-US" sz="1400" dirty="0"/>
              <a:t>Associated with the proposed action.</a:t>
            </a:r>
            <a:endParaRPr lang="en-US" dirty="0"/>
          </a:p>
          <a:p>
            <a:pPr marL="628650" lvl="1" indent="-285750">
              <a:buFont typeface="Arial" panose="020B0604020202020204" pitchFamily="34" charset="0"/>
              <a:buChar char="•"/>
            </a:pPr>
            <a:endParaRPr lang="en-US" dirty="0"/>
          </a:p>
          <a:p>
            <a:pPr lvl="1"/>
            <a:endParaRPr lang="en-US" dirty="0"/>
          </a:p>
          <a:p>
            <a:pPr marL="628650" lvl="1"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09C6BF5-E32C-49AE-A30B-906B617AC8A7}"/>
              </a:ext>
            </a:extLst>
          </p:cNvPr>
          <p:cNvSpPr>
            <a:spLocks noGrp="1"/>
          </p:cNvSpPr>
          <p:nvPr>
            <p:ph type="title"/>
          </p:nvPr>
        </p:nvSpPr>
        <p:spPr>
          <a:xfrm>
            <a:off x="2071005" y="-7374"/>
            <a:ext cx="7068983" cy="865666"/>
          </a:xfrm>
        </p:spPr>
        <p:txBody>
          <a:bodyPr/>
          <a:lstStyle/>
          <a:p>
            <a:r>
              <a:rPr lang="en-US" dirty="0"/>
              <a:t>Best Practices for a Complete Environmental Narrative</a:t>
            </a:r>
          </a:p>
        </p:txBody>
      </p:sp>
    </p:spTree>
    <p:extLst>
      <p:ext uri="{BB962C8B-B14F-4D97-AF65-F5344CB8AC3E}">
        <p14:creationId xmlns:p14="http://schemas.microsoft.com/office/powerpoint/2010/main" val="1387719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21CF93-D836-4D9C-955B-9617ABE04564}"/>
              </a:ext>
            </a:extLst>
          </p:cNvPr>
          <p:cNvSpPr>
            <a:spLocks noGrp="1"/>
          </p:cNvSpPr>
          <p:nvPr>
            <p:ph type="body" idx="1"/>
          </p:nvPr>
        </p:nvSpPr>
        <p:spPr>
          <a:xfrm>
            <a:off x="560439" y="1202849"/>
            <a:ext cx="6135329" cy="3293995"/>
          </a:xfrm>
        </p:spPr>
        <p:txBody>
          <a:bodyPr>
            <a:normAutofit/>
          </a:bodyPr>
          <a:lstStyle/>
          <a:p>
            <a:pPr>
              <a:lnSpc>
                <a:spcPct val="170000"/>
              </a:lnSpc>
            </a:pPr>
            <a:r>
              <a:rPr lang="en-US" dirty="0"/>
              <a:t>Project not clearly defined or explained.  </a:t>
            </a:r>
          </a:p>
          <a:p>
            <a:pPr>
              <a:lnSpc>
                <a:spcPct val="170000"/>
              </a:lnSpc>
            </a:pPr>
            <a:r>
              <a:rPr lang="en-US" dirty="0">
                <a:latin typeface="Arial" panose="020B0604020202020204" pitchFamily="34" charset="0"/>
                <a:cs typeface="Arial" panose="020B0604020202020204" pitchFamily="34" charset="0"/>
              </a:rPr>
              <a:t>SHPO Consultation not initiated or request is vague.</a:t>
            </a:r>
          </a:p>
          <a:p>
            <a:pPr>
              <a:lnSpc>
                <a:spcPct val="170000"/>
              </a:lnSpc>
            </a:pPr>
            <a:r>
              <a:rPr lang="en-US" dirty="0">
                <a:latin typeface="Arial" panose="020B0604020202020204" pitchFamily="34" charset="0"/>
                <a:cs typeface="Arial" panose="020B0604020202020204" pitchFamily="34" charset="0"/>
              </a:rPr>
              <a:t>Project location maps not provided.</a:t>
            </a:r>
            <a:endParaRPr lang="en-US" dirty="0"/>
          </a:p>
          <a:p>
            <a:pPr>
              <a:lnSpc>
                <a:spcPct val="170000"/>
              </a:lnSpc>
            </a:pPr>
            <a:r>
              <a:rPr lang="en-US" dirty="0"/>
              <a:t>Applicant Certification Clause not completed or signed.</a:t>
            </a:r>
          </a:p>
          <a:p>
            <a:pPr>
              <a:lnSpc>
                <a:spcPct val="170000"/>
              </a:lnSpc>
            </a:pPr>
            <a:r>
              <a:rPr lang="en-US" dirty="0"/>
              <a:t>“N/A” responses.</a:t>
            </a:r>
          </a:p>
          <a:p>
            <a:endParaRPr lang="en-US" dirty="0"/>
          </a:p>
        </p:txBody>
      </p:sp>
      <p:sp>
        <p:nvSpPr>
          <p:cNvPr id="3" name="Title 2">
            <a:extLst>
              <a:ext uri="{FF2B5EF4-FFF2-40B4-BE49-F238E27FC236}">
                <a16:creationId xmlns:a16="http://schemas.microsoft.com/office/drawing/2014/main" id="{EB07B9D7-22F8-475A-AFD1-125627CF9D38}"/>
              </a:ext>
            </a:extLst>
          </p:cNvPr>
          <p:cNvSpPr>
            <a:spLocks noGrp="1"/>
          </p:cNvSpPr>
          <p:nvPr>
            <p:ph type="title"/>
          </p:nvPr>
        </p:nvSpPr>
        <p:spPr/>
        <p:txBody>
          <a:bodyPr/>
          <a:lstStyle/>
          <a:p>
            <a:r>
              <a:rPr lang="en-US"/>
              <a:t>Common Issues</a:t>
            </a:r>
            <a:endParaRPr lang="en-US" dirty="0"/>
          </a:p>
        </p:txBody>
      </p:sp>
      <p:pic>
        <p:nvPicPr>
          <p:cNvPr id="5" name="Picture 4">
            <a:extLst>
              <a:ext uri="{FF2B5EF4-FFF2-40B4-BE49-F238E27FC236}">
                <a16:creationId xmlns:a16="http://schemas.microsoft.com/office/drawing/2014/main" id="{F1526805-8F0F-C754-40B4-95C5165E135C}"/>
              </a:ext>
            </a:extLst>
          </p:cNvPr>
          <p:cNvPicPr>
            <a:picLocks noChangeAspect="1"/>
          </p:cNvPicPr>
          <p:nvPr/>
        </p:nvPicPr>
        <p:blipFill>
          <a:blip r:embed="rId3"/>
          <a:stretch>
            <a:fillRect/>
          </a:stretch>
        </p:blipFill>
        <p:spPr>
          <a:xfrm>
            <a:off x="6754761" y="1411465"/>
            <a:ext cx="2017287" cy="2320569"/>
          </a:xfrm>
          <a:prstGeom prst="rect">
            <a:avLst/>
          </a:prstGeom>
        </p:spPr>
      </p:pic>
    </p:spTree>
    <p:extLst>
      <p:ext uri="{BB962C8B-B14F-4D97-AF65-F5344CB8AC3E}">
        <p14:creationId xmlns:p14="http://schemas.microsoft.com/office/powerpoint/2010/main" val="2481382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8026BE-1636-4D44-B37D-5E2782981360}"/>
              </a:ext>
            </a:extLst>
          </p:cNvPr>
          <p:cNvSpPr txBox="1"/>
          <p:nvPr/>
        </p:nvSpPr>
        <p:spPr>
          <a:xfrm>
            <a:off x="800126" y="970249"/>
            <a:ext cx="7383370" cy="4093428"/>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b="1" dirty="0">
                <a:solidFill>
                  <a:srgbClr val="711A1A"/>
                </a:solidFill>
                <a:latin typeface="Arial" panose="020B0604020202020204" pitchFamily="34" charset="0"/>
                <a:cs typeface="Arial" panose="020B0604020202020204" pitchFamily="34" charset="0"/>
              </a:rPr>
              <a:t>Review Submitted Documentation</a:t>
            </a:r>
          </a:p>
          <a:p>
            <a:pPr marL="800100" lvl="1" indent="-342900">
              <a:buFont typeface="Wingdings" panose="05000000000000000000" pitchFamily="2" charset="2"/>
              <a:buChar char="Ø"/>
            </a:pPr>
            <a:r>
              <a:rPr lang="en-US" sz="1600" dirty="0">
                <a:solidFill>
                  <a:srgbClr val="711A1A"/>
                </a:solidFill>
                <a:latin typeface="Arial" panose="020B0604020202020204" pitchFamily="34" charset="0"/>
                <a:cs typeface="Arial" panose="020B0604020202020204" pitchFamily="34" charset="0"/>
              </a:rPr>
              <a:t>Environmental Narrative (EDA Template)</a:t>
            </a:r>
          </a:p>
          <a:p>
            <a:pPr marL="800100" lvl="1" indent="-342900">
              <a:buFont typeface="Wingdings" panose="05000000000000000000" pitchFamily="2" charset="2"/>
              <a:buChar char="Ø"/>
            </a:pPr>
            <a:r>
              <a:rPr lang="en-US" sz="1600" dirty="0">
                <a:solidFill>
                  <a:srgbClr val="711A1A"/>
                </a:solidFill>
                <a:latin typeface="Arial" panose="020B0604020202020204" pitchFamily="34" charset="0"/>
                <a:cs typeface="Arial" panose="020B0604020202020204" pitchFamily="34" charset="0"/>
              </a:rPr>
              <a:t>Applicant Certification Clause</a:t>
            </a:r>
          </a:p>
          <a:p>
            <a:pPr marL="800100" lvl="1" indent="-342900">
              <a:buFont typeface="Wingdings" panose="05000000000000000000" pitchFamily="2" charset="2"/>
              <a:buChar char="Ø"/>
            </a:pPr>
            <a:r>
              <a:rPr lang="en-US" sz="1600" dirty="0">
                <a:solidFill>
                  <a:srgbClr val="711A1A"/>
                </a:solidFill>
                <a:latin typeface="Arial" panose="020B0604020202020204" pitchFamily="34" charset="0"/>
                <a:cs typeface="Arial" panose="020B0604020202020204" pitchFamily="34" charset="0"/>
              </a:rPr>
              <a:t>Preliminary Engineering Report</a:t>
            </a:r>
          </a:p>
          <a:p>
            <a:pPr marL="800100" lvl="1" indent="-342900">
              <a:buFont typeface="Wingdings" panose="05000000000000000000" pitchFamily="2" charset="2"/>
              <a:buChar char="Ø"/>
            </a:pPr>
            <a:r>
              <a:rPr lang="en-US" sz="1600" dirty="0">
                <a:solidFill>
                  <a:srgbClr val="711A1A"/>
                </a:solidFill>
                <a:latin typeface="Arial" panose="020B0604020202020204" pitchFamily="34" charset="0"/>
                <a:cs typeface="Arial" panose="020B0604020202020204" pitchFamily="34" charset="0"/>
              </a:rPr>
              <a:t>Other Documents/Reports</a:t>
            </a:r>
          </a:p>
          <a:p>
            <a:endParaRPr lang="en-US" sz="2000" dirty="0">
              <a:solidFill>
                <a:srgbClr val="711A1A"/>
              </a:solidFill>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US" sz="2000" b="1" dirty="0">
                <a:solidFill>
                  <a:srgbClr val="711A1A"/>
                </a:solidFill>
                <a:latin typeface="Arial" panose="020B0604020202020204" pitchFamily="34" charset="0"/>
                <a:cs typeface="Arial" panose="020B0604020202020204" pitchFamily="34" charset="0"/>
              </a:rPr>
              <a:t>Pre-IRC Review</a:t>
            </a:r>
          </a:p>
          <a:p>
            <a:pPr marL="800100" lvl="1" indent="-342900">
              <a:buFont typeface="Wingdings" panose="05000000000000000000" pitchFamily="2" charset="2"/>
              <a:buChar char="Ø"/>
            </a:pPr>
            <a:r>
              <a:rPr lang="en-US" sz="1600" dirty="0">
                <a:solidFill>
                  <a:srgbClr val="711A1A"/>
                </a:solidFill>
                <a:latin typeface="Arial" panose="020B0604020202020204" pitchFamily="34" charset="0"/>
                <a:cs typeface="Arial" panose="020B0604020202020204" pitchFamily="34" charset="0"/>
              </a:rPr>
              <a:t>Determine Level of NEPA Review</a:t>
            </a:r>
          </a:p>
          <a:p>
            <a:pPr marL="800100" lvl="1" indent="-342900">
              <a:buFont typeface="Wingdings" panose="05000000000000000000" pitchFamily="2" charset="2"/>
              <a:buChar char="Ø"/>
            </a:pPr>
            <a:r>
              <a:rPr lang="en-US" sz="1600" dirty="0">
                <a:solidFill>
                  <a:srgbClr val="711A1A"/>
                </a:solidFill>
                <a:latin typeface="Arial" panose="020B0604020202020204" pitchFamily="34" charset="0"/>
                <a:cs typeface="Arial" panose="020B0604020202020204" pitchFamily="34" charset="0"/>
              </a:rPr>
              <a:t>Identify missing/needed items</a:t>
            </a:r>
          </a:p>
          <a:p>
            <a:pPr marL="800100" lvl="1" indent="-342900">
              <a:buFont typeface="Wingdings" panose="05000000000000000000" pitchFamily="2" charset="2"/>
              <a:buChar char="Ø"/>
            </a:pPr>
            <a:endParaRPr lang="en-US" sz="1600" dirty="0">
              <a:solidFill>
                <a:srgbClr val="711A1A"/>
              </a:solidFill>
              <a:latin typeface="Arial" panose="020B0604020202020204" pitchFamily="34" charset="0"/>
              <a:cs typeface="Arial" panose="020B0604020202020204" pitchFamily="34" charset="0"/>
            </a:endParaRPr>
          </a:p>
          <a:p>
            <a:pPr lvl="1" algn="ctr"/>
            <a:r>
              <a:rPr lang="en-US" sz="2400" b="1" i="1" dirty="0">
                <a:solidFill>
                  <a:srgbClr val="711A1A"/>
                </a:solidFill>
                <a:cs typeface="Arial" panose="020B0604020202020204" pitchFamily="34" charset="0"/>
              </a:rPr>
              <a:t>Does the Project Fit any of the Cat Ex Categories?</a:t>
            </a:r>
          </a:p>
          <a:p>
            <a:endParaRPr lang="en-US" sz="2000" dirty="0">
              <a:solidFill>
                <a:srgbClr val="711A1A"/>
              </a:solidFill>
              <a:latin typeface="Arial" panose="020B0604020202020204" pitchFamily="34" charset="0"/>
              <a:cs typeface="Arial" panose="020B0604020202020204" pitchFamily="34" charset="0"/>
            </a:endParaRPr>
          </a:p>
        </p:txBody>
      </p:sp>
      <p:sp>
        <p:nvSpPr>
          <p:cNvPr id="2" name="Title 2">
            <a:extLst>
              <a:ext uri="{FF2B5EF4-FFF2-40B4-BE49-F238E27FC236}">
                <a16:creationId xmlns:a16="http://schemas.microsoft.com/office/drawing/2014/main" id="{E88B9B03-484C-F5FE-3639-004FC004D47C}"/>
              </a:ext>
            </a:extLst>
          </p:cNvPr>
          <p:cNvSpPr>
            <a:spLocks noGrp="1"/>
          </p:cNvSpPr>
          <p:nvPr>
            <p:ph type="title"/>
          </p:nvPr>
        </p:nvSpPr>
        <p:spPr>
          <a:xfrm>
            <a:off x="2071005" y="0"/>
            <a:ext cx="7068983" cy="858292"/>
          </a:xfrm>
        </p:spPr>
        <p:txBody>
          <a:bodyPr/>
          <a:lstStyle/>
          <a:p>
            <a:r>
              <a:rPr lang="en-US" dirty="0"/>
              <a:t>EDA Environmental Review</a:t>
            </a:r>
          </a:p>
        </p:txBody>
      </p:sp>
    </p:spTree>
    <p:extLst>
      <p:ext uri="{BB962C8B-B14F-4D97-AF65-F5344CB8AC3E}">
        <p14:creationId xmlns:p14="http://schemas.microsoft.com/office/powerpoint/2010/main" val="1114809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88B9B03-484C-F5FE-3639-004FC004D47C}"/>
              </a:ext>
            </a:extLst>
          </p:cNvPr>
          <p:cNvSpPr>
            <a:spLocks noGrp="1"/>
          </p:cNvSpPr>
          <p:nvPr>
            <p:ph type="title"/>
          </p:nvPr>
        </p:nvSpPr>
        <p:spPr>
          <a:xfrm>
            <a:off x="2071005" y="0"/>
            <a:ext cx="7068983" cy="858292"/>
          </a:xfrm>
        </p:spPr>
        <p:txBody>
          <a:bodyPr/>
          <a:lstStyle/>
          <a:p>
            <a:r>
              <a:rPr lang="en-US" dirty="0"/>
              <a:t>DOC Categorical Exclusions</a:t>
            </a:r>
          </a:p>
        </p:txBody>
      </p:sp>
      <p:sp>
        <p:nvSpPr>
          <p:cNvPr id="3" name="Text Placeholder 2">
            <a:extLst>
              <a:ext uri="{FF2B5EF4-FFF2-40B4-BE49-F238E27FC236}">
                <a16:creationId xmlns:a16="http://schemas.microsoft.com/office/drawing/2014/main" id="{E2B4663F-4A99-40CA-BE9B-794E33A0ABE9}"/>
              </a:ext>
            </a:extLst>
          </p:cNvPr>
          <p:cNvSpPr>
            <a:spLocks noGrp="1"/>
          </p:cNvSpPr>
          <p:nvPr>
            <p:ph type="body" idx="1"/>
          </p:nvPr>
        </p:nvSpPr>
        <p:spPr>
          <a:xfrm>
            <a:off x="1561537" y="937693"/>
            <a:ext cx="5283459" cy="583746"/>
          </a:xfrm>
        </p:spPr>
        <p:txBody>
          <a:bodyPr>
            <a:normAutofit lnSpcReduction="10000"/>
          </a:bodyPr>
          <a:lstStyle/>
          <a:p>
            <a:pPr marL="104775" indent="0" algn="ctr">
              <a:buNone/>
            </a:pPr>
            <a:r>
              <a:rPr lang="en-US" sz="1800" b="1" dirty="0"/>
              <a:t>Department of Commerce CEs Published in July 10, 2009 Federal Register</a:t>
            </a:r>
          </a:p>
        </p:txBody>
      </p:sp>
      <p:sp>
        <p:nvSpPr>
          <p:cNvPr id="8" name="Text Placeholder 2">
            <a:extLst>
              <a:ext uri="{FF2B5EF4-FFF2-40B4-BE49-F238E27FC236}">
                <a16:creationId xmlns:a16="http://schemas.microsoft.com/office/drawing/2014/main" id="{929C2DF2-CD79-E208-C517-C1798EC83934}"/>
              </a:ext>
            </a:extLst>
          </p:cNvPr>
          <p:cNvSpPr txBox="1">
            <a:spLocks/>
          </p:cNvSpPr>
          <p:nvPr/>
        </p:nvSpPr>
        <p:spPr>
          <a:xfrm>
            <a:off x="474009" y="1713541"/>
            <a:ext cx="8195982" cy="3494664"/>
          </a:xfrm>
          <a:prstGeom prst="rect">
            <a:avLst/>
          </a:prstGeom>
          <a:noFill/>
          <a:ln>
            <a:noFill/>
          </a:ln>
        </p:spPr>
        <p:txBody>
          <a:bodyPr spcFirstLastPara="1" wrap="square" lIns="68569" tIns="68569" rIns="68569" bIns="68569" anchor="t" anchorCtr="0"/>
          <a:lstStyle>
            <a:defPPr marR="0" lvl="0" algn="l" rtl="0">
              <a:lnSpc>
                <a:spcPct val="100000"/>
              </a:lnSpc>
              <a:spcBef>
                <a:spcPts val="0"/>
              </a:spcBef>
              <a:spcAft>
                <a:spcPts val="0"/>
              </a:spcAft>
            </a:defPPr>
            <a:lvl1pPr marL="457200" marR="0" lvl="0" indent="-317500" algn="l" rtl="0">
              <a:lnSpc>
                <a:spcPct val="100000"/>
              </a:lnSpc>
              <a:spcBef>
                <a:spcPts val="640"/>
              </a:spcBef>
              <a:spcAft>
                <a:spcPts val="0"/>
              </a:spcAft>
              <a:buClr>
                <a:schemeClr val="dk1"/>
              </a:buClr>
              <a:buSzPts val="1400"/>
              <a:buFont typeface="Arial"/>
              <a:buChar char="●"/>
              <a:defRPr sz="3200" b="0" i="0" u="none" strike="noStrike" cap="none">
                <a:solidFill>
                  <a:schemeClr val="dk1"/>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9pPr>
          </a:lstStyle>
          <a:p>
            <a:pPr marL="559594" indent="-559594" algn="just">
              <a:spcAft>
                <a:spcPts val="900"/>
              </a:spcAft>
              <a:buNone/>
            </a:pPr>
            <a:r>
              <a:rPr lang="en-US" sz="1500" b="1" dirty="0"/>
              <a:t>A-1	Minor Renovations and Additions to buildings, roads, airfields, grounds, equipment and other facilities that do not change the functional use of the property</a:t>
            </a:r>
            <a:r>
              <a:rPr lang="en-US" sz="1500" dirty="0"/>
              <a:t>.</a:t>
            </a:r>
          </a:p>
          <a:p>
            <a:pPr marL="559594" indent="-559594" algn="just">
              <a:buNone/>
            </a:pPr>
            <a:r>
              <a:rPr lang="en-US" sz="1500" b="1" dirty="0"/>
              <a:t>A-2	New construction upon or improvement to land, provided:</a:t>
            </a:r>
          </a:p>
          <a:p>
            <a:pPr marL="812006" indent="-252413" algn="just"/>
            <a:r>
              <a:rPr lang="en-US" sz="1500" b="1" dirty="0"/>
              <a:t>Already developed/disturbed area.</a:t>
            </a:r>
          </a:p>
          <a:p>
            <a:pPr marL="812006" indent="-252413" algn="just"/>
            <a:r>
              <a:rPr lang="en-US" sz="1500" b="1" dirty="0"/>
              <a:t>Compatible with Federal, State, Tribal and Local Planning and Zoning Standards/Programs</a:t>
            </a:r>
          </a:p>
          <a:p>
            <a:pPr marL="812006" indent="-252413" algn="just"/>
            <a:r>
              <a:rPr lang="en-US" sz="1500" b="1" dirty="0"/>
              <a:t>Site and scale is consistent with adjacent/nearby buildings.</a:t>
            </a:r>
          </a:p>
          <a:p>
            <a:pPr marL="812006" indent="-252413" algn="just"/>
            <a:r>
              <a:rPr lang="en-US" sz="1500" b="1" dirty="0"/>
              <a:t>Does not result in uses that exceed existing support infrastructure capacities</a:t>
            </a:r>
          </a:p>
          <a:p>
            <a:pPr marL="559594" indent="-559594" algn="just">
              <a:buNone/>
            </a:pPr>
            <a:endParaRPr lang="en-US" sz="1800" dirty="0"/>
          </a:p>
        </p:txBody>
      </p:sp>
    </p:spTree>
    <p:extLst>
      <p:ext uri="{BB962C8B-B14F-4D97-AF65-F5344CB8AC3E}">
        <p14:creationId xmlns:p14="http://schemas.microsoft.com/office/powerpoint/2010/main" val="1835238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88B9B03-484C-F5FE-3639-004FC004D47C}"/>
              </a:ext>
            </a:extLst>
          </p:cNvPr>
          <p:cNvSpPr>
            <a:spLocks noGrp="1"/>
          </p:cNvSpPr>
          <p:nvPr>
            <p:ph type="title"/>
          </p:nvPr>
        </p:nvSpPr>
        <p:spPr>
          <a:xfrm>
            <a:off x="2071005" y="0"/>
            <a:ext cx="7068983" cy="858292"/>
          </a:xfrm>
        </p:spPr>
        <p:txBody>
          <a:bodyPr/>
          <a:lstStyle/>
          <a:p>
            <a:r>
              <a:rPr lang="en-US" dirty="0"/>
              <a:t>DOC Categorical Exclusions</a:t>
            </a:r>
          </a:p>
        </p:txBody>
      </p:sp>
      <p:sp>
        <p:nvSpPr>
          <p:cNvPr id="6" name="Text Placeholder 2">
            <a:extLst>
              <a:ext uri="{FF2B5EF4-FFF2-40B4-BE49-F238E27FC236}">
                <a16:creationId xmlns:a16="http://schemas.microsoft.com/office/drawing/2014/main" id="{929C2DF2-CD79-E208-C517-C1798EC83934}"/>
              </a:ext>
            </a:extLst>
          </p:cNvPr>
          <p:cNvSpPr txBox="1">
            <a:spLocks/>
          </p:cNvSpPr>
          <p:nvPr/>
        </p:nvSpPr>
        <p:spPr>
          <a:xfrm>
            <a:off x="440870" y="1016076"/>
            <a:ext cx="7888621" cy="3768863"/>
          </a:xfrm>
          <a:prstGeom prst="rect">
            <a:avLst/>
          </a:prstGeom>
          <a:noFill/>
          <a:ln>
            <a:noFill/>
          </a:ln>
        </p:spPr>
        <p:txBody>
          <a:bodyPr spcFirstLastPara="1" wrap="square" lIns="68569" tIns="68569" rIns="68569" bIns="68569" anchor="t" anchorCtr="0"/>
          <a:lstStyle>
            <a:defPPr marR="0" lvl="0" algn="l" rtl="0">
              <a:lnSpc>
                <a:spcPct val="100000"/>
              </a:lnSpc>
              <a:spcBef>
                <a:spcPts val="0"/>
              </a:spcBef>
              <a:spcAft>
                <a:spcPts val="0"/>
              </a:spcAft>
            </a:defPPr>
            <a:lvl1pPr marL="457200" marR="0" lvl="0" indent="-317500" algn="l" rtl="0">
              <a:lnSpc>
                <a:spcPct val="100000"/>
              </a:lnSpc>
              <a:spcBef>
                <a:spcPts val="640"/>
              </a:spcBef>
              <a:spcAft>
                <a:spcPts val="0"/>
              </a:spcAft>
              <a:buClr>
                <a:schemeClr val="dk1"/>
              </a:buClr>
              <a:buSzPts val="1400"/>
              <a:buFont typeface="Arial"/>
              <a:buChar char="●"/>
              <a:defRPr sz="3200" b="0" i="0" u="none" strike="noStrike" cap="none">
                <a:solidFill>
                  <a:schemeClr val="dk1"/>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9pPr>
          </a:lstStyle>
          <a:p>
            <a:pPr marL="559594" indent="-559594" algn="just">
              <a:spcAft>
                <a:spcPts val="900"/>
              </a:spcAft>
              <a:buNone/>
            </a:pPr>
            <a:r>
              <a:rPr lang="en-US" sz="1500" b="1" dirty="0"/>
              <a:t>A-3	Software Development, Data Analysis or Testing</a:t>
            </a:r>
          </a:p>
          <a:p>
            <a:pPr marL="559594" indent="-559594" algn="just">
              <a:spcAft>
                <a:spcPts val="900"/>
              </a:spcAft>
              <a:buNone/>
            </a:pPr>
            <a:r>
              <a:rPr lang="en-US" sz="1500" b="1" dirty="0"/>
              <a:t>A-4	Siting, Construction and Operation of Microwave/Radio Communication Towers less than 200 feet in height</a:t>
            </a:r>
          </a:p>
          <a:p>
            <a:pPr marL="559594" indent="-559594" algn="just">
              <a:spcAft>
                <a:spcPts val="900"/>
              </a:spcAft>
              <a:buNone/>
            </a:pPr>
            <a:r>
              <a:rPr lang="en-US" sz="1500" b="1" dirty="0"/>
              <a:t>A-5	Retrofit and/or Upgrade of Existing Microwave/Radio Communication Towers that do no require ground disturbance</a:t>
            </a:r>
          </a:p>
          <a:p>
            <a:pPr marL="559594" indent="-559594" algn="just">
              <a:spcAft>
                <a:spcPts val="900"/>
              </a:spcAft>
              <a:buNone/>
            </a:pPr>
            <a:r>
              <a:rPr lang="en-US" sz="1500" b="1" dirty="0"/>
              <a:t>A-6	Adding Fiber Optic Cable to transmission structures or burying Fiber Optic Cable  in existing Rights-of-Way</a:t>
            </a:r>
          </a:p>
          <a:p>
            <a:pPr marL="559594" indent="-559594" algn="just">
              <a:spcAft>
                <a:spcPts val="900"/>
              </a:spcAft>
              <a:buNone/>
            </a:pPr>
            <a:r>
              <a:rPr lang="en-US" sz="1500" b="1" dirty="0"/>
              <a:t>A-7	Acquisition, installation, operation and removal of communications systems, data processing equipment and electronic equipment</a:t>
            </a:r>
          </a:p>
          <a:p>
            <a:pPr marL="559594" indent="-559594" algn="just">
              <a:spcAft>
                <a:spcPts val="900"/>
              </a:spcAft>
              <a:buNone/>
            </a:pPr>
            <a:r>
              <a:rPr lang="en-US" sz="1500" b="1" dirty="0">
                <a:solidFill>
                  <a:srgbClr val="FF0000"/>
                </a:solidFill>
              </a:rPr>
              <a:t>A-8	Planning activities </a:t>
            </a:r>
            <a:r>
              <a:rPr lang="en-US" sz="1500" b="1" dirty="0"/>
              <a:t>and classroom-based training using existing conference rooms and facilities</a:t>
            </a:r>
          </a:p>
          <a:p>
            <a:pPr marL="559594" indent="-559594" algn="just">
              <a:spcAft>
                <a:spcPts val="900"/>
              </a:spcAft>
              <a:buNone/>
            </a:pPr>
            <a:endParaRPr lang="en-US" sz="1500" dirty="0"/>
          </a:p>
        </p:txBody>
      </p:sp>
    </p:spTree>
    <p:extLst>
      <p:ext uri="{BB962C8B-B14F-4D97-AF65-F5344CB8AC3E}">
        <p14:creationId xmlns:p14="http://schemas.microsoft.com/office/powerpoint/2010/main" val="4079888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88B9B03-484C-F5FE-3639-004FC004D47C}"/>
              </a:ext>
            </a:extLst>
          </p:cNvPr>
          <p:cNvSpPr>
            <a:spLocks noGrp="1"/>
          </p:cNvSpPr>
          <p:nvPr>
            <p:ph type="title"/>
          </p:nvPr>
        </p:nvSpPr>
        <p:spPr>
          <a:xfrm>
            <a:off x="2071005" y="0"/>
            <a:ext cx="7068983" cy="858292"/>
          </a:xfrm>
        </p:spPr>
        <p:txBody>
          <a:bodyPr/>
          <a:lstStyle/>
          <a:p>
            <a:r>
              <a:rPr lang="en-US" dirty="0"/>
              <a:t>DOC Categorical Exclusions</a:t>
            </a:r>
          </a:p>
        </p:txBody>
      </p:sp>
      <p:sp>
        <p:nvSpPr>
          <p:cNvPr id="8" name="Text Placeholder 2">
            <a:extLst>
              <a:ext uri="{FF2B5EF4-FFF2-40B4-BE49-F238E27FC236}">
                <a16:creationId xmlns:a16="http://schemas.microsoft.com/office/drawing/2014/main" id="{929C2DF2-CD79-E208-C517-C1798EC83934}"/>
              </a:ext>
            </a:extLst>
          </p:cNvPr>
          <p:cNvSpPr txBox="1">
            <a:spLocks/>
          </p:cNvSpPr>
          <p:nvPr/>
        </p:nvSpPr>
        <p:spPr>
          <a:xfrm>
            <a:off x="479292" y="976010"/>
            <a:ext cx="8180614" cy="3831845"/>
          </a:xfrm>
          <a:prstGeom prst="rect">
            <a:avLst/>
          </a:prstGeom>
          <a:noFill/>
          <a:ln>
            <a:noFill/>
          </a:ln>
        </p:spPr>
        <p:txBody>
          <a:bodyPr spcFirstLastPara="1" wrap="square" lIns="68569" tIns="68569" rIns="68569" bIns="68569" anchor="t" anchorCtr="0"/>
          <a:lstStyle>
            <a:defPPr marR="0" lvl="0" algn="l" rtl="0">
              <a:lnSpc>
                <a:spcPct val="100000"/>
              </a:lnSpc>
              <a:spcBef>
                <a:spcPts val="0"/>
              </a:spcBef>
              <a:spcAft>
                <a:spcPts val="0"/>
              </a:spcAft>
            </a:defPPr>
            <a:lvl1pPr marL="457200" marR="0" lvl="0" indent="-317500" algn="l" rtl="0">
              <a:lnSpc>
                <a:spcPct val="100000"/>
              </a:lnSpc>
              <a:spcBef>
                <a:spcPts val="640"/>
              </a:spcBef>
              <a:spcAft>
                <a:spcPts val="0"/>
              </a:spcAft>
              <a:buClr>
                <a:schemeClr val="dk1"/>
              </a:buClr>
              <a:buSzPts val="1400"/>
              <a:buFont typeface="Arial"/>
              <a:buChar char="●"/>
              <a:defRPr sz="3200" b="0" i="0" u="none" strike="noStrike" cap="none">
                <a:solidFill>
                  <a:schemeClr val="dk1"/>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9pPr>
          </a:lstStyle>
          <a:p>
            <a:pPr marL="559594" indent="-559594" algn="just">
              <a:spcAft>
                <a:spcPts val="900"/>
              </a:spcAft>
              <a:buNone/>
            </a:pPr>
            <a:r>
              <a:rPr lang="en-US" sz="1500" b="1" dirty="0"/>
              <a:t>A-9	Purchase of mobile and portable equipment and infrastructure which is stored in previously existing structures or facilities</a:t>
            </a:r>
          </a:p>
          <a:p>
            <a:pPr marL="559594" indent="-559594" algn="just">
              <a:buNone/>
            </a:pPr>
            <a:r>
              <a:rPr lang="en-US" sz="1500" b="1" dirty="0"/>
              <a:t>A-10	Siting, construction, modification of, and operation of support buildings and support structures within or contiguous to an already-developed area </a:t>
            </a:r>
          </a:p>
          <a:p>
            <a:pPr marL="812006" indent="-252413" algn="just"/>
            <a:r>
              <a:rPr lang="en-US" sz="1500" b="1" dirty="0"/>
              <a:t>Includes trailers and pre-fabricated buildings</a:t>
            </a:r>
          </a:p>
          <a:p>
            <a:pPr marL="812006" indent="-252413" algn="just">
              <a:spcAft>
                <a:spcPts val="900"/>
              </a:spcAft>
            </a:pPr>
            <a:r>
              <a:rPr lang="en-US" sz="1500" b="1" dirty="0"/>
              <a:t>Active utilities and currently-used roads are readily accessible</a:t>
            </a:r>
          </a:p>
          <a:p>
            <a:pPr marL="559594" indent="-559594" algn="just">
              <a:buNone/>
            </a:pPr>
            <a:r>
              <a:rPr lang="en-US" sz="1500" b="1" dirty="0"/>
              <a:t>A-11	Personnel, fiscal, management and administrative activities</a:t>
            </a:r>
          </a:p>
        </p:txBody>
      </p:sp>
    </p:spTree>
    <p:extLst>
      <p:ext uri="{BB962C8B-B14F-4D97-AF65-F5344CB8AC3E}">
        <p14:creationId xmlns:p14="http://schemas.microsoft.com/office/powerpoint/2010/main" val="1845665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8026BE-1636-4D44-B37D-5E2782981360}"/>
              </a:ext>
            </a:extLst>
          </p:cNvPr>
          <p:cNvSpPr txBox="1"/>
          <p:nvPr/>
        </p:nvSpPr>
        <p:spPr>
          <a:xfrm>
            <a:off x="692550" y="1556336"/>
            <a:ext cx="7383370" cy="2893100"/>
          </a:xfrm>
          <a:prstGeom prst="rect">
            <a:avLst/>
          </a:prstGeom>
          <a:noFill/>
        </p:spPr>
        <p:txBody>
          <a:bodyPr wrap="square" rtlCol="0">
            <a:spAutoFit/>
          </a:bodyPr>
          <a:lstStyle/>
          <a:p>
            <a:pPr algn="ctr">
              <a:spcAft>
                <a:spcPts val="1200"/>
              </a:spcAft>
            </a:pPr>
            <a:r>
              <a:rPr lang="en-US" sz="2800" b="1" dirty="0">
                <a:solidFill>
                  <a:srgbClr val="711A1A"/>
                </a:solidFill>
                <a:latin typeface="Arial" panose="020B0604020202020204" pitchFamily="34" charset="0"/>
                <a:cs typeface="Arial" panose="020B0604020202020204" pitchFamily="34" charset="0"/>
              </a:rPr>
              <a:t>If Yes – Categorical Exclusion</a:t>
            </a:r>
          </a:p>
          <a:p>
            <a:pPr algn="ctr">
              <a:spcAft>
                <a:spcPts val="1200"/>
              </a:spcAft>
            </a:pPr>
            <a:endParaRPr lang="en-US" sz="4800" b="1" dirty="0">
              <a:solidFill>
                <a:srgbClr val="711A1A"/>
              </a:solidFill>
              <a:latin typeface="Arial" panose="020B0604020202020204" pitchFamily="34" charset="0"/>
              <a:cs typeface="Arial" panose="020B0604020202020204" pitchFamily="34" charset="0"/>
            </a:endParaRPr>
          </a:p>
          <a:p>
            <a:pPr algn="ctr">
              <a:spcAft>
                <a:spcPts val="1200"/>
              </a:spcAft>
            </a:pPr>
            <a:r>
              <a:rPr lang="en-US" sz="2800" b="1" i="1" dirty="0">
                <a:solidFill>
                  <a:srgbClr val="711A1A"/>
                </a:solidFill>
                <a:latin typeface="Arial" panose="020B0604020202020204" pitchFamily="34" charset="0"/>
                <a:cs typeface="Arial" panose="020B0604020202020204" pitchFamily="34" charset="0"/>
              </a:rPr>
              <a:t>If No, an Environmental Assessment will be required</a:t>
            </a:r>
            <a:endParaRPr lang="en-US" sz="2800" b="1" i="1" dirty="0">
              <a:solidFill>
                <a:srgbClr val="711A1A"/>
              </a:solidFill>
              <a:cs typeface="Arial" panose="020B0604020202020204" pitchFamily="34" charset="0"/>
            </a:endParaRPr>
          </a:p>
          <a:p>
            <a:endParaRPr lang="en-US" sz="2000" dirty="0">
              <a:solidFill>
                <a:srgbClr val="711A1A"/>
              </a:solidFill>
              <a:latin typeface="Arial" panose="020B0604020202020204" pitchFamily="34" charset="0"/>
              <a:cs typeface="Arial" panose="020B0604020202020204" pitchFamily="34" charset="0"/>
            </a:endParaRPr>
          </a:p>
        </p:txBody>
      </p:sp>
      <p:sp>
        <p:nvSpPr>
          <p:cNvPr id="2" name="Title 2">
            <a:extLst>
              <a:ext uri="{FF2B5EF4-FFF2-40B4-BE49-F238E27FC236}">
                <a16:creationId xmlns:a16="http://schemas.microsoft.com/office/drawing/2014/main" id="{E88B9B03-484C-F5FE-3639-004FC004D47C}"/>
              </a:ext>
            </a:extLst>
          </p:cNvPr>
          <p:cNvSpPr>
            <a:spLocks noGrp="1"/>
          </p:cNvSpPr>
          <p:nvPr>
            <p:ph type="title"/>
          </p:nvPr>
        </p:nvSpPr>
        <p:spPr>
          <a:xfrm>
            <a:off x="2071005" y="0"/>
            <a:ext cx="7068983" cy="858292"/>
          </a:xfrm>
        </p:spPr>
        <p:txBody>
          <a:bodyPr/>
          <a:lstStyle/>
          <a:p>
            <a:r>
              <a:rPr lang="en-US" dirty="0"/>
              <a:t>EDA Environmental Review</a:t>
            </a:r>
          </a:p>
        </p:txBody>
      </p:sp>
    </p:spTree>
    <p:extLst>
      <p:ext uri="{BB962C8B-B14F-4D97-AF65-F5344CB8AC3E}">
        <p14:creationId xmlns:p14="http://schemas.microsoft.com/office/powerpoint/2010/main" val="230245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E8DEC-59E8-C0A9-5EC3-3589250425A8}"/>
              </a:ext>
            </a:extLst>
          </p:cNvPr>
          <p:cNvSpPr>
            <a:spLocks noGrp="1"/>
          </p:cNvSpPr>
          <p:nvPr>
            <p:ph type="title"/>
          </p:nvPr>
        </p:nvSpPr>
        <p:spPr/>
        <p:txBody>
          <a:bodyPr/>
          <a:lstStyle/>
          <a:p>
            <a:r>
              <a:rPr lang="en-US" dirty="0"/>
              <a:t>Environmental Assessments (EAs)</a:t>
            </a:r>
          </a:p>
        </p:txBody>
      </p:sp>
      <p:sp>
        <p:nvSpPr>
          <p:cNvPr id="5" name="Text Placeholder 2">
            <a:extLst>
              <a:ext uri="{FF2B5EF4-FFF2-40B4-BE49-F238E27FC236}">
                <a16:creationId xmlns:a16="http://schemas.microsoft.com/office/drawing/2014/main" id="{EAC2ABB2-89EC-4640-B30D-71A5F4CB2217}"/>
              </a:ext>
            </a:extLst>
          </p:cNvPr>
          <p:cNvSpPr>
            <a:spLocks noGrp="1"/>
          </p:cNvSpPr>
          <p:nvPr>
            <p:ph type="body" idx="1"/>
          </p:nvPr>
        </p:nvSpPr>
        <p:spPr>
          <a:xfrm>
            <a:off x="484742" y="1082067"/>
            <a:ext cx="8328752" cy="3611117"/>
          </a:xfrm>
        </p:spPr>
        <p:txBody>
          <a:bodyPr>
            <a:normAutofit/>
          </a:bodyPr>
          <a:lstStyle/>
          <a:p>
            <a:pPr marL="104775" indent="0">
              <a:spcAft>
                <a:spcPts val="1800"/>
              </a:spcAft>
              <a:buClr>
                <a:schemeClr val="bg1"/>
              </a:buClr>
              <a:buSzPct val="80000"/>
              <a:buNone/>
            </a:pPr>
            <a:r>
              <a:rPr lang="en-US" dirty="0"/>
              <a:t>If an EA is determined to be required</a:t>
            </a:r>
            <a:r>
              <a:rPr lang="en-US" i="1" dirty="0"/>
              <a:t>:</a:t>
            </a:r>
          </a:p>
          <a:p>
            <a:pPr>
              <a:spcAft>
                <a:spcPts val="450"/>
              </a:spcAft>
              <a:buClr>
                <a:schemeClr val="tx1"/>
              </a:buClr>
              <a:buSzPct val="80000"/>
            </a:pPr>
            <a:r>
              <a:rPr lang="en-US" sz="1800" dirty="0"/>
              <a:t>Request any missing documentation/mapping (curing request)</a:t>
            </a:r>
          </a:p>
          <a:p>
            <a:pPr>
              <a:buClr>
                <a:schemeClr val="tx1"/>
              </a:buClr>
              <a:buSzPct val="85000"/>
            </a:pPr>
            <a:r>
              <a:rPr lang="en-US" sz="1800" dirty="0"/>
              <a:t>Initiate SHPO Consultation (if not already started)</a:t>
            </a:r>
          </a:p>
          <a:p>
            <a:pPr marL="628650" lvl="1" indent="-285750">
              <a:spcAft>
                <a:spcPts val="450"/>
              </a:spcAft>
              <a:buClr>
                <a:schemeClr val="tx1"/>
              </a:buClr>
              <a:buSzPct val="85000"/>
              <a:buFont typeface="Wingdings" panose="05000000000000000000" pitchFamily="2" charset="2"/>
              <a:buChar char="Ø"/>
            </a:pPr>
            <a:r>
              <a:rPr lang="en-US" sz="1500" dirty="0"/>
              <a:t>Can delegate task to applicant/grantee</a:t>
            </a:r>
          </a:p>
          <a:p>
            <a:pPr>
              <a:buClr>
                <a:schemeClr val="tx1"/>
              </a:buClr>
              <a:buSzPct val="85000"/>
            </a:pPr>
            <a:r>
              <a:rPr lang="en-US" sz="1800" dirty="0"/>
              <a:t> Initiate THPO Consultation</a:t>
            </a:r>
          </a:p>
          <a:p>
            <a:pPr marL="628650" lvl="1" indent="-285750">
              <a:spcAft>
                <a:spcPts val="450"/>
              </a:spcAft>
              <a:buClr>
                <a:schemeClr val="tx1"/>
              </a:buClr>
              <a:buSzPct val="85000"/>
              <a:buFont typeface="Wingdings" panose="05000000000000000000" pitchFamily="2" charset="2"/>
              <a:buChar char="Ø"/>
            </a:pPr>
            <a:r>
              <a:rPr lang="en-US" sz="1500" u="sng" dirty="0"/>
              <a:t>Must</a:t>
            </a:r>
            <a:r>
              <a:rPr lang="en-US" sz="1500" dirty="0"/>
              <a:t> be initiated by EDA</a:t>
            </a:r>
          </a:p>
          <a:p>
            <a:pPr>
              <a:buClr>
                <a:schemeClr val="tx1"/>
              </a:buClr>
              <a:buSzPct val="85000"/>
            </a:pPr>
            <a:r>
              <a:rPr lang="en-US" sz="1800" dirty="0"/>
              <a:t> Request NEPA Public Notice Publication</a:t>
            </a:r>
          </a:p>
          <a:p>
            <a:pPr marL="628650" lvl="1" indent="-285750">
              <a:spcAft>
                <a:spcPts val="450"/>
              </a:spcAft>
              <a:buClr>
                <a:schemeClr val="tx1"/>
              </a:buClr>
              <a:buSzPct val="85000"/>
              <a:buFont typeface="Wingdings" panose="05000000000000000000" pitchFamily="2" charset="2"/>
              <a:buChar char="Ø"/>
            </a:pPr>
            <a:r>
              <a:rPr lang="en-US" sz="1500" dirty="0"/>
              <a:t>30 day public comment period</a:t>
            </a:r>
          </a:p>
          <a:p>
            <a:pPr>
              <a:buClr>
                <a:schemeClr val="tx1"/>
              </a:buClr>
              <a:buSzPct val="85000"/>
            </a:pPr>
            <a:r>
              <a:rPr lang="en-US" sz="1800" dirty="0"/>
              <a:t>Initiate/Request coordination with USACE  (if applicable)</a:t>
            </a:r>
          </a:p>
        </p:txBody>
      </p:sp>
    </p:spTree>
    <p:extLst>
      <p:ext uri="{BB962C8B-B14F-4D97-AF65-F5344CB8AC3E}">
        <p14:creationId xmlns:p14="http://schemas.microsoft.com/office/powerpoint/2010/main" val="2909209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E8DEC-59E8-C0A9-5EC3-3589250425A8}"/>
              </a:ext>
            </a:extLst>
          </p:cNvPr>
          <p:cNvSpPr>
            <a:spLocks noGrp="1"/>
          </p:cNvSpPr>
          <p:nvPr>
            <p:ph type="title"/>
          </p:nvPr>
        </p:nvSpPr>
        <p:spPr/>
        <p:txBody>
          <a:bodyPr/>
          <a:lstStyle/>
          <a:p>
            <a:r>
              <a:rPr lang="en-US" dirty="0"/>
              <a:t>Environmental Assessments (EAs)</a:t>
            </a:r>
          </a:p>
        </p:txBody>
      </p:sp>
      <p:sp>
        <p:nvSpPr>
          <p:cNvPr id="6" name="Text Placeholder 2">
            <a:extLst>
              <a:ext uri="{FF2B5EF4-FFF2-40B4-BE49-F238E27FC236}">
                <a16:creationId xmlns:a16="http://schemas.microsoft.com/office/drawing/2014/main" id="{EAC2ABB2-89EC-4640-B30D-71A5F4CB2217}"/>
              </a:ext>
            </a:extLst>
          </p:cNvPr>
          <p:cNvSpPr>
            <a:spLocks noGrp="1"/>
          </p:cNvSpPr>
          <p:nvPr>
            <p:ph type="body" idx="1"/>
          </p:nvPr>
        </p:nvSpPr>
        <p:spPr>
          <a:xfrm>
            <a:off x="512313" y="937453"/>
            <a:ext cx="8113894" cy="3326076"/>
          </a:xfrm>
        </p:spPr>
        <p:txBody>
          <a:bodyPr>
            <a:normAutofit lnSpcReduction="10000"/>
          </a:bodyPr>
          <a:lstStyle/>
          <a:p>
            <a:pPr marL="104775" indent="0">
              <a:buClr>
                <a:schemeClr val="bg1"/>
              </a:buClr>
              <a:buSzPct val="80000"/>
              <a:buNone/>
            </a:pPr>
            <a:br>
              <a:rPr lang="en-US" i="1" dirty="0"/>
            </a:br>
            <a:r>
              <a:rPr lang="en-US" i="1" dirty="0"/>
              <a:t>EDA Process – </a:t>
            </a:r>
          </a:p>
          <a:p>
            <a:pPr marL="104775" indent="0">
              <a:buClr>
                <a:schemeClr val="bg1"/>
              </a:buClr>
              <a:buSzPct val="80000"/>
              <a:buNone/>
            </a:pPr>
            <a:endParaRPr lang="en-US" dirty="0"/>
          </a:p>
          <a:p>
            <a:pPr marL="968375" lvl="1" indent="-285750">
              <a:spcAft>
                <a:spcPts val="600"/>
              </a:spcAft>
              <a:buClr>
                <a:schemeClr val="tx1"/>
              </a:buClr>
              <a:buSzPct val="100000"/>
              <a:buFont typeface="Wingdings" panose="05000000000000000000" pitchFamily="2" charset="2"/>
              <a:buChar char="Ø"/>
            </a:pPr>
            <a:r>
              <a:rPr lang="en-US" sz="1800" dirty="0"/>
              <a:t>Prepare the Environmental Assessment</a:t>
            </a:r>
          </a:p>
          <a:p>
            <a:pPr marL="968375" lvl="1" indent="-285750">
              <a:spcAft>
                <a:spcPts val="600"/>
              </a:spcAft>
              <a:buClr>
                <a:schemeClr val="tx1"/>
              </a:buClr>
              <a:buSzPct val="100000"/>
              <a:buFont typeface="Wingdings" panose="05000000000000000000" pitchFamily="2" charset="2"/>
              <a:buChar char="Ø"/>
            </a:pPr>
            <a:r>
              <a:rPr lang="en-US" sz="1800" dirty="0"/>
              <a:t>Conclude with a Finding of No Significant Impact (FONSI)</a:t>
            </a:r>
          </a:p>
          <a:p>
            <a:pPr marL="968375" lvl="1" indent="-285750">
              <a:spcAft>
                <a:spcPts val="600"/>
              </a:spcAft>
              <a:buClr>
                <a:schemeClr val="tx1"/>
              </a:buClr>
              <a:buSzPct val="100000"/>
              <a:buFont typeface="Wingdings" panose="05000000000000000000" pitchFamily="2" charset="2"/>
              <a:buChar char="Ø"/>
            </a:pPr>
            <a:r>
              <a:rPr lang="en-US" sz="1800" dirty="0"/>
              <a:t>Add Special Award Conditions (SACs) as necessary</a:t>
            </a:r>
          </a:p>
          <a:p>
            <a:pPr marL="1371600" lvl="3" indent="-342900">
              <a:buClr>
                <a:schemeClr val="tx1"/>
              </a:buClr>
              <a:buFont typeface="Arial" panose="020B0604020202020204" pitchFamily="34" charset="0"/>
              <a:buChar char="•"/>
            </a:pPr>
            <a:r>
              <a:rPr lang="en-US" sz="1800" dirty="0">
                <a:solidFill>
                  <a:schemeClr val="tx1"/>
                </a:solidFill>
              </a:rPr>
              <a:t>Use list of approved SACs with any needed guidance from Legal (for rarely-used SACs)</a:t>
            </a:r>
          </a:p>
          <a:p>
            <a:pPr marL="1371600" lvl="3" indent="-342900">
              <a:buClr>
                <a:schemeClr val="tx1"/>
              </a:buClr>
              <a:buFont typeface="Arial" panose="020B0604020202020204" pitchFamily="34" charset="0"/>
              <a:buChar char="•"/>
            </a:pPr>
            <a:r>
              <a:rPr lang="en-US" sz="1800" dirty="0">
                <a:solidFill>
                  <a:schemeClr val="tx1"/>
                </a:solidFill>
              </a:rPr>
              <a:t>SACs should not be used for things that are supposed to be handled during review period (i.e. SHPO/THPO consultation efforts)</a:t>
            </a:r>
          </a:p>
          <a:p>
            <a:pPr marL="968375" lvl="1" indent="-285750">
              <a:buClr>
                <a:schemeClr val="tx1"/>
              </a:buClr>
              <a:buSzPct val="100000"/>
              <a:buFont typeface="Wingdings" panose="05000000000000000000" pitchFamily="2" charset="2"/>
              <a:buChar char="Ø"/>
            </a:pPr>
            <a:endParaRPr lang="en-US" sz="1800" dirty="0"/>
          </a:p>
        </p:txBody>
      </p:sp>
    </p:spTree>
    <p:extLst>
      <p:ext uri="{BB962C8B-B14F-4D97-AF65-F5344CB8AC3E}">
        <p14:creationId xmlns:p14="http://schemas.microsoft.com/office/powerpoint/2010/main" val="3767338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CF3D2-5C4E-B5AA-26CD-1985B05BE51C}"/>
              </a:ext>
            </a:extLst>
          </p:cNvPr>
          <p:cNvSpPr>
            <a:spLocks noGrp="1"/>
          </p:cNvSpPr>
          <p:nvPr>
            <p:ph type="title"/>
          </p:nvPr>
        </p:nvSpPr>
        <p:spPr>
          <a:xfrm>
            <a:off x="1200845" y="837647"/>
            <a:ext cx="3641630" cy="832460"/>
          </a:xfrm>
        </p:spPr>
        <p:txBody>
          <a:bodyPr vert="horz" lIns="91440" tIns="45720" rIns="91440" bIns="45720" rtlCol="0" anchor="b">
            <a:normAutofit/>
          </a:bodyPr>
          <a:lstStyle/>
          <a:p>
            <a:pPr defTabSz="914400"/>
            <a:r>
              <a:rPr lang="en-US" sz="2500" dirty="0">
                <a:solidFill>
                  <a:schemeClr val="tx2"/>
                </a:solidFill>
                <a:latin typeface="Palatino Linotype" panose="02040502050505030304" pitchFamily="18" charset="0"/>
              </a:rPr>
              <a:t>What Does a REO Do?</a:t>
            </a:r>
          </a:p>
        </p:txBody>
      </p:sp>
      <p:sp>
        <p:nvSpPr>
          <p:cNvPr id="4" name="Text Placeholder 3">
            <a:extLst>
              <a:ext uri="{FF2B5EF4-FFF2-40B4-BE49-F238E27FC236}">
                <a16:creationId xmlns:a16="http://schemas.microsoft.com/office/drawing/2014/main" id="{50ECC4FD-ABE7-023E-677A-D698C8517073}"/>
              </a:ext>
            </a:extLst>
          </p:cNvPr>
          <p:cNvSpPr>
            <a:spLocks noGrp="1"/>
          </p:cNvSpPr>
          <p:nvPr>
            <p:ph type="body" sz="half" idx="2"/>
          </p:nvPr>
        </p:nvSpPr>
        <p:spPr>
          <a:xfrm>
            <a:off x="427615" y="2179414"/>
            <a:ext cx="6014542" cy="2587959"/>
          </a:xfrm>
        </p:spPr>
        <p:txBody>
          <a:bodyPr vert="horz" lIns="91440" tIns="45720" rIns="91440" bIns="45720" rtlCol="0" anchor="t">
            <a:noAutofit/>
          </a:bodyPr>
          <a:lstStyle/>
          <a:p>
            <a:pPr indent="-228600" defTabSz="914400">
              <a:lnSpc>
                <a:spcPct val="110000"/>
              </a:lnSpc>
              <a:buFont typeface="Arial" panose="020B0604020202020204" pitchFamily="34" charset="0"/>
              <a:buChar char="•"/>
            </a:pPr>
            <a:r>
              <a:rPr lang="en-US" sz="1400" dirty="0">
                <a:solidFill>
                  <a:schemeClr val="accent6"/>
                </a:solidFill>
              </a:rPr>
              <a:t>Review Applications for Environmental Issues</a:t>
            </a:r>
          </a:p>
          <a:p>
            <a:pPr indent="-228600" defTabSz="914400">
              <a:lnSpc>
                <a:spcPct val="110000"/>
              </a:lnSpc>
              <a:buFont typeface="Arial" panose="020B0604020202020204" pitchFamily="34" charset="0"/>
              <a:buChar char="•"/>
            </a:pPr>
            <a:r>
              <a:rPr lang="en-US" sz="1400" dirty="0">
                <a:solidFill>
                  <a:schemeClr val="accent6"/>
                </a:solidFill>
              </a:rPr>
              <a:t>Technical Assistance</a:t>
            </a:r>
          </a:p>
          <a:p>
            <a:pPr indent="-228600" defTabSz="914400">
              <a:lnSpc>
                <a:spcPct val="110000"/>
              </a:lnSpc>
              <a:buFont typeface="Arial" panose="020B0604020202020204" pitchFamily="34" charset="0"/>
              <a:buChar char="•"/>
            </a:pPr>
            <a:r>
              <a:rPr lang="en-US" sz="1400" dirty="0">
                <a:solidFill>
                  <a:schemeClr val="accent6"/>
                </a:solidFill>
              </a:rPr>
              <a:t>Provide Guidance for Environmental Documentation</a:t>
            </a:r>
          </a:p>
          <a:p>
            <a:pPr indent="-228600" defTabSz="914400">
              <a:lnSpc>
                <a:spcPct val="110000"/>
              </a:lnSpc>
              <a:buFont typeface="Arial" panose="020B0604020202020204" pitchFamily="34" charset="0"/>
              <a:buChar char="•"/>
            </a:pPr>
            <a:r>
              <a:rPr lang="en-US" sz="1400" dirty="0">
                <a:solidFill>
                  <a:schemeClr val="accent6"/>
                </a:solidFill>
              </a:rPr>
              <a:t>Consult with Other Federal Agencies</a:t>
            </a:r>
          </a:p>
          <a:p>
            <a:pPr indent="-228600" defTabSz="914400">
              <a:lnSpc>
                <a:spcPct val="110000"/>
              </a:lnSpc>
              <a:buFont typeface="Arial" panose="020B0604020202020204" pitchFamily="34" charset="0"/>
              <a:buChar char="•"/>
            </a:pPr>
            <a:r>
              <a:rPr lang="en-US" sz="1400" dirty="0">
                <a:solidFill>
                  <a:schemeClr val="accent6"/>
                </a:solidFill>
              </a:rPr>
              <a:t>Consult with Historic Preservation Offices </a:t>
            </a:r>
            <a:br>
              <a:rPr lang="en-US" sz="1400" dirty="0">
                <a:solidFill>
                  <a:schemeClr val="accent6"/>
                </a:solidFill>
              </a:rPr>
            </a:br>
            <a:r>
              <a:rPr lang="en-US" sz="1400" dirty="0">
                <a:solidFill>
                  <a:schemeClr val="accent6"/>
                </a:solidFill>
              </a:rPr>
              <a:t>                     (State and Tribal)</a:t>
            </a:r>
          </a:p>
          <a:p>
            <a:pPr indent="-228600" defTabSz="914400">
              <a:lnSpc>
                <a:spcPct val="110000"/>
              </a:lnSpc>
              <a:buFont typeface="Arial" panose="020B0604020202020204" pitchFamily="34" charset="0"/>
              <a:buChar char="•"/>
            </a:pPr>
            <a:r>
              <a:rPr lang="en-US" sz="1400" dirty="0">
                <a:solidFill>
                  <a:schemeClr val="accent6"/>
                </a:solidFill>
              </a:rPr>
              <a:t>Consult with the Advisory Council on Historic Preservation</a:t>
            </a:r>
          </a:p>
          <a:p>
            <a:pPr indent="-228600" defTabSz="914400">
              <a:lnSpc>
                <a:spcPct val="110000"/>
              </a:lnSpc>
              <a:buFont typeface="Arial" panose="020B0604020202020204" pitchFamily="34" charset="0"/>
              <a:buChar char="•"/>
            </a:pPr>
            <a:r>
              <a:rPr lang="en-US" sz="1400" dirty="0">
                <a:solidFill>
                  <a:schemeClr val="accent6"/>
                </a:solidFill>
              </a:rPr>
              <a:t>Prepare NEPA Document and Determine FONSI</a:t>
            </a:r>
          </a:p>
        </p:txBody>
      </p:sp>
      <p:pic>
        <p:nvPicPr>
          <p:cNvPr id="8" name="Picture 7">
            <a:extLst>
              <a:ext uri="{FF2B5EF4-FFF2-40B4-BE49-F238E27FC236}">
                <a16:creationId xmlns:a16="http://schemas.microsoft.com/office/drawing/2014/main" id="{2BABDF93-E3E1-9F6E-771C-608891367EEE}"/>
              </a:ext>
            </a:extLst>
          </p:cNvPr>
          <p:cNvPicPr>
            <a:picLocks noChangeAspect="1"/>
          </p:cNvPicPr>
          <p:nvPr/>
        </p:nvPicPr>
        <p:blipFill>
          <a:blip r:embed="rId3"/>
          <a:stretch>
            <a:fillRect/>
          </a:stretch>
        </p:blipFill>
        <p:spPr>
          <a:xfrm>
            <a:off x="5835647" y="601579"/>
            <a:ext cx="2566974" cy="3404417"/>
          </a:xfrm>
          <a:prstGeom prst="rect">
            <a:avLst/>
          </a:prstGeom>
        </p:spPr>
      </p:pic>
      <p:sp>
        <p:nvSpPr>
          <p:cNvPr id="3" name="Title 1">
            <a:extLst>
              <a:ext uri="{FF2B5EF4-FFF2-40B4-BE49-F238E27FC236}">
                <a16:creationId xmlns:a16="http://schemas.microsoft.com/office/drawing/2014/main" id="{D05878EC-1D77-4321-16FB-8439FAAAB1BE}"/>
              </a:ext>
            </a:extLst>
          </p:cNvPr>
          <p:cNvSpPr txBox="1">
            <a:spLocks/>
          </p:cNvSpPr>
          <p:nvPr/>
        </p:nvSpPr>
        <p:spPr>
          <a:xfrm>
            <a:off x="1104592" y="466951"/>
            <a:ext cx="3641630" cy="786926"/>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400" kern="1200">
                <a:solidFill>
                  <a:schemeClr val="bg1"/>
                </a:solidFill>
                <a:latin typeface="+mj-lt"/>
                <a:ea typeface="+mj-ea"/>
                <a:cs typeface="+mj-cs"/>
              </a:defRPr>
            </a:lvl1pPr>
          </a:lstStyle>
          <a:p>
            <a:pPr defTabSz="914400"/>
            <a:endParaRPr lang="en-US" sz="2500" dirty="0"/>
          </a:p>
        </p:txBody>
      </p:sp>
    </p:spTree>
    <p:extLst>
      <p:ext uri="{BB962C8B-B14F-4D97-AF65-F5344CB8AC3E}">
        <p14:creationId xmlns:p14="http://schemas.microsoft.com/office/powerpoint/2010/main" val="357535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07B9D7-22F8-475A-AFD1-125627CF9D38}"/>
              </a:ext>
            </a:extLst>
          </p:cNvPr>
          <p:cNvSpPr>
            <a:spLocks noGrp="1"/>
          </p:cNvSpPr>
          <p:nvPr>
            <p:ph type="title"/>
          </p:nvPr>
        </p:nvSpPr>
        <p:spPr/>
        <p:txBody>
          <a:bodyPr/>
          <a:lstStyle/>
          <a:p>
            <a:r>
              <a:rPr lang="en-US" dirty="0"/>
              <a:t>Resources</a:t>
            </a:r>
          </a:p>
        </p:txBody>
      </p:sp>
      <p:pic>
        <p:nvPicPr>
          <p:cNvPr id="7" name="Picture 6">
            <a:extLst>
              <a:ext uri="{FF2B5EF4-FFF2-40B4-BE49-F238E27FC236}">
                <a16:creationId xmlns:a16="http://schemas.microsoft.com/office/drawing/2014/main" id="{F17A1288-1C65-68E4-F943-97B62081C360}"/>
              </a:ext>
            </a:extLst>
          </p:cNvPr>
          <p:cNvPicPr>
            <a:picLocks noChangeAspect="1"/>
          </p:cNvPicPr>
          <p:nvPr/>
        </p:nvPicPr>
        <p:blipFill>
          <a:blip r:embed="rId3"/>
          <a:stretch>
            <a:fillRect/>
          </a:stretch>
        </p:blipFill>
        <p:spPr>
          <a:xfrm>
            <a:off x="395820" y="995082"/>
            <a:ext cx="1913818" cy="3473629"/>
          </a:xfrm>
          <a:prstGeom prst="rect">
            <a:avLst/>
          </a:prstGeom>
        </p:spPr>
      </p:pic>
      <p:sp>
        <p:nvSpPr>
          <p:cNvPr id="8" name="Text Placeholder 7">
            <a:extLst>
              <a:ext uri="{FF2B5EF4-FFF2-40B4-BE49-F238E27FC236}">
                <a16:creationId xmlns:a16="http://schemas.microsoft.com/office/drawing/2014/main" id="{52A2B152-AC94-25CC-82A5-4629493D6638}"/>
              </a:ext>
            </a:extLst>
          </p:cNvPr>
          <p:cNvSpPr txBox="1">
            <a:spLocks noGrp="1"/>
          </p:cNvSpPr>
          <p:nvPr>
            <p:ph type="body" idx="1"/>
          </p:nvPr>
        </p:nvSpPr>
        <p:spPr>
          <a:xfrm>
            <a:off x="2309638" y="995082"/>
            <a:ext cx="5946856" cy="3741024"/>
          </a:xfrm>
          <a:prstGeom prst="rect">
            <a:avLst/>
          </a:prstGeom>
          <a:noFill/>
        </p:spPr>
        <p:txBody>
          <a:bodyPr wrap="square" rtlCol="0">
            <a:spAutoFit/>
          </a:bodyPr>
          <a:lstStyle/>
          <a:p>
            <a:pPr marL="0" indent="0">
              <a:buNone/>
            </a:pPr>
            <a:r>
              <a:rPr lang="en-US" sz="1200" b="1" dirty="0">
                <a:latin typeface="Noto Sans" panose="020B0502040504020204" pitchFamily="34" charset="0"/>
                <a:ea typeface="Noto Sans" panose="020B0502040504020204" pitchFamily="34" charset="0"/>
                <a:cs typeface="Noto Sans" panose="020B0502040504020204" pitchFamily="34" charset="0"/>
              </a:rPr>
              <a:t>EPA </a:t>
            </a:r>
            <a:r>
              <a:rPr lang="en-US" sz="1200" b="1" dirty="0" err="1">
                <a:latin typeface="Noto Sans" panose="020B0502040504020204" pitchFamily="34" charset="0"/>
                <a:ea typeface="Noto Sans" panose="020B0502040504020204" pitchFamily="34" charset="0"/>
                <a:cs typeface="Noto Sans" panose="020B0502040504020204" pitchFamily="34" charset="0"/>
              </a:rPr>
              <a:t>NEPAssist</a:t>
            </a:r>
            <a:endParaRPr lang="en-US" sz="1200" b="1" dirty="0">
              <a:latin typeface="Noto Sans" panose="020B0502040504020204" pitchFamily="34" charset="0"/>
              <a:ea typeface="Noto Sans" panose="020B0502040504020204" pitchFamily="34" charset="0"/>
              <a:cs typeface="Noto Sans" panose="020B0502040504020204" pitchFamily="34" charset="0"/>
            </a:endParaRPr>
          </a:p>
          <a:p>
            <a:pPr marL="84535" lvl="8" indent="-84535">
              <a:spcAft>
                <a:spcPts val="600"/>
              </a:spcAft>
              <a:buFont typeface="Arial" panose="020B0604020202020204" pitchFamily="34" charset="0"/>
              <a:buChar char="•"/>
            </a:pPr>
            <a:r>
              <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hlinkClick r:id="rId4">
                  <a:extLst>
                    <a:ext uri="{A12FA001-AC4F-418D-AE19-62706E023703}">
                      <ahyp:hlinkClr xmlns:ahyp="http://schemas.microsoft.com/office/drawing/2018/hyperlinkcolor" val="tx"/>
                    </a:ext>
                  </a:extLst>
                </a:hlinkClick>
              </a:rPr>
              <a:t>https://nepassisttool.epa.gov/nepassist/nepamap.aspx</a:t>
            </a:r>
            <a:endPar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endParaRPr>
          </a:p>
          <a:p>
            <a:pPr marL="84535" lvl="2" indent="-84535"/>
            <a:r>
              <a:rPr lang="en-US" sz="1200" b="1" dirty="0">
                <a:latin typeface="Noto Sans" panose="020B0502040504020204" pitchFamily="34" charset="0"/>
                <a:ea typeface="Noto Sans" panose="020B0502040504020204" pitchFamily="34" charset="0"/>
                <a:cs typeface="Noto Sans" panose="020B0502040504020204" pitchFamily="34" charset="0"/>
              </a:rPr>
              <a:t>USGS Maps</a:t>
            </a:r>
          </a:p>
          <a:p>
            <a:pPr marL="84535" lvl="2" indent="-84535">
              <a:spcAft>
                <a:spcPts val="600"/>
              </a:spcAft>
              <a:buFont typeface="Arial" panose="020B0604020202020204" pitchFamily="34" charset="0"/>
              <a:buChar char="•"/>
            </a:pPr>
            <a:r>
              <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hlinkClick r:id="rId5">
                  <a:extLst>
                    <a:ext uri="{A12FA001-AC4F-418D-AE19-62706E023703}">
                      <ahyp:hlinkClr xmlns:ahyp="http://schemas.microsoft.com/office/drawing/2018/hyperlinkcolor" val="tx"/>
                    </a:ext>
                  </a:extLst>
                </a:hlinkClick>
              </a:rPr>
              <a:t>https://store.usgs.gov</a:t>
            </a:r>
            <a:endPar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endParaRPr>
          </a:p>
          <a:p>
            <a:pPr marL="342900" lvl="2" indent="-342900"/>
            <a:r>
              <a:rPr lang="en-US" sz="1200" b="1" dirty="0">
                <a:latin typeface="Noto Sans" panose="020B0502040504020204" pitchFamily="34" charset="0"/>
                <a:ea typeface="Noto Sans" panose="020B0502040504020204" pitchFamily="34" charset="0"/>
                <a:cs typeface="Noto Sans" panose="020B0502040504020204" pitchFamily="34" charset="0"/>
              </a:rPr>
              <a:t>U.S. Coastal Zone Management Act Boundary</a:t>
            </a:r>
          </a:p>
          <a:p>
            <a:pPr marL="109538" lvl="2" indent="-109538">
              <a:spcAft>
                <a:spcPts val="600"/>
              </a:spcAft>
              <a:buFont typeface="Arial" panose="020B0604020202020204" pitchFamily="34" charset="0"/>
              <a:buChar char="•"/>
            </a:pPr>
            <a:r>
              <a:rPr lang="en-US" sz="900" b="1" dirty="0">
                <a:solidFill>
                  <a:srgbClr val="0070C0"/>
                </a:solidFill>
                <a:hlinkClick r:id="rId6">
                  <a:extLst>
                    <a:ext uri="{A12FA001-AC4F-418D-AE19-62706E023703}">
                      <ahyp:hlinkClr xmlns:ahyp="http://schemas.microsoft.com/office/drawing/2018/hyperlinkcolor" val="tx"/>
                    </a:ext>
                  </a:extLst>
                </a:hlinkClick>
              </a:rPr>
              <a:t>https://koordinates.com/layer/20522-us-coastal-zone-management-act-boundary/</a:t>
            </a:r>
            <a:endParaRPr lang="en-US" sz="900" b="1" dirty="0">
              <a:solidFill>
                <a:srgbClr val="0070C0"/>
              </a:solidFill>
            </a:endParaRPr>
          </a:p>
          <a:p>
            <a:pPr marL="84535" lvl="2" indent="-84535"/>
            <a:r>
              <a:rPr lang="en-US" sz="1200" b="1" dirty="0">
                <a:latin typeface="Noto Sans" panose="020B0502040504020204" pitchFamily="34" charset="0"/>
                <a:ea typeface="Noto Sans" panose="020B0502040504020204" pitchFamily="34" charset="0"/>
                <a:cs typeface="Noto Sans" panose="020B0502040504020204" pitchFamily="34" charset="0"/>
              </a:rPr>
              <a:t>USDA Web Soil Survey</a:t>
            </a:r>
          </a:p>
          <a:p>
            <a:pPr marL="84535" lvl="2" indent="-84535">
              <a:spcAft>
                <a:spcPts val="600"/>
              </a:spcAft>
              <a:buFont typeface="Arial" panose="020B0604020202020204" pitchFamily="34" charset="0"/>
              <a:buChar char="•"/>
            </a:pPr>
            <a:r>
              <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hlinkClick r:id="rId7">
                  <a:extLst>
                    <a:ext uri="{A12FA001-AC4F-418D-AE19-62706E023703}">
                      <ahyp:hlinkClr xmlns:ahyp="http://schemas.microsoft.com/office/drawing/2018/hyperlinkcolor" val="tx"/>
                    </a:ext>
                  </a:extLst>
                </a:hlinkClick>
              </a:rPr>
              <a:t>https://websoilsurvey.sc.egov.usda.gov</a:t>
            </a:r>
            <a:endPar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endParaRPr>
          </a:p>
          <a:p>
            <a:pPr marL="84535" lvl="2" indent="-84535"/>
            <a:r>
              <a:rPr lang="en-US" sz="1200" b="1" dirty="0">
                <a:latin typeface="Noto Sans" panose="020B0502040504020204" pitchFamily="34" charset="0"/>
                <a:ea typeface="Noto Sans" panose="020B0502040504020204" pitchFamily="34" charset="0"/>
                <a:cs typeface="Noto Sans" panose="020B0502040504020204" pitchFamily="34" charset="0"/>
              </a:rPr>
              <a:t>FEMA Maps</a:t>
            </a:r>
          </a:p>
          <a:p>
            <a:pPr marL="84535" lvl="2" indent="-84535">
              <a:spcAft>
                <a:spcPts val="600"/>
              </a:spcAft>
              <a:buFont typeface="Arial" panose="020B0604020202020204" pitchFamily="34" charset="0"/>
              <a:buChar char="•"/>
            </a:pPr>
            <a:r>
              <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hlinkClick r:id="rId8">
                  <a:extLst>
                    <a:ext uri="{A12FA001-AC4F-418D-AE19-62706E023703}">
                      <ahyp:hlinkClr xmlns:ahyp="http://schemas.microsoft.com/office/drawing/2018/hyperlinkcolor" val="tx"/>
                    </a:ext>
                  </a:extLst>
                </a:hlinkClick>
              </a:rPr>
              <a:t>https://msc.fema.gov</a:t>
            </a:r>
            <a:endPar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endParaRPr>
          </a:p>
          <a:p>
            <a:pPr marL="84535" lvl="2" indent="-84535"/>
            <a:r>
              <a:rPr lang="en-US" sz="1200" b="1" dirty="0">
                <a:latin typeface="Noto Sans" panose="020B0502040504020204" pitchFamily="34" charset="0"/>
                <a:ea typeface="Noto Sans" panose="020B0502040504020204" pitchFamily="34" charset="0"/>
                <a:cs typeface="Noto Sans" panose="020B0502040504020204" pitchFamily="34" charset="0"/>
              </a:rPr>
              <a:t>National Wetlands Inventory</a:t>
            </a:r>
          </a:p>
          <a:p>
            <a:pPr marL="84535" lvl="2" indent="-84535">
              <a:spcAft>
                <a:spcPts val="600"/>
              </a:spcAft>
              <a:buFont typeface="Arial" panose="020B0604020202020204" pitchFamily="34" charset="0"/>
              <a:buChar char="•"/>
            </a:pPr>
            <a:r>
              <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hlinkClick r:id="rId9">
                  <a:extLst>
                    <a:ext uri="{A12FA001-AC4F-418D-AE19-62706E023703}">
                      <ahyp:hlinkClr xmlns:ahyp="http://schemas.microsoft.com/office/drawing/2018/hyperlinkcolor" val="tx"/>
                    </a:ext>
                  </a:extLst>
                </a:hlinkClick>
              </a:rPr>
              <a:t>https://fwsprimary.wim.usgs.gov/wetlands/apps/wetlands-mapper/</a:t>
            </a:r>
            <a:endPar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endParaRPr>
          </a:p>
          <a:p>
            <a:pPr marL="84535" lvl="2" indent="-84535"/>
            <a:r>
              <a:rPr lang="en-US" sz="1200" b="1" dirty="0">
                <a:latin typeface="Noto Sans" panose="020B0502040504020204" pitchFamily="34" charset="0"/>
                <a:ea typeface="Noto Sans" panose="020B0502040504020204" pitchFamily="34" charset="0"/>
                <a:cs typeface="Noto Sans" panose="020B0502040504020204" pitchFamily="34" charset="0"/>
              </a:rPr>
              <a:t>USFWS Info. for Planning and Consultation (T&amp;E Species)</a:t>
            </a:r>
          </a:p>
          <a:p>
            <a:pPr marL="84535" lvl="2" indent="-84535">
              <a:spcAft>
                <a:spcPts val="600"/>
              </a:spcAft>
              <a:buFont typeface="Arial" panose="020B0604020202020204" pitchFamily="34" charset="0"/>
              <a:buChar char="•"/>
            </a:pPr>
            <a:r>
              <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hlinkClick r:id="rId10">
                  <a:extLst>
                    <a:ext uri="{A12FA001-AC4F-418D-AE19-62706E023703}">
                      <ahyp:hlinkClr xmlns:ahyp="http://schemas.microsoft.com/office/drawing/2018/hyperlinkcolor" val="tx"/>
                    </a:ext>
                  </a:extLst>
                </a:hlinkClick>
              </a:rPr>
              <a:t>https://ipac.ecosphere.fws.gov</a:t>
            </a:r>
            <a:endParaRPr lang="en-US" sz="900" b="1" dirty="0">
              <a:solidFill>
                <a:srgbClr val="0070C0"/>
              </a:solidFill>
              <a:latin typeface="Noto Sans" panose="020B0502040504020204" pitchFamily="34" charset="0"/>
              <a:ea typeface="Noto Sans" panose="020B0502040504020204" pitchFamily="34" charset="0"/>
              <a:cs typeface="Noto Sans" panose="020B0502040504020204" pitchFamily="34" charset="0"/>
            </a:endParaRPr>
          </a:p>
          <a:p>
            <a:pPr marL="342900" lvl="2" indent="-342900"/>
            <a:r>
              <a:rPr lang="en-US" sz="1200" b="1" dirty="0"/>
              <a:t>U.S. Army Corps of Engineers</a:t>
            </a:r>
          </a:p>
          <a:p>
            <a:pPr marL="84535" lvl="2" indent="-84535">
              <a:buFont typeface="Arial" panose="020B0604020202020204" pitchFamily="34" charset="0"/>
              <a:buChar char="•"/>
            </a:pPr>
            <a:r>
              <a:rPr lang="en-US" sz="800" b="1" dirty="0">
                <a:solidFill>
                  <a:srgbClr val="0070C0"/>
                </a:solidFill>
                <a:hlinkClick r:id="rId11">
                  <a:extLst>
                    <a:ext uri="{A12FA001-AC4F-418D-AE19-62706E023703}">
                      <ahyp:hlinkClr xmlns:ahyp="http://schemas.microsoft.com/office/drawing/2018/hyperlinkcolor" val="tx"/>
                    </a:ext>
                  </a:extLst>
                </a:hlinkClick>
              </a:rPr>
              <a:t>https://www.usace.army.mil</a:t>
            </a:r>
            <a:endParaRPr lang="en-US" sz="800" b="1" dirty="0">
              <a:solidFill>
                <a:srgbClr val="0070C0"/>
              </a:solidFill>
            </a:endParaRPr>
          </a:p>
        </p:txBody>
      </p:sp>
    </p:spTree>
    <p:extLst>
      <p:ext uri="{BB962C8B-B14F-4D97-AF65-F5344CB8AC3E}">
        <p14:creationId xmlns:p14="http://schemas.microsoft.com/office/powerpoint/2010/main" val="3199194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8EE9A6-94AB-ABF2-8471-93230B183A6F}"/>
              </a:ext>
            </a:extLst>
          </p:cNvPr>
          <p:cNvSpPr>
            <a:spLocks noGrp="1"/>
          </p:cNvSpPr>
          <p:nvPr>
            <p:ph type="body" idx="1"/>
          </p:nvPr>
        </p:nvSpPr>
        <p:spPr>
          <a:xfrm>
            <a:off x="3244646" y="922083"/>
            <a:ext cx="5645782" cy="3888122"/>
          </a:xfrm>
        </p:spPr>
        <p:txBody>
          <a:bodyPr>
            <a:normAutofit/>
          </a:bodyPr>
          <a:lstStyle/>
          <a:p>
            <a:pPr algn="l"/>
            <a:endParaRPr lang="en-US" sz="1800" b="0" i="0" u="none" strike="noStrike" baseline="0" dirty="0">
              <a:solidFill>
                <a:srgbClr val="000000"/>
              </a:solidFill>
              <a:latin typeface="Calibri" panose="020F0502020204030204" pitchFamily="34" charset="0"/>
            </a:endParaRPr>
          </a:p>
          <a:p>
            <a:pPr marL="0" indent="0" algn="ctr">
              <a:buNone/>
            </a:pPr>
            <a:r>
              <a:rPr lang="en-US" sz="3200" b="0" i="0" u="none" strike="noStrike" baseline="0" dirty="0">
                <a:solidFill>
                  <a:schemeClr val="bg1"/>
                </a:solidFill>
                <a:latin typeface="Calibri" panose="020F0502020204030204" pitchFamily="34" charset="0"/>
              </a:rPr>
              <a:t>QUESTIONS?</a:t>
            </a:r>
          </a:p>
          <a:p>
            <a:pPr marL="0" indent="0" algn="ctr">
              <a:buNone/>
            </a:pPr>
            <a:endParaRPr lang="en-US" dirty="0">
              <a:latin typeface="Calibri" panose="020F0502020204030204" pitchFamily="34" charset="0"/>
            </a:endParaRPr>
          </a:p>
          <a:p>
            <a:pPr marL="0" indent="0" algn="ctr">
              <a:buNone/>
            </a:pPr>
            <a:r>
              <a:rPr lang="en-US" sz="1800" b="0" i="0" u="none" strike="noStrike" baseline="0" dirty="0">
                <a:solidFill>
                  <a:schemeClr val="bg1"/>
                </a:solidFill>
                <a:latin typeface="Calibri" panose="020F0502020204030204" pitchFamily="34" charset="0"/>
              </a:rPr>
              <a:t>Contact Information</a:t>
            </a:r>
          </a:p>
          <a:p>
            <a:pPr marL="0" indent="0" algn="ctr">
              <a:buNone/>
            </a:pPr>
            <a:endParaRPr lang="en-US" sz="1800" b="0" i="0" u="none" strike="noStrike" baseline="0" dirty="0">
              <a:solidFill>
                <a:schemeClr val="bg1"/>
              </a:solidFill>
              <a:latin typeface="Calibri" panose="020F0502020204030204" pitchFamily="34" charset="0"/>
            </a:endParaRPr>
          </a:p>
          <a:p>
            <a:pPr marL="0" indent="0" algn="ctr">
              <a:buNone/>
            </a:pPr>
            <a:r>
              <a:rPr lang="en-US" sz="1800" b="0" i="0" u="none" strike="noStrike" baseline="0" dirty="0">
                <a:solidFill>
                  <a:schemeClr val="bg1"/>
                </a:solidFill>
                <a:latin typeface="Calibri" panose="020F0502020204030204" pitchFamily="34" charset="0"/>
              </a:rPr>
              <a:t>Michael L. Francis, Ph.D. – Regional Environmental Officer</a:t>
            </a:r>
          </a:p>
          <a:p>
            <a:pPr marL="0" indent="0" algn="ctr">
              <a:buNone/>
            </a:pPr>
            <a:r>
              <a:rPr lang="en-US" sz="1800" b="0" i="0" u="none" strike="noStrike" baseline="0" dirty="0">
                <a:solidFill>
                  <a:schemeClr val="bg1"/>
                </a:solidFill>
                <a:latin typeface="Calibri" panose="020F0502020204030204" pitchFamily="34" charset="0"/>
              </a:rPr>
              <a:t>202-527-4171</a:t>
            </a:r>
          </a:p>
          <a:p>
            <a:pPr marL="0" indent="0" algn="ctr">
              <a:buNone/>
            </a:pPr>
            <a:r>
              <a:rPr lang="en-US" sz="1800" b="0" i="0" u="none" strike="noStrike" baseline="0" dirty="0">
                <a:solidFill>
                  <a:schemeClr val="bg1"/>
                </a:solidFill>
                <a:latin typeface="Calibri" panose="020F0502020204030204" pitchFamily="34" charset="0"/>
                <a:hlinkClick r:id="rId2"/>
              </a:rPr>
              <a:t>mfrancis@eda.gov</a:t>
            </a:r>
            <a:endParaRPr lang="en-US" sz="1800" b="0" i="0" u="none" strike="noStrike" baseline="0" dirty="0">
              <a:solidFill>
                <a:schemeClr val="bg1"/>
              </a:solidFill>
              <a:latin typeface="Calibri" panose="020F0502020204030204" pitchFamily="34" charset="0"/>
            </a:endParaRPr>
          </a:p>
          <a:p>
            <a:endParaRPr lang="en-US" sz="1800" b="0" i="0" u="none" strike="noStrike" baseline="0" dirty="0">
              <a:latin typeface="Calibri" panose="020F0502020204030204" pitchFamily="34" charset="0"/>
            </a:endParaRPr>
          </a:p>
          <a:p>
            <a:endParaRPr lang="en-US" dirty="0"/>
          </a:p>
        </p:txBody>
      </p:sp>
      <p:sp>
        <p:nvSpPr>
          <p:cNvPr id="7" name="TextBox 6">
            <a:extLst>
              <a:ext uri="{FF2B5EF4-FFF2-40B4-BE49-F238E27FC236}">
                <a16:creationId xmlns:a16="http://schemas.microsoft.com/office/drawing/2014/main" id="{4BBC20B5-15B5-57D5-08FB-FFC32A2BA4C4}"/>
              </a:ext>
            </a:extLst>
          </p:cNvPr>
          <p:cNvSpPr txBox="1"/>
          <p:nvPr/>
        </p:nvSpPr>
        <p:spPr>
          <a:xfrm>
            <a:off x="941240" y="4683999"/>
            <a:ext cx="6754266" cy="230832"/>
          </a:xfrm>
          <a:prstGeom prst="rect">
            <a:avLst/>
          </a:prstGeom>
          <a:noFill/>
        </p:spPr>
        <p:txBody>
          <a:bodyPr wrap="square">
            <a:spAutoFit/>
          </a:bodyPr>
          <a:lstStyle/>
          <a:p>
            <a:r>
              <a:rPr lang="en-US" sz="900" b="0" i="0" u="none" strike="noStrike" baseline="0" dirty="0">
                <a:solidFill>
                  <a:schemeClr val="bg1"/>
                </a:solidFill>
                <a:latin typeface="Calibri" panose="020F0502020204030204" pitchFamily="34" charset="0"/>
              </a:rPr>
              <a:t>	</a:t>
            </a:r>
          </a:p>
        </p:txBody>
      </p:sp>
      <p:pic>
        <p:nvPicPr>
          <p:cNvPr id="6" name="Picture 5">
            <a:extLst>
              <a:ext uri="{FF2B5EF4-FFF2-40B4-BE49-F238E27FC236}">
                <a16:creationId xmlns:a16="http://schemas.microsoft.com/office/drawing/2014/main" id="{5E1794D8-6807-0755-470E-A4AD5878F08B}"/>
              </a:ext>
            </a:extLst>
          </p:cNvPr>
          <p:cNvPicPr>
            <a:picLocks noChangeAspect="1"/>
          </p:cNvPicPr>
          <p:nvPr/>
        </p:nvPicPr>
        <p:blipFill>
          <a:blip r:embed="rId3"/>
          <a:stretch>
            <a:fillRect/>
          </a:stretch>
        </p:blipFill>
        <p:spPr>
          <a:xfrm>
            <a:off x="417060" y="1098753"/>
            <a:ext cx="2551185" cy="3351848"/>
          </a:xfrm>
          <a:prstGeom prst="rect">
            <a:avLst/>
          </a:prstGeom>
        </p:spPr>
      </p:pic>
    </p:spTree>
    <p:extLst>
      <p:ext uri="{BB962C8B-B14F-4D97-AF65-F5344CB8AC3E}">
        <p14:creationId xmlns:p14="http://schemas.microsoft.com/office/powerpoint/2010/main" val="310611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E8DEC-59E8-C0A9-5EC3-3589250425A8}"/>
              </a:ext>
            </a:extLst>
          </p:cNvPr>
          <p:cNvSpPr>
            <a:spLocks noGrp="1"/>
          </p:cNvSpPr>
          <p:nvPr>
            <p:ph type="title"/>
          </p:nvPr>
        </p:nvSpPr>
        <p:spPr/>
        <p:txBody>
          <a:bodyPr/>
          <a:lstStyle/>
          <a:p>
            <a:r>
              <a:rPr lang="en-US" dirty="0"/>
              <a:t>What is NEPA?</a:t>
            </a:r>
          </a:p>
        </p:txBody>
      </p:sp>
      <p:pic>
        <p:nvPicPr>
          <p:cNvPr id="7" name="Picture 6">
            <a:extLst>
              <a:ext uri="{FF2B5EF4-FFF2-40B4-BE49-F238E27FC236}">
                <a16:creationId xmlns:a16="http://schemas.microsoft.com/office/drawing/2014/main" id="{AB6D3006-143B-46F0-1C9C-15E8FADDC825}"/>
              </a:ext>
            </a:extLst>
          </p:cNvPr>
          <p:cNvPicPr>
            <a:picLocks noChangeAspect="1"/>
          </p:cNvPicPr>
          <p:nvPr/>
        </p:nvPicPr>
        <p:blipFill>
          <a:blip r:embed="rId3"/>
          <a:stretch>
            <a:fillRect/>
          </a:stretch>
        </p:blipFill>
        <p:spPr>
          <a:xfrm>
            <a:off x="330413" y="935131"/>
            <a:ext cx="8596928" cy="3859705"/>
          </a:xfrm>
          <a:prstGeom prst="rect">
            <a:avLst/>
          </a:prstGeom>
        </p:spPr>
      </p:pic>
      <p:pic>
        <p:nvPicPr>
          <p:cNvPr id="9" name="Picture 8">
            <a:extLst>
              <a:ext uri="{FF2B5EF4-FFF2-40B4-BE49-F238E27FC236}">
                <a16:creationId xmlns:a16="http://schemas.microsoft.com/office/drawing/2014/main" id="{1C53E5A9-FB0A-DBDA-C001-6A19CB5E4B0D}"/>
              </a:ext>
            </a:extLst>
          </p:cNvPr>
          <p:cNvPicPr>
            <a:picLocks noChangeAspect="1"/>
          </p:cNvPicPr>
          <p:nvPr/>
        </p:nvPicPr>
        <p:blipFill>
          <a:blip r:embed="rId4"/>
          <a:stretch>
            <a:fillRect/>
          </a:stretch>
        </p:blipFill>
        <p:spPr>
          <a:xfrm>
            <a:off x="7883951" y="1584836"/>
            <a:ext cx="663018" cy="174103"/>
          </a:xfrm>
          <a:prstGeom prst="rect">
            <a:avLst/>
          </a:prstGeom>
        </p:spPr>
      </p:pic>
      <p:pic>
        <p:nvPicPr>
          <p:cNvPr id="11" name="Picture 10">
            <a:extLst>
              <a:ext uri="{FF2B5EF4-FFF2-40B4-BE49-F238E27FC236}">
                <a16:creationId xmlns:a16="http://schemas.microsoft.com/office/drawing/2014/main" id="{1CF72BAE-701A-096F-4306-D92397CDD031}"/>
              </a:ext>
            </a:extLst>
          </p:cNvPr>
          <p:cNvPicPr>
            <a:picLocks noChangeAspect="1"/>
          </p:cNvPicPr>
          <p:nvPr/>
        </p:nvPicPr>
        <p:blipFill>
          <a:blip r:embed="rId5"/>
          <a:stretch>
            <a:fillRect/>
          </a:stretch>
        </p:blipFill>
        <p:spPr>
          <a:xfrm>
            <a:off x="4673734" y="1783752"/>
            <a:ext cx="1064048" cy="204064"/>
          </a:xfrm>
          <a:prstGeom prst="rect">
            <a:avLst/>
          </a:prstGeom>
        </p:spPr>
      </p:pic>
      <p:sp>
        <p:nvSpPr>
          <p:cNvPr id="12" name="TextBox 11">
            <a:extLst>
              <a:ext uri="{FF2B5EF4-FFF2-40B4-BE49-F238E27FC236}">
                <a16:creationId xmlns:a16="http://schemas.microsoft.com/office/drawing/2014/main" id="{700C7B9E-EF3F-BB36-940B-3766D26A1F8C}"/>
              </a:ext>
            </a:extLst>
          </p:cNvPr>
          <p:cNvSpPr txBox="1"/>
          <p:nvPr/>
        </p:nvSpPr>
        <p:spPr>
          <a:xfrm>
            <a:off x="4720077" y="1758939"/>
            <a:ext cx="2240437" cy="276999"/>
          </a:xfrm>
          <a:prstGeom prst="rect">
            <a:avLst/>
          </a:prstGeom>
          <a:noFill/>
        </p:spPr>
        <p:txBody>
          <a:bodyPr wrap="square" rtlCol="0">
            <a:spAutoFit/>
          </a:bodyPr>
          <a:lstStyle/>
          <a:p>
            <a:r>
              <a:rPr lang="en-US" sz="1200" b="1" dirty="0">
                <a:solidFill>
                  <a:schemeClr val="tx2">
                    <a:lumMod val="85000"/>
                    <a:lumOff val="15000"/>
                  </a:schemeClr>
                </a:solidFill>
                <a:latin typeface="Bahnschrift SemiBold SemiConden" panose="020B0502040204020203" pitchFamily="34" charset="0"/>
                <a:ea typeface="Adobe Song Std L" panose="02020300000000000000" pitchFamily="18" charset="-128"/>
              </a:rPr>
              <a:t>40 CFR 1500-1508</a:t>
            </a:r>
          </a:p>
        </p:txBody>
      </p:sp>
    </p:spTree>
    <p:extLst>
      <p:ext uri="{BB962C8B-B14F-4D97-AF65-F5344CB8AC3E}">
        <p14:creationId xmlns:p14="http://schemas.microsoft.com/office/powerpoint/2010/main" val="3100847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8026BE-1636-4D44-B37D-5E2782981360}"/>
              </a:ext>
            </a:extLst>
          </p:cNvPr>
          <p:cNvSpPr txBox="1"/>
          <p:nvPr/>
        </p:nvSpPr>
        <p:spPr>
          <a:xfrm>
            <a:off x="297883" y="947197"/>
            <a:ext cx="4976037" cy="400110"/>
          </a:xfrm>
          <a:prstGeom prst="rect">
            <a:avLst/>
          </a:prstGeom>
          <a:noFill/>
        </p:spPr>
        <p:txBody>
          <a:bodyPr wrap="square" rtlCol="0">
            <a:spAutoFit/>
          </a:bodyPr>
          <a:lstStyle/>
          <a:p>
            <a:r>
              <a:rPr lang="en-US" sz="2000" dirty="0">
                <a:solidFill>
                  <a:srgbClr val="711A1A"/>
                </a:solidFill>
                <a:latin typeface="Arial" panose="020B0604020202020204" pitchFamily="34" charset="0"/>
                <a:cs typeface="Arial" panose="020B0604020202020204" pitchFamily="34" charset="0"/>
              </a:rPr>
              <a:t>Post-War Industrial Revolution</a:t>
            </a:r>
          </a:p>
        </p:txBody>
      </p:sp>
      <p:sp>
        <p:nvSpPr>
          <p:cNvPr id="2" name="Title 2">
            <a:extLst>
              <a:ext uri="{FF2B5EF4-FFF2-40B4-BE49-F238E27FC236}">
                <a16:creationId xmlns:a16="http://schemas.microsoft.com/office/drawing/2014/main" id="{E88B9B03-484C-F5FE-3639-004FC004D47C}"/>
              </a:ext>
            </a:extLst>
          </p:cNvPr>
          <p:cNvSpPr>
            <a:spLocks noGrp="1"/>
          </p:cNvSpPr>
          <p:nvPr>
            <p:ph type="title"/>
          </p:nvPr>
        </p:nvSpPr>
        <p:spPr>
          <a:xfrm>
            <a:off x="2071005" y="0"/>
            <a:ext cx="7068983" cy="858292"/>
          </a:xfrm>
        </p:spPr>
        <p:txBody>
          <a:bodyPr/>
          <a:lstStyle/>
          <a:p>
            <a:r>
              <a:rPr lang="en-US" dirty="0"/>
              <a:t>Impetus of NEPA</a:t>
            </a:r>
          </a:p>
        </p:txBody>
      </p:sp>
      <p:pic>
        <p:nvPicPr>
          <p:cNvPr id="5" name="Picture 4">
            <a:extLst>
              <a:ext uri="{FF2B5EF4-FFF2-40B4-BE49-F238E27FC236}">
                <a16:creationId xmlns:a16="http://schemas.microsoft.com/office/drawing/2014/main" id="{25427D8C-501A-5D29-D2BD-A29D5366902D}"/>
              </a:ext>
            </a:extLst>
          </p:cNvPr>
          <p:cNvPicPr>
            <a:picLocks noChangeAspect="1"/>
          </p:cNvPicPr>
          <p:nvPr/>
        </p:nvPicPr>
        <p:blipFill>
          <a:blip r:embed="rId3"/>
          <a:stretch>
            <a:fillRect/>
          </a:stretch>
        </p:blipFill>
        <p:spPr>
          <a:xfrm>
            <a:off x="852928" y="1436212"/>
            <a:ext cx="7068983" cy="1908155"/>
          </a:xfrm>
          <a:prstGeom prst="rect">
            <a:avLst/>
          </a:prstGeom>
        </p:spPr>
      </p:pic>
      <p:sp>
        <p:nvSpPr>
          <p:cNvPr id="7" name="TextBox 6">
            <a:extLst>
              <a:ext uri="{FF2B5EF4-FFF2-40B4-BE49-F238E27FC236}">
                <a16:creationId xmlns:a16="http://schemas.microsoft.com/office/drawing/2014/main" id="{6FBC2690-DB30-FE7B-A550-BFDF618FE4BD}"/>
              </a:ext>
            </a:extLst>
          </p:cNvPr>
          <p:cNvSpPr txBox="1"/>
          <p:nvPr/>
        </p:nvSpPr>
        <p:spPr>
          <a:xfrm>
            <a:off x="1777901" y="3506788"/>
            <a:ext cx="4976037" cy="830997"/>
          </a:xfrm>
          <a:prstGeom prst="rect">
            <a:avLst/>
          </a:prstGeom>
          <a:noFill/>
        </p:spPr>
        <p:txBody>
          <a:bodyPr wrap="square" rtlCol="0">
            <a:spAutoFit/>
          </a:bodyPr>
          <a:lstStyle/>
          <a:p>
            <a:pPr algn="ctr"/>
            <a:r>
              <a:rPr lang="en-US" sz="1600" dirty="0">
                <a:solidFill>
                  <a:srgbClr val="711A1A"/>
                </a:solidFill>
                <a:latin typeface="Arial" panose="020B0604020202020204" pitchFamily="34" charset="0"/>
                <a:cs typeface="Arial" panose="020B0604020202020204" pitchFamily="34" charset="0"/>
              </a:rPr>
              <a:t>Killer Smog</a:t>
            </a:r>
          </a:p>
          <a:p>
            <a:pPr algn="ctr"/>
            <a:r>
              <a:rPr lang="en-US" sz="1600" dirty="0">
                <a:solidFill>
                  <a:srgbClr val="711A1A"/>
                </a:solidFill>
                <a:latin typeface="Arial" panose="020B0604020202020204" pitchFamily="34" charset="0"/>
                <a:cs typeface="Arial" panose="020B0604020202020204" pitchFamily="34" charset="0"/>
              </a:rPr>
              <a:t>Donora, Pennsylvania</a:t>
            </a:r>
          </a:p>
          <a:p>
            <a:pPr algn="ctr"/>
            <a:r>
              <a:rPr lang="en-US" sz="1600" dirty="0">
                <a:solidFill>
                  <a:srgbClr val="711A1A"/>
                </a:solidFill>
                <a:latin typeface="Arial" panose="020B0604020202020204" pitchFamily="34" charset="0"/>
                <a:cs typeface="Arial" panose="020B0604020202020204" pitchFamily="34" charset="0"/>
              </a:rPr>
              <a:t>October 1948</a:t>
            </a:r>
          </a:p>
        </p:txBody>
      </p:sp>
    </p:spTree>
    <p:extLst>
      <p:ext uri="{BB962C8B-B14F-4D97-AF65-F5344CB8AC3E}">
        <p14:creationId xmlns:p14="http://schemas.microsoft.com/office/powerpoint/2010/main" val="1832411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8026BE-1636-4D44-B37D-5E2782981360}"/>
              </a:ext>
            </a:extLst>
          </p:cNvPr>
          <p:cNvSpPr txBox="1"/>
          <p:nvPr/>
        </p:nvSpPr>
        <p:spPr>
          <a:xfrm>
            <a:off x="297883" y="947197"/>
            <a:ext cx="4976037" cy="400110"/>
          </a:xfrm>
          <a:prstGeom prst="rect">
            <a:avLst/>
          </a:prstGeom>
          <a:noFill/>
        </p:spPr>
        <p:txBody>
          <a:bodyPr wrap="square" rtlCol="0">
            <a:spAutoFit/>
          </a:bodyPr>
          <a:lstStyle/>
          <a:p>
            <a:r>
              <a:rPr lang="en-US" sz="2000" dirty="0">
                <a:solidFill>
                  <a:srgbClr val="711A1A"/>
                </a:solidFill>
                <a:latin typeface="Arial" panose="020B0604020202020204" pitchFamily="34" charset="0"/>
                <a:cs typeface="Arial" panose="020B0604020202020204" pitchFamily="34" charset="0"/>
              </a:rPr>
              <a:t>Historic Pesticide Use</a:t>
            </a:r>
          </a:p>
        </p:txBody>
      </p:sp>
      <p:sp>
        <p:nvSpPr>
          <p:cNvPr id="2" name="Title 2">
            <a:extLst>
              <a:ext uri="{FF2B5EF4-FFF2-40B4-BE49-F238E27FC236}">
                <a16:creationId xmlns:a16="http://schemas.microsoft.com/office/drawing/2014/main" id="{E88B9B03-484C-F5FE-3639-004FC004D47C}"/>
              </a:ext>
            </a:extLst>
          </p:cNvPr>
          <p:cNvSpPr>
            <a:spLocks noGrp="1"/>
          </p:cNvSpPr>
          <p:nvPr>
            <p:ph type="title"/>
          </p:nvPr>
        </p:nvSpPr>
        <p:spPr>
          <a:xfrm>
            <a:off x="2071005" y="0"/>
            <a:ext cx="7068983" cy="858292"/>
          </a:xfrm>
        </p:spPr>
        <p:txBody>
          <a:bodyPr/>
          <a:lstStyle/>
          <a:p>
            <a:r>
              <a:rPr lang="en-US" dirty="0"/>
              <a:t>Impetus of NEPA</a:t>
            </a:r>
          </a:p>
        </p:txBody>
      </p:sp>
      <p:sp>
        <p:nvSpPr>
          <p:cNvPr id="7" name="TextBox 6">
            <a:extLst>
              <a:ext uri="{FF2B5EF4-FFF2-40B4-BE49-F238E27FC236}">
                <a16:creationId xmlns:a16="http://schemas.microsoft.com/office/drawing/2014/main" id="{6FBC2690-DB30-FE7B-A550-BFDF618FE4BD}"/>
              </a:ext>
            </a:extLst>
          </p:cNvPr>
          <p:cNvSpPr txBox="1"/>
          <p:nvPr/>
        </p:nvSpPr>
        <p:spPr>
          <a:xfrm>
            <a:off x="1785583" y="3510855"/>
            <a:ext cx="4976037" cy="830997"/>
          </a:xfrm>
          <a:prstGeom prst="rect">
            <a:avLst/>
          </a:prstGeom>
          <a:noFill/>
        </p:spPr>
        <p:txBody>
          <a:bodyPr wrap="square" rtlCol="0">
            <a:spAutoFit/>
          </a:bodyPr>
          <a:lstStyle/>
          <a:p>
            <a:pPr algn="ctr"/>
            <a:r>
              <a:rPr lang="en-US" sz="1600" dirty="0">
                <a:solidFill>
                  <a:srgbClr val="711A1A"/>
                </a:solidFill>
                <a:latin typeface="Arial" panose="020B0604020202020204" pitchFamily="34" charset="0"/>
                <a:cs typeface="Arial" panose="020B0604020202020204" pitchFamily="34" charset="0"/>
              </a:rPr>
              <a:t>Silent Spring</a:t>
            </a:r>
          </a:p>
          <a:p>
            <a:pPr algn="ctr"/>
            <a:r>
              <a:rPr lang="en-US" sz="1600" dirty="0">
                <a:solidFill>
                  <a:srgbClr val="711A1A"/>
                </a:solidFill>
                <a:latin typeface="Arial" panose="020B0604020202020204" pitchFamily="34" charset="0"/>
                <a:cs typeface="Arial" panose="020B0604020202020204" pitchFamily="34" charset="0"/>
              </a:rPr>
              <a:t>Rachel Carson</a:t>
            </a:r>
          </a:p>
          <a:p>
            <a:pPr algn="ctr"/>
            <a:r>
              <a:rPr lang="en-US" sz="1600" dirty="0">
                <a:solidFill>
                  <a:srgbClr val="711A1A"/>
                </a:solidFill>
                <a:latin typeface="Arial" panose="020B0604020202020204" pitchFamily="34" charset="0"/>
                <a:cs typeface="Arial" panose="020B0604020202020204" pitchFamily="34" charset="0"/>
              </a:rPr>
              <a:t>1962</a:t>
            </a:r>
          </a:p>
        </p:txBody>
      </p:sp>
      <p:pic>
        <p:nvPicPr>
          <p:cNvPr id="6" name="Picture 5">
            <a:extLst>
              <a:ext uri="{FF2B5EF4-FFF2-40B4-BE49-F238E27FC236}">
                <a16:creationId xmlns:a16="http://schemas.microsoft.com/office/drawing/2014/main" id="{8697729C-AD69-3E0B-B8B0-01A3A00455F8}"/>
              </a:ext>
            </a:extLst>
          </p:cNvPr>
          <p:cNvPicPr>
            <a:picLocks noChangeAspect="1"/>
          </p:cNvPicPr>
          <p:nvPr/>
        </p:nvPicPr>
        <p:blipFill>
          <a:blip r:embed="rId3"/>
          <a:stretch>
            <a:fillRect/>
          </a:stretch>
        </p:blipFill>
        <p:spPr>
          <a:xfrm>
            <a:off x="1785584" y="1403147"/>
            <a:ext cx="4976037" cy="1978352"/>
          </a:xfrm>
          <a:prstGeom prst="rect">
            <a:avLst/>
          </a:prstGeom>
        </p:spPr>
      </p:pic>
    </p:spTree>
    <p:extLst>
      <p:ext uri="{BB962C8B-B14F-4D97-AF65-F5344CB8AC3E}">
        <p14:creationId xmlns:p14="http://schemas.microsoft.com/office/powerpoint/2010/main" val="132579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8026BE-1636-4D44-B37D-5E2782981360}"/>
              </a:ext>
            </a:extLst>
          </p:cNvPr>
          <p:cNvSpPr txBox="1"/>
          <p:nvPr/>
        </p:nvSpPr>
        <p:spPr>
          <a:xfrm>
            <a:off x="297883" y="947197"/>
            <a:ext cx="4976037" cy="400110"/>
          </a:xfrm>
          <a:prstGeom prst="rect">
            <a:avLst/>
          </a:prstGeom>
          <a:noFill/>
        </p:spPr>
        <p:txBody>
          <a:bodyPr wrap="square" rtlCol="0">
            <a:spAutoFit/>
          </a:bodyPr>
          <a:lstStyle/>
          <a:p>
            <a:r>
              <a:rPr lang="en-US" sz="2000" dirty="0">
                <a:solidFill>
                  <a:srgbClr val="711A1A"/>
                </a:solidFill>
                <a:latin typeface="Arial" panose="020B0604020202020204" pitchFamily="34" charset="0"/>
                <a:cs typeface="Arial" panose="020B0604020202020204" pitchFamily="34" charset="0"/>
              </a:rPr>
              <a:t>Environmental Disasters</a:t>
            </a:r>
          </a:p>
        </p:txBody>
      </p:sp>
      <p:sp>
        <p:nvSpPr>
          <p:cNvPr id="2" name="Title 2">
            <a:extLst>
              <a:ext uri="{FF2B5EF4-FFF2-40B4-BE49-F238E27FC236}">
                <a16:creationId xmlns:a16="http://schemas.microsoft.com/office/drawing/2014/main" id="{E88B9B03-484C-F5FE-3639-004FC004D47C}"/>
              </a:ext>
            </a:extLst>
          </p:cNvPr>
          <p:cNvSpPr>
            <a:spLocks noGrp="1"/>
          </p:cNvSpPr>
          <p:nvPr>
            <p:ph type="title"/>
          </p:nvPr>
        </p:nvSpPr>
        <p:spPr>
          <a:xfrm>
            <a:off x="2071005" y="0"/>
            <a:ext cx="7068983" cy="858292"/>
          </a:xfrm>
        </p:spPr>
        <p:txBody>
          <a:bodyPr/>
          <a:lstStyle/>
          <a:p>
            <a:r>
              <a:rPr lang="en-US" dirty="0"/>
              <a:t>Impetus of NEPA</a:t>
            </a:r>
          </a:p>
        </p:txBody>
      </p:sp>
      <p:sp>
        <p:nvSpPr>
          <p:cNvPr id="8" name="TextBox 7">
            <a:extLst>
              <a:ext uri="{FF2B5EF4-FFF2-40B4-BE49-F238E27FC236}">
                <a16:creationId xmlns:a16="http://schemas.microsoft.com/office/drawing/2014/main" id="{81C86EF3-F48C-AEEC-2CA7-2F6B25B7F8EE}"/>
              </a:ext>
            </a:extLst>
          </p:cNvPr>
          <p:cNvSpPr txBox="1"/>
          <p:nvPr/>
        </p:nvSpPr>
        <p:spPr>
          <a:xfrm>
            <a:off x="2806755" y="3734440"/>
            <a:ext cx="3037140" cy="584775"/>
          </a:xfrm>
          <a:prstGeom prst="rect">
            <a:avLst/>
          </a:prstGeom>
          <a:noFill/>
        </p:spPr>
        <p:txBody>
          <a:bodyPr wrap="square" rtlCol="0">
            <a:spAutoFit/>
          </a:bodyPr>
          <a:lstStyle/>
          <a:p>
            <a:pPr algn="ctr"/>
            <a:r>
              <a:rPr lang="en-US" sz="1600" dirty="0">
                <a:solidFill>
                  <a:srgbClr val="711A1A"/>
                </a:solidFill>
                <a:latin typeface="Arial" panose="020B0604020202020204" pitchFamily="34" charset="0"/>
                <a:cs typeface="Arial" panose="020B0604020202020204" pitchFamily="34" charset="0"/>
              </a:rPr>
              <a:t>Santa Barbara Oil Spill</a:t>
            </a:r>
          </a:p>
          <a:p>
            <a:pPr algn="ctr"/>
            <a:r>
              <a:rPr lang="en-US" sz="1600" dirty="0">
                <a:solidFill>
                  <a:srgbClr val="711A1A"/>
                </a:solidFill>
                <a:latin typeface="Arial" panose="020B0604020202020204" pitchFamily="34" charset="0"/>
                <a:cs typeface="Arial" panose="020B0604020202020204" pitchFamily="34" charset="0"/>
              </a:rPr>
              <a:t>1969</a:t>
            </a:r>
          </a:p>
        </p:txBody>
      </p:sp>
      <p:pic>
        <p:nvPicPr>
          <p:cNvPr id="5" name="Picture 4">
            <a:extLst>
              <a:ext uri="{FF2B5EF4-FFF2-40B4-BE49-F238E27FC236}">
                <a16:creationId xmlns:a16="http://schemas.microsoft.com/office/drawing/2014/main" id="{96DBBBFC-8F0F-8EF8-D96A-75E433D48914}"/>
              </a:ext>
            </a:extLst>
          </p:cNvPr>
          <p:cNvPicPr>
            <a:picLocks noChangeAspect="1"/>
          </p:cNvPicPr>
          <p:nvPr/>
        </p:nvPicPr>
        <p:blipFill>
          <a:blip r:embed="rId3"/>
          <a:stretch>
            <a:fillRect/>
          </a:stretch>
        </p:blipFill>
        <p:spPr>
          <a:xfrm>
            <a:off x="2300332" y="1436212"/>
            <a:ext cx="4210794" cy="2298228"/>
          </a:xfrm>
          <a:prstGeom prst="rect">
            <a:avLst/>
          </a:prstGeom>
        </p:spPr>
      </p:pic>
    </p:spTree>
    <p:extLst>
      <p:ext uri="{BB962C8B-B14F-4D97-AF65-F5344CB8AC3E}">
        <p14:creationId xmlns:p14="http://schemas.microsoft.com/office/powerpoint/2010/main" val="157726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8026BE-1636-4D44-B37D-5E2782981360}"/>
              </a:ext>
            </a:extLst>
          </p:cNvPr>
          <p:cNvSpPr txBox="1"/>
          <p:nvPr/>
        </p:nvSpPr>
        <p:spPr>
          <a:xfrm>
            <a:off x="297883" y="947197"/>
            <a:ext cx="4976037" cy="400110"/>
          </a:xfrm>
          <a:prstGeom prst="rect">
            <a:avLst/>
          </a:prstGeom>
          <a:noFill/>
        </p:spPr>
        <p:txBody>
          <a:bodyPr wrap="square" rtlCol="0">
            <a:spAutoFit/>
          </a:bodyPr>
          <a:lstStyle/>
          <a:p>
            <a:r>
              <a:rPr lang="en-US" sz="2000" dirty="0">
                <a:solidFill>
                  <a:srgbClr val="711A1A"/>
                </a:solidFill>
                <a:latin typeface="Arial" panose="020B0604020202020204" pitchFamily="34" charset="0"/>
                <a:cs typeface="Arial" panose="020B0604020202020204" pitchFamily="34" charset="0"/>
              </a:rPr>
              <a:t>Uncontrolled Development</a:t>
            </a:r>
          </a:p>
        </p:txBody>
      </p:sp>
      <p:sp>
        <p:nvSpPr>
          <p:cNvPr id="2" name="Title 2">
            <a:extLst>
              <a:ext uri="{FF2B5EF4-FFF2-40B4-BE49-F238E27FC236}">
                <a16:creationId xmlns:a16="http://schemas.microsoft.com/office/drawing/2014/main" id="{E88B9B03-484C-F5FE-3639-004FC004D47C}"/>
              </a:ext>
            </a:extLst>
          </p:cNvPr>
          <p:cNvSpPr>
            <a:spLocks noGrp="1"/>
          </p:cNvSpPr>
          <p:nvPr>
            <p:ph type="title"/>
          </p:nvPr>
        </p:nvSpPr>
        <p:spPr>
          <a:xfrm>
            <a:off x="2071005" y="0"/>
            <a:ext cx="7068983" cy="858292"/>
          </a:xfrm>
        </p:spPr>
        <p:txBody>
          <a:bodyPr/>
          <a:lstStyle/>
          <a:p>
            <a:r>
              <a:rPr lang="en-US" dirty="0"/>
              <a:t>Impetus of NEPA</a:t>
            </a:r>
          </a:p>
        </p:txBody>
      </p:sp>
      <p:sp>
        <p:nvSpPr>
          <p:cNvPr id="7" name="TextBox 6">
            <a:extLst>
              <a:ext uri="{FF2B5EF4-FFF2-40B4-BE49-F238E27FC236}">
                <a16:creationId xmlns:a16="http://schemas.microsoft.com/office/drawing/2014/main" id="{6FBC2690-DB30-FE7B-A550-BFDF618FE4BD}"/>
              </a:ext>
            </a:extLst>
          </p:cNvPr>
          <p:cNvSpPr txBox="1"/>
          <p:nvPr/>
        </p:nvSpPr>
        <p:spPr>
          <a:xfrm>
            <a:off x="2662183" y="4109943"/>
            <a:ext cx="3037140" cy="584775"/>
          </a:xfrm>
          <a:prstGeom prst="rect">
            <a:avLst/>
          </a:prstGeom>
          <a:noFill/>
        </p:spPr>
        <p:txBody>
          <a:bodyPr wrap="square" rtlCol="0">
            <a:spAutoFit/>
          </a:bodyPr>
          <a:lstStyle/>
          <a:p>
            <a:pPr algn="ctr"/>
            <a:r>
              <a:rPr lang="en-US" sz="1600" dirty="0">
                <a:solidFill>
                  <a:srgbClr val="711A1A"/>
                </a:solidFill>
                <a:latin typeface="Arial" panose="020B0604020202020204" pitchFamily="34" charset="0"/>
                <a:cs typeface="Arial" panose="020B0604020202020204" pitchFamily="34" charset="0"/>
              </a:rPr>
              <a:t>Interstate Highway System</a:t>
            </a:r>
          </a:p>
          <a:p>
            <a:pPr algn="ctr"/>
            <a:r>
              <a:rPr lang="en-US" sz="1600" dirty="0">
                <a:solidFill>
                  <a:srgbClr val="711A1A"/>
                </a:solidFill>
                <a:latin typeface="Arial" panose="020B0604020202020204" pitchFamily="34" charset="0"/>
                <a:cs typeface="Arial" panose="020B0604020202020204" pitchFamily="34" charset="0"/>
              </a:rPr>
              <a:t>1950s-1960s</a:t>
            </a:r>
          </a:p>
        </p:txBody>
      </p:sp>
      <p:pic>
        <p:nvPicPr>
          <p:cNvPr id="5" name="Picture 4">
            <a:extLst>
              <a:ext uri="{FF2B5EF4-FFF2-40B4-BE49-F238E27FC236}">
                <a16:creationId xmlns:a16="http://schemas.microsoft.com/office/drawing/2014/main" id="{A13C9CDC-20A8-804B-0B0F-F67202419BE7}"/>
              </a:ext>
            </a:extLst>
          </p:cNvPr>
          <p:cNvPicPr>
            <a:picLocks noChangeAspect="1"/>
          </p:cNvPicPr>
          <p:nvPr/>
        </p:nvPicPr>
        <p:blipFill>
          <a:blip r:embed="rId3"/>
          <a:stretch>
            <a:fillRect/>
          </a:stretch>
        </p:blipFill>
        <p:spPr>
          <a:xfrm>
            <a:off x="1737250" y="1347307"/>
            <a:ext cx="4887007" cy="2762636"/>
          </a:xfrm>
          <a:prstGeom prst="rect">
            <a:avLst/>
          </a:prstGeom>
        </p:spPr>
      </p:pic>
    </p:spTree>
    <p:extLst>
      <p:ext uri="{BB962C8B-B14F-4D97-AF65-F5344CB8AC3E}">
        <p14:creationId xmlns:p14="http://schemas.microsoft.com/office/powerpoint/2010/main" val="1043540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4EE0D81-1520-453F-B36A-698C9C409143}"/>
              </a:ext>
            </a:extLst>
          </p:cNvPr>
          <p:cNvSpPr>
            <a:spLocks noGrp="1"/>
          </p:cNvSpPr>
          <p:nvPr>
            <p:ph type="body" idx="1"/>
          </p:nvPr>
        </p:nvSpPr>
        <p:spPr>
          <a:xfrm>
            <a:off x="3424263" y="760198"/>
            <a:ext cx="5322187" cy="2190381"/>
          </a:xfrm>
        </p:spPr>
        <p:txBody>
          <a:bodyPr vert="horz" lIns="91440" tIns="45720" rIns="91440" bIns="45720" rtlCol="0" anchor="ctr">
            <a:normAutofit/>
          </a:bodyPr>
          <a:lstStyle/>
          <a:p>
            <a:pPr marL="342900" defTabSz="914400">
              <a:spcAft>
                <a:spcPts val="600"/>
              </a:spcAft>
              <a:buFont typeface="Arial" panose="020B0604020202020204" pitchFamily="34" charset="0"/>
              <a:buChar char="•"/>
            </a:pPr>
            <a:r>
              <a:rPr lang="en-US" sz="1500" dirty="0"/>
              <a:t>NEPA applies whenever Federal agencies propose to take action with the potential to affect the natural and physical environment</a:t>
            </a:r>
          </a:p>
          <a:p>
            <a:pPr marL="342900" defTabSz="914400">
              <a:spcAft>
                <a:spcPts val="600"/>
              </a:spcAft>
              <a:buFont typeface="Arial" panose="020B0604020202020204" pitchFamily="34" charset="0"/>
              <a:buChar char="•"/>
            </a:pPr>
            <a:r>
              <a:rPr lang="en-US" sz="1500" dirty="0"/>
              <a:t>Federal actions include policies. Plans, programs and projects</a:t>
            </a:r>
          </a:p>
          <a:p>
            <a:pPr marL="342900" defTabSz="914400">
              <a:buFont typeface="Arial" panose="020B0604020202020204" pitchFamily="34" charset="0"/>
              <a:buChar char="•"/>
            </a:pPr>
            <a:r>
              <a:rPr lang="en-US" sz="1500" dirty="0"/>
              <a:t>Includes projects with Federal funding and Federal actions (permits/authorizations)</a:t>
            </a:r>
          </a:p>
        </p:txBody>
      </p:sp>
      <p:pic>
        <p:nvPicPr>
          <p:cNvPr id="6" name="Picture 5">
            <a:extLst>
              <a:ext uri="{FF2B5EF4-FFF2-40B4-BE49-F238E27FC236}">
                <a16:creationId xmlns:a16="http://schemas.microsoft.com/office/drawing/2014/main" id="{08773F20-4FF3-EF8B-1D23-B8D7BA22FA94}"/>
              </a:ext>
            </a:extLst>
          </p:cNvPr>
          <p:cNvPicPr>
            <a:picLocks noChangeAspect="1"/>
          </p:cNvPicPr>
          <p:nvPr/>
        </p:nvPicPr>
        <p:blipFill>
          <a:blip r:embed="rId3"/>
          <a:stretch>
            <a:fillRect/>
          </a:stretch>
        </p:blipFill>
        <p:spPr>
          <a:xfrm>
            <a:off x="7870" y="7603"/>
            <a:ext cx="3180386" cy="5143500"/>
          </a:xfrm>
          <a:prstGeom prst="rect">
            <a:avLst/>
          </a:prstGeom>
        </p:spPr>
      </p:pic>
      <p:sp>
        <p:nvSpPr>
          <p:cNvPr id="3" name="Title 2">
            <a:extLst>
              <a:ext uri="{FF2B5EF4-FFF2-40B4-BE49-F238E27FC236}">
                <a16:creationId xmlns:a16="http://schemas.microsoft.com/office/drawing/2014/main" id="{1FF86767-3D1A-4BDC-A4B0-2AB46D89CF1B}"/>
              </a:ext>
            </a:extLst>
          </p:cNvPr>
          <p:cNvSpPr>
            <a:spLocks noGrp="1"/>
          </p:cNvSpPr>
          <p:nvPr>
            <p:ph type="title"/>
          </p:nvPr>
        </p:nvSpPr>
        <p:spPr>
          <a:xfrm>
            <a:off x="397550" y="184208"/>
            <a:ext cx="2401025" cy="908154"/>
          </a:xfrm>
        </p:spPr>
        <p:txBody>
          <a:bodyPr vert="horz" lIns="91440" tIns="45720" rIns="91440" bIns="45720" rtlCol="0" anchor="b">
            <a:normAutofit/>
          </a:bodyPr>
          <a:lstStyle/>
          <a:p>
            <a:pPr algn="ctr" defTabSz="914400"/>
            <a:r>
              <a:rPr lang="en-US" sz="2600" kern="1200" dirty="0">
                <a:solidFill>
                  <a:srgbClr val="FFFFFF"/>
                </a:solidFill>
                <a:latin typeface="+mj-lt"/>
                <a:ea typeface="+mj-ea"/>
                <a:cs typeface="+mj-cs"/>
              </a:rPr>
              <a:t>When Does NEPA Apply?</a:t>
            </a:r>
          </a:p>
        </p:txBody>
      </p:sp>
      <p:sp>
        <p:nvSpPr>
          <p:cNvPr id="8" name="Cloud 7">
            <a:extLst>
              <a:ext uri="{FF2B5EF4-FFF2-40B4-BE49-F238E27FC236}">
                <a16:creationId xmlns:a16="http://schemas.microsoft.com/office/drawing/2014/main" id="{7C2569D3-4845-D022-BD3A-1B04BEE5284C}"/>
              </a:ext>
            </a:extLst>
          </p:cNvPr>
          <p:cNvSpPr/>
          <p:nvPr/>
        </p:nvSpPr>
        <p:spPr>
          <a:xfrm>
            <a:off x="3371489" y="2835133"/>
            <a:ext cx="5375789" cy="2308367"/>
          </a:xfrm>
          <a:prstGeom prst="cloud">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72338C-2F64-106C-313F-703682D7AE02}"/>
              </a:ext>
            </a:extLst>
          </p:cNvPr>
          <p:cNvSpPr txBox="1"/>
          <p:nvPr/>
        </p:nvSpPr>
        <p:spPr>
          <a:xfrm>
            <a:off x="4153382" y="3233468"/>
            <a:ext cx="4070502" cy="1600438"/>
          </a:xfrm>
          <a:prstGeom prst="rect">
            <a:avLst/>
          </a:prstGeom>
          <a:noFill/>
        </p:spPr>
        <p:txBody>
          <a:bodyPr wrap="square" rtlCol="0">
            <a:spAutoFit/>
          </a:bodyPr>
          <a:lstStyle/>
          <a:p>
            <a:r>
              <a:rPr lang="en-US" sz="1400" dirty="0">
                <a:solidFill>
                  <a:srgbClr val="711A1A"/>
                </a:solidFill>
                <a:latin typeface="Arial" panose="020B0604020202020204" pitchFamily="34" charset="0"/>
                <a:cs typeface="Arial" panose="020B0604020202020204" pitchFamily="34" charset="0"/>
              </a:rPr>
              <a:t>NEPA requires federal decision makers to:</a:t>
            </a:r>
          </a:p>
          <a:p>
            <a:endParaRPr lang="en-US" sz="1400" dirty="0">
              <a:solidFill>
                <a:srgbClr val="711A1A"/>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1400" dirty="0">
                <a:solidFill>
                  <a:srgbClr val="711A1A"/>
                </a:solidFill>
                <a:latin typeface="Arial" panose="020B0604020202020204" pitchFamily="34" charset="0"/>
                <a:cs typeface="Arial" panose="020B0604020202020204" pitchFamily="34" charset="0"/>
              </a:rPr>
              <a:t>consider the environmental consequences of proposed actions</a:t>
            </a:r>
          </a:p>
          <a:p>
            <a:pPr marL="342900" indent="-342900">
              <a:buFont typeface="Wingdings" panose="05000000000000000000" pitchFamily="2" charset="2"/>
              <a:buChar char="v"/>
            </a:pPr>
            <a:endParaRPr lang="en-US" sz="1400" dirty="0">
              <a:solidFill>
                <a:srgbClr val="711A1A"/>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1400" dirty="0">
                <a:solidFill>
                  <a:srgbClr val="711A1A"/>
                </a:solidFill>
                <a:latin typeface="Arial" panose="020B0604020202020204" pitchFamily="34" charset="0"/>
                <a:cs typeface="Arial" panose="020B0604020202020204" pitchFamily="34" charset="0"/>
              </a:rPr>
              <a:t>Involve the public as part of the decision making process</a:t>
            </a:r>
          </a:p>
        </p:txBody>
      </p:sp>
    </p:spTree>
    <p:extLst>
      <p:ext uri="{BB962C8B-B14F-4D97-AF65-F5344CB8AC3E}">
        <p14:creationId xmlns:p14="http://schemas.microsoft.com/office/powerpoint/2010/main" val="2172979335"/>
      </p:ext>
    </p:extLst>
  </p:cSld>
  <p:clrMapOvr>
    <a:masterClrMapping/>
  </p:clrMapOvr>
</p:sld>
</file>

<file path=ppt/theme/theme1.xml><?xml version="1.0" encoding="utf-8"?>
<a:theme xmlns:a="http://schemas.openxmlformats.org/drawingml/2006/main" name="Office Theme">
  <a:themeElements>
    <a:clrScheme name="Custom 1">
      <a:dk1>
        <a:srgbClr val="002B51"/>
      </a:dk1>
      <a:lt1>
        <a:srgbClr val="FFFFFF"/>
      </a:lt1>
      <a:dk2>
        <a:srgbClr val="000000"/>
      </a:dk2>
      <a:lt2>
        <a:srgbClr val="5CB7E7"/>
      </a:lt2>
      <a:accent1>
        <a:srgbClr val="5CB7E7"/>
      </a:accent1>
      <a:accent2>
        <a:srgbClr val="FFE090"/>
      </a:accent2>
      <a:accent3>
        <a:srgbClr val="6FC284"/>
      </a:accent3>
      <a:accent4>
        <a:srgbClr val="DBA628"/>
      </a:accent4>
      <a:accent5>
        <a:srgbClr val="005C90"/>
      </a:accent5>
      <a:accent6>
        <a:srgbClr val="A02A1D"/>
      </a:accent6>
      <a:hlink>
        <a:srgbClr val="5CB7E7"/>
      </a:hlink>
      <a:folHlink>
        <a:srgbClr val="3E8E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69F76F-F8EF-4A15-A194-E12BD4D37532}" vid="{388748C4-1857-4657-8521-634DA018A8A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EDA PowerPoint Template_Honeycomb</Template>
  <TotalTime>3536</TotalTime>
  <Words>2636</Words>
  <Application>Microsoft Office PowerPoint</Application>
  <PresentationFormat>On-screen Show (16:9)</PresentationFormat>
  <Paragraphs>350</Paragraphs>
  <Slides>31</Slides>
  <Notes>23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Arial</vt:lpstr>
      <vt:lpstr>Arial Black</vt:lpstr>
      <vt:lpstr>Bahnschrift SemiBold SemiConden</vt:lpstr>
      <vt:lpstr>Calibri</vt:lpstr>
      <vt:lpstr>Courier New</vt:lpstr>
      <vt:lpstr>Freestyle Script</vt:lpstr>
      <vt:lpstr>Georgia</vt:lpstr>
      <vt:lpstr>Noto Sans</vt:lpstr>
      <vt:lpstr>Palatino Linotype</vt:lpstr>
      <vt:lpstr>Symbol</vt:lpstr>
      <vt:lpstr>Wingdings</vt:lpstr>
      <vt:lpstr>Office Theme</vt:lpstr>
      <vt:lpstr>1_Office Theme</vt:lpstr>
      <vt:lpstr>PowerPoint Presentation</vt:lpstr>
      <vt:lpstr>AGENDA</vt:lpstr>
      <vt:lpstr>What Does a REO Do?</vt:lpstr>
      <vt:lpstr>What is NEPA?</vt:lpstr>
      <vt:lpstr>Impetus of NEPA</vt:lpstr>
      <vt:lpstr>Impetus of NEPA</vt:lpstr>
      <vt:lpstr>Impetus of NEPA</vt:lpstr>
      <vt:lpstr>Impetus of NEPA</vt:lpstr>
      <vt:lpstr>When Does NEPA Apply?</vt:lpstr>
      <vt:lpstr>NEPA Roles</vt:lpstr>
      <vt:lpstr>PowerPoint Presentation</vt:lpstr>
      <vt:lpstr>EDA’s Project Review &amp; Application Processing</vt:lpstr>
      <vt:lpstr>Environmental Narrative</vt:lpstr>
      <vt:lpstr>Best Practices for a Complete Environmental Narrative</vt:lpstr>
      <vt:lpstr>Best Practices for a Complete Environmental Narrative</vt:lpstr>
      <vt:lpstr>Best Practices for a Complete Environmental Narrative</vt:lpstr>
      <vt:lpstr>Best Practices for a Complete Environmental Narrative</vt:lpstr>
      <vt:lpstr>Best Practices for a Complete Environmental Narrative</vt:lpstr>
      <vt:lpstr>Best Practices for a Complete Environmental Narrative</vt:lpstr>
      <vt:lpstr>Best Practices for a Complete Environmental Narrative</vt:lpstr>
      <vt:lpstr>Best Practices for a Complete Environmental Narrative</vt:lpstr>
      <vt:lpstr>Common Issues</vt:lpstr>
      <vt:lpstr>EDA Environmental Review</vt:lpstr>
      <vt:lpstr>DOC Categorical Exclusions</vt:lpstr>
      <vt:lpstr>DOC Categorical Exclusions</vt:lpstr>
      <vt:lpstr>DOC Categorical Exclusions</vt:lpstr>
      <vt:lpstr>EDA Environmental Review</vt:lpstr>
      <vt:lpstr>Environmental Assessments (EAs)</vt:lpstr>
      <vt:lpstr>Environmental Assessments (EAs)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Oklahoma Economic Development Districts</dc:title>
  <dc:creator>Webb, Stacey (Federal)</dc:creator>
  <cp:lastModifiedBy>Laurie Thompson</cp:lastModifiedBy>
  <cp:revision>202</cp:revision>
  <dcterms:created xsi:type="dcterms:W3CDTF">2021-04-16T20:07:09Z</dcterms:created>
  <dcterms:modified xsi:type="dcterms:W3CDTF">2024-05-14T22:36:40Z</dcterms:modified>
</cp:coreProperties>
</file>