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7" r:id="rId5"/>
    <p:sldId id="469" r:id="rId6"/>
    <p:sldId id="457" r:id="rId7"/>
    <p:sldId id="458" r:id="rId8"/>
    <p:sldId id="459" r:id="rId9"/>
    <p:sldId id="466" r:id="rId10"/>
    <p:sldId id="461" r:id="rId11"/>
    <p:sldId id="462" r:id="rId12"/>
    <p:sldId id="463" r:id="rId13"/>
    <p:sldId id="464" r:id="rId14"/>
    <p:sldId id="261" r:id="rId15"/>
    <p:sldId id="467" r:id="rId16"/>
    <p:sldId id="452" r:id="rId17"/>
    <p:sldId id="334" r:id="rId18"/>
    <p:sldId id="470" r:id="rId19"/>
    <p:sldId id="4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448B"/>
    <a:srgbClr val="188ECF"/>
    <a:srgbClr val="D71B3B"/>
    <a:srgbClr val="10B59F"/>
    <a:srgbClr val="F8C305"/>
    <a:srgbClr val="DC2C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A2FB4B-DFA8-6ADA-3604-088CE80577CC}" v="377" dt="2024-05-15T04:52:09.998"/>
    <p1510:client id="{3C5281C4-23FC-4080-BCC8-B1B98EB51BD6}" v="980" dt="2024-05-15T15:43:38.505"/>
    <p1510:client id="{FA520357-88A1-F488-8F7A-F100F85582CC}" v="2" dt="2024-05-14T18:48:29.7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9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4787C-4971-4C41-BF0A-5AF69FC34ED0}" type="datetimeFigureOut">
              <a:rPr lang="en-US" smtClean="0"/>
              <a:t>5/15/2024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F51964-5327-4531-8A4B-54230790A8DE}" type="slidenum">
              <a:rPr lang="en-US" smtClean="0"/>
              <a:t>‹#›</a:t>
            </a:fld>
            <a:endParaRPr lang="en-US"/>
          </a:p>
        </p:txBody>
      </p:sp>
    </p:spTree>
    <p:extLst>
      <p:ext uri="{BB962C8B-B14F-4D97-AF65-F5344CB8AC3E}">
        <p14:creationId xmlns:p14="http://schemas.microsoft.com/office/powerpoint/2010/main" val="3007422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US" sz="1400" b="1">
                <a:solidFill>
                  <a:schemeClr val="tx1"/>
                </a:solidFill>
                <a:latin typeface="Century Gothic"/>
                <a:ea typeface="Georgia"/>
                <a:cs typeface="Georgia"/>
                <a:sym typeface="Georgia"/>
              </a:rPr>
              <a:t>Project Leads</a:t>
            </a:r>
            <a:endParaRPr lang="en-US" sz="1200">
              <a:solidFill>
                <a:schemeClr val="tx1"/>
              </a:solidFill>
              <a:latin typeface="Century Gothic"/>
              <a:ea typeface="Georgia"/>
              <a:sym typeface="Georgia"/>
            </a:endParaRPr>
          </a:p>
          <a:p>
            <a:pPr marL="608965" indent="-456565">
              <a:lnSpc>
                <a:spcPct val="114999"/>
              </a:lnSpc>
            </a:pPr>
            <a:r>
              <a:rPr lang="en-US" sz="1200">
                <a:solidFill>
                  <a:schemeClr val="tx1"/>
                </a:solidFill>
                <a:latin typeface="Century Gothic"/>
                <a:ea typeface="Georgia"/>
                <a:sym typeface="Georgia"/>
              </a:rPr>
              <a:t>Greater</a:t>
            </a:r>
            <a:r>
              <a:rPr lang="en-US" sz="1200">
                <a:solidFill>
                  <a:schemeClr val="tx1"/>
                </a:solidFill>
                <a:latin typeface="Century Gothic"/>
                <a:sym typeface="Georgia"/>
              </a:rPr>
              <a:t> OKC Chamber</a:t>
            </a:r>
            <a:endParaRPr lang="en-US" sz="1200">
              <a:solidFill>
                <a:schemeClr val="tx1"/>
              </a:solidFill>
              <a:latin typeface="Century Gothic" panose="020B0502020202020204" pitchFamily="34" charset="0"/>
            </a:endParaRPr>
          </a:p>
          <a:p>
            <a:pPr marL="608965" indent="-456565">
              <a:lnSpc>
                <a:spcPct val="114999"/>
              </a:lnSpc>
            </a:pPr>
            <a:r>
              <a:rPr lang="en-US" sz="1200">
                <a:solidFill>
                  <a:schemeClr val="tx1"/>
                </a:solidFill>
                <a:latin typeface="Century Gothic"/>
                <a:sym typeface="Georgia"/>
              </a:rPr>
              <a:t>Innovation District</a:t>
            </a:r>
            <a:endParaRPr lang="en-US" sz="1200">
              <a:solidFill>
                <a:schemeClr val="tx1"/>
              </a:solidFill>
              <a:latin typeface="Century Gothic" panose="020B0502020202020204" pitchFamily="34" charset="0"/>
            </a:endParaRPr>
          </a:p>
          <a:p>
            <a:pPr marL="608965" indent="-456565">
              <a:lnSpc>
                <a:spcPct val="114999"/>
              </a:lnSpc>
            </a:pPr>
            <a:r>
              <a:rPr lang="en-US" sz="1200">
                <a:solidFill>
                  <a:schemeClr val="tx1"/>
                </a:solidFill>
                <a:latin typeface="Century Gothic"/>
              </a:rPr>
              <a:t>OU Health Stephenson Cancer Center</a:t>
            </a:r>
            <a:endParaRPr lang="en-US" sz="1200">
              <a:solidFill>
                <a:schemeClr val="tx1"/>
              </a:solidFill>
              <a:latin typeface="Century Gothic"/>
              <a:sym typeface="Georgia"/>
            </a:endParaRPr>
          </a:p>
          <a:p>
            <a:pPr marL="608965" indent="-456565">
              <a:lnSpc>
                <a:spcPct val="114999"/>
              </a:lnSpc>
            </a:pPr>
            <a:r>
              <a:rPr lang="en-US" sz="1200">
                <a:solidFill>
                  <a:schemeClr val="tx1"/>
                </a:solidFill>
                <a:latin typeface="Century Gothic"/>
              </a:rPr>
              <a:t>University of Oklahoma</a:t>
            </a:r>
            <a:endParaRPr lang="en-US" sz="1200">
              <a:solidFill>
                <a:schemeClr val="tx1"/>
              </a:solidFill>
              <a:latin typeface="Century Gothic"/>
              <a:sym typeface="Georgia"/>
            </a:endParaRPr>
          </a:p>
          <a:p>
            <a:pPr marL="608965" indent="-456565">
              <a:lnSpc>
                <a:spcPct val="114999"/>
              </a:lnSpc>
            </a:pPr>
            <a:r>
              <a:rPr lang="en-US" sz="1200">
                <a:solidFill>
                  <a:schemeClr val="tx1"/>
                </a:solidFill>
                <a:latin typeface="Century Gothic"/>
                <a:sym typeface="Georgia"/>
              </a:rPr>
              <a:t>Tom Love Innovation Hub</a:t>
            </a:r>
          </a:p>
          <a:p>
            <a:pPr marL="0" indent="0">
              <a:lnSpc>
                <a:spcPct val="114999"/>
              </a:lnSpc>
              <a:spcBef>
                <a:spcPts val="1600"/>
              </a:spcBef>
              <a:buNone/>
            </a:pPr>
            <a:r>
              <a:rPr lang="en-US" sz="1400" b="1">
                <a:solidFill>
                  <a:schemeClr val="tx1"/>
                </a:solidFill>
                <a:latin typeface="Century Gothic"/>
                <a:sym typeface="Georgia"/>
              </a:rPr>
              <a:t>Stakeholders</a:t>
            </a:r>
            <a:endParaRPr lang="en-US" sz="1400" b="1">
              <a:solidFill>
                <a:schemeClr val="tx1"/>
              </a:solidFill>
              <a:latin typeface="Century Gothic"/>
            </a:endParaRPr>
          </a:p>
          <a:p>
            <a:pPr marL="608965" indent="-456565">
              <a:lnSpc>
                <a:spcPct val="114999"/>
              </a:lnSpc>
            </a:pPr>
            <a:r>
              <a:rPr lang="en-US" sz="1400">
                <a:solidFill>
                  <a:schemeClr val="tx1"/>
                </a:solidFill>
                <a:latin typeface="Century Gothic"/>
                <a:sym typeface="Georgia"/>
              </a:rPr>
              <a:t>Industry</a:t>
            </a:r>
            <a:endParaRPr lang="en-US" sz="1400">
              <a:solidFill>
                <a:schemeClr val="tx1"/>
              </a:solidFill>
              <a:latin typeface="Century Gothic"/>
            </a:endParaRPr>
          </a:p>
          <a:p>
            <a:pPr marL="608965" indent="-456565">
              <a:lnSpc>
                <a:spcPct val="114999"/>
              </a:lnSpc>
            </a:pPr>
            <a:r>
              <a:rPr lang="en-US" sz="1200">
                <a:solidFill>
                  <a:schemeClr val="tx1"/>
                </a:solidFill>
                <a:latin typeface="Century Gothic"/>
              </a:rPr>
              <a:t>Academia/Research</a:t>
            </a:r>
            <a:endParaRPr lang="en-US" sz="1200">
              <a:solidFill>
                <a:schemeClr val="tx1"/>
              </a:solidFill>
              <a:latin typeface="Century Gothic"/>
              <a:sym typeface="Georgia"/>
            </a:endParaRPr>
          </a:p>
          <a:p>
            <a:pPr marL="608965" indent="-456565">
              <a:lnSpc>
                <a:spcPct val="114999"/>
              </a:lnSpc>
            </a:pPr>
            <a:r>
              <a:rPr lang="en-US" sz="1200">
                <a:solidFill>
                  <a:schemeClr val="tx1"/>
                </a:solidFill>
                <a:latin typeface="Century Gothic"/>
              </a:rPr>
              <a:t>Entrepreneurs</a:t>
            </a:r>
            <a:endParaRPr lang="en-US" sz="1200">
              <a:solidFill>
                <a:schemeClr val="tx1"/>
              </a:solidFill>
              <a:latin typeface="Century Gothic"/>
              <a:sym typeface="Georgia"/>
            </a:endParaRPr>
          </a:p>
          <a:p>
            <a:pPr marL="608965" indent="-456565">
              <a:lnSpc>
                <a:spcPct val="114999"/>
              </a:lnSpc>
            </a:pPr>
            <a:r>
              <a:rPr lang="en-US" sz="1200">
                <a:solidFill>
                  <a:schemeClr val="tx1"/>
                </a:solidFill>
                <a:latin typeface="Century Gothic"/>
              </a:rPr>
              <a:t>Investors</a:t>
            </a:r>
            <a:endParaRPr lang="en-US" sz="1200">
              <a:solidFill>
                <a:schemeClr val="tx1"/>
              </a:solidFill>
              <a:latin typeface="Century Gothic"/>
              <a:sym typeface="Georgia"/>
            </a:endParaRPr>
          </a:p>
          <a:p>
            <a:pPr marL="608965" indent="-456565">
              <a:lnSpc>
                <a:spcPct val="114999"/>
              </a:lnSpc>
            </a:pPr>
            <a:r>
              <a:rPr lang="en-US" sz="1200">
                <a:solidFill>
                  <a:schemeClr val="tx1"/>
                </a:solidFill>
                <a:latin typeface="Century Gothic"/>
              </a:rPr>
              <a:t>Public sector</a:t>
            </a:r>
            <a:endParaRPr lang="en-US" sz="1200">
              <a:solidFill>
                <a:schemeClr val="tx1"/>
              </a:solidFill>
              <a:latin typeface="Century Gothic"/>
              <a:sym typeface="Georgia"/>
            </a:endParaRPr>
          </a:p>
          <a:p>
            <a:pPr marL="608965" indent="-456565">
              <a:lnSpc>
                <a:spcPct val="114999"/>
              </a:lnSpc>
            </a:pPr>
            <a:r>
              <a:rPr lang="en-US" sz="1200">
                <a:solidFill>
                  <a:schemeClr val="tx1"/>
                </a:solidFill>
                <a:latin typeface="Century Gothic"/>
              </a:rPr>
              <a:t>Community organizations </a:t>
            </a:r>
            <a:r>
              <a:rPr lang="en-US" sz="1050">
                <a:solidFill>
                  <a:schemeClr val="tx1"/>
                </a:solidFill>
                <a:latin typeface="Century Gothic"/>
              </a:rPr>
              <a:t>(Tribal Nations, OKC Black Chamber, Latino Community Development Agency)</a:t>
            </a:r>
            <a:endParaRPr lang="en-US" sz="1050">
              <a:solidFill>
                <a:schemeClr val="tx1"/>
              </a:solidFill>
              <a:latin typeface="Century Gothic"/>
              <a:sym typeface="Georgia"/>
            </a:endParaRPr>
          </a:p>
        </p:txBody>
      </p:sp>
      <p:sp>
        <p:nvSpPr>
          <p:cNvPr id="4" name="Slide Number Placeholder 3"/>
          <p:cNvSpPr>
            <a:spLocks noGrp="1"/>
          </p:cNvSpPr>
          <p:nvPr>
            <p:ph type="sldNum" sz="quarter" idx="5"/>
          </p:nvPr>
        </p:nvSpPr>
        <p:spPr/>
        <p:txBody>
          <a:bodyPr/>
          <a:lstStyle/>
          <a:p>
            <a:fld id="{EBACFA2E-0C26-4322-91E5-B044D3C45095}" type="slidenum">
              <a:rPr lang="en-US" smtClean="0"/>
              <a:t>2</a:t>
            </a:fld>
            <a:endParaRPr lang="en-US"/>
          </a:p>
        </p:txBody>
      </p:sp>
    </p:spTree>
    <p:extLst>
      <p:ext uri="{BB962C8B-B14F-4D97-AF65-F5344CB8AC3E}">
        <p14:creationId xmlns:p14="http://schemas.microsoft.com/office/powerpoint/2010/main" val="2968978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Public/Private Partnership</a:t>
            </a:r>
          </a:p>
          <a:p>
            <a:r>
              <a:rPr lang="en-US"/>
              <a:t>City Initiatives—MAPS 4 + match – BT Development</a:t>
            </a:r>
          </a:p>
        </p:txBody>
      </p:sp>
      <p:sp>
        <p:nvSpPr>
          <p:cNvPr id="4" name="Slide Number Placeholder 3"/>
          <p:cNvSpPr>
            <a:spLocks noGrp="1"/>
          </p:cNvSpPr>
          <p:nvPr>
            <p:ph type="sldNum" sz="quarter" idx="5"/>
          </p:nvPr>
        </p:nvSpPr>
        <p:spPr/>
        <p:txBody>
          <a:bodyPr/>
          <a:lstStyle/>
          <a:p>
            <a:fld id="{EBACFA2E-0C26-4322-91E5-B044D3C45095}" type="slidenum">
              <a:rPr lang="en-US" smtClean="0"/>
              <a:t>11</a:t>
            </a:fld>
            <a:endParaRPr lang="en-US"/>
          </a:p>
        </p:txBody>
      </p:sp>
    </p:spTree>
    <p:extLst>
      <p:ext uri="{BB962C8B-B14F-4D97-AF65-F5344CB8AC3E}">
        <p14:creationId xmlns:p14="http://schemas.microsoft.com/office/powerpoint/2010/main" val="2266795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Raleway" panose="020B0503030101060003" pitchFamily="34" charset="0"/>
                <a:ea typeface="Aptos" panose="020B0004020202020204" pitchFamily="34" charset="0"/>
                <a:cs typeface="Times New Roman" panose="02020603050405020304" pitchFamily="18" charset="0"/>
              </a:rPr>
              <a:t>Project 6 – Bio Workforce Training Center</a:t>
            </a:r>
          </a:p>
          <a:p>
            <a:pPr marL="742950" marR="0" lvl="1" indent="-285750">
              <a:lnSpc>
                <a:spcPct val="107000"/>
              </a:lnSpc>
              <a:spcBef>
                <a:spcPts val="0"/>
              </a:spcBef>
              <a:spcAft>
                <a:spcPts val="800"/>
              </a:spcAft>
              <a:buFont typeface="Courier New" panose="02070309020205020404" pitchFamily="49" charset="0"/>
              <a:buChar char="o"/>
            </a:pPr>
            <a:r>
              <a:rPr lang="en-US" sz="1200" kern="100">
                <a:effectLst/>
                <a:latin typeface="Raleway" panose="020B0503030101060003" pitchFamily="34" charset="0"/>
                <a:ea typeface="Aptos" panose="020B0004020202020204" pitchFamily="34" charset="0"/>
                <a:cs typeface="Times New Roman" panose="02020603050405020304" pitchFamily="18" charset="0"/>
              </a:rPr>
              <a:t>A new program to meet the growing demand for skilled labor in the OBIC, which will enable the formation of inclusive, non-degreed career pathways into high-wage jobs - $7.2 million</a:t>
            </a:r>
          </a:p>
        </p:txBody>
      </p:sp>
      <p:sp>
        <p:nvSpPr>
          <p:cNvPr id="4" name="Slide Number Placeholder 3"/>
          <p:cNvSpPr>
            <a:spLocks noGrp="1"/>
          </p:cNvSpPr>
          <p:nvPr>
            <p:ph type="sldNum" sz="quarter" idx="5"/>
          </p:nvPr>
        </p:nvSpPr>
        <p:spPr/>
        <p:txBody>
          <a:bodyPr/>
          <a:lstStyle/>
          <a:p>
            <a:fld id="{02F51964-5327-4531-8A4B-54230790A8DE}" type="slidenum">
              <a:rPr lang="en-US" smtClean="0"/>
              <a:t>12</a:t>
            </a:fld>
            <a:endParaRPr lang="en-US"/>
          </a:p>
        </p:txBody>
      </p:sp>
    </p:spTree>
    <p:extLst>
      <p:ext uri="{BB962C8B-B14F-4D97-AF65-F5344CB8AC3E}">
        <p14:creationId xmlns:p14="http://schemas.microsoft.com/office/powerpoint/2010/main" val="3457322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ACFA2E-0C26-4322-91E5-B044D3C45095}" type="slidenum">
              <a:rPr lang="en-US" smtClean="0"/>
              <a:t>13</a:t>
            </a:fld>
            <a:endParaRPr lang="en-US"/>
          </a:p>
        </p:txBody>
      </p:sp>
    </p:spTree>
    <p:extLst>
      <p:ext uri="{BB962C8B-B14F-4D97-AF65-F5344CB8AC3E}">
        <p14:creationId xmlns:p14="http://schemas.microsoft.com/office/powerpoint/2010/main" val="2578243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a:latin typeface="Raleway" panose="020B0503030101060003" pitchFamily="34" charset="0"/>
              </a:rPr>
              <a:t>ARPA - $8.4m</a:t>
            </a:r>
          </a:p>
          <a:p>
            <a:r>
              <a:rPr lang="en-US" sz="1200" b="0" i="0">
                <a:solidFill>
                  <a:srgbClr val="000000"/>
                </a:solidFill>
                <a:effectLst/>
                <a:latin typeface="Raleway" panose="020B0503030101060003" pitchFamily="34" charset="0"/>
              </a:rPr>
              <a:t>EDA BBBRC - $35m across six projects</a:t>
            </a:r>
          </a:p>
          <a:p>
            <a:r>
              <a:rPr lang="en-US" sz="1200" b="0">
                <a:latin typeface="Raleway" panose="020B0503030101060003" pitchFamily="34" charset="0"/>
              </a:rPr>
              <a:t>We have city support and federal support and a level of state support through ARPA; however, we would love to see the state grab the vision that biomanufacturing can be an industry that drives Oklahoma's economic development for the next 30+ years and the positive impact we could have in creating "high-tech", "high paying" jobs of the future.</a:t>
            </a:r>
          </a:p>
          <a:p>
            <a:endParaRPr lang="en-US" sz="1200" b="0">
              <a:latin typeface="Raleway" panose="020B0503030101060003" pitchFamily="34" charset="0"/>
            </a:endParaRPr>
          </a:p>
        </p:txBody>
      </p:sp>
      <p:sp>
        <p:nvSpPr>
          <p:cNvPr id="4" name="Slide Number Placeholder 3"/>
          <p:cNvSpPr>
            <a:spLocks noGrp="1"/>
          </p:cNvSpPr>
          <p:nvPr>
            <p:ph type="sldNum" sz="quarter" idx="5"/>
          </p:nvPr>
        </p:nvSpPr>
        <p:spPr/>
        <p:txBody>
          <a:bodyPr/>
          <a:lstStyle/>
          <a:p>
            <a:fld id="{EBACFA2E-0C26-4322-91E5-B044D3C45095}" type="slidenum">
              <a:rPr lang="en-US" smtClean="0"/>
              <a:t>14</a:t>
            </a:fld>
            <a:endParaRPr lang="en-US"/>
          </a:p>
        </p:txBody>
      </p:sp>
    </p:spTree>
    <p:extLst>
      <p:ext uri="{BB962C8B-B14F-4D97-AF65-F5344CB8AC3E}">
        <p14:creationId xmlns:p14="http://schemas.microsoft.com/office/powerpoint/2010/main" val="1289600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4999"/>
              </a:lnSpc>
              <a:buNone/>
            </a:pPr>
            <a:r>
              <a:rPr lang="en-US" sz="1200" b="1">
                <a:solidFill>
                  <a:schemeClr val="tx1"/>
                </a:solidFill>
                <a:latin typeface="Raleway" panose="020B0503030101060003" pitchFamily="34" charset="0"/>
                <a:sym typeface="Georgia"/>
              </a:rPr>
              <a:t>National - </a:t>
            </a:r>
            <a:r>
              <a:rPr lang="en-US" sz="1200">
                <a:solidFill>
                  <a:schemeClr val="tx1"/>
                </a:solidFill>
                <a:latin typeface="Raleway" panose="020B0503030101060003" pitchFamily="34" charset="0"/>
                <a:sym typeface="Georgia"/>
              </a:rPr>
              <a:t>Strengthens US Competitiveness &amp; National Resiliency</a:t>
            </a:r>
            <a:endParaRPr lang="en-US" sz="1200">
              <a:solidFill>
                <a:schemeClr val="tx1"/>
              </a:solidFill>
              <a:latin typeface="Raleway" panose="020B0503030101060003" pitchFamily="34" charset="0"/>
            </a:endParaRPr>
          </a:p>
          <a:p>
            <a:pPr marL="608965" indent="-456565">
              <a:lnSpc>
                <a:spcPct val="90000"/>
              </a:lnSpc>
              <a:spcBef>
                <a:spcPts val="500"/>
              </a:spcBef>
            </a:pPr>
            <a:r>
              <a:rPr lang="en-US" sz="1200">
                <a:solidFill>
                  <a:schemeClr val="tx1"/>
                </a:solidFill>
                <a:latin typeface="Raleway" panose="020B0503030101060003" pitchFamily="34" charset="0"/>
                <a:sym typeface="Georgia"/>
              </a:rPr>
              <a:t>Federal Priority: Diversifying innovation/production hubs to protect against future disasters/shocks and to unleash potential in Middle America</a:t>
            </a:r>
            <a:endParaRPr lang="en-US" sz="1200">
              <a:solidFill>
                <a:schemeClr val="tx1"/>
              </a:solidFill>
              <a:latin typeface="Raleway" panose="020B0503030101060003" pitchFamily="34" charset="0"/>
            </a:endParaRPr>
          </a:p>
          <a:p>
            <a:pPr marL="608965" indent="-456565">
              <a:lnSpc>
                <a:spcPct val="90000"/>
              </a:lnSpc>
              <a:spcBef>
                <a:spcPts val="500"/>
              </a:spcBef>
            </a:pPr>
            <a:r>
              <a:rPr lang="en-US" sz="1200">
                <a:solidFill>
                  <a:schemeClr val="tx1"/>
                </a:solidFill>
                <a:latin typeface="Raleway" panose="020B0503030101060003" pitchFamily="34" charset="0"/>
                <a:sym typeface="Georgia"/>
              </a:rPr>
              <a:t>Increases onshoring for the biomanufacturing production process </a:t>
            </a:r>
            <a:endParaRPr lang="en-US" sz="1200">
              <a:solidFill>
                <a:schemeClr val="tx1"/>
              </a:solidFill>
              <a:latin typeface="Raleway" panose="020B0503030101060003" pitchFamily="34" charset="0"/>
            </a:endParaRPr>
          </a:p>
          <a:p>
            <a:pPr marL="608965" indent="-456565">
              <a:lnSpc>
                <a:spcPct val="90000"/>
              </a:lnSpc>
              <a:spcBef>
                <a:spcPts val="500"/>
              </a:spcBef>
            </a:pPr>
            <a:r>
              <a:rPr lang="en-US" sz="1200">
                <a:solidFill>
                  <a:schemeClr val="tx1"/>
                </a:solidFill>
                <a:latin typeface="Raleway" panose="020B0503030101060003" pitchFamily="34" charset="0"/>
                <a:sym typeface="Georgia"/>
              </a:rPr>
              <a:t>Need for expanded domestic supply chain for pharm production</a:t>
            </a:r>
            <a:endParaRPr lang="en-US" sz="1200">
              <a:solidFill>
                <a:schemeClr val="tx1"/>
              </a:solidFill>
              <a:latin typeface="Raleway" panose="020B0503030101060003" pitchFamily="34" charset="0"/>
            </a:endParaRPr>
          </a:p>
          <a:p>
            <a:pPr marL="0" indent="0">
              <a:lnSpc>
                <a:spcPct val="114999"/>
              </a:lnSpc>
              <a:spcBef>
                <a:spcPts val="1600"/>
              </a:spcBef>
              <a:buNone/>
            </a:pPr>
            <a:r>
              <a:rPr lang="en-US" sz="1200" b="1">
                <a:solidFill>
                  <a:schemeClr val="tx1"/>
                </a:solidFill>
                <a:latin typeface="Raleway" panose="020B0503030101060003" pitchFamily="34" charset="0"/>
                <a:sym typeface="Georgia"/>
              </a:rPr>
              <a:t>Regional </a:t>
            </a:r>
            <a:endParaRPr lang="en-US" sz="1200">
              <a:solidFill>
                <a:schemeClr val="tx1"/>
              </a:solidFill>
              <a:latin typeface="Raleway" panose="020B0503030101060003" pitchFamily="34" charset="0"/>
            </a:endParaRPr>
          </a:p>
          <a:p>
            <a:pPr marL="608965" indent="-456565">
              <a:lnSpc>
                <a:spcPct val="90000"/>
              </a:lnSpc>
              <a:spcBef>
                <a:spcPts val="500"/>
              </a:spcBef>
              <a:buSzPts val="1800"/>
            </a:pPr>
            <a:r>
              <a:rPr lang="en-US" sz="1200">
                <a:solidFill>
                  <a:schemeClr val="tx1"/>
                </a:solidFill>
                <a:latin typeface="Raleway" panose="020B0503030101060003" pitchFamily="34" charset="0"/>
                <a:sym typeface="Georgia"/>
              </a:rPr>
              <a:t>Increases regional research in quantity &amp; quality to translate more viable commercialized products</a:t>
            </a:r>
            <a:endParaRPr lang="en-US" sz="1200">
              <a:solidFill>
                <a:schemeClr val="tx1"/>
              </a:solidFill>
              <a:latin typeface="Raleway" panose="020B0503030101060003" pitchFamily="34" charset="0"/>
            </a:endParaRPr>
          </a:p>
          <a:p>
            <a:pPr marL="608965" indent="-456565">
              <a:lnSpc>
                <a:spcPct val="90000"/>
              </a:lnSpc>
              <a:spcBef>
                <a:spcPts val="500"/>
              </a:spcBef>
              <a:buSzPts val="1800"/>
            </a:pPr>
            <a:r>
              <a:rPr lang="en-US" sz="1200">
                <a:solidFill>
                  <a:schemeClr val="tx1"/>
                </a:solidFill>
                <a:latin typeface="Raleway" panose="020B0503030101060003" pitchFamily="34" charset="0"/>
                <a:sym typeface="Georgia"/>
              </a:rPr>
              <a:t>High wage jobs and economic diversification</a:t>
            </a:r>
            <a:endParaRPr lang="en-US" sz="1200">
              <a:solidFill>
                <a:schemeClr val="tx1"/>
              </a:solidFill>
              <a:latin typeface="Raleway" panose="020B0503030101060003" pitchFamily="34" charset="0"/>
            </a:endParaRPr>
          </a:p>
          <a:p>
            <a:pPr marL="608965" indent="-456565">
              <a:lnSpc>
                <a:spcPct val="90000"/>
              </a:lnSpc>
              <a:spcBef>
                <a:spcPts val="500"/>
              </a:spcBef>
              <a:buSzPts val="1800"/>
            </a:pPr>
            <a:r>
              <a:rPr lang="en-US" sz="1200">
                <a:solidFill>
                  <a:schemeClr val="tx1"/>
                </a:solidFill>
                <a:latin typeface="Raleway" panose="020B0503030101060003" pitchFamily="34" charset="0"/>
                <a:sym typeface="Georgia"/>
              </a:rPr>
              <a:t>Meeting growth needs of existing companies</a:t>
            </a:r>
            <a:endParaRPr lang="en-US" sz="1200">
              <a:solidFill>
                <a:schemeClr val="tx1"/>
              </a:solidFill>
              <a:latin typeface="Raleway" panose="020B0503030101060003" pitchFamily="34" charset="0"/>
            </a:endParaRPr>
          </a:p>
        </p:txBody>
      </p:sp>
      <p:sp>
        <p:nvSpPr>
          <p:cNvPr id="4" name="Slide Number Placeholder 3"/>
          <p:cNvSpPr>
            <a:spLocks noGrp="1"/>
          </p:cNvSpPr>
          <p:nvPr>
            <p:ph type="sldNum" sz="quarter" idx="5"/>
          </p:nvPr>
        </p:nvSpPr>
        <p:spPr/>
        <p:txBody>
          <a:bodyPr/>
          <a:lstStyle/>
          <a:p>
            <a:fld id="{EBACFA2E-0C26-4322-91E5-B044D3C45095}" type="slidenum">
              <a:rPr lang="en-US" smtClean="0"/>
              <a:t>15</a:t>
            </a:fld>
            <a:endParaRPr lang="en-US"/>
          </a:p>
        </p:txBody>
      </p:sp>
    </p:spTree>
    <p:extLst>
      <p:ext uri="{BB962C8B-B14F-4D97-AF65-F5344CB8AC3E}">
        <p14:creationId xmlns:p14="http://schemas.microsoft.com/office/powerpoint/2010/main" val="3658764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F51964-5327-4531-8A4B-54230790A8DE}" type="slidenum">
              <a:rPr lang="en-US" smtClean="0"/>
              <a:t>16</a:t>
            </a:fld>
            <a:endParaRPr lang="en-US"/>
          </a:p>
        </p:txBody>
      </p:sp>
    </p:spTree>
    <p:extLst>
      <p:ext uri="{BB962C8B-B14F-4D97-AF65-F5344CB8AC3E}">
        <p14:creationId xmlns:p14="http://schemas.microsoft.com/office/powerpoint/2010/main" val="2129559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mbria" panose="02040503050406030204" pitchFamily="18" charset="0"/>
                <a:ea typeface="Aptos" panose="020B0004020202020204" pitchFamily="34" charset="0"/>
                <a:cs typeface="Times New Roman" panose="02020603050405020304" pitchFamily="18" charset="0"/>
              </a:rPr>
              <a:t>Summary of all 6 projects – Oklahoma </a:t>
            </a:r>
            <a:r>
              <a:rPr lang="en-US" sz="1200" kern="100" err="1">
                <a:effectLst/>
                <a:latin typeface="Cambria" panose="02040503050406030204" pitchFamily="18" charset="0"/>
                <a:ea typeface="Aptos" panose="020B0004020202020204" pitchFamily="34" charset="0"/>
                <a:cs typeface="Times New Roman" panose="02020603050405020304" pitchFamily="18" charset="0"/>
              </a:rPr>
              <a:t>Biosciece</a:t>
            </a:r>
            <a:r>
              <a:rPr lang="en-US" sz="1200" kern="100">
                <a:effectLst/>
                <a:latin typeface="Cambria" panose="02040503050406030204" pitchFamily="18" charset="0"/>
                <a:ea typeface="Aptos" panose="020B0004020202020204" pitchFamily="34" charset="0"/>
                <a:cs typeface="Times New Roman" panose="02020603050405020304" pitchFamily="18" charset="0"/>
              </a:rPr>
              <a:t> Innovation Cluster (BIOC)</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kern="100">
                <a:effectLst/>
                <a:latin typeface="Cambria" panose="02040503050406030204" pitchFamily="18" charset="0"/>
                <a:ea typeface="Aptos" panose="020B0004020202020204" pitchFamily="34" charset="0"/>
                <a:cs typeface="Times New Roman" panose="02020603050405020304" pitchFamily="18" charset="0"/>
              </a:rPr>
              <a:t>A coalition of more than 40 member organizations, spearheaded by the Greater Oklahoma City Chamber alongside the University of Oklahoma, and industry leadership and vision from Echo Investment Capital, has been awarded $35 million through the Build Back Better Regional Challenge of the U.S. Economic Development Administration.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02F51964-5327-4531-8A4B-54230790A8DE}" type="slidenum">
              <a:rPr lang="en-US" smtClean="0"/>
              <a:t>3</a:t>
            </a:fld>
            <a:endParaRPr lang="en-US"/>
          </a:p>
        </p:txBody>
      </p:sp>
    </p:spTree>
    <p:extLst>
      <p:ext uri="{BB962C8B-B14F-4D97-AF65-F5344CB8AC3E}">
        <p14:creationId xmlns:p14="http://schemas.microsoft.com/office/powerpoint/2010/main" val="2947130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200" kern="100">
                <a:effectLst/>
                <a:latin typeface="Cambria" panose="02040503050406030204" pitchFamily="18" charset="0"/>
                <a:ea typeface="Aptos" panose="020B0004020202020204" pitchFamily="34" charset="0"/>
                <a:cs typeface="Times New Roman" panose="02020603050405020304" pitchFamily="18" charset="0"/>
              </a:rPr>
              <a:t>Purpose of the Oklahoma Bioscience Innovation Cluster (BIOC)</a:t>
            </a:r>
          </a:p>
          <a:p>
            <a:pPr marL="0" marR="0" lvl="0" indent="0">
              <a:lnSpc>
                <a:spcPct val="107000"/>
              </a:lnSpc>
              <a:spcBef>
                <a:spcPts val="0"/>
              </a:spcBef>
              <a:spcAft>
                <a:spcPts val="0"/>
              </a:spcAft>
              <a:buFont typeface="Symbol" panose="05050102010706020507" pitchFamily="18" charset="2"/>
              <a:buNone/>
            </a:pPr>
            <a:endParaRPr lang="en-US" sz="1200" kern="100">
              <a:effectLst/>
              <a:latin typeface="Cambria" panose="02040503050406030204" pitchFamily="18" charset="0"/>
              <a:ea typeface="Aptos" panose="020B0004020202020204" pitchFamily="34" charset="0"/>
              <a:cs typeface="Times New Roman" panose="02020603050405020304" pitchFamily="18" charset="0"/>
            </a:endParaRPr>
          </a:p>
          <a:p>
            <a:pPr marL="0" indent="0">
              <a:lnSpc>
                <a:spcPct val="114999"/>
              </a:lnSpc>
              <a:buNone/>
            </a:pPr>
            <a:r>
              <a:rPr lang="en" sz="1200" b="1">
                <a:solidFill>
                  <a:schemeClr val="tx1"/>
                </a:solidFill>
                <a:latin typeface="Century Gothic"/>
              </a:rPr>
              <a:t>Vision: </a:t>
            </a:r>
            <a:r>
              <a:rPr lang="en" sz="1200">
                <a:solidFill>
                  <a:schemeClr val="tx1"/>
                </a:solidFill>
                <a:latin typeface="Century Gothic"/>
              </a:rPr>
              <a:t>Create an </a:t>
            </a:r>
            <a:r>
              <a:rPr lang="en-US" sz="1200">
                <a:solidFill>
                  <a:schemeClr val="tx1"/>
                </a:solidFill>
                <a:latin typeface="Century Gothic"/>
              </a:rPr>
              <a:t>absorptive ecosystem to utilize for home-grown commercialization</a:t>
            </a:r>
            <a:endParaRPr lang="en" sz="1200" b="1">
              <a:solidFill>
                <a:schemeClr val="tx1"/>
              </a:solidFill>
              <a:latin typeface="Century Gothic"/>
            </a:endParaRPr>
          </a:p>
          <a:p>
            <a:pPr marL="0" indent="0">
              <a:lnSpc>
                <a:spcPct val="114999"/>
              </a:lnSpc>
              <a:buNone/>
            </a:pPr>
            <a:endParaRPr lang="en-US" sz="1200">
              <a:solidFill>
                <a:schemeClr val="tx1"/>
              </a:solidFill>
              <a:latin typeface="Century Gothic"/>
              <a:sym typeface="Georgia"/>
            </a:endParaRPr>
          </a:p>
          <a:p>
            <a:pPr marL="0" indent="0">
              <a:lnSpc>
                <a:spcPct val="114999"/>
              </a:lnSpc>
              <a:buNone/>
            </a:pPr>
            <a:r>
              <a:rPr lang="en-US" sz="1200" b="1">
                <a:solidFill>
                  <a:schemeClr val="tx1"/>
                </a:solidFill>
                <a:latin typeface="Century Gothic"/>
              </a:rPr>
              <a:t>Project</a:t>
            </a:r>
            <a:r>
              <a:rPr lang="en-US" sz="1200">
                <a:solidFill>
                  <a:schemeClr val="tx1"/>
                </a:solidFill>
                <a:latin typeface="Century Gothic"/>
              </a:rPr>
              <a:t>: Uniting regional research, manufacturing, clinical trial capacities in an </a:t>
            </a:r>
            <a:r>
              <a:rPr lang="en-US" sz="1200" u="sng">
                <a:solidFill>
                  <a:schemeClr val="tx1"/>
                </a:solidFill>
                <a:latin typeface="Century Gothic"/>
              </a:rPr>
              <a:t>integrated value chain</a:t>
            </a:r>
            <a:r>
              <a:rPr lang="en-US" sz="1200">
                <a:solidFill>
                  <a:schemeClr val="tx1"/>
                </a:solidFill>
                <a:latin typeface="Century Gothic"/>
              </a:rPr>
              <a:t> to scale domestic production of bioscience products &amp; technologies</a:t>
            </a:r>
          </a:p>
          <a:p>
            <a:pPr marL="0" indent="0">
              <a:lnSpc>
                <a:spcPct val="114999"/>
              </a:lnSpc>
              <a:buNone/>
            </a:pPr>
            <a:endParaRPr lang="en-US" sz="1200" kern="100">
              <a:solidFill>
                <a:schemeClr val="tx1"/>
              </a:solidFill>
              <a:effectLst/>
              <a:latin typeface="Century Gothic"/>
              <a:ea typeface="Aptos" panose="020B0004020202020204" pitchFamily="34" charset="0"/>
              <a:cs typeface="Times New Roman" panose="02020603050405020304" pitchFamily="18" charset="0"/>
            </a:endParaRPr>
          </a:p>
          <a:p>
            <a:pPr marL="0" indent="0">
              <a:lnSpc>
                <a:spcPct val="114999"/>
              </a:lnSpc>
              <a:buNone/>
            </a:pPr>
            <a:r>
              <a:rPr lang="en-US" sz="1200" b="1" kern="100">
                <a:solidFill>
                  <a:schemeClr val="tx1"/>
                </a:solidFill>
                <a:effectLst/>
                <a:latin typeface="Century Gothic"/>
                <a:ea typeface="Aptos" panose="020B0004020202020204" pitchFamily="34" charset="0"/>
                <a:cs typeface="Times New Roman" panose="02020603050405020304" pitchFamily="18" charset="0"/>
              </a:rPr>
              <a:t>Goals: </a:t>
            </a:r>
            <a:r>
              <a:rPr lang="en-US" sz="1200" kern="100">
                <a:effectLst/>
                <a:latin typeface="Cambria" panose="02040503050406030204" pitchFamily="18" charset="0"/>
                <a:ea typeface="Aptos" panose="020B0004020202020204" pitchFamily="34" charset="0"/>
                <a:cs typeface="Times New Roman" panose="02020603050405020304" pitchFamily="18" charset="0"/>
              </a:rPr>
              <a:t>A unique urban-rural region to foster inclusive access to high-wage career pathways, increase R&amp;D programs and partnerships, and expand critical scientific infrastructure that make the central Oklahoma region more conducive to commercialization of high-value innovations.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F51964-5327-4531-8A4B-54230790A8DE}" type="slidenum">
              <a:rPr lang="en-US" smtClean="0"/>
              <a:t>4</a:t>
            </a:fld>
            <a:endParaRPr lang="en-US"/>
          </a:p>
        </p:txBody>
      </p:sp>
    </p:spTree>
    <p:extLst>
      <p:ext uri="{BB962C8B-B14F-4D97-AF65-F5344CB8AC3E}">
        <p14:creationId xmlns:p14="http://schemas.microsoft.com/office/powerpoint/2010/main" val="1707269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mbria" panose="02040503050406030204" pitchFamily="18" charset="0"/>
                <a:ea typeface="Aptos" panose="020B0004020202020204" pitchFamily="34" charset="0"/>
                <a:cs typeface="Times New Roman" panose="02020603050405020304" pitchFamily="18" charset="0"/>
              </a:rPr>
              <a:t>Project 1 – </a:t>
            </a:r>
            <a:r>
              <a:rPr lang="en-US" sz="1200" kern="100" err="1">
                <a:effectLst/>
                <a:latin typeface="Cambria" panose="02040503050406030204" pitchFamily="18" charset="0"/>
                <a:ea typeface="Aptos" panose="020B0004020202020204" pitchFamily="34" charset="0"/>
                <a:cs typeface="Times New Roman" panose="02020603050405020304" pitchFamily="18" charset="0"/>
              </a:rPr>
              <a:t>BioScience</a:t>
            </a:r>
            <a:r>
              <a:rPr lang="en-US" sz="1200" kern="100">
                <a:effectLst/>
                <a:latin typeface="Cambria" panose="02040503050406030204" pitchFamily="18" charset="0"/>
                <a:ea typeface="Aptos" panose="020B0004020202020204" pitchFamily="34" charset="0"/>
                <a:cs typeface="Times New Roman" panose="02020603050405020304" pitchFamily="18" charset="0"/>
              </a:rPr>
              <a:t> Cluster Initiative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kern="100">
                <a:effectLst/>
                <a:latin typeface="Cambria" panose="02040503050406030204" pitchFamily="18" charset="0"/>
                <a:ea typeface="Aptos" panose="020B0004020202020204" pitchFamily="34" charset="0"/>
                <a:cs typeface="Times New Roman" panose="02020603050405020304" pitchFamily="18" charset="0"/>
              </a:rPr>
              <a:t>An initiative to lead regular convenings of industry leadership, conduct needs assessments, encourage regional connectivity, and spur policy advocacy - $3.0 million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F51964-5327-4531-8A4B-54230790A8DE}" type="slidenum">
              <a:rPr lang="en-US" smtClean="0"/>
              <a:t>5</a:t>
            </a:fld>
            <a:endParaRPr lang="en-US"/>
          </a:p>
        </p:txBody>
      </p:sp>
    </p:spTree>
    <p:extLst>
      <p:ext uri="{BB962C8B-B14F-4D97-AF65-F5344CB8AC3E}">
        <p14:creationId xmlns:p14="http://schemas.microsoft.com/office/powerpoint/2010/main" val="2271997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mbria" panose="02040503050406030204" pitchFamily="18" charset="0"/>
                <a:ea typeface="Aptos" panose="020B0004020202020204" pitchFamily="34" charset="0"/>
                <a:cs typeface="Times New Roman" panose="02020603050405020304" pitchFamily="18" charset="0"/>
              </a:rPr>
              <a:t>Project 2 – Clinical Trial Center</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kern="100">
                <a:effectLst/>
                <a:latin typeface="Cambria" panose="02040503050406030204" pitchFamily="18" charset="0"/>
                <a:ea typeface="Aptos" panose="020B0004020202020204" pitchFamily="34" charset="0"/>
                <a:cs typeface="Times New Roman" panose="02020603050405020304" pitchFamily="18" charset="0"/>
              </a:rPr>
              <a:t>An initiative to double the size of the existing clinical trail program at OU Health Stephenson Cancer Center, commensurate with the demand for Phase I trials created through accompanying translational science investments and industry growth - $3.6 million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F51964-5327-4531-8A4B-54230790A8DE}" type="slidenum">
              <a:rPr lang="en-US" smtClean="0"/>
              <a:t>6</a:t>
            </a:fld>
            <a:endParaRPr lang="en-US"/>
          </a:p>
        </p:txBody>
      </p:sp>
    </p:spTree>
    <p:extLst>
      <p:ext uri="{BB962C8B-B14F-4D97-AF65-F5344CB8AC3E}">
        <p14:creationId xmlns:p14="http://schemas.microsoft.com/office/powerpoint/2010/main" val="2406712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mbria" panose="02040503050406030204" pitchFamily="18" charset="0"/>
                <a:ea typeface="Aptos" panose="020B0004020202020204" pitchFamily="34" charset="0"/>
                <a:cs typeface="Times New Roman" panose="02020603050405020304" pitchFamily="18" charset="0"/>
              </a:rPr>
              <a:t>Project 3 – Development Therapeutics Center</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kern="100">
                <a:effectLst/>
                <a:latin typeface="Cambria" panose="02040503050406030204" pitchFamily="18" charset="0"/>
                <a:ea typeface="Aptos" panose="020B0004020202020204" pitchFamily="34" charset="0"/>
                <a:cs typeface="Times New Roman" panose="02020603050405020304" pitchFamily="18" charset="0"/>
              </a:rPr>
              <a:t>Development of 10 translational research labs dedicated to drug discovery within the OU Health Stephenson Cancer Center - $7.3 million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F51964-5327-4531-8A4B-54230790A8DE}" type="slidenum">
              <a:rPr lang="en-US" smtClean="0"/>
              <a:t>7</a:t>
            </a:fld>
            <a:endParaRPr lang="en-US"/>
          </a:p>
        </p:txBody>
      </p:sp>
    </p:spTree>
    <p:extLst>
      <p:ext uri="{BB962C8B-B14F-4D97-AF65-F5344CB8AC3E}">
        <p14:creationId xmlns:p14="http://schemas.microsoft.com/office/powerpoint/2010/main" val="3754096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mbria" panose="02040503050406030204" pitchFamily="18" charset="0"/>
                <a:ea typeface="Aptos" panose="020B0004020202020204" pitchFamily="34" charset="0"/>
                <a:cs typeface="Times New Roman" panose="02020603050405020304" pitchFamily="18" charset="0"/>
              </a:rPr>
              <a:t>Project 4 – </a:t>
            </a:r>
            <a:r>
              <a:rPr lang="en-US" sz="1200" kern="100" err="1">
                <a:effectLst/>
                <a:latin typeface="Cambria" panose="02040503050406030204" pitchFamily="18" charset="0"/>
                <a:ea typeface="Aptos" panose="020B0004020202020204" pitchFamily="34" charset="0"/>
                <a:cs typeface="Times New Roman" panose="02020603050405020304" pitchFamily="18" charset="0"/>
              </a:rPr>
              <a:t>OKBio</a:t>
            </a:r>
            <a:r>
              <a:rPr lang="en-US" sz="1200" kern="100">
                <a:effectLst/>
                <a:latin typeface="Cambria" panose="02040503050406030204" pitchFamily="18" charset="0"/>
                <a:ea typeface="Aptos" panose="020B0004020202020204" pitchFamily="34" charset="0"/>
                <a:cs typeface="Times New Roman" panose="02020603050405020304" pitchFamily="18" charset="0"/>
              </a:rPr>
              <a:t> Startup Programs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kern="100">
                <a:effectLst/>
                <a:latin typeface="Cambria" panose="02040503050406030204" pitchFamily="18" charset="0"/>
                <a:ea typeface="Aptos" panose="020B0004020202020204" pitchFamily="34" charset="0"/>
                <a:cs typeface="Times New Roman" panose="02020603050405020304" pitchFamily="18" charset="0"/>
              </a:rPr>
              <a:t>Supportive programming to build a vibrant regional biotech startup pipeline led by the University of Oklahoma- $7.0 million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F51964-5327-4531-8A4B-54230790A8DE}" type="slidenum">
              <a:rPr lang="en-US" smtClean="0"/>
              <a:t>8</a:t>
            </a:fld>
            <a:endParaRPr lang="en-US"/>
          </a:p>
        </p:txBody>
      </p:sp>
    </p:spTree>
    <p:extLst>
      <p:ext uri="{BB962C8B-B14F-4D97-AF65-F5344CB8AC3E}">
        <p14:creationId xmlns:p14="http://schemas.microsoft.com/office/powerpoint/2010/main" val="2557473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mbria" panose="02040503050406030204" pitchFamily="18" charset="0"/>
                <a:ea typeface="Aptos" panose="020B0004020202020204" pitchFamily="34" charset="0"/>
                <a:cs typeface="Times New Roman" panose="02020603050405020304" pitchFamily="18" charset="0"/>
              </a:rPr>
              <a:t>Project 5 – OU Bioprocessing Core Facility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kern="100">
                <a:effectLst/>
                <a:latin typeface="Cambria" panose="02040503050406030204" pitchFamily="18" charset="0"/>
                <a:ea typeface="Aptos" panose="020B0004020202020204" pitchFamily="34" charset="0"/>
                <a:cs typeface="Times New Roman" panose="02020603050405020304" pitchFamily="18" charset="0"/>
              </a:rPr>
              <a:t>A new facility with state-of-the-art high-throughput, advanced bioprocessing equipment and service for instructors and researchers at OU, local nonprofit organizations like OMRF, and private companies like Wheeler Bio - $7.0 million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F51964-5327-4531-8A4B-54230790A8DE}" type="slidenum">
              <a:rPr lang="en-US" smtClean="0"/>
              <a:t>9</a:t>
            </a:fld>
            <a:endParaRPr lang="en-US"/>
          </a:p>
        </p:txBody>
      </p:sp>
    </p:spTree>
    <p:extLst>
      <p:ext uri="{BB962C8B-B14F-4D97-AF65-F5344CB8AC3E}">
        <p14:creationId xmlns:p14="http://schemas.microsoft.com/office/powerpoint/2010/main" val="2496017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mbria" panose="02040503050406030204" pitchFamily="18" charset="0"/>
                <a:ea typeface="Aptos" panose="020B0004020202020204" pitchFamily="34" charset="0"/>
                <a:cs typeface="Times New Roman" panose="02020603050405020304" pitchFamily="18" charset="0"/>
              </a:rPr>
              <a:t>Project 6 – Bio Workforce Training Center</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kern="100">
                <a:effectLst/>
                <a:latin typeface="Cambria" panose="02040503050406030204" pitchFamily="18" charset="0"/>
                <a:ea typeface="Aptos" panose="020B0004020202020204" pitchFamily="34" charset="0"/>
                <a:cs typeface="Times New Roman" panose="02020603050405020304" pitchFamily="18" charset="0"/>
              </a:rPr>
              <a:t>A new program to meet the growing demand for skilled labor in the OBIC, which will enable the formation of inclusive, non-degreed career pathways into high-wage jobs - $7.2 million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F51964-5327-4531-8A4B-54230790A8DE}" type="slidenum">
              <a:rPr lang="en-US" smtClean="0"/>
              <a:t>10</a:t>
            </a:fld>
            <a:endParaRPr lang="en-US"/>
          </a:p>
        </p:txBody>
      </p:sp>
    </p:spTree>
    <p:extLst>
      <p:ext uri="{BB962C8B-B14F-4D97-AF65-F5344CB8AC3E}">
        <p14:creationId xmlns:p14="http://schemas.microsoft.com/office/powerpoint/2010/main" val="2428683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9A799-BEC0-2473-A960-94AC467405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3CE692-6B55-16D1-2951-A696D073CF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05A4A9-43E8-CCE6-EE51-E5161484FE72}"/>
              </a:ext>
            </a:extLst>
          </p:cNvPr>
          <p:cNvSpPr>
            <a:spLocks noGrp="1"/>
          </p:cNvSpPr>
          <p:nvPr>
            <p:ph type="dt" sz="half" idx="10"/>
          </p:nvPr>
        </p:nvSpPr>
        <p:spPr/>
        <p:txBody>
          <a:bodyPr/>
          <a:lstStyle/>
          <a:p>
            <a:fld id="{37E7D936-5D64-42FF-87D8-10F9B918D2B6}" type="datetimeFigureOut">
              <a:rPr lang="en-US" smtClean="0"/>
              <a:t>5/15/2024</a:t>
            </a:fld>
            <a:endParaRPr lang="en-US"/>
          </a:p>
        </p:txBody>
      </p:sp>
      <p:sp>
        <p:nvSpPr>
          <p:cNvPr id="5" name="Footer Placeholder 4">
            <a:extLst>
              <a:ext uri="{FF2B5EF4-FFF2-40B4-BE49-F238E27FC236}">
                <a16:creationId xmlns:a16="http://schemas.microsoft.com/office/drawing/2014/main" id="{C70BB73A-3306-A0A7-A32F-5FCF826D0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8B1672-9D58-9AD8-B098-921A7275C38E}"/>
              </a:ext>
            </a:extLst>
          </p:cNvPr>
          <p:cNvSpPr>
            <a:spLocks noGrp="1"/>
          </p:cNvSpPr>
          <p:nvPr>
            <p:ph type="sldNum" sz="quarter" idx="12"/>
          </p:nvPr>
        </p:nvSpPr>
        <p:spPr/>
        <p:txBody>
          <a:bodyPr/>
          <a:lstStyle/>
          <a:p>
            <a:fld id="{669276DD-9EEF-4D1A-9AE1-96E95F0B0FCF}" type="slidenum">
              <a:rPr lang="en-US" smtClean="0"/>
              <a:t>‹#›</a:t>
            </a:fld>
            <a:endParaRPr lang="en-US"/>
          </a:p>
        </p:txBody>
      </p:sp>
    </p:spTree>
    <p:extLst>
      <p:ext uri="{BB962C8B-B14F-4D97-AF65-F5344CB8AC3E}">
        <p14:creationId xmlns:p14="http://schemas.microsoft.com/office/powerpoint/2010/main" val="4061965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5A85C-CB10-4E4F-BC0E-E83241BFBB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4C8FD4-7306-47C7-B4CD-8B50743019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A97D5E-71C0-23F9-3468-4F4CBE7EE662}"/>
              </a:ext>
            </a:extLst>
          </p:cNvPr>
          <p:cNvSpPr>
            <a:spLocks noGrp="1"/>
          </p:cNvSpPr>
          <p:nvPr>
            <p:ph type="dt" sz="half" idx="10"/>
          </p:nvPr>
        </p:nvSpPr>
        <p:spPr/>
        <p:txBody>
          <a:bodyPr/>
          <a:lstStyle/>
          <a:p>
            <a:fld id="{37E7D936-5D64-42FF-87D8-10F9B918D2B6}" type="datetimeFigureOut">
              <a:rPr lang="en-US" smtClean="0"/>
              <a:t>5/15/2024</a:t>
            </a:fld>
            <a:endParaRPr lang="en-US"/>
          </a:p>
        </p:txBody>
      </p:sp>
      <p:sp>
        <p:nvSpPr>
          <p:cNvPr id="5" name="Footer Placeholder 4">
            <a:extLst>
              <a:ext uri="{FF2B5EF4-FFF2-40B4-BE49-F238E27FC236}">
                <a16:creationId xmlns:a16="http://schemas.microsoft.com/office/drawing/2014/main" id="{B277AE35-2AB9-4678-B7BB-31889FB079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E6434F-51E0-1511-14FE-E503FBC0B0DF}"/>
              </a:ext>
            </a:extLst>
          </p:cNvPr>
          <p:cNvSpPr>
            <a:spLocks noGrp="1"/>
          </p:cNvSpPr>
          <p:nvPr>
            <p:ph type="sldNum" sz="quarter" idx="12"/>
          </p:nvPr>
        </p:nvSpPr>
        <p:spPr/>
        <p:txBody>
          <a:bodyPr/>
          <a:lstStyle/>
          <a:p>
            <a:fld id="{669276DD-9EEF-4D1A-9AE1-96E95F0B0FCF}" type="slidenum">
              <a:rPr lang="en-US" smtClean="0"/>
              <a:t>‹#›</a:t>
            </a:fld>
            <a:endParaRPr lang="en-US"/>
          </a:p>
        </p:txBody>
      </p:sp>
    </p:spTree>
    <p:extLst>
      <p:ext uri="{BB962C8B-B14F-4D97-AF65-F5344CB8AC3E}">
        <p14:creationId xmlns:p14="http://schemas.microsoft.com/office/powerpoint/2010/main" val="3662005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57F825-06EC-1AD6-EB12-A8C1CECE1F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77D548-EFE7-BE86-D146-725DB6DBBF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B7AB7C-A698-AB53-980C-E68615B84BDF}"/>
              </a:ext>
            </a:extLst>
          </p:cNvPr>
          <p:cNvSpPr>
            <a:spLocks noGrp="1"/>
          </p:cNvSpPr>
          <p:nvPr>
            <p:ph type="dt" sz="half" idx="10"/>
          </p:nvPr>
        </p:nvSpPr>
        <p:spPr/>
        <p:txBody>
          <a:bodyPr/>
          <a:lstStyle/>
          <a:p>
            <a:fld id="{37E7D936-5D64-42FF-87D8-10F9B918D2B6}" type="datetimeFigureOut">
              <a:rPr lang="en-US" smtClean="0"/>
              <a:t>5/15/2024</a:t>
            </a:fld>
            <a:endParaRPr lang="en-US"/>
          </a:p>
        </p:txBody>
      </p:sp>
      <p:sp>
        <p:nvSpPr>
          <p:cNvPr id="5" name="Footer Placeholder 4">
            <a:extLst>
              <a:ext uri="{FF2B5EF4-FFF2-40B4-BE49-F238E27FC236}">
                <a16:creationId xmlns:a16="http://schemas.microsoft.com/office/drawing/2014/main" id="{98A03BC8-A5A5-DF11-5513-7660928F0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7D3358-244A-080D-41D7-8004583F85F5}"/>
              </a:ext>
            </a:extLst>
          </p:cNvPr>
          <p:cNvSpPr>
            <a:spLocks noGrp="1"/>
          </p:cNvSpPr>
          <p:nvPr>
            <p:ph type="sldNum" sz="quarter" idx="12"/>
          </p:nvPr>
        </p:nvSpPr>
        <p:spPr/>
        <p:txBody>
          <a:bodyPr/>
          <a:lstStyle/>
          <a:p>
            <a:fld id="{669276DD-9EEF-4D1A-9AE1-96E95F0B0FCF}" type="slidenum">
              <a:rPr lang="en-US" smtClean="0"/>
              <a:t>‹#›</a:t>
            </a:fld>
            <a:endParaRPr lang="en-US"/>
          </a:p>
        </p:txBody>
      </p:sp>
    </p:spTree>
    <p:extLst>
      <p:ext uri="{BB962C8B-B14F-4D97-AF65-F5344CB8AC3E}">
        <p14:creationId xmlns:p14="http://schemas.microsoft.com/office/powerpoint/2010/main" val="2023470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5438-6968-DF0D-A8C0-CB38FA9FDC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AE930A-BFB5-7ED1-D6CA-746CF1DA7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4976B6-5599-46C3-648F-1063E1514BC4}"/>
              </a:ext>
            </a:extLst>
          </p:cNvPr>
          <p:cNvSpPr>
            <a:spLocks noGrp="1"/>
          </p:cNvSpPr>
          <p:nvPr>
            <p:ph type="dt" sz="half" idx="10"/>
          </p:nvPr>
        </p:nvSpPr>
        <p:spPr/>
        <p:txBody>
          <a:bodyPr/>
          <a:lstStyle/>
          <a:p>
            <a:fld id="{37E7D936-5D64-42FF-87D8-10F9B918D2B6}" type="datetimeFigureOut">
              <a:rPr lang="en-US" smtClean="0"/>
              <a:t>5/15/2024</a:t>
            </a:fld>
            <a:endParaRPr lang="en-US"/>
          </a:p>
        </p:txBody>
      </p:sp>
      <p:sp>
        <p:nvSpPr>
          <p:cNvPr id="5" name="Footer Placeholder 4">
            <a:extLst>
              <a:ext uri="{FF2B5EF4-FFF2-40B4-BE49-F238E27FC236}">
                <a16:creationId xmlns:a16="http://schemas.microsoft.com/office/drawing/2014/main" id="{7427D29F-0CC0-2424-8B4E-0AB80EBBD5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716AB-E17B-D64A-03F9-8BEDF603B810}"/>
              </a:ext>
            </a:extLst>
          </p:cNvPr>
          <p:cNvSpPr>
            <a:spLocks noGrp="1"/>
          </p:cNvSpPr>
          <p:nvPr>
            <p:ph type="sldNum" sz="quarter" idx="12"/>
          </p:nvPr>
        </p:nvSpPr>
        <p:spPr/>
        <p:txBody>
          <a:bodyPr/>
          <a:lstStyle/>
          <a:p>
            <a:fld id="{669276DD-9EEF-4D1A-9AE1-96E95F0B0FCF}" type="slidenum">
              <a:rPr lang="en-US" smtClean="0"/>
              <a:t>‹#›</a:t>
            </a:fld>
            <a:endParaRPr lang="en-US"/>
          </a:p>
        </p:txBody>
      </p:sp>
    </p:spTree>
    <p:extLst>
      <p:ext uri="{BB962C8B-B14F-4D97-AF65-F5344CB8AC3E}">
        <p14:creationId xmlns:p14="http://schemas.microsoft.com/office/powerpoint/2010/main" val="842140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E30AD-DCE4-827F-3309-574F75000F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CDC083-9DFE-4541-08AC-DFE3F904A7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378245-4858-2E33-9AAE-71F2F9EF5234}"/>
              </a:ext>
            </a:extLst>
          </p:cNvPr>
          <p:cNvSpPr>
            <a:spLocks noGrp="1"/>
          </p:cNvSpPr>
          <p:nvPr>
            <p:ph type="dt" sz="half" idx="10"/>
          </p:nvPr>
        </p:nvSpPr>
        <p:spPr/>
        <p:txBody>
          <a:bodyPr/>
          <a:lstStyle/>
          <a:p>
            <a:fld id="{37E7D936-5D64-42FF-87D8-10F9B918D2B6}" type="datetimeFigureOut">
              <a:rPr lang="en-US" smtClean="0"/>
              <a:t>5/15/2024</a:t>
            </a:fld>
            <a:endParaRPr lang="en-US"/>
          </a:p>
        </p:txBody>
      </p:sp>
      <p:sp>
        <p:nvSpPr>
          <p:cNvPr id="5" name="Footer Placeholder 4">
            <a:extLst>
              <a:ext uri="{FF2B5EF4-FFF2-40B4-BE49-F238E27FC236}">
                <a16:creationId xmlns:a16="http://schemas.microsoft.com/office/drawing/2014/main" id="{B759BEFE-FA73-38F5-7A8F-B4423DA8D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4973BC-1B59-F6D1-97D2-08D40167F0ED}"/>
              </a:ext>
            </a:extLst>
          </p:cNvPr>
          <p:cNvSpPr>
            <a:spLocks noGrp="1"/>
          </p:cNvSpPr>
          <p:nvPr>
            <p:ph type="sldNum" sz="quarter" idx="12"/>
          </p:nvPr>
        </p:nvSpPr>
        <p:spPr/>
        <p:txBody>
          <a:bodyPr/>
          <a:lstStyle/>
          <a:p>
            <a:fld id="{669276DD-9EEF-4D1A-9AE1-96E95F0B0FCF}" type="slidenum">
              <a:rPr lang="en-US" smtClean="0"/>
              <a:t>‹#›</a:t>
            </a:fld>
            <a:endParaRPr lang="en-US"/>
          </a:p>
        </p:txBody>
      </p:sp>
    </p:spTree>
    <p:extLst>
      <p:ext uri="{BB962C8B-B14F-4D97-AF65-F5344CB8AC3E}">
        <p14:creationId xmlns:p14="http://schemas.microsoft.com/office/powerpoint/2010/main" val="4226643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844C-DA1E-A45C-97A4-7E4D7D0EDF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4FC7AE-8AB8-4BEA-ABF7-0631214CCF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62A426-3B00-E320-D063-473A09E330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5E5CB0-0C23-8536-FBE8-95B93D6309B9}"/>
              </a:ext>
            </a:extLst>
          </p:cNvPr>
          <p:cNvSpPr>
            <a:spLocks noGrp="1"/>
          </p:cNvSpPr>
          <p:nvPr>
            <p:ph type="dt" sz="half" idx="10"/>
          </p:nvPr>
        </p:nvSpPr>
        <p:spPr/>
        <p:txBody>
          <a:bodyPr/>
          <a:lstStyle/>
          <a:p>
            <a:fld id="{37E7D936-5D64-42FF-87D8-10F9B918D2B6}" type="datetimeFigureOut">
              <a:rPr lang="en-US" smtClean="0"/>
              <a:t>5/15/2024</a:t>
            </a:fld>
            <a:endParaRPr lang="en-US"/>
          </a:p>
        </p:txBody>
      </p:sp>
      <p:sp>
        <p:nvSpPr>
          <p:cNvPr id="6" name="Footer Placeholder 5">
            <a:extLst>
              <a:ext uri="{FF2B5EF4-FFF2-40B4-BE49-F238E27FC236}">
                <a16:creationId xmlns:a16="http://schemas.microsoft.com/office/drawing/2014/main" id="{E85FD657-274F-6B8C-DB67-160EEF1465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26E69E-7D91-26C3-7AF5-0DF049D564E8}"/>
              </a:ext>
            </a:extLst>
          </p:cNvPr>
          <p:cNvSpPr>
            <a:spLocks noGrp="1"/>
          </p:cNvSpPr>
          <p:nvPr>
            <p:ph type="sldNum" sz="quarter" idx="12"/>
          </p:nvPr>
        </p:nvSpPr>
        <p:spPr/>
        <p:txBody>
          <a:bodyPr/>
          <a:lstStyle/>
          <a:p>
            <a:fld id="{669276DD-9EEF-4D1A-9AE1-96E95F0B0FCF}" type="slidenum">
              <a:rPr lang="en-US" smtClean="0"/>
              <a:t>‹#›</a:t>
            </a:fld>
            <a:endParaRPr lang="en-US"/>
          </a:p>
        </p:txBody>
      </p:sp>
    </p:spTree>
    <p:extLst>
      <p:ext uri="{BB962C8B-B14F-4D97-AF65-F5344CB8AC3E}">
        <p14:creationId xmlns:p14="http://schemas.microsoft.com/office/powerpoint/2010/main" val="2255172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1DE1E-62D5-73FB-D542-ECD5F70B84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5DAC4E-3BF3-4333-765C-0BA939AA28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3274F5-B092-5BCD-49BA-0CFD4012EE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A5DBD5-20A1-B019-6EF8-7B1C2C1862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7B5462-CD70-5815-9E7D-4BE5DFA651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64C97C-7CE4-E6CE-4829-2FCC7F2C30A0}"/>
              </a:ext>
            </a:extLst>
          </p:cNvPr>
          <p:cNvSpPr>
            <a:spLocks noGrp="1"/>
          </p:cNvSpPr>
          <p:nvPr>
            <p:ph type="dt" sz="half" idx="10"/>
          </p:nvPr>
        </p:nvSpPr>
        <p:spPr/>
        <p:txBody>
          <a:bodyPr/>
          <a:lstStyle/>
          <a:p>
            <a:fld id="{37E7D936-5D64-42FF-87D8-10F9B918D2B6}" type="datetimeFigureOut">
              <a:rPr lang="en-US" smtClean="0"/>
              <a:t>5/15/2024</a:t>
            </a:fld>
            <a:endParaRPr lang="en-US"/>
          </a:p>
        </p:txBody>
      </p:sp>
      <p:sp>
        <p:nvSpPr>
          <p:cNvPr id="8" name="Footer Placeholder 7">
            <a:extLst>
              <a:ext uri="{FF2B5EF4-FFF2-40B4-BE49-F238E27FC236}">
                <a16:creationId xmlns:a16="http://schemas.microsoft.com/office/drawing/2014/main" id="{A669FB1E-597F-45E4-330D-0FF7846A32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45938A-DB08-49D8-7320-2C91224621A1}"/>
              </a:ext>
            </a:extLst>
          </p:cNvPr>
          <p:cNvSpPr>
            <a:spLocks noGrp="1"/>
          </p:cNvSpPr>
          <p:nvPr>
            <p:ph type="sldNum" sz="quarter" idx="12"/>
          </p:nvPr>
        </p:nvSpPr>
        <p:spPr/>
        <p:txBody>
          <a:bodyPr/>
          <a:lstStyle/>
          <a:p>
            <a:fld id="{669276DD-9EEF-4D1A-9AE1-96E95F0B0FCF}" type="slidenum">
              <a:rPr lang="en-US" smtClean="0"/>
              <a:t>‹#›</a:t>
            </a:fld>
            <a:endParaRPr lang="en-US"/>
          </a:p>
        </p:txBody>
      </p:sp>
    </p:spTree>
    <p:extLst>
      <p:ext uri="{BB962C8B-B14F-4D97-AF65-F5344CB8AC3E}">
        <p14:creationId xmlns:p14="http://schemas.microsoft.com/office/powerpoint/2010/main" val="2592465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B8EB8-C61C-B5D9-F2FA-489155FA81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26CFD9-0E13-74FA-0290-2CB9CCB642C3}"/>
              </a:ext>
            </a:extLst>
          </p:cNvPr>
          <p:cNvSpPr>
            <a:spLocks noGrp="1"/>
          </p:cNvSpPr>
          <p:nvPr>
            <p:ph type="dt" sz="half" idx="10"/>
          </p:nvPr>
        </p:nvSpPr>
        <p:spPr/>
        <p:txBody>
          <a:bodyPr/>
          <a:lstStyle/>
          <a:p>
            <a:fld id="{37E7D936-5D64-42FF-87D8-10F9B918D2B6}" type="datetimeFigureOut">
              <a:rPr lang="en-US" smtClean="0"/>
              <a:t>5/15/2024</a:t>
            </a:fld>
            <a:endParaRPr lang="en-US"/>
          </a:p>
        </p:txBody>
      </p:sp>
      <p:sp>
        <p:nvSpPr>
          <p:cNvPr id="4" name="Footer Placeholder 3">
            <a:extLst>
              <a:ext uri="{FF2B5EF4-FFF2-40B4-BE49-F238E27FC236}">
                <a16:creationId xmlns:a16="http://schemas.microsoft.com/office/drawing/2014/main" id="{61DD7F4E-C10C-3AAF-B720-2286502DFB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ACFCC5-3635-08F6-1FE4-14793D4E63AB}"/>
              </a:ext>
            </a:extLst>
          </p:cNvPr>
          <p:cNvSpPr>
            <a:spLocks noGrp="1"/>
          </p:cNvSpPr>
          <p:nvPr>
            <p:ph type="sldNum" sz="quarter" idx="12"/>
          </p:nvPr>
        </p:nvSpPr>
        <p:spPr/>
        <p:txBody>
          <a:bodyPr/>
          <a:lstStyle/>
          <a:p>
            <a:fld id="{669276DD-9EEF-4D1A-9AE1-96E95F0B0FCF}" type="slidenum">
              <a:rPr lang="en-US" smtClean="0"/>
              <a:t>‹#›</a:t>
            </a:fld>
            <a:endParaRPr lang="en-US"/>
          </a:p>
        </p:txBody>
      </p:sp>
    </p:spTree>
    <p:extLst>
      <p:ext uri="{BB962C8B-B14F-4D97-AF65-F5344CB8AC3E}">
        <p14:creationId xmlns:p14="http://schemas.microsoft.com/office/powerpoint/2010/main" val="3998094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942179-FFB5-E698-00C9-913712C14C62}"/>
              </a:ext>
            </a:extLst>
          </p:cNvPr>
          <p:cNvSpPr>
            <a:spLocks noGrp="1"/>
          </p:cNvSpPr>
          <p:nvPr>
            <p:ph type="dt" sz="half" idx="10"/>
          </p:nvPr>
        </p:nvSpPr>
        <p:spPr/>
        <p:txBody>
          <a:bodyPr/>
          <a:lstStyle/>
          <a:p>
            <a:fld id="{37E7D936-5D64-42FF-87D8-10F9B918D2B6}" type="datetimeFigureOut">
              <a:rPr lang="en-US" smtClean="0"/>
              <a:t>5/15/2024</a:t>
            </a:fld>
            <a:endParaRPr lang="en-US"/>
          </a:p>
        </p:txBody>
      </p:sp>
      <p:sp>
        <p:nvSpPr>
          <p:cNvPr id="3" name="Footer Placeholder 2">
            <a:extLst>
              <a:ext uri="{FF2B5EF4-FFF2-40B4-BE49-F238E27FC236}">
                <a16:creationId xmlns:a16="http://schemas.microsoft.com/office/drawing/2014/main" id="{010F6BCB-B9DB-3DD4-325D-A015242DC9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1F53CE-B4DE-A717-4818-71B3F84E413F}"/>
              </a:ext>
            </a:extLst>
          </p:cNvPr>
          <p:cNvSpPr>
            <a:spLocks noGrp="1"/>
          </p:cNvSpPr>
          <p:nvPr>
            <p:ph type="sldNum" sz="quarter" idx="12"/>
          </p:nvPr>
        </p:nvSpPr>
        <p:spPr/>
        <p:txBody>
          <a:bodyPr/>
          <a:lstStyle/>
          <a:p>
            <a:fld id="{669276DD-9EEF-4D1A-9AE1-96E95F0B0FCF}" type="slidenum">
              <a:rPr lang="en-US" smtClean="0"/>
              <a:t>‹#›</a:t>
            </a:fld>
            <a:endParaRPr lang="en-US"/>
          </a:p>
        </p:txBody>
      </p:sp>
    </p:spTree>
    <p:extLst>
      <p:ext uri="{BB962C8B-B14F-4D97-AF65-F5344CB8AC3E}">
        <p14:creationId xmlns:p14="http://schemas.microsoft.com/office/powerpoint/2010/main" val="415012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1CE7B-D27B-F80F-87DD-35A2D9C8DB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9B3862-6821-F380-275B-8CDA2BA9A5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63B248-CA33-A4C7-6107-8BC78E64CA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5E0B5B-3B81-975D-9584-25AB89B089FC}"/>
              </a:ext>
            </a:extLst>
          </p:cNvPr>
          <p:cNvSpPr>
            <a:spLocks noGrp="1"/>
          </p:cNvSpPr>
          <p:nvPr>
            <p:ph type="dt" sz="half" idx="10"/>
          </p:nvPr>
        </p:nvSpPr>
        <p:spPr/>
        <p:txBody>
          <a:bodyPr/>
          <a:lstStyle/>
          <a:p>
            <a:fld id="{37E7D936-5D64-42FF-87D8-10F9B918D2B6}" type="datetimeFigureOut">
              <a:rPr lang="en-US" smtClean="0"/>
              <a:t>5/15/2024</a:t>
            </a:fld>
            <a:endParaRPr lang="en-US"/>
          </a:p>
        </p:txBody>
      </p:sp>
      <p:sp>
        <p:nvSpPr>
          <p:cNvPr id="6" name="Footer Placeholder 5">
            <a:extLst>
              <a:ext uri="{FF2B5EF4-FFF2-40B4-BE49-F238E27FC236}">
                <a16:creationId xmlns:a16="http://schemas.microsoft.com/office/drawing/2014/main" id="{847C2956-9F75-811C-FB6C-5F21CB5918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5B8382-4966-4041-90CB-0D09AB811F15}"/>
              </a:ext>
            </a:extLst>
          </p:cNvPr>
          <p:cNvSpPr>
            <a:spLocks noGrp="1"/>
          </p:cNvSpPr>
          <p:nvPr>
            <p:ph type="sldNum" sz="quarter" idx="12"/>
          </p:nvPr>
        </p:nvSpPr>
        <p:spPr/>
        <p:txBody>
          <a:bodyPr/>
          <a:lstStyle/>
          <a:p>
            <a:fld id="{669276DD-9EEF-4D1A-9AE1-96E95F0B0FCF}" type="slidenum">
              <a:rPr lang="en-US" smtClean="0"/>
              <a:t>‹#›</a:t>
            </a:fld>
            <a:endParaRPr lang="en-US"/>
          </a:p>
        </p:txBody>
      </p:sp>
    </p:spTree>
    <p:extLst>
      <p:ext uri="{BB962C8B-B14F-4D97-AF65-F5344CB8AC3E}">
        <p14:creationId xmlns:p14="http://schemas.microsoft.com/office/powerpoint/2010/main" val="2568072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57B2-5F02-136F-D944-D24AC37670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890B4C-0527-75C5-4E72-8E4FF57836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7E475A-DD3A-531B-C601-7FECEF6DF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C41863-9554-DFB5-07D3-A0A23BFEC1AC}"/>
              </a:ext>
            </a:extLst>
          </p:cNvPr>
          <p:cNvSpPr>
            <a:spLocks noGrp="1"/>
          </p:cNvSpPr>
          <p:nvPr>
            <p:ph type="dt" sz="half" idx="10"/>
          </p:nvPr>
        </p:nvSpPr>
        <p:spPr/>
        <p:txBody>
          <a:bodyPr/>
          <a:lstStyle/>
          <a:p>
            <a:fld id="{37E7D936-5D64-42FF-87D8-10F9B918D2B6}" type="datetimeFigureOut">
              <a:rPr lang="en-US" smtClean="0"/>
              <a:t>5/15/2024</a:t>
            </a:fld>
            <a:endParaRPr lang="en-US"/>
          </a:p>
        </p:txBody>
      </p:sp>
      <p:sp>
        <p:nvSpPr>
          <p:cNvPr id="6" name="Footer Placeholder 5">
            <a:extLst>
              <a:ext uri="{FF2B5EF4-FFF2-40B4-BE49-F238E27FC236}">
                <a16:creationId xmlns:a16="http://schemas.microsoft.com/office/drawing/2014/main" id="{BE868F42-404C-B76C-C531-5B91B194F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379A6-F8DB-0BEE-C85F-2041D53F9A47}"/>
              </a:ext>
            </a:extLst>
          </p:cNvPr>
          <p:cNvSpPr>
            <a:spLocks noGrp="1"/>
          </p:cNvSpPr>
          <p:nvPr>
            <p:ph type="sldNum" sz="quarter" idx="12"/>
          </p:nvPr>
        </p:nvSpPr>
        <p:spPr/>
        <p:txBody>
          <a:bodyPr/>
          <a:lstStyle/>
          <a:p>
            <a:fld id="{669276DD-9EEF-4D1A-9AE1-96E95F0B0FCF}" type="slidenum">
              <a:rPr lang="en-US" smtClean="0"/>
              <a:t>‹#›</a:t>
            </a:fld>
            <a:endParaRPr lang="en-US"/>
          </a:p>
        </p:txBody>
      </p:sp>
    </p:spTree>
    <p:extLst>
      <p:ext uri="{BB962C8B-B14F-4D97-AF65-F5344CB8AC3E}">
        <p14:creationId xmlns:p14="http://schemas.microsoft.com/office/powerpoint/2010/main" val="3286031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A2746A-9FE1-9F5E-6E6F-CB72AA35F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4C666E-CA0E-C4A5-DA72-B25E718373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0E691-8749-2EE1-E635-6AEE14E6FC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E7D936-5D64-42FF-87D8-10F9B918D2B6}" type="datetimeFigureOut">
              <a:rPr lang="en-US" smtClean="0"/>
              <a:t>5/15/2024</a:t>
            </a:fld>
            <a:endParaRPr lang="en-US"/>
          </a:p>
        </p:txBody>
      </p:sp>
      <p:sp>
        <p:nvSpPr>
          <p:cNvPr id="5" name="Footer Placeholder 4">
            <a:extLst>
              <a:ext uri="{FF2B5EF4-FFF2-40B4-BE49-F238E27FC236}">
                <a16:creationId xmlns:a16="http://schemas.microsoft.com/office/drawing/2014/main" id="{6B0F5796-05F7-3408-A578-92DEA3F81A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35E6837-D0A7-83CB-A7EA-0ADFDAAD5A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9276DD-9EEF-4D1A-9AE1-96E95F0B0FCF}" type="slidenum">
              <a:rPr lang="en-US" smtClean="0"/>
              <a:t>‹#›</a:t>
            </a:fld>
            <a:endParaRPr lang="en-US"/>
          </a:p>
        </p:txBody>
      </p:sp>
    </p:spTree>
    <p:extLst>
      <p:ext uri="{BB962C8B-B14F-4D97-AF65-F5344CB8AC3E}">
        <p14:creationId xmlns:p14="http://schemas.microsoft.com/office/powerpoint/2010/main" val="2316978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40.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png"/><Relationship Id="rId7" Type="http://schemas.openxmlformats.org/officeDocument/2006/relationships/image" Target="../media/image51.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pn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33DD2F47-6509-1ABD-2885-06F677491703}"/>
              </a:ext>
            </a:extLst>
          </p:cNvPr>
          <p:cNvSpPr/>
          <p:nvPr/>
        </p:nvSpPr>
        <p:spPr>
          <a:xfrm>
            <a:off x="1" y="-175919"/>
            <a:ext cx="12192000" cy="7033919"/>
          </a:xfrm>
          <a:custGeom>
            <a:avLst/>
            <a:gdLst/>
            <a:ahLst/>
            <a:cxnLst/>
            <a:rect l="l" t="t" r="r" b="b"/>
            <a:pathLst>
              <a:path w="9130137" h="10638838">
                <a:moveTo>
                  <a:pt x="0" y="0"/>
                </a:moveTo>
                <a:lnTo>
                  <a:pt x="9130137" y="0"/>
                </a:lnTo>
                <a:lnTo>
                  <a:pt x="9130137" y="10638839"/>
                </a:lnTo>
                <a:lnTo>
                  <a:pt x="0" y="10638839"/>
                </a:lnTo>
                <a:lnTo>
                  <a:pt x="0" y="0"/>
                </a:lnTo>
                <a:close/>
              </a:path>
            </a:pathLst>
          </a:custGeom>
          <a:blipFill>
            <a:blip r:embed="rId2"/>
            <a:stretch>
              <a:fillRect l="-42723" r="-2830"/>
            </a:stretch>
          </a:blipFill>
        </p:spPr>
        <p:txBody>
          <a:bodyPr/>
          <a:lstStyle/>
          <a:p>
            <a:endParaRPr lang="en-US"/>
          </a:p>
        </p:txBody>
      </p:sp>
      <p:pic>
        <p:nvPicPr>
          <p:cNvPr id="6" name="Picture 5" descr="A black and white logo&#10;&#10;Description automatically generated">
            <a:extLst>
              <a:ext uri="{FF2B5EF4-FFF2-40B4-BE49-F238E27FC236}">
                <a16:creationId xmlns:a16="http://schemas.microsoft.com/office/drawing/2014/main" id="{4435FB4F-E0DB-3383-76F1-F25738DFA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2001" y="843936"/>
            <a:ext cx="7147997" cy="5170127"/>
          </a:xfrm>
          <a:prstGeom prst="rect">
            <a:avLst/>
          </a:prstGeom>
        </p:spPr>
      </p:pic>
    </p:spTree>
    <p:extLst>
      <p:ext uri="{BB962C8B-B14F-4D97-AF65-F5344CB8AC3E}">
        <p14:creationId xmlns:p14="http://schemas.microsoft.com/office/powerpoint/2010/main" val="239774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oTC Logo Animation">
            <a:hlinkClick r:id="" action="ppaction://media"/>
            <a:extLst>
              <a:ext uri="{FF2B5EF4-FFF2-40B4-BE49-F238E27FC236}">
                <a16:creationId xmlns:a16="http://schemas.microsoft.com/office/drawing/2014/main" id="{520D38ED-DC6D-D5E1-3992-DB737DF4DB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50289" y="289671"/>
            <a:ext cx="6739766" cy="6739766"/>
          </a:xfrm>
          <a:prstGeom prst="rect">
            <a:avLst/>
          </a:prstGeom>
        </p:spPr>
      </p:pic>
      <p:sp>
        <p:nvSpPr>
          <p:cNvPr id="4" name="Freeform 9">
            <a:extLst>
              <a:ext uri="{FF2B5EF4-FFF2-40B4-BE49-F238E27FC236}">
                <a16:creationId xmlns:a16="http://schemas.microsoft.com/office/drawing/2014/main" id="{EF3D835A-5AC0-F2F2-881F-71B50E26F8B4}"/>
              </a:ext>
            </a:extLst>
          </p:cNvPr>
          <p:cNvSpPr/>
          <p:nvPr/>
        </p:nvSpPr>
        <p:spPr>
          <a:xfrm>
            <a:off x="0" y="-115154"/>
            <a:ext cx="799339" cy="10402154"/>
          </a:xfrm>
          <a:custGeom>
            <a:avLst/>
            <a:gdLst/>
            <a:ahLst/>
            <a:cxnLst/>
            <a:rect l="l" t="t" r="r" b="b"/>
            <a:pathLst>
              <a:path w="799339" h="10402154">
                <a:moveTo>
                  <a:pt x="0" y="0"/>
                </a:moveTo>
                <a:lnTo>
                  <a:pt x="799339" y="0"/>
                </a:lnTo>
                <a:lnTo>
                  <a:pt x="799339" y="10402154"/>
                </a:lnTo>
                <a:lnTo>
                  <a:pt x="0" y="10402154"/>
                </a:lnTo>
                <a:lnTo>
                  <a:pt x="0" y="0"/>
                </a:lnTo>
                <a:close/>
              </a:path>
            </a:pathLst>
          </a:custGeom>
          <a:blipFill>
            <a:blip r:embed="rId6"/>
            <a:stretch>
              <a:fillRect l="-164301" r="-1361254"/>
            </a:stretch>
          </a:blipFill>
        </p:spPr>
        <p:txBody>
          <a:bodyPr/>
          <a:lstStyle/>
          <a:p>
            <a:endParaRPr lang="en-US"/>
          </a:p>
        </p:txBody>
      </p:sp>
      <p:sp>
        <p:nvSpPr>
          <p:cNvPr id="2" name="TextBox 1">
            <a:extLst>
              <a:ext uri="{FF2B5EF4-FFF2-40B4-BE49-F238E27FC236}">
                <a16:creationId xmlns:a16="http://schemas.microsoft.com/office/drawing/2014/main" id="{28312453-364B-CC71-7B5F-74D1266445B5}"/>
              </a:ext>
            </a:extLst>
          </p:cNvPr>
          <p:cNvSpPr txBox="1"/>
          <p:nvPr/>
        </p:nvSpPr>
        <p:spPr>
          <a:xfrm>
            <a:off x="1284051" y="486383"/>
            <a:ext cx="10788679" cy="584775"/>
          </a:xfrm>
          <a:prstGeom prst="rect">
            <a:avLst/>
          </a:prstGeom>
          <a:noFill/>
        </p:spPr>
        <p:txBody>
          <a:bodyPr wrap="square" rtlCol="0">
            <a:spAutoFit/>
          </a:bodyPr>
          <a:lstStyle/>
          <a:p>
            <a:pPr algn="l"/>
            <a:r>
              <a:rPr lang="en-US" sz="3200" b="1">
                <a:solidFill>
                  <a:srgbClr val="1E1F21"/>
                </a:solidFill>
                <a:latin typeface="Raleway" panose="020B0503030101060003" pitchFamily="34" charset="0"/>
              </a:rPr>
              <a:t>Project 6: </a:t>
            </a:r>
            <a:r>
              <a:rPr lang="en-US" sz="3200">
                <a:solidFill>
                  <a:srgbClr val="1E1F21"/>
                </a:solidFill>
                <a:latin typeface="Raleway" panose="020B0503030101060003" pitchFamily="34" charset="0"/>
              </a:rPr>
              <a:t>Bio Workforce Training Center </a:t>
            </a:r>
            <a:r>
              <a:rPr lang="en-US" sz="3200" i="1">
                <a:solidFill>
                  <a:srgbClr val="10B59F"/>
                </a:solidFill>
                <a:latin typeface="Raleway" panose="020B0503030101060003" pitchFamily="34" charset="0"/>
              </a:rPr>
              <a:t>(January 2025)</a:t>
            </a:r>
            <a:endParaRPr lang="en-US" sz="3200">
              <a:solidFill>
                <a:srgbClr val="10B59F"/>
              </a:solidFill>
              <a:latin typeface="Raleway" panose="020B0503030101060003" pitchFamily="34" charset="0"/>
            </a:endParaRPr>
          </a:p>
        </p:txBody>
      </p:sp>
      <p:sp>
        <p:nvSpPr>
          <p:cNvPr id="20" name="TextBox 19">
            <a:extLst>
              <a:ext uri="{FF2B5EF4-FFF2-40B4-BE49-F238E27FC236}">
                <a16:creationId xmlns:a16="http://schemas.microsoft.com/office/drawing/2014/main" id="{768177CB-B724-5B7F-21FE-51912AB72437}"/>
              </a:ext>
            </a:extLst>
          </p:cNvPr>
          <p:cNvSpPr txBox="1"/>
          <p:nvPr/>
        </p:nvSpPr>
        <p:spPr>
          <a:xfrm>
            <a:off x="1689335" y="5165634"/>
            <a:ext cx="9461674" cy="1015663"/>
          </a:xfrm>
          <a:prstGeom prst="rect">
            <a:avLst/>
          </a:prstGeom>
          <a:noFill/>
        </p:spPr>
        <p:txBody>
          <a:bodyPr wrap="square">
            <a:spAutoFit/>
          </a:bodyPr>
          <a:lstStyle/>
          <a:p>
            <a:pPr algn="ctr"/>
            <a:r>
              <a:rPr lang="en-US" sz="6000" b="1">
                <a:solidFill>
                  <a:srgbClr val="188ECF"/>
                </a:solidFill>
                <a:latin typeface="Raleway" panose="020B0503030101060003" pitchFamily="34" charset="0"/>
              </a:rPr>
              <a:t>$7.2 million</a:t>
            </a:r>
          </a:p>
        </p:txBody>
      </p:sp>
    </p:spTree>
    <p:extLst>
      <p:ext uri="{BB962C8B-B14F-4D97-AF65-F5344CB8AC3E}">
        <p14:creationId xmlns:p14="http://schemas.microsoft.com/office/powerpoint/2010/main" val="103490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750"/>
                            </p:stCondLst>
                            <p:childTnLst>
                              <p:par>
                                <p:cTn id="9" presetID="1" presetClass="mediacall" presetSubtype="0" fill="hold" nodeType="afterEffect">
                                  <p:stCondLst>
                                    <p:cond delay="0"/>
                                  </p:stCondLst>
                                  <p:childTnLst>
                                    <p:cmd type="call" cmd="playFrom(0.0)">
                                      <p:cBhvr>
                                        <p:cTn id="10" dur="1001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1"/>
                </p:tgtEl>
              </p:cMediaNode>
            </p:video>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1"/>
                                        </p:tgtEl>
                                      </p:cBhvr>
                                    </p:cmd>
                                  </p:childTnLst>
                                </p:cTn>
                              </p:par>
                            </p:childTnLst>
                          </p:cTn>
                        </p:par>
                      </p:childTnLst>
                    </p:cTn>
                  </p:par>
                </p:childTnLst>
              </p:cTn>
              <p:nextCondLst>
                <p:cond evt="onClick" delay="0">
                  <p:tgtEl>
                    <p:spTgt spid="21"/>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000"/>
            <a:lum/>
          </a:blip>
          <a:srcRect/>
          <a:stretch>
            <a:fillRect/>
          </a:stretch>
        </a:blipFill>
        <a:effectLst/>
      </p:bgPr>
    </p:bg>
    <p:spTree>
      <p:nvGrpSpPr>
        <p:cNvPr id="1" name=""/>
        <p:cNvGrpSpPr/>
        <p:nvPr/>
      </p:nvGrpSpPr>
      <p:grpSpPr>
        <a:xfrm>
          <a:off x="0" y="0"/>
          <a:ext cx="0" cy="0"/>
          <a:chOff x="0" y="0"/>
          <a:chExt cx="0" cy="0"/>
        </a:xfrm>
      </p:grpSpPr>
      <p:pic>
        <p:nvPicPr>
          <p:cNvPr id="2" name="Innovation Hall Rendering Video - Made with Clipchamp (2)">
            <a:hlinkClick r:id="" action="ppaction://media"/>
            <a:extLst>
              <a:ext uri="{FF2B5EF4-FFF2-40B4-BE49-F238E27FC236}">
                <a16:creationId xmlns:a16="http://schemas.microsoft.com/office/drawing/2014/main" id="{1DA88BF5-8C23-3AD0-27EE-58BDF10A7D3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4" name="Freeform 9">
            <a:extLst>
              <a:ext uri="{FF2B5EF4-FFF2-40B4-BE49-F238E27FC236}">
                <a16:creationId xmlns:a16="http://schemas.microsoft.com/office/drawing/2014/main" id="{C772DD1C-9F62-D768-CEE5-310472334176}"/>
              </a:ext>
            </a:extLst>
          </p:cNvPr>
          <p:cNvSpPr/>
          <p:nvPr/>
        </p:nvSpPr>
        <p:spPr>
          <a:xfrm>
            <a:off x="0" y="-115154"/>
            <a:ext cx="799339" cy="10402154"/>
          </a:xfrm>
          <a:custGeom>
            <a:avLst/>
            <a:gdLst/>
            <a:ahLst/>
            <a:cxnLst/>
            <a:rect l="l" t="t" r="r" b="b"/>
            <a:pathLst>
              <a:path w="799339" h="10402154">
                <a:moveTo>
                  <a:pt x="0" y="0"/>
                </a:moveTo>
                <a:lnTo>
                  <a:pt x="799339" y="0"/>
                </a:lnTo>
                <a:lnTo>
                  <a:pt x="799339" y="10402154"/>
                </a:lnTo>
                <a:lnTo>
                  <a:pt x="0" y="10402154"/>
                </a:lnTo>
                <a:lnTo>
                  <a:pt x="0" y="0"/>
                </a:lnTo>
                <a:close/>
              </a:path>
            </a:pathLst>
          </a:custGeom>
          <a:blipFill>
            <a:blip r:embed="rId7"/>
            <a:stretch>
              <a:fillRect l="-164301" r="-1361254"/>
            </a:stretch>
          </a:blipFill>
        </p:spPr>
        <p:txBody>
          <a:bodyPr/>
          <a:lstStyle/>
          <a:p>
            <a:endParaRPr lang="en-US"/>
          </a:p>
        </p:txBody>
      </p:sp>
      <p:pic>
        <p:nvPicPr>
          <p:cNvPr id="3" name="Picture 2">
            <a:extLst>
              <a:ext uri="{FF2B5EF4-FFF2-40B4-BE49-F238E27FC236}">
                <a16:creationId xmlns:a16="http://schemas.microsoft.com/office/drawing/2014/main" id="{F70107D3-C654-669A-5589-7B97A982A2B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000488" y="399680"/>
            <a:ext cx="3075150" cy="2224249"/>
          </a:xfrm>
          <a:prstGeom prst="rect">
            <a:avLst/>
          </a:prstGeom>
        </p:spPr>
      </p:pic>
    </p:spTree>
    <p:extLst>
      <p:ext uri="{BB962C8B-B14F-4D97-AF65-F5344CB8AC3E}">
        <p14:creationId xmlns:p14="http://schemas.microsoft.com/office/powerpoint/2010/main" val="367596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EF3D835A-5AC0-F2F2-881F-71B50E26F8B4}"/>
              </a:ext>
            </a:extLst>
          </p:cNvPr>
          <p:cNvSpPr/>
          <p:nvPr/>
        </p:nvSpPr>
        <p:spPr>
          <a:xfrm>
            <a:off x="0" y="-115154"/>
            <a:ext cx="799339" cy="10402154"/>
          </a:xfrm>
          <a:custGeom>
            <a:avLst/>
            <a:gdLst/>
            <a:ahLst/>
            <a:cxnLst/>
            <a:rect l="l" t="t" r="r" b="b"/>
            <a:pathLst>
              <a:path w="799339" h="10402154">
                <a:moveTo>
                  <a:pt x="0" y="0"/>
                </a:moveTo>
                <a:lnTo>
                  <a:pt x="799339" y="0"/>
                </a:lnTo>
                <a:lnTo>
                  <a:pt x="799339" y="10402154"/>
                </a:lnTo>
                <a:lnTo>
                  <a:pt x="0" y="10402154"/>
                </a:lnTo>
                <a:lnTo>
                  <a:pt x="0" y="0"/>
                </a:lnTo>
                <a:close/>
              </a:path>
            </a:pathLst>
          </a:custGeom>
          <a:blipFill>
            <a:blip r:embed="rId3"/>
            <a:stretch>
              <a:fillRect l="-164301" r="-1361254"/>
            </a:stretch>
          </a:blipFill>
        </p:spPr>
        <p:txBody>
          <a:bodyPr/>
          <a:lstStyle/>
          <a:p>
            <a:endParaRPr lang="en-US"/>
          </a:p>
        </p:txBody>
      </p:sp>
      <p:pic>
        <p:nvPicPr>
          <p:cNvPr id="6" name="Picture 5" descr="A black background with a blue and grey circle and a letter t&#10;&#10;Description automatically generated">
            <a:extLst>
              <a:ext uri="{FF2B5EF4-FFF2-40B4-BE49-F238E27FC236}">
                <a16:creationId xmlns:a16="http://schemas.microsoft.com/office/drawing/2014/main" id="{6A087D72-EF11-5CA1-31F1-74822F4E27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8760" y="348344"/>
            <a:ext cx="3314480" cy="1600200"/>
          </a:xfrm>
          <a:prstGeom prst="rect">
            <a:avLst/>
          </a:prstGeom>
        </p:spPr>
      </p:pic>
      <p:grpSp>
        <p:nvGrpSpPr>
          <p:cNvPr id="7" name="Group 6">
            <a:extLst>
              <a:ext uri="{FF2B5EF4-FFF2-40B4-BE49-F238E27FC236}">
                <a16:creationId xmlns:a16="http://schemas.microsoft.com/office/drawing/2014/main" id="{E5C86EFD-BDBC-AC01-46EB-68952779EA8B}"/>
              </a:ext>
            </a:extLst>
          </p:cNvPr>
          <p:cNvGrpSpPr/>
          <p:nvPr/>
        </p:nvGrpSpPr>
        <p:grpSpPr>
          <a:xfrm>
            <a:off x="1777856" y="3428999"/>
            <a:ext cx="2098765" cy="2098765"/>
            <a:chOff x="1863635" y="2246811"/>
            <a:chExt cx="2098765" cy="2098765"/>
          </a:xfrm>
        </p:grpSpPr>
        <p:sp>
          <p:nvSpPr>
            <p:cNvPr id="8" name="Oval 7">
              <a:extLst>
                <a:ext uri="{FF2B5EF4-FFF2-40B4-BE49-F238E27FC236}">
                  <a16:creationId xmlns:a16="http://schemas.microsoft.com/office/drawing/2014/main" id="{61859729-2A3D-913D-681F-E151003A8E83}"/>
                </a:ext>
              </a:extLst>
            </p:cNvPr>
            <p:cNvSpPr/>
            <p:nvPr/>
          </p:nvSpPr>
          <p:spPr>
            <a:xfrm>
              <a:off x="1863635" y="2246811"/>
              <a:ext cx="2098765" cy="2098765"/>
            </a:xfrm>
            <a:prstGeom prst="ellipse">
              <a:avLst/>
            </a:prstGeom>
            <a:solidFill>
              <a:srgbClr val="10B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hand and a coin&#10;&#10;Description automatically generated">
              <a:extLst>
                <a:ext uri="{FF2B5EF4-FFF2-40B4-BE49-F238E27FC236}">
                  <a16:creationId xmlns:a16="http://schemas.microsoft.com/office/drawing/2014/main" id="{379B2DEC-E066-C3CB-3424-B20BBD817B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3120" y="2486296"/>
              <a:ext cx="1619793" cy="1619793"/>
            </a:xfrm>
            <a:prstGeom prst="rect">
              <a:avLst/>
            </a:prstGeom>
          </p:spPr>
        </p:pic>
      </p:grpSp>
      <p:grpSp>
        <p:nvGrpSpPr>
          <p:cNvPr id="10" name="Group 9">
            <a:extLst>
              <a:ext uri="{FF2B5EF4-FFF2-40B4-BE49-F238E27FC236}">
                <a16:creationId xmlns:a16="http://schemas.microsoft.com/office/drawing/2014/main" id="{DE2F50AF-B1E0-B97C-8B87-5E17551F5403}"/>
              </a:ext>
            </a:extLst>
          </p:cNvPr>
          <p:cNvGrpSpPr/>
          <p:nvPr/>
        </p:nvGrpSpPr>
        <p:grpSpPr>
          <a:xfrm>
            <a:off x="5258455" y="3428999"/>
            <a:ext cx="2098765" cy="2098765"/>
            <a:chOff x="1290612" y="3217817"/>
            <a:chExt cx="2098765" cy="2098765"/>
          </a:xfrm>
        </p:grpSpPr>
        <p:sp>
          <p:nvSpPr>
            <p:cNvPr id="11" name="Oval 10">
              <a:extLst>
                <a:ext uri="{FF2B5EF4-FFF2-40B4-BE49-F238E27FC236}">
                  <a16:creationId xmlns:a16="http://schemas.microsoft.com/office/drawing/2014/main" id="{01360D1D-AA17-4C28-B5A8-9B464DB41808}"/>
                </a:ext>
              </a:extLst>
            </p:cNvPr>
            <p:cNvSpPr/>
            <p:nvPr/>
          </p:nvSpPr>
          <p:spPr>
            <a:xfrm>
              <a:off x="1290612" y="3217817"/>
              <a:ext cx="2098765" cy="2098765"/>
            </a:xfrm>
            <a:prstGeom prst="ellipse">
              <a:avLst/>
            </a:prstGeom>
            <a:solidFill>
              <a:srgbClr val="10B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tack of paper money with a dollar sign&#10;&#10;Description automatically generated">
              <a:extLst>
                <a:ext uri="{FF2B5EF4-FFF2-40B4-BE49-F238E27FC236}">
                  <a16:creationId xmlns:a16="http://schemas.microsoft.com/office/drawing/2014/main" id="{91F5F3B7-26CA-EAD8-E3CF-763DF6DE2D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9498" y="3346703"/>
              <a:ext cx="1840992" cy="1840992"/>
            </a:xfrm>
            <a:prstGeom prst="rect">
              <a:avLst/>
            </a:prstGeom>
          </p:spPr>
        </p:pic>
      </p:grpSp>
      <p:grpSp>
        <p:nvGrpSpPr>
          <p:cNvPr id="13" name="Group 12">
            <a:extLst>
              <a:ext uri="{FF2B5EF4-FFF2-40B4-BE49-F238E27FC236}">
                <a16:creationId xmlns:a16="http://schemas.microsoft.com/office/drawing/2014/main" id="{27515712-C96C-B00E-48CE-C62C04B97E3F}"/>
              </a:ext>
            </a:extLst>
          </p:cNvPr>
          <p:cNvGrpSpPr/>
          <p:nvPr/>
        </p:nvGrpSpPr>
        <p:grpSpPr>
          <a:xfrm>
            <a:off x="8739054" y="3428999"/>
            <a:ext cx="2098765" cy="2098765"/>
            <a:chOff x="1530099" y="2534192"/>
            <a:chExt cx="2098765" cy="2098765"/>
          </a:xfrm>
        </p:grpSpPr>
        <p:sp>
          <p:nvSpPr>
            <p:cNvPr id="14" name="Oval 13">
              <a:extLst>
                <a:ext uri="{FF2B5EF4-FFF2-40B4-BE49-F238E27FC236}">
                  <a16:creationId xmlns:a16="http://schemas.microsoft.com/office/drawing/2014/main" id="{5B6E79B7-68BE-7C81-DA5C-F35ADDEB413C}"/>
                </a:ext>
              </a:extLst>
            </p:cNvPr>
            <p:cNvSpPr/>
            <p:nvPr/>
          </p:nvSpPr>
          <p:spPr>
            <a:xfrm>
              <a:off x="1530099" y="2534192"/>
              <a:ext cx="2098765" cy="2098765"/>
            </a:xfrm>
            <a:prstGeom prst="ellipse">
              <a:avLst/>
            </a:prstGeom>
            <a:solidFill>
              <a:srgbClr val="10B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white outline of handshake&#10;&#10;Description automatically generated">
              <a:extLst>
                <a:ext uri="{FF2B5EF4-FFF2-40B4-BE49-F238E27FC236}">
                  <a16:creationId xmlns:a16="http://schemas.microsoft.com/office/drawing/2014/main" id="{C68CC74B-8135-3B49-BB14-D649D48C72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6237" y="2534192"/>
              <a:ext cx="2026487" cy="2026487"/>
            </a:xfrm>
            <a:prstGeom prst="rect">
              <a:avLst/>
            </a:prstGeom>
          </p:spPr>
        </p:pic>
      </p:grpSp>
      <p:sp>
        <p:nvSpPr>
          <p:cNvPr id="16" name="TextBox 15">
            <a:extLst>
              <a:ext uri="{FF2B5EF4-FFF2-40B4-BE49-F238E27FC236}">
                <a16:creationId xmlns:a16="http://schemas.microsoft.com/office/drawing/2014/main" id="{480CD4C5-D08D-8CD0-013B-AC29C00266CF}"/>
              </a:ext>
            </a:extLst>
          </p:cNvPr>
          <p:cNvSpPr txBox="1"/>
          <p:nvPr/>
        </p:nvSpPr>
        <p:spPr>
          <a:xfrm>
            <a:off x="1691422" y="5639495"/>
            <a:ext cx="2271630" cy="369332"/>
          </a:xfrm>
          <a:prstGeom prst="rect">
            <a:avLst/>
          </a:prstGeom>
          <a:noFill/>
        </p:spPr>
        <p:txBody>
          <a:bodyPr wrap="square" rtlCol="0">
            <a:spAutoFit/>
          </a:bodyPr>
          <a:lstStyle/>
          <a:p>
            <a:pPr algn="ctr"/>
            <a:r>
              <a:rPr lang="en-US">
                <a:latin typeface="Raleway" panose="020B0503030101060003" pitchFamily="34" charset="0"/>
              </a:rPr>
              <a:t>$10k tuition</a:t>
            </a:r>
          </a:p>
        </p:txBody>
      </p:sp>
      <p:sp>
        <p:nvSpPr>
          <p:cNvPr id="17" name="TextBox 16">
            <a:extLst>
              <a:ext uri="{FF2B5EF4-FFF2-40B4-BE49-F238E27FC236}">
                <a16:creationId xmlns:a16="http://schemas.microsoft.com/office/drawing/2014/main" id="{2CC74B47-5401-0221-961E-0CDEA90D0C2F}"/>
              </a:ext>
            </a:extLst>
          </p:cNvPr>
          <p:cNvSpPr txBox="1"/>
          <p:nvPr/>
        </p:nvSpPr>
        <p:spPr>
          <a:xfrm>
            <a:off x="5172023" y="5639495"/>
            <a:ext cx="2271630" cy="646331"/>
          </a:xfrm>
          <a:prstGeom prst="rect">
            <a:avLst/>
          </a:prstGeom>
          <a:noFill/>
        </p:spPr>
        <p:txBody>
          <a:bodyPr wrap="square" rtlCol="0">
            <a:spAutoFit/>
          </a:bodyPr>
          <a:lstStyle/>
          <a:p>
            <a:pPr algn="ctr"/>
            <a:r>
              <a:rPr lang="en-US">
                <a:latin typeface="Raleway" panose="020B0503030101060003" pitchFamily="34" charset="0"/>
              </a:rPr>
              <a:t>Partnerships with local industries</a:t>
            </a:r>
          </a:p>
        </p:txBody>
      </p:sp>
      <p:sp>
        <p:nvSpPr>
          <p:cNvPr id="18" name="TextBox 17">
            <a:extLst>
              <a:ext uri="{FF2B5EF4-FFF2-40B4-BE49-F238E27FC236}">
                <a16:creationId xmlns:a16="http://schemas.microsoft.com/office/drawing/2014/main" id="{C46C8DAB-2134-EADC-DD17-98872C3E1DCB}"/>
              </a:ext>
            </a:extLst>
          </p:cNvPr>
          <p:cNvSpPr txBox="1"/>
          <p:nvPr/>
        </p:nvSpPr>
        <p:spPr>
          <a:xfrm>
            <a:off x="8597538" y="5639495"/>
            <a:ext cx="2381793" cy="923330"/>
          </a:xfrm>
          <a:prstGeom prst="rect">
            <a:avLst/>
          </a:prstGeom>
          <a:noFill/>
        </p:spPr>
        <p:txBody>
          <a:bodyPr wrap="square" rtlCol="0">
            <a:spAutoFit/>
          </a:bodyPr>
          <a:lstStyle/>
          <a:p>
            <a:pPr algn="ctr"/>
            <a:r>
              <a:rPr lang="en-US">
                <a:latin typeface="Raleway" panose="020B0503030101060003" pitchFamily="34" charset="0"/>
              </a:rPr>
              <a:t>$40-60k</a:t>
            </a:r>
          </a:p>
          <a:p>
            <a:pPr algn="ctr"/>
            <a:r>
              <a:rPr lang="en-US">
                <a:latin typeface="Raleway" panose="020B0503030101060003" pitchFamily="34" charset="0"/>
              </a:rPr>
              <a:t>average projected starting salary</a:t>
            </a:r>
          </a:p>
        </p:txBody>
      </p:sp>
      <p:sp>
        <p:nvSpPr>
          <p:cNvPr id="19" name="TextBox 18">
            <a:extLst>
              <a:ext uri="{FF2B5EF4-FFF2-40B4-BE49-F238E27FC236}">
                <a16:creationId xmlns:a16="http://schemas.microsoft.com/office/drawing/2014/main" id="{0BA871AF-4BD4-5EAE-19A5-FAED8C4D7392}"/>
              </a:ext>
            </a:extLst>
          </p:cNvPr>
          <p:cNvSpPr txBox="1"/>
          <p:nvPr/>
        </p:nvSpPr>
        <p:spPr>
          <a:xfrm>
            <a:off x="2229395" y="2365606"/>
            <a:ext cx="7942217" cy="646331"/>
          </a:xfrm>
          <a:prstGeom prst="rect">
            <a:avLst/>
          </a:prstGeom>
          <a:noFill/>
        </p:spPr>
        <p:txBody>
          <a:bodyPr wrap="square">
            <a:spAutoFit/>
          </a:bodyPr>
          <a:lstStyle/>
          <a:p>
            <a:pPr algn="ctr"/>
            <a:r>
              <a:rPr lang="en-US" b="0" i="0" u="none" strike="noStrike" baseline="0">
                <a:solidFill>
                  <a:srgbClr val="DC2C76"/>
                </a:solidFill>
                <a:latin typeface="Raleway" panose="020B0503030101060003" pitchFamily="34" charset="0"/>
              </a:rPr>
              <a:t>What would typically take </a:t>
            </a:r>
            <a:r>
              <a:rPr lang="en-US">
                <a:solidFill>
                  <a:srgbClr val="DC2C76"/>
                </a:solidFill>
                <a:latin typeface="Raleway" panose="020B0503030101060003" pitchFamily="34" charset="0"/>
              </a:rPr>
              <a:t>2-4 years of experience</a:t>
            </a:r>
            <a:r>
              <a:rPr lang="en-US" b="0" i="0" u="none" strike="noStrike" baseline="0">
                <a:solidFill>
                  <a:srgbClr val="DC2C76"/>
                </a:solidFill>
                <a:latin typeface="Raleway" panose="020B0503030101060003" pitchFamily="34" charset="0"/>
              </a:rPr>
              <a:t> and months of training is accelerated to </a:t>
            </a:r>
            <a:r>
              <a:rPr lang="en-US" b="1" i="0" u="none" strike="noStrike" baseline="0">
                <a:solidFill>
                  <a:srgbClr val="DC2C76"/>
                </a:solidFill>
                <a:latin typeface="Raleway" panose="020B0503030101060003" pitchFamily="34" charset="0"/>
              </a:rPr>
              <a:t>less than three weeks </a:t>
            </a:r>
            <a:r>
              <a:rPr lang="en-US" b="0" i="0" u="none" strike="noStrike" baseline="0">
                <a:solidFill>
                  <a:srgbClr val="DC2C76"/>
                </a:solidFill>
                <a:latin typeface="Raleway" panose="020B0503030101060003" pitchFamily="34" charset="0"/>
              </a:rPr>
              <a:t>through our program.</a:t>
            </a:r>
            <a:endParaRPr lang="en-US">
              <a:solidFill>
                <a:srgbClr val="DC2C76"/>
              </a:solidFill>
              <a:latin typeface="Raleway" panose="020B0503030101060003" pitchFamily="34" charset="0"/>
            </a:endParaRPr>
          </a:p>
        </p:txBody>
      </p:sp>
    </p:spTree>
    <p:extLst>
      <p:ext uri="{BB962C8B-B14F-4D97-AF65-F5344CB8AC3E}">
        <p14:creationId xmlns:p14="http://schemas.microsoft.com/office/powerpoint/2010/main" val="50701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C772DD1C-9F62-D768-CEE5-310472334176}"/>
              </a:ext>
            </a:extLst>
          </p:cNvPr>
          <p:cNvSpPr/>
          <p:nvPr/>
        </p:nvSpPr>
        <p:spPr>
          <a:xfrm>
            <a:off x="0" y="-115154"/>
            <a:ext cx="799339" cy="10402154"/>
          </a:xfrm>
          <a:custGeom>
            <a:avLst/>
            <a:gdLst/>
            <a:ahLst/>
            <a:cxnLst/>
            <a:rect l="l" t="t" r="r" b="b"/>
            <a:pathLst>
              <a:path w="799339" h="10402154">
                <a:moveTo>
                  <a:pt x="0" y="0"/>
                </a:moveTo>
                <a:lnTo>
                  <a:pt x="799339" y="0"/>
                </a:lnTo>
                <a:lnTo>
                  <a:pt x="799339" y="10402154"/>
                </a:lnTo>
                <a:lnTo>
                  <a:pt x="0" y="10402154"/>
                </a:lnTo>
                <a:lnTo>
                  <a:pt x="0" y="0"/>
                </a:lnTo>
                <a:close/>
              </a:path>
            </a:pathLst>
          </a:custGeom>
          <a:blipFill>
            <a:blip r:embed="rId3"/>
            <a:stretch>
              <a:fillRect l="-164301" r="-1361254"/>
            </a:stretch>
          </a:blipFill>
        </p:spPr>
        <p:txBody>
          <a:bodyPr/>
          <a:lstStyle/>
          <a:p>
            <a:endParaRPr lang="en-US"/>
          </a:p>
        </p:txBody>
      </p:sp>
      <p:sp>
        <p:nvSpPr>
          <p:cNvPr id="5" name="TextBox 4">
            <a:extLst>
              <a:ext uri="{FF2B5EF4-FFF2-40B4-BE49-F238E27FC236}">
                <a16:creationId xmlns:a16="http://schemas.microsoft.com/office/drawing/2014/main" id="{D55F414B-04CA-2100-62FE-F687B431ACFB}"/>
              </a:ext>
            </a:extLst>
          </p:cNvPr>
          <p:cNvSpPr txBox="1"/>
          <p:nvPr/>
        </p:nvSpPr>
        <p:spPr>
          <a:xfrm>
            <a:off x="1284051" y="486383"/>
            <a:ext cx="9824936" cy="584775"/>
          </a:xfrm>
          <a:prstGeom prst="rect">
            <a:avLst/>
          </a:prstGeom>
          <a:noFill/>
        </p:spPr>
        <p:txBody>
          <a:bodyPr wrap="square" rtlCol="0">
            <a:spAutoFit/>
          </a:bodyPr>
          <a:lstStyle/>
          <a:p>
            <a:pPr algn="l"/>
            <a:r>
              <a:rPr lang="en-US" sz="3200">
                <a:solidFill>
                  <a:srgbClr val="1E1F21"/>
                </a:solidFill>
                <a:latin typeface="Raleway" panose="020B0503030101060003" pitchFamily="34" charset="0"/>
              </a:rPr>
              <a:t>Who Benefits?</a:t>
            </a:r>
          </a:p>
        </p:txBody>
      </p:sp>
      <p:sp>
        <p:nvSpPr>
          <p:cNvPr id="2" name="TextBox 1">
            <a:extLst>
              <a:ext uri="{FF2B5EF4-FFF2-40B4-BE49-F238E27FC236}">
                <a16:creationId xmlns:a16="http://schemas.microsoft.com/office/drawing/2014/main" id="{509710DA-8BDA-5902-3AAC-5ECC156F8931}"/>
              </a:ext>
            </a:extLst>
          </p:cNvPr>
          <p:cNvSpPr txBox="1"/>
          <p:nvPr/>
        </p:nvSpPr>
        <p:spPr>
          <a:xfrm>
            <a:off x="64633" y="2817225"/>
            <a:ext cx="4032694" cy="523220"/>
          </a:xfrm>
          <a:prstGeom prst="rect">
            <a:avLst/>
          </a:prstGeom>
          <a:noFill/>
        </p:spPr>
        <p:txBody>
          <a:bodyPr wrap="square" rtlCol="0">
            <a:spAutoFit/>
          </a:bodyPr>
          <a:lstStyle/>
          <a:p>
            <a:pPr algn="ctr"/>
            <a:r>
              <a:rPr lang="en-US" sz="2800" b="1">
                <a:solidFill>
                  <a:srgbClr val="188ECF"/>
                </a:solidFill>
                <a:latin typeface="Raleway" panose="020B0503030101060003" pitchFamily="34" charset="0"/>
              </a:rPr>
              <a:t>VETERANS</a:t>
            </a:r>
          </a:p>
        </p:txBody>
      </p:sp>
      <p:sp>
        <p:nvSpPr>
          <p:cNvPr id="6" name="TextBox 5">
            <a:extLst>
              <a:ext uri="{FF2B5EF4-FFF2-40B4-BE49-F238E27FC236}">
                <a16:creationId xmlns:a16="http://schemas.microsoft.com/office/drawing/2014/main" id="{CBCD5869-BFA2-44D9-5548-9228BA3BF509}"/>
              </a:ext>
            </a:extLst>
          </p:cNvPr>
          <p:cNvSpPr txBox="1"/>
          <p:nvPr/>
        </p:nvSpPr>
        <p:spPr>
          <a:xfrm>
            <a:off x="6009845" y="3632803"/>
            <a:ext cx="4032695" cy="523220"/>
          </a:xfrm>
          <a:prstGeom prst="rect">
            <a:avLst/>
          </a:prstGeom>
          <a:noFill/>
        </p:spPr>
        <p:txBody>
          <a:bodyPr wrap="square" rtlCol="0">
            <a:spAutoFit/>
          </a:bodyPr>
          <a:lstStyle/>
          <a:p>
            <a:pPr algn="ctr"/>
            <a:r>
              <a:rPr lang="en-US" sz="2800" b="1">
                <a:solidFill>
                  <a:srgbClr val="23448B"/>
                </a:solidFill>
                <a:latin typeface="Raleway" panose="020B0503030101060003" pitchFamily="34" charset="0"/>
              </a:rPr>
              <a:t>OKCPS GRADUATES</a:t>
            </a:r>
          </a:p>
        </p:txBody>
      </p:sp>
      <p:sp>
        <p:nvSpPr>
          <p:cNvPr id="8" name="TextBox 7">
            <a:extLst>
              <a:ext uri="{FF2B5EF4-FFF2-40B4-BE49-F238E27FC236}">
                <a16:creationId xmlns:a16="http://schemas.microsoft.com/office/drawing/2014/main" id="{1DC3ECF1-8E4F-69B3-D669-DF0B493A0E85}"/>
              </a:ext>
            </a:extLst>
          </p:cNvPr>
          <p:cNvSpPr txBox="1"/>
          <p:nvPr/>
        </p:nvSpPr>
        <p:spPr>
          <a:xfrm>
            <a:off x="42162" y="4270345"/>
            <a:ext cx="9358969" cy="523220"/>
          </a:xfrm>
          <a:prstGeom prst="rect">
            <a:avLst/>
          </a:prstGeom>
          <a:noFill/>
        </p:spPr>
        <p:txBody>
          <a:bodyPr wrap="square" rtlCol="0">
            <a:spAutoFit/>
          </a:bodyPr>
          <a:lstStyle/>
          <a:p>
            <a:pPr algn="ctr"/>
            <a:r>
              <a:rPr lang="en-US" sz="2800" b="1">
                <a:solidFill>
                  <a:srgbClr val="188ECF"/>
                </a:solidFill>
                <a:latin typeface="Raleway" panose="020B0503030101060003" pitchFamily="34" charset="0"/>
              </a:rPr>
              <a:t>INDIVIDUALS AGING OUT OF FOSTER CARE</a:t>
            </a:r>
          </a:p>
        </p:txBody>
      </p:sp>
      <p:sp>
        <p:nvSpPr>
          <p:cNvPr id="9" name="TextBox 8">
            <a:extLst>
              <a:ext uri="{FF2B5EF4-FFF2-40B4-BE49-F238E27FC236}">
                <a16:creationId xmlns:a16="http://schemas.microsoft.com/office/drawing/2014/main" id="{281277BB-1F30-2BE2-ADA1-4C62A31FFE65}"/>
              </a:ext>
            </a:extLst>
          </p:cNvPr>
          <p:cNvSpPr txBox="1"/>
          <p:nvPr/>
        </p:nvSpPr>
        <p:spPr>
          <a:xfrm>
            <a:off x="1847617" y="1438836"/>
            <a:ext cx="9344570" cy="523220"/>
          </a:xfrm>
          <a:prstGeom prst="rect">
            <a:avLst/>
          </a:prstGeom>
          <a:noFill/>
        </p:spPr>
        <p:txBody>
          <a:bodyPr wrap="square" rtlCol="0">
            <a:spAutoFit/>
          </a:bodyPr>
          <a:lstStyle/>
          <a:p>
            <a:pPr algn="ctr"/>
            <a:r>
              <a:rPr lang="en-US" sz="2800" b="1">
                <a:solidFill>
                  <a:srgbClr val="188ECF"/>
                </a:solidFill>
                <a:latin typeface="Raleway" panose="020B0503030101060003" pitchFamily="34" charset="0"/>
              </a:rPr>
              <a:t>STAY AT HOME PARENTS REENTERING WORKFORCE</a:t>
            </a:r>
          </a:p>
        </p:txBody>
      </p:sp>
      <p:sp>
        <p:nvSpPr>
          <p:cNvPr id="11" name="TextBox 10">
            <a:extLst>
              <a:ext uri="{FF2B5EF4-FFF2-40B4-BE49-F238E27FC236}">
                <a16:creationId xmlns:a16="http://schemas.microsoft.com/office/drawing/2014/main" id="{7ECD3FF2-6C1D-342F-EDF8-EA3DAED75B80}"/>
              </a:ext>
            </a:extLst>
          </p:cNvPr>
          <p:cNvSpPr txBox="1"/>
          <p:nvPr/>
        </p:nvSpPr>
        <p:spPr>
          <a:xfrm>
            <a:off x="953063" y="2113604"/>
            <a:ext cx="5224855" cy="523220"/>
          </a:xfrm>
          <a:prstGeom prst="rect">
            <a:avLst/>
          </a:prstGeom>
          <a:noFill/>
        </p:spPr>
        <p:txBody>
          <a:bodyPr wrap="square" rtlCol="0">
            <a:spAutoFit/>
          </a:bodyPr>
          <a:lstStyle/>
          <a:p>
            <a:pPr algn="ctr"/>
            <a:r>
              <a:rPr lang="en-US" sz="2800" b="1">
                <a:solidFill>
                  <a:srgbClr val="23448B"/>
                </a:solidFill>
                <a:latin typeface="Raleway" panose="020B0503030101060003" pitchFamily="34" charset="0"/>
              </a:rPr>
              <a:t>BIO  GRADUATES</a:t>
            </a:r>
          </a:p>
        </p:txBody>
      </p:sp>
      <p:sp>
        <p:nvSpPr>
          <p:cNvPr id="12" name="TextBox 11">
            <a:extLst>
              <a:ext uri="{FF2B5EF4-FFF2-40B4-BE49-F238E27FC236}">
                <a16:creationId xmlns:a16="http://schemas.microsoft.com/office/drawing/2014/main" id="{5966BB6C-BCA9-EC77-6F1B-0BF2A0E518F2}"/>
              </a:ext>
            </a:extLst>
          </p:cNvPr>
          <p:cNvSpPr txBox="1"/>
          <p:nvPr/>
        </p:nvSpPr>
        <p:spPr>
          <a:xfrm>
            <a:off x="5651148" y="2211068"/>
            <a:ext cx="5224855" cy="523220"/>
          </a:xfrm>
          <a:prstGeom prst="rect">
            <a:avLst/>
          </a:prstGeom>
          <a:noFill/>
        </p:spPr>
        <p:txBody>
          <a:bodyPr wrap="square" rtlCol="0">
            <a:spAutoFit/>
          </a:bodyPr>
          <a:lstStyle/>
          <a:p>
            <a:pPr algn="ctr"/>
            <a:r>
              <a:rPr lang="en-US" sz="2800" b="1">
                <a:solidFill>
                  <a:srgbClr val="10B59F"/>
                </a:solidFill>
                <a:latin typeface="Raleway" panose="020B0503030101060003" pitchFamily="34" charset="0"/>
              </a:rPr>
              <a:t>BIO ORGANIZATIONS</a:t>
            </a:r>
          </a:p>
        </p:txBody>
      </p:sp>
      <p:sp>
        <p:nvSpPr>
          <p:cNvPr id="14" name="TextBox 13">
            <a:extLst>
              <a:ext uri="{FF2B5EF4-FFF2-40B4-BE49-F238E27FC236}">
                <a16:creationId xmlns:a16="http://schemas.microsoft.com/office/drawing/2014/main" id="{CB3EB960-C0EF-A153-9094-A7D8D32AFF14}"/>
              </a:ext>
            </a:extLst>
          </p:cNvPr>
          <p:cNvSpPr txBox="1"/>
          <p:nvPr/>
        </p:nvSpPr>
        <p:spPr>
          <a:xfrm>
            <a:off x="1085630" y="5012728"/>
            <a:ext cx="6531006" cy="523220"/>
          </a:xfrm>
          <a:prstGeom prst="rect">
            <a:avLst/>
          </a:prstGeom>
          <a:noFill/>
        </p:spPr>
        <p:txBody>
          <a:bodyPr wrap="square" rtlCol="0">
            <a:spAutoFit/>
          </a:bodyPr>
          <a:lstStyle/>
          <a:p>
            <a:pPr algn="ctr"/>
            <a:r>
              <a:rPr lang="en-US" sz="2800" b="1">
                <a:solidFill>
                  <a:srgbClr val="10B59F"/>
                </a:solidFill>
                <a:latin typeface="Raleway" panose="020B0503030101060003" pitchFamily="34" charset="0"/>
              </a:rPr>
              <a:t>ECONOMICALLY DISADVANTAGED</a:t>
            </a:r>
          </a:p>
        </p:txBody>
      </p:sp>
      <p:sp>
        <p:nvSpPr>
          <p:cNvPr id="15" name="TextBox 14">
            <a:extLst>
              <a:ext uri="{FF2B5EF4-FFF2-40B4-BE49-F238E27FC236}">
                <a16:creationId xmlns:a16="http://schemas.microsoft.com/office/drawing/2014/main" id="{1A73EE69-C786-3291-4D83-69030B24F090}"/>
              </a:ext>
            </a:extLst>
          </p:cNvPr>
          <p:cNvSpPr txBox="1"/>
          <p:nvPr/>
        </p:nvSpPr>
        <p:spPr>
          <a:xfrm>
            <a:off x="8696535" y="4650172"/>
            <a:ext cx="3243532" cy="523220"/>
          </a:xfrm>
          <a:prstGeom prst="rect">
            <a:avLst/>
          </a:prstGeom>
          <a:noFill/>
        </p:spPr>
        <p:txBody>
          <a:bodyPr wrap="square" rtlCol="0">
            <a:spAutoFit/>
          </a:bodyPr>
          <a:lstStyle/>
          <a:p>
            <a:pPr algn="ctr"/>
            <a:r>
              <a:rPr lang="en-US" sz="2800" b="1">
                <a:solidFill>
                  <a:srgbClr val="DC2C76"/>
                </a:solidFill>
                <a:latin typeface="Raleway" panose="020B0503030101060003" pitchFamily="34" charset="0"/>
              </a:rPr>
              <a:t>RESEARCHERS</a:t>
            </a:r>
          </a:p>
        </p:txBody>
      </p:sp>
      <p:sp>
        <p:nvSpPr>
          <p:cNvPr id="16" name="TextBox 15">
            <a:extLst>
              <a:ext uri="{FF2B5EF4-FFF2-40B4-BE49-F238E27FC236}">
                <a16:creationId xmlns:a16="http://schemas.microsoft.com/office/drawing/2014/main" id="{9C26E872-12D0-766A-E873-64474EE3497E}"/>
              </a:ext>
            </a:extLst>
          </p:cNvPr>
          <p:cNvSpPr txBox="1"/>
          <p:nvPr/>
        </p:nvSpPr>
        <p:spPr>
          <a:xfrm>
            <a:off x="7353329" y="3001641"/>
            <a:ext cx="4793632" cy="523220"/>
          </a:xfrm>
          <a:prstGeom prst="rect">
            <a:avLst/>
          </a:prstGeom>
          <a:noFill/>
        </p:spPr>
        <p:txBody>
          <a:bodyPr wrap="square" rtlCol="0">
            <a:spAutoFit/>
          </a:bodyPr>
          <a:lstStyle/>
          <a:p>
            <a:pPr algn="ctr"/>
            <a:r>
              <a:rPr lang="en-US" sz="2800" b="1">
                <a:solidFill>
                  <a:srgbClr val="DC2C76"/>
                </a:solidFill>
                <a:latin typeface="Raleway" panose="020B0503030101060003" pitchFamily="34" charset="0"/>
              </a:rPr>
              <a:t>CAREER SWITCHERS</a:t>
            </a:r>
          </a:p>
        </p:txBody>
      </p:sp>
      <p:sp>
        <p:nvSpPr>
          <p:cNvPr id="17" name="TextBox 16">
            <a:extLst>
              <a:ext uri="{FF2B5EF4-FFF2-40B4-BE49-F238E27FC236}">
                <a16:creationId xmlns:a16="http://schemas.microsoft.com/office/drawing/2014/main" id="{18817692-0869-C1B5-5392-B1593F483ABB}"/>
              </a:ext>
            </a:extLst>
          </p:cNvPr>
          <p:cNvSpPr txBox="1"/>
          <p:nvPr/>
        </p:nvSpPr>
        <p:spPr>
          <a:xfrm>
            <a:off x="2165529" y="2895914"/>
            <a:ext cx="6531006" cy="523220"/>
          </a:xfrm>
          <a:prstGeom prst="rect">
            <a:avLst/>
          </a:prstGeom>
          <a:noFill/>
        </p:spPr>
        <p:txBody>
          <a:bodyPr wrap="square" rtlCol="0">
            <a:spAutoFit/>
          </a:bodyPr>
          <a:lstStyle/>
          <a:p>
            <a:pPr algn="ctr"/>
            <a:r>
              <a:rPr lang="en-US" sz="2800" b="1">
                <a:solidFill>
                  <a:srgbClr val="10B59F"/>
                </a:solidFill>
                <a:latin typeface="Raleway" panose="020B0503030101060003" pitchFamily="34" charset="0"/>
              </a:rPr>
              <a:t>BIPOC INDIVIDUALS</a:t>
            </a:r>
          </a:p>
        </p:txBody>
      </p:sp>
      <p:sp>
        <p:nvSpPr>
          <p:cNvPr id="19" name="TextBox 18">
            <a:extLst>
              <a:ext uri="{FF2B5EF4-FFF2-40B4-BE49-F238E27FC236}">
                <a16:creationId xmlns:a16="http://schemas.microsoft.com/office/drawing/2014/main" id="{9638055E-1A41-CA14-1956-28A46C1A7F9A}"/>
              </a:ext>
            </a:extLst>
          </p:cNvPr>
          <p:cNvSpPr txBox="1"/>
          <p:nvPr/>
        </p:nvSpPr>
        <p:spPr>
          <a:xfrm>
            <a:off x="-13084" y="3544135"/>
            <a:ext cx="7629720" cy="523220"/>
          </a:xfrm>
          <a:prstGeom prst="rect">
            <a:avLst/>
          </a:prstGeom>
          <a:noFill/>
        </p:spPr>
        <p:txBody>
          <a:bodyPr wrap="square">
            <a:spAutoFit/>
          </a:bodyPr>
          <a:lstStyle/>
          <a:p>
            <a:pPr algn="ctr"/>
            <a:r>
              <a:rPr lang="en-US" sz="2800" b="1">
                <a:solidFill>
                  <a:srgbClr val="DC2C76"/>
                </a:solidFill>
                <a:latin typeface="Raleway" panose="020B0503030101060003" pitchFamily="34" charset="0"/>
              </a:rPr>
              <a:t>UPSKILL/RESKILL</a:t>
            </a:r>
            <a:endParaRPr lang="en-US" sz="2800"/>
          </a:p>
        </p:txBody>
      </p:sp>
      <p:sp>
        <p:nvSpPr>
          <p:cNvPr id="21" name="TextBox 20">
            <a:extLst>
              <a:ext uri="{FF2B5EF4-FFF2-40B4-BE49-F238E27FC236}">
                <a16:creationId xmlns:a16="http://schemas.microsoft.com/office/drawing/2014/main" id="{5C3CB6D7-072B-6C97-A6D0-EC971D728190}"/>
              </a:ext>
            </a:extLst>
          </p:cNvPr>
          <p:cNvSpPr txBox="1"/>
          <p:nvPr/>
        </p:nvSpPr>
        <p:spPr>
          <a:xfrm>
            <a:off x="4710287" y="5735979"/>
            <a:ext cx="6096000" cy="523220"/>
          </a:xfrm>
          <a:prstGeom prst="rect">
            <a:avLst/>
          </a:prstGeom>
          <a:noFill/>
        </p:spPr>
        <p:txBody>
          <a:bodyPr wrap="square">
            <a:spAutoFit/>
          </a:bodyPr>
          <a:lstStyle/>
          <a:p>
            <a:pPr algn="ctr"/>
            <a:r>
              <a:rPr lang="en-US" sz="2800" b="1" i="0">
                <a:solidFill>
                  <a:srgbClr val="23448B"/>
                </a:solidFill>
                <a:effectLst/>
                <a:latin typeface="Raleway" panose="020B0503030101060003" pitchFamily="34" charset="0"/>
              </a:rPr>
              <a:t>SECOND CHANCE HIRING</a:t>
            </a:r>
            <a:endParaRPr lang="en-US" sz="2800" b="1">
              <a:solidFill>
                <a:srgbClr val="23448B"/>
              </a:solidFill>
              <a:latin typeface="Raleway" panose="020B0503030101060003" pitchFamily="34" charset="0"/>
            </a:endParaRPr>
          </a:p>
        </p:txBody>
      </p:sp>
    </p:spTree>
    <p:extLst>
      <p:ext uri="{BB962C8B-B14F-4D97-AF65-F5344CB8AC3E}">
        <p14:creationId xmlns:p14="http://schemas.microsoft.com/office/powerpoint/2010/main" val="263864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ppt_x"/>
                                          </p:val>
                                        </p:tav>
                                        <p:tav tm="100000">
                                          <p:val>
                                            <p:strVal val="#ppt_x"/>
                                          </p:val>
                                        </p:tav>
                                      </p:tavLst>
                                    </p:anim>
                                    <p:anim calcmode="lin" valueType="num">
                                      <p:cBhvr additive="base">
                                        <p:cTn id="6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P spid="11" grpId="0"/>
      <p:bldP spid="12" grpId="0"/>
      <p:bldP spid="14" grpId="0"/>
      <p:bldP spid="15" grpId="0"/>
      <p:bldP spid="16" grpId="0"/>
      <p:bldP spid="17" grpId="0"/>
      <p:bldP spid="19"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C772DD1C-9F62-D768-CEE5-310472334176}"/>
              </a:ext>
            </a:extLst>
          </p:cNvPr>
          <p:cNvSpPr/>
          <p:nvPr/>
        </p:nvSpPr>
        <p:spPr>
          <a:xfrm>
            <a:off x="0" y="-115154"/>
            <a:ext cx="799339" cy="10402154"/>
          </a:xfrm>
          <a:custGeom>
            <a:avLst/>
            <a:gdLst/>
            <a:ahLst/>
            <a:cxnLst/>
            <a:rect l="l" t="t" r="r" b="b"/>
            <a:pathLst>
              <a:path w="799339" h="10402154">
                <a:moveTo>
                  <a:pt x="0" y="0"/>
                </a:moveTo>
                <a:lnTo>
                  <a:pt x="799339" y="0"/>
                </a:lnTo>
                <a:lnTo>
                  <a:pt x="799339" y="10402154"/>
                </a:lnTo>
                <a:lnTo>
                  <a:pt x="0" y="10402154"/>
                </a:lnTo>
                <a:lnTo>
                  <a:pt x="0" y="0"/>
                </a:lnTo>
                <a:close/>
              </a:path>
            </a:pathLst>
          </a:custGeom>
          <a:blipFill>
            <a:blip r:embed="rId3"/>
            <a:stretch>
              <a:fillRect l="-164301" r="-1361254"/>
            </a:stretch>
          </a:blipFill>
        </p:spPr>
        <p:txBody>
          <a:bodyPr/>
          <a:lstStyle/>
          <a:p>
            <a:endParaRPr lang="en-US"/>
          </a:p>
        </p:txBody>
      </p:sp>
      <p:sp>
        <p:nvSpPr>
          <p:cNvPr id="5" name="TextBox 4">
            <a:extLst>
              <a:ext uri="{FF2B5EF4-FFF2-40B4-BE49-F238E27FC236}">
                <a16:creationId xmlns:a16="http://schemas.microsoft.com/office/drawing/2014/main" id="{9990009A-B000-EB2C-80D6-0F74502AF1E2}"/>
              </a:ext>
            </a:extLst>
          </p:cNvPr>
          <p:cNvSpPr txBox="1"/>
          <p:nvPr/>
        </p:nvSpPr>
        <p:spPr>
          <a:xfrm>
            <a:off x="1284051" y="486383"/>
            <a:ext cx="9824936" cy="584775"/>
          </a:xfrm>
          <a:prstGeom prst="rect">
            <a:avLst/>
          </a:prstGeom>
          <a:noFill/>
        </p:spPr>
        <p:txBody>
          <a:bodyPr wrap="square" lIns="91440" tIns="45720" rIns="91440" bIns="45720" rtlCol="0" anchor="t">
            <a:spAutoFit/>
          </a:bodyPr>
          <a:lstStyle/>
          <a:p>
            <a:r>
              <a:rPr lang="en-US" sz="3200" dirty="0">
                <a:solidFill>
                  <a:srgbClr val="1E1F21"/>
                </a:solidFill>
                <a:latin typeface="Raleway"/>
              </a:rPr>
              <a:t>Funding of </a:t>
            </a:r>
            <a:r>
              <a:rPr lang="en-US" sz="3200" dirty="0" err="1">
                <a:solidFill>
                  <a:srgbClr val="1E1F21"/>
                </a:solidFill>
                <a:latin typeface="Raleway"/>
              </a:rPr>
              <a:t>BioTC</a:t>
            </a:r>
            <a:r>
              <a:rPr lang="en-US" sz="3200" dirty="0">
                <a:solidFill>
                  <a:srgbClr val="1E1F21"/>
                </a:solidFill>
                <a:latin typeface="Raleway"/>
              </a:rPr>
              <a:t> – Public/Private Partnership</a:t>
            </a:r>
            <a:endParaRPr lang="en-US" sz="3200" dirty="0">
              <a:latin typeface="Raleway" panose="020B0503030101060003" pitchFamily="34" charset="0"/>
            </a:endParaRPr>
          </a:p>
        </p:txBody>
      </p:sp>
      <p:sp>
        <p:nvSpPr>
          <p:cNvPr id="6" name="Oval 5">
            <a:extLst>
              <a:ext uri="{FF2B5EF4-FFF2-40B4-BE49-F238E27FC236}">
                <a16:creationId xmlns:a16="http://schemas.microsoft.com/office/drawing/2014/main" id="{F49274A5-DE71-2348-D3BE-8B1B797FEC70}"/>
              </a:ext>
            </a:extLst>
          </p:cNvPr>
          <p:cNvSpPr/>
          <p:nvPr/>
        </p:nvSpPr>
        <p:spPr>
          <a:xfrm>
            <a:off x="4898726" y="1894114"/>
            <a:ext cx="3053327" cy="3156858"/>
          </a:xfrm>
          <a:prstGeom prst="ellipse">
            <a:avLst/>
          </a:prstGeom>
          <a:solidFill>
            <a:srgbClr val="10B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49274A5-DE71-2348-D3BE-8B1B797FEC70}"/>
              </a:ext>
            </a:extLst>
          </p:cNvPr>
          <p:cNvSpPr/>
          <p:nvPr/>
        </p:nvSpPr>
        <p:spPr>
          <a:xfrm>
            <a:off x="1284051" y="1894114"/>
            <a:ext cx="3053327" cy="3156858"/>
          </a:xfrm>
          <a:prstGeom prst="ellipse">
            <a:avLst/>
          </a:prstGeom>
          <a:solidFill>
            <a:srgbClr val="2344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95A4040-C8DE-675C-6783-F5846F41DC5F}"/>
              </a:ext>
            </a:extLst>
          </p:cNvPr>
          <p:cNvSpPr/>
          <p:nvPr/>
        </p:nvSpPr>
        <p:spPr>
          <a:xfrm>
            <a:off x="8513401" y="1929065"/>
            <a:ext cx="3053327" cy="3156858"/>
          </a:xfrm>
          <a:prstGeom prst="ellipse">
            <a:avLst/>
          </a:prstGeom>
          <a:solidFill>
            <a:srgbClr val="188E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2218C8B-839E-C0F3-BF96-C0294D07F056}"/>
              </a:ext>
            </a:extLst>
          </p:cNvPr>
          <p:cNvSpPr txBox="1"/>
          <p:nvPr/>
        </p:nvSpPr>
        <p:spPr>
          <a:xfrm>
            <a:off x="1284051" y="2872378"/>
            <a:ext cx="2801876" cy="1200329"/>
          </a:xfrm>
          <a:prstGeom prst="rect">
            <a:avLst/>
          </a:prstGeom>
          <a:noFill/>
        </p:spPr>
        <p:txBody>
          <a:bodyPr wrap="square" rtlCol="0">
            <a:spAutoFit/>
          </a:bodyPr>
          <a:lstStyle/>
          <a:p>
            <a:pPr algn="ctr"/>
            <a:r>
              <a:rPr lang="en-US" sz="3600" b="1">
                <a:solidFill>
                  <a:schemeClr val="bg1"/>
                </a:solidFill>
                <a:latin typeface="Raleway" panose="020B0503030101060003" pitchFamily="34" charset="0"/>
              </a:rPr>
              <a:t>ARPA</a:t>
            </a:r>
          </a:p>
          <a:p>
            <a:pPr algn="ctr"/>
            <a:r>
              <a:rPr lang="en-US" sz="3600" b="1">
                <a:solidFill>
                  <a:schemeClr val="bg1"/>
                </a:solidFill>
                <a:latin typeface="Raleway" panose="020B0503030101060003" pitchFamily="34" charset="0"/>
              </a:rPr>
              <a:t>8.4 million</a:t>
            </a:r>
          </a:p>
        </p:txBody>
      </p:sp>
      <p:sp>
        <p:nvSpPr>
          <p:cNvPr id="15" name="TextBox 14">
            <a:extLst>
              <a:ext uri="{FF2B5EF4-FFF2-40B4-BE49-F238E27FC236}">
                <a16:creationId xmlns:a16="http://schemas.microsoft.com/office/drawing/2014/main" id="{9330BAC0-1640-9441-C2AB-CD86DEACF411}"/>
              </a:ext>
            </a:extLst>
          </p:cNvPr>
          <p:cNvSpPr txBox="1"/>
          <p:nvPr/>
        </p:nvSpPr>
        <p:spPr>
          <a:xfrm>
            <a:off x="5036352" y="2872377"/>
            <a:ext cx="2801876" cy="1754326"/>
          </a:xfrm>
          <a:prstGeom prst="rect">
            <a:avLst/>
          </a:prstGeom>
          <a:noFill/>
        </p:spPr>
        <p:txBody>
          <a:bodyPr wrap="square" rtlCol="0">
            <a:spAutoFit/>
          </a:bodyPr>
          <a:lstStyle/>
          <a:p>
            <a:pPr algn="ctr"/>
            <a:r>
              <a:rPr lang="en-US" sz="3600" b="1">
                <a:solidFill>
                  <a:schemeClr val="bg1"/>
                </a:solidFill>
                <a:latin typeface="Raleway" panose="020B0503030101060003" pitchFamily="34" charset="0"/>
              </a:rPr>
              <a:t>EDA BBBRC</a:t>
            </a:r>
          </a:p>
          <a:p>
            <a:pPr algn="ctr"/>
            <a:r>
              <a:rPr lang="en-US" sz="3600" b="1">
                <a:solidFill>
                  <a:schemeClr val="bg1"/>
                </a:solidFill>
                <a:latin typeface="Raleway" panose="020B0503030101060003" pitchFamily="34" charset="0"/>
              </a:rPr>
              <a:t>$7.15 million</a:t>
            </a:r>
          </a:p>
        </p:txBody>
      </p:sp>
      <p:sp>
        <p:nvSpPr>
          <p:cNvPr id="16" name="TextBox 15">
            <a:extLst>
              <a:ext uri="{FF2B5EF4-FFF2-40B4-BE49-F238E27FC236}">
                <a16:creationId xmlns:a16="http://schemas.microsoft.com/office/drawing/2014/main" id="{EFFA01BB-FAC1-2940-30EA-7C5CD9109210}"/>
              </a:ext>
            </a:extLst>
          </p:cNvPr>
          <p:cNvSpPr txBox="1"/>
          <p:nvPr/>
        </p:nvSpPr>
        <p:spPr>
          <a:xfrm>
            <a:off x="8639126" y="2872377"/>
            <a:ext cx="2801876" cy="1200329"/>
          </a:xfrm>
          <a:prstGeom prst="rect">
            <a:avLst/>
          </a:prstGeom>
          <a:noFill/>
        </p:spPr>
        <p:txBody>
          <a:bodyPr wrap="square" rtlCol="0">
            <a:spAutoFit/>
          </a:bodyPr>
          <a:lstStyle/>
          <a:p>
            <a:pPr algn="ctr"/>
            <a:r>
              <a:rPr lang="en-US" sz="3600" b="1">
                <a:solidFill>
                  <a:schemeClr val="bg1"/>
                </a:solidFill>
                <a:latin typeface="Raleway" panose="020B0503030101060003" pitchFamily="34" charset="0"/>
              </a:rPr>
              <a:t>MAPS 4</a:t>
            </a:r>
          </a:p>
          <a:p>
            <a:pPr algn="ctr"/>
            <a:r>
              <a:rPr lang="en-US" sz="3600" b="1">
                <a:solidFill>
                  <a:schemeClr val="bg1"/>
                </a:solidFill>
                <a:latin typeface="Raleway" panose="020B0503030101060003" pitchFamily="34" charset="0"/>
              </a:rPr>
              <a:t>$10 million</a:t>
            </a:r>
          </a:p>
        </p:txBody>
      </p:sp>
      <p:sp>
        <p:nvSpPr>
          <p:cNvPr id="17" name="TextBox 16">
            <a:extLst>
              <a:ext uri="{FF2B5EF4-FFF2-40B4-BE49-F238E27FC236}">
                <a16:creationId xmlns:a16="http://schemas.microsoft.com/office/drawing/2014/main" id="{1701AAAB-42A9-0F6B-4496-B6057C97A735}"/>
              </a:ext>
            </a:extLst>
          </p:cNvPr>
          <p:cNvSpPr txBox="1"/>
          <p:nvPr/>
        </p:nvSpPr>
        <p:spPr>
          <a:xfrm>
            <a:off x="8754978" y="5115478"/>
            <a:ext cx="2570172" cy="954107"/>
          </a:xfrm>
          <a:prstGeom prst="rect">
            <a:avLst/>
          </a:prstGeom>
          <a:noFill/>
        </p:spPr>
        <p:txBody>
          <a:bodyPr wrap="square" rtlCol="0">
            <a:spAutoFit/>
          </a:bodyPr>
          <a:lstStyle/>
          <a:p>
            <a:pPr algn="ctr"/>
            <a:r>
              <a:rPr lang="en-US" sz="2800">
                <a:solidFill>
                  <a:srgbClr val="188ECF"/>
                </a:solidFill>
                <a:latin typeface="Raleway" panose="020B0503030101060003" pitchFamily="34" charset="0"/>
              </a:rPr>
              <a:t>+ Private donor match</a:t>
            </a:r>
          </a:p>
        </p:txBody>
      </p:sp>
      <p:sp>
        <p:nvSpPr>
          <p:cNvPr id="18" name="TextBox 17">
            <a:extLst>
              <a:ext uri="{FF2B5EF4-FFF2-40B4-BE49-F238E27FC236}">
                <a16:creationId xmlns:a16="http://schemas.microsoft.com/office/drawing/2014/main" id="{7E57C3E3-93EC-1B9A-1050-5BE45D9B8011}"/>
              </a:ext>
            </a:extLst>
          </p:cNvPr>
          <p:cNvSpPr txBox="1"/>
          <p:nvPr/>
        </p:nvSpPr>
        <p:spPr>
          <a:xfrm>
            <a:off x="4534298" y="5115478"/>
            <a:ext cx="3805984" cy="954107"/>
          </a:xfrm>
          <a:prstGeom prst="rect">
            <a:avLst/>
          </a:prstGeom>
          <a:noFill/>
        </p:spPr>
        <p:txBody>
          <a:bodyPr wrap="square" rtlCol="0">
            <a:spAutoFit/>
          </a:bodyPr>
          <a:lstStyle/>
          <a:p>
            <a:pPr algn="ctr"/>
            <a:r>
              <a:rPr lang="en-US" sz="2800">
                <a:solidFill>
                  <a:srgbClr val="10B59F"/>
                </a:solidFill>
                <a:latin typeface="Raleway" panose="020B0503030101060003" pitchFamily="34" charset="0"/>
              </a:rPr>
              <a:t>6 projects, including </a:t>
            </a:r>
            <a:r>
              <a:rPr lang="en-US" sz="2800" err="1">
                <a:solidFill>
                  <a:srgbClr val="10B59F"/>
                </a:solidFill>
                <a:latin typeface="Raleway" panose="020B0503030101060003" pitchFamily="34" charset="0"/>
              </a:rPr>
              <a:t>BioTC</a:t>
            </a:r>
            <a:r>
              <a:rPr lang="en-US" sz="2800">
                <a:solidFill>
                  <a:srgbClr val="10B59F"/>
                </a:solidFill>
                <a:latin typeface="Raleway" panose="020B0503030101060003" pitchFamily="34" charset="0"/>
              </a:rPr>
              <a:t> ($35m)</a:t>
            </a:r>
          </a:p>
        </p:txBody>
      </p:sp>
    </p:spTree>
    <p:extLst>
      <p:ext uri="{BB962C8B-B14F-4D97-AF65-F5344CB8AC3E}">
        <p14:creationId xmlns:p14="http://schemas.microsoft.com/office/powerpoint/2010/main" val="296242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C772DD1C-9F62-D768-CEE5-310472334176}"/>
              </a:ext>
            </a:extLst>
          </p:cNvPr>
          <p:cNvSpPr/>
          <p:nvPr/>
        </p:nvSpPr>
        <p:spPr>
          <a:xfrm>
            <a:off x="0" y="-115154"/>
            <a:ext cx="799339" cy="10402154"/>
          </a:xfrm>
          <a:custGeom>
            <a:avLst/>
            <a:gdLst/>
            <a:ahLst/>
            <a:cxnLst/>
            <a:rect l="l" t="t" r="r" b="b"/>
            <a:pathLst>
              <a:path w="799339" h="10402154">
                <a:moveTo>
                  <a:pt x="0" y="0"/>
                </a:moveTo>
                <a:lnTo>
                  <a:pt x="799339" y="0"/>
                </a:lnTo>
                <a:lnTo>
                  <a:pt x="799339" y="10402154"/>
                </a:lnTo>
                <a:lnTo>
                  <a:pt x="0" y="10402154"/>
                </a:lnTo>
                <a:lnTo>
                  <a:pt x="0" y="0"/>
                </a:lnTo>
                <a:close/>
              </a:path>
            </a:pathLst>
          </a:custGeom>
          <a:blipFill>
            <a:blip r:embed="rId3"/>
            <a:stretch>
              <a:fillRect l="-164301" r="-1361254"/>
            </a:stretch>
          </a:blipFill>
        </p:spPr>
        <p:txBody>
          <a:bodyPr/>
          <a:lstStyle/>
          <a:p>
            <a:endParaRPr lang="en-US"/>
          </a:p>
        </p:txBody>
      </p:sp>
      <p:sp>
        <p:nvSpPr>
          <p:cNvPr id="5" name="TextBox 4">
            <a:extLst>
              <a:ext uri="{FF2B5EF4-FFF2-40B4-BE49-F238E27FC236}">
                <a16:creationId xmlns:a16="http://schemas.microsoft.com/office/drawing/2014/main" id="{9990009A-B000-EB2C-80D6-0F74502AF1E2}"/>
              </a:ext>
            </a:extLst>
          </p:cNvPr>
          <p:cNvSpPr txBox="1"/>
          <p:nvPr/>
        </p:nvSpPr>
        <p:spPr>
          <a:xfrm>
            <a:off x="1284051" y="486383"/>
            <a:ext cx="9824936" cy="584775"/>
          </a:xfrm>
          <a:prstGeom prst="rect">
            <a:avLst/>
          </a:prstGeom>
          <a:noFill/>
        </p:spPr>
        <p:txBody>
          <a:bodyPr wrap="square" rtlCol="0">
            <a:spAutoFit/>
          </a:bodyPr>
          <a:lstStyle/>
          <a:p>
            <a:pPr algn="l"/>
            <a:r>
              <a:rPr lang="en-US" sz="3200">
                <a:solidFill>
                  <a:srgbClr val="1E1F21"/>
                </a:solidFill>
                <a:latin typeface="Raleway" panose="020B0503030101060003" pitchFamily="34" charset="0"/>
              </a:rPr>
              <a:t>Regional &amp; National Implications</a:t>
            </a:r>
            <a:endParaRPr lang="en-US" sz="3200">
              <a:latin typeface="Raleway" panose="020B0503030101060003" pitchFamily="34" charset="0"/>
            </a:endParaRPr>
          </a:p>
        </p:txBody>
      </p:sp>
      <p:sp>
        <p:nvSpPr>
          <p:cNvPr id="2" name="Rectangle 1">
            <a:extLst>
              <a:ext uri="{FF2B5EF4-FFF2-40B4-BE49-F238E27FC236}">
                <a16:creationId xmlns:a16="http://schemas.microsoft.com/office/drawing/2014/main" id="{C9E263A4-97AF-992B-ABF6-49764702C05A}"/>
              </a:ext>
            </a:extLst>
          </p:cNvPr>
          <p:cNvSpPr>
            <a:spLocks noGrp="1" noRot="1" noMove="1" noResize="1" noEditPoints="1" noAdjustHandles="1" noChangeArrowheads="1" noChangeShapeType="1"/>
          </p:cNvSpPr>
          <p:nvPr/>
        </p:nvSpPr>
        <p:spPr>
          <a:xfrm>
            <a:off x="1150120" y="1298714"/>
            <a:ext cx="5303689" cy="4744278"/>
          </a:xfrm>
          <a:prstGeom prst="rect">
            <a:avLst/>
          </a:prstGeom>
          <a:solidFill>
            <a:srgbClr val="188ECF">
              <a:alpha val="3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B65C3BC-3A16-388D-D489-FE968CE0A3E9}"/>
              </a:ext>
            </a:extLst>
          </p:cNvPr>
          <p:cNvSpPr>
            <a:spLocks noGrp="1" noRot="1" noMove="1" noResize="1" noEditPoints="1" noAdjustHandles="1" noChangeArrowheads="1" noChangeShapeType="1"/>
          </p:cNvSpPr>
          <p:nvPr/>
        </p:nvSpPr>
        <p:spPr>
          <a:xfrm>
            <a:off x="6453809" y="1298714"/>
            <a:ext cx="5303689" cy="4744278"/>
          </a:xfrm>
          <a:prstGeom prst="rect">
            <a:avLst/>
          </a:prstGeom>
          <a:solidFill>
            <a:srgbClr val="188ECF">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30A33B5-1D0A-8FD6-66A4-E9C459F85EC8}"/>
              </a:ext>
            </a:extLst>
          </p:cNvPr>
          <p:cNvSpPr txBox="1">
            <a:spLocks noGrp="1" noRot="1" noMove="1" noResize="1" noEditPoints="1" noAdjustHandles="1" noChangeArrowheads="1" noChangeShapeType="1"/>
          </p:cNvSpPr>
          <p:nvPr/>
        </p:nvSpPr>
        <p:spPr>
          <a:xfrm>
            <a:off x="1284051" y="1477971"/>
            <a:ext cx="5169758" cy="1977273"/>
          </a:xfrm>
          <a:prstGeom prst="rect">
            <a:avLst/>
          </a:prstGeom>
          <a:noFill/>
        </p:spPr>
        <p:txBody>
          <a:bodyPr wrap="square">
            <a:spAutoFit/>
          </a:bodyPr>
          <a:lstStyle/>
          <a:p>
            <a:r>
              <a:rPr lang="en-US" sz="3600" b="1" u="none" strike="noStrike" baseline="0">
                <a:solidFill>
                  <a:srgbClr val="23448B"/>
                </a:solidFill>
                <a:latin typeface="Raleway" panose="020B0503030101060003" pitchFamily="34" charset="0"/>
              </a:rPr>
              <a:t>Regional</a:t>
            </a:r>
            <a:endParaRPr lang="en-US" sz="3600" b="1">
              <a:solidFill>
                <a:srgbClr val="23448B"/>
              </a:solidFill>
              <a:latin typeface="Raleway" panose="020B0503030101060003" pitchFamily="34" charset="0"/>
            </a:endParaRPr>
          </a:p>
          <a:p>
            <a:pPr marL="342900" indent="-342900">
              <a:lnSpc>
                <a:spcPct val="150000"/>
              </a:lnSpc>
              <a:buFont typeface="Arial" panose="020B0604020202020204" pitchFamily="34" charset="0"/>
              <a:buChar char="•"/>
            </a:pPr>
            <a:r>
              <a:rPr lang="en-US" sz="2000">
                <a:solidFill>
                  <a:srgbClr val="23448B"/>
                </a:solidFill>
                <a:latin typeface="Raleway" panose="020B0503030101060003" pitchFamily="34" charset="0"/>
              </a:rPr>
              <a:t>More viable commercialized products</a:t>
            </a:r>
          </a:p>
          <a:p>
            <a:pPr marL="342900" indent="-342900">
              <a:lnSpc>
                <a:spcPct val="150000"/>
              </a:lnSpc>
              <a:buFont typeface="Arial" panose="020B0604020202020204" pitchFamily="34" charset="0"/>
              <a:buChar char="•"/>
            </a:pPr>
            <a:r>
              <a:rPr lang="en-US" sz="2000">
                <a:solidFill>
                  <a:srgbClr val="23448B"/>
                </a:solidFill>
                <a:latin typeface="Raleway" panose="020B0503030101060003" pitchFamily="34" charset="0"/>
              </a:rPr>
              <a:t>High wage jobs and diversification</a:t>
            </a:r>
          </a:p>
          <a:p>
            <a:pPr marL="342900" indent="-342900">
              <a:lnSpc>
                <a:spcPct val="150000"/>
              </a:lnSpc>
              <a:buFont typeface="Arial" panose="020B0604020202020204" pitchFamily="34" charset="0"/>
              <a:buChar char="•"/>
            </a:pPr>
            <a:r>
              <a:rPr lang="en-US" sz="2000">
                <a:solidFill>
                  <a:srgbClr val="23448B"/>
                </a:solidFill>
                <a:latin typeface="Raleway" panose="020B0503030101060003" pitchFamily="34" charset="0"/>
              </a:rPr>
              <a:t>Meet growth needs</a:t>
            </a:r>
            <a:endParaRPr lang="en-US" sz="3600">
              <a:solidFill>
                <a:srgbClr val="23448B"/>
              </a:solidFill>
              <a:latin typeface="Raleway" panose="020B0503030101060003" pitchFamily="34" charset="0"/>
            </a:endParaRPr>
          </a:p>
        </p:txBody>
      </p:sp>
      <p:sp>
        <p:nvSpPr>
          <p:cNvPr id="8" name="TextBox 7">
            <a:extLst>
              <a:ext uri="{FF2B5EF4-FFF2-40B4-BE49-F238E27FC236}">
                <a16:creationId xmlns:a16="http://schemas.microsoft.com/office/drawing/2014/main" id="{1242F8EF-5002-B5B6-3F6A-7E7277EB336B}"/>
              </a:ext>
            </a:extLst>
          </p:cNvPr>
          <p:cNvSpPr txBox="1">
            <a:spLocks noGrp="1" noRot="1" noMove="1" noResize="1" noEditPoints="1" noAdjustHandles="1" noChangeArrowheads="1" noChangeShapeType="1"/>
          </p:cNvSpPr>
          <p:nvPr/>
        </p:nvSpPr>
        <p:spPr>
          <a:xfrm>
            <a:off x="6587740" y="1477970"/>
            <a:ext cx="5169758" cy="1977273"/>
          </a:xfrm>
          <a:prstGeom prst="rect">
            <a:avLst/>
          </a:prstGeom>
          <a:noFill/>
        </p:spPr>
        <p:txBody>
          <a:bodyPr wrap="square">
            <a:spAutoFit/>
          </a:bodyPr>
          <a:lstStyle/>
          <a:p>
            <a:r>
              <a:rPr lang="en-US" sz="3600" b="1">
                <a:solidFill>
                  <a:srgbClr val="23448B"/>
                </a:solidFill>
                <a:latin typeface="Raleway" panose="020B0503030101060003" pitchFamily="34" charset="0"/>
              </a:rPr>
              <a:t>National</a:t>
            </a:r>
          </a:p>
          <a:p>
            <a:pPr marL="342900" indent="-342900">
              <a:lnSpc>
                <a:spcPct val="150000"/>
              </a:lnSpc>
              <a:buFont typeface="Arial" panose="020B0604020202020204" pitchFamily="34" charset="0"/>
              <a:buChar char="•"/>
            </a:pPr>
            <a:r>
              <a:rPr lang="en-US" sz="2000">
                <a:solidFill>
                  <a:srgbClr val="23448B"/>
                </a:solidFill>
                <a:latin typeface="Raleway" panose="020B0503030101060003" pitchFamily="34" charset="0"/>
              </a:rPr>
              <a:t>Diversifying</a:t>
            </a:r>
          </a:p>
          <a:p>
            <a:pPr marL="342900" indent="-342900">
              <a:lnSpc>
                <a:spcPct val="150000"/>
              </a:lnSpc>
              <a:buFont typeface="Arial" panose="020B0604020202020204" pitchFamily="34" charset="0"/>
              <a:buChar char="•"/>
            </a:pPr>
            <a:r>
              <a:rPr lang="en-US" sz="2000">
                <a:solidFill>
                  <a:srgbClr val="23448B"/>
                </a:solidFill>
                <a:latin typeface="Raleway" panose="020B0503030101060003" pitchFamily="34" charset="0"/>
              </a:rPr>
              <a:t>Increases onshoring</a:t>
            </a:r>
          </a:p>
          <a:p>
            <a:pPr marL="342900" indent="-342900">
              <a:lnSpc>
                <a:spcPct val="150000"/>
              </a:lnSpc>
              <a:buFont typeface="Arial" panose="020B0604020202020204" pitchFamily="34" charset="0"/>
              <a:buChar char="•"/>
            </a:pPr>
            <a:r>
              <a:rPr lang="en-US" sz="2000">
                <a:solidFill>
                  <a:srgbClr val="23448B"/>
                </a:solidFill>
                <a:latin typeface="Raleway" panose="020B0503030101060003" pitchFamily="34" charset="0"/>
              </a:rPr>
              <a:t>Expand domestic supply chain</a:t>
            </a:r>
            <a:endParaRPr lang="en-US" sz="3600">
              <a:solidFill>
                <a:srgbClr val="23448B"/>
              </a:solidFill>
              <a:latin typeface="Raleway" panose="020B0503030101060003" pitchFamily="34" charset="0"/>
            </a:endParaRPr>
          </a:p>
        </p:txBody>
      </p:sp>
      <p:pic>
        <p:nvPicPr>
          <p:cNvPr id="11" name="Graphic 10">
            <a:extLst>
              <a:ext uri="{FF2B5EF4-FFF2-40B4-BE49-F238E27FC236}">
                <a16:creationId xmlns:a16="http://schemas.microsoft.com/office/drawing/2014/main" id="{14C23480-B1C1-C734-5F95-886DCA223C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07355" y="4122553"/>
            <a:ext cx="2637183" cy="2637183"/>
          </a:xfrm>
          <a:prstGeom prst="rect">
            <a:avLst/>
          </a:prstGeom>
        </p:spPr>
      </p:pic>
      <p:pic>
        <p:nvPicPr>
          <p:cNvPr id="19" name="Graphic 18">
            <a:extLst>
              <a:ext uri="{FF2B5EF4-FFF2-40B4-BE49-F238E27FC236}">
                <a16:creationId xmlns:a16="http://schemas.microsoft.com/office/drawing/2014/main" id="{7B5A77AB-3BB1-1E10-1519-84EB4BAE63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79758" y="4122553"/>
            <a:ext cx="2637183" cy="2637183"/>
          </a:xfrm>
          <a:prstGeom prst="rect">
            <a:avLst/>
          </a:prstGeom>
        </p:spPr>
      </p:pic>
      <p:pic>
        <p:nvPicPr>
          <p:cNvPr id="21" name="Graphic 20">
            <a:extLst>
              <a:ext uri="{FF2B5EF4-FFF2-40B4-BE49-F238E27FC236}">
                <a16:creationId xmlns:a16="http://schemas.microsoft.com/office/drawing/2014/main" id="{A017072D-1268-992C-BC76-324DD4D8B61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72419" y="4122553"/>
            <a:ext cx="2637183" cy="2637183"/>
          </a:xfrm>
          <a:prstGeom prst="rect">
            <a:avLst/>
          </a:prstGeom>
        </p:spPr>
      </p:pic>
      <p:pic>
        <p:nvPicPr>
          <p:cNvPr id="23" name="Graphic 22">
            <a:extLst>
              <a:ext uri="{FF2B5EF4-FFF2-40B4-BE49-F238E27FC236}">
                <a16:creationId xmlns:a16="http://schemas.microsoft.com/office/drawing/2014/main" id="{598CF396-6FC9-897E-A083-0094A6D7C89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42291" y="4271287"/>
            <a:ext cx="2339714" cy="2339714"/>
          </a:xfrm>
          <a:prstGeom prst="rect">
            <a:avLst/>
          </a:prstGeom>
        </p:spPr>
      </p:pic>
    </p:spTree>
    <p:extLst>
      <p:ext uri="{BB962C8B-B14F-4D97-AF65-F5344CB8AC3E}">
        <p14:creationId xmlns:p14="http://schemas.microsoft.com/office/powerpoint/2010/main" val="229539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42" presetClass="entr" presetSubtype="0" fill="hold" nodeType="withEffect">
                                  <p:stCondLst>
                                    <p:cond delay="5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75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12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33DD2F47-6509-1ABD-2885-06F677491703}"/>
              </a:ext>
            </a:extLst>
          </p:cNvPr>
          <p:cNvSpPr/>
          <p:nvPr/>
        </p:nvSpPr>
        <p:spPr>
          <a:xfrm>
            <a:off x="1" y="-175919"/>
            <a:ext cx="12192000" cy="7033919"/>
          </a:xfrm>
          <a:custGeom>
            <a:avLst/>
            <a:gdLst/>
            <a:ahLst/>
            <a:cxnLst/>
            <a:rect l="l" t="t" r="r" b="b"/>
            <a:pathLst>
              <a:path w="9130137" h="10638838">
                <a:moveTo>
                  <a:pt x="0" y="0"/>
                </a:moveTo>
                <a:lnTo>
                  <a:pt x="9130137" y="0"/>
                </a:lnTo>
                <a:lnTo>
                  <a:pt x="9130137" y="10638839"/>
                </a:lnTo>
                <a:lnTo>
                  <a:pt x="0" y="10638839"/>
                </a:lnTo>
                <a:lnTo>
                  <a:pt x="0" y="0"/>
                </a:lnTo>
                <a:close/>
              </a:path>
            </a:pathLst>
          </a:custGeom>
          <a:blipFill>
            <a:blip r:embed="rId3"/>
            <a:stretch>
              <a:fillRect l="-42723" r="-2830"/>
            </a:stretch>
          </a:blipFill>
        </p:spPr>
        <p:txBody>
          <a:bodyPr/>
          <a:lstStyle/>
          <a:p>
            <a:endParaRPr lang="en-US"/>
          </a:p>
        </p:txBody>
      </p:sp>
      <p:sp>
        <p:nvSpPr>
          <p:cNvPr id="2" name="TextBox 1">
            <a:extLst>
              <a:ext uri="{FF2B5EF4-FFF2-40B4-BE49-F238E27FC236}">
                <a16:creationId xmlns:a16="http://schemas.microsoft.com/office/drawing/2014/main" id="{0727F6C8-4FC9-CE12-633A-C23D77A16A9B}"/>
              </a:ext>
            </a:extLst>
          </p:cNvPr>
          <p:cNvSpPr txBox="1"/>
          <p:nvPr/>
        </p:nvSpPr>
        <p:spPr>
          <a:xfrm>
            <a:off x="1365163" y="1331157"/>
            <a:ext cx="9461674" cy="1015663"/>
          </a:xfrm>
          <a:prstGeom prst="rect">
            <a:avLst/>
          </a:prstGeom>
          <a:noFill/>
        </p:spPr>
        <p:txBody>
          <a:bodyPr wrap="square">
            <a:spAutoFit/>
          </a:bodyPr>
          <a:lstStyle/>
          <a:p>
            <a:pPr algn="ctr"/>
            <a:r>
              <a:rPr lang="en-US" sz="6000" b="1">
                <a:solidFill>
                  <a:schemeClr val="bg1"/>
                </a:solidFill>
                <a:latin typeface="Raleway" panose="020B0503030101060003" pitchFamily="34" charset="0"/>
              </a:rPr>
              <a:t>Thank You</a:t>
            </a:r>
          </a:p>
        </p:txBody>
      </p:sp>
      <p:pic>
        <p:nvPicPr>
          <p:cNvPr id="5" name="Picture 4" descr="A white text on a black background&#10;&#10;Description automatically generated">
            <a:extLst>
              <a:ext uri="{FF2B5EF4-FFF2-40B4-BE49-F238E27FC236}">
                <a16:creationId xmlns:a16="http://schemas.microsoft.com/office/drawing/2014/main" id="{A09A4DC1-BC58-9A0F-20BA-D644DBE1F6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0636" y="5638884"/>
            <a:ext cx="2658269" cy="793213"/>
          </a:xfrm>
          <a:prstGeom prst="rect">
            <a:avLst/>
          </a:prstGeom>
        </p:spPr>
      </p:pic>
      <p:sp>
        <p:nvSpPr>
          <p:cNvPr id="7" name="TextBox 6">
            <a:extLst>
              <a:ext uri="{FF2B5EF4-FFF2-40B4-BE49-F238E27FC236}">
                <a16:creationId xmlns:a16="http://schemas.microsoft.com/office/drawing/2014/main" id="{6AB57686-AC5C-C5B7-DBC5-22C00A919206}"/>
              </a:ext>
            </a:extLst>
          </p:cNvPr>
          <p:cNvSpPr txBox="1"/>
          <p:nvPr/>
        </p:nvSpPr>
        <p:spPr>
          <a:xfrm>
            <a:off x="1365163" y="2678949"/>
            <a:ext cx="9461674" cy="523220"/>
          </a:xfrm>
          <a:prstGeom prst="rect">
            <a:avLst/>
          </a:prstGeom>
          <a:noFill/>
        </p:spPr>
        <p:txBody>
          <a:bodyPr wrap="square">
            <a:spAutoFit/>
          </a:bodyPr>
          <a:lstStyle/>
          <a:p>
            <a:pPr algn="ctr"/>
            <a:r>
              <a:rPr lang="en-US" sz="2800">
                <a:solidFill>
                  <a:schemeClr val="bg1"/>
                </a:solidFill>
                <a:latin typeface="Raleway" panose="020B0503030101060003" pitchFamily="34" charset="0"/>
              </a:rPr>
              <a:t>www.okcinnovation.com</a:t>
            </a:r>
          </a:p>
        </p:txBody>
      </p:sp>
      <p:pic>
        <p:nvPicPr>
          <p:cNvPr id="9" name="Picture 8" descr="A qr code on a black background&#10;&#10;Description automatically generated">
            <a:extLst>
              <a:ext uri="{FF2B5EF4-FFF2-40B4-BE49-F238E27FC236}">
                <a16:creationId xmlns:a16="http://schemas.microsoft.com/office/drawing/2014/main" id="{080766E1-9AC2-595E-55F0-F192D171F1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6865" y="3097009"/>
            <a:ext cx="2658269" cy="2658269"/>
          </a:xfrm>
          <a:prstGeom prst="rect">
            <a:avLst/>
          </a:prstGeom>
        </p:spPr>
      </p:pic>
    </p:spTree>
    <p:extLst>
      <p:ext uri="{BB962C8B-B14F-4D97-AF65-F5344CB8AC3E}">
        <p14:creationId xmlns:p14="http://schemas.microsoft.com/office/powerpoint/2010/main" val="34615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entr" presetSubtype="0" fill="hold" grpId="0" nodeType="withEffect">
                                  <p:stCondLst>
                                    <p:cond delay="7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12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C772DD1C-9F62-D768-CEE5-310472334176}"/>
              </a:ext>
            </a:extLst>
          </p:cNvPr>
          <p:cNvSpPr/>
          <p:nvPr/>
        </p:nvSpPr>
        <p:spPr>
          <a:xfrm>
            <a:off x="0" y="-115154"/>
            <a:ext cx="799339" cy="10402154"/>
          </a:xfrm>
          <a:custGeom>
            <a:avLst/>
            <a:gdLst/>
            <a:ahLst/>
            <a:cxnLst/>
            <a:rect l="l" t="t" r="r" b="b"/>
            <a:pathLst>
              <a:path w="799339" h="10402154">
                <a:moveTo>
                  <a:pt x="0" y="0"/>
                </a:moveTo>
                <a:lnTo>
                  <a:pt x="799339" y="0"/>
                </a:lnTo>
                <a:lnTo>
                  <a:pt x="799339" y="10402154"/>
                </a:lnTo>
                <a:lnTo>
                  <a:pt x="0" y="10402154"/>
                </a:lnTo>
                <a:lnTo>
                  <a:pt x="0" y="0"/>
                </a:lnTo>
                <a:close/>
              </a:path>
            </a:pathLst>
          </a:custGeom>
          <a:blipFill>
            <a:blip r:embed="rId3"/>
            <a:stretch>
              <a:fillRect l="-164301" r="-1361254"/>
            </a:stretch>
          </a:blipFill>
        </p:spPr>
        <p:txBody>
          <a:bodyPr/>
          <a:lstStyle/>
          <a:p>
            <a:endParaRPr lang="en-US"/>
          </a:p>
        </p:txBody>
      </p:sp>
      <p:sp>
        <p:nvSpPr>
          <p:cNvPr id="2" name="TextBox 1">
            <a:extLst>
              <a:ext uri="{FF2B5EF4-FFF2-40B4-BE49-F238E27FC236}">
                <a16:creationId xmlns:a16="http://schemas.microsoft.com/office/drawing/2014/main" id="{35513406-0145-289C-8F89-B8CACB6F90C8}"/>
              </a:ext>
            </a:extLst>
          </p:cNvPr>
          <p:cNvSpPr txBox="1"/>
          <p:nvPr/>
        </p:nvSpPr>
        <p:spPr>
          <a:xfrm>
            <a:off x="1284051" y="486383"/>
            <a:ext cx="9702001" cy="1077218"/>
          </a:xfrm>
          <a:prstGeom prst="rect">
            <a:avLst/>
          </a:prstGeom>
          <a:noFill/>
        </p:spPr>
        <p:txBody>
          <a:bodyPr wrap="square" lIns="91440" tIns="45720" rIns="91440" bIns="45720" rtlCol="0" anchor="t">
            <a:spAutoFit/>
          </a:bodyPr>
          <a:lstStyle/>
          <a:p>
            <a:r>
              <a:rPr lang="en-US" sz="3200" dirty="0">
                <a:solidFill>
                  <a:srgbClr val="1E1F21"/>
                </a:solidFill>
                <a:latin typeface="Raleway"/>
              </a:rPr>
              <a:t>Oklahoma Biotech Innovation Cluster (OBIC)</a:t>
            </a:r>
            <a:endParaRPr lang="en-US" sz="3200" dirty="0">
              <a:solidFill>
                <a:srgbClr val="000000"/>
              </a:solidFill>
              <a:latin typeface="Raleway"/>
            </a:endParaRPr>
          </a:p>
          <a:p>
            <a:r>
              <a:rPr lang="en-US" sz="3200" dirty="0">
                <a:solidFill>
                  <a:srgbClr val="1E1F21"/>
                </a:solidFill>
                <a:latin typeface="Raleway"/>
              </a:rPr>
              <a:t>More than 60 Partner Organizations</a:t>
            </a:r>
            <a:endParaRPr lang="en-US" sz="3200" dirty="0">
              <a:latin typeface="Raleway"/>
            </a:endParaRPr>
          </a:p>
        </p:txBody>
      </p:sp>
      <p:sp>
        <p:nvSpPr>
          <p:cNvPr id="6" name="Rectangle 5">
            <a:extLst>
              <a:ext uri="{FF2B5EF4-FFF2-40B4-BE49-F238E27FC236}">
                <a16:creationId xmlns:a16="http://schemas.microsoft.com/office/drawing/2014/main" id="{2B01A8A9-3B6E-D198-883A-374FE6585331}"/>
              </a:ext>
            </a:extLst>
          </p:cNvPr>
          <p:cNvSpPr/>
          <p:nvPr/>
        </p:nvSpPr>
        <p:spPr>
          <a:xfrm>
            <a:off x="1150120" y="1718366"/>
            <a:ext cx="5303689" cy="4744278"/>
          </a:xfrm>
          <a:prstGeom prst="rect">
            <a:avLst/>
          </a:prstGeom>
          <a:solidFill>
            <a:srgbClr val="188ECF">
              <a:alpha val="3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a:p>
            <a:pPr algn="ctr"/>
            <a:endParaRPr lang="en-US" dirty="0"/>
          </a:p>
          <a:p>
            <a:pPr algn="ctr"/>
            <a:endParaRPr lang="en-US" dirty="0"/>
          </a:p>
          <a:p>
            <a:pPr algn="ctr"/>
            <a:endParaRPr lang="en-US" dirty="0"/>
          </a:p>
          <a:p>
            <a:pPr algn="ctr"/>
            <a:endParaRPr lang="en-US" dirty="0"/>
          </a:p>
        </p:txBody>
      </p:sp>
      <p:sp>
        <p:nvSpPr>
          <p:cNvPr id="7" name="Rectangle 6">
            <a:extLst>
              <a:ext uri="{FF2B5EF4-FFF2-40B4-BE49-F238E27FC236}">
                <a16:creationId xmlns:a16="http://schemas.microsoft.com/office/drawing/2014/main" id="{708AE06C-E2EC-CAF7-0C56-ECDA3F148290}"/>
              </a:ext>
            </a:extLst>
          </p:cNvPr>
          <p:cNvSpPr/>
          <p:nvPr/>
        </p:nvSpPr>
        <p:spPr>
          <a:xfrm>
            <a:off x="6453809" y="1707323"/>
            <a:ext cx="5303689" cy="4744278"/>
          </a:xfrm>
          <a:prstGeom prst="rect">
            <a:avLst/>
          </a:prstGeom>
          <a:solidFill>
            <a:srgbClr val="188ECF">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BA08A01-3DA0-4618-80DB-2CAE0C896FB1}"/>
              </a:ext>
            </a:extLst>
          </p:cNvPr>
          <p:cNvSpPr txBox="1"/>
          <p:nvPr/>
        </p:nvSpPr>
        <p:spPr>
          <a:xfrm>
            <a:off x="1284051" y="1477971"/>
            <a:ext cx="5169758" cy="4062651"/>
          </a:xfrm>
          <a:prstGeom prst="rect">
            <a:avLst/>
          </a:prstGeom>
          <a:noFill/>
        </p:spPr>
        <p:txBody>
          <a:bodyPr wrap="square" lIns="91440" tIns="45720" rIns="91440" bIns="45720" anchor="t">
            <a:spAutoFit/>
          </a:bodyPr>
          <a:lstStyle/>
          <a:p>
            <a:endParaRPr lang="en-US" sz="3600" b="1" dirty="0">
              <a:solidFill>
                <a:srgbClr val="23448B"/>
              </a:solidFill>
              <a:latin typeface="Raleway"/>
            </a:endParaRPr>
          </a:p>
          <a:p>
            <a:r>
              <a:rPr lang="en-US" sz="3600" b="1" u="none" strike="noStrike" baseline="0" dirty="0">
                <a:solidFill>
                  <a:srgbClr val="23448B"/>
                </a:solidFill>
                <a:latin typeface="Raleway"/>
              </a:rPr>
              <a:t>Project Leads</a:t>
            </a:r>
            <a:endParaRPr lang="en-US" dirty="0">
              <a:latin typeface="Raleway"/>
            </a:endParaRPr>
          </a:p>
          <a:p>
            <a:pPr marL="342900" indent="-342900">
              <a:lnSpc>
                <a:spcPct val="150000"/>
              </a:lnSpc>
              <a:buFont typeface="Arial" panose="020B0604020202020204" pitchFamily="34" charset="0"/>
              <a:buChar char="•"/>
            </a:pPr>
            <a:r>
              <a:rPr lang="en-US" sz="2000" dirty="0">
                <a:solidFill>
                  <a:srgbClr val="23448B"/>
                </a:solidFill>
                <a:latin typeface="Raleway"/>
              </a:rPr>
              <a:t>Greater OKC Chamber</a:t>
            </a:r>
          </a:p>
          <a:p>
            <a:pPr marL="342900" indent="-342900">
              <a:lnSpc>
                <a:spcPct val="150000"/>
              </a:lnSpc>
              <a:buFont typeface="Arial" panose="020B0604020202020204" pitchFamily="34" charset="0"/>
              <a:buChar char="•"/>
            </a:pPr>
            <a:r>
              <a:rPr lang="en-US" sz="2000" dirty="0">
                <a:solidFill>
                  <a:srgbClr val="23448B"/>
                </a:solidFill>
                <a:latin typeface="Raleway"/>
              </a:rPr>
              <a:t>Innovation District</a:t>
            </a:r>
          </a:p>
          <a:p>
            <a:pPr marL="342900" indent="-342900">
              <a:lnSpc>
                <a:spcPct val="150000"/>
              </a:lnSpc>
              <a:buFont typeface="Arial" panose="020B0604020202020204" pitchFamily="34" charset="0"/>
              <a:buChar char="•"/>
            </a:pPr>
            <a:r>
              <a:rPr lang="en-US" sz="2000" dirty="0">
                <a:solidFill>
                  <a:srgbClr val="23448B"/>
                </a:solidFill>
                <a:latin typeface="Raleway"/>
              </a:rPr>
              <a:t>OU Health Stephenson Cancer Center</a:t>
            </a:r>
          </a:p>
          <a:p>
            <a:pPr marL="342900" indent="-342900">
              <a:lnSpc>
                <a:spcPct val="150000"/>
              </a:lnSpc>
              <a:buFont typeface="Arial" panose="020B0604020202020204" pitchFamily="34" charset="0"/>
              <a:buChar char="•"/>
            </a:pPr>
            <a:r>
              <a:rPr lang="en-US" sz="2000" dirty="0">
                <a:solidFill>
                  <a:srgbClr val="23448B"/>
                </a:solidFill>
                <a:latin typeface="Raleway"/>
              </a:rPr>
              <a:t>University of Oklahoma</a:t>
            </a:r>
          </a:p>
          <a:p>
            <a:pPr marL="342900" indent="-342900">
              <a:lnSpc>
                <a:spcPct val="150000"/>
              </a:lnSpc>
              <a:buFont typeface="Arial" panose="020B0604020202020204" pitchFamily="34" charset="0"/>
              <a:buChar char="•"/>
            </a:pPr>
            <a:r>
              <a:rPr lang="en-US" sz="2000" dirty="0">
                <a:solidFill>
                  <a:srgbClr val="23448B"/>
                </a:solidFill>
                <a:latin typeface="Raleway"/>
              </a:rPr>
              <a:t>Tom Love Innovation Hub</a:t>
            </a:r>
          </a:p>
          <a:p>
            <a:pPr algn="ctr"/>
            <a:endParaRPr lang="en-US" sz="3600" b="1">
              <a:solidFill>
                <a:srgbClr val="23448B"/>
              </a:solidFill>
              <a:latin typeface="Raleway" panose="020B0503030101060003" pitchFamily="34" charset="0"/>
            </a:endParaRPr>
          </a:p>
        </p:txBody>
      </p:sp>
      <p:sp>
        <p:nvSpPr>
          <p:cNvPr id="9" name="TextBox 8">
            <a:extLst>
              <a:ext uri="{FF2B5EF4-FFF2-40B4-BE49-F238E27FC236}">
                <a16:creationId xmlns:a16="http://schemas.microsoft.com/office/drawing/2014/main" id="{7C633A81-65EB-0EE3-29FF-4792107F00F4}"/>
              </a:ext>
            </a:extLst>
          </p:cNvPr>
          <p:cNvSpPr txBox="1"/>
          <p:nvPr/>
        </p:nvSpPr>
        <p:spPr>
          <a:xfrm>
            <a:off x="6587740" y="1577361"/>
            <a:ext cx="5180801" cy="5447645"/>
          </a:xfrm>
          <a:prstGeom prst="rect">
            <a:avLst/>
          </a:prstGeom>
          <a:noFill/>
        </p:spPr>
        <p:txBody>
          <a:bodyPr wrap="square" lIns="91440" tIns="45720" rIns="91440" bIns="45720" anchor="t">
            <a:spAutoFit/>
          </a:bodyPr>
          <a:lstStyle/>
          <a:p>
            <a:endParaRPr lang="en-US" sz="3600" b="1" dirty="0">
              <a:solidFill>
                <a:srgbClr val="23448B"/>
              </a:solidFill>
              <a:latin typeface="Raleway"/>
            </a:endParaRPr>
          </a:p>
          <a:p>
            <a:r>
              <a:rPr lang="en-US" sz="3600" b="1" dirty="0">
                <a:solidFill>
                  <a:srgbClr val="23448B"/>
                </a:solidFill>
                <a:latin typeface="Raleway"/>
              </a:rPr>
              <a:t>Stakeholders</a:t>
            </a:r>
            <a:endParaRPr lang="en-US" dirty="0">
              <a:latin typeface="Raleway"/>
            </a:endParaRPr>
          </a:p>
          <a:p>
            <a:pPr marL="342900" indent="-342900">
              <a:lnSpc>
                <a:spcPct val="150000"/>
              </a:lnSpc>
              <a:buFont typeface="Arial" panose="020B0604020202020204" pitchFamily="34" charset="0"/>
              <a:buChar char="•"/>
            </a:pPr>
            <a:r>
              <a:rPr lang="en-US" sz="2000" dirty="0">
                <a:solidFill>
                  <a:srgbClr val="23448B"/>
                </a:solidFill>
                <a:latin typeface="Raleway"/>
              </a:rPr>
              <a:t>Industry</a:t>
            </a:r>
          </a:p>
          <a:p>
            <a:pPr marL="342900" indent="-342900">
              <a:lnSpc>
                <a:spcPct val="150000"/>
              </a:lnSpc>
              <a:buFont typeface="Arial" panose="020B0604020202020204" pitchFamily="34" charset="0"/>
              <a:buChar char="•"/>
            </a:pPr>
            <a:r>
              <a:rPr lang="en-US" sz="2000" dirty="0">
                <a:solidFill>
                  <a:srgbClr val="23448B"/>
                </a:solidFill>
                <a:latin typeface="Raleway"/>
              </a:rPr>
              <a:t>Academia/Research</a:t>
            </a:r>
          </a:p>
          <a:p>
            <a:pPr marL="342900" indent="-342900">
              <a:lnSpc>
                <a:spcPct val="150000"/>
              </a:lnSpc>
              <a:buFont typeface="Arial" panose="020B0604020202020204" pitchFamily="34" charset="0"/>
              <a:buChar char="•"/>
            </a:pPr>
            <a:r>
              <a:rPr lang="en-US" sz="2000" dirty="0">
                <a:solidFill>
                  <a:srgbClr val="23448B"/>
                </a:solidFill>
                <a:latin typeface="Raleway"/>
              </a:rPr>
              <a:t>Entrepreneurs</a:t>
            </a:r>
          </a:p>
          <a:p>
            <a:pPr marL="342900" indent="-342900">
              <a:lnSpc>
                <a:spcPct val="150000"/>
              </a:lnSpc>
              <a:buFont typeface="Arial" panose="020B0604020202020204" pitchFamily="34" charset="0"/>
              <a:buChar char="•"/>
            </a:pPr>
            <a:r>
              <a:rPr lang="en-US" sz="2000" dirty="0">
                <a:solidFill>
                  <a:srgbClr val="23448B"/>
                </a:solidFill>
                <a:latin typeface="Raleway"/>
              </a:rPr>
              <a:t>Investors</a:t>
            </a:r>
          </a:p>
          <a:p>
            <a:pPr marL="342900" indent="-342900">
              <a:lnSpc>
                <a:spcPct val="150000"/>
              </a:lnSpc>
              <a:buFont typeface="Arial" panose="020B0604020202020204" pitchFamily="34" charset="0"/>
              <a:buChar char="•"/>
            </a:pPr>
            <a:r>
              <a:rPr lang="en-US" sz="2000" dirty="0">
                <a:solidFill>
                  <a:srgbClr val="23448B"/>
                </a:solidFill>
                <a:latin typeface="Raleway"/>
              </a:rPr>
              <a:t>Public sector</a:t>
            </a:r>
          </a:p>
          <a:p>
            <a:pPr marL="342900" indent="-342900">
              <a:lnSpc>
                <a:spcPct val="150000"/>
              </a:lnSpc>
              <a:buFont typeface="Arial" panose="020B0604020202020204" pitchFamily="34" charset="0"/>
              <a:buChar char="•"/>
            </a:pPr>
            <a:r>
              <a:rPr lang="en-US" sz="2000" dirty="0">
                <a:solidFill>
                  <a:srgbClr val="23448B"/>
                </a:solidFill>
                <a:latin typeface="Raleway"/>
              </a:rPr>
              <a:t>Community organizations </a:t>
            </a:r>
            <a:r>
              <a:rPr lang="en-US" sz="2000" i="1" dirty="0">
                <a:solidFill>
                  <a:srgbClr val="23448B"/>
                </a:solidFill>
                <a:latin typeface="Raleway"/>
              </a:rPr>
              <a:t>(Tribal Nations, OKC Black Chamber, Latino Community Development Agency)</a:t>
            </a:r>
          </a:p>
          <a:p>
            <a:pPr algn="ctr"/>
            <a:endParaRPr lang="en-US" sz="3600" b="1">
              <a:solidFill>
                <a:srgbClr val="23448B"/>
              </a:solidFill>
              <a:latin typeface="Raleway" panose="020B0503030101060003" pitchFamily="34" charset="0"/>
            </a:endParaRPr>
          </a:p>
        </p:txBody>
      </p:sp>
    </p:spTree>
    <p:extLst>
      <p:ext uri="{BB962C8B-B14F-4D97-AF65-F5344CB8AC3E}">
        <p14:creationId xmlns:p14="http://schemas.microsoft.com/office/powerpoint/2010/main" val="3746565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blue and white poster with text&#10;&#10;Description automatically generated">
            <a:extLst>
              <a:ext uri="{FF2B5EF4-FFF2-40B4-BE49-F238E27FC236}">
                <a16:creationId xmlns:a16="http://schemas.microsoft.com/office/drawing/2014/main" id="{4D37FBB2-C4AB-3038-226D-8A8C04A3013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1442" b="34448"/>
          <a:stretch/>
        </p:blipFill>
        <p:spPr>
          <a:xfrm>
            <a:off x="917954" y="939248"/>
            <a:ext cx="9980612" cy="4968462"/>
          </a:xfrm>
        </p:spPr>
      </p:pic>
      <p:sp>
        <p:nvSpPr>
          <p:cNvPr id="4" name="Freeform 9">
            <a:extLst>
              <a:ext uri="{FF2B5EF4-FFF2-40B4-BE49-F238E27FC236}">
                <a16:creationId xmlns:a16="http://schemas.microsoft.com/office/drawing/2014/main" id="{EF3D835A-5AC0-F2F2-881F-71B50E26F8B4}"/>
              </a:ext>
            </a:extLst>
          </p:cNvPr>
          <p:cNvSpPr/>
          <p:nvPr/>
        </p:nvSpPr>
        <p:spPr>
          <a:xfrm>
            <a:off x="0" y="-115154"/>
            <a:ext cx="799339" cy="10402154"/>
          </a:xfrm>
          <a:custGeom>
            <a:avLst/>
            <a:gdLst/>
            <a:ahLst/>
            <a:cxnLst/>
            <a:rect l="l" t="t" r="r" b="b"/>
            <a:pathLst>
              <a:path w="799339" h="10402154">
                <a:moveTo>
                  <a:pt x="0" y="0"/>
                </a:moveTo>
                <a:lnTo>
                  <a:pt x="799339" y="0"/>
                </a:lnTo>
                <a:lnTo>
                  <a:pt x="799339" y="10402154"/>
                </a:lnTo>
                <a:lnTo>
                  <a:pt x="0" y="10402154"/>
                </a:lnTo>
                <a:lnTo>
                  <a:pt x="0" y="0"/>
                </a:lnTo>
                <a:close/>
              </a:path>
            </a:pathLst>
          </a:custGeom>
          <a:blipFill>
            <a:blip r:embed="rId4"/>
            <a:stretch>
              <a:fillRect l="-164301" r="-1361254"/>
            </a:stretch>
          </a:blipFill>
        </p:spPr>
        <p:txBody>
          <a:bodyPr/>
          <a:lstStyle/>
          <a:p>
            <a:endParaRPr lang="en-US"/>
          </a:p>
        </p:txBody>
      </p:sp>
    </p:spTree>
    <p:extLst>
      <p:ext uri="{BB962C8B-B14F-4D97-AF65-F5344CB8AC3E}">
        <p14:creationId xmlns:p14="http://schemas.microsoft.com/office/powerpoint/2010/main" val="169651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EF3D835A-5AC0-F2F2-881F-71B50E26F8B4}"/>
              </a:ext>
            </a:extLst>
          </p:cNvPr>
          <p:cNvSpPr/>
          <p:nvPr/>
        </p:nvSpPr>
        <p:spPr>
          <a:xfrm>
            <a:off x="0" y="-115154"/>
            <a:ext cx="799339" cy="10402154"/>
          </a:xfrm>
          <a:custGeom>
            <a:avLst/>
            <a:gdLst/>
            <a:ahLst/>
            <a:cxnLst/>
            <a:rect l="l" t="t" r="r" b="b"/>
            <a:pathLst>
              <a:path w="799339" h="10402154">
                <a:moveTo>
                  <a:pt x="0" y="0"/>
                </a:moveTo>
                <a:lnTo>
                  <a:pt x="799339" y="0"/>
                </a:lnTo>
                <a:lnTo>
                  <a:pt x="799339" y="10402154"/>
                </a:lnTo>
                <a:lnTo>
                  <a:pt x="0" y="10402154"/>
                </a:lnTo>
                <a:lnTo>
                  <a:pt x="0" y="0"/>
                </a:lnTo>
                <a:close/>
              </a:path>
            </a:pathLst>
          </a:custGeom>
          <a:blipFill>
            <a:blip r:embed="rId3"/>
            <a:stretch>
              <a:fillRect l="-164301" r="-1361254"/>
            </a:stretch>
          </a:blipFill>
        </p:spPr>
        <p:txBody>
          <a:bodyPr/>
          <a:lstStyle/>
          <a:p>
            <a:endParaRPr lang="en-US"/>
          </a:p>
        </p:txBody>
      </p:sp>
      <p:sp>
        <p:nvSpPr>
          <p:cNvPr id="5" name="TextBox 4">
            <a:extLst>
              <a:ext uri="{FF2B5EF4-FFF2-40B4-BE49-F238E27FC236}">
                <a16:creationId xmlns:a16="http://schemas.microsoft.com/office/drawing/2014/main" id="{23207C56-FF34-C3AE-EF04-5EC88F0BB92F}"/>
              </a:ext>
            </a:extLst>
          </p:cNvPr>
          <p:cNvSpPr txBox="1"/>
          <p:nvPr/>
        </p:nvSpPr>
        <p:spPr>
          <a:xfrm>
            <a:off x="1284051" y="486383"/>
            <a:ext cx="9702001" cy="584775"/>
          </a:xfrm>
          <a:prstGeom prst="rect">
            <a:avLst/>
          </a:prstGeom>
          <a:noFill/>
        </p:spPr>
        <p:txBody>
          <a:bodyPr wrap="square" rtlCol="0">
            <a:spAutoFit/>
          </a:bodyPr>
          <a:lstStyle/>
          <a:p>
            <a:pPr algn="l"/>
            <a:r>
              <a:rPr lang="en-US" sz="3200">
                <a:solidFill>
                  <a:srgbClr val="1E1F21"/>
                </a:solidFill>
                <a:latin typeface="Raleway" panose="020B0503030101060003" pitchFamily="34" charset="0"/>
              </a:rPr>
              <a:t>Oklahoma Biotech Cluster</a:t>
            </a:r>
            <a:endParaRPr lang="en-US" sz="3200">
              <a:latin typeface="Raleway" panose="020B0503030101060003" pitchFamily="34" charset="0"/>
            </a:endParaRPr>
          </a:p>
        </p:txBody>
      </p:sp>
      <p:pic>
        <p:nvPicPr>
          <p:cNvPr id="8" name="Picture 7" descr="A handshake with a dollar sign&#10;&#10;Description automatically generated">
            <a:extLst>
              <a:ext uri="{FF2B5EF4-FFF2-40B4-BE49-F238E27FC236}">
                <a16:creationId xmlns:a16="http://schemas.microsoft.com/office/drawing/2014/main" id="{5F42B0FD-5C20-4DD2-4D58-439D4EB0E2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513" y="1509085"/>
            <a:ext cx="2965185" cy="2965185"/>
          </a:xfrm>
          <a:prstGeom prst="rect">
            <a:avLst/>
          </a:prstGeom>
        </p:spPr>
      </p:pic>
      <p:pic>
        <p:nvPicPr>
          <p:cNvPr id="10" name="Picture 9" descr="A magnifying glass with a graph&#10;&#10;Description automatically generated">
            <a:extLst>
              <a:ext uri="{FF2B5EF4-FFF2-40B4-BE49-F238E27FC236}">
                <a16:creationId xmlns:a16="http://schemas.microsoft.com/office/drawing/2014/main" id="{8CEA43FF-498F-9C05-FAFA-3B4991B52D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299" y="1612003"/>
            <a:ext cx="2759349" cy="2759349"/>
          </a:xfrm>
          <a:prstGeom prst="rect">
            <a:avLst/>
          </a:prstGeom>
        </p:spPr>
      </p:pic>
      <p:pic>
        <p:nvPicPr>
          <p:cNvPr id="12" name="Picture 11" descr="A green atom with a black background&#10;&#10;Description automatically generated">
            <a:extLst>
              <a:ext uri="{FF2B5EF4-FFF2-40B4-BE49-F238E27FC236}">
                <a16:creationId xmlns:a16="http://schemas.microsoft.com/office/drawing/2014/main" id="{745C370B-F430-02C2-745D-BA5AD3874E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9250" y="1509085"/>
            <a:ext cx="2965185" cy="2965185"/>
          </a:xfrm>
          <a:prstGeom prst="rect">
            <a:avLst/>
          </a:prstGeom>
        </p:spPr>
      </p:pic>
      <p:sp>
        <p:nvSpPr>
          <p:cNvPr id="14" name="TextBox 13">
            <a:extLst>
              <a:ext uri="{FF2B5EF4-FFF2-40B4-BE49-F238E27FC236}">
                <a16:creationId xmlns:a16="http://schemas.microsoft.com/office/drawing/2014/main" id="{D75FA933-8C5F-9F23-6E47-6E20537C5C0E}"/>
              </a:ext>
            </a:extLst>
          </p:cNvPr>
          <p:cNvSpPr txBox="1"/>
          <p:nvPr/>
        </p:nvSpPr>
        <p:spPr>
          <a:xfrm>
            <a:off x="1363513" y="4474270"/>
            <a:ext cx="2965185" cy="830997"/>
          </a:xfrm>
          <a:prstGeom prst="rect">
            <a:avLst/>
          </a:prstGeom>
          <a:noFill/>
        </p:spPr>
        <p:txBody>
          <a:bodyPr wrap="square">
            <a:spAutoFit/>
          </a:bodyPr>
          <a:lstStyle/>
          <a:p>
            <a:pPr algn="ctr"/>
            <a:r>
              <a:rPr lang="en-US" sz="2400">
                <a:solidFill>
                  <a:srgbClr val="10B59F"/>
                </a:solidFill>
                <a:effectLst/>
                <a:latin typeface="Raleway" panose="020B0503030101060003" pitchFamily="34" charset="0"/>
                <a:ea typeface="Aptos" panose="020B0004020202020204" pitchFamily="34" charset="0"/>
                <a:cs typeface="Times New Roman" panose="02020603050405020304" pitchFamily="18" charset="0"/>
              </a:rPr>
              <a:t>High-wage career pathways</a:t>
            </a:r>
            <a:endParaRPr lang="en-US" sz="2400">
              <a:solidFill>
                <a:srgbClr val="10B59F"/>
              </a:solidFill>
              <a:latin typeface="Raleway" panose="020B0503030101060003" pitchFamily="34" charset="0"/>
            </a:endParaRPr>
          </a:p>
        </p:txBody>
      </p:sp>
      <p:sp>
        <p:nvSpPr>
          <p:cNvPr id="15" name="TextBox 14">
            <a:extLst>
              <a:ext uri="{FF2B5EF4-FFF2-40B4-BE49-F238E27FC236}">
                <a16:creationId xmlns:a16="http://schemas.microsoft.com/office/drawing/2014/main" id="{8911C78F-E70F-E94F-FD3A-496219046F29}"/>
              </a:ext>
            </a:extLst>
          </p:cNvPr>
          <p:cNvSpPr txBox="1"/>
          <p:nvPr/>
        </p:nvSpPr>
        <p:spPr>
          <a:xfrm>
            <a:off x="4844299" y="4474270"/>
            <a:ext cx="2965185" cy="461665"/>
          </a:xfrm>
          <a:prstGeom prst="rect">
            <a:avLst/>
          </a:prstGeom>
          <a:noFill/>
        </p:spPr>
        <p:txBody>
          <a:bodyPr wrap="square">
            <a:spAutoFit/>
          </a:bodyPr>
          <a:lstStyle/>
          <a:p>
            <a:pPr algn="ctr"/>
            <a:r>
              <a:rPr lang="en-US" sz="2400">
                <a:solidFill>
                  <a:srgbClr val="10B59F"/>
                </a:solidFill>
                <a:effectLst/>
                <a:latin typeface="Raleway" panose="020B0503030101060003" pitchFamily="34" charset="0"/>
                <a:ea typeface="Aptos" panose="020B0004020202020204" pitchFamily="34" charset="0"/>
                <a:cs typeface="Times New Roman" panose="02020603050405020304" pitchFamily="18" charset="0"/>
              </a:rPr>
              <a:t>R&amp;D programs</a:t>
            </a:r>
            <a:endParaRPr lang="en-US" sz="2400">
              <a:solidFill>
                <a:srgbClr val="10B59F"/>
              </a:solidFill>
              <a:latin typeface="Raleway" panose="020B0503030101060003" pitchFamily="34" charset="0"/>
            </a:endParaRPr>
          </a:p>
        </p:txBody>
      </p:sp>
      <p:sp>
        <p:nvSpPr>
          <p:cNvPr id="16" name="TextBox 15">
            <a:extLst>
              <a:ext uri="{FF2B5EF4-FFF2-40B4-BE49-F238E27FC236}">
                <a16:creationId xmlns:a16="http://schemas.microsoft.com/office/drawing/2014/main" id="{6B41248D-D11A-62B3-722B-44512C1BA76D}"/>
              </a:ext>
            </a:extLst>
          </p:cNvPr>
          <p:cNvSpPr txBox="1"/>
          <p:nvPr/>
        </p:nvSpPr>
        <p:spPr>
          <a:xfrm>
            <a:off x="7671484" y="4474270"/>
            <a:ext cx="3860716" cy="830997"/>
          </a:xfrm>
          <a:prstGeom prst="rect">
            <a:avLst/>
          </a:prstGeom>
          <a:noFill/>
        </p:spPr>
        <p:txBody>
          <a:bodyPr wrap="square">
            <a:spAutoFit/>
          </a:bodyPr>
          <a:lstStyle/>
          <a:p>
            <a:pPr algn="ctr"/>
            <a:r>
              <a:rPr lang="en-US" sz="2400">
                <a:solidFill>
                  <a:srgbClr val="10B59F"/>
                </a:solidFill>
                <a:latin typeface="Raleway" panose="020B0503030101060003" pitchFamily="34" charset="0"/>
                <a:ea typeface="Aptos" panose="020B0004020202020204" pitchFamily="34" charset="0"/>
                <a:cs typeface="Times New Roman" panose="02020603050405020304" pitchFamily="18" charset="0"/>
              </a:rPr>
              <a:t>E</a:t>
            </a:r>
            <a:r>
              <a:rPr lang="en-US" sz="2400">
                <a:solidFill>
                  <a:srgbClr val="10B59F"/>
                </a:solidFill>
                <a:effectLst/>
                <a:latin typeface="Raleway" panose="020B0503030101060003" pitchFamily="34" charset="0"/>
                <a:ea typeface="Aptos" panose="020B0004020202020204" pitchFamily="34" charset="0"/>
                <a:cs typeface="Times New Roman" panose="02020603050405020304" pitchFamily="18" charset="0"/>
              </a:rPr>
              <a:t>xpand critical</a:t>
            </a:r>
          </a:p>
          <a:p>
            <a:pPr algn="ctr"/>
            <a:r>
              <a:rPr lang="en-US" sz="2400">
                <a:solidFill>
                  <a:srgbClr val="10B59F"/>
                </a:solidFill>
                <a:effectLst/>
                <a:latin typeface="Raleway" panose="020B0503030101060003" pitchFamily="34" charset="0"/>
                <a:ea typeface="Aptos" panose="020B0004020202020204" pitchFamily="34" charset="0"/>
                <a:cs typeface="Times New Roman" panose="02020603050405020304" pitchFamily="18" charset="0"/>
              </a:rPr>
              <a:t>scientific infrastructure </a:t>
            </a:r>
            <a:endParaRPr lang="en-US" sz="2400">
              <a:solidFill>
                <a:srgbClr val="10B59F"/>
              </a:solidFill>
              <a:latin typeface="Raleway" panose="020B0503030101060003" pitchFamily="34" charset="0"/>
            </a:endParaRPr>
          </a:p>
        </p:txBody>
      </p:sp>
      <p:sp>
        <p:nvSpPr>
          <p:cNvPr id="17" name="TextBox 16">
            <a:extLst>
              <a:ext uri="{FF2B5EF4-FFF2-40B4-BE49-F238E27FC236}">
                <a16:creationId xmlns:a16="http://schemas.microsoft.com/office/drawing/2014/main" id="{C82EFBCF-38F4-26EE-FC77-3114FFA93D90}"/>
              </a:ext>
            </a:extLst>
          </p:cNvPr>
          <p:cNvSpPr txBox="1"/>
          <p:nvPr/>
        </p:nvSpPr>
        <p:spPr>
          <a:xfrm>
            <a:off x="651249" y="5408185"/>
            <a:ext cx="10444543" cy="1015663"/>
          </a:xfrm>
          <a:prstGeom prst="rect">
            <a:avLst/>
          </a:prstGeom>
          <a:noFill/>
        </p:spPr>
        <p:txBody>
          <a:bodyPr wrap="square" lIns="91440" tIns="45720" rIns="91440" bIns="45720" anchor="t">
            <a:spAutoFit/>
          </a:bodyPr>
          <a:lstStyle/>
          <a:p>
            <a:pPr algn="ctr"/>
            <a:r>
              <a:rPr lang="en-US" sz="6000" b="1" dirty="0">
                <a:solidFill>
                  <a:srgbClr val="10B59F"/>
                </a:solidFill>
                <a:latin typeface="Raleway"/>
              </a:rPr>
              <a:t>EDA BBBRC - </a:t>
            </a:r>
            <a:r>
              <a:rPr lang="en-US" sz="6000" b="1" u="none" strike="noStrike" baseline="0" dirty="0">
                <a:solidFill>
                  <a:srgbClr val="10B59F"/>
                </a:solidFill>
                <a:latin typeface="Raleway"/>
              </a:rPr>
              <a:t>$35 million</a:t>
            </a:r>
            <a:endParaRPr lang="en-US" dirty="0"/>
          </a:p>
        </p:txBody>
      </p:sp>
    </p:spTree>
    <p:extLst>
      <p:ext uri="{BB962C8B-B14F-4D97-AF65-F5344CB8AC3E}">
        <p14:creationId xmlns:p14="http://schemas.microsoft.com/office/powerpoint/2010/main" val="249631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EF3D835A-5AC0-F2F2-881F-71B50E26F8B4}"/>
              </a:ext>
            </a:extLst>
          </p:cNvPr>
          <p:cNvSpPr/>
          <p:nvPr/>
        </p:nvSpPr>
        <p:spPr>
          <a:xfrm>
            <a:off x="0" y="-115154"/>
            <a:ext cx="799339" cy="10402154"/>
          </a:xfrm>
          <a:custGeom>
            <a:avLst/>
            <a:gdLst/>
            <a:ahLst/>
            <a:cxnLst/>
            <a:rect l="l" t="t" r="r" b="b"/>
            <a:pathLst>
              <a:path w="799339" h="10402154">
                <a:moveTo>
                  <a:pt x="0" y="0"/>
                </a:moveTo>
                <a:lnTo>
                  <a:pt x="799339" y="0"/>
                </a:lnTo>
                <a:lnTo>
                  <a:pt x="799339" y="10402154"/>
                </a:lnTo>
                <a:lnTo>
                  <a:pt x="0" y="10402154"/>
                </a:lnTo>
                <a:lnTo>
                  <a:pt x="0" y="0"/>
                </a:lnTo>
                <a:close/>
              </a:path>
            </a:pathLst>
          </a:custGeom>
          <a:blipFill>
            <a:blip r:embed="rId3"/>
            <a:stretch>
              <a:fillRect l="-164301" r="-1361254"/>
            </a:stretch>
          </a:blipFill>
        </p:spPr>
        <p:txBody>
          <a:bodyPr/>
          <a:lstStyle/>
          <a:p>
            <a:endParaRPr lang="en-US"/>
          </a:p>
        </p:txBody>
      </p:sp>
      <p:sp>
        <p:nvSpPr>
          <p:cNvPr id="2" name="TextBox 1">
            <a:extLst>
              <a:ext uri="{FF2B5EF4-FFF2-40B4-BE49-F238E27FC236}">
                <a16:creationId xmlns:a16="http://schemas.microsoft.com/office/drawing/2014/main" id="{6F703E4A-48D9-BDA6-14F5-249DB795DA60}"/>
              </a:ext>
            </a:extLst>
          </p:cNvPr>
          <p:cNvSpPr txBox="1"/>
          <p:nvPr/>
        </p:nvSpPr>
        <p:spPr>
          <a:xfrm>
            <a:off x="1284051" y="486383"/>
            <a:ext cx="9702001" cy="584775"/>
          </a:xfrm>
          <a:prstGeom prst="rect">
            <a:avLst/>
          </a:prstGeom>
          <a:noFill/>
        </p:spPr>
        <p:txBody>
          <a:bodyPr wrap="square" lIns="91440" tIns="45720" rIns="91440" bIns="45720" rtlCol="0" anchor="t">
            <a:spAutoFit/>
          </a:bodyPr>
          <a:lstStyle/>
          <a:p>
            <a:r>
              <a:rPr lang="en-US" sz="3200" b="1" dirty="0">
                <a:solidFill>
                  <a:srgbClr val="1E1F21"/>
                </a:solidFill>
                <a:latin typeface="Raleway"/>
              </a:rPr>
              <a:t>Project 1: </a:t>
            </a:r>
            <a:r>
              <a:rPr lang="en-US" sz="3200" dirty="0" err="1">
                <a:solidFill>
                  <a:srgbClr val="1E1F21"/>
                </a:solidFill>
                <a:latin typeface="Raleway"/>
              </a:rPr>
              <a:t>BioScience</a:t>
            </a:r>
            <a:r>
              <a:rPr lang="en-US" sz="3200" dirty="0">
                <a:solidFill>
                  <a:srgbClr val="1E1F21"/>
                </a:solidFill>
                <a:latin typeface="Raleway"/>
              </a:rPr>
              <a:t> Cluster Initiative </a:t>
            </a:r>
            <a:r>
              <a:rPr lang="en-US" sz="2800" i="1" dirty="0">
                <a:solidFill>
                  <a:srgbClr val="188ECF"/>
                </a:solidFill>
                <a:latin typeface="Raleway"/>
              </a:rPr>
              <a:t>(In Process)</a:t>
            </a:r>
          </a:p>
        </p:txBody>
      </p:sp>
      <p:sp>
        <p:nvSpPr>
          <p:cNvPr id="3" name="TextBox 2">
            <a:extLst>
              <a:ext uri="{FF2B5EF4-FFF2-40B4-BE49-F238E27FC236}">
                <a16:creationId xmlns:a16="http://schemas.microsoft.com/office/drawing/2014/main" id="{6B4C31F9-72E2-D9E2-AF98-764D96DC1073}"/>
              </a:ext>
            </a:extLst>
          </p:cNvPr>
          <p:cNvSpPr txBox="1"/>
          <p:nvPr/>
        </p:nvSpPr>
        <p:spPr>
          <a:xfrm>
            <a:off x="1689335" y="5165634"/>
            <a:ext cx="9461674" cy="1015663"/>
          </a:xfrm>
          <a:prstGeom prst="rect">
            <a:avLst/>
          </a:prstGeom>
          <a:noFill/>
        </p:spPr>
        <p:txBody>
          <a:bodyPr wrap="square">
            <a:spAutoFit/>
          </a:bodyPr>
          <a:lstStyle/>
          <a:p>
            <a:pPr algn="ctr"/>
            <a:r>
              <a:rPr lang="en-US" sz="6000" b="1" u="none" strike="noStrike" baseline="0">
                <a:solidFill>
                  <a:srgbClr val="DC2C76"/>
                </a:solidFill>
                <a:latin typeface="Raleway" panose="020B0503030101060003" pitchFamily="34" charset="0"/>
              </a:rPr>
              <a:t>$3 million</a:t>
            </a:r>
            <a:endParaRPr lang="en-US" sz="6000" b="1">
              <a:solidFill>
                <a:srgbClr val="DC2C76"/>
              </a:solidFill>
              <a:latin typeface="Raleway" panose="020B0503030101060003" pitchFamily="34" charset="0"/>
            </a:endParaRPr>
          </a:p>
        </p:txBody>
      </p:sp>
      <p:grpSp>
        <p:nvGrpSpPr>
          <p:cNvPr id="20" name="Group 19">
            <a:extLst>
              <a:ext uri="{FF2B5EF4-FFF2-40B4-BE49-F238E27FC236}">
                <a16:creationId xmlns:a16="http://schemas.microsoft.com/office/drawing/2014/main" id="{92536F92-7009-FA9C-FD73-4B29B148ABE2}"/>
              </a:ext>
            </a:extLst>
          </p:cNvPr>
          <p:cNvGrpSpPr/>
          <p:nvPr/>
        </p:nvGrpSpPr>
        <p:grpSpPr>
          <a:xfrm>
            <a:off x="3769748" y="1692366"/>
            <a:ext cx="2366029" cy="2366029"/>
            <a:chOff x="3769748" y="2182696"/>
            <a:chExt cx="2366029" cy="2366029"/>
          </a:xfrm>
        </p:grpSpPr>
        <p:sp>
          <p:nvSpPr>
            <p:cNvPr id="14" name="Oval 13">
              <a:extLst>
                <a:ext uri="{FF2B5EF4-FFF2-40B4-BE49-F238E27FC236}">
                  <a16:creationId xmlns:a16="http://schemas.microsoft.com/office/drawing/2014/main" id="{E908384C-F2D3-1085-FEA9-3FCF16A8A435}"/>
                </a:ext>
              </a:extLst>
            </p:cNvPr>
            <p:cNvSpPr>
              <a:spLocks/>
            </p:cNvSpPr>
            <p:nvPr/>
          </p:nvSpPr>
          <p:spPr>
            <a:xfrm>
              <a:off x="3769748" y="2182696"/>
              <a:ext cx="2366029" cy="2366029"/>
            </a:xfrm>
            <a:prstGeom prst="ellipse">
              <a:avLst/>
            </a:prstGeom>
            <a:solidFill>
              <a:srgbClr val="DC2C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8A5DF528-6D07-AA18-A544-73CE8B6C04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19073" y="2358165"/>
              <a:ext cx="1855394" cy="1855394"/>
            </a:xfrm>
            <a:prstGeom prst="rect">
              <a:avLst/>
            </a:prstGeom>
          </p:spPr>
        </p:pic>
      </p:grpSp>
      <p:grpSp>
        <p:nvGrpSpPr>
          <p:cNvPr id="21" name="Group 20">
            <a:extLst>
              <a:ext uri="{FF2B5EF4-FFF2-40B4-BE49-F238E27FC236}">
                <a16:creationId xmlns:a16="http://schemas.microsoft.com/office/drawing/2014/main" id="{0FD607FC-693A-6DA7-EEE0-58C1FF510563}"/>
              </a:ext>
            </a:extLst>
          </p:cNvPr>
          <p:cNvGrpSpPr/>
          <p:nvPr/>
        </p:nvGrpSpPr>
        <p:grpSpPr>
          <a:xfrm>
            <a:off x="6420172" y="1692366"/>
            <a:ext cx="2366029" cy="2366029"/>
            <a:chOff x="6420172" y="2182696"/>
            <a:chExt cx="2366029" cy="2366029"/>
          </a:xfrm>
        </p:grpSpPr>
        <p:sp>
          <p:nvSpPr>
            <p:cNvPr id="15" name="Oval 14">
              <a:extLst>
                <a:ext uri="{FF2B5EF4-FFF2-40B4-BE49-F238E27FC236}">
                  <a16:creationId xmlns:a16="http://schemas.microsoft.com/office/drawing/2014/main" id="{C3AB86F8-49DB-02A0-B9B7-BA122CB5C67F}"/>
                </a:ext>
              </a:extLst>
            </p:cNvPr>
            <p:cNvSpPr>
              <a:spLocks/>
            </p:cNvSpPr>
            <p:nvPr/>
          </p:nvSpPr>
          <p:spPr>
            <a:xfrm>
              <a:off x="6420172" y="2182696"/>
              <a:ext cx="2366029" cy="2366029"/>
            </a:xfrm>
            <a:prstGeom prst="ellipse">
              <a:avLst/>
            </a:prstGeom>
            <a:solidFill>
              <a:srgbClr val="DC2C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C6763310-98F4-13C3-DF0C-F50D1B8F1D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20172" y="2327360"/>
              <a:ext cx="2159950" cy="2159950"/>
            </a:xfrm>
            <a:prstGeom prst="rect">
              <a:avLst/>
            </a:prstGeom>
          </p:spPr>
        </p:pic>
      </p:grpSp>
      <p:grpSp>
        <p:nvGrpSpPr>
          <p:cNvPr id="19" name="Group 18">
            <a:extLst>
              <a:ext uri="{FF2B5EF4-FFF2-40B4-BE49-F238E27FC236}">
                <a16:creationId xmlns:a16="http://schemas.microsoft.com/office/drawing/2014/main" id="{AB5558EE-8F15-A27A-EB66-59E97BC74046}"/>
              </a:ext>
            </a:extLst>
          </p:cNvPr>
          <p:cNvGrpSpPr/>
          <p:nvPr/>
        </p:nvGrpSpPr>
        <p:grpSpPr>
          <a:xfrm>
            <a:off x="1119324" y="1692366"/>
            <a:ext cx="2366029" cy="2366029"/>
            <a:chOff x="1119324" y="2182696"/>
            <a:chExt cx="2366029" cy="2366029"/>
          </a:xfrm>
        </p:grpSpPr>
        <p:sp>
          <p:nvSpPr>
            <p:cNvPr id="13" name="Oval 12">
              <a:extLst>
                <a:ext uri="{FF2B5EF4-FFF2-40B4-BE49-F238E27FC236}">
                  <a16:creationId xmlns:a16="http://schemas.microsoft.com/office/drawing/2014/main" id="{CE81E5C0-C171-7C1E-0C5F-D2D273C35F24}"/>
                </a:ext>
              </a:extLst>
            </p:cNvPr>
            <p:cNvSpPr/>
            <p:nvPr/>
          </p:nvSpPr>
          <p:spPr>
            <a:xfrm>
              <a:off x="1119324" y="2182696"/>
              <a:ext cx="2366029" cy="2366029"/>
            </a:xfrm>
            <a:prstGeom prst="ellipse">
              <a:avLst/>
            </a:prstGeom>
            <a:solidFill>
              <a:srgbClr val="DC2C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6CACF428-9EFA-6FCF-21D8-2954D32140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04568" y="2327360"/>
              <a:ext cx="2159950" cy="2159950"/>
            </a:xfrm>
            <a:prstGeom prst="rect">
              <a:avLst/>
            </a:prstGeom>
          </p:spPr>
        </p:pic>
      </p:grpSp>
      <p:grpSp>
        <p:nvGrpSpPr>
          <p:cNvPr id="22" name="Group 21">
            <a:extLst>
              <a:ext uri="{FF2B5EF4-FFF2-40B4-BE49-F238E27FC236}">
                <a16:creationId xmlns:a16="http://schemas.microsoft.com/office/drawing/2014/main" id="{AF7934FA-9B52-19EB-775B-775769969D42}"/>
              </a:ext>
            </a:extLst>
          </p:cNvPr>
          <p:cNvGrpSpPr/>
          <p:nvPr/>
        </p:nvGrpSpPr>
        <p:grpSpPr>
          <a:xfrm>
            <a:off x="9070597" y="1692366"/>
            <a:ext cx="2366029" cy="2366029"/>
            <a:chOff x="9070597" y="2182696"/>
            <a:chExt cx="2366029" cy="2366029"/>
          </a:xfrm>
        </p:grpSpPr>
        <p:sp>
          <p:nvSpPr>
            <p:cNvPr id="16" name="Oval 15">
              <a:extLst>
                <a:ext uri="{FF2B5EF4-FFF2-40B4-BE49-F238E27FC236}">
                  <a16:creationId xmlns:a16="http://schemas.microsoft.com/office/drawing/2014/main" id="{AF6B132E-C7EE-1F0B-4468-5069E10ABC40}"/>
                </a:ext>
              </a:extLst>
            </p:cNvPr>
            <p:cNvSpPr>
              <a:spLocks/>
            </p:cNvSpPr>
            <p:nvPr/>
          </p:nvSpPr>
          <p:spPr>
            <a:xfrm>
              <a:off x="9070597" y="2182696"/>
              <a:ext cx="2366029" cy="2366029"/>
            </a:xfrm>
            <a:prstGeom prst="ellipse">
              <a:avLst/>
            </a:prstGeom>
            <a:solidFill>
              <a:srgbClr val="DC2C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A51C8097-B432-5E3E-C230-81973165FC3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73636" y="2205887"/>
              <a:ext cx="2159950" cy="2159950"/>
            </a:xfrm>
            <a:prstGeom prst="rect">
              <a:avLst/>
            </a:prstGeom>
          </p:spPr>
        </p:pic>
      </p:grpSp>
      <p:sp>
        <p:nvSpPr>
          <p:cNvPr id="23" name="TextBox 22">
            <a:extLst>
              <a:ext uri="{FF2B5EF4-FFF2-40B4-BE49-F238E27FC236}">
                <a16:creationId xmlns:a16="http://schemas.microsoft.com/office/drawing/2014/main" id="{96AFBD34-8799-B796-5DA5-3C9786FF9634}"/>
              </a:ext>
            </a:extLst>
          </p:cNvPr>
          <p:cNvSpPr txBox="1"/>
          <p:nvPr/>
        </p:nvSpPr>
        <p:spPr>
          <a:xfrm>
            <a:off x="1142111" y="4141644"/>
            <a:ext cx="2284865" cy="369332"/>
          </a:xfrm>
          <a:prstGeom prst="rect">
            <a:avLst/>
          </a:prstGeom>
          <a:noFill/>
        </p:spPr>
        <p:txBody>
          <a:bodyPr wrap="square">
            <a:spAutoFit/>
          </a:bodyPr>
          <a:lstStyle/>
          <a:p>
            <a:pPr algn="ctr"/>
            <a:r>
              <a:rPr lang="en-US">
                <a:solidFill>
                  <a:srgbClr val="DC2C76"/>
                </a:solidFill>
                <a:latin typeface="Raleway" panose="020B0503030101060003" pitchFamily="34" charset="0"/>
              </a:rPr>
              <a:t>L</a:t>
            </a:r>
            <a:r>
              <a:rPr lang="en-US" u="none" strike="noStrike" baseline="0">
                <a:solidFill>
                  <a:srgbClr val="DC2C76"/>
                </a:solidFill>
                <a:latin typeface="Raleway" panose="020B0503030101060003" pitchFamily="34" charset="0"/>
              </a:rPr>
              <a:t>eadership</a:t>
            </a:r>
            <a:endParaRPr lang="en-US">
              <a:solidFill>
                <a:srgbClr val="DC2C76"/>
              </a:solidFill>
              <a:latin typeface="Raleway" panose="020B0503030101060003" pitchFamily="34" charset="0"/>
            </a:endParaRPr>
          </a:p>
        </p:txBody>
      </p:sp>
      <p:sp>
        <p:nvSpPr>
          <p:cNvPr id="24" name="TextBox 23">
            <a:extLst>
              <a:ext uri="{FF2B5EF4-FFF2-40B4-BE49-F238E27FC236}">
                <a16:creationId xmlns:a16="http://schemas.microsoft.com/office/drawing/2014/main" id="{5849EEFC-B7DE-542C-2FBB-D482248D3AA9}"/>
              </a:ext>
            </a:extLst>
          </p:cNvPr>
          <p:cNvSpPr txBox="1"/>
          <p:nvPr/>
        </p:nvSpPr>
        <p:spPr>
          <a:xfrm>
            <a:off x="3769748" y="4141644"/>
            <a:ext cx="2284865" cy="369332"/>
          </a:xfrm>
          <a:prstGeom prst="rect">
            <a:avLst/>
          </a:prstGeom>
          <a:noFill/>
        </p:spPr>
        <p:txBody>
          <a:bodyPr wrap="square">
            <a:spAutoFit/>
          </a:bodyPr>
          <a:lstStyle/>
          <a:p>
            <a:pPr algn="ctr"/>
            <a:r>
              <a:rPr lang="en-US">
                <a:solidFill>
                  <a:srgbClr val="DC2C76"/>
                </a:solidFill>
                <a:latin typeface="Raleway" panose="020B0503030101060003" pitchFamily="34" charset="0"/>
              </a:rPr>
              <a:t>Assessment</a:t>
            </a:r>
          </a:p>
        </p:txBody>
      </p:sp>
      <p:sp>
        <p:nvSpPr>
          <p:cNvPr id="25" name="TextBox 24">
            <a:extLst>
              <a:ext uri="{FF2B5EF4-FFF2-40B4-BE49-F238E27FC236}">
                <a16:creationId xmlns:a16="http://schemas.microsoft.com/office/drawing/2014/main" id="{9A1FB652-B6CF-E990-3511-89B2E92A79CA}"/>
              </a:ext>
            </a:extLst>
          </p:cNvPr>
          <p:cNvSpPr txBox="1"/>
          <p:nvPr/>
        </p:nvSpPr>
        <p:spPr>
          <a:xfrm>
            <a:off x="6501336" y="4141644"/>
            <a:ext cx="2284865" cy="646331"/>
          </a:xfrm>
          <a:prstGeom prst="rect">
            <a:avLst/>
          </a:prstGeom>
          <a:noFill/>
        </p:spPr>
        <p:txBody>
          <a:bodyPr wrap="square">
            <a:spAutoFit/>
          </a:bodyPr>
          <a:lstStyle/>
          <a:p>
            <a:pPr algn="ctr"/>
            <a:r>
              <a:rPr lang="en-US">
                <a:solidFill>
                  <a:srgbClr val="DC2C76"/>
                </a:solidFill>
                <a:latin typeface="Raleway" panose="020B0503030101060003" pitchFamily="34" charset="0"/>
              </a:rPr>
              <a:t>Regional</a:t>
            </a:r>
          </a:p>
          <a:p>
            <a:pPr algn="ctr"/>
            <a:r>
              <a:rPr lang="en-US">
                <a:solidFill>
                  <a:srgbClr val="DC2C76"/>
                </a:solidFill>
                <a:latin typeface="Raleway" panose="020B0503030101060003" pitchFamily="34" charset="0"/>
              </a:rPr>
              <a:t>Connectivity</a:t>
            </a:r>
          </a:p>
        </p:txBody>
      </p:sp>
      <p:sp>
        <p:nvSpPr>
          <p:cNvPr id="26" name="TextBox 25">
            <a:extLst>
              <a:ext uri="{FF2B5EF4-FFF2-40B4-BE49-F238E27FC236}">
                <a16:creationId xmlns:a16="http://schemas.microsoft.com/office/drawing/2014/main" id="{8DA354C1-9A59-BF5C-350F-8BF77065E6EF}"/>
              </a:ext>
            </a:extLst>
          </p:cNvPr>
          <p:cNvSpPr txBox="1"/>
          <p:nvPr/>
        </p:nvSpPr>
        <p:spPr>
          <a:xfrm>
            <a:off x="9115721" y="4141644"/>
            <a:ext cx="2284865" cy="646331"/>
          </a:xfrm>
          <a:prstGeom prst="rect">
            <a:avLst/>
          </a:prstGeom>
          <a:noFill/>
        </p:spPr>
        <p:txBody>
          <a:bodyPr wrap="square">
            <a:spAutoFit/>
          </a:bodyPr>
          <a:lstStyle/>
          <a:p>
            <a:pPr algn="ctr"/>
            <a:r>
              <a:rPr lang="en-US">
                <a:solidFill>
                  <a:srgbClr val="DC2C76"/>
                </a:solidFill>
                <a:latin typeface="Raleway" panose="020B0503030101060003" pitchFamily="34" charset="0"/>
              </a:rPr>
              <a:t>Policy</a:t>
            </a:r>
          </a:p>
          <a:p>
            <a:pPr algn="ctr"/>
            <a:r>
              <a:rPr lang="en-US">
                <a:solidFill>
                  <a:srgbClr val="DC2C76"/>
                </a:solidFill>
                <a:latin typeface="Raleway" panose="020B0503030101060003" pitchFamily="34" charset="0"/>
              </a:rPr>
              <a:t>Advocacy</a:t>
            </a:r>
          </a:p>
        </p:txBody>
      </p:sp>
    </p:spTree>
    <p:extLst>
      <p:ext uri="{BB962C8B-B14F-4D97-AF65-F5344CB8AC3E}">
        <p14:creationId xmlns:p14="http://schemas.microsoft.com/office/powerpoint/2010/main" val="149974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anim calcmode="lin" valueType="num">
                                      <p:cBhvr>
                                        <p:cTn id="8" dur="250" fill="hold"/>
                                        <p:tgtEl>
                                          <p:spTgt spid="19"/>
                                        </p:tgtEl>
                                        <p:attrNameLst>
                                          <p:attrName>ppt_x</p:attrName>
                                        </p:attrNameLst>
                                      </p:cBhvr>
                                      <p:tavLst>
                                        <p:tav tm="0">
                                          <p:val>
                                            <p:strVal val="#ppt_x"/>
                                          </p:val>
                                        </p:tav>
                                        <p:tav tm="100000">
                                          <p:val>
                                            <p:strVal val="#ppt_x"/>
                                          </p:val>
                                        </p:tav>
                                      </p:tavLst>
                                    </p:anim>
                                    <p:anim calcmode="lin" valueType="num">
                                      <p:cBhvr>
                                        <p:cTn id="9" dur="25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750"/>
                                        <p:tgtEl>
                                          <p:spTgt spid="21"/>
                                        </p:tgtEl>
                                      </p:cBhvr>
                                    </p:animEffect>
                                    <p:anim calcmode="lin" valueType="num">
                                      <p:cBhvr>
                                        <p:cTn id="18" dur="750" fill="hold"/>
                                        <p:tgtEl>
                                          <p:spTgt spid="21"/>
                                        </p:tgtEl>
                                        <p:attrNameLst>
                                          <p:attrName>ppt_x</p:attrName>
                                        </p:attrNameLst>
                                      </p:cBhvr>
                                      <p:tavLst>
                                        <p:tav tm="0">
                                          <p:val>
                                            <p:strVal val="#ppt_x"/>
                                          </p:val>
                                        </p:tav>
                                        <p:tav tm="100000">
                                          <p:val>
                                            <p:strVal val="#ppt_x"/>
                                          </p:val>
                                        </p:tav>
                                      </p:tavLst>
                                    </p:anim>
                                    <p:anim calcmode="lin" valueType="num">
                                      <p:cBhvr>
                                        <p:cTn id="19" dur="75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12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25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75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100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EF3D835A-5AC0-F2F2-881F-71B50E26F8B4}"/>
              </a:ext>
            </a:extLst>
          </p:cNvPr>
          <p:cNvSpPr/>
          <p:nvPr/>
        </p:nvSpPr>
        <p:spPr>
          <a:xfrm>
            <a:off x="0" y="-115154"/>
            <a:ext cx="799339" cy="10402154"/>
          </a:xfrm>
          <a:custGeom>
            <a:avLst/>
            <a:gdLst/>
            <a:ahLst/>
            <a:cxnLst/>
            <a:rect l="l" t="t" r="r" b="b"/>
            <a:pathLst>
              <a:path w="799339" h="10402154">
                <a:moveTo>
                  <a:pt x="0" y="0"/>
                </a:moveTo>
                <a:lnTo>
                  <a:pt x="799339" y="0"/>
                </a:lnTo>
                <a:lnTo>
                  <a:pt x="799339" y="10402154"/>
                </a:lnTo>
                <a:lnTo>
                  <a:pt x="0" y="10402154"/>
                </a:lnTo>
                <a:lnTo>
                  <a:pt x="0" y="0"/>
                </a:lnTo>
                <a:close/>
              </a:path>
            </a:pathLst>
          </a:custGeom>
          <a:blipFill>
            <a:blip r:embed="rId3"/>
            <a:stretch>
              <a:fillRect l="-164301" r="-1361254"/>
            </a:stretch>
          </a:blipFill>
        </p:spPr>
        <p:txBody>
          <a:bodyPr/>
          <a:lstStyle/>
          <a:p>
            <a:endParaRPr lang="en-US"/>
          </a:p>
        </p:txBody>
      </p:sp>
      <p:sp>
        <p:nvSpPr>
          <p:cNvPr id="2" name="TextBox 1">
            <a:extLst>
              <a:ext uri="{FF2B5EF4-FFF2-40B4-BE49-F238E27FC236}">
                <a16:creationId xmlns:a16="http://schemas.microsoft.com/office/drawing/2014/main" id="{6F703E4A-48D9-BDA6-14F5-249DB795DA60}"/>
              </a:ext>
            </a:extLst>
          </p:cNvPr>
          <p:cNvSpPr txBox="1"/>
          <p:nvPr/>
        </p:nvSpPr>
        <p:spPr>
          <a:xfrm>
            <a:off x="1284051" y="486383"/>
            <a:ext cx="9702001" cy="1077218"/>
          </a:xfrm>
          <a:prstGeom prst="rect">
            <a:avLst/>
          </a:prstGeom>
          <a:noFill/>
        </p:spPr>
        <p:txBody>
          <a:bodyPr wrap="square" lIns="91440" tIns="45720" rIns="91440" bIns="45720" rtlCol="0" anchor="t">
            <a:spAutoFit/>
          </a:bodyPr>
          <a:lstStyle/>
          <a:p>
            <a:r>
              <a:rPr lang="en-US" sz="3200" b="1" dirty="0">
                <a:solidFill>
                  <a:srgbClr val="1E1F21"/>
                </a:solidFill>
                <a:latin typeface="Raleway"/>
              </a:rPr>
              <a:t>Project 2: </a:t>
            </a:r>
            <a:r>
              <a:rPr lang="en-US" sz="3200" dirty="0">
                <a:solidFill>
                  <a:srgbClr val="1E1F21"/>
                </a:solidFill>
                <a:latin typeface="Raleway"/>
              </a:rPr>
              <a:t>University of Oklahoma Stephenson Cancer Center </a:t>
            </a:r>
            <a:r>
              <a:rPr lang="en-US" sz="3200" b="1" dirty="0">
                <a:solidFill>
                  <a:srgbClr val="1E1F21"/>
                </a:solidFill>
                <a:latin typeface="Raleway"/>
              </a:rPr>
              <a:t>- </a:t>
            </a:r>
            <a:r>
              <a:rPr lang="en-US" sz="3200" dirty="0">
                <a:solidFill>
                  <a:srgbClr val="1E1F21"/>
                </a:solidFill>
                <a:latin typeface="Raleway"/>
              </a:rPr>
              <a:t>Clinical Trial Center </a:t>
            </a:r>
            <a:r>
              <a:rPr lang="en-US" sz="3200" i="1" dirty="0">
                <a:solidFill>
                  <a:srgbClr val="188ECF"/>
                </a:solidFill>
                <a:latin typeface="Raleway"/>
              </a:rPr>
              <a:t>(In Process)</a:t>
            </a:r>
            <a:endParaRPr lang="en-US" sz="3200" dirty="0">
              <a:latin typeface="Raleway"/>
            </a:endParaRPr>
          </a:p>
        </p:txBody>
      </p:sp>
      <p:sp>
        <p:nvSpPr>
          <p:cNvPr id="3" name="TextBox 2">
            <a:extLst>
              <a:ext uri="{FF2B5EF4-FFF2-40B4-BE49-F238E27FC236}">
                <a16:creationId xmlns:a16="http://schemas.microsoft.com/office/drawing/2014/main" id="{6B4C31F9-72E2-D9E2-AF98-764D96DC1073}"/>
              </a:ext>
            </a:extLst>
          </p:cNvPr>
          <p:cNvSpPr txBox="1"/>
          <p:nvPr/>
        </p:nvSpPr>
        <p:spPr>
          <a:xfrm>
            <a:off x="1689335" y="5165634"/>
            <a:ext cx="9461674" cy="1015663"/>
          </a:xfrm>
          <a:prstGeom prst="rect">
            <a:avLst/>
          </a:prstGeom>
          <a:noFill/>
        </p:spPr>
        <p:txBody>
          <a:bodyPr wrap="square">
            <a:spAutoFit/>
          </a:bodyPr>
          <a:lstStyle/>
          <a:p>
            <a:pPr algn="ctr"/>
            <a:r>
              <a:rPr lang="en-US" sz="6000" b="1" u="none" strike="noStrike" baseline="0">
                <a:solidFill>
                  <a:srgbClr val="23448B"/>
                </a:solidFill>
                <a:latin typeface="Raleway" panose="020B0503030101060003" pitchFamily="34" charset="0"/>
              </a:rPr>
              <a:t>$3.6 million</a:t>
            </a:r>
            <a:endParaRPr lang="en-US" sz="6000" b="1">
              <a:solidFill>
                <a:srgbClr val="23448B"/>
              </a:solidFill>
              <a:latin typeface="Raleway" panose="020B0503030101060003" pitchFamily="34" charset="0"/>
            </a:endParaRPr>
          </a:p>
        </p:txBody>
      </p:sp>
      <p:pic>
        <p:nvPicPr>
          <p:cNvPr id="11" name="Graphic 10">
            <a:extLst>
              <a:ext uri="{FF2B5EF4-FFF2-40B4-BE49-F238E27FC236}">
                <a16:creationId xmlns:a16="http://schemas.microsoft.com/office/drawing/2014/main" id="{92B5CFFC-9122-7827-97FF-E05AF9A1A0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06242" y="2796209"/>
            <a:ext cx="2041879" cy="2041879"/>
          </a:xfrm>
          <a:prstGeom prst="rect">
            <a:avLst/>
          </a:prstGeom>
        </p:spPr>
      </p:pic>
      <p:pic>
        <p:nvPicPr>
          <p:cNvPr id="17" name="Graphic 16">
            <a:extLst>
              <a:ext uri="{FF2B5EF4-FFF2-40B4-BE49-F238E27FC236}">
                <a16:creationId xmlns:a16="http://schemas.microsoft.com/office/drawing/2014/main" id="{30F12335-0EEB-366E-A3D1-57E0E16A8C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17094" y="1538893"/>
            <a:ext cx="3615037" cy="3615037"/>
          </a:xfrm>
          <a:prstGeom prst="rect">
            <a:avLst/>
          </a:prstGeom>
        </p:spPr>
      </p:pic>
      <p:cxnSp>
        <p:nvCxnSpPr>
          <p:cNvPr id="28" name="Straight Arrow Connector 27">
            <a:extLst>
              <a:ext uri="{FF2B5EF4-FFF2-40B4-BE49-F238E27FC236}">
                <a16:creationId xmlns:a16="http://schemas.microsoft.com/office/drawing/2014/main" id="{D192B144-45D9-5AEB-81CE-DDEB5697D915}"/>
              </a:ext>
            </a:extLst>
          </p:cNvPr>
          <p:cNvCxnSpPr/>
          <p:nvPr/>
        </p:nvCxnSpPr>
        <p:spPr>
          <a:xfrm>
            <a:off x="5353878" y="3790121"/>
            <a:ext cx="1855304" cy="0"/>
          </a:xfrm>
          <a:prstGeom prst="straightConnector1">
            <a:avLst/>
          </a:prstGeom>
          <a:ln w="127000" cap="rnd">
            <a:solidFill>
              <a:srgbClr val="23448B"/>
            </a:solidFill>
            <a:round/>
            <a:headEnd type="none" w="lg" len="med"/>
            <a:tailEnd type="arrow" w="sm" len="s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50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125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500"/>
                                        <p:tgtEl>
                                          <p:spTgt spid="17"/>
                                        </p:tgtEl>
                                      </p:cBhvr>
                                    </p:animEffect>
                                  </p:childTnLst>
                                </p:cTn>
                              </p:par>
                              <p:par>
                                <p:cTn id="11" presetID="10" presetClass="entr" presetSubtype="0" fill="hold"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500"/>
                                        <p:tgtEl>
                                          <p:spTgt spid="11"/>
                                        </p:tgtEl>
                                      </p:cBhvr>
                                    </p:animEffect>
                                  </p:childTnLst>
                                </p:cTn>
                              </p:par>
                              <p:par>
                                <p:cTn id="14" presetID="22" presetClass="entr" presetSubtype="8" fill="hold" nodeType="withEffect">
                                  <p:stCondLst>
                                    <p:cond delay="125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EF3D835A-5AC0-F2F2-881F-71B50E26F8B4}"/>
              </a:ext>
            </a:extLst>
          </p:cNvPr>
          <p:cNvSpPr/>
          <p:nvPr/>
        </p:nvSpPr>
        <p:spPr>
          <a:xfrm>
            <a:off x="0" y="-115154"/>
            <a:ext cx="799339" cy="10402154"/>
          </a:xfrm>
          <a:custGeom>
            <a:avLst/>
            <a:gdLst/>
            <a:ahLst/>
            <a:cxnLst/>
            <a:rect l="l" t="t" r="r" b="b"/>
            <a:pathLst>
              <a:path w="799339" h="10402154">
                <a:moveTo>
                  <a:pt x="0" y="0"/>
                </a:moveTo>
                <a:lnTo>
                  <a:pt x="799339" y="0"/>
                </a:lnTo>
                <a:lnTo>
                  <a:pt x="799339" y="10402154"/>
                </a:lnTo>
                <a:lnTo>
                  <a:pt x="0" y="10402154"/>
                </a:lnTo>
                <a:lnTo>
                  <a:pt x="0" y="0"/>
                </a:lnTo>
                <a:close/>
              </a:path>
            </a:pathLst>
          </a:custGeom>
          <a:blipFill>
            <a:blip r:embed="rId3"/>
            <a:stretch>
              <a:fillRect l="-164301" r="-1361254"/>
            </a:stretch>
          </a:blipFill>
        </p:spPr>
        <p:txBody>
          <a:bodyPr/>
          <a:lstStyle/>
          <a:p>
            <a:endParaRPr lang="en-US"/>
          </a:p>
        </p:txBody>
      </p:sp>
      <p:sp>
        <p:nvSpPr>
          <p:cNvPr id="2" name="TextBox 1">
            <a:extLst>
              <a:ext uri="{FF2B5EF4-FFF2-40B4-BE49-F238E27FC236}">
                <a16:creationId xmlns:a16="http://schemas.microsoft.com/office/drawing/2014/main" id="{0402E2A2-F6F4-2E92-A0DA-D689A174F5D8}"/>
              </a:ext>
            </a:extLst>
          </p:cNvPr>
          <p:cNvSpPr txBox="1"/>
          <p:nvPr/>
        </p:nvSpPr>
        <p:spPr>
          <a:xfrm>
            <a:off x="1284051" y="486383"/>
            <a:ext cx="10059810" cy="1077218"/>
          </a:xfrm>
          <a:prstGeom prst="rect">
            <a:avLst/>
          </a:prstGeom>
          <a:noFill/>
        </p:spPr>
        <p:txBody>
          <a:bodyPr wrap="square" lIns="91440" tIns="45720" rIns="91440" bIns="45720" rtlCol="0" anchor="t">
            <a:spAutoFit/>
          </a:bodyPr>
          <a:lstStyle/>
          <a:p>
            <a:r>
              <a:rPr lang="en-US" sz="3200" b="1" dirty="0">
                <a:solidFill>
                  <a:srgbClr val="1E1F21"/>
                </a:solidFill>
                <a:latin typeface="Raleway"/>
              </a:rPr>
              <a:t>Project 3: </a:t>
            </a:r>
            <a:r>
              <a:rPr lang="en-US" sz="3200" dirty="0">
                <a:solidFill>
                  <a:srgbClr val="1E1F21"/>
                </a:solidFill>
                <a:latin typeface="Raleway"/>
              </a:rPr>
              <a:t>Stephenson Cancer Center - Development Therapeutics Center </a:t>
            </a:r>
            <a:r>
              <a:rPr lang="en-US" sz="3200" i="1" dirty="0">
                <a:solidFill>
                  <a:srgbClr val="188ECF"/>
                </a:solidFill>
                <a:latin typeface="Raleway"/>
              </a:rPr>
              <a:t>(In process)</a:t>
            </a:r>
            <a:endParaRPr lang="en-US" sz="3200" dirty="0">
              <a:latin typeface="Raleway"/>
            </a:endParaRPr>
          </a:p>
        </p:txBody>
      </p:sp>
      <p:sp>
        <p:nvSpPr>
          <p:cNvPr id="3" name="TextBox 2">
            <a:extLst>
              <a:ext uri="{FF2B5EF4-FFF2-40B4-BE49-F238E27FC236}">
                <a16:creationId xmlns:a16="http://schemas.microsoft.com/office/drawing/2014/main" id="{F4EC2B7D-6B57-518C-6F6E-686238343AC8}"/>
              </a:ext>
            </a:extLst>
          </p:cNvPr>
          <p:cNvSpPr txBox="1"/>
          <p:nvPr/>
        </p:nvSpPr>
        <p:spPr>
          <a:xfrm>
            <a:off x="1689335" y="5165634"/>
            <a:ext cx="9461674" cy="1015663"/>
          </a:xfrm>
          <a:prstGeom prst="rect">
            <a:avLst/>
          </a:prstGeom>
          <a:noFill/>
        </p:spPr>
        <p:txBody>
          <a:bodyPr wrap="square">
            <a:spAutoFit/>
          </a:bodyPr>
          <a:lstStyle/>
          <a:p>
            <a:pPr algn="ctr"/>
            <a:r>
              <a:rPr lang="en-US" sz="6000" b="1">
                <a:solidFill>
                  <a:srgbClr val="23448B"/>
                </a:solidFill>
                <a:latin typeface="Raleway" panose="020B0503030101060003" pitchFamily="34" charset="0"/>
              </a:rPr>
              <a:t>$7.3 million</a:t>
            </a:r>
          </a:p>
        </p:txBody>
      </p:sp>
      <p:pic>
        <p:nvPicPr>
          <p:cNvPr id="6" name="Graphic 5">
            <a:extLst>
              <a:ext uri="{FF2B5EF4-FFF2-40B4-BE49-F238E27FC236}">
                <a16:creationId xmlns:a16="http://schemas.microsoft.com/office/drawing/2014/main" id="{4C6686CE-9D4D-FBD0-8058-5E0F7B9CA9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3191" y="3437152"/>
            <a:ext cx="1841230" cy="1841230"/>
          </a:xfrm>
          <a:prstGeom prst="rect">
            <a:avLst/>
          </a:prstGeom>
        </p:spPr>
      </p:pic>
      <p:pic>
        <p:nvPicPr>
          <p:cNvPr id="7" name="Graphic 6">
            <a:extLst>
              <a:ext uri="{FF2B5EF4-FFF2-40B4-BE49-F238E27FC236}">
                <a16:creationId xmlns:a16="http://schemas.microsoft.com/office/drawing/2014/main" id="{3C61C94C-1D3A-5ECF-CF4F-F6F8F45AC0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52300" y="1614776"/>
            <a:ext cx="1841230" cy="1841230"/>
          </a:xfrm>
          <a:prstGeom prst="rect">
            <a:avLst/>
          </a:prstGeom>
        </p:spPr>
      </p:pic>
      <p:pic>
        <p:nvPicPr>
          <p:cNvPr id="8" name="Graphic 7">
            <a:extLst>
              <a:ext uri="{FF2B5EF4-FFF2-40B4-BE49-F238E27FC236}">
                <a16:creationId xmlns:a16="http://schemas.microsoft.com/office/drawing/2014/main" id="{D9018EF4-88A5-83D8-EC7A-A178188D39D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74082" y="3437152"/>
            <a:ext cx="1841230" cy="1841230"/>
          </a:xfrm>
          <a:prstGeom prst="rect">
            <a:avLst/>
          </a:prstGeom>
        </p:spPr>
      </p:pic>
      <p:pic>
        <p:nvPicPr>
          <p:cNvPr id="9" name="Graphic 8">
            <a:extLst>
              <a:ext uri="{FF2B5EF4-FFF2-40B4-BE49-F238E27FC236}">
                <a16:creationId xmlns:a16="http://schemas.microsoft.com/office/drawing/2014/main" id="{414ABAB1-A21A-9522-9A00-5FC3C688D25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63191" y="1614776"/>
            <a:ext cx="1841230" cy="1841230"/>
          </a:xfrm>
          <a:prstGeom prst="rect">
            <a:avLst/>
          </a:prstGeom>
        </p:spPr>
      </p:pic>
      <p:pic>
        <p:nvPicPr>
          <p:cNvPr id="10" name="Graphic 9">
            <a:extLst>
              <a:ext uri="{FF2B5EF4-FFF2-40B4-BE49-F238E27FC236}">
                <a16:creationId xmlns:a16="http://schemas.microsoft.com/office/drawing/2014/main" id="{523DEED9-7F5A-8994-9C63-D1370FED92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84973" y="3437152"/>
            <a:ext cx="1841230" cy="1841230"/>
          </a:xfrm>
          <a:prstGeom prst="rect">
            <a:avLst/>
          </a:prstGeom>
        </p:spPr>
      </p:pic>
      <p:pic>
        <p:nvPicPr>
          <p:cNvPr id="11" name="Graphic 10">
            <a:extLst>
              <a:ext uri="{FF2B5EF4-FFF2-40B4-BE49-F238E27FC236}">
                <a16:creationId xmlns:a16="http://schemas.microsoft.com/office/drawing/2014/main" id="{A30312E0-1E26-C75F-C890-062CEC2877F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95865" y="3437152"/>
            <a:ext cx="1841230" cy="1841230"/>
          </a:xfrm>
          <a:prstGeom prst="rect">
            <a:avLst/>
          </a:prstGeom>
        </p:spPr>
      </p:pic>
      <p:pic>
        <p:nvPicPr>
          <p:cNvPr id="12" name="Graphic 11">
            <a:extLst>
              <a:ext uri="{FF2B5EF4-FFF2-40B4-BE49-F238E27FC236}">
                <a16:creationId xmlns:a16="http://schemas.microsoft.com/office/drawing/2014/main" id="{A3FF6075-B2F1-5557-243C-8F0F6A2E83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52300" y="3437152"/>
            <a:ext cx="1841230" cy="1841230"/>
          </a:xfrm>
          <a:prstGeom prst="rect">
            <a:avLst/>
          </a:prstGeom>
        </p:spPr>
      </p:pic>
      <p:pic>
        <p:nvPicPr>
          <p:cNvPr id="13" name="Graphic 12">
            <a:extLst>
              <a:ext uri="{FF2B5EF4-FFF2-40B4-BE49-F238E27FC236}">
                <a16:creationId xmlns:a16="http://schemas.microsoft.com/office/drawing/2014/main" id="{B98D4851-814D-2674-1D87-AEB3EFE3F2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74082" y="1614776"/>
            <a:ext cx="1841230" cy="1841230"/>
          </a:xfrm>
          <a:prstGeom prst="rect">
            <a:avLst/>
          </a:prstGeom>
        </p:spPr>
      </p:pic>
      <p:pic>
        <p:nvPicPr>
          <p:cNvPr id="14" name="Graphic 13">
            <a:extLst>
              <a:ext uri="{FF2B5EF4-FFF2-40B4-BE49-F238E27FC236}">
                <a16:creationId xmlns:a16="http://schemas.microsoft.com/office/drawing/2014/main" id="{2F916980-0065-1FAD-E68A-C8DED2568C6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84973" y="1614776"/>
            <a:ext cx="1841230" cy="1841230"/>
          </a:xfrm>
          <a:prstGeom prst="rect">
            <a:avLst/>
          </a:prstGeom>
        </p:spPr>
      </p:pic>
      <p:pic>
        <p:nvPicPr>
          <p:cNvPr id="15" name="Graphic 14">
            <a:extLst>
              <a:ext uri="{FF2B5EF4-FFF2-40B4-BE49-F238E27FC236}">
                <a16:creationId xmlns:a16="http://schemas.microsoft.com/office/drawing/2014/main" id="{05285373-DDB9-B6D6-8B8C-99C43CFAFA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95865" y="1614776"/>
            <a:ext cx="1841230" cy="1841230"/>
          </a:xfrm>
          <a:prstGeom prst="rect">
            <a:avLst/>
          </a:prstGeom>
        </p:spPr>
      </p:pic>
    </p:spTree>
    <p:extLst>
      <p:ext uri="{BB962C8B-B14F-4D97-AF65-F5344CB8AC3E}">
        <p14:creationId xmlns:p14="http://schemas.microsoft.com/office/powerpoint/2010/main" val="63310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entr" presetSubtype="0"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50"/>
                                        <p:tgtEl>
                                          <p:spTgt spid="7"/>
                                        </p:tgtEl>
                                      </p:cBhvr>
                                    </p:animEffect>
                                    <p:anim calcmode="lin" valueType="num">
                                      <p:cBhvr>
                                        <p:cTn id="11" dur="250" fill="hold"/>
                                        <p:tgtEl>
                                          <p:spTgt spid="7"/>
                                        </p:tgtEl>
                                        <p:attrNameLst>
                                          <p:attrName>ppt_x</p:attrName>
                                        </p:attrNameLst>
                                      </p:cBhvr>
                                      <p:tavLst>
                                        <p:tav tm="0">
                                          <p:val>
                                            <p:strVal val="#ppt_x"/>
                                          </p:val>
                                        </p:tav>
                                        <p:tav tm="100000">
                                          <p:val>
                                            <p:strVal val="#ppt_x"/>
                                          </p:val>
                                        </p:tav>
                                      </p:tavLst>
                                    </p:anim>
                                    <p:anim calcmode="lin" valueType="num">
                                      <p:cBhvr>
                                        <p:cTn id="12" dur="250" fill="hold"/>
                                        <p:tgtEl>
                                          <p:spTgt spid="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50"/>
                                        <p:tgtEl>
                                          <p:spTgt spid="9"/>
                                        </p:tgtEl>
                                      </p:cBhvr>
                                    </p:animEffect>
                                    <p:anim calcmode="lin" valueType="num">
                                      <p:cBhvr>
                                        <p:cTn id="16" dur="250" fill="hold"/>
                                        <p:tgtEl>
                                          <p:spTgt spid="9"/>
                                        </p:tgtEl>
                                        <p:attrNameLst>
                                          <p:attrName>ppt_x</p:attrName>
                                        </p:attrNameLst>
                                      </p:cBhvr>
                                      <p:tavLst>
                                        <p:tav tm="0">
                                          <p:val>
                                            <p:strVal val="#ppt_x"/>
                                          </p:val>
                                        </p:tav>
                                        <p:tav tm="100000">
                                          <p:val>
                                            <p:strVal val="#ppt_x"/>
                                          </p:val>
                                        </p:tav>
                                      </p:tavLst>
                                    </p:anim>
                                    <p:anim calcmode="lin" valueType="num">
                                      <p:cBhvr>
                                        <p:cTn id="17" dur="25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10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50"/>
                                        <p:tgtEl>
                                          <p:spTgt spid="13"/>
                                        </p:tgtEl>
                                      </p:cBhvr>
                                    </p:animEffect>
                                    <p:anim calcmode="lin" valueType="num">
                                      <p:cBhvr>
                                        <p:cTn id="21" dur="250" fill="hold"/>
                                        <p:tgtEl>
                                          <p:spTgt spid="13"/>
                                        </p:tgtEl>
                                        <p:attrNameLst>
                                          <p:attrName>ppt_x</p:attrName>
                                        </p:attrNameLst>
                                      </p:cBhvr>
                                      <p:tavLst>
                                        <p:tav tm="0">
                                          <p:val>
                                            <p:strVal val="#ppt_x"/>
                                          </p:val>
                                        </p:tav>
                                        <p:tav tm="100000">
                                          <p:val>
                                            <p:strVal val="#ppt_x"/>
                                          </p:val>
                                        </p:tav>
                                      </p:tavLst>
                                    </p:anim>
                                    <p:anim calcmode="lin" valueType="num">
                                      <p:cBhvr>
                                        <p:cTn id="22" dur="25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125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50"/>
                                        <p:tgtEl>
                                          <p:spTgt spid="14"/>
                                        </p:tgtEl>
                                      </p:cBhvr>
                                    </p:animEffect>
                                    <p:anim calcmode="lin" valueType="num">
                                      <p:cBhvr>
                                        <p:cTn id="26" dur="250" fill="hold"/>
                                        <p:tgtEl>
                                          <p:spTgt spid="14"/>
                                        </p:tgtEl>
                                        <p:attrNameLst>
                                          <p:attrName>ppt_x</p:attrName>
                                        </p:attrNameLst>
                                      </p:cBhvr>
                                      <p:tavLst>
                                        <p:tav tm="0">
                                          <p:val>
                                            <p:strVal val="#ppt_x"/>
                                          </p:val>
                                        </p:tav>
                                        <p:tav tm="100000">
                                          <p:val>
                                            <p:strVal val="#ppt_x"/>
                                          </p:val>
                                        </p:tav>
                                      </p:tavLst>
                                    </p:anim>
                                    <p:anim calcmode="lin" valueType="num">
                                      <p:cBhvr>
                                        <p:cTn id="27" dur="25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150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50"/>
                                        <p:tgtEl>
                                          <p:spTgt spid="15"/>
                                        </p:tgtEl>
                                      </p:cBhvr>
                                    </p:animEffect>
                                    <p:anim calcmode="lin" valueType="num">
                                      <p:cBhvr>
                                        <p:cTn id="31" dur="250" fill="hold"/>
                                        <p:tgtEl>
                                          <p:spTgt spid="15"/>
                                        </p:tgtEl>
                                        <p:attrNameLst>
                                          <p:attrName>ppt_x</p:attrName>
                                        </p:attrNameLst>
                                      </p:cBhvr>
                                      <p:tavLst>
                                        <p:tav tm="0">
                                          <p:val>
                                            <p:strVal val="#ppt_x"/>
                                          </p:val>
                                        </p:tav>
                                        <p:tav tm="100000">
                                          <p:val>
                                            <p:strVal val="#ppt_x"/>
                                          </p:val>
                                        </p:tav>
                                      </p:tavLst>
                                    </p:anim>
                                    <p:anim calcmode="lin" valueType="num">
                                      <p:cBhvr>
                                        <p:cTn id="32" dur="25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175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anim calcmode="lin" valueType="num">
                                      <p:cBhvr>
                                        <p:cTn id="36" dur="250" fill="hold"/>
                                        <p:tgtEl>
                                          <p:spTgt spid="12"/>
                                        </p:tgtEl>
                                        <p:attrNameLst>
                                          <p:attrName>ppt_x</p:attrName>
                                        </p:attrNameLst>
                                      </p:cBhvr>
                                      <p:tavLst>
                                        <p:tav tm="0">
                                          <p:val>
                                            <p:strVal val="#ppt_x"/>
                                          </p:val>
                                        </p:tav>
                                        <p:tav tm="100000">
                                          <p:val>
                                            <p:strVal val="#ppt_x"/>
                                          </p:val>
                                        </p:tav>
                                      </p:tavLst>
                                    </p:anim>
                                    <p:anim calcmode="lin" valueType="num">
                                      <p:cBhvr>
                                        <p:cTn id="37" dur="25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200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250"/>
                                        <p:tgtEl>
                                          <p:spTgt spid="6"/>
                                        </p:tgtEl>
                                      </p:cBhvr>
                                    </p:animEffect>
                                    <p:anim calcmode="lin" valueType="num">
                                      <p:cBhvr>
                                        <p:cTn id="41" dur="250" fill="hold"/>
                                        <p:tgtEl>
                                          <p:spTgt spid="6"/>
                                        </p:tgtEl>
                                        <p:attrNameLst>
                                          <p:attrName>ppt_x</p:attrName>
                                        </p:attrNameLst>
                                      </p:cBhvr>
                                      <p:tavLst>
                                        <p:tav tm="0">
                                          <p:val>
                                            <p:strVal val="#ppt_x"/>
                                          </p:val>
                                        </p:tav>
                                        <p:tav tm="100000">
                                          <p:val>
                                            <p:strVal val="#ppt_x"/>
                                          </p:val>
                                        </p:tav>
                                      </p:tavLst>
                                    </p:anim>
                                    <p:anim calcmode="lin" valueType="num">
                                      <p:cBhvr>
                                        <p:cTn id="42" dur="250" fill="hold"/>
                                        <p:tgtEl>
                                          <p:spTgt spid="6"/>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225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250"/>
                                        <p:tgtEl>
                                          <p:spTgt spid="8"/>
                                        </p:tgtEl>
                                      </p:cBhvr>
                                    </p:animEffect>
                                    <p:anim calcmode="lin" valueType="num">
                                      <p:cBhvr>
                                        <p:cTn id="46" dur="250" fill="hold"/>
                                        <p:tgtEl>
                                          <p:spTgt spid="8"/>
                                        </p:tgtEl>
                                        <p:attrNameLst>
                                          <p:attrName>ppt_x</p:attrName>
                                        </p:attrNameLst>
                                      </p:cBhvr>
                                      <p:tavLst>
                                        <p:tav tm="0">
                                          <p:val>
                                            <p:strVal val="#ppt_x"/>
                                          </p:val>
                                        </p:tav>
                                        <p:tav tm="100000">
                                          <p:val>
                                            <p:strVal val="#ppt_x"/>
                                          </p:val>
                                        </p:tav>
                                      </p:tavLst>
                                    </p:anim>
                                    <p:anim calcmode="lin" valueType="num">
                                      <p:cBhvr>
                                        <p:cTn id="47" dur="250" fill="hold"/>
                                        <p:tgtEl>
                                          <p:spTgt spid="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250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250"/>
                                        <p:tgtEl>
                                          <p:spTgt spid="10"/>
                                        </p:tgtEl>
                                      </p:cBhvr>
                                    </p:animEffect>
                                    <p:anim calcmode="lin" valueType="num">
                                      <p:cBhvr>
                                        <p:cTn id="51" dur="250" fill="hold"/>
                                        <p:tgtEl>
                                          <p:spTgt spid="10"/>
                                        </p:tgtEl>
                                        <p:attrNameLst>
                                          <p:attrName>ppt_x</p:attrName>
                                        </p:attrNameLst>
                                      </p:cBhvr>
                                      <p:tavLst>
                                        <p:tav tm="0">
                                          <p:val>
                                            <p:strVal val="#ppt_x"/>
                                          </p:val>
                                        </p:tav>
                                        <p:tav tm="100000">
                                          <p:val>
                                            <p:strVal val="#ppt_x"/>
                                          </p:val>
                                        </p:tav>
                                      </p:tavLst>
                                    </p:anim>
                                    <p:anim calcmode="lin" valueType="num">
                                      <p:cBhvr>
                                        <p:cTn id="52" dur="250" fill="hold"/>
                                        <p:tgtEl>
                                          <p:spTgt spid="1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275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250"/>
                                        <p:tgtEl>
                                          <p:spTgt spid="11"/>
                                        </p:tgtEl>
                                      </p:cBhvr>
                                    </p:animEffect>
                                    <p:anim calcmode="lin" valueType="num">
                                      <p:cBhvr>
                                        <p:cTn id="56" dur="250" fill="hold"/>
                                        <p:tgtEl>
                                          <p:spTgt spid="11"/>
                                        </p:tgtEl>
                                        <p:attrNameLst>
                                          <p:attrName>ppt_x</p:attrName>
                                        </p:attrNameLst>
                                      </p:cBhvr>
                                      <p:tavLst>
                                        <p:tav tm="0">
                                          <p:val>
                                            <p:strVal val="#ppt_x"/>
                                          </p:val>
                                        </p:tav>
                                        <p:tav tm="100000">
                                          <p:val>
                                            <p:strVal val="#ppt_x"/>
                                          </p:val>
                                        </p:tav>
                                      </p:tavLst>
                                    </p:anim>
                                    <p:anim calcmode="lin" valueType="num">
                                      <p:cBhvr>
                                        <p:cTn id="57" dur="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EF3D835A-5AC0-F2F2-881F-71B50E26F8B4}"/>
              </a:ext>
            </a:extLst>
          </p:cNvPr>
          <p:cNvSpPr/>
          <p:nvPr/>
        </p:nvSpPr>
        <p:spPr>
          <a:xfrm>
            <a:off x="0" y="-115154"/>
            <a:ext cx="799339" cy="10402154"/>
          </a:xfrm>
          <a:custGeom>
            <a:avLst/>
            <a:gdLst/>
            <a:ahLst/>
            <a:cxnLst/>
            <a:rect l="l" t="t" r="r" b="b"/>
            <a:pathLst>
              <a:path w="799339" h="10402154">
                <a:moveTo>
                  <a:pt x="0" y="0"/>
                </a:moveTo>
                <a:lnTo>
                  <a:pt x="799339" y="0"/>
                </a:lnTo>
                <a:lnTo>
                  <a:pt x="799339" y="10402154"/>
                </a:lnTo>
                <a:lnTo>
                  <a:pt x="0" y="10402154"/>
                </a:lnTo>
                <a:lnTo>
                  <a:pt x="0" y="0"/>
                </a:lnTo>
                <a:close/>
              </a:path>
            </a:pathLst>
          </a:custGeom>
          <a:blipFill>
            <a:blip r:embed="rId3"/>
            <a:stretch>
              <a:fillRect l="-164301" r="-1361254"/>
            </a:stretch>
          </a:blipFill>
        </p:spPr>
        <p:txBody>
          <a:bodyPr/>
          <a:lstStyle/>
          <a:p>
            <a:endParaRPr lang="en-US"/>
          </a:p>
        </p:txBody>
      </p:sp>
      <p:sp>
        <p:nvSpPr>
          <p:cNvPr id="2" name="TextBox 1">
            <a:extLst>
              <a:ext uri="{FF2B5EF4-FFF2-40B4-BE49-F238E27FC236}">
                <a16:creationId xmlns:a16="http://schemas.microsoft.com/office/drawing/2014/main" id="{46FB97B0-734B-CC01-4B75-171E1E8C279D}"/>
              </a:ext>
            </a:extLst>
          </p:cNvPr>
          <p:cNvSpPr txBox="1"/>
          <p:nvPr/>
        </p:nvSpPr>
        <p:spPr>
          <a:xfrm>
            <a:off x="1284051" y="486383"/>
            <a:ext cx="9702001" cy="584775"/>
          </a:xfrm>
          <a:prstGeom prst="rect">
            <a:avLst/>
          </a:prstGeom>
          <a:noFill/>
        </p:spPr>
        <p:txBody>
          <a:bodyPr wrap="square" lIns="91440" tIns="45720" rIns="91440" bIns="45720" rtlCol="0" anchor="t">
            <a:spAutoFit/>
          </a:bodyPr>
          <a:lstStyle/>
          <a:p>
            <a:r>
              <a:rPr lang="en-US" sz="3200" b="1" dirty="0">
                <a:solidFill>
                  <a:srgbClr val="1E1F21"/>
                </a:solidFill>
                <a:latin typeface="Raleway"/>
              </a:rPr>
              <a:t>Project 4: </a:t>
            </a:r>
            <a:r>
              <a:rPr lang="en-US" sz="3200" dirty="0" err="1">
                <a:solidFill>
                  <a:srgbClr val="1E1F21"/>
                </a:solidFill>
                <a:latin typeface="Raleway"/>
              </a:rPr>
              <a:t>OKBio</a:t>
            </a:r>
            <a:r>
              <a:rPr lang="en-US" sz="3200" dirty="0">
                <a:solidFill>
                  <a:srgbClr val="1E1F21"/>
                </a:solidFill>
                <a:latin typeface="Raleway"/>
              </a:rPr>
              <a:t> Startup Programs</a:t>
            </a:r>
            <a:r>
              <a:rPr lang="en-US" sz="3200" i="1" dirty="0">
                <a:solidFill>
                  <a:srgbClr val="188ECF"/>
                </a:solidFill>
                <a:latin typeface="Raleway"/>
              </a:rPr>
              <a:t> (Completed)</a:t>
            </a:r>
            <a:endParaRPr lang="en-US" sz="3200">
              <a:latin typeface="Raleway" panose="020B0503030101060003" pitchFamily="34" charset="0"/>
            </a:endParaRPr>
          </a:p>
        </p:txBody>
      </p:sp>
      <p:sp>
        <p:nvSpPr>
          <p:cNvPr id="3" name="TextBox 2">
            <a:extLst>
              <a:ext uri="{FF2B5EF4-FFF2-40B4-BE49-F238E27FC236}">
                <a16:creationId xmlns:a16="http://schemas.microsoft.com/office/drawing/2014/main" id="{E2DB6C0F-8E0F-1918-8C76-1DE2705B9383}"/>
              </a:ext>
            </a:extLst>
          </p:cNvPr>
          <p:cNvSpPr txBox="1"/>
          <p:nvPr/>
        </p:nvSpPr>
        <p:spPr>
          <a:xfrm>
            <a:off x="1689335" y="5165634"/>
            <a:ext cx="9461674" cy="1015663"/>
          </a:xfrm>
          <a:prstGeom prst="rect">
            <a:avLst/>
          </a:prstGeom>
          <a:noFill/>
        </p:spPr>
        <p:txBody>
          <a:bodyPr wrap="square">
            <a:spAutoFit/>
          </a:bodyPr>
          <a:lstStyle/>
          <a:p>
            <a:pPr algn="ctr"/>
            <a:r>
              <a:rPr lang="en-US" sz="6000" b="1">
                <a:solidFill>
                  <a:srgbClr val="188ECF"/>
                </a:solidFill>
                <a:latin typeface="Raleway" panose="020B0503030101060003" pitchFamily="34" charset="0"/>
              </a:rPr>
              <a:t>$7 million</a:t>
            </a:r>
          </a:p>
        </p:txBody>
      </p:sp>
      <p:grpSp>
        <p:nvGrpSpPr>
          <p:cNvPr id="16" name="Group 15">
            <a:extLst>
              <a:ext uri="{FF2B5EF4-FFF2-40B4-BE49-F238E27FC236}">
                <a16:creationId xmlns:a16="http://schemas.microsoft.com/office/drawing/2014/main" id="{2D05BB27-D94A-041E-23EA-787D80A43D11}"/>
              </a:ext>
            </a:extLst>
          </p:cNvPr>
          <p:cNvGrpSpPr/>
          <p:nvPr/>
        </p:nvGrpSpPr>
        <p:grpSpPr>
          <a:xfrm>
            <a:off x="8784980" y="1889571"/>
            <a:ext cx="2366029" cy="2366029"/>
            <a:chOff x="8784980" y="1889571"/>
            <a:chExt cx="2366029" cy="2366029"/>
          </a:xfrm>
        </p:grpSpPr>
        <p:sp>
          <p:nvSpPr>
            <p:cNvPr id="13" name="Oval 12">
              <a:extLst>
                <a:ext uri="{FF2B5EF4-FFF2-40B4-BE49-F238E27FC236}">
                  <a16:creationId xmlns:a16="http://schemas.microsoft.com/office/drawing/2014/main" id="{0A7CC92B-E099-8C9C-2555-6388BB98C420}"/>
                </a:ext>
              </a:extLst>
            </p:cNvPr>
            <p:cNvSpPr/>
            <p:nvPr/>
          </p:nvSpPr>
          <p:spPr>
            <a:xfrm>
              <a:off x="8784980" y="1889571"/>
              <a:ext cx="2366029" cy="2366029"/>
            </a:xfrm>
            <a:prstGeom prst="ellipse">
              <a:avLst/>
            </a:prstGeom>
            <a:solidFill>
              <a:srgbClr val="188E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B0AE5250-0E69-D9F6-234D-A9B0DA4BA2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54376" y="2058967"/>
              <a:ext cx="2027235" cy="2027235"/>
            </a:xfrm>
            <a:prstGeom prst="rect">
              <a:avLst/>
            </a:prstGeom>
          </p:spPr>
        </p:pic>
      </p:grpSp>
      <p:grpSp>
        <p:nvGrpSpPr>
          <p:cNvPr id="15" name="Group 14">
            <a:extLst>
              <a:ext uri="{FF2B5EF4-FFF2-40B4-BE49-F238E27FC236}">
                <a16:creationId xmlns:a16="http://schemas.microsoft.com/office/drawing/2014/main" id="{B67E5D58-13BE-E68F-A19F-F0B67D3F1B50}"/>
              </a:ext>
            </a:extLst>
          </p:cNvPr>
          <p:cNvGrpSpPr/>
          <p:nvPr/>
        </p:nvGrpSpPr>
        <p:grpSpPr>
          <a:xfrm>
            <a:off x="5119226" y="1889571"/>
            <a:ext cx="2366029" cy="2366029"/>
            <a:chOff x="5119226" y="1889571"/>
            <a:chExt cx="2366029" cy="2366029"/>
          </a:xfrm>
        </p:grpSpPr>
        <p:sp>
          <p:nvSpPr>
            <p:cNvPr id="12" name="Oval 11">
              <a:extLst>
                <a:ext uri="{FF2B5EF4-FFF2-40B4-BE49-F238E27FC236}">
                  <a16:creationId xmlns:a16="http://schemas.microsoft.com/office/drawing/2014/main" id="{F7863779-CF5B-C8A3-2440-8B96F8525C23}"/>
                </a:ext>
              </a:extLst>
            </p:cNvPr>
            <p:cNvSpPr/>
            <p:nvPr/>
          </p:nvSpPr>
          <p:spPr>
            <a:xfrm>
              <a:off x="5119226" y="1889571"/>
              <a:ext cx="2366029" cy="2366029"/>
            </a:xfrm>
            <a:prstGeom prst="ellipse">
              <a:avLst/>
            </a:prstGeom>
            <a:solidFill>
              <a:srgbClr val="188E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B7635916-14A8-A9D8-7960-184EDB08AF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28262" y="2104778"/>
              <a:ext cx="2027235" cy="2027235"/>
            </a:xfrm>
            <a:prstGeom prst="rect">
              <a:avLst/>
            </a:prstGeom>
          </p:spPr>
        </p:pic>
      </p:grpSp>
      <p:grpSp>
        <p:nvGrpSpPr>
          <p:cNvPr id="14" name="Group 13">
            <a:extLst>
              <a:ext uri="{FF2B5EF4-FFF2-40B4-BE49-F238E27FC236}">
                <a16:creationId xmlns:a16="http://schemas.microsoft.com/office/drawing/2014/main" id="{FA467D6D-3F59-8765-DC9D-B773E22C1E01}"/>
              </a:ext>
            </a:extLst>
          </p:cNvPr>
          <p:cNvGrpSpPr/>
          <p:nvPr/>
        </p:nvGrpSpPr>
        <p:grpSpPr>
          <a:xfrm>
            <a:off x="1453473" y="1889571"/>
            <a:ext cx="2366029" cy="2366029"/>
            <a:chOff x="1453473" y="1889571"/>
            <a:chExt cx="2366029" cy="2366029"/>
          </a:xfrm>
        </p:grpSpPr>
        <p:sp>
          <p:nvSpPr>
            <p:cNvPr id="11" name="Oval 10">
              <a:extLst>
                <a:ext uri="{FF2B5EF4-FFF2-40B4-BE49-F238E27FC236}">
                  <a16:creationId xmlns:a16="http://schemas.microsoft.com/office/drawing/2014/main" id="{21815011-A835-86CB-8882-E4EA5E0412EB}"/>
                </a:ext>
              </a:extLst>
            </p:cNvPr>
            <p:cNvSpPr/>
            <p:nvPr/>
          </p:nvSpPr>
          <p:spPr>
            <a:xfrm>
              <a:off x="1453473" y="1889571"/>
              <a:ext cx="2366029" cy="2366029"/>
            </a:xfrm>
            <a:prstGeom prst="ellipse">
              <a:avLst/>
            </a:prstGeom>
            <a:solidFill>
              <a:srgbClr val="188E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AE2FBD25-8590-9E23-747F-4831FF019CF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35183" y="2109803"/>
              <a:ext cx="1802608" cy="1802608"/>
            </a:xfrm>
            <a:prstGeom prst="rect">
              <a:avLst/>
            </a:prstGeom>
          </p:spPr>
        </p:pic>
      </p:grpSp>
      <p:cxnSp>
        <p:nvCxnSpPr>
          <p:cNvPr id="17" name="Straight Arrow Connector 16">
            <a:extLst>
              <a:ext uri="{FF2B5EF4-FFF2-40B4-BE49-F238E27FC236}">
                <a16:creationId xmlns:a16="http://schemas.microsoft.com/office/drawing/2014/main" id="{45BF7B2A-A193-191A-3CCB-9A5CC8AC62EE}"/>
              </a:ext>
            </a:extLst>
          </p:cNvPr>
          <p:cNvCxnSpPr>
            <a:cxnSpLocks/>
          </p:cNvCxnSpPr>
          <p:nvPr/>
        </p:nvCxnSpPr>
        <p:spPr>
          <a:xfrm>
            <a:off x="4071294" y="3140764"/>
            <a:ext cx="885020" cy="0"/>
          </a:xfrm>
          <a:prstGeom prst="straightConnector1">
            <a:avLst/>
          </a:prstGeom>
          <a:ln w="127000" cap="rnd">
            <a:solidFill>
              <a:srgbClr val="23448B"/>
            </a:solidFill>
            <a:round/>
            <a:headEnd type="none" w="lg" len="med"/>
            <a:tailEnd type="arrow" w="sm" len="sm"/>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699818D2-AE93-E4EE-5147-E9B910C90CEB}"/>
              </a:ext>
            </a:extLst>
          </p:cNvPr>
          <p:cNvCxnSpPr>
            <a:cxnSpLocks/>
          </p:cNvCxnSpPr>
          <p:nvPr/>
        </p:nvCxnSpPr>
        <p:spPr>
          <a:xfrm>
            <a:off x="7722269" y="3140764"/>
            <a:ext cx="885020" cy="0"/>
          </a:xfrm>
          <a:prstGeom prst="straightConnector1">
            <a:avLst/>
          </a:prstGeom>
          <a:ln w="127000" cap="rnd">
            <a:solidFill>
              <a:srgbClr val="23448B"/>
            </a:solidFill>
            <a:round/>
            <a:headEnd type="none" w="lg" len="med"/>
            <a:tailEnd type="arrow" w="sm" len="s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561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8" fill="hold" nodeType="withEffect">
                                  <p:stCondLst>
                                    <p:cond delay="225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1000"/>
                                        <p:tgtEl>
                                          <p:spTgt spid="17"/>
                                        </p:tgtEl>
                                      </p:cBhvr>
                                    </p:animEffect>
                                  </p:childTnLst>
                                </p:cTn>
                              </p:par>
                              <p:par>
                                <p:cTn id="11" presetID="22" presetClass="entr" presetSubtype="8" fill="hold" nodeType="withEffect">
                                  <p:stCondLst>
                                    <p:cond delay="275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1000"/>
                                        <p:tgtEl>
                                          <p:spTgt spid="19"/>
                                        </p:tgtEl>
                                      </p:cBhvr>
                                    </p:animEffect>
                                  </p:childTnLst>
                                </p:cTn>
                              </p:par>
                              <p:par>
                                <p:cTn id="14" presetID="42" presetClass="entr" presetSubtype="0" fill="hold" nodeType="withEffect">
                                  <p:stCondLst>
                                    <p:cond delay="25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25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EF3D835A-5AC0-F2F2-881F-71B50E26F8B4}"/>
              </a:ext>
            </a:extLst>
          </p:cNvPr>
          <p:cNvSpPr/>
          <p:nvPr/>
        </p:nvSpPr>
        <p:spPr>
          <a:xfrm>
            <a:off x="0" y="-115154"/>
            <a:ext cx="799339" cy="10402154"/>
          </a:xfrm>
          <a:custGeom>
            <a:avLst/>
            <a:gdLst/>
            <a:ahLst/>
            <a:cxnLst/>
            <a:rect l="l" t="t" r="r" b="b"/>
            <a:pathLst>
              <a:path w="799339" h="10402154">
                <a:moveTo>
                  <a:pt x="0" y="0"/>
                </a:moveTo>
                <a:lnTo>
                  <a:pt x="799339" y="0"/>
                </a:lnTo>
                <a:lnTo>
                  <a:pt x="799339" y="10402154"/>
                </a:lnTo>
                <a:lnTo>
                  <a:pt x="0" y="10402154"/>
                </a:lnTo>
                <a:lnTo>
                  <a:pt x="0" y="0"/>
                </a:lnTo>
                <a:close/>
              </a:path>
            </a:pathLst>
          </a:custGeom>
          <a:blipFill>
            <a:blip r:embed="rId3"/>
            <a:stretch>
              <a:fillRect l="-164301" r="-1361254"/>
            </a:stretch>
          </a:blipFill>
        </p:spPr>
        <p:txBody>
          <a:bodyPr/>
          <a:lstStyle/>
          <a:p>
            <a:endParaRPr lang="en-US"/>
          </a:p>
        </p:txBody>
      </p:sp>
      <p:sp>
        <p:nvSpPr>
          <p:cNvPr id="2" name="TextBox 1">
            <a:extLst>
              <a:ext uri="{FF2B5EF4-FFF2-40B4-BE49-F238E27FC236}">
                <a16:creationId xmlns:a16="http://schemas.microsoft.com/office/drawing/2014/main" id="{6CBCBBD9-1C13-0B36-E010-A4E28137F540}"/>
              </a:ext>
            </a:extLst>
          </p:cNvPr>
          <p:cNvSpPr txBox="1"/>
          <p:nvPr/>
        </p:nvSpPr>
        <p:spPr>
          <a:xfrm>
            <a:off x="1284051" y="486383"/>
            <a:ext cx="11345271" cy="584775"/>
          </a:xfrm>
          <a:prstGeom prst="rect">
            <a:avLst/>
          </a:prstGeom>
          <a:noFill/>
        </p:spPr>
        <p:txBody>
          <a:bodyPr wrap="square" lIns="91440" tIns="45720" rIns="91440" bIns="45720" rtlCol="0" anchor="t">
            <a:spAutoFit/>
          </a:bodyPr>
          <a:lstStyle/>
          <a:p>
            <a:r>
              <a:rPr lang="en-US" sz="3200" b="1" dirty="0">
                <a:solidFill>
                  <a:srgbClr val="1E1F21"/>
                </a:solidFill>
                <a:latin typeface="Raleway"/>
              </a:rPr>
              <a:t>Project 5: </a:t>
            </a:r>
            <a:r>
              <a:rPr lang="en-US" sz="3200" dirty="0">
                <a:solidFill>
                  <a:srgbClr val="1E1F21"/>
                </a:solidFill>
                <a:latin typeface="Raleway"/>
              </a:rPr>
              <a:t>OU Bioprocessing Core Facility </a:t>
            </a:r>
            <a:r>
              <a:rPr lang="en-US" sz="3200" i="1" dirty="0">
                <a:solidFill>
                  <a:srgbClr val="188ECF"/>
                </a:solidFill>
                <a:latin typeface="Raleway"/>
              </a:rPr>
              <a:t>(Completed)</a:t>
            </a:r>
            <a:endParaRPr lang="en-US" sz="3200" dirty="0">
              <a:latin typeface="Raleway"/>
            </a:endParaRPr>
          </a:p>
        </p:txBody>
      </p:sp>
      <p:grpSp>
        <p:nvGrpSpPr>
          <p:cNvPr id="35" name="Group 34">
            <a:extLst>
              <a:ext uri="{FF2B5EF4-FFF2-40B4-BE49-F238E27FC236}">
                <a16:creationId xmlns:a16="http://schemas.microsoft.com/office/drawing/2014/main" id="{A26201CF-FDC4-7B8B-CCD5-96FC7B406913}"/>
              </a:ext>
            </a:extLst>
          </p:cNvPr>
          <p:cNvGrpSpPr/>
          <p:nvPr/>
        </p:nvGrpSpPr>
        <p:grpSpPr>
          <a:xfrm>
            <a:off x="1103953" y="4092963"/>
            <a:ext cx="3133016" cy="2133600"/>
            <a:chOff x="1058283" y="4092963"/>
            <a:chExt cx="3133016" cy="2133600"/>
          </a:xfrm>
        </p:grpSpPr>
        <p:sp>
          <p:nvSpPr>
            <p:cNvPr id="26" name="Oval 25">
              <a:extLst>
                <a:ext uri="{FF2B5EF4-FFF2-40B4-BE49-F238E27FC236}">
                  <a16:creationId xmlns:a16="http://schemas.microsoft.com/office/drawing/2014/main" id="{2CA0EEFE-0F3B-4483-815C-53134AB68383}"/>
                </a:ext>
              </a:extLst>
            </p:cNvPr>
            <p:cNvSpPr/>
            <p:nvPr/>
          </p:nvSpPr>
          <p:spPr>
            <a:xfrm>
              <a:off x="1557991" y="4092963"/>
              <a:ext cx="2133600" cy="2133600"/>
            </a:xfrm>
            <a:prstGeom prst="ellipse">
              <a:avLst/>
            </a:prstGeom>
            <a:solidFill>
              <a:srgbClr val="F8C3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blue text&#10;&#10;Description automatically generated">
              <a:extLst>
                <a:ext uri="{FF2B5EF4-FFF2-40B4-BE49-F238E27FC236}">
                  <a16:creationId xmlns:a16="http://schemas.microsoft.com/office/drawing/2014/main" id="{6772557A-2852-30C0-B9C9-8FCE31DBC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283" y="4779558"/>
              <a:ext cx="3133016" cy="905932"/>
            </a:xfrm>
            <a:prstGeom prst="rect">
              <a:avLst/>
            </a:prstGeom>
          </p:spPr>
        </p:pic>
      </p:grpSp>
      <p:grpSp>
        <p:nvGrpSpPr>
          <p:cNvPr id="33" name="Group 32">
            <a:extLst>
              <a:ext uri="{FF2B5EF4-FFF2-40B4-BE49-F238E27FC236}">
                <a16:creationId xmlns:a16="http://schemas.microsoft.com/office/drawing/2014/main" id="{37ADC596-1D4B-21EB-9C3C-27C37F9FD951}"/>
              </a:ext>
            </a:extLst>
          </p:cNvPr>
          <p:cNvGrpSpPr/>
          <p:nvPr/>
        </p:nvGrpSpPr>
        <p:grpSpPr>
          <a:xfrm>
            <a:off x="3889014" y="2137958"/>
            <a:ext cx="2206986" cy="2133600"/>
            <a:chOff x="5701731" y="1438758"/>
            <a:chExt cx="2206986" cy="2133600"/>
          </a:xfrm>
        </p:grpSpPr>
        <p:sp>
          <p:nvSpPr>
            <p:cNvPr id="28" name="Oval 27">
              <a:extLst>
                <a:ext uri="{FF2B5EF4-FFF2-40B4-BE49-F238E27FC236}">
                  <a16:creationId xmlns:a16="http://schemas.microsoft.com/office/drawing/2014/main" id="{AF406311-696E-8792-30F4-537193390912}"/>
                </a:ext>
              </a:extLst>
            </p:cNvPr>
            <p:cNvSpPr/>
            <p:nvPr/>
          </p:nvSpPr>
          <p:spPr>
            <a:xfrm>
              <a:off x="5775117" y="1438758"/>
              <a:ext cx="2133600" cy="2133600"/>
            </a:xfrm>
            <a:prstGeom prst="ellipse">
              <a:avLst/>
            </a:prstGeom>
            <a:solidFill>
              <a:srgbClr val="F8C3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logo on a black background&#10;&#10;Description automatically generated">
              <a:extLst>
                <a:ext uri="{FF2B5EF4-FFF2-40B4-BE49-F238E27FC236}">
                  <a16:creationId xmlns:a16="http://schemas.microsoft.com/office/drawing/2014/main" id="{7389E989-1B09-85D6-04DE-9744896D7A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1731" y="1601101"/>
              <a:ext cx="2044583" cy="1676434"/>
            </a:xfrm>
            <a:prstGeom prst="rect">
              <a:avLst/>
            </a:prstGeom>
          </p:spPr>
        </p:pic>
      </p:grpSp>
      <p:grpSp>
        <p:nvGrpSpPr>
          <p:cNvPr id="21" name="Group 20">
            <a:extLst>
              <a:ext uri="{FF2B5EF4-FFF2-40B4-BE49-F238E27FC236}">
                <a16:creationId xmlns:a16="http://schemas.microsoft.com/office/drawing/2014/main" id="{2173C337-7BBA-E415-88A2-4E76B2FE0E75}"/>
              </a:ext>
            </a:extLst>
          </p:cNvPr>
          <p:cNvGrpSpPr/>
          <p:nvPr/>
        </p:nvGrpSpPr>
        <p:grpSpPr>
          <a:xfrm>
            <a:off x="1299125" y="1320964"/>
            <a:ext cx="2133600" cy="2133600"/>
            <a:chOff x="1074335" y="684373"/>
            <a:chExt cx="2133600" cy="2133600"/>
          </a:xfrm>
        </p:grpSpPr>
        <p:sp>
          <p:nvSpPr>
            <p:cNvPr id="6" name="Oval 5">
              <a:extLst>
                <a:ext uri="{FF2B5EF4-FFF2-40B4-BE49-F238E27FC236}">
                  <a16:creationId xmlns:a16="http://schemas.microsoft.com/office/drawing/2014/main" id="{E659A664-33DD-81A3-86E7-706C9693C6F7}"/>
                </a:ext>
              </a:extLst>
            </p:cNvPr>
            <p:cNvSpPr/>
            <p:nvPr/>
          </p:nvSpPr>
          <p:spPr>
            <a:xfrm>
              <a:off x="1074335" y="684373"/>
              <a:ext cx="2133600" cy="2133600"/>
            </a:xfrm>
            <a:prstGeom prst="ellipse">
              <a:avLst/>
            </a:prstGeom>
            <a:solidFill>
              <a:srgbClr val="F8C3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background with red text&#10;&#10;Description automatically generated">
              <a:extLst>
                <a:ext uri="{FF2B5EF4-FFF2-40B4-BE49-F238E27FC236}">
                  <a16:creationId xmlns:a16="http://schemas.microsoft.com/office/drawing/2014/main" id="{EA24CEE9-C142-3E6C-E345-BB510D84DE73}"/>
                </a:ext>
              </a:extLst>
            </p:cNvPr>
            <p:cNvPicPr>
              <a:picLocks noChangeAspect="1"/>
            </p:cNvPicPr>
            <p:nvPr/>
          </p:nvPicPr>
          <p:blipFill rotWithShape="1">
            <a:blip r:embed="rId6">
              <a:extLst>
                <a:ext uri="{28A0092B-C50C-407E-A947-70E740481C1C}">
                  <a14:useLocalDpi xmlns:a14="http://schemas.microsoft.com/office/drawing/2010/main" val="0"/>
                </a:ext>
              </a:extLst>
            </a:blip>
            <a:srcRect r="85929" b="-8057"/>
            <a:stretch/>
          </p:blipFill>
          <p:spPr>
            <a:xfrm>
              <a:off x="1458364" y="822483"/>
              <a:ext cx="1504626" cy="1995490"/>
            </a:xfrm>
            <a:prstGeom prst="rect">
              <a:avLst/>
            </a:prstGeom>
          </p:spPr>
        </p:pic>
      </p:grpSp>
      <p:grpSp>
        <p:nvGrpSpPr>
          <p:cNvPr id="34" name="Group 33">
            <a:extLst>
              <a:ext uri="{FF2B5EF4-FFF2-40B4-BE49-F238E27FC236}">
                <a16:creationId xmlns:a16="http://schemas.microsoft.com/office/drawing/2014/main" id="{ECC47722-F2A9-C731-4637-5C1BB626D340}"/>
              </a:ext>
            </a:extLst>
          </p:cNvPr>
          <p:cNvGrpSpPr/>
          <p:nvPr/>
        </p:nvGrpSpPr>
        <p:grpSpPr>
          <a:xfrm>
            <a:off x="9288475" y="3895991"/>
            <a:ext cx="2133600" cy="2133600"/>
            <a:chOff x="5159677" y="3721109"/>
            <a:chExt cx="2133600" cy="2133600"/>
          </a:xfrm>
        </p:grpSpPr>
        <p:sp>
          <p:nvSpPr>
            <p:cNvPr id="25" name="Oval 24">
              <a:extLst>
                <a:ext uri="{FF2B5EF4-FFF2-40B4-BE49-F238E27FC236}">
                  <a16:creationId xmlns:a16="http://schemas.microsoft.com/office/drawing/2014/main" id="{7E8446D8-4CFD-FB8C-A52E-1DF89FE46F68}"/>
                </a:ext>
              </a:extLst>
            </p:cNvPr>
            <p:cNvSpPr/>
            <p:nvPr/>
          </p:nvSpPr>
          <p:spPr>
            <a:xfrm>
              <a:off x="5159677" y="3721109"/>
              <a:ext cx="2133600" cy="2133600"/>
            </a:xfrm>
            <a:prstGeom prst="ellipse">
              <a:avLst/>
            </a:prstGeom>
            <a:solidFill>
              <a:srgbClr val="F8C3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blue and orange logo&#10;&#10;Description automatically generated">
              <a:extLst>
                <a:ext uri="{FF2B5EF4-FFF2-40B4-BE49-F238E27FC236}">
                  <a16:creationId xmlns:a16="http://schemas.microsoft.com/office/drawing/2014/main" id="{200BFA52-7B65-B8D0-D4B5-C071BE75F2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0011" y="4302218"/>
              <a:ext cx="1876253" cy="954681"/>
            </a:xfrm>
            <a:prstGeom prst="rect">
              <a:avLst/>
            </a:prstGeom>
          </p:spPr>
        </p:pic>
      </p:grpSp>
      <p:grpSp>
        <p:nvGrpSpPr>
          <p:cNvPr id="31" name="Group 30">
            <a:extLst>
              <a:ext uri="{FF2B5EF4-FFF2-40B4-BE49-F238E27FC236}">
                <a16:creationId xmlns:a16="http://schemas.microsoft.com/office/drawing/2014/main" id="{510EC17F-AE06-ABDF-0561-6482506D2195}"/>
              </a:ext>
            </a:extLst>
          </p:cNvPr>
          <p:cNvGrpSpPr/>
          <p:nvPr/>
        </p:nvGrpSpPr>
        <p:grpSpPr>
          <a:xfrm>
            <a:off x="8690055" y="1071158"/>
            <a:ext cx="2732020" cy="2133600"/>
            <a:chOff x="8885384" y="2914786"/>
            <a:chExt cx="2732020" cy="2133600"/>
          </a:xfrm>
        </p:grpSpPr>
        <p:sp>
          <p:nvSpPr>
            <p:cNvPr id="29" name="Oval 28">
              <a:extLst>
                <a:ext uri="{FF2B5EF4-FFF2-40B4-BE49-F238E27FC236}">
                  <a16:creationId xmlns:a16="http://schemas.microsoft.com/office/drawing/2014/main" id="{C7C89F6D-833A-0688-4B57-4A86473E0780}"/>
                </a:ext>
              </a:extLst>
            </p:cNvPr>
            <p:cNvSpPr/>
            <p:nvPr/>
          </p:nvSpPr>
          <p:spPr>
            <a:xfrm>
              <a:off x="9078620" y="2914786"/>
              <a:ext cx="2133600" cy="2133600"/>
            </a:xfrm>
            <a:prstGeom prst="ellipse">
              <a:avLst/>
            </a:prstGeom>
            <a:solidFill>
              <a:srgbClr val="F8C3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logo with colorful lines&#10;&#10;Description automatically generated with medium confidence">
              <a:extLst>
                <a:ext uri="{FF2B5EF4-FFF2-40B4-BE49-F238E27FC236}">
                  <a16:creationId xmlns:a16="http://schemas.microsoft.com/office/drawing/2014/main" id="{11E9D4A7-E3C3-659B-653B-88F5C5D7E1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85384" y="3045830"/>
              <a:ext cx="2732020" cy="1350558"/>
            </a:xfrm>
            <a:prstGeom prst="rect">
              <a:avLst/>
            </a:prstGeom>
          </p:spPr>
        </p:pic>
      </p:grpSp>
      <p:grpSp>
        <p:nvGrpSpPr>
          <p:cNvPr id="32" name="Group 31">
            <a:extLst>
              <a:ext uri="{FF2B5EF4-FFF2-40B4-BE49-F238E27FC236}">
                <a16:creationId xmlns:a16="http://schemas.microsoft.com/office/drawing/2014/main" id="{702C3BB4-D715-F755-5B99-58F37A9BD601}"/>
              </a:ext>
            </a:extLst>
          </p:cNvPr>
          <p:cNvGrpSpPr/>
          <p:nvPr/>
        </p:nvGrpSpPr>
        <p:grpSpPr>
          <a:xfrm>
            <a:off x="6556456" y="2908315"/>
            <a:ext cx="2133600" cy="2133600"/>
            <a:chOff x="9483804" y="577248"/>
            <a:chExt cx="2133600" cy="2133600"/>
          </a:xfrm>
        </p:grpSpPr>
        <p:sp>
          <p:nvSpPr>
            <p:cNvPr id="30" name="Oval 29">
              <a:extLst>
                <a:ext uri="{FF2B5EF4-FFF2-40B4-BE49-F238E27FC236}">
                  <a16:creationId xmlns:a16="http://schemas.microsoft.com/office/drawing/2014/main" id="{8C0D53F0-E606-1402-58DC-54A0F1B418B8}"/>
                </a:ext>
              </a:extLst>
            </p:cNvPr>
            <p:cNvSpPr/>
            <p:nvPr/>
          </p:nvSpPr>
          <p:spPr>
            <a:xfrm>
              <a:off x="9483804" y="577248"/>
              <a:ext cx="2133600" cy="2133600"/>
            </a:xfrm>
            <a:prstGeom prst="ellipse">
              <a:avLst/>
            </a:prstGeom>
            <a:solidFill>
              <a:srgbClr val="F8C3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logo on a black background&#10;&#10;Description automatically generated">
              <a:extLst>
                <a:ext uri="{FF2B5EF4-FFF2-40B4-BE49-F238E27FC236}">
                  <a16:creationId xmlns:a16="http://schemas.microsoft.com/office/drawing/2014/main" id="{7C08377F-27CD-E3F6-C516-FAC40CBE9B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9501" y="684373"/>
              <a:ext cx="1982205" cy="1982205"/>
            </a:xfrm>
            <a:prstGeom prst="rect">
              <a:avLst/>
            </a:prstGeom>
          </p:spPr>
        </p:pic>
      </p:grpSp>
      <p:sp>
        <p:nvSpPr>
          <p:cNvPr id="61" name="TextBox 60">
            <a:extLst>
              <a:ext uri="{FF2B5EF4-FFF2-40B4-BE49-F238E27FC236}">
                <a16:creationId xmlns:a16="http://schemas.microsoft.com/office/drawing/2014/main" id="{E1149EEB-1A57-CA5D-071E-55C2AD9341EC}"/>
              </a:ext>
            </a:extLst>
          </p:cNvPr>
          <p:cNvSpPr txBox="1"/>
          <p:nvPr/>
        </p:nvSpPr>
        <p:spPr>
          <a:xfrm>
            <a:off x="1689335" y="5165634"/>
            <a:ext cx="9461674" cy="1015663"/>
          </a:xfrm>
          <a:prstGeom prst="rect">
            <a:avLst/>
          </a:prstGeom>
          <a:noFill/>
        </p:spPr>
        <p:txBody>
          <a:bodyPr wrap="square">
            <a:spAutoFit/>
          </a:bodyPr>
          <a:lstStyle/>
          <a:p>
            <a:pPr algn="ctr"/>
            <a:r>
              <a:rPr lang="en-US" sz="6000" b="1">
                <a:solidFill>
                  <a:srgbClr val="D71B3B"/>
                </a:solidFill>
                <a:latin typeface="Raleway" panose="020B0503030101060003" pitchFamily="34" charset="0"/>
              </a:rPr>
              <a:t>$7 million</a:t>
            </a:r>
          </a:p>
        </p:txBody>
      </p:sp>
    </p:spTree>
    <p:extLst>
      <p:ext uri="{BB962C8B-B14F-4D97-AF65-F5344CB8AC3E}">
        <p14:creationId xmlns:p14="http://schemas.microsoft.com/office/powerpoint/2010/main" val="59791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75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50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125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75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150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nodeType="withEffect">
                                  <p:stCondLst>
                                    <p:cond delay="100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1C6389D6C7F947986F4501FA490BFE" ma:contentTypeVersion="19" ma:contentTypeDescription="Create a new document." ma:contentTypeScope="" ma:versionID="baf70b9fbfc55d1b5f05896a6f30d161">
  <xsd:schema xmlns:xsd="http://www.w3.org/2001/XMLSchema" xmlns:xs="http://www.w3.org/2001/XMLSchema" xmlns:p="http://schemas.microsoft.com/office/2006/metadata/properties" xmlns:ns2="7637b30b-d05c-4ce2-9904-389fe50f8ef8" xmlns:ns3="8b0eff94-296b-4281-a34f-8527eaca544f" targetNamespace="http://schemas.microsoft.com/office/2006/metadata/properties" ma:root="true" ma:fieldsID="0a960b8bc3d74f00b13505b2a91ab7b8" ns2:_="" ns3:_="">
    <xsd:import namespace="7637b30b-d05c-4ce2-9904-389fe50f8ef8"/>
    <xsd:import namespace="8b0eff94-296b-4281-a34f-8527eaca54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37b30b-d05c-4ce2-9904-389fe50f8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ea5e7b1-2f37-47bf-8569-6ae25ff1495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Notes" ma:index="25" nillable="true" ma:displayName="Notes" ma:description="to note any comment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0eff94-296b-4281-a34f-8527eaca544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5f952cd-aee3-48a0-a0a9-c2f4f618f681}" ma:internalName="TaxCatchAll" ma:showField="CatchAllData" ma:web="8b0eff94-296b-4281-a34f-8527eaca54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b0eff94-296b-4281-a34f-8527eaca544f">
      <UserInfo>
        <DisplayName>Kathy Cullen</DisplayName>
        <AccountId>654</AccountId>
        <AccountType/>
      </UserInfo>
      <UserInfo>
        <DisplayName>Emma Anderson</DisplayName>
        <AccountId>712</AccountId>
        <AccountType/>
      </UserInfo>
    </SharedWithUsers>
    <lcf76f155ced4ddcb4097134ff3c332f xmlns="7637b30b-d05c-4ce2-9904-389fe50f8ef8">
      <Terms xmlns="http://schemas.microsoft.com/office/infopath/2007/PartnerControls"/>
    </lcf76f155ced4ddcb4097134ff3c332f>
    <Notes xmlns="7637b30b-d05c-4ce2-9904-389fe50f8ef8" xsi:nil="true"/>
    <TaxCatchAll xmlns="8b0eff94-296b-4281-a34f-8527eaca544f" xsi:nil="true"/>
  </documentManagement>
</p:properties>
</file>

<file path=customXml/itemProps1.xml><?xml version="1.0" encoding="utf-8"?>
<ds:datastoreItem xmlns:ds="http://schemas.openxmlformats.org/officeDocument/2006/customXml" ds:itemID="{F0BFA30B-6129-46C1-B95C-9CE335C267F3}">
  <ds:schemaRefs>
    <ds:schemaRef ds:uri="7637b30b-d05c-4ce2-9904-389fe50f8ef8"/>
    <ds:schemaRef ds:uri="8b0eff94-296b-4281-a34f-8527eaca54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E0498C8-3871-4189-9926-E09D24076C3C}">
  <ds:schemaRefs>
    <ds:schemaRef ds:uri="http://schemas.microsoft.com/sharepoint/v3/contenttype/forms"/>
  </ds:schemaRefs>
</ds:datastoreItem>
</file>

<file path=customXml/itemProps3.xml><?xml version="1.0" encoding="utf-8"?>
<ds:datastoreItem xmlns:ds="http://schemas.openxmlformats.org/officeDocument/2006/customXml" ds:itemID="{3A42F216-73CC-4917-A20B-7A12684EC2B2}">
  <ds:schemaRefs>
    <ds:schemaRef ds:uri="http://schemas.microsoft.com/office/2006/documentManagement/types"/>
    <ds:schemaRef ds:uri="http://purl.org/dc/dcmitype/"/>
    <ds:schemaRef ds:uri="http://www.w3.org/XML/1998/namespace"/>
    <ds:schemaRef ds:uri="http://schemas.microsoft.com/office/2006/metadata/properties"/>
    <ds:schemaRef ds:uri="http://purl.org/dc/terms/"/>
    <ds:schemaRef ds:uri="8b0eff94-296b-4281-a34f-8527eaca544f"/>
    <ds:schemaRef ds:uri="7637b30b-d05c-4ce2-9904-389fe50f8ef8"/>
    <ds:schemaRef ds:uri="http://schemas.microsoft.com/office/infopath/2007/PartnerControl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936</Words>
  <Application>Microsoft Office PowerPoint</Application>
  <PresentationFormat>Widescreen</PresentationFormat>
  <Paragraphs>146</Paragraphs>
  <Slides>16</Slides>
  <Notes>15</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vt:lpstr>
      <vt:lpstr>Aptos Display</vt:lpstr>
      <vt:lpstr>Arial</vt:lpstr>
      <vt:lpstr>Cambria</vt:lpstr>
      <vt:lpstr>Century Gothic</vt:lpstr>
      <vt:lpstr>Courier New</vt:lpstr>
      <vt:lpstr>Raleway</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Anderson</dc:creator>
  <cp:lastModifiedBy>Emma Anderson</cp:lastModifiedBy>
  <cp:revision>1</cp:revision>
  <dcterms:created xsi:type="dcterms:W3CDTF">2024-04-29T16:46:30Z</dcterms:created>
  <dcterms:modified xsi:type="dcterms:W3CDTF">2024-05-15T15:43:39Z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0x010100E71C6389D6C7F947986F4501FA490BFE</vt:lpwstr>
  </property>
  <property fmtid="{D5CDD505-2E9C-101B-9397-08002B2CF9AE}" pid="3" name="MediaServiceImageTags">
    <vt:lpwstr/>
  </property>
</Properties>
</file>