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4"/>
    <p:sldMasterId id="2147483882" r:id="rId5"/>
    <p:sldMasterId id="2147483904" r:id="rId6"/>
    <p:sldMasterId id="2147483916" r:id="rId7"/>
  </p:sldMasterIdLst>
  <p:notesMasterIdLst>
    <p:notesMasterId r:id="rId20"/>
  </p:notesMasterIdLst>
  <p:handoutMasterIdLst>
    <p:handoutMasterId r:id="rId21"/>
  </p:handoutMasterIdLst>
  <p:sldIdLst>
    <p:sldId id="2141411984" r:id="rId8"/>
    <p:sldId id="2141412009" r:id="rId9"/>
    <p:sldId id="2141412010" r:id="rId10"/>
    <p:sldId id="2141412011" r:id="rId11"/>
    <p:sldId id="2141412012" r:id="rId12"/>
    <p:sldId id="2141412013" r:id="rId13"/>
    <p:sldId id="2141412014" r:id="rId14"/>
    <p:sldId id="2141412008" r:id="rId15"/>
    <p:sldId id="1475" r:id="rId16"/>
    <p:sldId id="1503" r:id="rId17"/>
    <p:sldId id="1474" r:id="rId18"/>
    <p:sldId id="2141412007" r:id="rId19"/>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888" userDrawn="1">
          <p15:clr>
            <a:srgbClr val="A4A3A4"/>
          </p15:clr>
        </p15:guide>
        <p15:guide id="2" pos="480" userDrawn="1">
          <p15:clr>
            <a:srgbClr val="A4A3A4"/>
          </p15:clr>
        </p15:guide>
        <p15:guide id="5" pos="7224" userDrawn="1">
          <p15:clr>
            <a:srgbClr val="A4A3A4"/>
          </p15:clr>
        </p15:guide>
        <p15:guide id="6" pos="49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FAD"/>
    <a:srgbClr val="0D81C8"/>
    <a:srgbClr val="0F9AEF"/>
    <a:srgbClr val="00A8A4"/>
    <a:srgbClr val="00205C"/>
    <a:srgbClr val="006767"/>
    <a:srgbClr val="29FFC2"/>
    <a:srgbClr val="E66E50"/>
    <a:srgbClr val="D2421E"/>
    <a:srgbClr val="395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676" autoAdjust="0"/>
  </p:normalViewPr>
  <p:slideViewPr>
    <p:cSldViewPr snapToGrid="0" snapToObjects="1">
      <p:cViewPr varScale="1">
        <p:scale>
          <a:sx n="86" d="100"/>
          <a:sy n="86" d="100"/>
        </p:scale>
        <p:origin x="1494" y="84"/>
      </p:cViewPr>
      <p:guideLst>
        <p:guide orient="horz" pos="3888"/>
        <p:guide pos="480"/>
        <p:guide pos="7224"/>
        <p:guide pos="49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snapToGrid="0" snapToObjects="1">
      <p:cViewPr varScale="1">
        <p:scale>
          <a:sx n="62" d="100"/>
          <a:sy n="62" d="100"/>
        </p:scale>
        <p:origin x="265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guidehouse-my.sharepoint.us/personal/kwiardbauer_guidehouse_com/Documents/Documents/Program%20Analysis%20Work%20Groups/CCAM%20Program%20Inventory%20Short%20Version%2009.17.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31345899570242"/>
          <c:y val="4.8888888888888891E-2"/>
          <c:w val="0.81406309678550237"/>
          <c:h val="0.73448586778803138"/>
        </c:manualLayout>
      </c:layout>
      <c:barChart>
        <c:barDir val="bar"/>
        <c:grouping val="clustered"/>
        <c:varyColors val="0"/>
        <c:ser>
          <c:idx val="0"/>
          <c:order val="0"/>
          <c:tx>
            <c:strRef>
              <c:f>'[CCAM Program Inventory Short Version 09.17.2019.xlsx]Sheet1'!$B$1</c:f>
              <c:strCache>
                <c:ptCount val="1"/>
                <c:pt idx="0">
                  <c:v>Number of Programs</c:v>
                </c:pt>
              </c:strCache>
            </c:strRef>
          </c:tx>
          <c:spPr>
            <a:solidFill>
              <a:srgbClr val="319EB7"/>
            </a:solidFill>
            <a:ln w="12700">
              <a:solidFill>
                <a:srgbClr val="319EB7">
                  <a:lumMod val="50000"/>
                </a:srgbClr>
              </a:solidFill>
            </a:ln>
            <a:effectLst/>
          </c:spPr>
          <c:invertIfNegative val="0"/>
          <c:dPt>
            <c:idx val="0"/>
            <c:invertIfNegative val="0"/>
            <c:bubble3D val="0"/>
            <c:spPr>
              <a:solidFill>
                <a:srgbClr val="319EB7"/>
              </a:solidFill>
              <a:ln w="12700">
                <a:solidFill>
                  <a:srgbClr val="319EB7">
                    <a:lumMod val="50000"/>
                  </a:srgbClr>
                </a:solidFill>
              </a:ln>
              <a:effectLst/>
            </c:spPr>
            <c:extLst>
              <c:ext xmlns:c16="http://schemas.microsoft.com/office/drawing/2014/chart" uri="{C3380CC4-5D6E-409C-BE32-E72D297353CC}">
                <c16:uniqueId val="{00000001-2661-48EF-AF6C-1A641DA3D55E}"/>
              </c:ext>
            </c:extLst>
          </c:dPt>
          <c:dPt>
            <c:idx val="1"/>
            <c:invertIfNegative val="0"/>
            <c:bubble3D val="0"/>
            <c:spPr>
              <a:solidFill>
                <a:srgbClr val="319EB7"/>
              </a:solidFill>
              <a:ln w="12700">
                <a:solidFill>
                  <a:srgbClr val="319EB7">
                    <a:lumMod val="50000"/>
                  </a:srgbClr>
                </a:solidFill>
              </a:ln>
              <a:effectLst/>
            </c:spPr>
            <c:extLst>
              <c:ext xmlns:c16="http://schemas.microsoft.com/office/drawing/2014/chart" uri="{C3380CC4-5D6E-409C-BE32-E72D297353CC}">
                <c16:uniqueId val="{00000003-2661-48EF-AF6C-1A641DA3D55E}"/>
              </c:ext>
            </c:extLst>
          </c:dPt>
          <c:dLbls>
            <c:numFmt formatCode="#,##0" sourceLinked="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Corbel" panose="020B0503020204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'[CCAM Program Inventory Short Version 09.17.2019.xlsx]Sheet1'!$A$2:$A$10</c:f>
              <c:strCache>
                <c:ptCount val="9"/>
                <c:pt idx="0">
                  <c:v>HHS</c:v>
                </c:pt>
                <c:pt idx="1">
                  <c:v>DOT</c:v>
                </c:pt>
                <c:pt idx="2">
                  <c:v>HUD</c:v>
                </c:pt>
                <c:pt idx="3">
                  <c:v>DOL</c:v>
                </c:pt>
                <c:pt idx="4">
                  <c:v>DOJ</c:v>
                </c:pt>
                <c:pt idx="5">
                  <c:v>ED</c:v>
                </c:pt>
                <c:pt idx="6">
                  <c:v>DOI</c:v>
                </c:pt>
                <c:pt idx="7">
                  <c:v>VA</c:v>
                </c:pt>
                <c:pt idx="8">
                  <c:v>USDA</c:v>
                </c:pt>
              </c:strCache>
            </c:strRef>
          </c:cat>
          <c:val>
            <c:numRef>
              <c:f>'[CCAM Program Inventory Short Version 09.17.2019.xlsx]Sheet1'!$B$2:$B$10</c:f>
              <c:numCache>
                <c:formatCode>General</c:formatCode>
                <c:ptCount val="9"/>
                <c:pt idx="0">
                  <c:v>66</c:v>
                </c:pt>
                <c:pt idx="1">
                  <c:v>12</c:v>
                </c:pt>
                <c:pt idx="2">
                  <c:v>12</c:v>
                </c:pt>
                <c:pt idx="3">
                  <c:v>11</c:v>
                </c:pt>
                <c:pt idx="4">
                  <c:v>10</c:v>
                </c:pt>
                <c:pt idx="5">
                  <c:v>10</c:v>
                </c:pt>
                <c:pt idx="6">
                  <c:v>4</c:v>
                </c:pt>
                <c:pt idx="7">
                  <c:v>3</c:v>
                </c:pt>
                <c:pt idx="8">
                  <c:v>2</c:v>
                </c:pt>
              </c:numCache>
            </c:numRef>
          </c:val>
          <c:extLst>
            <c:ext xmlns:c16="http://schemas.microsoft.com/office/drawing/2014/chart" uri="{C3380CC4-5D6E-409C-BE32-E72D297353CC}">
              <c16:uniqueId val="{00000004-2661-48EF-AF6C-1A641DA3D55E}"/>
            </c:ext>
          </c:extLst>
        </c:ser>
        <c:dLbls>
          <c:showLegendKey val="0"/>
          <c:showVal val="0"/>
          <c:showCatName val="0"/>
          <c:showSerName val="0"/>
          <c:showPercent val="0"/>
          <c:showBubbleSize val="0"/>
        </c:dLbls>
        <c:gapWidth val="125"/>
        <c:axId val="543110088"/>
        <c:axId val="543110416"/>
      </c:barChart>
      <c:catAx>
        <c:axId val="54311008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Corbel" panose="020B0503020204020204" pitchFamily="34" charset="0"/>
                <a:ea typeface="+mn-ea"/>
                <a:cs typeface="Arial" panose="020B0604020202020204" pitchFamily="34" charset="0"/>
              </a:defRPr>
            </a:pPr>
            <a:endParaRPr lang="en-US"/>
          </a:p>
        </c:txPr>
        <c:crossAx val="543110416"/>
        <c:crosses val="autoZero"/>
        <c:auto val="1"/>
        <c:lblAlgn val="ctr"/>
        <c:lblOffset val="100"/>
        <c:noMultiLvlLbl val="0"/>
      </c:catAx>
      <c:valAx>
        <c:axId val="543110416"/>
        <c:scaling>
          <c:orientation val="minMax"/>
          <c:max val="8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500" b="0" i="0" u="none" strike="noStrike" kern="1200" baseline="0">
                <a:solidFill>
                  <a:schemeClr val="tx1"/>
                </a:solidFill>
                <a:latin typeface="Corbel" panose="020B0503020204020204" pitchFamily="34" charset="0"/>
                <a:ea typeface="+mn-ea"/>
                <a:cs typeface="Arial" panose="020B0604020202020204" pitchFamily="34" charset="0"/>
              </a:defRPr>
            </a:pPr>
            <a:endParaRPr lang="en-US"/>
          </a:p>
        </c:txPr>
        <c:crossAx val="543110088"/>
        <c:crosses val="max"/>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sz="1500">
          <a:solidFill>
            <a:schemeClr val="tx1"/>
          </a:solidFill>
          <a:latin typeface="Corbel" panose="020B0503020204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0.86533</cdr:x>
      <cdr:y>0.87797</cdr:y>
    </cdr:from>
    <cdr:to>
      <cdr:x>1</cdr:x>
      <cdr:y>0.9613</cdr:y>
    </cdr:to>
    <cdr:sp macro="" textlink="">
      <cdr:nvSpPr>
        <cdr:cNvPr id="2" name="TextBox 1">
          <a:extLst xmlns:a="http://schemas.openxmlformats.org/drawingml/2006/main">
            <a:ext uri="{FF2B5EF4-FFF2-40B4-BE49-F238E27FC236}">
              <a16:creationId xmlns:a16="http://schemas.microsoft.com/office/drawing/2014/main" id="{E6544B84-50A4-47A9-9C95-400BC5A0A1C6}"/>
            </a:ext>
          </a:extLst>
        </cdr:cNvPr>
        <cdr:cNvSpPr txBox="1"/>
      </cdr:nvSpPr>
      <cdr:spPr>
        <a:xfrm xmlns:a="http://schemas.openxmlformats.org/drawingml/2006/main">
          <a:off x="3986613" y="3890131"/>
          <a:ext cx="620430" cy="3692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dirty="0">
              <a:latin typeface="Corbel" panose="020B0503020204020204" pitchFamily="34" charset="0"/>
              <a:cs typeface="Arial" panose="020B0604020202020204" pitchFamily="34" charset="0"/>
            </a:rPr>
            <a:t>n=</a:t>
          </a:r>
          <a:r>
            <a:rPr lang="en-US" sz="1400" dirty="0">
              <a:solidFill>
                <a:sysClr val="windowText" lastClr="000000"/>
              </a:solidFill>
              <a:latin typeface="Corbel" panose="020B0503020204020204" pitchFamily="34" charset="0"/>
              <a:cs typeface="Arial" panose="020B0604020202020204" pitchFamily="34" charset="0"/>
            </a:rPr>
            <a:t>130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DC33813-86A8-492A-AE12-98AAEACF43FF}" type="datetimeFigureOut">
              <a:rPr lang="en-US" smtClean="0"/>
              <a:pPr/>
              <a:t>3/6/2024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12F185-B6B5-4E3A-AD87-2FF3BCD19979}" type="datetimeFigureOut">
              <a:rPr lang="en-US" smtClean="0"/>
              <a:pPr/>
              <a:t>3/6/2024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8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8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8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8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pPr defTabSz="465887">
              <a:defRPr/>
            </a:pPr>
            <a:fld id="{74FDF521-A8C0-47CF-B688-3383CB252F15}" type="slidenum">
              <a:rPr lang="en-US">
                <a:solidFill>
                  <a:prstClr val="black"/>
                </a:solidFill>
              </a:rPr>
              <a:pPr defTabSz="465887">
                <a:defRPr/>
              </a:pPr>
              <a:t>1</a:t>
            </a:fld>
            <a:endParaRPr lang="en-US" dirty="0">
              <a:solidFill>
                <a:prstClr val="black"/>
              </a:solidFill>
            </a:endParaRPr>
          </a:p>
        </p:txBody>
      </p:sp>
    </p:spTree>
    <p:extLst>
      <p:ext uri="{BB962C8B-B14F-4D97-AF65-F5344CB8AC3E}">
        <p14:creationId xmlns:p14="http://schemas.microsoft.com/office/powerpoint/2010/main" val="309261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FDF521-A8C0-47CF-B688-3383CB252F15}" type="slidenum">
              <a:rPr lang="en-US" smtClean="0"/>
              <a:pPr/>
              <a:t>10</a:t>
            </a:fld>
            <a:endParaRPr lang="en-US" dirty="0"/>
          </a:p>
        </p:txBody>
      </p:sp>
    </p:spTree>
    <p:extLst>
      <p:ext uri="{BB962C8B-B14F-4D97-AF65-F5344CB8AC3E}">
        <p14:creationId xmlns:p14="http://schemas.microsoft.com/office/powerpoint/2010/main" val="52267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5"/>
          </p:nvPr>
        </p:nvSpPr>
        <p:spPr/>
        <p:txBody>
          <a:bodyPr/>
          <a:lstStyle/>
          <a:p>
            <a:pPr defTabSz="465887" fontAlgn="auto">
              <a:spcBef>
                <a:spcPts val="0"/>
              </a:spcBef>
              <a:spcAft>
                <a:spcPts val="0"/>
              </a:spcAft>
              <a:defRPr/>
            </a:pPr>
            <a:fld id="{E4481DAD-64FA-4FB3-AA9F-9E01C4889587}" type="slidenum">
              <a:rPr lang="en-US">
                <a:solidFill>
                  <a:prstClr val="black"/>
                </a:solidFill>
                <a:latin typeface="Calibri" panose="020F0502020204030204"/>
                <a:ea typeface="+mn-ea"/>
              </a:rPr>
              <a:pPr defTabSz="465887" fontAlgn="auto">
                <a:spcBef>
                  <a:spcPts val="0"/>
                </a:spcBef>
                <a:spcAft>
                  <a:spcPts val="0"/>
                </a:spcAft>
                <a:defRPr/>
              </a:pPr>
              <a:t>11</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71752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74FDF521-A8C0-47CF-B688-3383CB252F15}" type="slidenum">
              <a:rPr lang="en-US">
                <a:solidFill>
                  <a:prstClr val="black"/>
                </a:solidFill>
              </a:rPr>
              <a:pPr defTabSz="465887">
                <a:defRPr/>
              </a:pPr>
              <a:t>12</a:t>
            </a:fld>
            <a:endParaRPr lang="en-US" dirty="0">
              <a:solidFill>
                <a:prstClr val="black"/>
              </a:solidFill>
            </a:endParaRPr>
          </a:p>
        </p:txBody>
      </p:sp>
    </p:spTree>
    <p:extLst>
      <p:ext uri="{BB962C8B-B14F-4D97-AF65-F5344CB8AC3E}">
        <p14:creationId xmlns:p14="http://schemas.microsoft.com/office/powerpoint/2010/main" val="273468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talk briefly about each of these programs—eligible recipients, eligible activities (especially how it relates to planning), and briefly how these programs work.</a:t>
            </a:r>
          </a:p>
          <a:p>
            <a:endParaRPr lang="en-US" dirty="0"/>
          </a:p>
          <a:p>
            <a:r>
              <a:rPr lang="en-US" dirty="0"/>
              <a:t>5307:  Designated recipients in large and small urbanized areas—usually public transit authorities.  Large urbanized area formula funds are apportioned to urbanized areas based on transit service operated, population, and population density.  When there is more than one transit system serving an urbanized area, the distribution of funding within the urbanized area is locally-determined.  MPOs lead the planning process for funding transit projects.  </a:t>
            </a:r>
          </a:p>
          <a:p>
            <a:r>
              <a:rPr lang="en-US" dirty="0"/>
              <a:t>For small urbanized areas, funding is apportioned to the state, and the state DOT determines the distribution within the state.  Funds are used for transit capital, and may be used for operating in small urbanized areas.  Transportation-related planning is also eligible.  FY 2023;  over $7 billion available nationwide.</a:t>
            </a:r>
          </a:p>
          <a:p>
            <a:endParaRPr lang="en-US" dirty="0"/>
          </a:p>
          <a:p>
            <a:r>
              <a:rPr lang="en-US" dirty="0"/>
              <a:t>5311:  Funds are apportioned to states based primarily on relative proportion of rural population.  States determine the distribution to rural transit operators within the state.  States must spend a 15% of their funds on intercity bus service, unless they can certify that all intercity bus needs within the state are being met.  Funds can be used for operating, capital, or planning.  FY 2023:  over $900 million </a:t>
            </a:r>
            <a:r>
              <a:rPr lang="en-US" dirty="0" err="1"/>
              <a:t>nationwise</a:t>
            </a:r>
            <a:endParaRPr lang="en-US" dirty="0"/>
          </a:p>
          <a:p>
            <a:endParaRPr lang="en-US" dirty="0"/>
          </a:p>
          <a:p>
            <a:r>
              <a:rPr lang="en-US" dirty="0"/>
              <a:t>5310:  Funds apportioned to designated recipients in large urban areas, and states in small urban areas.  Funds are for transit projects planned, designed, and carried out to meet the special needs of older adults and people with disabilities. FY 23:  $428 million nationwide</a:t>
            </a:r>
          </a:p>
          <a:p>
            <a:endParaRPr lang="en-US" dirty="0"/>
          </a:p>
          <a:p>
            <a:r>
              <a:rPr lang="en-US" dirty="0"/>
              <a:t>5337:  State of Good repair:  </a:t>
            </a:r>
            <a:r>
              <a:rPr lang="en-US" b="0" i="0" dirty="0">
                <a:solidFill>
                  <a:srgbClr val="212529"/>
                </a:solidFill>
                <a:effectLst/>
                <a:latin typeface="Open Sans" panose="020B0606030504020204" pitchFamily="34" charset="0"/>
              </a:rPr>
              <a:t>provides capital assistance for maintenance, replacement, and rehabilitation projects of high-intensity fixed guideway and motorbus systems to help transit agencies maintain assets in a state of good repair in urbanized areas.  $4 billion in FY 23</a:t>
            </a:r>
          </a:p>
          <a:p>
            <a:endParaRPr lang="en-US" b="0" i="0" dirty="0">
              <a:solidFill>
                <a:srgbClr val="212529"/>
              </a:solidFill>
              <a:effectLst/>
              <a:latin typeface="Open Sans" panose="020B0606030504020204" pitchFamily="34" charset="0"/>
            </a:endParaRPr>
          </a:p>
          <a:p>
            <a:r>
              <a:rPr lang="en-US" b="0" i="0" dirty="0">
                <a:solidFill>
                  <a:srgbClr val="212529"/>
                </a:solidFill>
                <a:effectLst/>
                <a:latin typeface="Open Sans" panose="020B0606030504020204" pitchFamily="34" charset="0"/>
              </a:rPr>
              <a:t>Tribal transit:  Funds apportioned directly to tribes for transit service in tribal areas that are rural. $8.9 million in FY 23</a:t>
            </a:r>
          </a:p>
          <a:p>
            <a:endParaRPr lang="en-US" b="0" i="0" dirty="0">
              <a:solidFill>
                <a:srgbClr val="212529"/>
              </a:solidFill>
              <a:effectLst/>
              <a:latin typeface="Open Sans" panose="020B0606030504020204" pitchFamily="34" charset="0"/>
            </a:endParaRPr>
          </a:p>
          <a:p>
            <a:r>
              <a:rPr lang="en-US" b="0" i="0" dirty="0">
                <a:solidFill>
                  <a:srgbClr val="212529"/>
                </a:solidFill>
                <a:effectLst/>
                <a:latin typeface="Open Sans" panose="020B0606030504020204" pitchFamily="34" charset="0"/>
              </a:rPr>
              <a:t>Metropolitan, Statewide, and Nonmetropolitan Planning:  Provides funding and procedural requirements for multimodal transportation planning in metropolitan areas and states. Planning needs to be cooperative, continuous, and comprehensive, resulting in long-range plans and short-range programs reflecting transportation investment priorities.  Eligible recipients are State DOTs and Metropolitan Planning Organizations (MPOs). Federal planning funds are first apportioned to State DOTs. State DOTs then allocate planning funding to MPOs.  About $200 million nationwide for the three programs together. </a:t>
            </a:r>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419410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152210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For all of these programs, you can see descriptions and previously funded project on the FTA website.</a:t>
            </a:r>
          </a:p>
          <a:p>
            <a:endParaRPr lang="en-US" dirty="0"/>
          </a:p>
          <a:p>
            <a:r>
              <a:rPr lang="en-US" dirty="0"/>
              <a:t>TOD Pilot </a:t>
            </a:r>
            <a:r>
              <a:rPr lang="en-US" sz="1800" dirty="0">
                <a:latin typeface="Times New Roman" panose="02020603050405020304" pitchFamily="18" charset="0"/>
                <a:ea typeface="Times New Roman" panose="02020603050405020304" pitchFamily="18" charset="0"/>
              </a:rPr>
              <a:t>provides funding to local communities to perform site-specific and comprehensive planning to integrate land use and transportation planning with a transit capital investment that is a new fixed guideway project or a core capacity improvement project. It funds site-specific and comprehensive planning that furthers economic development, transit project ridership, multimodal connectivity and accessibility, pedestrian and bicycle access to transit, and mixed-use development near transit stations. $13-14 million per year under IIJA. To ensure any proposed planning work reflects the needs and aspirations of the local community and results in concrete, specific deliverables and outcomes, transit project sponsors must partner with entities with land use planning authority in the transit project corridor to conduct the planning work. </a:t>
            </a:r>
          </a:p>
          <a:p>
            <a:r>
              <a:rPr lang="en-US" sz="1800" dirty="0">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169746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275479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Pitfalls to avoid:  </a:t>
            </a:r>
          </a:p>
          <a:p>
            <a:r>
              <a:rPr lang="en-US" b="1" u="sng" dirty="0">
                <a:solidFill>
                  <a:schemeClr val="tx1"/>
                </a:solidFill>
                <a:latin typeface="+mn-lt"/>
              </a:rPr>
              <a:t>Failure to address key criteria listed in the NOFO</a:t>
            </a:r>
          </a:p>
          <a:p>
            <a:pPr marL="291179" indent="-291179">
              <a:buFont typeface="Arial" panose="020B0604020202020204" pitchFamily="34" charset="0"/>
              <a:buChar char="•"/>
            </a:pPr>
            <a:r>
              <a:rPr lang="en-US" dirty="0">
                <a:latin typeface="+mn-lt"/>
              </a:rPr>
              <a:t>If its mentioned, the application should address it, even so much as to say not applicable</a:t>
            </a:r>
            <a:endParaRPr lang="en-US" dirty="0"/>
          </a:p>
          <a:p>
            <a:r>
              <a:rPr lang="en-US" b="1" u="sng" dirty="0">
                <a:solidFill>
                  <a:schemeClr val="tx1"/>
                </a:solidFill>
                <a:latin typeface="+mn-lt"/>
              </a:rPr>
              <a:t>Inconsistencies in the budget</a:t>
            </a:r>
          </a:p>
          <a:p>
            <a:pPr marL="291179" indent="-291179">
              <a:buFont typeface="Arial" panose="020B0604020202020204" pitchFamily="34" charset="0"/>
              <a:buChar char="•"/>
            </a:pPr>
            <a:r>
              <a:rPr lang="en-US" dirty="0">
                <a:latin typeface="+mn-lt"/>
              </a:rPr>
              <a:t>Federal requested amount differs between SF-424 and Supplemental Form</a:t>
            </a:r>
          </a:p>
          <a:p>
            <a:pPr marL="291179" indent="-291179">
              <a:buFont typeface="Arial" panose="020B0604020202020204" pitchFamily="34" charset="0"/>
              <a:buChar char="•"/>
            </a:pPr>
            <a:r>
              <a:rPr lang="en-US" dirty="0">
                <a:latin typeface="+mn-lt"/>
              </a:rPr>
              <a:t>Match in budget does not match amount listed in match section</a:t>
            </a:r>
          </a:p>
          <a:p>
            <a:pPr marL="291179" indent="-291179">
              <a:buFont typeface="Arial" panose="020B0604020202020204" pitchFamily="34" charset="0"/>
              <a:buChar char="•"/>
            </a:pPr>
            <a:r>
              <a:rPr lang="en-US" dirty="0">
                <a:latin typeface="+mn-lt"/>
              </a:rPr>
              <a:t>Match includes items that are not eligible (not allowable or already incurred costs)</a:t>
            </a:r>
          </a:p>
          <a:p>
            <a:r>
              <a:rPr lang="en-US" b="1" u="sng" dirty="0">
                <a:solidFill>
                  <a:schemeClr val="tx1"/>
                </a:solidFill>
                <a:latin typeface="+mn-lt"/>
              </a:rPr>
              <a:t>Project timeline is not plausible or supported</a:t>
            </a:r>
          </a:p>
          <a:p>
            <a:pPr marL="291179" indent="-291179">
              <a:buFont typeface="Arial" panose="020B0604020202020204" pitchFamily="34" charset="0"/>
              <a:buChar char="•"/>
            </a:pPr>
            <a:r>
              <a:rPr lang="en-US" dirty="0">
                <a:latin typeface="+mn-lt"/>
              </a:rPr>
              <a:t>Project completion dates or milestones are not realistic based upon the type of project</a:t>
            </a:r>
          </a:p>
          <a:p>
            <a:pPr marL="291179" indent="-291179">
              <a:buFont typeface="Arial" panose="020B0604020202020204" pitchFamily="34" charset="0"/>
              <a:buChar char="•"/>
            </a:pPr>
            <a:r>
              <a:rPr lang="en-US" dirty="0">
                <a:latin typeface="+mn-lt"/>
              </a:rPr>
              <a:t>Timeline only includes one milestone </a:t>
            </a:r>
          </a:p>
          <a:p>
            <a:r>
              <a:rPr lang="en-US" b="1" u="sng" dirty="0">
                <a:solidFill>
                  <a:schemeClr val="tx1"/>
                </a:solidFill>
                <a:latin typeface="+mn-lt"/>
              </a:rPr>
              <a:t>Lack of information on key planning or environmental requirements</a:t>
            </a:r>
          </a:p>
          <a:p>
            <a:pPr marL="291179" indent="-291179">
              <a:buFont typeface="Arial" panose="020B0604020202020204" pitchFamily="34" charset="0"/>
              <a:buChar char="•"/>
            </a:pPr>
            <a:r>
              <a:rPr lang="en-US" dirty="0">
                <a:latin typeface="+mn-lt"/>
              </a:rPr>
              <a:t>Applicant does not address whether the project is in the TIP/STIP or can be added</a:t>
            </a:r>
          </a:p>
          <a:p>
            <a:pPr marL="291179" indent="-291179">
              <a:buFont typeface="Arial" panose="020B0604020202020204" pitchFamily="34" charset="0"/>
              <a:buChar char="•"/>
            </a:pPr>
            <a:r>
              <a:rPr lang="en-US" dirty="0">
                <a:latin typeface="+mn-lt"/>
              </a:rPr>
              <a:t>Applicant does not mention NEPA status, level of effort needed, or projected completion timeline</a:t>
            </a:r>
          </a:p>
          <a:p>
            <a:pPr marL="291179" indent="-291179">
              <a:buFont typeface="Arial" panose="020B0604020202020204" pitchFamily="34" charset="0"/>
              <a:buChar char="•"/>
            </a:pPr>
            <a:endParaRPr lang="en-US" dirty="0">
              <a:latin typeface="+mn-lt"/>
            </a:endParaRPr>
          </a:p>
          <a:p>
            <a:pPr marL="291179" indent="-291179">
              <a:buFont typeface="Arial" panose="020B0604020202020204" pitchFamily="34" charset="0"/>
              <a:buChar char="•"/>
            </a:pPr>
            <a:endParaRPr lang="en-US"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319892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790921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base">
              <a:lnSpc>
                <a:spcPts val="1223"/>
              </a:lnSpc>
              <a:defRPr/>
            </a:pPr>
            <a:r>
              <a:rPr lang="en-US" sz="1200" dirty="0">
                <a:solidFill>
                  <a:prstClr val="black"/>
                </a:solidFill>
                <a:latin typeface="Corbel" panose="020B0503020204020204" pitchFamily="34" charset="0"/>
                <a:ea typeface="Times New Roman" panose="02020603050405020304" pitchFamily="18" charset="0"/>
                <a:cs typeface="Arial" panose="020B0604020202020204" pitchFamily="34" charset="0"/>
              </a:rPr>
              <a:t>Taking this opportunity to introduce this audience to the CCAM—this interagency council may provide an opportunity for development through coordination among grantees of several federal agencies. </a:t>
            </a:r>
          </a:p>
        </p:txBody>
      </p:sp>
    </p:spTree>
    <p:extLst>
      <p:ext uri="{BB962C8B-B14F-4D97-AF65-F5344CB8AC3E}">
        <p14:creationId xmlns:p14="http://schemas.microsoft.com/office/powerpoint/2010/main" val="2447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sz="1200" dirty="0"/>
          </a:p>
        </p:txBody>
      </p:sp>
      <p:sp>
        <p:nvSpPr>
          <p:cNvPr id="4" name="Slide Number Placeholder 3"/>
          <p:cNvSpPr>
            <a:spLocks noGrp="1"/>
          </p:cNvSpPr>
          <p:nvPr>
            <p:ph type="sldNum" sz="quarter" idx="5"/>
          </p:nvPr>
        </p:nvSpPr>
        <p:spPr/>
        <p:txBody>
          <a:bodyPr/>
          <a:lstStyle/>
          <a:p>
            <a:pPr defTabSz="465887" fontAlgn="auto">
              <a:spcBef>
                <a:spcPts val="0"/>
              </a:spcBef>
              <a:spcAft>
                <a:spcPts val="0"/>
              </a:spcAft>
              <a:defRPr/>
            </a:pPr>
            <a:fld id="{E4481DAD-64FA-4FB3-AA9F-9E01C4889587}" type="slidenum">
              <a:rPr lang="en-US">
                <a:solidFill>
                  <a:prstClr val="black"/>
                </a:solidFill>
                <a:latin typeface="Calibri" panose="020F0502020204030204"/>
                <a:ea typeface="+mn-ea"/>
              </a:rPr>
              <a:pPr defTabSz="465887" fontAlgn="auto">
                <a:spcBef>
                  <a:spcPts val="0"/>
                </a:spcBef>
                <a:spcAft>
                  <a:spcPts val="0"/>
                </a:spcAft>
                <a:defRPr/>
              </a:pPr>
              <a:t>9</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4012734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3/6/2024</a:t>
            </a:fld>
            <a:endParaRPr lang="en-US" dirty="0"/>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dirty="0"/>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dirty="0"/>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dirty="0"/>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r>
              <a:rPr lang="en-US" dirty="0"/>
              <a:t>Click icon to add picture</a:t>
            </a:r>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636942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B74A-B6EF-D908-4379-55AA4AAEA0C1}"/>
              </a:ext>
            </a:extLst>
          </p:cNvPr>
          <p:cNvSpPr>
            <a:spLocks noGrp="1"/>
          </p:cNvSpPr>
          <p:nvPr>
            <p:ph type="title" hasCustomPrompt="1"/>
          </p:nvPr>
        </p:nvSpPr>
        <p:spPr>
          <a:xfrm>
            <a:off x="772633" y="370952"/>
            <a:ext cx="8977423" cy="941867"/>
          </a:xfrm>
          <a:prstGeom prst="rect">
            <a:avLst/>
          </a:prstGeom>
        </p:spPr>
        <p:txBody>
          <a:bodyPr anchor="t"/>
          <a:lstStyle>
            <a:lvl1pPr>
              <a:defRPr sz="3600">
                <a:solidFill>
                  <a:srgbClr val="0B6FAD"/>
                </a:solidFill>
                <a:latin typeface="Franklin Gothic Heavy" panose="020B0903020102020204" pitchFamily="34" charset="0"/>
              </a:defRPr>
            </a:lvl1pPr>
          </a:lstStyle>
          <a:p>
            <a:r>
              <a:rPr lang="en-US" dirty="0"/>
              <a:t>Content Title</a:t>
            </a:r>
          </a:p>
        </p:txBody>
      </p:sp>
      <p:sp>
        <p:nvSpPr>
          <p:cNvPr id="3" name="Picture Placeholder 2">
            <a:extLst>
              <a:ext uri="{FF2B5EF4-FFF2-40B4-BE49-F238E27FC236}">
                <a16:creationId xmlns:a16="http://schemas.microsoft.com/office/drawing/2014/main" id="{8B15C857-3C3A-AFD7-D6F4-53BB8F77031D}"/>
              </a:ext>
            </a:extLst>
          </p:cNvPr>
          <p:cNvSpPr>
            <a:spLocks noGrp="1"/>
          </p:cNvSpPr>
          <p:nvPr>
            <p:ph type="pic" idx="1"/>
          </p:nvPr>
        </p:nvSpPr>
        <p:spPr>
          <a:xfrm>
            <a:off x="7474688" y="1436349"/>
            <a:ext cx="3880700" cy="4716088"/>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a:extLst>
              <a:ext uri="{FF2B5EF4-FFF2-40B4-BE49-F238E27FC236}">
                <a16:creationId xmlns:a16="http://schemas.microsoft.com/office/drawing/2014/main" id="{2FD21B2A-A29E-BABE-9141-7209BAA43DD0}"/>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0" name="Straight Connector 9">
            <a:extLst>
              <a:ext uri="{FF2B5EF4-FFF2-40B4-BE49-F238E27FC236}">
                <a16:creationId xmlns:a16="http://schemas.microsoft.com/office/drawing/2014/main" id="{6C97530F-7CC1-1E59-73FF-B52705FD19A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7455F8-BB9E-F22C-BB61-71729BED79DC}"/>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3C343E-E1D4-4792-43DA-E723B918B427}"/>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50D96C-0E03-5553-BC0B-F89AA659909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838331-FB57-3BFB-70B5-11CC114380F3}"/>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FBBDC3-6FEC-AD3D-41AB-FD19C69B805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A86DE1-95D6-D2B2-5B78-C4CEB74D4265}"/>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846625-91B6-FCBD-1B6B-59ECAFF0F6AF}"/>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6E6CCE-1CE5-4D3F-E157-6E860396C607}"/>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306675-A62A-3D95-E127-3A3FFF2384A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1A6808-E778-F7C6-8BD5-583B378A8CB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DC00-0122-B4B8-8AED-026F354C7480}"/>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796080-2DE6-0322-8B3B-C6F86545474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DA5B02-45A3-DC9D-5BFC-BE76FB4572F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EE483278-4762-1CF6-1269-20C135A55EE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01E51631-1862-617B-4577-FC18F662E8E6}"/>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6" name="Graphic 5">
            <a:extLst>
              <a:ext uri="{FF2B5EF4-FFF2-40B4-BE49-F238E27FC236}">
                <a16:creationId xmlns:a16="http://schemas.microsoft.com/office/drawing/2014/main" id="{725887E5-14C7-0B89-2939-21B3F28ED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8" name="Text Placeholder 33">
            <a:extLst>
              <a:ext uri="{FF2B5EF4-FFF2-40B4-BE49-F238E27FC236}">
                <a16:creationId xmlns:a16="http://schemas.microsoft.com/office/drawing/2014/main" id="{1E84AFB5-1A03-D3D8-9FA9-56C2DEB0913B}"/>
              </a:ext>
            </a:extLst>
          </p:cNvPr>
          <p:cNvSpPr>
            <a:spLocks noGrp="1"/>
          </p:cNvSpPr>
          <p:nvPr>
            <p:ph type="body" sz="quarter" idx="15" hasCustomPrompt="1"/>
          </p:nvPr>
        </p:nvSpPr>
        <p:spPr>
          <a:xfrm>
            <a:off x="767735" y="1437350"/>
            <a:ext cx="6473037"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2355874629"/>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B6FAD"/>
        </a:solidFill>
        <a:effectLst/>
      </p:bgPr>
    </p:bg>
    <p:spTree>
      <p:nvGrpSpPr>
        <p:cNvPr id="1" name=""/>
        <p:cNvGrpSpPr/>
        <p:nvPr/>
      </p:nvGrpSpPr>
      <p:grpSpPr>
        <a:xfrm>
          <a:off x="0" y="0"/>
          <a:ext cx="0" cy="0"/>
          <a:chOff x="0" y="0"/>
          <a:chExt cx="0" cy="0"/>
        </a:xfrm>
      </p:grpSpPr>
      <p:sp>
        <p:nvSpPr>
          <p:cNvPr id="28" name="Graphic 26">
            <a:extLst>
              <a:ext uri="{FF2B5EF4-FFF2-40B4-BE49-F238E27FC236}">
                <a16:creationId xmlns:a16="http://schemas.microsoft.com/office/drawing/2014/main" id="{A029101D-9DBF-535F-C783-2C5EAC086F55}"/>
              </a:ext>
              <a:ext uri="{C183D7F6-B498-43B3-948B-1728B52AA6E4}">
                <adec:decorative xmlns:adec="http://schemas.microsoft.com/office/drawing/2017/decorative" val="1"/>
              </a:ext>
            </a:extLst>
          </p:cNvPr>
          <p:cNvSpPr/>
          <p:nvPr/>
        </p:nvSpPr>
        <p:spPr>
          <a:xfrm>
            <a:off x="7924800" y="810202"/>
            <a:ext cx="4233271" cy="6061289"/>
          </a:xfrm>
          <a:custGeom>
            <a:avLst/>
            <a:gdLst>
              <a:gd name="connsiteX0" fmla="*/ 4233272 w 4233271"/>
              <a:gd name="connsiteY0" fmla="*/ 801958 h 6061289"/>
              <a:gd name="connsiteX1" fmla="*/ 2842291 w 4233271"/>
              <a:gd name="connsiteY1" fmla="*/ 0 h 6061289"/>
              <a:gd name="connsiteX2" fmla="*/ 1451620 w 4233271"/>
              <a:gd name="connsiteY2" fmla="*/ 801958 h 6061289"/>
              <a:gd name="connsiteX3" fmla="*/ 1451620 w 4233271"/>
              <a:gd name="connsiteY3" fmla="*/ 2456588 h 6061289"/>
              <a:gd name="connsiteX4" fmla="*/ 0 w 4233271"/>
              <a:gd name="connsiteY4" fmla="*/ 3278863 h 6061289"/>
              <a:gd name="connsiteX5" fmla="*/ 0 w 4233271"/>
              <a:gd name="connsiteY5" fmla="*/ 4892859 h 6061289"/>
              <a:gd name="connsiteX6" fmla="*/ 1421223 w 4233271"/>
              <a:gd name="connsiteY6" fmla="*/ 5704899 h 6061289"/>
              <a:gd name="connsiteX7" fmla="*/ 1421223 w 4233271"/>
              <a:gd name="connsiteY7" fmla="*/ 6061290 h 6061289"/>
              <a:gd name="connsiteX8" fmla="*/ 4233272 w 4233271"/>
              <a:gd name="connsiteY8" fmla="*/ 6061290 h 6061289"/>
              <a:gd name="connsiteX9" fmla="*/ 4233272 w 4233271"/>
              <a:gd name="connsiteY9" fmla="*/ 801958 h 60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3271" h="6061289">
                <a:moveTo>
                  <a:pt x="4233272" y="801958"/>
                </a:moveTo>
                <a:lnTo>
                  <a:pt x="2842291" y="0"/>
                </a:lnTo>
                <a:lnTo>
                  <a:pt x="1451620" y="801958"/>
                </a:lnTo>
                <a:lnTo>
                  <a:pt x="1451620" y="2456588"/>
                </a:lnTo>
                <a:lnTo>
                  <a:pt x="0" y="3278863"/>
                </a:lnTo>
                <a:lnTo>
                  <a:pt x="0" y="4892859"/>
                </a:lnTo>
                <a:lnTo>
                  <a:pt x="1421223" y="5704899"/>
                </a:lnTo>
                <a:lnTo>
                  <a:pt x="1421223" y="6061290"/>
                </a:lnTo>
                <a:lnTo>
                  <a:pt x="4233272" y="6061290"/>
                </a:lnTo>
                <a:lnTo>
                  <a:pt x="4233272" y="801958"/>
                </a:lnTo>
                <a:close/>
              </a:path>
            </a:pathLst>
          </a:custGeom>
          <a:solidFill>
            <a:srgbClr val="0D81C8"/>
          </a:solidFill>
          <a:ln w="15491"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BDA268-FC12-3AFD-47EB-91ED24F952BD}"/>
              </a:ext>
            </a:extLst>
          </p:cNvPr>
          <p:cNvSpPr>
            <a:spLocks noGrp="1"/>
          </p:cNvSpPr>
          <p:nvPr>
            <p:ph type="title" hasCustomPrompt="1"/>
          </p:nvPr>
        </p:nvSpPr>
        <p:spPr>
          <a:xfrm>
            <a:off x="767733" y="1274301"/>
            <a:ext cx="6473039" cy="662783"/>
          </a:xfrm>
          <a:prstGeom prst="rect">
            <a:avLst/>
          </a:prstGeom>
        </p:spPr>
        <p:txBody>
          <a:bodyPr/>
          <a:lstStyle>
            <a:lvl1pPr>
              <a:defRPr sz="3600">
                <a:solidFill>
                  <a:schemeClr val="bg1">
                    <a:lumMod val="95000"/>
                  </a:schemeClr>
                </a:solidFill>
                <a:latin typeface="Franklin Gothic Heavy" panose="020B0903020102020204" pitchFamily="34" charset="0"/>
              </a:defRPr>
            </a:lvl1pPr>
          </a:lstStyle>
          <a:p>
            <a:r>
              <a:rPr lang="en-US" dirty="0"/>
              <a:t>Thank you!</a:t>
            </a:r>
          </a:p>
        </p:txBody>
      </p:sp>
      <p:sp>
        <p:nvSpPr>
          <p:cNvPr id="3" name="Content Placeholder 4">
            <a:extLst>
              <a:ext uri="{FF2B5EF4-FFF2-40B4-BE49-F238E27FC236}">
                <a16:creationId xmlns:a16="http://schemas.microsoft.com/office/drawing/2014/main" id="{85898A3C-DC84-C39C-0C3D-DAD473FB7251}"/>
              </a:ext>
            </a:extLst>
          </p:cNvPr>
          <p:cNvSpPr>
            <a:spLocks noGrp="1"/>
          </p:cNvSpPr>
          <p:nvPr>
            <p:ph sz="quarter" idx="13" hasCustomPrompt="1"/>
          </p:nvPr>
        </p:nvSpPr>
        <p:spPr>
          <a:xfrm>
            <a:off x="767733" y="2093495"/>
            <a:ext cx="6473039" cy="2533096"/>
          </a:xfrm>
          <a:prstGeom prst="rect">
            <a:avLst/>
          </a:prstGeom>
        </p:spPr>
        <p:txBody>
          <a:bodyPr/>
          <a:lstStyle>
            <a:lvl1pPr marL="0" indent="0">
              <a:buNone/>
              <a:defRPr sz="2400">
                <a:solidFill>
                  <a:schemeClr val="bg1"/>
                </a:solidFill>
                <a:latin typeface="Franklin Gothic Demi" panose="020B0703020102020204" pitchFamily="34" charset="0"/>
              </a:defRPr>
            </a:lvl1pPr>
            <a:lvl2pPr marL="0" indent="0">
              <a:buNone/>
              <a:defRPr sz="2000">
                <a:solidFill>
                  <a:schemeClr val="bg1"/>
                </a:solidFill>
                <a:latin typeface="Franklin Gothic Book" panose="020B0503020102020204" pitchFamily="34" charset="0"/>
              </a:defRPr>
            </a:lvl2pPr>
            <a:lvl3pPr marL="91440" indent="0">
              <a:buNone/>
              <a:defRPr sz="1400"/>
            </a:lvl3pPr>
            <a:lvl4pPr marL="274320" indent="0">
              <a:buFont typeface="Courier New" panose="02070309020205020404" pitchFamily="49" charset="0"/>
              <a:buNone/>
              <a:defRPr sz="1400"/>
            </a:lvl4pPr>
            <a:lvl5pPr marL="548640" indent="0">
              <a:buNone/>
              <a:defRPr sz="1200"/>
            </a:lvl5pPr>
          </a:lstStyle>
          <a:p>
            <a:pPr lvl="0"/>
            <a:r>
              <a:rPr lang="en-US" dirty="0"/>
              <a:t>Presenter Name</a:t>
            </a:r>
          </a:p>
          <a:p>
            <a:pPr lvl="1"/>
            <a:r>
              <a:rPr lang="en-US" dirty="0"/>
              <a:t>Phone</a:t>
            </a:r>
          </a:p>
          <a:p>
            <a:pPr lvl="1"/>
            <a:r>
              <a:rPr lang="en-US" dirty="0"/>
              <a:t>email@dot.gov</a:t>
            </a:r>
          </a:p>
          <a:p>
            <a:pPr lvl="1"/>
            <a:endParaRPr lang="en-US" dirty="0"/>
          </a:p>
          <a:p>
            <a:pPr lvl="0"/>
            <a:r>
              <a:rPr lang="en-US" dirty="0"/>
              <a:t>Presenter Name</a:t>
            </a:r>
          </a:p>
          <a:p>
            <a:pPr lvl="1"/>
            <a:r>
              <a:rPr lang="en-US" dirty="0"/>
              <a:t>Phone</a:t>
            </a:r>
          </a:p>
          <a:p>
            <a:pPr lvl="1"/>
            <a:r>
              <a:rPr lang="en-US" dirty="0"/>
              <a:t>email@dot.gov</a:t>
            </a:r>
          </a:p>
          <a:p>
            <a:pPr lvl="1"/>
            <a:endParaRPr lang="en-US" dirty="0"/>
          </a:p>
        </p:txBody>
      </p:sp>
      <p:sp>
        <p:nvSpPr>
          <p:cNvPr id="20" name="Hexagon 19">
            <a:extLst>
              <a:ext uri="{FF2B5EF4-FFF2-40B4-BE49-F238E27FC236}">
                <a16:creationId xmlns:a16="http://schemas.microsoft.com/office/drawing/2014/main" id="{CA51F179-2281-53C0-C76B-86540D267258}"/>
              </a:ext>
              <a:ext uri="{C183D7F6-B498-43B3-948B-1728B52AA6E4}">
                <adec:decorative xmlns:adec="http://schemas.microsoft.com/office/drawing/2017/decorative" val="1"/>
              </a:ext>
            </a:extLst>
          </p:cNvPr>
          <p:cNvSpPr/>
          <p:nvPr userDrawn="1"/>
        </p:nvSpPr>
        <p:spPr>
          <a:xfrm rot="5400000">
            <a:off x="7474680" y="2000252"/>
            <a:ext cx="5808928" cy="2857499"/>
          </a:xfrm>
          <a:prstGeom prst="hexagon">
            <a:avLst>
              <a:gd name="adj" fmla="val 28610"/>
              <a:gd name="vf" fmla="val 115470"/>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F7C9F71C-85E3-6C19-F9A2-BB6A19F40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20766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2CA2BE-71A2-F843-AA60-72FAA15E0898}"/>
              </a:ext>
            </a:extLst>
          </p:cNvPr>
          <p:cNvSpPr txBox="1">
            <a:spLocks/>
          </p:cNvSpPr>
          <p:nvPr userDrawn="1"/>
        </p:nvSpPr>
        <p:spPr>
          <a:xfrm>
            <a:off x="2672861" y="1024640"/>
            <a:ext cx="6764216" cy="2422850"/>
          </a:xfrm>
          <a:prstGeom prst="rect">
            <a:avLst/>
          </a:prstGeom>
        </p:spPr>
        <p:txBody>
          <a:bodyPr wrap="square"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pPr>
            <a:endParaRPr lang="en-US" sz="2400" b="0" i="0" kern="1200" baseline="0" dirty="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6" name="Subtitle 2">
            <a:extLst>
              <a:ext uri="{FF2B5EF4-FFF2-40B4-BE49-F238E27FC236}">
                <a16:creationId xmlns:a16="http://schemas.microsoft.com/office/drawing/2014/main" id="{9CAF4EBB-2EF0-0943-8824-47B71693027F}"/>
              </a:ext>
            </a:extLst>
          </p:cNvPr>
          <p:cNvSpPr txBox="1">
            <a:spLocks/>
          </p:cNvSpPr>
          <p:nvPr userDrawn="1"/>
        </p:nvSpPr>
        <p:spPr>
          <a:xfrm>
            <a:off x="3188681" y="3679913"/>
            <a:ext cx="5779475" cy="2501078"/>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3" name="Straight Connector 2">
            <a:extLst>
              <a:ext uri="{FF2B5EF4-FFF2-40B4-BE49-F238E27FC236}">
                <a16:creationId xmlns:a16="http://schemas.microsoft.com/office/drawing/2014/main" id="{44A20E3A-E26A-8E46-9988-BB1D5B6F0E22}"/>
              </a:ext>
              <a:ext uri="{C183D7F6-B498-43B3-948B-1728B52AA6E4}">
                <adec:decorative xmlns:adec="http://schemas.microsoft.com/office/drawing/2017/decorative" val="1"/>
              </a:ext>
            </a:extLst>
          </p:cNvPr>
          <p:cNvCxnSpPr/>
          <p:nvPr userDrawn="1"/>
        </p:nvCxnSpPr>
        <p:spPr>
          <a:xfrm>
            <a:off x="3188679" y="3587261"/>
            <a:ext cx="57794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3C0C59D-1F56-4384-A588-0294E53642A8}"/>
              </a:ext>
            </a:extLst>
          </p:cNvPr>
          <p:cNvGrpSpPr/>
          <p:nvPr userDrawn="1"/>
        </p:nvGrpSpPr>
        <p:grpSpPr>
          <a:xfrm>
            <a:off x="1" y="-1"/>
            <a:ext cx="4555027" cy="6857987"/>
            <a:chOff x="1" y="-1"/>
            <a:chExt cx="4555027" cy="6857987"/>
          </a:xfrm>
        </p:grpSpPr>
        <p:pic>
          <p:nvPicPr>
            <p:cNvPr id="7" name="Picture 6">
              <a:extLst>
                <a:ext uri="{FF2B5EF4-FFF2-40B4-BE49-F238E27FC236}">
                  <a16:creationId xmlns:a16="http://schemas.microsoft.com/office/drawing/2014/main" id="{BA6BE24F-4952-8E48-B803-FC6457547F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4555027" cy="6857987"/>
            </a:xfrm>
            <a:prstGeom prst="rect">
              <a:avLst/>
            </a:prstGeom>
            <a:noFill/>
            <a:effectLst>
              <a:outerShdw blurRad="381000" dist="38100" algn="l" rotWithShape="0">
                <a:prstClr val="black">
                  <a:alpha val="40000"/>
                </a:prstClr>
              </a:outerShdw>
            </a:effectLst>
          </p:spPr>
        </p:pic>
        <p:sp>
          <p:nvSpPr>
            <p:cNvPr id="2" name="Rectangle 1">
              <a:extLst>
                <a:ext uri="{FF2B5EF4-FFF2-40B4-BE49-F238E27FC236}">
                  <a16:creationId xmlns:a16="http://schemas.microsoft.com/office/drawing/2014/main" id="{F2DF1C11-B4AD-48A9-9901-D8875631CF8B}"/>
                </a:ext>
              </a:extLst>
            </p:cNvPr>
            <p:cNvSpPr/>
            <p:nvPr userDrawn="1"/>
          </p:nvSpPr>
          <p:spPr>
            <a:xfrm>
              <a:off x="295275" y="5448300"/>
              <a:ext cx="2171700" cy="1209675"/>
            </a:xfrm>
            <a:prstGeom prst="rect">
              <a:avLst/>
            </a:prstGeom>
            <a:solidFill>
              <a:srgbClr val="395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pic>
        <p:nvPicPr>
          <p:cNvPr id="13" name="Picture 12">
            <a:extLst>
              <a:ext uri="{FF2B5EF4-FFF2-40B4-BE49-F238E27FC236}">
                <a16:creationId xmlns:a16="http://schemas.microsoft.com/office/drawing/2014/main" id="{E1B93D5D-ED09-4F10-BEFA-272213D71541}"/>
              </a:ext>
              <a:ext uri="{C183D7F6-B498-43B3-948B-1728B52AA6E4}">
                <adec:decorative xmlns:adec="http://schemas.microsoft.com/office/drawing/2017/decorative" val="1"/>
              </a:ext>
            </a:extLst>
          </p:cNvPr>
          <p:cNvPicPr>
            <a:picLocks noChangeAspect="1"/>
          </p:cNvPicPr>
          <p:nvPr userDrawn="1"/>
        </p:nvPicPr>
        <p:blipFill rotWithShape="1">
          <a:blip r:embed="rId3"/>
          <a:srcRect l="11991" r="9251"/>
          <a:stretch/>
        </p:blipFill>
        <p:spPr>
          <a:xfrm>
            <a:off x="9064869" y="-401913"/>
            <a:ext cx="3127130" cy="7665353"/>
          </a:xfrm>
          <a:prstGeom prst="rect">
            <a:avLst/>
          </a:prstGeom>
          <a:noFill/>
          <a:effectLst/>
        </p:spPr>
      </p:pic>
      <p:pic>
        <p:nvPicPr>
          <p:cNvPr id="15" name="Picture 14" descr="A picture containing logo&#10;&#10;Description automatically generated">
            <a:extLst>
              <a:ext uri="{FF2B5EF4-FFF2-40B4-BE49-F238E27FC236}">
                <a16:creationId xmlns:a16="http://schemas.microsoft.com/office/drawing/2014/main" id="{80A30C8C-43CB-4582-A77B-7523D99185AF}"/>
              </a:ext>
            </a:extLst>
          </p:cNvPr>
          <p:cNvPicPr>
            <a:picLocks noChangeAspect="1"/>
          </p:cNvPicPr>
          <p:nvPr userDrawn="1"/>
        </p:nvPicPr>
        <p:blipFill>
          <a:blip r:embed="rId4"/>
          <a:stretch>
            <a:fillRect/>
          </a:stretch>
        </p:blipFill>
        <p:spPr>
          <a:xfrm>
            <a:off x="476419" y="5360429"/>
            <a:ext cx="988708" cy="1107353"/>
          </a:xfrm>
          <a:prstGeom prst="rect">
            <a:avLst/>
          </a:prstGeom>
        </p:spPr>
      </p:pic>
    </p:spTree>
    <p:extLst>
      <p:ext uri="{BB962C8B-B14F-4D97-AF65-F5344CB8AC3E}">
        <p14:creationId xmlns:p14="http://schemas.microsoft.com/office/powerpoint/2010/main" val="3221539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3/6/2024</a:t>
            </a:fld>
            <a:endParaRPr lang="en-US" dirty="0"/>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dirty="0"/>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dirty="0"/>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706043802"/>
      </p:ext>
    </p:extLst>
  </p:cSld>
  <p:clrMapOvr>
    <a:masterClrMapping/>
  </p:clrMapOvr>
  <p:extLst>
    <p:ext uri="{DCECCB84-F9BA-43D5-87BE-67443E8EF086}">
      <p15:sldGuideLst xmlns:p15="http://schemas.microsoft.com/office/powerpoint/2012/main">
        <p15:guide id="1" orient="horz" pos="2160">
          <p15:clr>
            <a:srgbClr val="FBAE40"/>
          </p15:clr>
        </p15:guide>
        <p15:guide id="2" pos="480">
          <p15:clr>
            <a:srgbClr val="FBAE40"/>
          </p15:clr>
        </p15:guide>
        <p15:guide id="3" pos="50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231E3D5-C22D-F341-A69F-E3B87EAC2F7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2220" y="0"/>
            <a:ext cx="4089780" cy="6858638"/>
          </a:xfrm>
          <a:prstGeom prst="rect">
            <a:avLst/>
          </a:prstGeom>
        </p:spPr>
      </p:pic>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3" y="2127583"/>
            <a:ext cx="7179749"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3/6/2024</a:t>
            </a:fld>
            <a:endParaRPr lang="en-US" dirty="0"/>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7184698" cy="453604"/>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3" y="3552014"/>
            <a:ext cx="7159957" cy="383797"/>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pic>
        <p:nvPicPr>
          <p:cNvPr id="6" name="Graphic 5">
            <a:extLst>
              <a:ext uri="{FF2B5EF4-FFF2-40B4-BE49-F238E27FC236}">
                <a16:creationId xmlns:a16="http://schemas.microsoft.com/office/drawing/2014/main" id="{2B87D8FE-1BD2-60F4-DAE6-E279E3F9BE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507477743"/>
      </p:ext>
    </p:extLst>
  </p:cSld>
  <p:clrMapOvr>
    <a:masterClrMapping/>
  </p:clrMapOvr>
  <p:extLst>
    <p:ext uri="{DCECCB84-F9BA-43D5-87BE-67443E8EF086}">
      <p15:sldGuideLst xmlns:p15="http://schemas.microsoft.com/office/powerpoint/2012/main">
        <p15:guide id="1" orient="horz" pos="2160">
          <p15:clr>
            <a:srgbClr val="FBAE40"/>
          </p15:clr>
        </p15:guide>
        <p15:guide id="2" pos="480">
          <p15:clr>
            <a:srgbClr val="FBAE40"/>
          </p15:clr>
        </p15:guide>
        <p15:guide id="3" pos="50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AEAE-9880-8773-EAF9-05EAC95B063F}"/>
              </a:ext>
            </a:extLst>
          </p:cNvPr>
          <p:cNvSpPr>
            <a:spLocks noGrp="1"/>
          </p:cNvSpPr>
          <p:nvPr>
            <p:ph type="title" hasCustomPrompt="1"/>
          </p:nvPr>
        </p:nvSpPr>
        <p:spPr>
          <a:xfrm>
            <a:off x="773430" y="371114"/>
            <a:ext cx="8987790" cy="941705"/>
          </a:xfrm>
          <a:prstGeom prst="rect">
            <a:avLst/>
          </a:prstGeom>
        </p:spPr>
        <p:txBody>
          <a:bodyPr/>
          <a:lstStyle>
            <a:lvl1pPr>
              <a:defRPr sz="3600">
                <a:solidFill>
                  <a:srgbClr val="0B6FAD"/>
                </a:solidFill>
                <a:latin typeface="Franklin Gothic Heavy" panose="020B0903020102020204" pitchFamily="34" charset="0"/>
              </a:defRPr>
            </a:lvl1pPr>
          </a:lstStyle>
          <a:p>
            <a:r>
              <a:rPr lang="en-US"/>
              <a:t>Agenda Example</a:t>
            </a:r>
          </a:p>
        </p:txBody>
      </p:sp>
      <p:sp>
        <p:nvSpPr>
          <p:cNvPr id="3" name="Picture Placeholder 2">
            <a:extLst>
              <a:ext uri="{FF2B5EF4-FFF2-40B4-BE49-F238E27FC236}">
                <a16:creationId xmlns:a16="http://schemas.microsoft.com/office/drawing/2014/main" id="{AF12F1C4-8994-18FF-5E09-3373904EE917}"/>
              </a:ext>
            </a:extLst>
          </p:cNvPr>
          <p:cNvSpPr>
            <a:spLocks noGrp="1"/>
          </p:cNvSpPr>
          <p:nvPr>
            <p:ph type="pic" idx="1"/>
          </p:nvPr>
        </p:nvSpPr>
        <p:spPr>
          <a:xfrm>
            <a:off x="773430" y="1436348"/>
            <a:ext cx="3880700" cy="4720549"/>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4">
            <a:extLst>
              <a:ext uri="{FF2B5EF4-FFF2-40B4-BE49-F238E27FC236}">
                <a16:creationId xmlns:a16="http://schemas.microsoft.com/office/drawing/2014/main" id="{59D79EAC-18D0-3E69-0B1F-83D0F64756EE}"/>
              </a:ext>
            </a:extLst>
          </p:cNvPr>
          <p:cNvSpPr>
            <a:spLocks noGrp="1"/>
          </p:cNvSpPr>
          <p:nvPr>
            <p:ph type="body" sz="quarter" idx="10" hasCustomPrompt="1"/>
          </p:nvPr>
        </p:nvSpPr>
        <p:spPr>
          <a:xfrm>
            <a:off x="4869180" y="1436348"/>
            <a:ext cx="4892040" cy="4717090"/>
          </a:xfrm>
          <a:prstGeom prst="rect">
            <a:avLst/>
          </a:prstGeom>
        </p:spPr>
        <p:txBody>
          <a:bodyPr/>
          <a:lstStyle>
            <a:lvl1pPr marL="342900" indent="-342900">
              <a:lnSpc>
                <a:spcPct val="120000"/>
              </a:lnSpc>
              <a:buFont typeface="+mj-lt"/>
              <a:buAutoNum type="arabicPeriod"/>
              <a:defRPr sz="2400">
                <a:latin typeface="Franklin Gothic Book" panose="020B0503020102020204" pitchFamily="34" charset="0"/>
              </a:defRPr>
            </a:lvl1pPr>
          </a:lstStyle>
          <a:p>
            <a:pPr lvl="0"/>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lvl="0"/>
            <a:endParaRPr lang="en-US"/>
          </a:p>
        </p:txBody>
      </p:sp>
      <p:sp>
        <p:nvSpPr>
          <p:cNvPr id="6" name="Rectangle 5">
            <a:extLst>
              <a:ext uri="{FF2B5EF4-FFF2-40B4-BE49-F238E27FC236}">
                <a16:creationId xmlns:a16="http://schemas.microsoft.com/office/drawing/2014/main" id="{A1BF858A-A361-686E-D77D-90265C7D1E0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DE7B735F-4D4E-EBC5-A6A7-6EF090D0BE61}"/>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7A1FBA-3EAD-486E-016E-6722DD990B39}"/>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647C01-788E-6364-9D77-110EC237859F}"/>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EFE45E-92D9-03AE-8BD7-3FEE53152CF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C303CC-819C-5F8F-DA3F-E115D9F9D3C4}"/>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087715-D417-43EF-C0A5-C489DB37D66A}"/>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5F4CEE-1080-5F58-FB28-7C0EE5D1A40E}"/>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36697E-5467-112A-1E49-2BA7C4B0E2E3}"/>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5C7D88-7FB5-0396-894D-6AFEE4521D84}"/>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776680-6486-4C0E-C152-B0F3A6EC240A}"/>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4CE9E4-C368-67A4-58B2-C61B8CF5EA5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FA57A1-0914-32CE-4510-02B87EE7699E}"/>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78F77B-9376-FB24-3395-BF491A01D33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FEB705-C36D-D7E5-5173-05ACB9F32668}"/>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0BE603C7-7373-16CB-6931-B4D8310636B6}"/>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6ADCFFFE-4556-DA79-E567-9C3D1CE1CA25}"/>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26" name="Graphic 25">
            <a:extLst>
              <a:ext uri="{FF2B5EF4-FFF2-40B4-BE49-F238E27FC236}">
                <a16:creationId xmlns:a16="http://schemas.microsoft.com/office/drawing/2014/main" id="{4B737353-3A50-8B6F-5B3B-3666234219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267172679"/>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1798307836"/>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dirty="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dirty="0">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dirty="0">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76351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D2A3B7FE-7181-9794-5BB2-614F11C6B95E}"/>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FBDAC1-3323-B47E-6A7F-F2CA6AF45452}"/>
              </a:ext>
            </a:extLst>
          </p:cNvPr>
          <p:cNvSpPr>
            <a:spLocks noGrp="1"/>
          </p:cNvSpPr>
          <p:nvPr>
            <p:ph type="title" hasCustomPrompt="1"/>
          </p:nvPr>
        </p:nvSpPr>
        <p:spPr>
          <a:xfrm>
            <a:off x="778274" y="375450"/>
            <a:ext cx="9000727" cy="937370"/>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8" name="Rectangle 7">
            <a:extLst>
              <a:ext uri="{FF2B5EF4-FFF2-40B4-BE49-F238E27FC236}">
                <a16:creationId xmlns:a16="http://schemas.microsoft.com/office/drawing/2014/main" id="{CF7087DD-CF1D-F68D-456E-3101D9A01E7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9" name="Straight Connector 8">
            <a:extLst>
              <a:ext uri="{FF2B5EF4-FFF2-40B4-BE49-F238E27FC236}">
                <a16:creationId xmlns:a16="http://schemas.microsoft.com/office/drawing/2014/main" id="{AD572F75-3578-70F4-8920-2740664B8E75}"/>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61DA40-3E7D-0089-9632-B45DF6757FCA}"/>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EB7AF7-423B-5AAD-C417-E36D72932C91}"/>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918829-E1C9-93BA-5740-4802312D110A}"/>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ABEC2-0C12-1392-BBA1-963B0857621B}"/>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DD0CB4-BFD4-522E-DAB9-4519ABEB0F37}"/>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238926-22D3-BC56-89DE-C6807309F25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33B715-8420-6027-5E03-A3ADAA687E35}"/>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85A6B0-285C-70E8-7642-966488776F5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ADFEEF-E1CB-BEDC-7063-75320621C93C}"/>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12F163-740A-E0A8-E732-E10839650A6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188603-DC7B-4157-7873-E9EC3F05BB08}"/>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C7CE5A-FFEE-CD0E-1B4D-1013CE4195E4}"/>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48AAED-5320-6326-12D3-659BEB8A473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144F53B3-A782-2B45-7F8B-8A7D466533B3}"/>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4" name="Graphic 3">
            <a:extLst>
              <a:ext uri="{FF2B5EF4-FFF2-40B4-BE49-F238E27FC236}">
                <a16:creationId xmlns:a16="http://schemas.microsoft.com/office/drawing/2014/main" id="{6248F243-7AE9-833F-BFD4-A1C77D5064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5" name="Text Placeholder 33">
            <a:extLst>
              <a:ext uri="{FF2B5EF4-FFF2-40B4-BE49-F238E27FC236}">
                <a16:creationId xmlns:a16="http://schemas.microsoft.com/office/drawing/2014/main" id="{3C8CD63B-5067-3E5E-A9E5-12ADE60A717D}"/>
              </a:ext>
            </a:extLst>
          </p:cNvPr>
          <p:cNvSpPr>
            <a:spLocks noGrp="1"/>
          </p:cNvSpPr>
          <p:nvPr>
            <p:ph type="body" sz="quarter" idx="15" hasCustomPrompt="1"/>
          </p:nvPr>
        </p:nvSpPr>
        <p:spPr>
          <a:xfrm>
            <a:off x="767735"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6" name="Text Placeholder 33">
            <a:extLst>
              <a:ext uri="{FF2B5EF4-FFF2-40B4-BE49-F238E27FC236}">
                <a16:creationId xmlns:a16="http://schemas.microsoft.com/office/drawing/2014/main" id="{F11F39E7-D7DD-6068-BCF1-C1BCF39E68D4}"/>
              </a:ext>
            </a:extLst>
          </p:cNvPr>
          <p:cNvSpPr>
            <a:spLocks noGrp="1"/>
          </p:cNvSpPr>
          <p:nvPr>
            <p:ph type="body" sz="quarter" idx="16" hasCustomPrompt="1"/>
          </p:nvPr>
        </p:nvSpPr>
        <p:spPr>
          <a:xfrm>
            <a:off x="6204533"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141076829"/>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AAC58-E6FE-5553-D5DB-0790D6C127F7}"/>
              </a:ext>
            </a:extLst>
          </p:cNvPr>
          <p:cNvSpPr/>
          <p:nvPr userDrawn="1"/>
        </p:nvSpPr>
        <p:spPr>
          <a:xfrm>
            <a:off x="4338784"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9AED27-FB74-DE64-9F12-A3C09E225E00}"/>
              </a:ext>
            </a:extLst>
          </p:cNvPr>
          <p:cNvSpPr/>
          <p:nvPr userDrawn="1"/>
        </p:nvSpPr>
        <p:spPr>
          <a:xfrm>
            <a:off x="7913391"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F006D84-373E-B7A5-74BF-8F61C2754563}"/>
              </a:ext>
            </a:extLst>
          </p:cNvPr>
          <p:cNvSpPr/>
          <p:nvPr userDrawn="1"/>
        </p:nvSpPr>
        <p:spPr>
          <a:xfrm>
            <a:off x="778368"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5A8D9A-BE5A-8919-1C5C-CA0F08C01073}"/>
              </a:ext>
            </a:extLst>
          </p:cNvPr>
          <p:cNvSpPr>
            <a:spLocks noGrp="1"/>
          </p:cNvSpPr>
          <p:nvPr>
            <p:ph type="title" hasCustomPrompt="1"/>
          </p:nvPr>
        </p:nvSpPr>
        <p:spPr>
          <a:xfrm>
            <a:off x="775990" y="374570"/>
            <a:ext cx="9003011"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3" name="Text Placeholder 2">
            <a:extLst>
              <a:ext uri="{FF2B5EF4-FFF2-40B4-BE49-F238E27FC236}">
                <a16:creationId xmlns:a16="http://schemas.microsoft.com/office/drawing/2014/main" id="{E8C1480B-5C97-0207-A08A-E13D4EBFBD0E}"/>
              </a:ext>
            </a:extLst>
          </p:cNvPr>
          <p:cNvSpPr>
            <a:spLocks noGrp="1"/>
          </p:cNvSpPr>
          <p:nvPr>
            <p:ph type="body" idx="1" hasCustomPrompt="1"/>
          </p:nvPr>
        </p:nvSpPr>
        <p:spPr>
          <a:xfrm>
            <a:off x="885173"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1</a:t>
            </a:r>
          </a:p>
        </p:txBody>
      </p:sp>
      <p:sp>
        <p:nvSpPr>
          <p:cNvPr id="10" name="Rectangle 9">
            <a:extLst>
              <a:ext uri="{FF2B5EF4-FFF2-40B4-BE49-F238E27FC236}">
                <a16:creationId xmlns:a16="http://schemas.microsoft.com/office/drawing/2014/main" id="{C78AE87A-8477-677D-F1AA-7D23531ED4C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1" name="Straight Connector 10">
            <a:extLst>
              <a:ext uri="{FF2B5EF4-FFF2-40B4-BE49-F238E27FC236}">
                <a16:creationId xmlns:a16="http://schemas.microsoft.com/office/drawing/2014/main" id="{7EDEDAE9-C1F7-9085-605A-E3EDB2B75628}"/>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6B219C-C43E-515F-BDCD-A27E2923EA58}"/>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A74654-6C38-52CA-196B-8998AE55B412}"/>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D90213-3614-07A0-DF00-5E76C490ED3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AD94DD-CF0F-EC86-8FDD-DF42C6FA576D}"/>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ACA973-BEEB-794B-CBB9-657A32197E43}"/>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B3E754-F51F-2553-D42C-46A8E8A848F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4C6455-665B-8EE4-B629-EA251E2E04F4}"/>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F4A981-9AED-39B5-BC5A-C0563E0BF82C}"/>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FFEB71-09B5-FEA2-F024-036EEF985E34}"/>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339AE1-BAE4-AF0A-B0EE-914F3CA4CF83}"/>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248DB1-E304-3CCB-3CF3-6FD60C997C6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658241-5ED2-DF0D-815C-072D48D4956B}"/>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EE6974-A1D0-DC44-E931-8A5F32E09AAD}"/>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C1B465A2-1BCE-E333-2067-7B9A0394DF4E}"/>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sp>
        <p:nvSpPr>
          <p:cNvPr id="28" name="Isosceles Triangle 27">
            <a:extLst>
              <a:ext uri="{FF2B5EF4-FFF2-40B4-BE49-F238E27FC236}">
                <a16:creationId xmlns:a16="http://schemas.microsoft.com/office/drawing/2014/main" id="{A762A15B-F45F-42B4-E2F8-F307F2B2E0BC}"/>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43F70DDF-A3D2-E677-8775-A0BE7E98E66D}"/>
              </a:ext>
            </a:extLst>
          </p:cNvPr>
          <p:cNvSpPr>
            <a:spLocks noGrp="1"/>
          </p:cNvSpPr>
          <p:nvPr>
            <p:ph type="body" idx="15" hasCustomPrompt="1"/>
          </p:nvPr>
        </p:nvSpPr>
        <p:spPr>
          <a:xfrm>
            <a:off x="4462159"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2</a:t>
            </a:r>
          </a:p>
        </p:txBody>
      </p:sp>
      <p:sp>
        <p:nvSpPr>
          <p:cNvPr id="33" name="Text Placeholder 2">
            <a:extLst>
              <a:ext uri="{FF2B5EF4-FFF2-40B4-BE49-F238E27FC236}">
                <a16:creationId xmlns:a16="http://schemas.microsoft.com/office/drawing/2014/main" id="{A12155DB-8EB6-CAA5-01D9-822F6C7A80DC}"/>
              </a:ext>
            </a:extLst>
          </p:cNvPr>
          <p:cNvSpPr>
            <a:spLocks noGrp="1"/>
          </p:cNvSpPr>
          <p:nvPr>
            <p:ph type="body" idx="17" hasCustomPrompt="1"/>
          </p:nvPr>
        </p:nvSpPr>
        <p:spPr>
          <a:xfrm>
            <a:off x="8021527"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3</a:t>
            </a:r>
          </a:p>
        </p:txBody>
      </p:sp>
      <p:pic>
        <p:nvPicPr>
          <p:cNvPr id="5" name="Graphic 4">
            <a:extLst>
              <a:ext uri="{FF2B5EF4-FFF2-40B4-BE49-F238E27FC236}">
                <a16:creationId xmlns:a16="http://schemas.microsoft.com/office/drawing/2014/main" id="{27D6F1EF-E7CC-F9FB-E91E-5519082911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9" name="Text Placeholder 33">
            <a:extLst>
              <a:ext uri="{FF2B5EF4-FFF2-40B4-BE49-F238E27FC236}">
                <a16:creationId xmlns:a16="http://schemas.microsoft.com/office/drawing/2014/main" id="{82D5592F-0748-8FA8-5905-06E9A6B9F267}"/>
              </a:ext>
            </a:extLst>
          </p:cNvPr>
          <p:cNvSpPr>
            <a:spLocks noGrp="1"/>
          </p:cNvSpPr>
          <p:nvPr>
            <p:ph type="body" sz="quarter" idx="14" hasCustomPrompt="1"/>
          </p:nvPr>
        </p:nvSpPr>
        <p:spPr>
          <a:xfrm>
            <a:off x="885173" y="2256366"/>
            <a:ext cx="3113623" cy="3795637"/>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31" name="Text Placeholder 33">
            <a:extLst>
              <a:ext uri="{FF2B5EF4-FFF2-40B4-BE49-F238E27FC236}">
                <a16:creationId xmlns:a16="http://schemas.microsoft.com/office/drawing/2014/main" id="{8CBE1362-FF58-303D-1068-731B5B52001F}"/>
              </a:ext>
            </a:extLst>
          </p:cNvPr>
          <p:cNvSpPr>
            <a:spLocks noGrp="1"/>
          </p:cNvSpPr>
          <p:nvPr>
            <p:ph type="body" sz="quarter" idx="19" hasCustomPrompt="1"/>
          </p:nvPr>
        </p:nvSpPr>
        <p:spPr>
          <a:xfrm>
            <a:off x="4454491"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36" name="Text Placeholder 33">
            <a:extLst>
              <a:ext uri="{FF2B5EF4-FFF2-40B4-BE49-F238E27FC236}">
                <a16:creationId xmlns:a16="http://schemas.microsoft.com/office/drawing/2014/main" id="{04104D27-89F1-DCEB-62C1-3AEDB49F130B}"/>
              </a:ext>
            </a:extLst>
          </p:cNvPr>
          <p:cNvSpPr>
            <a:spLocks noGrp="1"/>
          </p:cNvSpPr>
          <p:nvPr>
            <p:ph type="body" sz="quarter" idx="21" hasCustomPrompt="1"/>
          </p:nvPr>
        </p:nvSpPr>
        <p:spPr>
          <a:xfrm>
            <a:off x="8050434"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757490623"/>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231E3D5-C22D-F341-A69F-E3B87EAC2F7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2220" y="0"/>
            <a:ext cx="4089780" cy="6858638"/>
          </a:xfrm>
          <a:prstGeom prst="rect">
            <a:avLst/>
          </a:prstGeom>
        </p:spPr>
      </p:pic>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3" y="2127583"/>
            <a:ext cx="7179749"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3/6/2024</a:t>
            </a:fld>
            <a:endParaRPr lang="en-US" dirty="0"/>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7184698" cy="453604"/>
          </a:xfrm>
          <a:prstGeom prst="rect">
            <a:avLst/>
          </a:prstGeom>
        </p:spPr>
        <p:txBody>
          <a:bodyPr/>
          <a:lstStyle>
            <a:lvl1pPr marL="0" indent="0">
              <a:buNone/>
              <a:defRPr sz="2400">
                <a:latin typeface="Franklin Gothic Book" panose="020B0503020102020204" pitchFamily="34" charset="0"/>
              </a:defRPr>
            </a:lvl1pPr>
          </a:lstStyle>
          <a:p>
            <a:pPr lvl="0"/>
            <a:r>
              <a:rPr lang="en-US" dirty="0"/>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3" y="3552014"/>
            <a:ext cx="7159957" cy="383797"/>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dirty="0"/>
              <a:t>Name, Title</a:t>
            </a:r>
          </a:p>
        </p:txBody>
      </p:sp>
      <p:pic>
        <p:nvPicPr>
          <p:cNvPr id="6" name="Graphic 5">
            <a:extLst>
              <a:ext uri="{FF2B5EF4-FFF2-40B4-BE49-F238E27FC236}">
                <a16:creationId xmlns:a16="http://schemas.microsoft.com/office/drawing/2014/main" id="{2B87D8FE-1BD2-60F4-DAE6-E279E3F9BE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3770328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122907980"/>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9D1C5-D3E7-21B1-157E-922C3063B9A2}"/>
              </a:ext>
              <a:ext uri="{C183D7F6-B498-43B3-948B-1728B52AA6E4}">
                <adec:decorative xmlns:adec="http://schemas.microsoft.com/office/drawing/2017/decorative" val="1"/>
              </a:ext>
            </a:extLst>
          </p:cNvPr>
          <p:cNvSpPr/>
          <p:nvPr userDrawn="1"/>
        </p:nvSpPr>
        <p:spPr>
          <a:xfrm>
            <a:off x="982343" y="722568"/>
            <a:ext cx="10620292" cy="4868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DD5968C-FF86-3747-C728-7A7D00735EAC}"/>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A56AD56C-AD34-EB58-4D19-9FDB3ECD252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70454E-0EB9-23C2-3FFA-E65B3012C38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DF5195-613D-DDC6-ACAE-F4C099BBAFCE}"/>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C1DD92-9030-ED36-3028-0BB60741E1A4}"/>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E372D6-F7F7-E234-E9C9-BBF4752D6D6E}"/>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FB163B-6B17-D7AB-D4BE-164735E2C6C6}"/>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9BE4E8-0566-0AA9-F26D-40456BCA3DFD}"/>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43655B-0DE9-B0AA-6B84-3A20E38B2DF9}"/>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A4A3B0-BEF9-40DE-4C6C-83006C90981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976CF-81E9-19FE-8535-DD941861990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1D414A-216C-FF3F-F187-E0FE544D7891}"/>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6FC3A0-D2B4-93F3-16E8-BA913B06EA4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4038FF-F466-14D3-FED8-0DE6CEB381E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122F4B-96BC-A6BD-6C08-924C4F225E14}"/>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0778DC4B-2968-1769-B733-1C047B1C4E0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edia Placeholder 2">
            <a:extLst>
              <a:ext uri="{FF2B5EF4-FFF2-40B4-BE49-F238E27FC236}">
                <a16:creationId xmlns:a16="http://schemas.microsoft.com/office/drawing/2014/main" id="{C6F4824A-6DDD-1926-3DC0-14E42B1C3DE8}"/>
              </a:ext>
            </a:extLst>
          </p:cNvPr>
          <p:cNvSpPr>
            <a:spLocks noGrp="1"/>
          </p:cNvSpPr>
          <p:nvPr>
            <p:ph type="media" sz="quarter" idx="13"/>
          </p:nvPr>
        </p:nvSpPr>
        <p:spPr>
          <a:xfrm>
            <a:off x="762000" y="872158"/>
            <a:ext cx="10594975" cy="4868863"/>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215BE54D-F60F-9DAE-73A6-8062F9695574}"/>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dirty="0">
              <a:solidFill>
                <a:schemeClr val="tx1">
                  <a:lumMod val="65000"/>
                  <a:lumOff val="35000"/>
                </a:schemeClr>
              </a:solidFill>
              <a:latin typeface="Franklin Gothic Book" panose="020B0503020102020204" pitchFamily="34" charset="0"/>
            </a:endParaRPr>
          </a:p>
        </p:txBody>
      </p:sp>
      <p:pic>
        <p:nvPicPr>
          <p:cNvPr id="21" name="Graphic 20">
            <a:extLst>
              <a:ext uri="{FF2B5EF4-FFF2-40B4-BE49-F238E27FC236}">
                <a16:creationId xmlns:a16="http://schemas.microsoft.com/office/drawing/2014/main" id="{8BA2698A-6C47-A60D-86E1-60AF763BA3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2458" y="6444998"/>
            <a:ext cx="1750237" cy="366604"/>
          </a:xfrm>
          <a:prstGeom prst="rect">
            <a:avLst/>
          </a:prstGeom>
        </p:spPr>
      </p:pic>
    </p:spTree>
    <p:extLst>
      <p:ext uri="{BB962C8B-B14F-4D97-AF65-F5344CB8AC3E}">
        <p14:creationId xmlns:p14="http://schemas.microsoft.com/office/powerpoint/2010/main" val="171110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B74A-B6EF-D908-4379-55AA4AAEA0C1}"/>
              </a:ext>
            </a:extLst>
          </p:cNvPr>
          <p:cNvSpPr>
            <a:spLocks noGrp="1"/>
          </p:cNvSpPr>
          <p:nvPr>
            <p:ph type="title" hasCustomPrompt="1"/>
          </p:nvPr>
        </p:nvSpPr>
        <p:spPr>
          <a:xfrm>
            <a:off x="772633" y="370952"/>
            <a:ext cx="8977423" cy="941867"/>
          </a:xfrm>
          <a:prstGeom prst="rect">
            <a:avLst/>
          </a:prstGeom>
        </p:spPr>
        <p:txBody>
          <a:bodyPr anchor="t"/>
          <a:lstStyle>
            <a:lvl1pPr>
              <a:defRPr sz="3600">
                <a:solidFill>
                  <a:srgbClr val="0B6FAD"/>
                </a:solidFill>
                <a:latin typeface="Franklin Gothic Heavy" panose="020B0903020102020204" pitchFamily="34" charset="0"/>
              </a:defRPr>
            </a:lvl1pPr>
          </a:lstStyle>
          <a:p>
            <a:r>
              <a:rPr lang="en-US"/>
              <a:t>Content Title</a:t>
            </a:r>
          </a:p>
        </p:txBody>
      </p:sp>
      <p:sp>
        <p:nvSpPr>
          <p:cNvPr id="3" name="Picture Placeholder 2">
            <a:extLst>
              <a:ext uri="{FF2B5EF4-FFF2-40B4-BE49-F238E27FC236}">
                <a16:creationId xmlns:a16="http://schemas.microsoft.com/office/drawing/2014/main" id="{8B15C857-3C3A-AFD7-D6F4-53BB8F77031D}"/>
              </a:ext>
            </a:extLst>
          </p:cNvPr>
          <p:cNvSpPr>
            <a:spLocks noGrp="1"/>
          </p:cNvSpPr>
          <p:nvPr>
            <p:ph type="pic" idx="1"/>
          </p:nvPr>
        </p:nvSpPr>
        <p:spPr>
          <a:xfrm>
            <a:off x="7474688" y="1436349"/>
            <a:ext cx="3880700" cy="4716088"/>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a:extLst>
              <a:ext uri="{FF2B5EF4-FFF2-40B4-BE49-F238E27FC236}">
                <a16:creationId xmlns:a16="http://schemas.microsoft.com/office/drawing/2014/main" id="{2FD21B2A-A29E-BABE-9141-7209BAA43DD0}"/>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0" name="Straight Connector 9">
            <a:extLst>
              <a:ext uri="{FF2B5EF4-FFF2-40B4-BE49-F238E27FC236}">
                <a16:creationId xmlns:a16="http://schemas.microsoft.com/office/drawing/2014/main" id="{6C97530F-7CC1-1E59-73FF-B52705FD19A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7455F8-BB9E-F22C-BB61-71729BED79DC}"/>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3C343E-E1D4-4792-43DA-E723B918B427}"/>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50D96C-0E03-5553-BC0B-F89AA659909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838331-FB57-3BFB-70B5-11CC114380F3}"/>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FBBDC3-6FEC-AD3D-41AB-FD19C69B805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A86DE1-95D6-D2B2-5B78-C4CEB74D4265}"/>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846625-91B6-FCBD-1B6B-59ECAFF0F6AF}"/>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6E6CCE-1CE5-4D3F-E157-6E860396C607}"/>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306675-A62A-3D95-E127-3A3FFF2384A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1A6808-E778-F7C6-8BD5-583B378A8CB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DC00-0122-B4B8-8AED-026F354C7480}"/>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796080-2DE6-0322-8B3B-C6F86545474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DA5B02-45A3-DC9D-5BFC-BE76FB4572F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EE483278-4762-1CF6-1269-20C135A55EE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01E51631-1862-617B-4577-FC18F662E8E6}"/>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6" name="Graphic 5">
            <a:extLst>
              <a:ext uri="{FF2B5EF4-FFF2-40B4-BE49-F238E27FC236}">
                <a16:creationId xmlns:a16="http://schemas.microsoft.com/office/drawing/2014/main" id="{725887E5-14C7-0B89-2939-21B3F28ED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8" name="Text Placeholder 33">
            <a:extLst>
              <a:ext uri="{FF2B5EF4-FFF2-40B4-BE49-F238E27FC236}">
                <a16:creationId xmlns:a16="http://schemas.microsoft.com/office/drawing/2014/main" id="{1E84AFB5-1A03-D3D8-9FA9-56C2DEB0913B}"/>
              </a:ext>
            </a:extLst>
          </p:cNvPr>
          <p:cNvSpPr>
            <a:spLocks noGrp="1"/>
          </p:cNvSpPr>
          <p:nvPr>
            <p:ph type="body" sz="quarter" idx="15" hasCustomPrompt="1"/>
          </p:nvPr>
        </p:nvSpPr>
        <p:spPr>
          <a:xfrm>
            <a:off x="767735" y="1437350"/>
            <a:ext cx="6473037"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2641614160"/>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B6FAD"/>
        </a:solidFill>
        <a:effectLst/>
      </p:bgPr>
    </p:bg>
    <p:spTree>
      <p:nvGrpSpPr>
        <p:cNvPr id="1" name=""/>
        <p:cNvGrpSpPr/>
        <p:nvPr/>
      </p:nvGrpSpPr>
      <p:grpSpPr>
        <a:xfrm>
          <a:off x="0" y="0"/>
          <a:ext cx="0" cy="0"/>
          <a:chOff x="0" y="0"/>
          <a:chExt cx="0" cy="0"/>
        </a:xfrm>
      </p:grpSpPr>
      <p:sp>
        <p:nvSpPr>
          <p:cNvPr id="28" name="Graphic 26">
            <a:extLst>
              <a:ext uri="{FF2B5EF4-FFF2-40B4-BE49-F238E27FC236}">
                <a16:creationId xmlns:a16="http://schemas.microsoft.com/office/drawing/2014/main" id="{A029101D-9DBF-535F-C783-2C5EAC086F55}"/>
              </a:ext>
              <a:ext uri="{C183D7F6-B498-43B3-948B-1728B52AA6E4}">
                <adec:decorative xmlns:adec="http://schemas.microsoft.com/office/drawing/2017/decorative" val="1"/>
              </a:ext>
            </a:extLst>
          </p:cNvPr>
          <p:cNvSpPr/>
          <p:nvPr/>
        </p:nvSpPr>
        <p:spPr>
          <a:xfrm>
            <a:off x="7924800" y="810202"/>
            <a:ext cx="4233271" cy="6061289"/>
          </a:xfrm>
          <a:custGeom>
            <a:avLst/>
            <a:gdLst>
              <a:gd name="connsiteX0" fmla="*/ 4233272 w 4233271"/>
              <a:gd name="connsiteY0" fmla="*/ 801958 h 6061289"/>
              <a:gd name="connsiteX1" fmla="*/ 2842291 w 4233271"/>
              <a:gd name="connsiteY1" fmla="*/ 0 h 6061289"/>
              <a:gd name="connsiteX2" fmla="*/ 1451620 w 4233271"/>
              <a:gd name="connsiteY2" fmla="*/ 801958 h 6061289"/>
              <a:gd name="connsiteX3" fmla="*/ 1451620 w 4233271"/>
              <a:gd name="connsiteY3" fmla="*/ 2456588 h 6061289"/>
              <a:gd name="connsiteX4" fmla="*/ 0 w 4233271"/>
              <a:gd name="connsiteY4" fmla="*/ 3278863 h 6061289"/>
              <a:gd name="connsiteX5" fmla="*/ 0 w 4233271"/>
              <a:gd name="connsiteY5" fmla="*/ 4892859 h 6061289"/>
              <a:gd name="connsiteX6" fmla="*/ 1421223 w 4233271"/>
              <a:gd name="connsiteY6" fmla="*/ 5704899 h 6061289"/>
              <a:gd name="connsiteX7" fmla="*/ 1421223 w 4233271"/>
              <a:gd name="connsiteY7" fmla="*/ 6061290 h 6061289"/>
              <a:gd name="connsiteX8" fmla="*/ 4233272 w 4233271"/>
              <a:gd name="connsiteY8" fmla="*/ 6061290 h 6061289"/>
              <a:gd name="connsiteX9" fmla="*/ 4233272 w 4233271"/>
              <a:gd name="connsiteY9" fmla="*/ 801958 h 60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3271" h="6061289">
                <a:moveTo>
                  <a:pt x="4233272" y="801958"/>
                </a:moveTo>
                <a:lnTo>
                  <a:pt x="2842291" y="0"/>
                </a:lnTo>
                <a:lnTo>
                  <a:pt x="1451620" y="801958"/>
                </a:lnTo>
                <a:lnTo>
                  <a:pt x="1451620" y="2456588"/>
                </a:lnTo>
                <a:lnTo>
                  <a:pt x="0" y="3278863"/>
                </a:lnTo>
                <a:lnTo>
                  <a:pt x="0" y="4892859"/>
                </a:lnTo>
                <a:lnTo>
                  <a:pt x="1421223" y="5704899"/>
                </a:lnTo>
                <a:lnTo>
                  <a:pt x="1421223" y="6061290"/>
                </a:lnTo>
                <a:lnTo>
                  <a:pt x="4233272" y="6061290"/>
                </a:lnTo>
                <a:lnTo>
                  <a:pt x="4233272" y="801958"/>
                </a:lnTo>
                <a:close/>
              </a:path>
            </a:pathLst>
          </a:custGeom>
          <a:solidFill>
            <a:srgbClr val="0D81C8"/>
          </a:solidFill>
          <a:ln w="15491"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BDA268-FC12-3AFD-47EB-91ED24F952BD}"/>
              </a:ext>
            </a:extLst>
          </p:cNvPr>
          <p:cNvSpPr>
            <a:spLocks noGrp="1"/>
          </p:cNvSpPr>
          <p:nvPr>
            <p:ph type="title" hasCustomPrompt="1"/>
          </p:nvPr>
        </p:nvSpPr>
        <p:spPr>
          <a:xfrm>
            <a:off x="767733" y="1274301"/>
            <a:ext cx="6473039" cy="662783"/>
          </a:xfrm>
          <a:prstGeom prst="rect">
            <a:avLst/>
          </a:prstGeom>
        </p:spPr>
        <p:txBody>
          <a:bodyPr/>
          <a:lstStyle>
            <a:lvl1pPr>
              <a:defRPr sz="3600">
                <a:solidFill>
                  <a:schemeClr val="bg1">
                    <a:lumMod val="95000"/>
                  </a:schemeClr>
                </a:solidFill>
                <a:latin typeface="Franklin Gothic Heavy" panose="020B0903020102020204" pitchFamily="34" charset="0"/>
              </a:defRPr>
            </a:lvl1pPr>
          </a:lstStyle>
          <a:p>
            <a:r>
              <a:rPr lang="en-US"/>
              <a:t>Thank you!</a:t>
            </a:r>
          </a:p>
        </p:txBody>
      </p:sp>
      <p:sp>
        <p:nvSpPr>
          <p:cNvPr id="3" name="Content Placeholder 4">
            <a:extLst>
              <a:ext uri="{FF2B5EF4-FFF2-40B4-BE49-F238E27FC236}">
                <a16:creationId xmlns:a16="http://schemas.microsoft.com/office/drawing/2014/main" id="{85898A3C-DC84-C39C-0C3D-DAD473FB7251}"/>
              </a:ext>
            </a:extLst>
          </p:cNvPr>
          <p:cNvSpPr>
            <a:spLocks noGrp="1"/>
          </p:cNvSpPr>
          <p:nvPr>
            <p:ph sz="quarter" idx="13" hasCustomPrompt="1"/>
          </p:nvPr>
        </p:nvSpPr>
        <p:spPr>
          <a:xfrm>
            <a:off x="767733" y="2093495"/>
            <a:ext cx="6473039" cy="2533096"/>
          </a:xfrm>
          <a:prstGeom prst="rect">
            <a:avLst/>
          </a:prstGeom>
        </p:spPr>
        <p:txBody>
          <a:bodyPr/>
          <a:lstStyle>
            <a:lvl1pPr marL="0" indent="0">
              <a:buNone/>
              <a:defRPr sz="2400">
                <a:solidFill>
                  <a:schemeClr val="bg1"/>
                </a:solidFill>
                <a:latin typeface="Franklin Gothic Demi" panose="020B0703020102020204" pitchFamily="34" charset="0"/>
              </a:defRPr>
            </a:lvl1pPr>
            <a:lvl2pPr marL="0" indent="0">
              <a:buNone/>
              <a:defRPr sz="2000">
                <a:solidFill>
                  <a:schemeClr val="bg1"/>
                </a:solidFill>
                <a:latin typeface="Franklin Gothic Book" panose="020B0503020102020204" pitchFamily="34" charset="0"/>
              </a:defRPr>
            </a:lvl2pPr>
            <a:lvl3pPr marL="91440" indent="0">
              <a:buNone/>
              <a:defRPr sz="1400"/>
            </a:lvl3pPr>
            <a:lvl4pPr marL="274320" indent="0">
              <a:buFont typeface="Courier New" panose="02070309020205020404" pitchFamily="49" charset="0"/>
              <a:buNone/>
              <a:defRPr sz="1400"/>
            </a:lvl4pPr>
            <a:lvl5pPr marL="548640" indent="0">
              <a:buNone/>
              <a:defRPr sz="1200"/>
            </a:lvl5pPr>
          </a:lstStyle>
          <a:p>
            <a:pPr lvl="0"/>
            <a:r>
              <a:rPr lang="en-US"/>
              <a:t>Presenter Name</a:t>
            </a:r>
          </a:p>
          <a:p>
            <a:pPr lvl="1"/>
            <a:r>
              <a:rPr lang="en-US"/>
              <a:t>Phone</a:t>
            </a:r>
          </a:p>
          <a:p>
            <a:pPr lvl="1"/>
            <a:r>
              <a:rPr lang="en-US"/>
              <a:t>email@dot.gov</a:t>
            </a:r>
          </a:p>
          <a:p>
            <a:pPr lvl="1"/>
            <a:endParaRPr lang="en-US"/>
          </a:p>
          <a:p>
            <a:pPr lvl="0"/>
            <a:r>
              <a:rPr lang="en-US"/>
              <a:t>Presenter Name</a:t>
            </a:r>
          </a:p>
          <a:p>
            <a:pPr lvl="1"/>
            <a:r>
              <a:rPr lang="en-US"/>
              <a:t>Phone</a:t>
            </a:r>
          </a:p>
          <a:p>
            <a:pPr lvl="1"/>
            <a:r>
              <a:rPr lang="en-US"/>
              <a:t>email@dot.gov</a:t>
            </a:r>
          </a:p>
          <a:p>
            <a:pPr lvl="1"/>
            <a:endParaRPr lang="en-US"/>
          </a:p>
        </p:txBody>
      </p:sp>
      <p:sp>
        <p:nvSpPr>
          <p:cNvPr id="20" name="Hexagon 19">
            <a:extLst>
              <a:ext uri="{FF2B5EF4-FFF2-40B4-BE49-F238E27FC236}">
                <a16:creationId xmlns:a16="http://schemas.microsoft.com/office/drawing/2014/main" id="{CA51F179-2281-53C0-C76B-86540D267258}"/>
              </a:ext>
              <a:ext uri="{C183D7F6-B498-43B3-948B-1728B52AA6E4}">
                <adec:decorative xmlns:adec="http://schemas.microsoft.com/office/drawing/2017/decorative" val="1"/>
              </a:ext>
            </a:extLst>
          </p:cNvPr>
          <p:cNvSpPr/>
          <p:nvPr userDrawn="1"/>
        </p:nvSpPr>
        <p:spPr>
          <a:xfrm rot="5400000">
            <a:off x="7474680" y="2000252"/>
            <a:ext cx="5808928" cy="2857499"/>
          </a:xfrm>
          <a:prstGeom prst="hexagon">
            <a:avLst>
              <a:gd name="adj" fmla="val 28610"/>
              <a:gd name="vf" fmla="val 115470"/>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pic>
        <p:nvPicPr>
          <p:cNvPr id="6" name="Picture 5">
            <a:extLst>
              <a:ext uri="{FF2B5EF4-FFF2-40B4-BE49-F238E27FC236}">
                <a16:creationId xmlns:a16="http://schemas.microsoft.com/office/drawing/2014/main" id="{6447164E-4349-6ED4-94F5-4D541200C506}"/>
              </a:ext>
            </a:extLst>
          </p:cNvPr>
          <p:cNvPicPr>
            <a:picLocks noChangeAspect="1"/>
          </p:cNvPicPr>
          <p:nvPr userDrawn="1"/>
        </p:nvPicPr>
        <p:blipFill>
          <a:blip r:embed="rId2"/>
          <a:stretch>
            <a:fillRect/>
          </a:stretch>
        </p:blipFill>
        <p:spPr>
          <a:xfrm>
            <a:off x="411015" y="6333466"/>
            <a:ext cx="1247775" cy="523875"/>
          </a:xfrm>
          <a:prstGeom prst="rect">
            <a:avLst/>
          </a:prstGeom>
        </p:spPr>
      </p:pic>
      <p:pic>
        <p:nvPicPr>
          <p:cNvPr id="4" name="Graphic 3">
            <a:extLst>
              <a:ext uri="{FF2B5EF4-FFF2-40B4-BE49-F238E27FC236}">
                <a16:creationId xmlns:a16="http://schemas.microsoft.com/office/drawing/2014/main" id="{F7C9F71C-85E3-6C19-F9A2-BB6A19F40D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7733" y="6058154"/>
            <a:ext cx="2628779" cy="550623"/>
          </a:xfrm>
          <a:prstGeom prst="rect">
            <a:avLst/>
          </a:prstGeom>
        </p:spPr>
      </p:pic>
    </p:spTree>
    <p:extLst>
      <p:ext uri="{BB962C8B-B14F-4D97-AF65-F5344CB8AC3E}">
        <p14:creationId xmlns:p14="http://schemas.microsoft.com/office/powerpoint/2010/main" val="252782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7FEA72D-ADAD-F44B-9AED-FB6111D152C1}"/>
              </a:ext>
            </a:extLst>
          </p:cNvPr>
          <p:cNvCxnSpPr>
            <a:cxnSpLocks/>
          </p:cNvCxnSpPr>
          <p:nvPr userDrawn="1"/>
        </p:nvCxnSpPr>
        <p:spPr>
          <a:xfrm>
            <a:off x="3907232" y="2095719"/>
            <a:ext cx="15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683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146329"/>
            <a:ext cx="9601200" cy="914400"/>
          </a:xfrm>
        </p:spPr>
        <p:txBody>
          <a:bodyPr/>
          <a:lstStyle>
            <a:lvl1pPr>
              <a:defRPr sz="4000" b="1" baseline="0">
                <a:solidFill>
                  <a:srgbClr val="395B74"/>
                </a:solidFill>
                <a:latin typeface="+mn-lt"/>
                <a:cs typeface="Raavi" pitchFamily="34" charset="0"/>
              </a:defRPr>
            </a:lvl1pPr>
          </a:lstStyle>
          <a:p>
            <a:r>
              <a:rPr lang="en-US"/>
              <a:t>Click to edit Master title style</a:t>
            </a:r>
          </a:p>
        </p:txBody>
      </p:sp>
      <p:sp>
        <p:nvSpPr>
          <p:cNvPr id="3" name="Content Placeholder 2"/>
          <p:cNvSpPr>
            <a:spLocks noGrp="1"/>
          </p:cNvSpPr>
          <p:nvPr>
            <p:ph idx="1"/>
          </p:nvPr>
        </p:nvSpPr>
        <p:spPr>
          <a:xfrm>
            <a:off x="609605" y="1148614"/>
            <a:ext cx="11030091" cy="4525963"/>
          </a:xfrm>
        </p:spPr>
        <p:txBody>
          <a:bodyPr/>
          <a:lstStyle>
            <a:lvl1pPr marL="0" indent="0">
              <a:spcBef>
                <a:spcPts val="0"/>
              </a:spcBef>
              <a:spcAft>
                <a:spcPts val="600"/>
              </a:spcAft>
              <a:buNone/>
              <a:defRPr sz="2400" b="0" i="0" baseline="0">
                <a:latin typeface="Calibri" panose="020F0502020204030204" pitchFamily="34" charset="0"/>
                <a:cs typeface="Calibri" panose="020F0502020204030204" pitchFamily="34" charset="0"/>
              </a:defRPr>
            </a:lvl1pPr>
            <a:lvl2pPr marL="557199" indent="-214308">
              <a:spcBef>
                <a:spcPts val="0"/>
              </a:spcBef>
              <a:spcAft>
                <a:spcPts val="600"/>
              </a:spcAft>
              <a:buFont typeface="Arial" panose="020B0604020202020204" pitchFamily="34" charset="0"/>
              <a:buChar char="•"/>
              <a:defRPr sz="2200" b="0" i="0" baseline="0">
                <a:latin typeface="Calibri" panose="020F0502020204030204" pitchFamily="34" charset="0"/>
                <a:cs typeface="Calibri" panose="020F0502020204030204" pitchFamily="34" charset="0"/>
              </a:defRPr>
            </a:lvl2pPr>
            <a:lvl3pPr marL="857229" indent="-171446">
              <a:spcBef>
                <a:spcPts val="0"/>
              </a:spcBef>
              <a:spcAft>
                <a:spcPts val="600"/>
              </a:spcAft>
              <a:buFont typeface="Calibri Light" panose="020F0302020204030204" pitchFamily="34" charset="0"/>
              <a:buChar char="–"/>
              <a:defRPr sz="2000" b="0" i="0" baseline="0">
                <a:latin typeface="Calibri" panose="020F0502020204030204" pitchFamily="34" charset="0"/>
                <a:cs typeface="Calibri" panose="020F0502020204030204" pitchFamily="34" charset="0"/>
              </a:defRPr>
            </a:lvl3pPr>
            <a:lvl4pPr marL="1200121" indent="-171446">
              <a:spcBef>
                <a:spcPts val="0"/>
              </a:spcBef>
              <a:spcAft>
                <a:spcPts val="600"/>
              </a:spcAft>
              <a:buFont typeface="Calibri" panose="020F0502020204030204" pitchFamily="34" charset="0"/>
              <a:buChar char="»"/>
              <a:defRPr sz="1800" b="0" i="0" baseline="0">
                <a:latin typeface="Calibri" panose="020F0502020204030204" pitchFamily="34" charset="0"/>
                <a:cs typeface="Calibri" panose="020F0502020204030204" pitchFamily="34" charset="0"/>
              </a:defRPr>
            </a:lvl4pPr>
            <a:lvl5pPr marL="1543012" indent="-171446">
              <a:spcBef>
                <a:spcPts val="0"/>
              </a:spcBef>
              <a:spcAft>
                <a:spcPts val="600"/>
              </a:spcAft>
              <a:buFont typeface="Arial" panose="020B0604020202020204" pitchFamily="34" charset="0"/>
              <a:buChar char="•"/>
              <a:defRPr sz="1800" b="0" i="0"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978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945312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91" y="2906713"/>
            <a:ext cx="9029055" cy="1500187"/>
          </a:xfr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78761216-5B07-BD4E-9B80-16A978AEE67E}"/>
              </a:ext>
            </a:extLst>
          </p:cNvPr>
          <p:cNvSpPr txBox="1">
            <a:spLocks/>
          </p:cNvSpPr>
          <p:nvPr userDrawn="1"/>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371070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149857"/>
            <a:ext cx="9601200" cy="914400"/>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1" y="1290918"/>
            <a:ext cx="5379731" cy="4787153"/>
          </a:xfrm>
        </p:spPr>
        <p:txBody>
          <a:bodyPr/>
          <a:lstStyle>
            <a:lvl1pPr marL="0" indent="0">
              <a:buNone/>
              <a:defRPr sz="2400" b="0" i="0">
                <a:latin typeface="Calibri" panose="020F0502020204030204" pitchFamily="34" charset="0"/>
                <a:cs typeface="Calibri" panose="020F0502020204030204" pitchFamily="34" charset="0"/>
              </a:defRPr>
            </a:lvl1pPr>
            <a:lvl2pPr marL="557199" indent="-214308">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857229" indent="-171446">
              <a:buFont typeface="Calibri Light" panose="020F0302020204030204" pitchFamily="34" charset="0"/>
              <a:buChar char="–"/>
              <a:defRPr sz="1800" b="0" i="0">
                <a:latin typeface="Calibri" panose="020F0502020204030204" pitchFamily="34" charset="0"/>
                <a:cs typeface="Calibri" panose="020F0502020204030204" pitchFamily="34" charset="0"/>
              </a:defRPr>
            </a:lvl3pPr>
            <a:lvl4pPr marL="1200121" indent="-171446">
              <a:buFont typeface="Calibri Light" panose="020F0302020204030204" pitchFamily="34" charset="0"/>
              <a:buChar char="»"/>
              <a:defRPr sz="1600" b="0" i="0">
                <a:latin typeface="Calibri" panose="020F0502020204030204" pitchFamily="34" charset="0"/>
                <a:cs typeface="Calibri" panose="020F0502020204030204" pitchFamily="34" charset="0"/>
              </a:defRPr>
            </a:lvl4pPr>
            <a:lvl5pPr marL="1543012" indent="-171446">
              <a:buFont typeface="Arial" panose="020B0604020202020204" pitchFamily="34" charset="0"/>
              <a:buChar char="•"/>
              <a:defRPr sz="1400" b="0" i="0">
                <a:latin typeface="Calibri" panose="020F0502020204030204" pitchFamily="34" charset="0"/>
                <a:cs typeface="Calibri" panose="020F0502020204030204" pitchFamily="34" charset="0"/>
              </a:defRPr>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673" y="1290918"/>
            <a:ext cx="5379731" cy="4787153"/>
          </a:xfrm>
        </p:spPr>
        <p:txBody>
          <a:bodyPr/>
          <a:lstStyle>
            <a:lvl1pPr marL="0" indent="0">
              <a:buNone/>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marL="1200121" indent="-171446">
              <a:buFont typeface="Arial" panose="020B0604020202020204" pitchFamily="34" charset="0"/>
              <a:buChar char="»"/>
              <a:defRPr sz="1600">
                <a:latin typeface="Calibri" panose="020F0502020204030204" pitchFamily="34" charset="0"/>
                <a:cs typeface="Calibri" panose="020F0502020204030204" pitchFamily="34" charset="0"/>
              </a:defRPr>
            </a:lvl4pPr>
            <a:lvl5pPr marL="1543012" indent="-171446">
              <a:buFont typeface="Arial" panose="020B0604020202020204" pitchFamily="34" charset="0"/>
              <a:buChar char="•"/>
              <a:defRPr sz="1400">
                <a:latin typeface="Calibri" panose="020F0502020204030204" pitchFamily="34" charset="0"/>
                <a:cs typeface="Calibri" panose="020F0502020204030204" pitchFamily="34" charset="0"/>
              </a:defRPr>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E7FAEFB-5591-E84B-A4E4-4A40595B8121}"/>
              </a:ext>
            </a:extLst>
          </p:cNvPr>
          <p:cNvSpPr txBox="1">
            <a:spLocks/>
          </p:cNvSpPr>
          <p:nvPr userDrawn="1"/>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1390482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6332"/>
            <a:ext cx="9601200" cy="914400"/>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7" y="1146271"/>
            <a:ext cx="5379724"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202673" y="1146271"/>
            <a:ext cx="5379731"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8" name="Slide Number Placeholder 4">
            <a:extLst>
              <a:ext uri="{FF2B5EF4-FFF2-40B4-BE49-F238E27FC236}">
                <a16:creationId xmlns:a16="http://schemas.microsoft.com/office/drawing/2014/main" id="{B33C5E03-3EEF-2F48-9B1B-747659931DBB}"/>
              </a:ext>
            </a:extLst>
          </p:cNvPr>
          <p:cNvSpPr txBox="1">
            <a:spLocks/>
          </p:cNvSpPr>
          <p:nvPr userDrawn="1"/>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
        <p:nvSpPr>
          <p:cNvPr id="9" name="Content Placeholder 2">
            <a:extLst>
              <a:ext uri="{FF2B5EF4-FFF2-40B4-BE49-F238E27FC236}">
                <a16:creationId xmlns:a16="http://schemas.microsoft.com/office/drawing/2014/main" id="{38CFC4C0-A167-432F-B2C8-C79F2F9543DF}"/>
              </a:ext>
            </a:extLst>
          </p:cNvPr>
          <p:cNvSpPr>
            <a:spLocks noGrp="1"/>
          </p:cNvSpPr>
          <p:nvPr>
            <p:ph sz="half" idx="10"/>
          </p:nvPr>
        </p:nvSpPr>
        <p:spPr>
          <a:xfrm>
            <a:off x="609601" y="1871576"/>
            <a:ext cx="5379731" cy="4206499"/>
          </a:xfrm>
        </p:spPr>
        <p:txBody>
          <a:bodyPr/>
          <a:lstStyle>
            <a:lvl1pPr marL="0" indent="0">
              <a:buNone/>
              <a:defRPr sz="2400" b="0" i="0">
                <a:latin typeface="Calibri" panose="020F0502020204030204" pitchFamily="34" charset="0"/>
                <a:cs typeface="Calibri" panose="020F0502020204030204" pitchFamily="34" charset="0"/>
              </a:defRPr>
            </a:lvl1pPr>
            <a:lvl2pPr marL="557199" indent="-214308">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857229" indent="-171446">
              <a:buFont typeface="Calibri Light" panose="020F0302020204030204" pitchFamily="34" charset="0"/>
              <a:buChar char="–"/>
              <a:defRPr sz="1800" b="0" i="0">
                <a:latin typeface="Calibri" panose="020F0502020204030204" pitchFamily="34" charset="0"/>
                <a:cs typeface="Calibri" panose="020F0502020204030204" pitchFamily="34" charset="0"/>
              </a:defRPr>
            </a:lvl3pPr>
            <a:lvl4pPr marL="1200121" indent="-171446">
              <a:buFont typeface="Calibri Light" panose="020F0302020204030204" pitchFamily="34" charset="0"/>
              <a:buChar char="»"/>
              <a:defRPr sz="1600" b="0" i="0">
                <a:latin typeface="Calibri" panose="020F0502020204030204" pitchFamily="34" charset="0"/>
                <a:cs typeface="Calibri" panose="020F0502020204030204" pitchFamily="34" charset="0"/>
              </a:defRPr>
            </a:lvl4pPr>
            <a:lvl5pPr marL="1543012" indent="-171446">
              <a:buFont typeface="Arial" panose="020B0604020202020204" pitchFamily="34" charset="0"/>
              <a:buChar char="•"/>
              <a:defRPr sz="1400" b="0" i="0">
                <a:latin typeface="Calibri" panose="020F0502020204030204" pitchFamily="34" charset="0"/>
                <a:cs typeface="Calibri" panose="020F0502020204030204" pitchFamily="34" charset="0"/>
              </a:defRPr>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C1A59A31-71B1-459A-9B15-45D2FEF3AD76}"/>
              </a:ext>
            </a:extLst>
          </p:cNvPr>
          <p:cNvSpPr>
            <a:spLocks noGrp="1"/>
          </p:cNvSpPr>
          <p:nvPr>
            <p:ph sz="half" idx="2"/>
          </p:nvPr>
        </p:nvSpPr>
        <p:spPr>
          <a:xfrm>
            <a:off x="6202673" y="1871576"/>
            <a:ext cx="5379731" cy="4206499"/>
          </a:xfrm>
        </p:spPr>
        <p:txBody>
          <a:bodyPr/>
          <a:lstStyle>
            <a:lvl1pPr marL="0" indent="0">
              <a:buNone/>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marL="1200121" indent="-171446">
              <a:buFont typeface="Arial" panose="020B0604020202020204" pitchFamily="34" charset="0"/>
              <a:buChar char="»"/>
              <a:defRPr sz="1600">
                <a:latin typeface="Calibri" panose="020F0502020204030204" pitchFamily="34" charset="0"/>
                <a:cs typeface="Calibri" panose="020F0502020204030204" pitchFamily="34" charset="0"/>
              </a:defRPr>
            </a:lvl4pPr>
            <a:lvl5pPr marL="1543012" indent="-171446">
              <a:buFont typeface="Arial" panose="020B0604020202020204" pitchFamily="34" charset="0"/>
              <a:buChar char="•"/>
              <a:defRPr sz="1400">
                <a:latin typeface="Calibri" panose="020F0502020204030204" pitchFamily="34" charset="0"/>
                <a:cs typeface="Calibri" panose="020F0502020204030204" pitchFamily="34" charset="0"/>
              </a:defRPr>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4414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9040"/>
            <a:ext cx="9601200" cy="914400"/>
          </a:xfrm>
        </p:spPr>
        <p:txBody>
          <a:bodyPr/>
          <a:lstStyle>
            <a:lvl1pPr>
              <a:defRPr b="1"/>
            </a:lvl1pPr>
          </a:lstStyle>
          <a:p>
            <a:r>
              <a:rPr lang="en-US"/>
              <a:t>Click to edit Master title style</a:t>
            </a:r>
          </a:p>
        </p:txBody>
      </p:sp>
      <p:sp>
        <p:nvSpPr>
          <p:cNvPr id="4" name="Slide Number Placeholder 4">
            <a:extLst>
              <a:ext uri="{FF2B5EF4-FFF2-40B4-BE49-F238E27FC236}">
                <a16:creationId xmlns:a16="http://schemas.microsoft.com/office/drawing/2014/main" id="{004E9E2A-5C59-2947-A240-E54453146C0C}"/>
              </a:ext>
            </a:extLst>
          </p:cNvPr>
          <p:cNvSpPr txBox="1">
            <a:spLocks/>
          </p:cNvSpPr>
          <p:nvPr userDrawn="1"/>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184164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AEAE-9880-8773-EAF9-05EAC95B063F}"/>
              </a:ext>
            </a:extLst>
          </p:cNvPr>
          <p:cNvSpPr>
            <a:spLocks noGrp="1"/>
          </p:cNvSpPr>
          <p:nvPr>
            <p:ph type="title" hasCustomPrompt="1"/>
          </p:nvPr>
        </p:nvSpPr>
        <p:spPr>
          <a:xfrm>
            <a:off x="773430" y="371114"/>
            <a:ext cx="8987790" cy="941705"/>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Agenda Example</a:t>
            </a:r>
          </a:p>
        </p:txBody>
      </p:sp>
      <p:sp>
        <p:nvSpPr>
          <p:cNvPr id="3" name="Picture Placeholder 2">
            <a:extLst>
              <a:ext uri="{FF2B5EF4-FFF2-40B4-BE49-F238E27FC236}">
                <a16:creationId xmlns:a16="http://schemas.microsoft.com/office/drawing/2014/main" id="{AF12F1C4-8994-18FF-5E09-3373904EE917}"/>
              </a:ext>
            </a:extLst>
          </p:cNvPr>
          <p:cNvSpPr>
            <a:spLocks noGrp="1"/>
          </p:cNvSpPr>
          <p:nvPr>
            <p:ph type="pic" idx="1"/>
          </p:nvPr>
        </p:nvSpPr>
        <p:spPr>
          <a:xfrm>
            <a:off x="773430" y="1436348"/>
            <a:ext cx="3880700" cy="4720549"/>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Text Placeholder 4">
            <a:extLst>
              <a:ext uri="{FF2B5EF4-FFF2-40B4-BE49-F238E27FC236}">
                <a16:creationId xmlns:a16="http://schemas.microsoft.com/office/drawing/2014/main" id="{59D79EAC-18D0-3E69-0B1F-83D0F64756EE}"/>
              </a:ext>
            </a:extLst>
          </p:cNvPr>
          <p:cNvSpPr>
            <a:spLocks noGrp="1"/>
          </p:cNvSpPr>
          <p:nvPr>
            <p:ph type="body" sz="quarter" idx="10" hasCustomPrompt="1"/>
          </p:nvPr>
        </p:nvSpPr>
        <p:spPr>
          <a:xfrm>
            <a:off x="4869180" y="1436348"/>
            <a:ext cx="4892040" cy="4717090"/>
          </a:xfrm>
          <a:prstGeom prst="rect">
            <a:avLst/>
          </a:prstGeom>
        </p:spPr>
        <p:txBody>
          <a:bodyPr/>
          <a:lstStyle>
            <a:lvl1pPr marL="342900" indent="-342900">
              <a:lnSpc>
                <a:spcPct val="120000"/>
              </a:lnSpc>
              <a:buFont typeface="+mj-lt"/>
              <a:buAutoNum type="arabicPeriod"/>
              <a:defRPr sz="2400">
                <a:latin typeface="Franklin Gothic Book" panose="020B0503020102020204" pitchFamily="34" charset="0"/>
              </a:defRPr>
            </a:lvl1pPr>
          </a:lstStyle>
          <a:p>
            <a:pPr lvl="0"/>
            <a:r>
              <a:rPr lang="en-US" dirty="0"/>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Agenda item</a:t>
            </a:r>
          </a:p>
          <a:p>
            <a:pPr lvl="0"/>
            <a:endParaRPr lang="en-US" dirty="0"/>
          </a:p>
        </p:txBody>
      </p:sp>
      <p:sp>
        <p:nvSpPr>
          <p:cNvPr id="6" name="Rectangle 5">
            <a:extLst>
              <a:ext uri="{FF2B5EF4-FFF2-40B4-BE49-F238E27FC236}">
                <a16:creationId xmlns:a16="http://schemas.microsoft.com/office/drawing/2014/main" id="{A1BF858A-A361-686E-D77D-90265C7D1E0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DE7B735F-4D4E-EBC5-A6A7-6EF090D0BE61}"/>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7A1FBA-3EAD-486E-016E-6722DD990B39}"/>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647C01-788E-6364-9D77-110EC237859F}"/>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EFE45E-92D9-03AE-8BD7-3FEE53152CF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C303CC-819C-5F8F-DA3F-E115D9F9D3C4}"/>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087715-D417-43EF-C0A5-C489DB37D66A}"/>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5F4CEE-1080-5F58-FB28-7C0EE5D1A40E}"/>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36697E-5467-112A-1E49-2BA7C4B0E2E3}"/>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5C7D88-7FB5-0396-894D-6AFEE4521D84}"/>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776680-6486-4C0E-C152-B0F3A6EC240A}"/>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4CE9E4-C368-67A4-58B2-C61B8CF5EA5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FA57A1-0914-32CE-4510-02B87EE7699E}"/>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78F77B-9376-FB24-3395-BF491A01D33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FEB705-C36D-D7E5-5173-05ACB9F32668}"/>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0BE603C7-7373-16CB-6931-B4D8310636B6}"/>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6ADCFFFE-4556-DA79-E567-9C3D1CE1CA25}"/>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26" name="Graphic 25">
            <a:extLst>
              <a:ext uri="{FF2B5EF4-FFF2-40B4-BE49-F238E27FC236}">
                <a16:creationId xmlns:a16="http://schemas.microsoft.com/office/drawing/2014/main" id="{4B737353-3A50-8B6F-5B3B-3666234219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1113144372"/>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4"/>
            <a:ext cx="9717739" cy="1035797"/>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4766733" y="1435106"/>
            <a:ext cx="6815664" cy="4691069"/>
          </a:xfrm>
        </p:spPr>
        <p:txBody>
          <a:bodyPr/>
          <a:lstStyle>
            <a:lvl1pPr>
              <a:defRPr sz="2400" b="0" i="0">
                <a:latin typeface="Calibri" panose="020F0502020204030204" pitchFamily="34" charset="0"/>
                <a:cs typeface="Calibri" panose="020F0502020204030204" pitchFamily="34" charset="0"/>
              </a:defRPr>
            </a:lvl1pPr>
            <a:lvl2pPr>
              <a:defRPr sz="21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500" b="0" i="0">
                <a:latin typeface="Calibri" panose="020F0502020204030204" pitchFamily="34" charset="0"/>
                <a:cs typeface="Calibri" panose="020F0502020204030204" pitchFamily="34" charset="0"/>
              </a:defRPr>
            </a:lvl4pPr>
            <a:lvl5pPr>
              <a:defRPr sz="1500" b="0" i="0">
                <a:latin typeface="Calibri" panose="020F0502020204030204" pitchFamily="34" charset="0"/>
                <a:cs typeface="Calibri" panose="020F050202020403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6" name="Slide Number Placeholder 4">
            <a:extLst>
              <a:ext uri="{FF2B5EF4-FFF2-40B4-BE49-F238E27FC236}">
                <a16:creationId xmlns:a16="http://schemas.microsoft.com/office/drawing/2014/main" id="{023B55BE-7A7A-BC4D-B0FC-3A20D5965522}"/>
              </a:ext>
            </a:extLst>
          </p:cNvPr>
          <p:cNvSpPr txBox="1">
            <a:spLocks/>
          </p:cNvSpPr>
          <p:nvPr userDrawn="1"/>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4059872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2400">
                <a:latin typeface="Calibri" panose="020F0502020204030204" pitchFamily="34" charset="0"/>
                <a:cs typeface="Calibri" panose="020F0502020204030204" pitchFamily="34" charset="0"/>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6" name="Slide Number Placeholder 4">
            <a:extLst>
              <a:ext uri="{FF2B5EF4-FFF2-40B4-BE49-F238E27FC236}">
                <a16:creationId xmlns:a16="http://schemas.microsoft.com/office/drawing/2014/main" id="{0AF10197-2F27-DF46-A3F1-00AA76B49337}"/>
              </a:ext>
            </a:extLst>
          </p:cNvPr>
          <p:cNvSpPr txBox="1">
            <a:spLocks/>
          </p:cNvSpPr>
          <p:nvPr userDrawn="1"/>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907803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940AEB-878D-2744-879F-39A47FD46712}"/>
              </a:ext>
            </a:extLst>
          </p:cNvPr>
          <p:cNvSpPr txBox="1"/>
          <p:nvPr userDrawn="1"/>
        </p:nvSpPr>
        <p:spPr>
          <a:xfrm>
            <a:off x="4815381" y="5586242"/>
            <a:ext cx="2564971" cy="461665"/>
          </a:xfrm>
          <a:prstGeom prst="rect">
            <a:avLst/>
          </a:prstGeom>
          <a:noFill/>
        </p:spPr>
        <p:txBody>
          <a:bodyPr wrap="square" rtlCol="0">
            <a:spAutoFit/>
          </a:bodyPr>
          <a:lstStyle/>
          <a:p>
            <a:pPr algn="ctr"/>
            <a:r>
              <a:rPr lang="en-US" altLang="en-US" sz="2400" cap="all" dirty="0">
                <a:solidFill>
                  <a:schemeClr val="bg2">
                    <a:lumMod val="75000"/>
                  </a:schemeClr>
                </a:solidFill>
                <a:latin typeface="Calibri Light" panose="020F0302020204030204" pitchFamily="34" charset="0"/>
                <a:ea typeface="Calibri" charset="0"/>
                <a:cs typeface="Calibri Light" panose="020F0302020204030204" pitchFamily="34" charset="0"/>
              </a:rPr>
              <a:t>transit.dot.gov</a:t>
            </a:r>
          </a:p>
        </p:txBody>
      </p:sp>
      <p:sp>
        <p:nvSpPr>
          <p:cNvPr id="6" name="Rectangle 5">
            <a:extLst>
              <a:ext uri="{FF2B5EF4-FFF2-40B4-BE49-F238E27FC236}">
                <a16:creationId xmlns:a16="http://schemas.microsoft.com/office/drawing/2014/main" id="{9F6A2075-D29F-514F-938A-128E52E64BC1}"/>
              </a:ext>
              <a:ext uri="{C183D7F6-B498-43B3-948B-1728B52AA6E4}">
                <adec:decorative xmlns:adec="http://schemas.microsoft.com/office/drawing/2017/decorative" val="1"/>
              </a:ext>
            </a:extLst>
          </p:cNvPr>
          <p:cNvSpPr/>
          <p:nvPr userDrawn="1"/>
        </p:nvSpPr>
        <p:spPr>
          <a:xfrm>
            <a:off x="1746181" y="1139837"/>
            <a:ext cx="8699643" cy="3863546"/>
          </a:xfrm>
          <a:prstGeom prst="rect">
            <a:avLst/>
          </a:prstGeom>
          <a:gradFill flip="none" rotWithShape="1">
            <a:gsLst>
              <a:gs pos="37000">
                <a:schemeClr val="accent1">
                  <a:lumMod val="5000"/>
                  <a:lumOff val="95000"/>
                </a:schemeClr>
              </a:gs>
              <a:gs pos="100000">
                <a:schemeClr val="bg2">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754110C-3334-0140-92EC-8C07949F9565}"/>
              </a:ext>
              <a:ext uri="{C183D7F6-B498-43B3-948B-1728B52AA6E4}">
                <adec:decorative xmlns:adec="http://schemas.microsoft.com/office/drawing/2017/decorative" val="1"/>
              </a:ext>
            </a:extLst>
          </p:cNvPr>
          <p:cNvSpPr/>
          <p:nvPr userDrawn="1"/>
        </p:nvSpPr>
        <p:spPr>
          <a:xfrm>
            <a:off x="1793092" y="1139837"/>
            <a:ext cx="8606117" cy="386354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eople boarding a transit bus">
            <a:extLst>
              <a:ext uri="{FF2B5EF4-FFF2-40B4-BE49-F238E27FC236}">
                <a16:creationId xmlns:a16="http://schemas.microsoft.com/office/drawing/2014/main" id="{3428ADFF-27A1-3248-A8E0-8555A44EB032}"/>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50793" y="694952"/>
            <a:ext cx="4021808" cy="2331720"/>
          </a:xfrm>
          <a:prstGeom prst="rect">
            <a:avLst/>
          </a:prstGeom>
        </p:spPr>
      </p:pic>
      <p:pic>
        <p:nvPicPr>
          <p:cNvPr id="9" name="Picture 8" descr="A white transit van on the road">
            <a:extLst>
              <a:ext uri="{FF2B5EF4-FFF2-40B4-BE49-F238E27FC236}">
                <a16:creationId xmlns:a16="http://schemas.microsoft.com/office/drawing/2014/main" id="{E4F7E207-2AFC-A74C-BBC0-A09AB99275D4}"/>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70"/>
          <a:stretch/>
        </p:blipFill>
        <p:spPr>
          <a:xfrm>
            <a:off x="6152339" y="3131388"/>
            <a:ext cx="4021808" cy="2356352"/>
          </a:xfrm>
          <a:prstGeom prst="rect">
            <a:avLst/>
          </a:prstGeom>
        </p:spPr>
      </p:pic>
      <p:pic>
        <p:nvPicPr>
          <p:cNvPr id="10" name="Picture 9" descr="A train stopped at the station">
            <a:extLst>
              <a:ext uri="{FF2B5EF4-FFF2-40B4-BE49-F238E27FC236}">
                <a16:creationId xmlns:a16="http://schemas.microsoft.com/office/drawing/2014/main" id="{C5633B56-200F-1C42-9F20-A753D8549D9D}"/>
              </a:ext>
              <a:ext uri="{C183D7F6-B498-43B3-948B-1728B52AA6E4}">
                <adec:decorative xmlns:adec="http://schemas.microsoft.com/office/drawing/2017/decorative" val="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22587" y="694953"/>
            <a:ext cx="4023360" cy="2331721"/>
          </a:xfrm>
          <a:prstGeom prst="rect">
            <a:avLst/>
          </a:prstGeom>
        </p:spPr>
      </p:pic>
      <p:pic>
        <p:nvPicPr>
          <p:cNvPr id="11" name="Picture 10" descr="A large ferry in the water">
            <a:extLst>
              <a:ext uri="{FF2B5EF4-FFF2-40B4-BE49-F238E27FC236}">
                <a16:creationId xmlns:a16="http://schemas.microsoft.com/office/drawing/2014/main" id="{0C3E3ECE-2BA9-2B43-9BD1-BA351BF8037F}"/>
              </a:ext>
              <a:ext uri="{C183D7F6-B498-43B3-948B-1728B52AA6E4}">
                <adec:decorative xmlns:adec="http://schemas.microsoft.com/office/drawing/2017/decorative" val="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022587" y="3125166"/>
            <a:ext cx="4023360" cy="2362574"/>
          </a:xfrm>
          <a:prstGeom prst="rect">
            <a:avLst/>
          </a:prstGeom>
        </p:spPr>
      </p:pic>
      <p:pic>
        <p:nvPicPr>
          <p:cNvPr id="12" name="Picture 11">
            <a:extLst>
              <a:ext uri="{FF2B5EF4-FFF2-40B4-BE49-F238E27FC236}">
                <a16:creationId xmlns:a16="http://schemas.microsoft.com/office/drawing/2014/main" id="{1D9CD8FC-E014-BF49-973E-19258E7E9DF2}"/>
              </a:ext>
              <a:ext uri="{C183D7F6-B498-43B3-948B-1728B52AA6E4}">
                <adec:decorative xmlns:adec="http://schemas.microsoft.com/office/drawing/2017/decorative" val="1"/>
              </a:ext>
            </a:extLst>
          </p:cNvPr>
          <p:cNvPicPr>
            <a:picLocks noChangeAspect="1"/>
          </p:cNvPicPr>
          <p:nvPr userDrawn="1"/>
        </p:nvPicPr>
        <p:blipFill rotWithShape="1">
          <a:blip r:embed="rId6" cstate="screen">
            <a:alphaModFix amt="55000"/>
            <a:extLst>
              <a:ext uri="{28A0092B-C50C-407E-A947-70E740481C1C}">
                <a14:useLocalDpi xmlns:a14="http://schemas.microsoft.com/office/drawing/2010/main"/>
              </a:ext>
            </a:extLst>
          </a:blip>
          <a:srcRect l="-799" t="63574" r="9851"/>
          <a:stretch/>
        </p:blipFill>
        <p:spPr>
          <a:xfrm>
            <a:off x="9265920" y="4332026"/>
            <a:ext cx="2926080" cy="2525974"/>
          </a:xfrm>
          <a:prstGeom prst="rect">
            <a:avLst/>
          </a:prstGeom>
        </p:spPr>
      </p:pic>
      <p:pic>
        <p:nvPicPr>
          <p:cNvPr id="13" name="Picture 12">
            <a:extLst>
              <a:ext uri="{FF2B5EF4-FFF2-40B4-BE49-F238E27FC236}">
                <a16:creationId xmlns:a16="http://schemas.microsoft.com/office/drawing/2014/main" id="{1B0800C2-74A0-6240-81C3-A55400C7364B}"/>
              </a:ext>
              <a:ext uri="{C183D7F6-B498-43B3-948B-1728B52AA6E4}">
                <adec:decorative xmlns:adec="http://schemas.microsoft.com/office/drawing/2017/decorative" val="1"/>
              </a:ext>
            </a:extLst>
          </p:cNvPr>
          <p:cNvPicPr>
            <a:picLocks noChangeAspect="1"/>
          </p:cNvPicPr>
          <p:nvPr userDrawn="1"/>
        </p:nvPicPr>
        <p:blipFill rotWithShape="1">
          <a:blip r:embed="rId6" cstate="screen">
            <a:alphaModFix amt="55000"/>
            <a:extLst>
              <a:ext uri="{28A0092B-C50C-407E-A947-70E740481C1C}">
                <a14:useLocalDpi xmlns:a14="http://schemas.microsoft.com/office/drawing/2010/main"/>
              </a:ext>
            </a:extLst>
          </a:blip>
          <a:srcRect l="-11745" t="66772" r="11745"/>
          <a:stretch/>
        </p:blipFill>
        <p:spPr>
          <a:xfrm rot="10800000">
            <a:off x="5" y="6"/>
            <a:ext cx="3217295" cy="2304169"/>
          </a:xfrm>
          <a:prstGeom prst="rect">
            <a:avLst/>
          </a:prstGeom>
        </p:spPr>
      </p:pic>
    </p:spTree>
    <p:extLst>
      <p:ext uri="{BB962C8B-B14F-4D97-AF65-F5344CB8AC3E}">
        <p14:creationId xmlns:p14="http://schemas.microsoft.com/office/powerpoint/2010/main" val="3353286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3/6/2024</a:t>
            </a:fld>
            <a:endParaRPr lang="en-US" dirty="0"/>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dirty="0"/>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dirty="0"/>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4274362497"/>
      </p:ext>
    </p:extLst>
  </p:cSld>
  <p:clrMapOvr>
    <a:masterClrMapping/>
  </p:clrMapOvr>
  <p:extLst>
    <p:ext uri="{DCECCB84-F9BA-43D5-87BE-67443E8EF086}">
      <p15:sldGuideLst xmlns:p15="http://schemas.microsoft.com/office/powerpoint/2012/main">
        <p15:guide id="1" orient="horz" pos="2160">
          <p15:clr>
            <a:srgbClr val="FBAE40"/>
          </p15:clr>
        </p15:guide>
        <p15:guide id="2" pos="480">
          <p15:clr>
            <a:srgbClr val="FBAE40"/>
          </p15:clr>
        </p15:guide>
        <p15:guide id="3" pos="50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3/6/2024</a:t>
            </a:fld>
            <a:endParaRPr lang="en-US" dirty="0"/>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dirty="0"/>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dirty="0"/>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dirty="0"/>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dirty="0"/>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930980090"/>
      </p:ext>
    </p:extLst>
  </p:cSld>
  <p:clrMapOvr>
    <a:masterClrMapping/>
  </p:clrMapOvr>
  <p:extLst>
    <p:ext uri="{DCECCB84-F9BA-43D5-87BE-67443E8EF086}">
      <p15:sldGuideLst xmlns:p15="http://schemas.microsoft.com/office/powerpoint/2012/main">
        <p15:guide id="1" orient="horz" pos="2160">
          <p15:clr>
            <a:srgbClr val="FBAE40"/>
          </p15:clr>
        </p15:guide>
        <p15:guide id="2" pos="480">
          <p15:clr>
            <a:srgbClr val="FBAE40"/>
          </p15:clr>
        </p15:guide>
        <p15:guide id="3" pos="50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231E3D5-C22D-F341-A69F-E3B87EAC2F7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2220" y="0"/>
            <a:ext cx="4089780" cy="6858638"/>
          </a:xfrm>
          <a:prstGeom prst="rect">
            <a:avLst/>
          </a:prstGeom>
        </p:spPr>
      </p:pic>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3" y="2127583"/>
            <a:ext cx="7179749"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3/6/2024</a:t>
            </a:fld>
            <a:endParaRPr lang="en-US" dirty="0"/>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7184698" cy="453604"/>
          </a:xfrm>
          <a:prstGeom prst="rect">
            <a:avLst/>
          </a:prstGeom>
        </p:spPr>
        <p:txBody>
          <a:bodyPr/>
          <a:lstStyle>
            <a:lvl1pPr marL="0" indent="0">
              <a:buNone/>
              <a:defRPr sz="2400">
                <a:latin typeface="Franklin Gothic Book" panose="020B0503020102020204" pitchFamily="34" charset="0"/>
              </a:defRPr>
            </a:lvl1pPr>
          </a:lstStyle>
          <a:p>
            <a:pPr lvl="0"/>
            <a:r>
              <a:rPr lang="en-US" dirty="0"/>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3" y="3552014"/>
            <a:ext cx="7159957" cy="383797"/>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dirty="0"/>
              <a:t>Name, Title</a:t>
            </a:r>
          </a:p>
        </p:txBody>
      </p:sp>
      <p:pic>
        <p:nvPicPr>
          <p:cNvPr id="6" name="Graphic 5">
            <a:extLst>
              <a:ext uri="{FF2B5EF4-FFF2-40B4-BE49-F238E27FC236}">
                <a16:creationId xmlns:a16="http://schemas.microsoft.com/office/drawing/2014/main" id="{2B87D8FE-1BD2-60F4-DAE6-E279E3F9BE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739271446"/>
      </p:ext>
    </p:extLst>
  </p:cSld>
  <p:clrMapOvr>
    <a:masterClrMapping/>
  </p:clrMapOvr>
  <p:extLst>
    <p:ext uri="{DCECCB84-F9BA-43D5-87BE-67443E8EF086}">
      <p15:sldGuideLst xmlns:p15="http://schemas.microsoft.com/office/powerpoint/2012/main">
        <p15:guide id="1" orient="horz" pos="2160">
          <p15:clr>
            <a:srgbClr val="FBAE40"/>
          </p15:clr>
        </p15:guide>
        <p15:guide id="2" pos="480">
          <p15:clr>
            <a:srgbClr val="FBAE40"/>
          </p15:clr>
        </p15:guide>
        <p15:guide id="3" pos="50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AEAE-9880-8773-EAF9-05EAC95B063F}"/>
              </a:ext>
            </a:extLst>
          </p:cNvPr>
          <p:cNvSpPr>
            <a:spLocks noGrp="1"/>
          </p:cNvSpPr>
          <p:nvPr>
            <p:ph type="title" hasCustomPrompt="1"/>
          </p:nvPr>
        </p:nvSpPr>
        <p:spPr>
          <a:xfrm>
            <a:off x="773430" y="371114"/>
            <a:ext cx="8987790" cy="941705"/>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Agenda Example</a:t>
            </a:r>
          </a:p>
        </p:txBody>
      </p:sp>
      <p:sp>
        <p:nvSpPr>
          <p:cNvPr id="3" name="Picture Placeholder 2">
            <a:extLst>
              <a:ext uri="{FF2B5EF4-FFF2-40B4-BE49-F238E27FC236}">
                <a16:creationId xmlns:a16="http://schemas.microsoft.com/office/drawing/2014/main" id="{AF12F1C4-8994-18FF-5E09-3373904EE917}"/>
              </a:ext>
            </a:extLst>
          </p:cNvPr>
          <p:cNvSpPr>
            <a:spLocks noGrp="1"/>
          </p:cNvSpPr>
          <p:nvPr>
            <p:ph type="pic" idx="1"/>
          </p:nvPr>
        </p:nvSpPr>
        <p:spPr>
          <a:xfrm>
            <a:off x="773430" y="1436348"/>
            <a:ext cx="3880700" cy="4720549"/>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4">
            <a:extLst>
              <a:ext uri="{FF2B5EF4-FFF2-40B4-BE49-F238E27FC236}">
                <a16:creationId xmlns:a16="http://schemas.microsoft.com/office/drawing/2014/main" id="{59D79EAC-18D0-3E69-0B1F-83D0F64756EE}"/>
              </a:ext>
            </a:extLst>
          </p:cNvPr>
          <p:cNvSpPr>
            <a:spLocks noGrp="1"/>
          </p:cNvSpPr>
          <p:nvPr>
            <p:ph type="body" sz="quarter" idx="10" hasCustomPrompt="1"/>
          </p:nvPr>
        </p:nvSpPr>
        <p:spPr>
          <a:xfrm>
            <a:off x="4869180" y="1436348"/>
            <a:ext cx="4892040" cy="4717090"/>
          </a:xfrm>
          <a:prstGeom prst="rect">
            <a:avLst/>
          </a:prstGeom>
        </p:spPr>
        <p:txBody>
          <a:bodyPr/>
          <a:lstStyle>
            <a:lvl1pPr marL="342900" indent="-342900">
              <a:lnSpc>
                <a:spcPct val="120000"/>
              </a:lnSpc>
              <a:buFont typeface="+mj-lt"/>
              <a:buAutoNum type="arabicPeriod"/>
              <a:defRPr sz="2400">
                <a:latin typeface="Franklin Gothic Book" panose="020B0503020102020204" pitchFamily="34" charset="0"/>
              </a:defRPr>
            </a:lvl1pPr>
          </a:lstStyle>
          <a:p>
            <a:pPr lvl="0"/>
            <a:r>
              <a:rPr lang="en-US" dirty="0"/>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Agenda item</a:t>
            </a:r>
          </a:p>
          <a:p>
            <a:pPr lvl="0"/>
            <a:endParaRPr lang="en-US" dirty="0"/>
          </a:p>
        </p:txBody>
      </p:sp>
      <p:sp>
        <p:nvSpPr>
          <p:cNvPr id="6" name="Rectangle 5">
            <a:extLst>
              <a:ext uri="{FF2B5EF4-FFF2-40B4-BE49-F238E27FC236}">
                <a16:creationId xmlns:a16="http://schemas.microsoft.com/office/drawing/2014/main" id="{A1BF858A-A361-686E-D77D-90265C7D1E0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DE7B735F-4D4E-EBC5-A6A7-6EF090D0BE61}"/>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7A1FBA-3EAD-486E-016E-6722DD990B39}"/>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647C01-788E-6364-9D77-110EC237859F}"/>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EFE45E-92D9-03AE-8BD7-3FEE53152CF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C303CC-819C-5F8F-DA3F-E115D9F9D3C4}"/>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087715-D417-43EF-C0A5-C489DB37D66A}"/>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5F4CEE-1080-5F58-FB28-7C0EE5D1A40E}"/>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36697E-5467-112A-1E49-2BA7C4B0E2E3}"/>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5C7D88-7FB5-0396-894D-6AFEE4521D84}"/>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776680-6486-4C0E-C152-B0F3A6EC240A}"/>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4CE9E4-C368-67A4-58B2-C61B8CF5EA5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FA57A1-0914-32CE-4510-02B87EE7699E}"/>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78F77B-9376-FB24-3395-BF491A01D33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FEB705-C36D-D7E5-5173-05ACB9F32668}"/>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0BE603C7-7373-16CB-6931-B4D8310636B6}"/>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6ADCFFFE-4556-DA79-E567-9C3D1CE1CA25}"/>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26" name="Graphic 25">
            <a:extLst>
              <a:ext uri="{FF2B5EF4-FFF2-40B4-BE49-F238E27FC236}">
                <a16:creationId xmlns:a16="http://schemas.microsoft.com/office/drawing/2014/main" id="{4B737353-3A50-8B6F-5B3B-3666234219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334090309"/>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2213004023"/>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dirty="0"/>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dirty="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dirty="0">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dirty="0">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2767996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D2A3B7FE-7181-9794-5BB2-614F11C6B95E}"/>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FBDAC1-3323-B47E-6A7F-F2CA6AF45452}"/>
              </a:ext>
            </a:extLst>
          </p:cNvPr>
          <p:cNvSpPr>
            <a:spLocks noGrp="1"/>
          </p:cNvSpPr>
          <p:nvPr>
            <p:ph type="title" hasCustomPrompt="1"/>
          </p:nvPr>
        </p:nvSpPr>
        <p:spPr>
          <a:xfrm>
            <a:off x="778274" y="375450"/>
            <a:ext cx="9000727" cy="937370"/>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Content Title</a:t>
            </a:r>
          </a:p>
        </p:txBody>
      </p:sp>
      <p:sp>
        <p:nvSpPr>
          <p:cNvPr id="8" name="Rectangle 7">
            <a:extLst>
              <a:ext uri="{FF2B5EF4-FFF2-40B4-BE49-F238E27FC236}">
                <a16:creationId xmlns:a16="http://schemas.microsoft.com/office/drawing/2014/main" id="{CF7087DD-CF1D-F68D-456E-3101D9A01E7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9" name="Straight Connector 8">
            <a:extLst>
              <a:ext uri="{FF2B5EF4-FFF2-40B4-BE49-F238E27FC236}">
                <a16:creationId xmlns:a16="http://schemas.microsoft.com/office/drawing/2014/main" id="{AD572F75-3578-70F4-8920-2740664B8E75}"/>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61DA40-3E7D-0089-9632-B45DF6757FCA}"/>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EB7AF7-423B-5AAD-C417-E36D72932C91}"/>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918829-E1C9-93BA-5740-4802312D110A}"/>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ABEC2-0C12-1392-BBA1-963B0857621B}"/>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DD0CB4-BFD4-522E-DAB9-4519ABEB0F37}"/>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238926-22D3-BC56-89DE-C6807309F25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33B715-8420-6027-5E03-A3ADAA687E35}"/>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85A6B0-285C-70E8-7642-966488776F5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ADFEEF-E1CB-BEDC-7063-75320621C93C}"/>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12F163-740A-E0A8-E732-E10839650A6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188603-DC7B-4157-7873-E9EC3F05BB08}"/>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C7CE5A-FFEE-CD0E-1B4D-1013CE4195E4}"/>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48AAED-5320-6326-12D3-659BEB8A473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144F53B3-A782-2B45-7F8B-8A7D466533B3}"/>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4" name="Graphic 3">
            <a:extLst>
              <a:ext uri="{FF2B5EF4-FFF2-40B4-BE49-F238E27FC236}">
                <a16:creationId xmlns:a16="http://schemas.microsoft.com/office/drawing/2014/main" id="{6248F243-7AE9-833F-BFD4-A1C77D5064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5" name="Text Placeholder 33">
            <a:extLst>
              <a:ext uri="{FF2B5EF4-FFF2-40B4-BE49-F238E27FC236}">
                <a16:creationId xmlns:a16="http://schemas.microsoft.com/office/drawing/2014/main" id="{3C8CD63B-5067-3E5E-A9E5-12ADE60A717D}"/>
              </a:ext>
            </a:extLst>
          </p:cNvPr>
          <p:cNvSpPr>
            <a:spLocks noGrp="1"/>
          </p:cNvSpPr>
          <p:nvPr>
            <p:ph type="body" sz="quarter" idx="15" hasCustomPrompt="1"/>
          </p:nvPr>
        </p:nvSpPr>
        <p:spPr>
          <a:xfrm>
            <a:off x="767735"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
        <p:nvSpPr>
          <p:cNvPr id="6" name="Text Placeholder 33">
            <a:extLst>
              <a:ext uri="{FF2B5EF4-FFF2-40B4-BE49-F238E27FC236}">
                <a16:creationId xmlns:a16="http://schemas.microsoft.com/office/drawing/2014/main" id="{F11F39E7-D7DD-6068-BCF1-C1BCF39E68D4}"/>
              </a:ext>
            </a:extLst>
          </p:cNvPr>
          <p:cNvSpPr>
            <a:spLocks noGrp="1"/>
          </p:cNvSpPr>
          <p:nvPr>
            <p:ph type="body" sz="quarter" idx="16" hasCustomPrompt="1"/>
          </p:nvPr>
        </p:nvSpPr>
        <p:spPr>
          <a:xfrm>
            <a:off x="6204533"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2449619954"/>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3711218298"/>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AAC58-E6FE-5553-D5DB-0790D6C127F7}"/>
              </a:ext>
            </a:extLst>
          </p:cNvPr>
          <p:cNvSpPr/>
          <p:nvPr userDrawn="1"/>
        </p:nvSpPr>
        <p:spPr>
          <a:xfrm>
            <a:off x="4338784"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9AED27-FB74-DE64-9F12-A3C09E225E00}"/>
              </a:ext>
            </a:extLst>
          </p:cNvPr>
          <p:cNvSpPr/>
          <p:nvPr userDrawn="1"/>
        </p:nvSpPr>
        <p:spPr>
          <a:xfrm>
            <a:off x="7913391"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F006D84-373E-B7A5-74BF-8F61C2754563}"/>
              </a:ext>
            </a:extLst>
          </p:cNvPr>
          <p:cNvSpPr/>
          <p:nvPr userDrawn="1"/>
        </p:nvSpPr>
        <p:spPr>
          <a:xfrm>
            <a:off x="778368"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5A8D9A-BE5A-8919-1C5C-CA0F08C01073}"/>
              </a:ext>
            </a:extLst>
          </p:cNvPr>
          <p:cNvSpPr>
            <a:spLocks noGrp="1"/>
          </p:cNvSpPr>
          <p:nvPr>
            <p:ph type="title" hasCustomPrompt="1"/>
          </p:nvPr>
        </p:nvSpPr>
        <p:spPr>
          <a:xfrm>
            <a:off x="775990" y="374570"/>
            <a:ext cx="9003011"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Content Title</a:t>
            </a:r>
          </a:p>
        </p:txBody>
      </p:sp>
      <p:sp>
        <p:nvSpPr>
          <p:cNvPr id="3" name="Text Placeholder 2">
            <a:extLst>
              <a:ext uri="{FF2B5EF4-FFF2-40B4-BE49-F238E27FC236}">
                <a16:creationId xmlns:a16="http://schemas.microsoft.com/office/drawing/2014/main" id="{E8C1480B-5C97-0207-A08A-E13D4EBFBD0E}"/>
              </a:ext>
            </a:extLst>
          </p:cNvPr>
          <p:cNvSpPr>
            <a:spLocks noGrp="1"/>
          </p:cNvSpPr>
          <p:nvPr>
            <p:ph type="body" idx="1" hasCustomPrompt="1"/>
          </p:nvPr>
        </p:nvSpPr>
        <p:spPr>
          <a:xfrm>
            <a:off x="885173"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Header 1</a:t>
            </a:r>
          </a:p>
        </p:txBody>
      </p:sp>
      <p:sp>
        <p:nvSpPr>
          <p:cNvPr id="10" name="Rectangle 9">
            <a:extLst>
              <a:ext uri="{FF2B5EF4-FFF2-40B4-BE49-F238E27FC236}">
                <a16:creationId xmlns:a16="http://schemas.microsoft.com/office/drawing/2014/main" id="{C78AE87A-8477-677D-F1AA-7D23531ED4C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1" name="Straight Connector 10">
            <a:extLst>
              <a:ext uri="{FF2B5EF4-FFF2-40B4-BE49-F238E27FC236}">
                <a16:creationId xmlns:a16="http://schemas.microsoft.com/office/drawing/2014/main" id="{7EDEDAE9-C1F7-9085-605A-E3EDB2B75628}"/>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6B219C-C43E-515F-BDCD-A27E2923EA58}"/>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A74654-6C38-52CA-196B-8998AE55B412}"/>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D90213-3614-07A0-DF00-5E76C490ED3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AD94DD-CF0F-EC86-8FDD-DF42C6FA576D}"/>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ACA973-BEEB-794B-CBB9-657A32197E43}"/>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B3E754-F51F-2553-D42C-46A8E8A848F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4C6455-665B-8EE4-B629-EA251E2E04F4}"/>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F4A981-9AED-39B5-BC5A-C0563E0BF82C}"/>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FFEB71-09B5-FEA2-F024-036EEF985E34}"/>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339AE1-BAE4-AF0A-B0EE-914F3CA4CF83}"/>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248DB1-E304-3CCB-3CF3-6FD60C997C6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658241-5ED2-DF0D-815C-072D48D4956B}"/>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EE6974-A1D0-DC44-E931-8A5F32E09AAD}"/>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C1B465A2-1BCE-E333-2067-7B9A0394DF4E}"/>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sp>
        <p:nvSpPr>
          <p:cNvPr id="28" name="Isosceles Triangle 27">
            <a:extLst>
              <a:ext uri="{FF2B5EF4-FFF2-40B4-BE49-F238E27FC236}">
                <a16:creationId xmlns:a16="http://schemas.microsoft.com/office/drawing/2014/main" id="{A762A15B-F45F-42B4-E2F8-F307F2B2E0BC}"/>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43F70DDF-A3D2-E677-8775-A0BE7E98E66D}"/>
              </a:ext>
            </a:extLst>
          </p:cNvPr>
          <p:cNvSpPr>
            <a:spLocks noGrp="1"/>
          </p:cNvSpPr>
          <p:nvPr>
            <p:ph type="body" idx="15" hasCustomPrompt="1"/>
          </p:nvPr>
        </p:nvSpPr>
        <p:spPr>
          <a:xfrm>
            <a:off x="4462159"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Header 2</a:t>
            </a:r>
          </a:p>
        </p:txBody>
      </p:sp>
      <p:sp>
        <p:nvSpPr>
          <p:cNvPr id="33" name="Text Placeholder 2">
            <a:extLst>
              <a:ext uri="{FF2B5EF4-FFF2-40B4-BE49-F238E27FC236}">
                <a16:creationId xmlns:a16="http://schemas.microsoft.com/office/drawing/2014/main" id="{A12155DB-8EB6-CAA5-01D9-822F6C7A80DC}"/>
              </a:ext>
            </a:extLst>
          </p:cNvPr>
          <p:cNvSpPr>
            <a:spLocks noGrp="1"/>
          </p:cNvSpPr>
          <p:nvPr>
            <p:ph type="body" idx="17" hasCustomPrompt="1"/>
          </p:nvPr>
        </p:nvSpPr>
        <p:spPr>
          <a:xfrm>
            <a:off x="8021527"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Header 3</a:t>
            </a:r>
          </a:p>
        </p:txBody>
      </p:sp>
      <p:pic>
        <p:nvPicPr>
          <p:cNvPr id="5" name="Graphic 4">
            <a:extLst>
              <a:ext uri="{FF2B5EF4-FFF2-40B4-BE49-F238E27FC236}">
                <a16:creationId xmlns:a16="http://schemas.microsoft.com/office/drawing/2014/main" id="{27D6F1EF-E7CC-F9FB-E91E-5519082911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9" name="Text Placeholder 33">
            <a:extLst>
              <a:ext uri="{FF2B5EF4-FFF2-40B4-BE49-F238E27FC236}">
                <a16:creationId xmlns:a16="http://schemas.microsoft.com/office/drawing/2014/main" id="{82D5592F-0748-8FA8-5905-06E9A6B9F267}"/>
              </a:ext>
            </a:extLst>
          </p:cNvPr>
          <p:cNvSpPr>
            <a:spLocks noGrp="1"/>
          </p:cNvSpPr>
          <p:nvPr>
            <p:ph type="body" sz="quarter" idx="14" hasCustomPrompt="1"/>
          </p:nvPr>
        </p:nvSpPr>
        <p:spPr>
          <a:xfrm>
            <a:off x="885173" y="2256366"/>
            <a:ext cx="3113623" cy="3795637"/>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
        <p:nvSpPr>
          <p:cNvPr id="31" name="Text Placeholder 33">
            <a:extLst>
              <a:ext uri="{FF2B5EF4-FFF2-40B4-BE49-F238E27FC236}">
                <a16:creationId xmlns:a16="http://schemas.microsoft.com/office/drawing/2014/main" id="{8CBE1362-FF58-303D-1068-731B5B52001F}"/>
              </a:ext>
            </a:extLst>
          </p:cNvPr>
          <p:cNvSpPr>
            <a:spLocks noGrp="1"/>
          </p:cNvSpPr>
          <p:nvPr>
            <p:ph type="body" sz="quarter" idx="19" hasCustomPrompt="1"/>
          </p:nvPr>
        </p:nvSpPr>
        <p:spPr>
          <a:xfrm>
            <a:off x="4454491"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
        <p:nvSpPr>
          <p:cNvPr id="36" name="Text Placeholder 33">
            <a:extLst>
              <a:ext uri="{FF2B5EF4-FFF2-40B4-BE49-F238E27FC236}">
                <a16:creationId xmlns:a16="http://schemas.microsoft.com/office/drawing/2014/main" id="{04104D27-89F1-DCEB-62C1-3AEDB49F130B}"/>
              </a:ext>
            </a:extLst>
          </p:cNvPr>
          <p:cNvSpPr>
            <a:spLocks noGrp="1"/>
          </p:cNvSpPr>
          <p:nvPr>
            <p:ph type="body" sz="quarter" idx="21" hasCustomPrompt="1"/>
          </p:nvPr>
        </p:nvSpPr>
        <p:spPr>
          <a:xfrm>
            <a:off x="8050434"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643256544"/>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3299024"/>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9D1C5-D3E7-21B1-157E-922C3063B9A2}"/>
              </a:ext>
              <a:ext uri="{C183D7F6-B498-43B3-948B-1728B52AA6E4}">
                <adec:decorative xmlns:adec="http://schemas.microsoft.com/office/drawing/2017/decorative" val="1"/>
              </a:ext>
            </a:extLst>
          </p:cNvPr>
          <p:cNvSpPr/>
          <p:nvPr userDrawn="1"/>
        </p:nvSpPr>
        <p:spPr>
          <a:xfrm>
            <a:off x="982343" y="722568"/>
            <a:ext cx="10620292" cy="4868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DD5968C-FF86-3747-C728-7A7D00735EAC}"/>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A56AD56C-AD34-EB58-4D19-9FDB3ECD252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70454E-0EB9-23C2-3FFA-E65B3012C38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DF5195-613D-DDC6-ACAE-F4C099BBAFCE}"/>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C1DD92-9030-ED36-3028-0BB60741E1A4}"/>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E372D6-F7F7-E234-E9C9-BBF4752D6D6E}"/>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FB163B-6B17-D7AB-D4BE-164735E2C6C6}"/>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9BE4E8-0566-0AA9-F26D-40456BCA3DFD}"/>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43655B-0DE9-B0AA-6B84-3A20E38B2DF9}"/>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A4A3B0-BEF9-40DE-4C6C-83006C90981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976CF-81E9-19FE-8535-DD941861990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1D414A-216C-FF3F-F187-E0FE544D7891}"/>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6FC3A0-D2B4-93F3-16E8-BA913B06EA4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4038FF-F466-14D3-FED8-0DE6CEB381E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122F4B-96BC-A6BD-6C08-924C4F225E14}"/>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0778DC4B-2968-1769-B733-1C047B1C4E0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edia Placeholder 2">
            <a:extLst>
              <a:ext uri="{FF2B5EF4-FFF2-40B4-BE49-F238E27FC236}">
                <a16:creationId xmlns:a16="http://schemas.microsoft.com/office/drawing/2014/main" id="{C6F4824A-6DDD-1926-3DC0-14E42B1C3DE8}"/>
              </a:ext>
            </a:extLst>
          </p:cNvPr>
          <p:cNvSpPr>
            <a:spLocks noGrp="1"/>
          </p:cNvSpPr>
          <p:nvPr>
            <p:ph type="media" sz="quarter" idx="13"/>
          </p:nvPr>
        </p:nvSpPr>
        <p:spPr>
          <a:xfrm>
            <a:off x="762000" y="872158"/>
            <a:ext cx="10594975" cy="4868863"/>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215BE54D-F60F-9DAE-73A6-8062F9695574}"/>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dirty="0">
              <a:solidFill>
                <a:schemeClr val="tx1">
                  <a:lumMod val="65000"/>
                  <a:lumOff val="35000"/>
                </a:schemeClr>
              </a:solidFill>
              <a:latin typeface="Franklin Gothic Book" panose="020B0503020102020204" pitchFamily="34" charset="0"/>
            </a:endParaRPr>
          </a:p>
        </p:txBody>
      </p:sp>
      <p:pic>
        <p:nvPicPr>
          <p:cNvPr id="21" name="Graphic 20">
            <a:extLst>
              <a:ext uri="{FF2B5EF4-FFF2-40B4-BE49-F238E27FC236}">
                <a16:creationId xmlns:a16="http://schemas.microsoft.com/office/drawing/2014/main" id="{8BA2698A-6C47-A60D-86E1-60AF763BA3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2458" y="6444998"/>
            <a:ext cx="1750237" cy="366604"/>
          </a:xfrm>
          <a:prstGeom prst="rect">
            <a:avLst/>
          </a:prstGeom>
        </p:spPr>
      </p:pic>
    </p:spTree>
    <p:extLst>
      <p:ext uri="{BB962C8B-B14F-4D97-AF65-F5344CB8AC3E}">
        <p14:creationId xmlns:p14="http://schemas.microsoft.com/office/powerpoint/2010/main" val="3419835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B74A-B6EF-D908-4379-55AA4AAEA0C1}"/>
              </a:ext>
            </a:extLst>
          </p:cNvPr>
          <p:cNvSpPr>
            <a:spLocks noGrp="1"/>
          </p:cNvSpPr>
          <p:nvPr>
            <p:ph type="title" hasCustomPrompt="1"/>
          </p:nvPr>
        </p:nvSpPr>
        <p:spPr>
          <a:xfrm>
            <a:off x="772633" y="370952"/>
            <a:ext cx="8977423" cy="941867"/>
          </a:xfrm>
          <a:prstGeom prst="rect">
            <a:avLst/>
          </a:prstGeom>
        </p:spPr>
        <p:txBody>
          <a:bodyPr anchor="t"/>
          <a:lstStyle>
            <a:lvl1pPr>
              <a:defRPr sz="3600">
                <a:solidFill>
                  <a:srgbClr val="0B6FAD"/>
                </a:solidFill>
                <a:latin typeface="Franklin Gothic Heavy" panose="020B0903020102020204" pitchFamily="34" charset="0"/>
              </a:defRPr>
            </a:lvl1pPr>
          </a:lstStyle>
          <a:p>
            <a:r>
              <a:rPr lang="en-US" dirty="0"/>
              <a:t>Content Title</a:t>
            </a:r>
          </a:p>
        </p:txBody>
      </p:sp>
      <p:sp>
        <p:nvSpPr>
          <p:cNvPr id="3" name="Picture Placeholder 2">
            <a:extLst>
              <a:ext uri="{FF2B5EF4-FFF2-40B4-BE49-F238E27FC236}">
                <a16:creationId xmlns:a16="http://schemas.microsoft.com/office/drawing/2014/main" id="{8B15C857-3C3A-AFD7-D6F4-53BB8F77031D}"/>
              </a:ext>
            </a:extLst>
          </p:cNvPr>
          <p:cNvSpPr>
            <a:spLocks noGrp="1"/>
          </p:cNvSpPr>
          <p:nvPr>
            <p:ph type="pic" idx="1"/>
          </p:nvPr>
        </p:nvSpPr>
        <p:spPr>
          <a:xfrm>
            <a:off x="7474688" y="1436349"/>
            <a:ext cx="3880700" cy="4716088"/>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a:extLst>
              <a:ext uri="{FF2B5EF4-FFF2-40B4-BE49-F238E27FC236}">
                <a16:creationId xmlns:a16="http://schemas.microsoft.com/office/drawing/2014/main" id="{2FD21B2A-A29E-BABE-9141-7209BAA43DD0}"/>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0" name="Straight Connector 9">
            <a:extLst>
              <a:ext uri="{FF2B5EF4-FFF2-40B4-BE49-F238E27FC236}">
                <a16:creationId xmlns:a16="http://schemas.microsoft.com/office/drawing/2014/main" id="{6C97530F-7CC1-1E59-73FF-B52705FD19A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7455F8-BB9E-F22C-BB61-71729BED79DC}"/>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3C343E-E1D4-4792-43DA-E723B918B427}"/>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50D96C-0E03-5553-BC0B-F89AA659909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838331-FB57-3BFB-70B5-11CC114380F3}"/>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FBBDC3-6FEC-AD3D-41AB-FD19C69B805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A86DE1-95D6-D2B2-5B78-C4CEB74D4265}"/>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846625-91B6-FCBD-1B6B-59ECAFF0F6AF}"/>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6E6CCE-1CE5-4D3F-E157-6E860396C607}"/>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306675-A62A-3D95-E127-3A3FFF2384A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1A6808-E778-F7C6-8BD5-583B378A8CB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DC00-0122-B4B8-8AED-026F354C7480}"/>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796080-2DE6-0322-8B3B-C6F86545474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DA5B02-45A3-DC9D-5BFC-BE76FB4572F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EE483278-4762-1CF6-1269-20C135A55EE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01E51631-1862-617B-4577-FC18F662E8E6}"/>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6" name="Graphic 5">
            <a:extLst>
              <a:ext uri="{FF2B5EF4-FFF2-40B4-BE49-F238E27FC236}">
                <a16:creationId xmlns:a16="http://schemas.microsoft.com/office/drawing/2014/main" id="{725887E5-14C7-0B89-2939-21B3F28ED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8" name="Text Placeholder 33">
            <a:extLst>
              <a:ext uri="{FF2B5EF4-FFF2-40B4-BE49-F238E27FC236}">
                <a16:creationId xmlns:a16="http://schemas.microsoft.com/office/drawing/2014/main" id="{1E84AFB5-1A03-D3D8-9FA9-56C2DEB0913B}"/>
              </a:ext>
            </a:extLst>
          </p:cNvPr>
          <p:cNvSpPr>
            <a:spLocks noGrp="1"/>
          </p:cNvSpPr>
          <p:nvPr>
            <p:ph type="body" sz="quarter" idx="15" hasCustomPrompt="1"/>
          </p:nvPr>
        </p:nvSpPr>
        <p:spPr>
          <a:xfrm>
            <a:off x="767735" y="1437350"/>
            <a:ext cx="6473037"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1081156737"/>
      </p:ext>
    </p:extLst>
  </p:cSld>
  <p:clrMapOvr>
    <a:masterClrMapping/>
  </p:clrMapOvr>
  <p:extLst>
    <p:ext uri="{DCECCB84-F9BA-43D5-87BE-67443E8EF086}">
      <p15:sldGuideLst xmlns:p15="http://schemas.microsoft.com/office/powerpoint/2012/main">
        <p15:guide id="1" orient="horz" pos="50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B6FAD"/>
        </a:solidFill>
        <a:effectLst/>
      </p:bgPr>
    </p:bg>
    <p:spTree>
      <p:nvGrpSpPr>
        <p:cNvPr id="1" name=""/>
        <p:cNvGrpSpPr/>
        <p:nvPr/>
      </p:nvGrpSpPr>
      <p:grpSpPr>
        <a:xfrm>
          <a:off x="0" y="0"/>
          <a:ext cx="0" cy="0"/>
          <a:chOff x="0" y="0"/>
          <a:chExt cx="0" cy="0"/>
        </a:xfrm>
      </p:grpSpPr>
      <p:sp>
        <p:nvSpPr>
          <p:cNvPr id="28" name="Graphic 26">
            <a:extLst>
              <a:ext uri="{FF2B5EF4-FFF2-40B4-BE49-F238E27FC236}">
                <a16:creationId xmlns:a16="http://schemas.microsoft.com/office/drawing/2014/main" id="{A029101D-9DBF-535F-C783-2C5EAC086F55}"/>
              </a:ext>
              <a:ext uri="{C183D7F6-B498-43B3-948B-1728B52AA6E4}">
                <adec:decorative xmlns:adec="http://schemas.microsoft.com/office/drawing/2017/decorative" val="1"/>
              </a:ext>
            </a:extLst>
          </p:cNvPr>
          <p:cNvSpPr/>
          <p:nvPr/>
        </p:nvSpPr>
        <p:spPr>
          <a:xfrm>
            <a:off x="7924800" y="810202"/>
            <a:ext cx="4233271" cy="6061289"/>
          </a:xfrm>
          <a:custGeom>
            <a:avLst/>
            <a:gdLst>
              <a:gd name="connsiteX0" fmla="*/ 4233272 w 4233271"/>
              <a:gd name="connsiteY0" fmla="*/ 801958 h 6061289"/>
              <a:gd name="connsiteX1" fmla="*/ 2842291 w 4233271"/>
              <a:gd name="connsiteY1" fmla="*/ 0 h 6061289"/>
              <a:gd name="connsiteX2" fmla="*/ 1451620 w 4233271"/>
              <a:gd name="connsiteY2" fmla="*/ 801958 h 6061289"/>
              <a:gd name="connsiteX3" fmla="*/ 1451620 w 4233271"/>
              <a:gd name="connsiteY3" fmla="*/ 2456588 h 6061289"/>
              <a:gd name="connsiteX4" fmla="*/ 0 w 4233271"/>
              <a:gd name="connsiteY4" fmla="*/ 3278863 h 6061289"/>
              <a:gd name="connsiteX5" fmla="*/ 0 w 4233271"/>
              <a:gd name="connsiteY5" fmla="*/ 4892859 h 6061289"/>
              <a:gd name="connsiteX6" fmla="*/ 1421223 w 4233271"/>
              <a:gd name="connsiteY6" fmla="*/ 5704899 h 6061289"/>
              <a:gd name="connsiteX7" fmla="*/ 1421223 w 4233271"/>
              <a:gd name="connsiteY7" fmla="*/ 6061290 h 6061289"/>
              <a:gd name="connsiteX8" fmla="*/ 4233272 w 4233271"/>
              <a:gd name="connsiteY8" fmla="*/ 6061290 h 6061289"/>
              <a:gd name="connsiteX9" fmla="*/ 4233272 w 4233271"/>
              <a:gd name="connsiteY9" fmla="*/ 801958 h 60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3271" h="6061289">
                <a:moveTo>
                  <a:pt x="4233272" y="801958"/>
                </a:moveTo>
                <a:lnTo>
                  <a:pt x="2842291" y="0"/>
                </a:lnTo>
                <a:lnTo>
                  <a:pt x="1451620" y="801958"/>
                </a:lnTo>
                <a:lnTo>
                  <a:pt x="1451620" y="2456588"/>
                </a:lnTo>
                <a:lnTo>
                  <a:pt x="0" y="3278863"/>
                </a:lnTo>
                <a:lnTo>
                  <a:pt x="0" y="4892859"/>
                </a:lnTo>
                <a:lnTo>
                  <a:pt x="1421223" y="5704899"/>
                </a:lnTo>
                <a:lnTo>
                  <a:pt x="1421223" y="6061290"/>
                </a:lnTo>
                <a:lnTo>
                  <a:pt x="4233272" y="6061290"/>
                </a:lnTo>
                <a:lnTo>
                  <a:pt x="4233272" y="801958"/>
                </a:lnTo>
                <a:close/>
              </a:path>
            </a:pathLst>
          </a:custGeom>
          <a:solidFill>
            <a:srgbClr val="0D81C8"/>
          </a:solidFill>
          <a:ln w="15491"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BDA268-FC12-3AFD-47EB-91ED24F952BD}"/>
              </a:ext>
            </a:extLst>
          </p:cNvPr>
          <p:cNvSpPr>
            <a:spLocks noGrp="1"/>
          </p:cNvSpPr>
          <p:nvPr>
            <p:ph type="title" hasCustomPrompt="1"/>
          </p:nvPr>
        </p:nvSpPr>
        <p:spPr>
          <a:xfrm>
            <a:off x="767733" y="1274301"/>
            <a:ext cx="6473039" cy="662783"/>
          </a:xfrm>
          <a:prstGeom prst="rect">
            <a:avLst/>
          </a:prstGeom>
        </p:spPr>
        <p:txBody>
          <a:bodyPr/>
          <a:lstStyle>
            <a:lvl1pPr>
              <a:defRPr sz="3600">
                <a:solidFill>
                  <a:schemeClr val="bg1">
                    <a:lumMod val="95000"/>
                  </a:schemeClr>
                </a:solidFill>
                <a:latin typeface="Franklin Gothic Heavy" panose="020B0903020102020204" pitchFamily="34" charset="0"/>
              </a:defRPr>
            </a:lvl1pPr>
          </a:lstStyle>
          <a:p>
            <a:r>
              <a:rPr lang="en-US" dirty="0"/>
              <a:t>Thank you!</a:t>
            </a:r>
          </a:p>
        </p:txBody>
      </p:sp>
      <p:sp>
        <p:nvSpPr>
          <p:cNvPr id="3" name="Content Placeholder 4">
            <a:extLst>
              <a:ext uri="{FF2B5EF4-FFF2-40B4-BE49-F238E27FC236}">
                <a16:creationId xmlns:a16="http://schemas.microsoft.com/office/drawing/2014/main" id="{85898A3C-DC84-C39C-0C3D-DAD473FB7251}"/>
              </a:ext>
            </a:extLst>
          </p:cNvPr>
          <p:cNvSpPr>
            <a:spLocks noGrp="1"/>
          </p:cNvSpPr>
          <p:nvPr>
            <p:ph sz="quarter" idx="13" hasCustomPrompt="1"/>
          </p:nvPr>
        </p:nvSpPr>
        <p:spPr>
          <a:xfrm>
            <a:off x="767733" y="2093495"/>
            <a:ext cx="6473039" cy="2533096"/>
          </a:xfrm>
          <a:prstGeom prst="rect">
            <a:avLst/>
          </a:prstGeom>
        </p:spPr>
        <p:txBody>
          <a:bodyPr/>
          <a:lstStyle>
            <a:lvl1pPr marL="0" indent="0">
              <a:buNone/>
              <a:defRPr sz="2400">
                <a:solidFill>
                  <a:schemeClr val="bg1"/>
                </a:solidFill>
                <a:latin typeface="Franklin Gothic Demi" panose="020B0703020102020204" pitchFamily="34" charset="0"/>
              </a:defRPr>
            </a:lvl1pPr>
            <a:lvl2pPr marL="0" indent="0">
              <a:buNone/>
              <a:defRPr sz="2000">
                <a:solidFill>
                  <a:schemeClr val="bg1"/>
                </a:solidFill>
                <a:latin typeface="Franklin Gothic Book" panose="020B0503020102020204" pitchFamily="34" charset="0"/>
              </a:defRPr>
            </a:lvl2pPr>
            <a:lvl3pPr marL="91440" indent="0">
              <a:buNone/>
              <a:defRPr sz="1400"/>
            </a:lvl3pPr>
            <a:lvl4pPr marL="274320" indent="0">
              <a:buFont typeface="Courier New" panose="02070309020205020404" pitchFamily="49" charset="0"/>
              <a:buNone/>
              <a:defRPr sz="1400"/>
            </a:lvl4pPr>
            <a:lvl5pPr marL="548640" indent="0">
              <a:buNone/>
              <a:defRPr sz="1200"/>
            </a:lvl5pPr>
          </a:lstStyle>
          <a:p>
            <a:pPr lvl="0"/>
            <a:r>
              <a:rPr lang="en-US" dirty="0"/>
              <a:t>Presenter Name</a:t>
            </a:r>
          </a:p>
          <a:p>
            <a:pPr lvl="1"/>
            <a:r>
              <a:rPr lang="en-US" dirty="0"/>
              <a:t>Phone</a:t>
            </a:r>
          </a:p>
          <a:p>
            <a:pPr lvl="1"/>
            <a:r>
              <a:rPr lang="en-US" dirty="0"/>
              <a:t>email@dot.gov</a:t>
            </a:r>
          </a:p>
          <a:p>
            <a:pPr lvl="1"/>
            <a:endParaRPr lang="en-US" dirty="0"/>
          </a:p>
          <a:p>
            <a:pPr lvl="0"/>
            <a:r>
              <a:rPr lang="en-US" dirty="0"/>
              <a:t>Presenter Name</a:t>
            </a:r>
          </a:p>
          <a:p>
            <a:pPr lvl="1"/>
            <a:r>
              <a:rPr lang="en-US" dirty="0"/>
              <a:t>Phone</a:t>
            </a:r>
          </a:p>
          <a:p>
            <a:pPr lvl="1"/>
            <a:r>
              <a:rPr lang="en-US" dirty="0"/>
              <a:t>email@dot.gov</a:t>
            </a:r>
          </a:p>
          <a:p>
            <a:pPr lvl="1"/>
            <a:endParaRPr lang="en-US" dirty="0"/>
          </a:p>
        </p:txBody>
      </p:sp>
      <p:sp>
        <p:nvSpPr>
          <p:cNvPr id="20" name="Hexagon 19">
            <a:extLst>
              <a:ext uri="{FF2B5EF4-FFF2-40B4-BE49-F238E27FC236}">
                <a16:creationId xmlns:a16="http://schemas.microsoft.com/office/drawing/2014/main" id="{CA51F179-2281-53C0-C76B-86540D267258}"/>
              </a:ext>
              <a:ext uri="{C183D7F6-B498-43B3-948B-1728B52AA6E4}">
                <adec:decorative xmlns:adec="http://schemas.microsoft.com/office/drawing/2017/decorative" val="1"/>
              </a:ext>
            </a:extLst>
          </p:cNvPr>
          <p:cNvSpPr/>
          <p:nvPr userDrawn="1"/>
        </p:nvSpPr>
        <p:spPr>
          <a:xfrm rot="5400000">
            <a:off x="7474680" y="2000252"/>
            <a:ext cx="5808928" cy="2857499"/>
          </a:xfrm>
          <a:prstGeom prst="hexagon">
            <a:avLst>
              <a:gd name="adj" fmla="val 28610"/>
              <a:gd name="vf" fmla="val 115470"/>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F7C9F71C-85E3-6C19-F9A2-BB6A19F40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624447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74" y="762003"/>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62465" y="6356368"/>
            <a:ext cx="2743200" cy="365125"/>
          </a:xfrm>
          <a:prstGeom prst="rect">
            <a:avLst/>
          </a:prstGeom>
        </p:spPr>
        <p:txBody>
          <a:bodyPr/>
          <a:lstStyle/>
          <a:p>
            <a:fld id="{DBC9B309-4EEF-4A4A-BC4D-054F11C46276}" type="datetime1">
              <a:rPr lang="en-US" smtClean="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3753E46E-E29B-41CC-9C8E-60BACF85EEAC}" type="slidenum">
              <a:rPr lang="en-US" smtClean="0"/>
              <a:pPr/>
              <a:t>‹#›</a:t>
            </a:fld>
            <a:endParaRPr lang="en-US" dirty="0"/>
          </a:p>
        </p:txBody>
      </p:sp>
    </p:spTree>
    <p:extLst>
      <p:ext uri="{BB962C8B-B14F-4D97-AF65-F5344CB8AC3E}">
        <p14:creationId xmlns:p14="http://schemas.microsoft.com/office/powerpoint/2010/main" val="958896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575461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227313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1542576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604"/>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55265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dirty="0"/>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dirty="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dirty="0">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dirty="0">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3357189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2598268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1608605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337560"/>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1252319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357065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340602"/>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4" y="6356368"/>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2983414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2423779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53E46E-E29B-41CC-9C8E-60BACF85EEAC}" type="slidenum">
              <a:rPr lang="en-US" smtClean="0"/>
              <a:t>‹#›</a:t>
            </a:fld>
            <a:endParaRPr lang="en-US" dirty="0"/>
          </a:p>
        </p:txBody>
      </p:sp>
    </p:spTree>
    <p:extLst>
      <p:ext uri="{BB962C8B-B14F-4D97-AF65-F5344CB8AC3E}">
        <p14:creationId xmlns:p14="http://schemas.microsoft.com/office/powerpoint/2010/main" val="29209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D2A3B7FE-7181-9794-5BB2-614F11C6B95E}"/>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FBDAC1-3323-B47E-6A7F-F2CA6AF45452}"/>
              </a:ext>
            </a:extLst>
          </p:cNvPr>
          <p:cNvSpPr>
            <a:spLocks noGrp="1"/>
          </p:cNvSpPr>
          <p:nvPr>
            <p:ph type="title" hasCustomPrompt="1"/>
          </p:nvPr>
        </p:nvSpPr>
        <p:spPr>
          <a:xfrm>
            <a:off x="778274" y="375450"/>
            <a:ext cx="9000727" cy="937370"/>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Content Title</a:t>
            </a:r>
          </a:p>
        </p:txBody>
      </p:sp>
      <p:sp>
        <p:nvSpPr>
          <p:cNvPr id="8" name="Rectangle 7">
            <a:extLst>
              <a:ext uri="{FF2B5EF4-FFF2-40B4-BE49-F238E27FC236}">
                <a16:creationId xmlns:a16="http://schemas.microsoft.com/office/drawing/2014/main" id="{CF7087DD-CF1D-F68D-456E-3101D9A01E7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9" name="Straight Connector 8">
            <a:extLst>
              <a:ext uri="{FF2B5EF4-FFF2-40B4-BE49-F238E27FC236}">
                <a16:creationId xmlns:a16="http://schemas.microsoft.com/office/drawing/2014/main" id="{AD572F75-3578-70F4-8920-2740664B8E75}"/>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61DA40-3E7D-0089-9632-B45DF6757FCA}"/>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EB7AF7-423B-5AAD-C417-E36D72932C91}"/>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918829-E1C9-93BA-5740-4802312D110A}"/>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ABEC2-0C12-1392-BBA1-963B0857621B}"/>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DD0CB4-BFD4-522E-DAB9-4519ABEB0F37}"/>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238926-22D3-BC56-89DE-C6807309F25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33B715-8420-6027-5E03-A3ADAA687E35}"/>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85A6B0-285C-70E8-7642-966488776F5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ADFEEF-E1CB-BEDC-7063-75320621C93C}"/>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12F163-740A-E0A8-E732-E10839650A6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188603-DC7B-4157-7873-E9EC3F05BB08}"/>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C7CE5A-FFEE-CD0E-1B4D-1013CE4195E4}"/>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48AAED-5320-6326-12D3-659BEB8A473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144F53B3-A782-2B45-7F8B-8A7D466533B3}"/>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4" name="Graphic 3">
            <a:extLst>
              <a:ext uri="{FF2B5EF4-FFF2-40B4-BE49-F238E27FC236}">
                <a16:creationId xmlns:a16="http://schemas.microsoft.com/office/drawing/2014/main" id="{6248F243-7AE9-833F-BFD4-A1C77D5064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5" name="Text Placeholder 33">
            <a:extLst>
              <a:ext uri="{FF2B5EF4-FFF2-40B4-BE49-F238E27FC236}">
                <a16:creationId xmlns:a16="http://schemas.microsoft.com/office/drawing/2014/main" id="{3C8CD63B-5067-3E5E-A9E5-12ADE60A717D}"/>
              </a:ext>
            </a:extLst>
          </p:cNvPr>
          <p:cNvSpPr>
            <a:spLocks noGrp="1"/>
          </p:cNvSpPr>
          <p:nvPr>
            <p:ph type="body" sz="quarter" idx="15" hasCustomPrompt="1"/>
          </p:nvPr>
        </p:nvSpPr>
        <p:spPr>
          <a:xfrm>
            <a:off x="767735"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
        <p:nvSpPr>
          <p:cNvPr id="6" name="Text Placeholder 33">
            <a:extLst>
              <a:ext uri="{FF2B5EF4-FFF2-40B4-BE49-F238E27FC236}">
                <a16:creationId xmlns:a16="http://schemas.microsoft.com/office/drawing/2014/main" id="{F11F39E7-D7DD-6068-BCF1-C1BCF39E68D4}"/>
              </a:ext>
            </a:extLst>
          </p:cNvPr>
          <p:cNvSpPr>
            <a:spLocks noGrp="1"/>
          </p:cNvSpPr>
          <p:nvPr>
            <p:ph type="body" sz="quarter" idx="16" hasCustomPrompt="1"/>
          </p:nvPr>
        </p:nvSpPr>
        <p:spPr>
          <a:xfrm>
            <a:off x="6204533"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3405012777"/>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AAC58-E6FE-5553-D5DB-0790D6C127F7}"/>
              </a:ext>
            </a:extLst>
          </p:cNvPr>
          <p:cNvSpPr/>
          <p:nvPr userDrawn="1"/>
        </p:nvSpPr>
        <p:spPr>
          <a:xfrm>
            <a:off x="4338784"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9AED27-FB74-DE64-9F12-A3C09E225E00}"/>
              </a:ext>
            </a:extLst>
          </p:cNvPr>
          <p:cNvSpPr/>
          <p:nvPr userDrawn="1"/>
        </p:nvSpPr>
        <p:spPr>
          <a:xfrm>
            <a:off x="7913391"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F006D84-373E-B7A5-74BF-8F61C2754563}"/>
              </a:ext>
            </a:extLst>
          </p:cNvPr>
          <p:cNvSpPr/>
          <p:nvPr userDrawn="1"/>
        </p:nvSpPr>
        <p:spPr>
          <a:xfrm>
            <a:off x="778368"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5A8D9A-BE5A-8919-1C5C-CA0F08C01073}"/>
              </a:ext>
            </a:extLst>
          </p:cNvPr>
          <p:cNvSpPr>
            <a:spLocks noGrp="1"/>
          </p:cNvSpPr>
          <p:nvPr>
            <p:ph type="title" hasCustomPrompt="1"/>
          </p:nvPr>
        </p:nvSpPr>
        <p:spPr>
          <a:xfrm>
            <a:off x="775990" y="374570"/>
            <a:ext cx="9003011"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Content Title</a:t>
            </a:r>
          </a:p>
        </p:txBody>
      </p:sp>
      <p:sp>
        <p:nvSpPr>
          <p:cNvPr id="3" name="Text Placeholder 2">
            <a:extLst>
              <a:ext uri="{FF2B5EF4-FFF2-40B4-BE49-F238E27FC236}">
                <a16:creationId xmlns:a16="http://schemas.microsoft.com/office/drawing/2014/main" id="{E8C1480B-5C97-0207-A08A-E13D4EBFBD0E}"/>
              </a:ext>
            </a:extLst>
          </p:cNvPr>
          <p:cNvSpPr>
            <a:spLocks noGrp="1"/>
          </p:cNvSpPr>
          <p:nvPr>
            <p:ph type="body" idx="1" hasCustomPrompt="1"/>
          </p:nvPr>
        </p:nvSpPr>
        <p:spPr>
          <a:xfrm>
            <a:off x="885173"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Header 1</a:t>
            </a:r>
          </a:p>
        </p:txBody>
      </p:sp>
      <p:sp>
        <p:nvSpPr>
          <p:cNvPr id="10" name="Rectangle 9">
            <a:extLst>
              <a:ext uri="{FF2B5EF4-FFF2-40B4-BE49-F238E27FC236}">
                <a16:creationId xmlns:a16="http://schemas.microsoft.com/office/drawing/2014/main" id="{C78AE87A-8477-677D-F1AA-7D23531ED4C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1" name="Straight Connector 10">
            <a:extLst>
              <a:ext uri="{FF2B5EF4-FFF2-40B4-BE49-F238E27FC236}">
                <a16:creationId xmlns:a16="http://schemas.microsoft.com/office/drawing/2014/main" id="{7EDEDAE9-C1F7-9085-605A-E3EDB2B75628}"/>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6B219C-C43E-515F-BDCD-A27E2923EA58}"/>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A74654-6C38-52CA-196B-8998AE55B412}"/>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D90213-3614-07A0-DF00-5E76C490ED3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AD94DD-CF0F-EC86-8FDD-DF42C6FA576D}"/>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ACA973-BEEB-794B-CBB9-657A32197E43}"/>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B3E754-F51F-2553-D42C-46A8E8A848F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4C6455-665B-8EE4-B629-EA251E2E04F4}"/>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F4A981-9AED-39B5-BC5A-C0563E0BF82C}"/>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FFEB71-09B5-FEA2-F024-036EEF985E34}"/>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339AE1-BAE4-AF0A-B0EE-914F3CA4CF83}"/>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248DB1-E304-3CCB-3CF3-6FD60C997C6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658241-5ED2-DF0D-815C-072D48D4956B}"/>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EE6974-A1D0-DC44-E931-8A5F32E09AAD}"/>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C1B465A2-1BCE-E333-2067-7B9A0394DF4E}"/>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sp>
        <p:nvSpPr>
          <p:cNvPr id="28" name="Isosceles Triangle 27">
            <a:extLst>
              <a:ext uri="{FF2B5EF4-FFF2-40B4-BE49-F238E27FC236}">
                <a16:creationId xmlns:a16="http://schemas.microsoft.com/office/drawing/2014/main" id="{A762A15B-F45F-42B4-E2F8-F307F2B2E0BC}"/>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43F70DDF-A3D2-E677-8775-A0BE7E98E66D}"/>
              </a:ext>
            </a:extLst>
          </p:cNvPr>
          <p:cNvSpPr>
            <a:spLocks noGrp="1"/>
          </p:cNvSpPr>
          <p:nvPr>
            <p:ph type="body" idx="15" hasCustomPrompt="1"/>
          </p:nvPr>
        </p:nvSpPr>
        <p:spPr>
          <a:xfrm>
            <a:off x="4462159"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Header 2</a:t>
            </a:r>
          </a:p>
        </p:txBody>
      </p:sp>
      <p:sp>
        <p:nvSpPr>
          <p:cNvPr id="33" name="Text Placeholder 2">
            <a:extLst>
              <a:ext uri="{FF2B5EF4-FFF2-40B4-BE49-F238E27FC236}">
                <a16:creationId xmlns:a16="http://schemas.microsoft.com/office/drawing/2014/main" id="{A12155DB-8EB6-CAA5-01D9-822F6C7A80DC}"/>
              </a:ext>
            </a:extLst>
          </p:cNvPr>
          <p:cNvSpPr>
            <a:spLocks noGrp="1"/>
          </p:cNvSpPr>
          <p:nvPr>
            <p:ph type="body" idx="17" hasCustomPrompt="1"/>
          </p:nvPr>
        </p:nvSpPr>
        <p:spPr>
          <a:xfrm>
            <a:off x="8021527"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Header 3</a:t>
            </a:r>
          </a:p>
        </p:txBody>
      </p:sp>
      <p:pic>
        <p:nvPicPr>
          <p:cNvPr id="5" name="Graphic 4">
            <a:extLst>
              <a:ext uri="{FF2B5EF4-FFF2-40B4-BE49-F238E27FC236}">
                <a16:creationId xmlns:a16="http://schemas.microsoft.com/office/drawing/2014/main" id="{27D6F1EF-E7CC-F9FB-E91E-5519082911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9" name="Text Placeholder 33">
            <a:extLst>
              <a:ext uri="{FF2B5EF4-FFF2-40B4-BE49-F238E27FC236}">
                <a16:creationId xmlns:a16="http://schemas.microsoft.com/office/drawing/2014/main" id="{82D5592F-0748-8FA8-5905-06E9A6B9F267}"/>
              </a:ext>
            </a:extLst>
          </p:cNvPr>
          <p:cNvSpPr>
            <a:spLocks noGrp="1"/>
          </p:cNvSpPr>
          <p:nvPr>
            <p:ph type="body" sz="quarter" idx="14" hasCustomPrompt="1"/>
          </p:nvPr>
        </p:nvSpPr>
        <p:spPr>
          <a:xfrm>
            <a:off x="885173" y="2256366"/>
            <a:ext cx="3113623" cy="3795637"/>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
        <p:nvSpPr>
          <p:cNvPr id="31" name="Text Placeholder 33">
            <a:extLst>
              <a:ext uri="{FF2B5EF4-FFF2-40B4-BE49-F238E27FC236}">
                <a16:creationId xmlns:a16="http://schemas.microsoft.com/office/drawing/2014/main" id="{8CBE1362-FF58-303D-1068-731B5B52001F}"/>
              </a:ext>
            </a:extLst>
          </p:cNvPr>
          <p:cNvSpPr>
            <a:spLocks noGrp="1"/>
          </p:cNvSpPr>
          <p:nvPr>
            <p:ph type="body" sz="quarter" idx="19" hasCustomPrompt="1"/>
          </p:nvPr>
        </p:nvSpPr>
        <p:spPr>
          <a:xfrm>
            <a:off x="4454491"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
        <p:nvSpPr>
          <p:cNvPr id="36" name="Text Placeholder 33">
            <a:extLst>
              <a:ext uri="{FF2B5EF4-FFF2-40B4-BE49-F238E27FC236}">
                <a16:creationId xmlns:a16="http://schemas.microsoft.com/office/drawing/2014/main" id="{04104D27-89F1-DCEB-62C1-3AEDB49F130B}"/>
              </a:ext>
            </a:extLst>
          </p:cNvPr>
          <p:cNvSpPr>
            <a:spLocks noGrp="1"/>
          </p:cNvSpPr>
          <p:nvPr>
            <p:ph type="body" sz="quarter" idx="21" hasCustomPrompt="1"/>
          </p:nvPr>
        </p:nvSpPr>
        <p:spPr>
          <a:xfrm>
            <a:off x="8050434"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1818347580"/>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dirty="0"/>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59300435"/>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9D1C5-D3E7-21B1-157E-922C3063B9A2}"/>
              </a:ext>
              <a:ext uri="{C183D7F6-B498-43B3-948B-1728B52AA6E4}">
                <adec:decorative xmlns:adec="http://schemas.microsoft.com/office/drawing/2017/decorative" val="1"/>
              </a:ext>
            </a:extLst>
          </p:cNvPr>
          <p:cNvSpPr/>
          <p:nvPr userDrawn="1"/>
        </p:nvSpPr>
        <p:spPr>
          <a:xfrm>
            <a:off x="982343" y="722568"/>
            <a:ext cx="10620292" cy="4868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DD5968C-FF86-3747-C728-7A7D00735EAC}"/>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A56AD56C-AD34-EB58-4D19-9FDB3ECD252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70454E-0EB9-23C2-3FFA-E65B3012C38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DF5195-613D-DDC6-ACAE-F4C099BBAFCE}"/>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C1DD92-9030-ED36-3028-0BB60741E1A4}"/>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E372D6-F7F7-E234-E9C9-BBF4752D6D6E}"/>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FB163B-6B17-D7AB-D4BE-164735E2C6C6}"/>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9BE4E8-0566-0AA9-F26D-40456BCA3DFD}"/>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43655B-0DE9-B0AA-6B84-3A20E38B2DF9}"/>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A4A3B0-BEF9-40DE-4C6C-83006C90981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976CF-81E9-19FE-8535-DD941861990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1D414A-216C-FF3F-F187-E0FE544D7891}"/>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6FC3A0-D2B4-93F3-16E8-BA913B06EA4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4038FF-F466-14D3-FED8-0DE6CEB381E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122F4B-96BC-A6BD-6C08-924C4F225E14}"/>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0778DC4B-2968-1769-B733-1C047B1C4E0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edia Placeholder 2">
            <a:extLst>
              <a:ext uri="{FF2B5EF4-FFF2-40B4-BE49-F238E27FC236}">
                <a16:creationId xmlns:a16="http://schemas.microsoft.com/office/drawing/2014/main" id="{C6F4824A-6DDD-1926-3DC0-14E42B1C3DE8}"/>
              </a:ext>
            </a:extLst>
          </p:cNvPr>
          <p:cNvSpPr>
            <a:spLocks noGrp="1"/>
          </p:cNvSpPr>
          <p:nvPr>
            <p:ph type="media" sz="quarter" idx="13"/>
          </p:nvPr>
        </p:nvSpPr>
        <p:spPr>
          <a:xfrm>
            <a:off x="762000" y="872158"/>
            <a:ext cx="10594975" cy="4868863"/>
          </a:xfrm>
          <a:prstGeom prst="rect">
            <a:avLst/>
          </a:prstGeom>
        </p:spPr>
        <p:txBody>
          <a:bodyPr/>
          <a:lstStyle/>
          <a:p>
            <a:r>
              <a:rPr lang="en-US" dirty="0"/>
              <a:t>Click icon to add media</a:t>
            </a:r>
          </a:p>
        </p:txBody>
      </p:sp>
      <p:sp>
        <p:nvSpPr>
          <p:cNvPr id="2" name="Slide Number Placeholder 5">
            <a:extLst>
              <a:ext uri="{FF2B5EF4-FFF2-40B4-BE49-F238E27FC236}">
                <a16:creationId xmlns:a16="http://schemas.microsoft.com/office/drawing/2014/main" id="{215BE54D-F60F-9DAE-73A6-8062F9695574}"/>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dirty="0">
              <a:solidFill>
                <a:schemeClr val="tx1">
                  <a:lumMod val="65000"/>
                  <a:lumOff val="35000"/>
                </a:schemeClr>
              </a:solidFill>
              <a:latin typeface="Franklin Gothic Book" panose="020B0503020102020204" pitchFamily="34" charset="0"/>
            </a:endParaRPr>
          </a:p>
        </p:txBody>
      </p:sp>
      <p:pic>
        <p:nvPicPr>
          <p:cNvPr id="21" name="Graphic 20">
            <a:extLst>
              <a:ext uri="{FF2B5EF4-FFF2-40B4-BE49-F238E27FC236}">
                <a16:creationId xmlns:a16="http://schemas.microsoft.com/office/drawing/2014/main" id="{8BA2698A-6C47-A60D-86E1-60AF763BA3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2458" y="6444998"/>
            <a:ext cx="1750237" cy="366604"/>
          </a:xfrm>
          <a:prstGeom prst="rect">
            <a:avLst/>
          </a:prstGeom>
        </p:spPr>
      </p:pic>
    </p:spTree>
    <p:extLst>
      <p:ext uri="{BB962C8B-B14F-4D97-AF65-F5344CB8AC3E}">
        <p14:creationId xmlns:p14="http://schemas.microsoft.com/office/powerpoint/2010/main" val="426938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7.emf"/><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1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97835"/>
      </p:ext>
    </p:extLst>
  </p:cSld>
  <p:clrMap bg1="lt1" tx1="dk1" bg2="lt2" tx2="dk2" accent1="accent1" accent2="accent2" accent3="accent3" accent4="accent4" accent5="accent5" accent6="accent6" hlink="hlink" folHlink="folHlink"/>
  <p:sldLayoutIdLst>
    <p:sldLayoutId id="2147483868" r:id="rId1"/>
    <p:sldLayoutId id="2147483879" r:id="rId2"/>
    <p:sldLayoutId id="2147483878" r:id="rId3"/>
    <p:sldLayoutId id="2147483869" r:id="rId4"/>
    <p:sldLayoutId id="2147483870" r:id="rId5"/>
    <p:sldLayoutId id="2147483871" r:id="rId6"/>
    <p:sldLayoutId id="2147483872" r:id="rId7"/>
    <p:sldLayoutId id="2147483873" r:id="rId8"/>
    <p:sldLayoutId id="2147483874" r:id="rId9"/>
    <p:sldLayoutId id="2147483876" r:id="rId10"/>
    <p:sldLayoutId id="2147483877" r:id="rId11"/>
    <p:sldLayoutId id="214748388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0" userDrawn="1">
          <p15:clr>
            <a:srgbClr val="F26B43"/>
          </p15:clr>
        </p15:guide>
        <p15:guide id="2" pos="4992" userDrawn="1">
          <p15:clr>
            <a:srgbClr val="F26B43"/>
          </p15:clr>
        </p15:guide>
        <p15:guide id="3" orient="horz" pos="216" userDrawn="1">
          <p15:clr>
            <a:srgbClr val="F26B43"/>
          </p15:clr>
        </p15:guide>
        <p15:guide id="4" orient="horz" pos="840" userDrawn="1">
          <p15:clr>
            <a:srgbClr val="F26B43"/>
          </p15:clr>
        </p15:guide>
        <p15:guide id="5" orient="horz" pos="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99" y="146330"/>
            <a:ext cx="9601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1" y="1154003"/>
            <a:ext cx="1106446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452C957-4EF4-A245-8B6D-A52089583A08}"/>
              </a:ext>
              <a:ext uri="{C183D7F6-B498-43B3-948B-1728B52AA6E4}">
                <adec:decorative xmlns:adec="http://schemas.microsoft.com/office/drawing/2017/decorative" val="1"/>
              </a:ext>
            </a:extLst>
          </p:cNvPr>
          <p:cNvPicPr>
            <a:picLocks noChangeAspect="1"/>
          </p:cNvPicPr>
          <p:nvPr userDrawn="1"/>
        </p:nvPicPr>
        <p:blipFill rotWithShape="1">
          <a:blip r:embed="rId23" cstate="screen">
            <a:alphaModFix amt="55000"/>
            <a:extLst>
              <a:ext uri="{28A0092B-C50C-407E-A947-70E740481C1C}">
                <a14:useLocalDpi xmlns:a14="http://schemas.microsoft.com/office/drawing/2010/main"/>
              </a:ext>
            </a:extLst>
          </a:blip>
          <a:srcRect l="10537" r="374"/>
          <a:stretch/>
        </p:blipFill>
        <p:spPr>
          <a:xfrm flipV="1">
            <a:off x="9362860" y="0"/>
            <a:ext cx="2834640" cy="6858000"/>
          </a:xfrm>
          <a:prstGeom prst="rect">
            <a:avLst/>
          </a:prstGeom>
          <a:noFill/>
        </p:spPr>
      </p:pic>
      <p:pic>
        <p:nvPicPr>
          <p:cNvPr id="3" name="Picture 2">
            <a:extLst>
              <a:ext uri="{FF2B5EF4-FFF2-40B4-BE49-F238E27FC236}">
                <a16:creationId xmlns:a16="http://schemas.microsoft.com/office/drawing/2014/main" id="{863604BD-A464-ED41-ABBA-E2EBAEC75400}"/>
              </a:ext>
              <a:ext uri="{C183D7F6-B498-43B3-948B-1728B52AA6E4}">
                <adec:decorative xmlns:adec="http://schemas.microsoft.com/office/drawing/2017/decorative" val="1"/>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l="2" t="1" r="77913" b="52251"/>
          <a:stretch/>
        </p:blipFill>
        <p:spPr>
          <a:xfrm>
            <a:off x="609599" y="6386294"/>
            <a:ext cx="457200" cy="394163"/>
          </a:xfrm>
          <a:prstGeom prst="rect">
            <a:avLst/>
          </a:prstGeom>
        </p:spPr>
      </p:pic>
      <p:sp>
        <p:nvSpPr>
          <p:cNvPr id="8" name="Slide Number Placeholder 4">
            <a:extLst>
              <a:ext uri="{FF2B5EF4-FFF2-40B4-BE49-F238E27FC236}">
                <a16:creationId xmlns:a16="http://schemas.microsoft.com/office/drawing/2014/main" id="{012DE044-DE50-3840-A9F0-1FB6F6399987}"/>
              </a:ext>
            </a:extLst>
          </p:cNvPr>
          <p:cNvSpPr txBox="1">
            <a:spLocks/>
          </p:cNvSpPr>
          <p:nvPr userDrawn="1"/>
        </p:nvSpPr>
        <p:spPr>
          <a:xfrm>
            <a:off x="11277600" y="640884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397534837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Lst>
  <p:hf hdr="0" ftr="0" dt="0"/>
  <p:txStyles>
    <p:titleStyle>
      <a:lvl1pPr algn="l" rtl="0" eaLnBrk="1" fontAlgn="base" hangingPunct="1">
        <a:spcBef>
          <a:spcPct val="0"/>
        </a:spcBef>
        <a:spcAft>
          <a:spcPct val="0"/>
        </a:spcAft>
        <a:defRPr sz="4000" b="1" i="0" kern="1200" baseline="0">
          <a:solidFill>
            <a:srgbClr val="395B74"/>
          </a:solidFill>
          <a:latin typeface="+mn-lt"/>
          <a:ea typeface="ＭＳ Ｐゴシック" charset="-128"/>
          <a:cs typeface="Raavi" pitchFamily="34" charset="0"/>
        </a:defRPr>
      </a:lvl1pPr>
      <a:lvl2pPr algn="ctr" rtl="0" eaLnBrk="1" fontAlgn="base" hangingPunct="1">
        <a:spcBef>
          <a:spcPct val="0"/>
        </a:spcBef>
        <a:spcAft>
          <a:spcPct val="0"/>
        </a:spcAft>
        <a:defRPr sz="3300">
          <a:solidFill>
            <a:schemeClr val="tx1"/>
          </a:solidFill>
          <a:latin typeface="Calibri" charset="0"/>
          <a:ea typeface="ＭＳ Ｐゴシック" charset="-128"/>
        </a:defRPr>
      </a:lvl2pPr>
      <a:lvl3pPr algn="ctr" rtl="0" eaLnBrk="1" fontAlgn="base" hangingPunct="1">
        <a:spcBef>
          <a:spcPct val="0"/>
        </a:spcBef>
        <a:spcAft>
          <a:spcPct val="0"/>
        </a:spcAft>
        <a:defRPr sz="3300">
          <a:solidFill>
            <a:schemeClr val="tx1"/>
          </a:solidFill>
          <a:latin typeface="Calibri" charset="0"/>
          <a:ea typeface="ＭＳ Ｐゴシック" charset="-128"/>
        </a:defRPr>
      </a:lvl3pPr>
      <a:lvl4pPr algn="ctr" rtl="0" eaLnBrk="1" fontAlgn="base" hangingPunct="1">
        <a:spcBef>
          <a:spcPct val="0"/>
        </a:spcBef>
        <a:spcAft>
          <a:spcPct val="0"/>
        </a:spcAft>
        <a:defRPr sz="3300">
          <a:solidFill>
            <a:schemeClr val="tx1"/>
          </a:solidFill>
          <a:latin typeface="Calibri" charset="0"/>
          <a:ea typeface="ＭＳ Ｐゴシック" charset="-128"/>
        </a:defRPr>
      </a:lvl4pPr>
      <a:lvl5pPr algn="ctr" rtl="0" eaLnBrk="1" fontAlgn="base" hangingPunct="1">
        <a:spcBef>
          <a:spcPct val="0"/>
        </a:spcBef>
        <a:spcAft>
          <a:spcPct val="0"/>
        </a:spcAft>
        <a:defRPr sz="3300">
          <a:solidFill>
            <a:schemeClr val="tx1"/>
          </a:solidFill>
          <a:latin typeface="Calibri" charset="0"/>
          <a:ea typeface="ＭＳ Ｐゴシック" charset="-128"/>
        </a:defRPr>
      </a:lvl5pPr>
      <a:lvl6pPr marL="342891" algn="ctr" rtl="0" eaLnBrk="1" fontAlgn="base" hangingPunct="1">
        <a:spcBef>
          <a:spcPct val="0"/>
        </a:spcBef>
        <a:spcAft>
          <a:spcPct val="0"/>
        </a:spcAft>
        <a:defRPr sz="3300">
          <a:solidFill>
            <a:schemeClr val="tx1"/>
          </a:solidFill>
          <a:latin typeface="Calibri" charset="0"/>
        </a:defRPr>
      </a:lvl6pPr>
      <a:lvl7pPr marL="685783" algn="ctr" rtl="0" eaLnBrk="1" fontAlgn="base" hangingPunct="1">
        <a:spcBef>
          <a:spcPct val="0"/>
        </a:spcBef>
        <a:spcAft>
          <a:spcPct val="0"/>
        </a:spcAft>
        <a:defRPr sz="3300">
          <a:solidFill>
            <a:schemeClr val="tx1"/>
          </a:solidFill>
          <a:latin typeface="Calibri" charset="0"/>
        </a:defRPr>
      </a:lvl7pPr>
      <a:lvl8pPr marL="1028674" algn="ctr" rtl="0" eaLnBrk="1" fontAlgn="base" hangingPunct="1">
        <a:spcBef>
          <a:spcPct val="0"/>
        </a:spcBef>
        <a:spcAft>
          <a:spcPct val="0"/>
        </a:spcAft>
        <a:defRPr sz="3300">
          <a:solidFill>
            <a:schemeClr val="tx1"/>
          </a:solidFill>
          <a:latin typeface="Calibri" charset="0"/>
        </a:defRPr>
      </a:lvl8pPr>
      <a:lvl9pPr marL="1371566" algn="ctr" rtl="0" eaLnBrk="1" fontAlgn="base" hangingPunct="1">
        <a:spcBef>
          <a:spcPct val="0"/>
        </a:spcBef>
        <a:spcAft>
          <a:spcPct val="0"/>
        </a:spcAft>
        <a:defRPr sz="3300">
          <a:solidFill>
            <a:schemeClr val="tx1"/>
          </a:solidFill>
          <a:latin typeface="Calibri" charset="0"/>
        </a:defRPr>
      </a:lvl9pPr>
    </p:titleStyle>
    <p:bodyStyle>
      <a:lvl1pPr marL="0" indent="0" algn="l" rtl="0" eaLnBrk="1" fontAlgn="base" hangingPunct="1">
        <a:spcBef>
          <a:spcPts val="0"/>
        </a:spcBef>
        <a:spcAft>
          <a:spcPts val="600"/>
        </a:spcAft>
        <a:buFont typeface="Arial" charset="0"/>
        <a:buNone/>
        <a:defRPr sz="2400" b="0" i="0" kern="1200" baseline="0">
          <a:solidFill>
            <a:schemeClr val="tx1"/>
          </a:solidFill>
          <a:latin typeface="+mn-lt"/>
          <a:ea typeface="ＭＳ Ｐゴシック" charset="-128"/>
          <a:cs typeface="Calibri" panose="020F0502020204030204" pitchFamily="34" charset="0"/>
        </a:defRPr>
      </a:lvl1pPr>
      <a:lvl2pPr marL="557199" indent="-214308"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mn-lt"/>
          <a:ea typeface="ＭＳ Ｐゴシック" charset="-128"/>
          <a:cs typeface="Calibri Light" panose="020F0302020204030204" pitchFamily="34" charset="0"/>
        </a:defRPr>
      </a:lvl2pPr>
      <a:lvl3pPr marL="857229" indent="-171446"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mn-lt"/>
          <a:ea typeface="ＭＳ Ｐゴシック" charset="-128"/>
          <a:cs typeface="Calibri Light" panose="020F0302020204030204" pitchFamily="34" charset="0"/>
        </a:defRPr>
      </a:lvl3pPr>
      <a:lvl4pPr marL="1200121" indent="-171446"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mn-lt"/>
          <a:ea typeface="ＭＳ Ｐゴシック" charset="-128"/>
          <a:cs typeface="Calibri Light" panose="020F0302020204030204" pitchFamily="34" charset="0"/>
        </a:defRPr>
      </a:lvl4pPr>
      <a:lvl5pPr marL="1543012" indent="-171446" algn="l" rtl="0" eaLnBrk="1" fontAlgn="base" hangingPunct="1">
        <a:spcBef>
          <a:spcPts val="0"/>
        </a:spcBef>
        <a:spcAft>
          <a:spcPts val="600"/>
        </a:spcAft>
        <a:buFont typeface="Arial" panose="020B0604020202020204" pitchFamily="34" charset="0"/>
        <a:buChar char="•"/>
        <a:defRPr sz="1800" b="0" i="0" kern="1200">
          <a:solidFill>
            <a:schemeClr val="tx1"/>
          </a:solidFill>
          <a:latin typeface="+mn-lt"/>
          <a:ea typeface="ＭＳ Ｐゴシック" charset="-128"/>
          <a:cs typeface="Calibri Light" panose="020F0302020204030204"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97716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0">
          <p15:clr>
            <a:srgbClr val="F26B43"/>
          </p15:clr>
        </p15:guide>
        <p15:guide id="2" pos="4992">
          <p15:clr>
            <a:srgbClr val="F26B43"/>
          </p15:clr>
        </p15:guide>
        <p15:guide id="3" orient="horz" pos="216">
          <p15:clr>
            <a:srgbClr val="F26B43"/>
          </p15:clr>
        </p15:guide>
        <p15:guide id="4" orient="horz" pos="840">
          <p15:clr>
            <a:srgbClr val="F26B43"/>
          </p15:clr>
        </p15:guide>
        <p15:guide id="5" orient="horz" pos="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465" y="134951"/>
            <a:ext cx="10922003" cy="624005"/>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864108"/>
            <a:ext cx="384048" cy="5225796"/>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62465" y="864108"/>
            <a:ext cx="10922003"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869268" y="6356368"/>
            <a:ext cx="5911517"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47" y="6356368"/>
            <a:ext cx="1530927" cy="365125"/>
          </a:xfrm>
          <a:prstGeom prst="rect">
            <a:avLst/>
          </a:prstGeom>
        </p:spPr>
        <p:txBody>
          <a:bodyPr vert="horz" lIns="91440" tIns="45720" rIns="91440" bIns="45720" rtlCol="0" anchor="ctr"/>
          <a:lstStyle>
            <a:lvl1pPr algn="r">
              <a:defRPr sz="1400" b="1">
                <a:solidFill>
                  <a:schemeClr val="tx1"/>
                </a:solidFill>
              </a:defRPr>
            </a:lvl1pPr>
          </a:lstStyle>
          <a:p>
            <a:fld id="{3753E46E-E29B-41CC-9C8E-60BACF85EEAC}" type="slidenum">
              <a:rPr lang="en-US" smtClean="0"/>
              <a:pPr/>
              <a:t>‹#›</a:t>
            </a:fld>
            <a:endParaRPr lang="en-US" dirty="0"/>
          </a:p>
        </p:txBody>
      </p:sp>
      <p:sp>
        <p:nvSpPr>
          <p:cNvPr id="9" name="Rectangle 8">
            <a:extLst>
              <a:ext uri="{FF2B5EF4-FFF2-40B4-BE49-F238E27FC236}">
                <a16:creationId xmlns:a16="http://schemas.microsoft.com/office/drawing/2014/main" id="{2C5E2FB1-1FBB-4A9F-87DC-E02C6A6E3D9C}"/>
              </a:ext>
            </a:extLst>
          </p:cNvPr>
          <p:cNvSpPr/>
          <p:nvPr userDrawn="1"/>
        </p:nvSpPr>
        <p:spPr>
          <a:xfrm>
            <a:off x="-4304" y="6758840"/>
            <a:ext cx="12196303" cy="991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F71FF931-C562-4598-A5CC-320C7B4B053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926" y="6112120"/>
            <a:ext cx="1801874" cy="627496"/>
          </a:xfrm>
          <a:prstGeom prst="rect">
            <a:avLst/>
          </a:prstGeom>
        </p:spPr>
      </p:pic>
    </p:spTree>
    <p:extLst>
      <p:ext uri="{BB962C8B-B14F-4D97-AF65-F5344CB8AC3E}">
        <p14:creationId xmlns:p14="http://schemas.microsoft.com/office/powerpoint/2010/main" val="288997866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defTabSz="914400" rtl="0" eaLnBrk="1" latinLnBrk="0" hangingPunct="1">
        <a:lnSpc>
          <a:spcPct val="90000"/>
        </a:lnSpc>
        <a:spcBef>
          <a:spcPct val="0"/>
        </a:spcBef>
        <a:buNone/>
        <a:defRPr sz="3000" kern="1200" spc="-60"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8" Type="http://schemas.openxmlformats.org/officeDocument/2006/relationships/hyperlink" Target="https://www.law.cornell.edu/uscode/text/49/5311#fn002034" TargetMode="External"/><Relationship Id="rId3" Type="http://schemas.openxmlformats.org/officeDocument/2006/relationships/hyperlink" Target="https://www.transit.dot.gov/funding/grants/enhanced-mobility-seniors-individuals-disabilities-section-5310" TargetMode="External"/><Relationship Id="rId7" Type="http://schemas.openxmlformats.org/officeDocument/2006/relationships/hyperlink" Target="https://www.law.cornell.edu/uscode/text/49/204"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hyperlink" Target="https://gcc02.safelinks.protection.outlook.com/?url=https%3A%2F%2Fwww.law.cornell.edu%2Fuscode%2Ftext%2F49%2F5311&amp;data=05%7C01%7Cdanielle.nelson%40dot.gov%7C294fd649279c4978589908dac8b54397%7Cc4cd245b44f04395a1aa3848d258f78b%7C0%7C0%7C638042978096388457%7CUnknown%7CTWFpbGZsb3d8eyJWIjoiMC4wLjAwMDAiLCJQIjoiV2luMzIiLCJBTiI6Ik1haWwiLCJXVCI6Mn0%3D%7C3000%7C%7C%7C&amp;sdata=90bfN6BmFLm6n84n9oDSLFzsOUhA6jcBPf%2FSdEGmj0s%3D&amp;reserved=0" TargetMode="External"/><Relationship Id="rId11" Type="http://schemas.openxmlformats.org/officeDocument/2006/relationships/hyperlink" Target="https://www.congress.gov/congressional-report/109th-congress/house-report/203" TargetMode="External"/><Relationship Id="rId5" Type="http://schemas.openxmlformats.org/officeDocument/2006/relationships/hyperlink" Target="https://www.transit.dot.gov/rural-formula-grants-5311" TargetMode="External"/><Relationship Id="rId10" Type="http://schemas.openxmlformats.org/officeDocument/2006/relationships/hyperlink" Target="https://gcc02.safelinks.protection.outlook.com/?url=https%3A%2F%2Fwww.law.cornell.edu%2Fuscode%2Ftext%2F49%2F5307&amp;data=05%7C01%7Cdanielle.nelson%40dot.gov%7C294fd649279c4978589908dac8b54397%7Cc4cd245b44f04395a1aa3848d258f78b%7C0%7C0%7C638042978096388457%7CUnknown%7CTWFpbGZsb3d8eyJWIjoiMC4wLjAwMDAiLCJQIjoiV2luMzIiLCJBTiI6Ik1haWwiLCJXVCI6Mn0%3D%7C3000%7C%7C%7C&amp;sdata=B3ygW8Lb6aTsbHTs2Yg5tGo0JpTaRs8W5X2H6ZKpxEM%3D&amp;reserved=0" TargetMode="External"/><Relationship Id="rId4" Type="http://schemas.openxmlformats.org/officeDocument/2006/relationships/hyperlink" Target="https://gcc02.safelinks.protection.outlook.com/?url=https%3A%2F%2Fwww.law.cornell.edu%2Fuscode%2Ftext%2F49%2F5310&amp;data=05%7C01%7Cdanielle.nelson%40dot.gov%7C294fd649279c4978589908dac8b54397%7Cc4cd245b44f04395a1aa3848d258f78b%7C0%7C0%7C638042978096388457%7CUnknown%7CTWFpbGZsb3d8eyJWIjoiMC4wLjAwMDAiLCJQIjoiV2luMzIiLCJBTiI6Ik1haWwiLCJXVCI6Mn0%3D%7C3000%7C%7C%7C&amp;sdata=jQL5EhC7rycKxFU7PuE5xWtJ%2BQcvGtVBpEgoJjh8QpQ%3D&amp;reserved=0" TargetMode="External"/><Relationship Id="rId9" Type="http://schemas.openxmlformats.org/officeDocument/2006/relationships/hyperlink" Target="https://www.transit.dot.gov/funding/grants/urbanized-area-formula-grants-530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ransit.dot.gov/regulations-and-programs/ccam/about/coordinating-council-access-and-mobility-ccam-federal-fund" TargetMode="Externa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hyperlink" Target="https://www.transit.dot.gov/coordinating-council-access-and-mobility" TargetMode="Externa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transit.dot.gov/regulations-and-guidance/ccam/about/ccam-program-inventory" TargetMode="External"/><Relationship Id="rId7"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1BD5E3E-DAEC-345C-637B-3FF3F947E8A3}"/>
              </a:ext>
            </a:extLst>
          </p:cNvPr>
          <p:cNvSpPr>
            <a:spLocks noGrp="1"/>
          </p:cNvSpPr>
          <p:nvPr>
            <p:ph type="ctrTitle"/>
          </p:nvPr>
        </p:nvSpPr>
        <p:spPr>
          <a:xfrm>
            <a:off x="701740" y="138418"/>
            <a:ext cx="10942179" cy="2099804"/>
          </a:xfrm>
        </p:spPr>
        <p:txBody>
          <a:bodyPr/>
          <a:lstStyle/>
          <a:p>
            <a:br>
              <a:rPr lang="en-US" dirty="0"/>
            </a:br>
            <a:br>
              <a:rPr lang="en-US" dirty="0"/>
            </a:br>
            <a:r>
              <a:rPr lang="en-US" dirty="0"/>
              <a:t>Federal Transit Administration (FTA)</a:t>
            </a:r>
            <a:br>
              <a:rPr lang="en-US" dirty="0"/>
            </a:br>
            <a:r>
              <a:rPr lang="en-US" dirty="0"/>
              <a:t>Transit Programs Updates</a:t>
            </a:r>
          </a:p>
        </p:txBody>
      </p:sp>
      <p:sp>
        <p:nvSpPr>
          <p:cNvPr id="5" name="Text Placeholder 4">
            <a:extLst>
              <a:ext uri="{FF2B5EF4-FFF2-40B4-BE49-F238E27FC236}">
                <a16:creationId xmlns:a16="http://schemas.microsoft.com/office/drawing/2014/main" id="{65FBAF26-E110-525D-95D2-BD4DFF52C6D9}"/>
              </a:ext>
            </a:extLst>
          </p:cNvPr>
          <p:cNvSpPr>
            <a:spLocks noGrp="1"/>
          </p:cNvSpPr>
          <p:nvPr>
            <p:ph type="body" sz="quarter" idx="12"/>
          </p:nvPr>
        </p:nvSpPr>
        <p:spPr>
          <a:xfrm>
            <a:off x="701740" y="3597733"/>
            <a:ext cx="7970773" cy="702805"/>
          </a:xfrm>
        </p:spPr>
        <p:txBody>
          <a:bodyPr/>
          <a:lstStyle/>
          <a:p>
            <a:r>
              <a:rPr lang="en-US" dirty="0"/>
              <a:t>Marianne Stock, Chief of Rural and Targeted Programs</a:t>
            </a:r>
          </a:p>
          <a:p>
            <a:endParaRPr lang="en-US" dirty="0"/>
          </a:p>
        </p:txBody>
      </p:sp>
      <p:sp>
        <p:nvSpPr>
          <p:cNvPr id="7" name="Text Placeholder 6">
            <a:extLst>
              <a:ext uri="{FF2B5EF4-FFF2-40B4-BE49-F238E27FC236}">
                <a16:creationId xmlns:a16="http://schemas.microsoft.com/office/drawing/2014/main" id="{1C0B5A19-ADBD-5E53-EA93-181A891DCDAB}"/>
              </a:ext>
            </a:extLst>
          </p:cNvPr>
          <p:cNvSpPr>
            <a:spLocks noGrp="1"/>
          </p:cNvSpPr>
          <p:nvPr>
            <p:ph type="body" sz="quarter" idx="11"/>
          </p:nvPr>
        </p:nvSpPr>
        <p:spPr>
          <a:xfrm>
            <a:off x="759895" y="3987762"/>
            <a:ext cx="6874283" cy="512801"/>
          </a:xfrm>
        </p:spPr>
        <p:txBody>
          <a:bodyPr/>
          <a:lstStyle/>
          <a:p>
            <a:r>
              <a:rPr lang="en-US" dirty="0"/>
              <a:t>2024 NADO and DDAA Washington Conference</a:t>
            </a:r>
          </a:p>
        </p:txBody>
      </p:sp>
      <p:pic>
        <p:nvPicPr>
          <p:cNvPr id="2" name="Picture 1">
            <a:extLst>
              <a:ext uri="{FF2B5EF4-FFF2-40B4-BE49-F238E27FC236}">
                <a16:creationId xmlns:a16="http://schemas.microsoft.com/office/drawing/2014/main" id="{AE8A5F3C-BD95-0381-2690-544C7DA08C86}"/>
              </a:ext>
            </a:extLst>
          </p:cNvPr>
          <p:cNvPicPr>
            <a:picLocks noChangeAspect="1"/>
          </p:cNvPicPr>
          <p:nvPr/>
        </p:nvPicPr>
        <p:blipFill>
          <a:blip r:embed="rId3"/>
          <a:stretch>
            <a:fillRect/>
          </a:stretch>
        </p:blipFill>
        <p:spPr>
          <a:xfrm>
            <a:off x="8599698" y="4080560"/>
            <a:ext cx="1743075" cy="2628900"/>
          </a:xfrm>
          <a:prstGeom prst="rect">
            <a:avLst/>
          </a:prstGeom>
        </p:spPr>
      </p:pic>
    </p:spTree>
    <p:extLst>
      <p:ext uri="{BB962C8B-B14F-4D97-AF65-F5344CB8AC3E}">
        <p14:creationId xmlns:p14="http://schemas.microsoft.com/office/powerpoint/2010/main" val="102513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3774-BE44-8A0F-DA26-4D6146AB6A26}"/>
              </a:ext>
            </a:extLst>
          </p:cNvPr>
          <p:cNvSpPr>
            <a:spLocks noGrp="1"/>
          </p:cNvSpPr>
          <p:nvPr>
            <p:ph type="title"/>
          </p:nvPr>
        </p:nvSpPr>
        <p:spPr>
          <a:xfrm>
            <a:off x="262464" y="366296"/>
            <a:ext cx="10922003" cy="624005"/>
          </a:xfrm>
        </p:spPr>
        <p:txBody>
          <a:bodyPr>
            <a:noAutofit/>
          </a:bodyPr>
          <a:lstStyle/>
          <a:p>
            <a:r>
              <a:rPr lang="en-US" sz="3200" b="1" dirty="0">
                <a:solidFill>
                  <a:srgbClr val="1D5E6D"/>
                </a:solidFill>
                <a:latin typeface="Calibri" panose="020F0502020204030204" pitchFamily="34" charset="0"/>
                <a:cs typeface="Calibri" panose="020F0502020204030204" pitchFamily="34" charset="0"/>
              </a:rPr>
              <a:t>Express Authority under Federal Law for Federal Funds to be Used as the Non-Federal Share (Local Match)</a:t>
            </a:r>
          </a:p>
        </p:txBody>
      </p:sp>
      <p:sp>
        <p:nvSpPr>
          <p:cNvPr id="3" name="Content Placeholder 2">
            <a:extLst>
              <a:ext uri="{FF2B5EF4-FFF2-40B4-BE49-F238E27FC236}">
                <a16:creationId xmlns:a16="http://schemas.microsoft.com/office/drawing/2014/main" id="{5206E4B3-1496-AC31-BCAB-3EC45AB1DADC}"/>
              </a:ext>
            </a:extLst>
          </p:cNvPr>
          <p:cNvSpPr>
            <a:spLocks noGrp="1"/>
          </p:cNvSpPr>
          <p:nvPr>
            <p:ph idx="1"/>
          </p:nvPr>
        </p:nvSpPr>
        <p:spPr>
          <a:xfrm>
            <a:off x="262464" y="1371064"/>
            <a:ext cx="11491571" cy="5120640"/>
          </a:xfrm>
        </p:spPr>
        <p:txBody>
          <a:bodyPr>
            <a:normAutofit/>
          </a:bodyPr>
          <a:lstStyle/>
          <a:p>
            <a:pPr marL="0" marR="0" indent="0">
              <a:spcBef>
                <a:spcPts val="0"/>
              </a:spcBef>
              <a:spcAft>
                <a:spcPts val="0"/>
              </a:spcAft>
              <a:buNone/>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 has 3 programs with express authority to utilize non-USDOT federal funding as local match: </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buFont typeface="Wingdings" panose="05000000000000000000" pitchFamily="2" charset="2"/>
              <a:buChar char="q"/>
            </a:pP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Formula Grants for Enhanced Mobility of Seniors and Individuals with Disabilities</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(Section 5310)</a:t>
            </a: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49 U.S.C.5310(d)(3)(B)</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45720" marR="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 may be derived from amounts appropriated or otherwise made available— to a department or agency of the Government (other than the Department of Transportation) that are eligible to be expended for transportation;</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buFont typeface="Wingdings" panose="05000000000000000000" pitchFamily="2" charset="2"/>
              <a:buChar char="q"/>
            </a:pP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Formula Grants for Rural Areas</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(Section 5311)</a:t>
            </a: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49 U.S.C. 5311(g)(3)(D) and (E)</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45720" marR="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 may be derived from amounts appropriated or otherwise made available to a department or agency of the Government (other than the Department of Transportation) that are eligible to be expended for transportation;</a:t>
            </a:r>
          </a:p>
          <a:p>
            <a:pPr marL="45720" indent="0">
              <a:spcBef>
                <a:spcPts val="0"/>
              </a:spcBef>
              <a:buNone/>
            </a:pPr>
            <a:r>
              <a:rPr lang="en-US" sz="1800" dirty="0">
                <a:solidFill>
                  <a:schemeClr val="tx1"/>
                </a:solidFill>
                <a:effectLst/>
                <a:latin typeface="Calibri" panose="020F0502020204030204" pitchFamily="34" charset="0"/>
                <a:cs typeface="Calibri" panose="020F0502020204030204" pitchFamily="34" charset="0"/>
              </a:rPr>
              <a:t>(E) </a:t>
            </a:r>
            <a:r>
              <a:rPr lang="en-US" sz="1800" b="0" dirty="0">
                <a:solidFill>
                  <a:schemeClr val="tx1"/>
                </a:solidFill>
                <a:effectLst/>
                <a:latin typeface="Calibri" panose="020F0502020204030204" pitchFamily="34" charset="0"/>
                <a:cs typeface="Calibri" panose="020F0502020204030204" pitchFamily="34" charset="0"/>
              </a:rPr>
              <a:t>notwithstanding subparagraph (B), may be derived from amounts made available to carry out the Federal lands highway program established by </a:t>
            </a:r>
            <a:r>
              <a:rPr lang="en-US" sz="1800" b="0" u="none" strike="noStrike" dirty="0">
                <a:solidFill>
                  <a:schemeClr val="tx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section 204</a:t>
            </a:r>
            <a:r>
              <a:rPr lang="en-US" sz="1800" b="0" dirty="0">
                <a:solidFill>
                  <a:schemeClr val="tx1"/>
                </a:solidFill>
                <a:effectLst/>
                <a:latin typeface="Calibri" panose="020F0502020204030204" pitchFamily="34" charset="0"/>
                <a:cs typeface="Calibri" panose="020F0502020204030204" pitchFamily="34" charset="0"/>
              </a:rPr>
              <a:t> </a:t>
            </a:r>
            <a:r>
              <a:rPr lang="en-US" sz="1800" b="0" u="none" strike="noStrike" dirty="0">
                <a:solidFill>
                  <a:schemeClr val="tx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[1]</a:t>
            </a:r>
            <a:r>
              <a:rPr lang="en-US" sz="1800" b="0" dirty="0">
                <a:solidFill>
                  <a:schemeClr val="tx1"/>
                </a:solidFill>
                <a:effectLst/>
                <a:latin typeface="Calibri" panose="020F0502020204030204" pitchFamily="34" charset="0"/>
                <a:cs typeface="Calibri" panose="020F0502020204030204" pitchFamily="34" charset="0"/>
              </a:rPr>
              <a:t> of title 23;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buFont typeface="Wingdings" panose="05000000000000000000" pitchFamily="2" charset="2"/>
              <a:buChar char="q"/>
            </a:pPr>
            <a:endPar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endParaRPr>
          </a:p>
          <a:p>
            <a:pPr marR="0">
              <a:spcBef>
                <a:spcPts val="0"/>
              </a:spcBef>
              <a:spcAft>
                <a:spcPts val="0"/>
              </a:spcAft>
              <a:buFont typeface="Wingdings" panose="05000000000000000000" pitchFamily="2" charset="2"/>
              <a:buChar char="q"/>
            </a:pP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9"/>
              </a:rPr>
              <a:t>Formula Grants for Urbanized Areas</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(Section 5307)</a:t>
            </a: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49 U.S.C.5307(d)(1)(D)</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45720" marR="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 from amounts appropriated or otherwise made available to a department or agency of the Government (other than the Department of Transportation) that are eligible to be expended for transportation;</a:t>
            </a:r>
          </a:p>
          <a:p>
            <a:pPr marL="457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Per the U.S. House of Representatives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1"/>
              </a:rPr>
              <a:t>report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match leveraged by other federal investment increases “coordination among Federal agencies that provide transportation services.” [H.R. Rep. 109-203, Jul. 28, 2005].  </a:t>
            </a:r>
          </a:p>
          <a:p>
            <a:endParaRPr lang="en-US" dirty="0"/>
          </a:p>
        </p:txBody>
      </p:sp>
    </p:spTree>
    <p:extLst>
      <p:ext uri="{BB962C8B-B14F-4D97-AF65-F5344CB8AC3E}">
        <p14:creationId xmlns:p14="http://schemas.microsoft.com/office/powerpoint/2010/main" val="279499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A267-4E3B-402B-B0CE-1FBCD80A42D1}"/>
              </a:ext>
            </a:extLst>
          </p:cNvPr>
          <p:cNvSpPr>
            <a:spLocks noGrp="1"/>
          </p:cNvSpPr>
          <p:nvPr>
            <p:ph type="title"/>
          </p:nvPr>
        </p:nvSpPr>
        <p:spPr/>
        <p:txBody>
          <a:bodyPr>
            <a:normAutofit/>
          </a:bodyPr>
          <a:lstStyle/>
          <a:p>
            <a:r>
              <a:rPr lang="en-US" sz="3200" b="1" dirty="0">
                <a:solidFill>
                  <a:srgbClr val="1D5E6D"/>
                </a:solidFill>
                <a:latin typeface="Calibri" panose="020F0502020204030204" pitchFamily="34" charset="0"/>
                <a:cs typeface="Calibri" panose="020F0502020204030204" pitchFamily="34" charset="0"/>
              </a:rPr>
              <a:t>Federal Fund Braiding Guide</a:t>
            </a:r>
          </a:p>
        </p:txBody>
      </p:sp>
      <p:sp>
        <p:nvSpPr>
          <p:cNvPr id="4" name="Slide Number Placeholder 3">
            <a:extLst>
              <a:ext uri="{FF2B5EF4-FFF2-40B4-BE49-F238E27FC236}">
                <a16:creationId xmlns:a16="http://schemas.microsoft.com/office/drawing/2014/main" id="{B2FC55A1-251C-D087-437F-44345C5E2C3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3E46E-E29B-41CC-9C8E-60BACF85EEAC}" type="slidenum">
              <a:rPr kumimoji="0" lang="en-US" sz="1400" b="1"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Content Placeholder 2">
            <a:extLst>
              <a:ext uri="{FF2B5EF4-FFF2-40B4-BE49-F238E27FC236}">
                <a16:creationId xmlns:a16="http://schemas.microsoft.com/office/drawing/2014/main" id="{CB8A818D-7D5B-74E6-6C11-12D843925775}"/>
              </a:ext>
            </a:extLst>
          </p:cNvPr>
          <p:cNvSpPr>
            <a:spLocks noGrp="1"/>
          </p:cNvSpPr>
          <p:nvPr>
            <p:ph idx="1"/>
          </p:nvPr>
        </p:nvSpPr>
        <p:spPr>
          <a:xfrm>
            <a:off x="258128" y="2664566"/>
            <a:ext cx="11048999" cy="3273185"/>
          </a:xfrm>
        </p:spPr>
        <p:txBody>
          <a:bodyPr anchor="t">
            <a:normAutofit/>
          </a:bodyPr>
          <a:lstStyle/>
          <a:p>
            <a:r>
              <a:rPr lang="en-US" sz="2000" dirty="0">
                <a:solidFill>
                  <a:schemeClr val="tx1"/>
                </a:solidFill>
                <a:latin typeface="Calibri" panose="020F0502020204030204" pitchFamily="34" charset="0"/>
                <a:cs typeface="Calibri" panose="020F0502020204030204" pitchFamily="34" charset="0"/>
              </a:rPr>
              <a:t>The term “braiding” describes multiple independent funding streams coming together to fund a single project. </a:t>
            </a:r>
          </a:p>
          <a:p>
            <a:r>
              <a:rPr lang="en-US" sz="2000" dirty="0">
                <a:solidFill>
                  <a:schemeClr val="tx1"/>
                </a:solidFill>
                <a:latin typeface="Calibri" panose="020F0502020204030204" pitchFamily="34" charset="0"/>
                <a:cs typeface="Calibri" panose="020F0502020204030204" pitchFamily="34" charset="0"/>
              </a:rPr>
              <a:t>Federal fund braiding can be categorized into 2 types: </a:t>
            </a:r>
            <a:r>
              <a:rPr lang="en-US" sz="2000" u="sng" dirty="0">
                <a:solidFill>
                  <a:schemeClr val="tx1"/>
                </a:solidFill>
                <a:latin typeface="Calibri" panose="020F0502020204030204" pitchFamily="34" charset="0"/>
                <a:cs typeface="Calibri" panose="020F0502020204030204" pitchFamily="34" charset="0"/>
              </a:rPr>
              <a:t>incoming</a:t>
            </a:r>
            <a:r>
              <a:rPr lang="en-US" sz="2000" dirty="0">
                <a:solidFill>
                  <a:schemeClr val="tx1"/>
                </a:solidFill>
                <a:latin typeface="Calibri" panose="020F0502020204030204" pitchFamily="34" charset="0"/>
                <a:cs typeface="Calibri" panose="020F0502020204030204" pitchFamily="34" charset="0"/>
              </a:rPr>
              <a:t> and </a:t>
            </a:r>
            <a:r>
              <a:rPr lang="en-US" sz="2000" u="sng" dirty="0">
                <a:solidFill>
                  <a:schemeClr val="tx1"/>
                </a:solidFill>
                <a:latin typeface="Calibri" panose="020F0502020204030204" pitchFamily="34" charset="0"/>
                <a:cs typeface="Calibri" panose="020F0502020204030204" pitchFamily="34" charset="0"/>
              </a:rPr>
              <a:t>outgoing</a:t>
            </a:r>
            <a:r>
              <a:rPr lang="en-US" sz="2000" dirty="0">
                <a:solidFill>
                  <a:schemeClr val="tx1"/>
                </a:solidFill>
                <a:latin typeface="Calibri" panose="020F0502020204030204" pitchFamily="34" charset="0"/>
                <a:cs typeface="Calibri" panose="020F0502020204030204" pitchFamily="34" charset="0"/>
              </a:rPr>
              <a:t>.</a:t>
            </a:r>
          </a:p>
          <a:p>
            <a:pPr lvl="1"/>
            <a:r>
              <a:rPr lang="en-US" sz="2000" dirty="0">
                <a:solidFill>
                  <a:schemeClr val="tx1"/>
                </a:solidFill>
                <a:latin typeface="Calibri" panose="020F0502020204030204" pitchFamily="34" charset="0"/>
                <a:cs typeface="Calibri" panose="020F0502020204030204" pitchFamily="34" charset="0"/>
              </a:rPr>
              <a:t>A program considers a Federal fund braiding arrangement to be incoming when another Federal program’s funds fulfill its match requirement to fund a single transportation project. </a:t>
            </a:r>
          </a:p>
          <a:p>
            <a:pPr lvl="1"/>
            <a:r>
              <a:rPr lang="en-US" sz="2000" dirty="0">
                <a:solidFill>
                  <a:schemeClr val="tx1"/>
                </a:solidFill>
                <a:latin typeface="Calibri" panose="020F0502020204030204" pitchFamily="34" charset="0"/>
                <a:cs typeface="Calibri" panose="020F0502020204030204" pitchFamily="34" charset="0"/>
              </a:rPr>
              <a:t>A program considers a Federal fund braiding arrangement to be outgoing when its funds fulfill the match requirements of another Federal program. </a:t>
            </a:r>
          </a:p>
        </p:txBody>
      </p:sp>
      <p:sp>
        <p:nvSpPr>
          <p:cNvPr id="8" name="Rectangle: Rounded Corners 7">
            <a:extLst>
              <a:ext uri="{FF2B5EF4-FFF2-40B4-BE49-F238E27FC236}">
                <a16:creationId xmlns:a16="http://schemas.microsoft.com/office/drawing/2014/main" id="{97C476FB-D0E1-5817-BABD-5D353960288B}"/>
              </a:ext>
            </a:extLst>
          </p:cNvPr>
          <p:cNvSpPr/>
          <p:nvPr/>
        </p:nvSpPr>
        <p:spPr>
          <a:xfrm>
            <a:off x="258129" y="825115"/>
            <a:ext cx="6270634" cy="1447336"/>
          </a:xfrm>
          <a:prstGeom prst="roundRect">
            <a:avLst/>
          </a:prstGeom>
          <a:solidFill>
            <a:schemeClr val="accent1">
              <a:lumMod val="20000"/>
              <a:lumOff val="80000"/>
            </a:schemeClr>
          </a:solidFill>
          <a:ln w="12700" cap="flat" cmpd="sng" algn="ctr">
            <a:noFill/>
            <a:prstDash val="solid"/>
            <a:miter lim="800000"/>
          </a:ln>
          <a:effectLst/>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Federal fund braiding for local match </a:t>
            </a:r>
            <a:r>
              <a:rPr kumimoji="0" lang="en-US" sz="20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is when Federal funds from one grant program are used to fulfill the local match requirement of another Federal grant.</a:t>
            </a:r>
          </a:p>
        </p:txBody>
      </p:sp>
      <p:grpSp>
        <p:nvGrpSpPr>
          <p:cNvPr id="10" name="Group 9" descr="Federal fund braiding illustration of a van with 80% shaded in blue and 20% shaded in green and arrows to the two divided parts of the van from a Federal funding source.">
            <a:extLst>
              <a:ext uri="{FF2B5EF4-FFF2-40B4-BE49-F238E27FC236}">
                <a16:creationId xmlns:a16="http://schemas.microsoft.com/office/drawing/2014/main" id="{8544B956-A93A-322B-3629-DEFB98D7AA7E}"/>
              </a:ext>
            </a:extLst>
          </p:cNvPr>
          <p:cNvGrpSpPr>
            <a:grpSpLocks noChangeAspect="1"/>
          </p:cNvGrpSpPr>
          <p:nvPr/>
        </p:nvGrpSpPr>
        <p:grpSpPr>
          <a:xfrm>
            <a:off x="7422773" y="207408"/>
            <a:ext cx="3420167" cy="2161943"/>
            <a:chOff x="2953620" y="2377173"/>
            <a:chExt cx="4841887" cy="3170528"/>
          </a:xfrm>
        </p:grpSpPr>
        <p:grpSp>
          <p:nvGrpSpPr>
            <p:cNvPr id="11" name="Group 10">
              <a:extLst>
                <a:ext uri="{FF2B5EF4-FFF2-40B4-BE49-F238E27FC236}">
                  <a16:creationId xmlns:a16="http://schemas.microsoft.com/office/drawing/2014/main" id="{5E01018D-7675-612E-558F-D91C625B91FD}"/>
                </a:ext>
              </a:extLst>
            </p:cNvPr>
            <p:cNvGrpSpPr/>
            <p:nvPr/>
          </p:nvGrpSpPr>
          <p:grpSpPr>
            <a:xfrm>
              <a:off x="7340563" y="4227241"/>
              <a:ext cx="454944" cy="1210624"/>
              <a:chOff x="6820531" y="4663305"/>
              <a:chExt cx="454944" cy="1210624"/>
            </a:xfrm>
          </p:grpSpPr>
          <p:sp>
            <p:nvSpPr>
              <p:cNvPr id="60" name="Freeform 313">
                <a:extLst>
                  <a:ext uri="{FF2B5EF4-FFF2-40B4-BE49-F238E27FC236}">
                    <a16:creationId xmlns:a16="http://schemas.microsoft.com/office/drawing/2014/main" id="{F818C23B-D18B-2E89-DE11-B085CEB5AD1C}"/>
                  </a:ext>
                </a:extLst>
              </p:cNvPr>
              <p:cNvSpPr>
                <a:spLocks/>
              </p:cNvSpPr>
              <p:nvPr/>
            </p:nvSpPr>
            <p:spPr bwMode="auto">
              <a:xfrm>
                <a:off x="6820531" y="4663305"/>
                <a:ext cx="454944" cy="1210624"/>
              </a:xfrm>
              <a:custGeom>
                <a:avLst/>
                <a:gdLst>
                  <a:gd name="T0" fmla="*/ 13344091 w 6132"/>
                  <a:gd name="T1" fmla="*/ 10441401 h 16980"/>
                  <a:gd name="T2" fmla="*/ 14439013 w 6132"/>
                  <a:gd name="T3" fmla="*/ 10808942 h 16980"/>
                  <a:gd name="T4" fmla="*/ 15478309 w 6132"/>
                  <a:gd name="T5" fmla="*/ 11467619 h 16980"/>
                  <a:gd name="T6" fmla="*/ 16450295 w 6132"/>
                  <a:gd name="T7" fmla="*/ 12408541 h 16980"/>
                  <a:gd name="T8" fmla="*/ 17214401 w 6132"/>
                  <a:gd name="T9" fmla="*/ 13481773 h 16980"/>
                  <a:gd name="T10" fmla="*/ 17709159 w 6132"/>
                  <a:gd name="T11" fmla="*/ 14605004 h 16980"/>
                  <a:gd name="T12" fmla="*/ 17937493 w 6132"/>
                  <a:gd name="T13" fmla="*/ 15789994 h 16980"/>
                  <a:gd name="T14" fmla="*/ 17922884 w 6132"/>
                  <a:gd name="T15" fmla="*/ 28795453 h 16980"/>
                  <a:gd name="T16" fmla="*/ 17720901 w 6132"/>
                  <a:gd name="T17" fmla="*/ 29724608 h 16980"/>
                  <a:gd name="T18" fmla="*/ 17322724 w 6132"/>
                  <a:gd name="T19" fmla="*/ 30571448 h 16980"/>
                  <a:gd name="T20" fmla="*/ 16731329 w 6132"/>
                  <a:gd name="T21" fmla="*/ 31344758 h 16980"/>
                  <a:gd name="T22" fmla="*/ 15970146 w 6132"/>
                  <a:gd name="T23" fmla="*/ 32000508 h 16980"/>
                  <a:gd name="T24" fmla="*/ 15062602 w 6132"/>
                  <a:gd name="T25" fmla="*/ 32509198 h 16980"/>
                  <a:gd name="T26" fmla="*/ 14014483 w 6132"/>
                  <a:gd name="T27" fmla="*/ 32867899 h 16980"/>
                  <a:gd name="T28" fmla="*/ 4168927 w 6132"/>
                  <a:gd name="T29" fmla="*/ 32935519 h 16980"/>
                  <a:gd name="T30" fmla="*/ 3003722 w 6132"/>
                  <a:gd name="T31" fmla="*/ 32515054 h 16980"/>
                  <a:gd name="T32" fmla="*/ 2104943 w 6132"/>
                  <a:gd name="T33" fmla="*/ 32053432 h 16980"/>
                  <a:gd name="T34" fmla="*/ 1334994 w 6132"/>
                  <a:gd name="T35" fmla="*/ 31503585 h 16980"/>
                  <a:gd name="T36" fmla="*/ 723146 w 6132"/>
                  <a:gd name="T37" fmla="*/ 30883136 h 16980"/>
                  <a:gd name="T38" fmla="*/ 295697 w 6132"/>
                  <a:gd name="T39" fmla="*/ 30230369 h 16980"/>
                  <a:gd name="T40" fmla="*/ 55622 w 6132"/>
                  <a:gd name="T41" fmla="*/ 29542302 h 16980"/>
                  <a:gd name="T42" fmla="*/ 2922 w 6132"/>
                  <a:gd name="T43" fmla="*/ 16034064 h 16980"/>
                  <a:gd name="T44" fmla="*/ 166867 w 6132"/>
                  <a:gd name="T45" fmla="*/ 14637376 h 16980"/>
                  <a:gd name="T46" fmla="*/ 608925 w 6132"/>
                  <a:gd name="T47" fmla="*/ 13408297 h 16980"/>
                  <a:gd name="T48" fmla="*/ 1326228 w 6132"/>
                  <a:gd name="T49" fmla="*/ 12352689 h 16980"/>
                  <a:gd name="T50" fmla="*/ 2309902 w 6132"/>
                  <a:gd name="T51" fmla="*/ 11479386 h 16980"/>
                  <a:gd name="T52" fmla="*/ 3495559 w 6132"/>
                  <a:gd name="T53" fmla="*/ 10853081 h 16980"/>
                  <a:gd name="T54" fmla="*/ 4889097 w 6132"/>
                  <a:gd name="T55" fmla="*/ 10479630 h 16980"/>
                  <a:gd name="T56" fmla="*/ 6475906 w 6132"/>
                  <a:gd name="T57" fmla="*/ 10356104 h 16980"/>
                  <a:gd name="T58" fmla="*/ 6768627 w 6132"/>
                  <a:gd name="T59" fmla="*/ 10332625 h 16980"/>
                  <a:gd name="T60" fmla="*/ 7661564 w 6132"/>
                  <a:gd name="T61" fmla="*/ 10323786 h 16980"/>
                  <a:gd name="T62" fmla="*/ 7863602 w 6132"/>
                  <a:gd name="T63" fmla="*/ 10085627 h 16980"/>
                  <a:gd name="T64" fmla="*/ 7032131 w 6132"/>
                  <a:gd name="T65" fmla="*/ 9768029 h 16980"/>
                  <a:gd name="T66" fmla="*/ 6197794 w 6132"/>
                  <a:gd name="T67" fmla="*/ 9285801 h 16980"/>
                  <a:gd name="T68" fmla="*/ 5471726 w 6132"/>
                  <a:gd name="T69" fmla="*/ 8674191 h 16980"/>
                  <a:gd name="T70" fmla="*/ 4859825 w 6132"/>
                  <a:gd name="T71" fmla="*/ 7936181 h 16980"/>
                  <a:gd name="T72" fmla="*/ 4409002 w 6132"/>
                  <a:gd name="T73" fmla="*/ 7115803 h 16980"/>
                  <a:gd name="T74" fmla="*/ 4122070 w 6132"/>
                  <a:gd name="T75" fmla="*/ 6242499 h 16980"/>
                  <a:gd name="T76" fmla="*/ 4002059 w 6132"/>
                  <a:gd name="T77" fmla="*/ 5304506 h 16980"/>
                  <a:gd name="T78" fmla="*/ 4069369 w 6132"/>
                  <a:gd name="T79" fmla="*/ 4195974 h 16980"/>
                  <a:gd name="T80" fmla="*/ 4370910 w 6132"/>
                  <a:gd name="T81" fmla="*/ 3140364 h 16980"/>
                  <a:gd name="T82" fmla="*/ 4906682 w 6132"/>
                  <a:gd name="T83" fmla="*/ 2181765 h 16980"/>
                  <a:gd name="T84" fmla="*/ 5679553 w 6132"/>
                  <a:gd name="T85" fmla="*/ 1317301 h 16980"/>
                  <a:gd name="T86" fmla="*/ 6578332 w 6132"/>
                  <a:gd name="T87" fmla="*/ 643928 h 16980"/>
                  <a:gd name="T88" fmla="*/ 7576670 w 6132"/>
                  <a:gd name="T89" fmla="*/ 208768 h 16980"/>
                  <a:gd name="T90" fmla="*/ 8671588 w 6132"/>
                  <a:gd name="T91" fmla="*/ 11767 h 16980"/>
                  <a:gd name="T92" fmla="*/ 9825105 w 6132"/>
                  <a:gd name="T93" fmla="*/ 52924 h 16980"/>
                  <a:gd name="T94" fmla="*/ 10893673 w 6132"/>
                  <a:gd name="T95" fmla="*/ 326384 h 16980"/>
                  <a:gd name="T96" fmla="*/ 11865659 w 6132"/>
                  <a:gd name="T97" fmla="*/ 843912 h 16980"/>
                  <a:gd name="T98" fmla="*/ 12743931 w 6132"/>
                  <a:gd name="T99" fmla="*/ 1593689 h 16980"/>
                  <a:gd name="T100" fmla="*/ 13431908 w 6132"/>
                  <a:gd name="T101" fmla="*/ 2490525 h 16980"/>
                  <a:gd name="T102" fmla="*/ 13891551 w 6132"/>
                  <a:gd name="T103" fmla="*/ 3481443 h 16980"/>
                  <a:gd name="T104" fmla="*/ 14111119 w 6132"/>
                  <a:gd name="T105" fmla="*/ 4572353 h 16980"/>
                  <a:gd name="T106" fmla="*/ 14105275 w 6132"/>
                  <a:gd name="T107" fmla="*/ 5636746 h 16980"/>
                  <a:gd name="T108" fmla="*/ 13912057 w 6132"/>
                  <a:gd name="T109" fmla="*/ 6586506 h 16980"/>
                  <a:gd name="T110" fmla="*/ 13537309 w 6132"/>
                  <a:gd name="T111" fmla="*/ 7471577 h 16980"/>
                  <a:gd name="T112" fmla="*/ 12972265 w 6132"/>
                  <a:gd name="T113" fmla="*/ 8303722 h 16980"/>
                  <a:gd name="T114" fmla="*/ 12272601 w 6132"/>
                  <a:gd name="T115" fmla="*/ 9015324 h 16980"/>
                  <a:gd name="T116" fmla="*/ 11473326 w 6132"/>
                  <a:gd name="T117" fmla="*/ 9562188 h 16980"/>
                  <a:gd name="T118" fmla="*/ 10571626 w 6132"/>
                  <a:gd name="T119" fmla="*/ 9941550 h 16980"/>
                  <a:gd name="T120" fmla="*/ 10147098 w 6132"/>
                  <a:gd name="T121" fmla="*/ 10232633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32"/>
                  <a:gd name="T184" fmla="*/ 0 h 16980"/>
                  <a:gd name="T185" fmla="*/ 6132 w 6132"/>
                  <a:gd name="T186" fmla="*/ 16980 h 16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006699"/>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61" name="Oval 60">
                <a:extLst>
                  <a:ext uri="{FF2B5EF4-FFF2-40B4-BE49-F238E27FC236}">
                    <a16:creationId xmlns:a16="http://schemas.microsoft.com/office/drawing/2014/main" id="{72642AF5-90AB-E5AB-AEBE-547EFE69994A}"/>
                  </a:ext>
                </a:extLst>
              </p:cNvPr>
              <p:cNvSpPr/>
              <p:nvPr/>
            </p:nvSpPr>
            <p:spPr>
              <a:xfrm>
                <a:off x="6914593" y="4663305"/>
                <a:ext cx="265853" cy="245579"/>
              </a:xfrm>
              <a:prstGeom prst="ellipse">
                <a:avLst/>
              </a:prstGeom>
              <a:solidFill>
                <a:srgbClr val="70AD47"/>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grpSp>
        <p:grpSp>
          <p:nvGrpSpPr>
            <p:cNvPr id="12" name="Group 11">
              <a:extLst>
                <a:ext uri="{FF2B5EF4-FFF2-40B4-BE49-F238E27FC236}">
                  <a16:creationId xmlns:a16="http://schemas.microsoft.com/office/drawing/2014/main" id="{3899983E-CF96-9114-E925-FB2CEFF486E4}"/>
                </a:ext>
              </a:extLst>
            </p:cNvPr>
            <p:cNvGrpSpPr/>
            <p:nvPr/>
          </p:nvGrpSpPr>
          <p:grpSpPr>
            <a:xfrm>
              <a:off x="6918787" y="4104826"/>
              <a:ext cx="277542" cy="1211487"/>
              <a:chOff x="7010671" y="4816625"/>
              <a:chExt cx="277542" cy="1211487"/>
            </a:xfrm>
          </p:grpSpPr>
          <p:grpSp>
            <p:nvGrpSpPr>
              <p:cNvPr id="56" name="Group 55">
                <a:extLst>
                  <a:ext uri="{FF2B5EF4-FFF2-40B4-BE49-F238E27FC236}">
                    <a16:creationId xmlns:a16="http://schemas.microsoft.com/office/drawing/2014/main" id="{01D685A0-D752-A1E2-A4DE-6CC8A5419318}"/>
                  </a:ext>
                </a:extLst>
              </p:cNvPr>
              <p:cNvGrpSpPr/>
              <p:nvPr/>
            </p:nvGrpSpPr>
            <p:grpSpPr>
              <a:xfrm>
                <a:off x="7010671" y="4816625"/>
                <a:ext cx="277542" cy="1211487"/>
                <a:chOff x="7407837" y="4815762"/>
                <a:chExt cx="277542" cy="1211487"/>
              </a:xfrm>
            </p:grpSpPr>
            <p:sp>
              <p:nvSpPr>
                <p:cNvPr id="58" name="Rectangle 57">
                  <a:extLst>
                    <a:ext uri="{FF2B5EF4-FFF2-40B4-BE49-F238E27FC236}">
                      <a16:creationId xmlns:a16="http://schemas.microsoft.com/office/drawing/2014/main" id="{B252C237-4940-7403-B1CF-3D3B2B7DD7C3}"/>
                    </a:ext>
                  </a:extLst>
                </p:cNvPr>
                <p:cNvSpPr/>
                <p:nvPr/>
              </p:nvSpPr>
              <p:spPr>
                <a:xfrm>
                  <a:off x="7532216" y="5222311"/>
                  <a:ext cx="45719" cy="804938"/>
                </a:xfrm>
                <a:prstGeom prst="rect">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ln>
                <a:effectLst/>
                <a:scene3d>
                  <a:camera prst="orthographicFront"/>
                  <a:lightRig rig="threePt" dir="t"/>
                </a:scene3d>
                <a:sp3d>
                  <a:bevelT/>
                </a:sp3d>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59" name="Rounded Rectangle 13">
                  <a:extLst>
                    <a:ext uri="{FF2B5EF4-FFF2-40B4-BE49-F238E27FC236}">
                      <a16:creationId xmlns:a16="http://schemas.microsoft.com/office/drawing/2014/main" id="{FF9584D1-979A-B248-09F5-2E2D2DC9C3AC}"/>
                    </a:ext>
                  </a:extLst>
                </p:cNvPr>
                <p:cNvSpPr/>
                <p:nvPr/>
              </p:nvSpPr>
              <p:spPr>
                <a:xfrm>
                  <a:off x="7407837" y="4815762"/>
                  <a:ext cx="277542" cy="405686"/>
                </a:xfrm>
                <a:prstGeom prst="roundRect">
                  <a:avLst/>
                </a:prstGeom>
                <a:solidFill>
                  <a:sysClr val="window" lastClr="FFFFFF">
                    <a:lumMod val="85000"/>
                  </a:sysClr>
                </a:solidFill>
                <a:ln w="38100" cap="flat" cmpd="sng" algn="ctr">
                  <a:solidFill>
                    <a:sysClr val="windowText" lastClr="000000">
                      <a:lumMod val="65000"/>
                      <a:lumOff val="35000"/>
                    </a:sysClr>
                  </a:solid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grpSp>
          <p:sp>
            <p:nvSpPr>
              <p:cNvPr id="57" name="Freeform 5015">
                <a:extLst>
                  <a:ext uri="{FF2B5EF4-FFF2-40B4-BE49-F238E27FC236}">
                    <a16:creationId xmlns:a16="http://schemas.microsoft.com/office/drawing/2014/main" id="{06FD8F66-08C5-3355-E913-85F53D8A7839}"/>
                  </a:ext>
                </a:extLst>
              </p:cNvPr>
              <p:cNvSpPr>
                <a:spLocks noEditPoints="1"/>
              </p:cNvSpPr>
              <p:nvPr/>
            </p:nvSpPr>
            <p:spPr bwMode="auto">
              <a:xfrm>
                <a:off x="7071718" y="4925707"/>
                <a:ext cx="155448" cy="205882"/>
              </a:xfrm>
              <a:custGeom>
                <a:avLst/>
                <a:gdLst>
                  <a:gd name="T0" fmla="*/ 70 w 256"/>
                  <a:gd name="T1" fmla="*/ 340 h 362"/>
                  <a:gd name="T2" fmla="*/ 56 w 256"/>
                  <a:gd name="T3" fmla="*/ 360 h 362"/>
                  <a:gd name="T4" fmla="*/ 40 w 256"/>
                  <a:gd name="T5" fmla="*/ 360 h 362"/>
                  <a:gd name="T6" fmla="*/ 26 w 256"/>
                  <a:gd name="T7" fmla="*/ 340 h 362"/>
                  <a:gd name="T8" fmla="*/ 186 w 256"/>
                  <a:gd name="T9" fmla="*/ 316 h 362"/>
                  <a:gd name="T10" fmla="*/ 188 w 256"/>
                  <a:gd name="T11" fmla="*/ 350 h 362"/>
                  <a:gd name="T12" fmla="*/ 208 w 256"/>
                  <a:gd name="T13" fmla="*/ 362 h 362"/>
                  <a:gd name="T14" fmla="*/ 224 w 256"/>
                  <a:gd name="T15" fmla="*/ 356 h 362"/>
                  <a:gd name="T16" fmla="*/ 230 w 256"/>
                  <a:gd name="T17" fmla="*/ 316 h 362"/>
                  <a:gd name="T18" fmla="*/ 256 w 256"/>
                  <a:gd name="T19" fmla="*/ 288 h 362"/>
                  <a:gd name="T20" fmla="*/ 252 w 256"/>
                  <a:gd name="T21" fmla="*/ 298 h 362"/>
                  <a:gd name="T22" fmla="*/ 16 w 256"/>
                  <a:gd name="T23" fmla="*/ 304 h 362"/>
                  <a:gd name="T24" fmla="*/ 4 w 256"/>
                  <a:gd name="T25" fmla="*/ 298 h 362"/>
                  <a:gd name="T26" fmla="*/ 0 w 256"/>
                  <a:gd name="T27" fmla="*/ 68 h 362"/>
                  <a:gd name="T28" fmla="*/ 0 w 256"/>
                  <a:gd name="T29" fmla="*/ 66 h 362"/>
                  <a:gd name="T30" fmla="*/ 0 w 256"/>
                  <a:gd name="T31" fmla="*/ 62 h 362"/>
                  <a:gd name="T32" fmla="*/ 0 w 256"/>
                  <a:gd name="T33" fmla="*/ 62 h 362"/>
                  <a:gd name="T34" fmla="*/ 22 w 256"/>
                  <a:gd name="T35" fmla="*/ 10 h 362"/>
                  <a:gd name="T36" fmla="*/ 28 w 256"/>
                  <a:gd name="T37" fmla="*/ 2 h 362"/>
                  <a:gd name="T38" fmla="*/ 220 w 256"/>
                  <a:gd name="T39" fmla="*/ 0 h 362"/>
                  <a:gd name="T40" fmla="*/ 228 w 256"/>
                  <a:gd name="T41" fmla="*/ 2 h 362"/>
                  <a:gd name="T42" fmla="*/ 256 w 256"/>
                  <a:gd name="T43" fmla="*/ 62 h 362"/>
                  <a:gd name="T44" fmla="*/ 256 w 256"/>
                  <a:gd name="T45" fmla="*/ 62 h 362"/>
                  <a:gd name="T46" fmla="*/ 256 w 256"/>
                  <a:gd name="T47" fmla="*/ 62 h 362"/>
                  <a:gd name="T48" fmla="*/ 256 w 256"/>
                  <a:gd name="T49" fmla="*/ 66 h 362"/>
                  <a:gd name="T50" fmla="*/ 256 w 256"/>
                  <a:gd name="T51" fmla="*/ 68 h 362"/>
                  <a:gd name="T52" fmla="*/ 62 w 256"/>
                  <a:gd name="T53" fmla="*/ 250 h 362"/>
                  <a:gd name="T54" fmla="*/ 52 w 256"/>
                  <a:gd name="T55" fmla="*/ 240 h 362"/>
                  <a:gd name="T56" fmla="*/ 32 w 256"/>
                  <a:gd name="T57" fmla="*/ 244 h 362"/>
                  <a:gd name="T58" fmla="*/ 26 w 256"/>
                  <a:gd name="T59" fmla="*/ 258 h 362"/>
                  <a:gd name="T60" fmla="*/ 32 w 256"/>
                  <a:gd name="T61" fmla="*/ 270 h 362"/>
                  <a:gd name="T62" fmla="*/ 44 w 256"/>
                  <a:gd name="T63" fmla="*/ 276 h 362"/>
                  <a:gd name="T64" fmla="*/ 58 w 256"/>
                  <a:gd name="T65" fmla="*/ 270 h 362"/>
                  <a:gd name="T66" fmla="*/ 62 w 256"/>
                  <a:gd name="T67" fmla="*/ 258 h 362"/>
                  <a:gd name="T68" fmla="*/ 128 w 256"/>
                  <a:gd name="T69" fmla="*/ 228 h 362"/>
                  <a:gd name="T70" fmla="*/ 186 w 256"/>
                  <a:gd name="T71" fmla="*/ 222 h 362"/>
                  <a:gd name="T72" fmla="*/ 228 w 256"/>
                  <a:gd name="T73" fmla="*/ 204 h 362"/>
                  <a:gd name="T74" fmla="*/ 228 w 256"/>
                  <a:gd name="T75" fmla="*/ 72 h 362"/>
                  <a:gd name="T76" fmla="*/ 212 w 256"/>
                  <a:gd name="T77" fmla="*/ 30 h 362"/>
                  <a:gd name="T78" fmla="*/ 52 w 256"/>
                  <a:gd name="T79" fmla="*/ 22 h 362"/>
                  <a:gd name="T80" fmla="*/ 44 w 256"/>
                  <a:gd name="T81" fmla="*/ 30 h 362"/>
                  <a:gd name="T82" fmla="*/ 28 w 256"/>
                  <a:gd name="T83" fmla="*/ 72 h 362"/>
                  <a:gd name="T84" fmla="*/ 28 w 256"/>
                  <a:gd name="T85" fmla="*/ 204 h 362"/>
                  <a:gd name="T86" fmla="*/ 70 w 256"/>
                  <a:gd name="T87" fmla="*/ 222 h 362"/>
                  <a:gd name="T88" fmla="*/ 128 w 256"/>
                  <a:gd name="T89" fmla="*/ 228 h 362"/>
                  <a:gd name="T90" fmla="*/ 230 w 256"/>
                  <a:gd name="T91" fmla="*/ 258 h 362"/>
                  <a:gd name="T92" fmla="*/ 224 w 256"/>
                  <a:gd name="T93" fmla="*/ 244 h 362"/>
                  <a:gd name="T94" fmla="*/ 204 w 256"/>
                  <a:gd name="T95" fmla="*/ 240 h 362"/>
                  <a:gd name="T96" fmla="*/ 194 w 256"/>
                  <a:gd name="T97" fmla="*/ 250 h 362"/>
                  <a:gd name="T98" fmla="*/ 194 w 256"/>
                  <a:gd name="T99" fmla="*/ 264 h 362"/>
                  <a:gd name="T100" fmla="*/ 204 w 256"/>
                  <a:gd name="T101" fmla="*/ 274 h 362"/>
                  <a:gd name="T102" fmla="*/ 218 w 256"/>
                  <a:gd name="T103" fmla="*/ 274 h 362"/>
                  <a:gd name="T104" fmla="*/ 228 w 256"/>
                  <a:gd name="T105" fmla="*/ 264 h 362"/>
                  <a:gd name="T106" fmla="*/ 200 w 256"/>
                  <a:gd name="T107" fmla="*/ 54 h 362"/>
                  <a:gd name="T108" fmla="*/ 196 w 256"/>
                  <a:gd name="T109" fmla="*/ 44 h 362"/>
                  <a:gd name="T110" fmla="*/ 70 w 256"/>
                  <a:gd name="T111" fmla="*/ 40 h 362"/>
                  <a:gd name="T112" fmla="*/ 60 w 256"/>
                  <a:gd name="T113" fmla="*/ 44 h 362"/>
                  <a:gd name="T114" fmla="*/ 56 w 256"/>
                  <a:gd name="T115" fmla="*/ 54 h 362"/>
                  <a:gd name="T116" fmla="*/ 64 w 256"/>
                  <a:gd name="T117" fmla="*/ 68 h 362"/>
                  <a:gd name="T118" fmla="*/ 186 w 256"/>
                  <a:gd name="T119" fmla="*/ 68 h 362"/>
                  <a:gd name="T120" fmla="*/ 198 w 256"/>
                  <a:gd name="T121" fmla="*/ 6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362">
                    <a:moveTo>
                      <a:pt x="70" y="316"/>
                    </a:moveTo>
                    <a:lnTo>
                      <a:pt x="70" y="340"/>
                    </a:lnTo>
                    <a:lnTo>
                      <a:pt x="70" y="340"/>
                    </a:lnTo>
                    <a:lnTo>
                      <a:pt x="68" y="350"/>
                    </a:lnTo>
                    <a:lnTo>
                      <a:pt x="64" y="356"/>
                    </a:lnTo>
                    <a:lnTo>
                      <a:pt x="56" y="360"/>
                    </a:lnTo>
                    <a:lnTo>
                      <a:pt x="48" y="362"/>
                    </a:lnTo>
                    <a:lnTo>
                      <a:pt x="48" y="362"/>
                    </a:lnTo>
                    <a:lnTo>
                      <a:pt x="40" y="360"/>
                    </a:lnTo>
                    <a:lnTo>
                      <a:pt x="32" y="356"/>
                    </a:lnTo>
                    <a:lnTo>
                      <a:pt x="28" y="350"/>
                    </a:lnTo>
                    <a:lnTo>
                      <a:pt x="26" y="340"/>
                    </a:lnTo>
                    <a:lnTo>
                      <a:pt x="26" y="316"/>
                    </a:lnTo>
                    <a:lnTo>
                      <a:pt x="70" y="316"/>
                    </a:lnTo>
                    <a:close/>
                    <a:moveTo>
                      <a:pt x="186" y="316"/>
                    </a:moveTo>
                    <a:lnTo>
                      <a:pt x="186" y="340"/>
                    </a:lnTo>
                    <a:lnTo>
                      <a:pt x="186" y="340"/>
                    </a:lnTo>
                    <a:lnTo>
                      <a:pt x="188" y="350"/>
                    </a:lnTo>
                    <a:lnTo>
                      <a:pt x="192" y="356"/>
                    </a:lnTo>
                    <a:lnTo>
                      <a:pt x="200" y="360"/>
                    </a:lnTo>
                    <a:lnTo>
                      <a:pt x="208" y="362"/>
                    </a:lnTo>
                    <a:lnTo>
                      <a:pt x="208" y="362"/>
                    </a:lnTo>
                    <a:lnTo>
                      <a:pt x="216" y="360"/>
                    </a:lnTo>
                    <a:lnTo>
                      <a:pt x="224" y="356"/>
                    </a:lnTo>
                    <a:lnTo>
                      <a:pt x="228" y="350"/>
                    </a:lnTo>
                    <a:lnTo>
                      <a:pt x="230" y="340"/>
                    </a:lnTo>
                    <a:lnTo>
                      <a:pt x="230" y="316"/>
                    </a:lnTo>
                    <a:lnTo>
                      <a:pt x="186" y="316"/>
                    </a:lnTo>
                    <a:close/>
                    <a:moveTo>
                      <a:pt x="256" y="68"/>
                    </a:moveTo>
                    <a:lnTo>
                      <a:pt x="256" y="288"/>
                    </a:lnTo>
                    <a:lnTo>
                      <a:pt x="256" y="288"/>
                    </a:lnTo>
                    <a:lnTo>
                      <a:pt x="256" y="294"/>
                    </a:lnTo>
                    <a:lnTo>
                      <a:pt x="252" y="298"/>
                    </a:lnTo>
                    <a:lnTo>
                      <a:pt x="246" y="302"/>
                    </a:lnTo>
                    <a:lnTo>
                      <a:pt x="240" y="304"/>
                    </a:lnTo>
                    <a:lnTo>
                      <a:pt x="16" y="304"/>
                    </a:lnTo>
                    <a:lnTo>
                      <a:pt x="16" y="304"/>
                    </a:lnTo>
                    <a:lnTo>
                      <a:pt x="10" y="302"/>
                    </a:lnTo>
                    <a:lnTo>
                      <a:pt x="4" y="298"/>
                    </a:lnTo>
                    <a:lnTo>
                      <a:pt x="0" y="294"/>
                    </a:lnTo>
                    <a:lnTo>
                      <a:pt x="0" y="288"/>
                    </a:lnTo>
                    <a:lnTo>
                      <a:pt x="0" y="68"/>
                    </a:lnTo>
                    <a:lnTo>
                      <a:pt x="0" y="68"/>
                    </a:lnTo>
                    <a:lnTo>
                      <a:pt x="0" y="66"/>
                    </a:lnTo>
                    <a:lnTo>
                      <a:pt x="0" y="66"/>
                    </a:lnTo>
                    <a:lnTo>
                      <a:pt x="0" y="66"/>
                    </a:lnTo>
                    <a:lnTo>
                      <a:pt x="0" y="66"/>
                    </a:lnTo>
                    <a:lnTo>
                      <a:pt x="0" y="62"/>
                    </a:lnTo>
                    <a:lnTo>
                      <a:pt x="0" y="62"/>
                    </a:lnTo>
                    <a:lnTo>
                      <a:pt x="0" y="62"/>
                    </a:lnTo>
                    <a:lnTo>
                      <a:pt x="0" y="62"/>
                    </a:lnTo>
                    <a:lnTo>
                      <a:pt x="0" y="62"/>
                    </a:lnTo>
                    <a:lnTo>
                      <a:pt x="0" y="62"/>
                    </a:lnTo>
                    <a:lnTo>
                      <a:pt x="22" y="10"/>
                    </a:lnTo>
                    <a:lnTo>
                      <a:pt x="22" y="10"/>
                    </a:lnTo>
                    <a:lnTo>
                      <a:pt x="24" y="6"/>
                    </a:lnTo>
                    <a:lnTo>
                      <a:pt x="28" y="2"/>
                    </a:lnTo>
                    <a:lnTo>
                      <a:pt x="32" y="0"/>
                    </a:lnTo>
                    <a:lnTo>
                      <a:pt x="36" y="0"/>
                    </a:lnTo>
                    <a:lnTo>
                      <a:pt x="220" y="0"/>
                    </a:lnTo>
                    <a:lnTo>
                      <a:pt x="220" y="0"/>
                    </a:lnTo>
                    <a:lnTo>
                      <a:pt x="224" y="0"/>
                    </a:lnTo>
                    <a:lnTo>
                      <a:pt x="228" y="2"/>
                    </a:lnTo>
                    <a:lnTo>
                      <a:pt x="232" y="6"/>
                    </a:lnTo>
                    <a:lnTo>
                      <a:pt x="234" y="10"/>
                    </a:lnTo>
                    <a:lnTo>
                      <a:pt x="256" y="62"/>
                    </a:lnTo>
                    <a:lnTo>
                      <a:pt x="256" y="62"/>
                    </a:lnTo>
                    <a:lnTo>
                      <a:pt x="256" y="62"/>
                    </a:lnTo>
                    <a:lnTo>
                      <a:pt x="256" y="62"/>
                    </a:lnTo>
                    <a:lnTo>
                      <a:pt x="256" y="62"/>
                    </a:lnTo>
                    <a:lnTo>
                      <a:pt x="256" y="62"/>
                    </a:lnTo>
                    <a:lnTo>
                      <a:pt x="256" y="62"/>
                    </a:lnTo>
                    <a:lnTo>
                      <a:pt x="256" y="66"/>
                    </a:lnTo>
                    <a:lnTo>
                      <a:pt x="256" y="66"/>
                    </a:lnTo>
                    <a:lnTo>
                      <a:pt x="256" y="66"/>
                    </a:lnTo>
                    <a:lnTo>
                      <a:pt x="256" y="66"/>
                    </a:lnTo>
                    <a:lnTo>
                      <a:pt x="256" y="68"/>
                    </a:lnTo>
                    <a:lnTo>
                      <a:pt x="256" y="68"/>
                    </a:lnTo>
                    <a:close/>
                    <a:moveTo>
                      <a:pt x="62" y="258"/>
                    </a:moveTo>
                    <a:lnTo>
                      <a:pt x="62" y="258"/>
                    </a:lnTo>
                    <a:lnTo>
                      <a:pt x="62" y="250"/>
                    </a:lnTo>
                    <a:lnTo>
                      <a:pt x="58" y="244"/>
                    </a:lnTo>
                    <a:lnTo>
                      <a:pt x="58" y="244"/>
                    </a:lnTo>
                    <a:lnTo>
                      <a:pt x="52" y="240"/>
                    </a:lnTo>
                    <a:lnTo>
                      <a:pt x="44" y="240"/>
                    </a:lnTo>
                    <a:lnTo>
                      <a:pt x="38" y="240"/>
                    </a:lnTo>
                    <a:lnTo>
                      <a:pt x="32" y="244"/>
                    </a:lnTo>
                    <a:lnTo>
                      <a:pt x="32" y="244"/>
                    </a:lnTo>
                    <a:lnTo>
                      <a:pt x="28" y="250"/>
                    </a:lnTo>
                    <a:lnTo>
                      <a:pt x="26" y="258"/>
                    </a:lnTo>
                    <a:lnTo>
                      <a:pt x="26" y="258"/>
                    </a:lnTo>
                    <a:lnTo>
                      <a:pt x="28" y="264"/>
                    </a:lnTo>
                    <a:lnTo>
                      <a:pt x="32" y="270"/>
                    </a:lnTo>
                    <a:lnTo>
                      <a:pt x="32" y="270"/>
                    </a:lnTo>
                    <a:lnTo>
                      <a:pt x="38" y="274"/>
                    </a:lnTo>
                    <a:lnTo>
                      <a:pt x="44" y="276"/>
                    </a:lnTo>
                    <a:lnTo>
                      <a:pt x="44" y="276"/>
                    </a:lnTo>
                    <a:lnTo>
                      <a:pt x="52" y="274"/>
                    </a:lnTo>
                    <a:lnTo>
                      <a:pt x="58" y="270"/>
                    </a:lnTo>
                    <a:lnTo>
                      <a:pt x="58" y="270"/>
                    </a:lnTo>
                    <a:lnTo>
                      <a:pt x="62" y="264"/>
                    </a:lnTo>
                    <a:lnTo>
                      <a:pt x="62" y="258"/>
                    </a:lnTo>
                    <a:lnTo>
                      <a:pt x="62" y="258"/>
                    </a:lnTo>
                    <a:close/>
                    <a:moveTo>
                      <a:pt x="128" y="228"/>
                    </a:moveTo>
                    <a:lnTo>
                      <a:pt x="128" y="228"/>
                    </a:lnTo>
                    <a:lnTo>
                      <a:pt x="148" y="228"/>
                    </a:lnTo>
                    <a:lnTo>
                      <a:pt x="168" y="226"/>
                    </a:lnTo>
                    <a:lnTo>
                      <a:pt x="186" y="222"/>
                    </a:lnTo>
                    <a:lnTo>
                      <a:pt x="200" y="216"/>
                    </a:lnTo>
                    <a:lnTo>
                      <a:pt x="220" y="208"/>
                    </a:lnTo>
                    <a:lnTo>
                      <a:pt x="228" y="204"/>
                    </a:lnTo>
                    <a:lnTo>
                      <a:pt x="228" y="72"/>
                    </a:lnTo>
                    <a:lnTo>
                      <a:pt x="228" y="72"/>
                    </a:lnTo>
                    <a:lnTo>
                      <a:pt x="228" y="72"/>
                    </a:lnTo>
                    <a:lnTo>
                      <a:pt x="228" y="70"/>
                    </a:lnTo>
                    <a:lnTo>
                      <a:pt x="212" y="30"/>
                    </a:lnTo>
                    <a:lnTo>
                      <a:pt x="212" y="30"/>
                    </a:lnTo>
                    <a:lnTo>
                      <a:pt x="210" y="24"/>
                    </a:lnTo>
                    <a:lnTo>
                      <a:pt x="204" y="22"/>
                    </a:lnTo>
                    <a:lnTo>
                      <a:pt x="52" y="22"/>
                    </a:lnTo>
                    <a:lnTo>
                      <a:pt x="52" y="22"/>
                    </a:lnTo>
                    <a:lnTo>
                      <a:pt x="46" y="24"/>
                    </a:lnTo>
                    <a:lnTo>
                      <a:pt x="44" y="30"/>
                    </a:lnTo>
                    <a:lnTo>
                      <a:pt x="28" y="70"/>
                    </a:lnTo>
                    <a:lnTo>
                      <a:pt x="28" y="70"/>
                    </a:lnTo>
                    <a:lnTo>
                      <a:pt x="28" y="72"/>
                    </a:lnTo>
                    <a:lnTo>
                      <a:pt x="28" y="72"/>
                    </a:lnTo>
                    <a:lnTo>
                      <a:pt x="28" y="204"/>
                    </a:lnTo>
                    <a:lnTo>
                      <a:pt x="28" y="204"/>
                    </a:lnTo>
                    <a:lnTo>
                      <a:pt x="36" y="208"/>
                    </a:lnTo>
                    <a:lnTo>
                      <a:pt x="56" y="216"/>
                    </a:lnTo>
                    <a:lnTo>
                      <a:pt x="70" y="222"/>
                    </a:lnTo>
                    <a:lnTo>
                      <a:pt x="88" y="226"/>
                    </a:lnTo>
                    <a:lnTo>
                      <a:pt x="108" y="228"/>
                    </a:lnTo>
                    <a:lnTo>
                      <a:pt x="128" y="228"/>
                    </a:lnTo>
                    <a:lnTo>
                      <a:pt x="128" y="228"/>
                    </a:lnTo>
                    <a:close/>
                    <a:moveTo>
                      <a:pt x="230" y="258"/>
                    </a:moveTo>
                    <a:lnTo>
                      <a:pt x="230" y="258"/>
                    </a:lnTo>
                    <a:lnTo>
                      <a:pt x="228" y="250"/>
                    </a:lnTo>
                    <a:lnTo>
                      <a:pt x="224" y="244"/>
                    </a:lnTo>
                    <a:lnTo>
                      <a:pt x="224" y="244"/>
                    </a:lnTo>
                    <a:lnTo>
                      <a:pt x="218" y="240"/>
                    </a:lnTo>
                    <a:lnTo>
                      <a:pt x="212" y="240"/>
                    </a:lnTo>
                    <a:lnTo>
                      <a:pt x="204" y="240"/>
                    </a:lnTo>
                    <a:lnTo>
                      <a:pt x="198" y="244"/>
                    </a:lnTo>
                    <a:lnTo>
                      <a:pt x="198" y="244"/>
                    </a:lnTo>
                    <a:lnTo>
                      <a:pt x="194" y="250"/>
                    </a:lnTo>
                    <a:lnTo>
                      <a:pt x="194" y="258"/>
                    </a:lnTo>
                    <a:lnTo>
                      <a:pt x="194" y="258"/>
                    </a:lnTo>
                    <a:lnTo>
                      <a:pt x="194" y="264"/>
                    </a:lnTo>
                    <a:lnTo>
                      <a:pt x="198" y="270"/>
                    </a:lnTo>
                    <a:lnTo>
                      <a:pt x="198" y="270"/>
                    </a:lnTo>
                    <a:lnTo>
                      <a:pt x="204" y="274"/>
                    </a:lnTo>
                    <a:lnTo>
                      <a:pt x="212" y="276"/>
                    </a:lnTo>
                    <a:lnTo>
                      <a:pt x="212" y="276"/>
                    </a:lnTo>
                    <a:lnTo>
                      <a:pt x="218" y="274"/>
                    </a:lnTo>
                    <a:lnTo>
                      <a:pt x="224" y="270"/>
                    </a:lnTo>
                    <a:lnTo>
                      <a:pt x="224" y="270"/>
                    </a:lnTo>
                    <a:lnTo>
                      <a:pt x="228" y="264"/>
                    </a:lnTo>
                    <a:lnTo>
                      <a:pt x="230" y="258"/>
                    </a:lnTo>
                    <a:lnTo>
                      <a:pt x="230" y="258"/>
                    </a:lnTo>
                    <a:close/>
                    <a:moveTo>
                      <a:pt x="200" y="54"/>
                    </a:moveTo>
                    <a:lnTo>
                      <a:pt x="200" y="54"/>
                    </a:lnTo>
                    <a:lnTo>
                      <a:pt x="198" y="48"/>
                    </a:lnTo>
                    <a:lnTo>
                      <a:pt x="196" y="44"/>
                    </a:lnTo>
                    <a:lnTo>
                      <a:pt x="192" y="42"/>
                    </a:lnTo>
                    <a:lnTo>
                      <a:pt x="186" y="40"/>
                    </a:lnTo>
                    <a:lnTo>
                      <a:pt x="70" y="40"/>
                    </a:lnTo>
                    <a:lnTo>
                      <a:pt x="70" y="40"/>
                    </a:lnTo>
                    <a:lnTo>
                      <a:pt x="64" y="42"/>
                    </a:lnTo>
                    <a:lnTo>
                      <a:pt x="60" y="44"/>
                    </a:lnTo>
                    <a:lnTo>
                      <a:pt x="58" y="48"/>
                    </a:lnTo>
                    <a:lnTo>
                      <a:pt x="56" y="54"/>
                    </a:lnTo>
                    <a:lnTo>
                      <a:pt x="56" y="54"/>
                    </a:lnTo>
                    <a:lnTo>
                      <a:pt x="58" y="60"/>
                    </a:lnTo>
                    <a:lnTo>
                      <a:pt x="60" y="64"/>
                    </a:lnTo>
                    <a:lnTo>
                      <a:pt x="64" y="68"/>
                    </a:lnTo>
                    <a:lnTo>
                      <a:pt x="70" y="68"/>
                    </a:lnTo>
                    <a:lnTo>
                      <a:pt x="186" y="68"/>
                    </a:lnTo>
                    <a:lnTo>
                      <a:pt x="186" y="68"/>
                    </a:lnTo>
                    <a:lnTo>
                      <a:pt x="192" y="68"/>
                    </a:lnTo>
                    <a:lnTo>
                      <a:pt x="196" y="64"/>
                    </a:lnTo>
                    <a:lnTo>
                      <a:pt x="198" y="60"/>
                    </a:lnTo>
                    <a:lnTo>
                      <a:pt x="200" y="54"/>
                    </a:lnTo>
                    <a:lnTo>
                      <a:pt x="200" y="54"/>
                    </a:lnTo>
                    <a:close/>
                  </a:path>
                </a:pathLst>
              </a:custGeom>
              <a:solidFill>
                <a:sysClr val="windowText" lastClr="000000"/>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a:ea typeface="ＭＳ Ｐゴシック" charset="-128"/>
                  <a:cs typeface="+mn-cs"/>
                </a:endParaRPr>
              </a:p>
            </p:txBody>
          </p:sp>
        </p:grpSp>
        <p:grpSp>
          <p:nvGrpSpPr>
            <p:cNvPr id="13" name="Group 12">
              <a:extLst>
                <a:ext uri="{FF2B5EF4-FFF2-40B4-BE49-F238E27FC236}">
                  <a16:creationId xmlns:a16="http://schemas.microsoft.com/office/drawing/2014/main" id="{94C7C988-7EF9-71BC-042E-7E9F7B073B6F}"/>
                </a:ext>
              </a:extLst>
            </p:cNvPr>
            <p:cNvGrpSpPr/>
            <p:nvPr/>
          </p:nvGrpSpPr>
          <p:grpSpPr>
            <a:xfrm>
              <a:off x="3337150" y="3810341"/>
              <a:ext cx="3138764" cy="1737360"/>
              <a:chOff x="2865108" y="4241164"/>
              <a:chExt cx="3138764" cy="1737360"/>
            </a:xfrm>
          </p:grpSpPr>
          <p:grpSp>
            <p:nvGrpSpPr>
              <p:cNvPr id="20" name="Group 19">
                <a:extLst>
                  <a:ext uri="{FF2B5EF4-FFF2-40B4-BE49-F238E27FC236}">
                    <a16:creationId xmlns:a16="http://schemas.microsoft.com/office/drawing/2014/main" id="{A9ED62DA-E136-F610-646B-DFF0CD4481C8}"/>
                  </a:ext>
                </a:extLst>
              </p:cNvPr>
              <p:cNvGrpSpPr/>
              <p:nvPr/>
            </p:nvGrpSpPr>
            <p:grpSpPr>
              <a:xfrm>
                <a:off x="2865110" y="4241164"/>
                <a:ext cx="3138762" cy="1319741"/>
                <a:chOff x="2416070" y="3731603"/>
                <a:chExt cx="3669863" cy="1543050"/>
              </a:xfrm>
            </p:grpSpPr>
            <p:sp>
              <p:nvSpPr>
                <p:cNvPr id="53" name="Rounded Rectangle 12">
                  <a:extLst>
                    <a:ext uri="{FF2B5EF4-FFF2-40B4-BE49-F238E27FC236}">
                      <a16:creationId xmlns:a16="http://schemas.microsoft.com/office/drawing/2014/main" id="{A042CD2A-61E5-D244-7EDB-C5D10540FEB3}"/>
                    </a:ext>
                  </a:extLst>
                </p:cNvPr>
                <p:cNvSpPr/>
                <p:nvPr/>
              </p:nvSpPr>
              <p:spPr>
                <a:xfrm>
                  <a:off x="2416070" y="3731603"/>
                  <a:ext cx="3485197" cy="1543050"/>
                </a:xfrm>
                <a:prstGeom prst="roundRect">
                  <a:avLst>
                    <a:gd name="adj" fmla="val 0"/>
                  </a:avLst>
                </a:prstGeom>
                <a:solidFill>
                  <a:srgbClr val="70AD47"/>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54" name="Right Triangle 53">
                  <a:extLst>
                    <a:ext uri="{FF2B5EF4-FFF2-40B4-BE49-F238E27FC236}">
                      <a16:creationId xmlns:a16="http://schemas.microsoft.com/office/drawing/2014/main" id="{1D7DA520-DC67-78F3-5185-334C4FA8AF36}"/>
                    </a:ext>
                  </a:extLst>
                </p:cNvPr>
                <p:cNvSpPr/>
                <p:nvPr/>
              </p:nvSpPr>
              <p:spPr>
                <a:xfrm>
                  <a:off x="5901266" y="3737207"/>
                  <a:ext cx="184667" cy="1202770"/>
                </a:xfrm>
                <a:prstGeom prst="rtTriangle">
                  <a:avLst/>
                </a:prstGeom>
                <a:solidFill>
                  <a:srgbClr val="70AD47"/>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55" name="Rectangle 54">
                  <a:extLst>
                    <a:ext uri="{FF2B5EF4-FFF2-40B4-BE49-F238E27FC236}">
                      <a16:creationId xmlns:a16="http://schemas.microsoft.com/office/drawing/2014/main" id="{EC33F56B-44D3-7D5A-3A11-30A14AE14B3F}"/>
                    </a:ext>
                  </a:extLst>
                </p:cNvPr>
                <p:cNvSpPr/>
                <p:nvPr/>
              </p:nvSpPr>
              <p:spPr>
                <a:xfrm>
                  <a:off x="5901266" y="4939975"/>
                  <a:ext cx="184667" cy="332941"/>
                </a:xfrm>
                <a:prstGeom prst="rect">
                  <a:avLst/>
                </a:prstGeom>
                <a:solidFill>
                  <a:srgbClr val="70AD47"/>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grpSp>
          <p:sp>
            <p:nvSpPr>
              <p:cNvPr id="21" name="Rectangle 20">
                <a:extLst>
                  <a:ext uri="{FF2B5EF4-FFF2-40B4-BE49-F238E27FC236}">
                    <a16:creationId xmlns:a16="http://schemas.microsoft.com/office/drawing/2014/main" id="{993A6795-C4F0-75E6-F935-2706AE7E1BE0}"/>
                  </a:ext>
                </a:extLst>
              </p:cNvPr>
              <p:cNvSpPr/>
              <p:nvPr/>
            </p:nvSpPr>
            <p:spPr>
              <a:xfrm>
                <a:off x="2865108" y="4241165"/>
                <a:ext cx="2162641" cy="1318254"/>
              </a:xfrm>
              <a:prstGeom prst="rect">
                <a:avLst/>
              </a:prstGeom>
              <a:solidFill>
                <a:srgbClr val="006699"/>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grpSp>
            <p:nvGrpSpPr>
              <p:cNvPr id="22" name="Group 21">
                <a:extLst>
                  <a:ext uri="{FF2B5EF4-FFF2-40B4-BE49-F238E27FC236}">
                    <a16:creationId xmlns:a16="http://schemas.microsoft.com/office/drawing/2014/main" id="{89B30A16-ACB1-FC28-941D-4752BE8C7B3C}"/>
                  </a:ext>
                </a:extLst>
              </p:cNvPr>
              <p:cNvGrpSpPr/>
              <p:nvPr/>
            </p:nvGrpSpPr>
            <p:grpSpPr>
              <a:xfrm>
                <a:off x="3092234" y="4438992"/>
                <a:ext cx="2665583" cy="597974"/>
                <a:chOff x="2675596" y="3991780"/>
                <a:chExt cx="3116616" cy="699156"/>
              </a:xfrm>
            </p:grpSpPr>
            <p:sp>
              <p:nvSpPr>
                <p:cNvPr id="38" name="Rectangle 37">
                  <a:extLst>
                    <a:ext uri="{FF2B5EF4-FFF2-40B4-BE49-F238E27FC236}">
                      <a16:creationId xmlns:a16="http://schemas.microsoft.com/office/drawing/2014/main" id="{BC16AA1A-5B64-C8F6-9062-59B2970C9906}"/>
                    </a:ext>
                  </a:extLst>
                </p:cNvPr>
                <p:cNvSpPr/>
                <p:nvPr/>
              </p:nvSpPr>
              <p:spPr>
                <a:xfrm>
                  <a:off x="2675596" y="3991780"/>
                  <a:ext cx="514350" cy="55659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39" name="Rectangle 38">
                  <a:extLst>
                    <a:ext uri="{FF2B5EF4-FFF2-40B4-BE49-F238E27FC236}">
                      <a16:creationId xmlns:a16="http://schemas.microsoft.com/office/drawing/2014/main" id="{A130339E-0E9A-DABA-C14C-6E297B17E8DF}"/>
                    </a:ext>
                  </a:extLst>
                </p:cNvPr>
                <p:cNvSpPr/>
                <p:nvPr/>
              </p:nvSpPr>
              <p:spPr>
                <a:xfrm>
                  <a:off x="3499310" y="3991780"/>
                  <a:ext cx="514350" cy="55659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grpSp>
              <p:nvGrpSpPr>
                <p:cNvPr id="44" name="Group 43">
                  <a:extLst>
                    <a:ext uri="{FF2B5EF4-FFF2-40B4-BE49-F238E27FC236}">
                      <a16:creationId xmlns:a16="http://schemas.microsoft.com/office/drawing/2014/main" id="{C38F7AD1-E59B-A664-BA7A-4F9493D9A11F}"/>
                    </a:ext>
                  </a:extLst>
                </p:cNvPr>
                <p:cNvGrpSpPr/>
                <p:nvPr/>
              </p:nvGrpSpPr>
              <p:grpSpPr>
                <a:xfrm>
                  <a:off x="5146736" y="3991780"/>
                  <a:ext cx="645476" cy="699156"/>
                  <a:chOff x="5146736" y="4048930"/>
                  <a:chExt cx="645476" cy="699156"/>
                </a:xfrm>
              </p:grpSpPr>
              <p:sp>
                <p:nvSpPr>
                  <p:cNvPr id="48" name="Rectangle 47">
                    <a:extLst>
                      <a:ext uri="{FF2B5EF4-FFF2-40B4-BE49-F238E27FC236}">
                        <a16:creationId xmlns:a16="http://schemas.microsoft.com/office/drawing/2014/main" id="{4BD8D7AC-6C1F-F053-151B-37755DAB9A1C}"/>
                      </a:ext>
                    </a:extLst>
                  </p:cNvPr>
                  <p:cNvSpPr/>
                  <p:nvPr/>
                </p:nvSpPr>
                <p:spPr>
                  <a:xfrm>
                    <a:off x="5146737" y="4054334"/>
                    <a:ext cx="514350" cy="55659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50" name="Right Triangle 49">
                    <a:extLst>
                      <a:ext uri="{FF2B5EF4-FFF2-40B4-BE49-F238E27FC236}">
                        <a16:creationId xmlns:a16="http://schemas.microsoft.com/office/drawing/2014/main" id="{FC44C3CE-A8DF-30D5-421C-2B9FBA02F4C4}"/>
                      </a:ext>
                    </a:extLst>
                  </p:cNvPr>
                  <p:cNvSpPr/>
                  <p:nvPr/>
                </p:nvSpPr>
                <p:spPr>
                  <a:xfrm>
                    <a:off x="5661087" y="4048930"/>
                    <a:ext cx="131125" cy="699156"/>
                  </a:xfrm>
                  <a:prstGeom prst="rtTriangl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51" name="Rectangle 50">
                    <a:extLst>
                      <a:ext uri="{FF2B5EF4-FFF2-40B4-BE49-F238E27FC236}">
                        <a16:creationId xmlns:a16="http://schemas.microsoft.com/office/drawing/2014/main" id="{953B2A2B-6726-2F3D-F7F8-517E3F4F05A4}"/>
                      </a:ext>
                    </a:extLst>
                  </p:cNvPr>
                  <p:cNvSpPr/>
                  <p:nvPr/>
                </p:nvSpPr>
                <p:spPr>
                  <a:xfrm>
                    <a:off x="5351724" y="4610927"/>
                    <a:ext cx="361751" cy="137159"/>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52" name="Right Triangle 51">
                    <a:extLst>
                      <a:ext uri="{FF2B5EF4-FFF2-40B4-BE49-F238E27FC236}">
                        <a16:creationId xmlns:a16="http://schemas.microsoft.com/office/drawing/2014/main" id="{329B9E4A-03B6-081E-0A47-E50F3B3701CC}"/>
                      </a:ext>
                    </a:extLst>
                  </p:cNvPr>
                  <p:cNvSpPr/>
                  <p:nvPr/>
                </p:nvSpPr>
                <p:spPr>
                  <a:xfrm rot="10800000">
                    <a:off x="5146736" y="4610921"/>
                    <a:ext cx="204987" cy="137159"/>
                  </a:xfrm>
                  <a:prstGeom prst="rtTriangl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grpSp>
            <p:sp>
              <p:nvSpPr>
                <p:cNvPr id="47" name="Rectangle 46">
                  <a:extLst>
                    <a:ext uri="{FF2B5EF4-FFF2-40B4-BE49-F238E27FC236}">
                      <a16:creationId xmlns:a16="http://schemas.microsoft.com/office/drawing/2014/main" id="{4059CDBD-2638-0D73-2C6C-E4328A320601}"/>
                    </a:ext>
                  </a:extLst>
                </p:cNvPr>
                <p:cNvSpPr/>
                <p:nvPr/>
              </p:nvSpPr>
              <p:spPr>
                <a:xfrm>
                  <a:off x="4323024" y="3991780"/>
                  <a:ext cx="514350" cy="55659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grpSp>
          <p:grpSp>
            <p:nvGrpSpPr>
              <p:cNvPr id="23" name="Group 22">
                <a:extLst>
                  <a:ext uri="{FF2B5EF4-FFF2-40B4-BE49-F238E27FC236}">
                    <a16:creationId xmlns:a16="http://schemas.microsoft.com/office/drawing/2014/main" id="{F4CB8E93-FB18-8DD3-DD5B-35E296423601}"/>
                  </a:ext>
                </a:extLst>
              </p:cNvPr>
              <p:cNvGrpSpPr/>
              <p:nvPr/>
            </p:nvGrpSpPr>
            <p:grpSpPr>
              <a:xfrm>
                <a:off x="2932181" y="5196455"/>
                <a:ext cx="2887549" cy="782069"/>
                <a:chOff x="2416071" y="4848536"/>
                <a:chExt cx="3376141" cy="914400"/>
              </a:xfrm>
            </p:grpSpPr>
            <p:sp>
              <p:nvSpPr>
                <p:cNvPr id="24" name="Oval 23">
                  <a:extLst>
                    <a:ext uri="{FF2B5EF4-FFF2-40B4-BE49-F238E27FC236}">
                      <a16:creationId xmlns:a16="http://schemas.microsoft.com/office/drawing/2014/main" id="{6ABE5CAB-CA5A-5ACC-12DA-6EFB81F431A8}"/>
                    </a:ext>
                  </a:extLst>
                </p:cNvPr>
                <p:cNvSpPr/>
                <p:nvPr/>
              </p:nvSpPr>
              <p:spPr>
                <a:xfrm>
                  <a:off x="2416071" y="4848536"/>
                  <a:ext cx="914400" cy="914400"/>
                </a:xfrm>
                <a:prstGeom prst="ellipse">
                  <a:avLst/>
                </a:prstGeom>
                <a:solidFill>
                  <a:sysClr val="window" lastClr="FFFFFF">
                    <a:lumMod val="95000"/>
                  </a:sysClr>
                </a:solidFill>
                <a:ln w="12700" cap="flat" cmpd="sng" algn="ctr">
                  <a:solidFill>
                    <a:sysClr val="window" lastClr="FFFFFF">
                      <a:lumMod val="95000"/>
                    </a:sysClr>
                  </a:solid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25" name="Oval 24">
                  <a:extLst>
                    <a:ext uri="{FF2B5EF4-FFF2-40B4-BE49-F238E27FC236}">
                      <a16:creationId xmlns:a16="http://schemas.microsoft.com/office/drawing/2014/main" id="{70713079-0719-C52D-F27A-EB5E3603933E}"/>
                    </a:ext>
                  </a:extLst>
                </p:cNvPr>
                <p:cNvSpPr/>
                <p:nvPr/>
              </p:nvSpPr>
              <p:spPr>
                <a:xfrm>
                  <a:off x="2507511" y="4939976"/>
                  <a:ext cx="731520" cy="731520"/>
                </a:xfrm>
                <a:prstGeom prst="ellipse">
                  <a:avLst/>
                </a:prstGeom>
                <a:solidFill>
                  <a:srgbClr val="006699"/>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26" name="Oval 25">
                  <a:extLst>
                    <a:ext uri="{FF2B5EF4-FFF2-40B4-BE49-F238E27FC236}">
                      <a16:creationId xmlns:a16="http://schemas.microsoft.com/office/drawing/2014/main" id="{C625899B-91C4-6E6C-488B-F320106E491F}"/>
                    </a:ext>
                  </a:extLst>
                </p:cNvPr>
                <p:cNvSpPr/>
                <p:nvPr/>
              </p:nvSpPr>
              <p:spPr>
                <a:xfrm>
                  <a:off x="4877812" y="4848536"/>
                  <a:ext cx="914400" cy="914400"/>
                </a:xfrm>
                <a:prstGeom prst="ellipse">
                  <a:avLst/>
                </a:prstGeom>
                <a:solidFill>
                  <a:sysClr val="window" lastClr="FFFFFF">
                    <a:lumMod val="95000"/>
                  </a:sysClr>
                </a:solidFill>
                <a:ln w="12700" cap="flat" cmpd="sng" algn="ctr">
                  <a:solidFill>
                    <a:sysClr val="window" lastClr="FFFFFF">
                      <a:lumMod val="95000"/>
                    </a:sysClr>
                  </a:solid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27" name="Oval 26">
                  <a:extLst>
                    <a:ext uri="{FF2B5EF4-FFF2-40B4-BE49-F238E27FC236}">
                      <a16:creationId xmlns:a16="http://schemas.microsoft.com/office/drawing/2014/main" id="{1A383287-E85F-CF20-F182-BC9343FFF9C8}"/>
                    </a:ext>
                  </a:extLst>
                </p:cNvPr>
                <p:cNvSpPr/>
                <p:nvPr/>
              </p:nvSpPr>
              <p:spPr>
                <a:xfrm>
                  <a:off x="4969252" y="4939976"/>
                  <a:ext cx="731520" cy="731520"/>
                </a:xfrm>
                <a:prstGeom prst="ellipse">
                  <a:avLst/>
                </a:prstGeom>
                <a:solidFill>
                  <a:srgbClr val="70AD47"/>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28" name="Oval 27">
                  <a:extLst>
                    <a:ext uri="{FF2B5EF4-FFF2-40B4-BE49-F238E27FC236}">
                      <a16:creationId xmlns:a16="http://schemas.microsoft.com/office/drawing/2014/main" id="{3AA82E7D-7248-9888-A5BC-0265E2E24A3D}"/>
                    </a:ext>
                  </a:extLst>
                </p:cNvPr>
                <p:cNvSpPr/>
                <p:nvPr/>
              </p:nvSpPr>
              <p:spPr>
                <a:xfrm>
                  <a:off x="5220712" y="5191436"/>
                  <a:ext cx="228600" cy="228600"/>
                </a:xfrm>
                <a:prstGeom prst="ellipse">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36" name="Oval 35">
                  <a:extLst>
                    <a:ext uri="{FF2B5EF4-FFF2-40B4-BE49-F238E27FC236}">
                      <a16:creationId xmlns:a16="http://schemas.microsoft.com/office/drawing/2014/main" id="{9019EAF7-45EB-82FB-7EF6-70C903D88B42}"/>
                    </a:ext>
                  </a:extLst>
                </p:cNvPr>
                <p:cNvSpPr/>
                <p:nvPr/>
              </p:nvSpPr>
              <p:spPr>
                <a:xfrm>
                  <a:off x="2758971" y="5191436"/>
                  <a:ext cx="228600" cy="228600"/>
                </a:xfrm>
                <a:prstGeom prst="ellipse">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grpSp>
        </p:grpSp>
        <p:sp>
          <p:nvSpPr>
            <p:cNvPr id="15" name="Freeform 3018">
              <a:extLst>
                <a:ext uri="{FF2B5EF4-FFF2-40B4-BE49-F238E27FC236}">
                  <a16:creationId xmlns:a16="http://schemas.microsoft.com/office/drawing/2014/main" id="{B1F6F351-C5FF-9E3C-C358-06A051895BEB}"/>
                </a:ext>
              </a:extLst>
            </p:cNvPr>
            <p:cNvSpPr>
              <a:spLocks noChangeAspect="1" noEditPoints="1"/>
            </p:cNvSpPr>
            <p:nvPr/>
          </p:nvSpPr>
          <p:spPr bwMode="auto">
            <a:xfrm>
              <a:off x="7105563" y="2377173"/>
              <a:ext cx="631064" cy="457200"/>
            </a:xfrm>
            <a:custGeom>
              <a:avLst/>
              <a:gdLst/>
              <a:ahLst/>
              <a:cxnLst>
                <a:cxn ang="0">
                  <a:pos x="753" y="238"/>
                </a:cxn>
                <a:cxn ang="0">
                  <a:pos x="807" y="181"/>
                </a:cxn>
                <a:cxn ang="0">
                  <a:pos x="753" y="111"/>
                </a:cxn>
                <a:cxn ang="0">
                  <a:pos x="465" y="150"/>
                </a:cxn>
                <a:cxn ang="0">
                  <a:pos x="429" y="111"/>
                </a:cxn>
                <a:cxn ang="0">
                  <a:pos x="5" y="308"/>
                </a:cxn>
                <a:cxn ang="0">
                  <a:pos x="13" y="367"/>
                </a:cxn>
                <a:cxn ang="0">
                  <a:pos x="67" y="417"/>
                </a:cxn>
                <a:cxn ang="0">
                  <a:pos x="12" y="475"/>
                </a:cxn>
                <a:cxn ang="0">
                  <a:pos x="336" y="582"/>
                </a:cxn>
                <a:cxn ang="0">
                  <a:pos x="753" y="531"/>
                </a:cxn>
                <a:cxn ang="0">
                  <a:pos x="591" y="560"/>
                </a:cxn>
                <a:cxn ang="0">
                  <a:pos x="450" y="529"/>
                </a:cxn>
                <a:cxn ang="0">
                  <a:pos x="429" y="501"/>
                </a:cxn>
                <a:cxn ang="0">
                  <a:pos x="113" y="433"/>
                </a:cxn>
                <a:cxn ang="0">
                  <a:pos x="338" y="506"/>
                </a:cxn>
                <a:cxn ang="0">
                  <a:pos x="753" y="453"/>
                </a:cxn>
                <a:cxn ang="0">
                  <a:pos x="591" y="482"/>
                </a:cxn>
                <a:cxn ang="0">
                  <a:pos x="430" y="426"/>
                </a:cxn>
                <a:cxn ang="0">
                  <a:pos x="330" y="472"/>
                </a:cxn>
                <a:cxn ang="0">
                  <a:pos x="65" y="381"/>
                </a:cxn>
                <a:cxn ang="0">
                  <a:pos x="333" y="431"/>
                </a:cxn>
                <a:cxn ang="0">
                  <a:pos x="591" y="437"/>
                </a:cxn>
                <a:cxn ang="0">
                  <a:pos x="815" y="348"/>
                </a:cxn>
                <a:cxn ang="0">
                  <a:pos x="807" y="288"/>
                </a:cxn>
                <a:cxn ang="0">
                  <a:pos x="591" y="205"/>
                </a:cxn>
                <a:cxn ang="0">
                  <a:pos x="726" y="222"/>
                </a:cxn>
                <a:cxn ang="0">
                  <a:pos x="465" y="227"/>
                </a:cxn>
                <a:cxn ang="0">
                  <a:pos x="440" y="166"/>
                </a:cxn>
                <a:cxn ang="0">
                  <a:pos x="742" y="243"/>
                </a:cxn>
                <a:cxn ang="0">
                  <a:pos x="743" y="286"/>
                </a:cxn>
                <a:cxn ang="0">
                  <a:pos x="726" y="300"/>
                </a:cxn>
                <a:cxn ang="0">
                  <a:pos x="465" y="305"/>
                </a:cxn>
                <a:cxn ang="0">
                  <a:pos x="440" y="243"/>
                </a:cxn>
                <a:cxn ang="0">
                  <a:pos x="229" y="312"/>
                </a:cxn>
                <a:cxn ang="0">
                  <a:pos x="367" y="297"/>
                </a:cxn>
                <a:cxn ang="0">
                  <a:pos x="752" y="351"/>
                </a:cxn>
                <a:cxn ang="0">
                  <a:pos x="752" y="351"/>
                </a:cxn>
                <a:cxn ang="0">
                  <a:pos x="744" y="363"/>
                </a:cxn>
                <a:cxn ang="0">
                  <a:pos x="726" y="377"/>
                </a:cxn>
                <a:cxn ang="0">
                  <a:pos x="455" y="377"/>
                </a:cxn>
                <a:cxn ang="0">
                  <a:pos x="435" y="360"/>
                </a:cxn>
                <a:cxn ang="0">
                  <a:pos x="440" y="321"/>
                </a:cxn>
                <a:cxn ang="0">
                  <a:pos x="753" y="343"/>
                </a:cxn>
                <a:cxn ang="0">
                  <a:pos x="754" y="275"/>
                </a:cxn>
                <a:cxn ang="0">
                  <a:pos x="591" y="122"/>
                </a:cxn>
                <a:cxn ang="0">
                  <a:pos x="591" y="0"/>
                </a:cxn>
              </a:cxnLst>
              <a:rect l="0" t="0" r="r" b="b"/>
              <a:pathLst>
                <a:path w="819" h="592">
                  <a:moveTo>
                    <a:pt x="817" y="272"/>
                  </a:moveTo>
                  <a:cubicBezTo>
                    <a:pt x="816" y="265"/>
                    <a:pt x="812" y="259"/>
                    <a:pt x="805" y="256"/>
                  </a:cubicBezTo>
                  <a:cubicBezTo>
                    <a:pt x="753" y="238"/>
                    <a:pt x="753" y="238"/>
                    <a:pt x="753" y="238"/>
                  </a:cubicBezTo>
                  <a:cubicBezTo>
                    <a:pt x="809" y="212"/>
                    <a:pt x="809" y="212"/>
                    <a:pt x="809" y="212"/>
                  </a:cubicBezTo>
                  <a:cubicBezTo>
                    <a:pt x="815" y="209"/>
                    <a:pt x="819" y="203"/>
                    <a:pt x="819" y="196"/>
                  </a:cubicBezTo>
                  <a:cubicBezTo>
                    <a:pt x="818" y="189"/>
                    <a:pt x="814" y="183"/>
                    <a:pt x="807" y="181"/>
                  </a:cubicBezTo>
                  <a:cubicBezTo>
                    <a:pt x="747" y="160"/>
                    <a:pt x="747" y="160"/>
                    <a:pt x="747" y="160"/>
                  </a:cubicBezTo>
                  <a:cubicBezTo>
                    <a:pt x="751" y="154"/>
                    <a:pt x="753" y="149"/>
                    <a:pt x="753" y="143"/>
                  </a:cubicBezTo>
                  <a:cubicBezTo>
                    <a:pt x="753" y="111"/>
                    <a:pt x="753" y="111"/>
                    <a:pt x="753" y="111"/>
                  </a:cubicBezTo>
                  <a:cubicBezTo>
                    <a:pt x="753" y="123"/>
                    <a:pt x="743" y="135"/>
                    <a:pt x="726" y="145"/>
                  </a:cubicBezTo>
                  <a:cubicBezTo>
                    <a:pt x="697" y="161"/>
                    <a:pt x="648" y="172"/>
                    <a:pt x="591" y="172"/>
                  </a:cubicBezTo>
                  <a:cubicBezTo>
                    <a:pt x="540" y="172"/>
                    <a:pt x="495" y="163"/>
                    <a:pt x="465" y="150"/>
                  </a:cubicBezTo>
                  <a:cubicBezTo>
                    <a:pt x="465" y="150"/>
                    <a:pt x="465" y="150"/>
                    <a:pt x="465" y="150"/>
                  </a:cubicBezTo>
                  <a:cubicBezTo>
                    <a:pt x="462" y="148"/>
                    <a:pt x="458" y="146"/>
                    <a:pt x="455" y="145"/>
                  </a:cubicBezTo>
                  <a:cubicBezTo>
                    <a:pt x="439" y="135"/>
                    <a:pt x="429" y="123"/>
                    <a:pt x="429" y="111"/>
                  </a:cubicBezTo>
                  <a:cubicBezTo>
                    <a:pt x="429" y="106"/>
                    <a:pt x="430" y="102"/>
                    <a:pt x="433" y="98"/>
                  </a:cubicBezTo>
                  <a:cubicBezTo>
                    <a:pt x="15" y="292"/>
                    <a:pt x="15" y="292"/>
                    <a:pt x="15" y="292"/>
                  </a:cubicBezTo>
                  <a:cubicBezTo>
                    <a:pt x="9" y="294"/>
                    <a:pt x="5" y="301"/>
                    <a:pt x="5" y="308"/>
                  </a:cubicBezTo>
                  <a:cubicBezTo>
                    <a:pt x="5" y="315"/>
                    <a:pt x="10" y="321"/>
                    <a:pt x="16" y="323"/>
                  </a:cubicBezTo>
                  <a:cubicBezTo>
                    <a:pt x="69" y="341"/>
                    <a:pt x="69" y="341"/>
                    <a:pt x="69" y="341"/>
                  </a:cubicBezTo>
                  <a:cubicBezTo>
                    <a:pt x="13" y="367"/>
                    <a:pt x="13" y="367"/>
                    <a:pt x="13" y="367"/>
                  </a:cubicBezTo>
                  <a:cubicBezTo>
                    <a:pt x="6" y="370"/>
                    <a:pt x="3" y="377"/>
                    <a:pt x="3" y="384"/>
                  </a:cubicBezTo>
                  <a:cubicBezTo>
                    <a:pt x="3" y="391"/>
                    <a:pt x="8" y="397"/>
                    <a:pt x="14" y="399"/>
                  </a:cubicBezTo>
                  <a:cubicBezTo>
                    <a:pt x="67" y="417"/>
                    <a:pt x="67" y="417"/>
                    <a:pt x="67" y="417"/>
                  </a:cubicBezTo>
                  <a:cubicBezTo>
                    <a:pt x="11" y="443"/>
                    <a:pt x="11" y="443"/>
                    <a:pt x="11" y="443"/>
                  </a:cubicBezTo>
                  <a:cubicBezTo>
                    <a:pt x="4" y="446"/>
                    <a:pt x="0" y="453"/>
                    <a:pt x="1" y="460"/>
                  </a:cubicBezTo>
                  <a:cubicBezTo>
                    <a:pt x="1" y="467"/>
                    <a:pt x="6" y="473"/>
                    <a:pt x="12" y="475"/>
                  </a:cubicBezTo>
                  <a:cubicBezTo>
                    <a:pt x="323" y="582"/>
                    <a:pt x="323" y="582"/>
                    <a:pt x="323" y="582"/>
                  </a:cubicBezTo>
                  <a:cubicBezTo>
                    <a:pt x="325" y="583"/>
                    <a:pt x="327" y="583"/>
                    <a:pt x="329" y="583"/>
                  </a:cubicBezTo>
                  <a:cubicBezTo>
                    <a:pt x="331" y="583"/>
                    <a:pt x="334" y="583"/>
                    <a:pt x="336" y="582"/>
                  </a:cubicBezTo>
                  <a:cubicBezTo>
                    <a:pt x="430" y="538"/>
                    <a:pt x="430" y="538"/>
                    <a:pt x="430" y="538"/>
                  </a:cubicBezTo>
                  <a:cubicBezTo>
                    <a:pt x="439" y="568"/>
                    <a:pt x="508" y="592"/>
                    <a:pt x="591" y="592"/>
                  </a:cubicBezTo>
                  <a:cubicBezTo>
                    <a:pt x="681" y="592"/>
                    <a:pt x="753" y="565"/>
                    <a:pt x="753" y="531"/>
                  </a:cubicBezTo>
                  <a:cubicBezTo>
                    <a:pt x="753" y="498"/>
                    <a:pt x="753" y="498"/>
                    <a:pt x="753" y="498"/>
                  </a:cubicBezTo>
                  <a:cubicBezTo>
                    <a:pt x="753" y="511"/>
                    <a:pt x="743" y="522"/>
                    <a:pt x="726" y="532"/>
                  </a:cubicBezTo>
                  <a:cubicBezTo>
                    <a:pt x="697" y="549"/>
                    <a:pt x="648" y="560"/>
                    <a:pt x="591" y="560"/>
                  </a:cubicBezTo>
                  <a:cubicBezTo>
                    <a:pt x="534" y="560"/>
                    <a:pt x="484" y="549"/>
                    <a:pt x="455" y="532"/>
                  </a:cubicBezTo>
                  <a:cubicBezTo>
                    <a:pt x="453" y="531"/>
                    <a:pt x="452" y="530"/>
                    <a:pt x="450" y="529"/>
                  </a:cubicBezTo>
                  <a:cubicBezTo>
                    <a:pt x="450" y="529"/>
                    <a:pt x="450" y="529"/>
                    <a:pt x="450" y="529"/>
                  </a:cubicBezTo>
                  <a:cubicBezTo>
                    <a:pt x="438" y="520"/>
                    <a:pt x="430" y="511"/>
                    <a:pt x="429" y="501"/>
                  </a:cubicBezTo>
                  <a:cubicBezTo>
                    <a:pt x="429" y="500"/>
                    <a:pt x="429" y="499"/>
                    <a:pt x="429" y="498"/>
                  </a:cubicBezTo>
                  <a:cubicBezTo>
                    <a:pt x="429" y="501"/>
                    <a:pt x="429" y="501"/>
                    <a:pt x="429" y="501"/>
                  </a:cubicBezTo>
                  <a:cubicBezTo>
                    <a:pt x="328" y="548"/>
                    <a:pt x="328" y="548"/>
                    <a:pt x="328" y="548"/>
                  </a:cubicBezTo>
                  <a:cubicBezTo>
                    <a:pt x="63" y="456"/>
                    <a:pt x="63" y="456"/>
                    <a:pt x="63" y="456"/>
                  </a:cubicBezTo>
                  <a:cubicBezTo>
                    <a:pt x="113" y="433"/>
                    <a:pt x="113" y="433"/>
                    <a:pt x="113" y="433"/>
                  </a:cubicBezTo>
                  <a:cubicBezTo>
                    <a:pt x="325" y="506"/>
                    <a:pt x="325" y="506"/>
                    <a:pt x="325" y="506"/>
                  </a:cubicBezTo>
                  <a:cubicBezTo>
                    <a:pt x="327" y="507"/>
                    <a:pt x="329" y="507"/>
                    <a:pt x="331" y="507"/>
                  </a:cubicBezTo>
                  <a:cubicBezTo>
                    <a:pt x="333" y="507"/>
                    <a:pt x="336" y="507"/>
                    <a:pt x="338" y="506"/>
                  </a:cubicBezTo>
                  <a:cubicBezTo>
                    <a:pt x="431" y="463"/>
                    <a:pt x="431" y="463"/>
                    <a:pt x="431" y="463"/>
                  </a:cubicBezTo>
                  <a:cubicBezTo>
                    <a:pt x="443" y="492"/>
                    <a:pt x="510" y="515"/>
                    <a:pt x="591" y="515"/>
                  </a:cubicBezTo>
                  <a:cubicBezTo>
                    <a:pt x="681" y="515"/>
                    <a:pt x="753" y="487"/>
                    <a:pt x="753" y="453"/>
                  </a:cubicBezTo>
                  <a:cubicBezTo>
                    <a:pt x="753" y="421"/>
                    <a:pt x="753" y="421"/>
                    <a:pt x="753" y="421"/>
                  </a:cubicBezTo>
                  <a:cubicBezTo>
                    <a:pt x="753" y="433"/>
                    <a:pt x="743" y="445"/>
                    <a:pt x="726" y="455"/>
                  </a:cubicBezTo>
                  <a:cubicBezTo>
                    <a:pt x="697" y="471"/>
                    <a:pt x="648" y="482"/>
                    <a:pt x="591" y="482"/>
                  </a:cubicBezTo>
                  <a:cubicBezTo>
                    <a:pt x="534" y="482"/>
                    <a:pt x="484" y="471"/>
                    <a:pt x="455" y="455"/>
                  </a:cubicBezTo>
                  <a:cubicBezTo>
                    <a:pt x="454" y="454"/>
                    <a:pt x="453" y="453"/>
                    <a:pt x="452" y="453"/>
                  </a:cubicBezTo>
                  <a:cubicBezTo>
                    <a:pt x="440" y="445"/>
                    <a:pt x="432" y="435"/>
                    <a:pt x="430" y="426"/>
                  </a:cubicBezTo>
                  <a:cubicBezTo>
                    <a:pt x="429" y="424"/>
                    <a:pt x="429" y="423"/>
                    <a:pt x="429" y="421"/>
                  </a:cubicBezTo>
                  <a:cubicBezTo>
                    <a:pt x="429" y="426"/>
                    <a:pt x="429" y="426"/>
                    <a:pt x="429" y="426"/>
                  </a:cubicBezTo>
                  <a:cubicBezTo>
                    <a:pt x="330" y="472"/>
                    <a:pt x="330" y="472"/>
                    <a:pt x="330" y="472"/>
                  </a:cubicBezTo>
                  <a:cubicBezTo>
                    <a:pt x="158" y="412"/>
                    <a:pt x="158" y="412"/>
                    <a:pt x="158" y="412"/>
                  </a:cubicBezTo>
                  <a:cubicBezTo>
                    <a:pt x="111" y="396"/>
                    <a:pt x="111" y="396"/>
                    <a:pt x="111" y="396"/>
                  </a:cubicBezTo>
                  <a:cubicBezTo>
                    <a:pt x="65" y="381"/>
                    <a:pt x="65" y="381"/>
                    <a:pt x="65" y="381"/>
                  </a:cubicBezTo>
                  <a:cubicBezTo>
                    <a:pt x="115" y="357"/>
                    <a:pt x="115" y="357"/>
                    <a:pt x="115" y="357"/>
                  </a:cubicBezTo>
                  <a:cubicBezTo>
                    <a:pt x="327" y="430"/>
                    <a:pt x="327" y="430"/>
                    <a:pt x="327" y="430"/>
                  </a:cubicBezTo>
                  <a:cubicBezTo>
                    <a:pt x="329" y="431"/>
                    <a:pt x="331" y="431"/>
                    <a:pt x="333" y="431"/>
                  </a:cubicBezTo>
                  <a:cubicBezTo>
                    <a:pt x="335" y="431"/>
                    <a:pt x="338" y="431"/>
                    <a:pt x="340" y="430"/>
                  </a:cubicBezTo>
                  <a:cubicBezTo>
                    <a:pt x="432" y="387"/>
                    <a:pt x="432" y="387"/>
                    <a:pt x="432" y="387"/>
                  </a:cubicBezTo>
                  <a:cubicBezTo>
                    <a:pt x="446" y="416"/>
                    <a:pt x="512" y="437"/>
                    <a:pt x="591" y="437"/>
                  </a:cubicBezTo>
                  <a:cubicBezTo>
                    <a:pt x="668" y="437"/>
                    <a:pt x="732" y="417"/>
                    <a:pt x="749" y="390"/>
                  </a:cubicBezTo>
                  <a:cubicBezTo>
                    <a:pt x="805" y="364"/>
                    <a:pt x="805" y="364"/>
                    <a:pt x="805" y="364"/>
                  </a:cubicBezTo>
                  <a:cubicBezTo>
                    <a:pt x="811" y="361"/>
                    <a:pt x="815" y="355"/>
                    <a:pt x="815" y="348"/>
                  </a:cubicBezTo>
                  <a:cubicBezTo>
                    <a:pt x="814" y="341"/>
                    <a:pt x="810" y="335"/>
                    <a:pt x="803" y="332"/>
                  </a:cubicBezTo>
                  <a:cubicBezTo>
                    <a:pt x="750" y="314"/>
                    <a:pt x="750" y="314"/>
                    <a:pt x="750" y="314"/>
                  </a:cubicBezTo>
                  <a:cubicBezTo>
                    <a:pt x="807" y="288"/>
                    <a:pt x="807" y="288"/>
                    <a:pt x="807" y="288"/>
                  </a:cubicBezTo>
                  <a:cubicBezTo>
                    <a:pt x="813" y="285"/>
                    <a:pt x="817" y="279"/>
                    <a:pt x="817" y="272"/>
                  </a:cubicBezTo>
                  <a:close/>
                  <a:moveTo>
                    <a:pt x="440" y="166"/>
                  </a:moveTo>
                  <a:cubicBezTo>
                    <a:pt x="464" y="188"/>
                    <a:pt x="522" y="205"/>
                    <a:pt x="591" y="205"/>
                  </a:cubicBezTo>
                  <a:cubicBezTo>
                    <a:pt x="659" y="205"/>
                    <a:pt x="718" y="188"/>
                    <a:pt x="742" y="166"/>
                  </a:cubicBezTo>
                  <a:cubicBezTo>
                    <a:pt x="749" y="173"/>
                    <a:pt x="753" y="180"/>
                    <a:pt x="753" y="188"/>
                  </a:cubicBezTo>
                  <a:cubicBezTo>
                    <a:pt x="753" y="201"/>
                    <a:pt x="743" y="212"/>
                    <a:pt x="726" y="222"/>
                  </a:cubicBezTo>
                  <a:cubicBezTo>
                    <a:pt x="697" y="239"/>
                    <a:pt x="648" y="250"/>
                    <a:pt x="591" y="250"/>
                  </a:cubicBezTo>
                  <a:cubicBezTo>
                    <a:pt x="540" y="250"/>
                    <a:pt x="495" y="241"/>
                    <a:pt x="465" y="227"/>
                  </a:cubicBezTo>
                  <a:cubicBezTo>
                    <a:pt x="465" y="227"/>
                    <a:pt x="465" y="227"/>
                    <a:pt x="465" y="227"/>
                  </a:cubicBezTo>
                  <a:cubicBezTo>
                    <a:pt x="462" y="225"/>
                    <a:pt x="458" y="224"/>
                    <a:pt x="455" y="222"/>
                  </a:cubicBezTo>
                  <a:cubicBezTo>
                    <a:pt x="439" y="212"/>
                    <a:pt x="429" y="201"/>
                    <a:pt x="429" y="188"/>
                  </a:cubicBezTo>
                  <a:cubicBezTo>
                    <a:pt x="429" y="180"/>
                    <a:pt x="433" y="173"/>
                    <a:pt x="440" y="166"/>
                  </a:cubicBezTo>
                  <a:close/>
                  <a:moveTo>
                    <a:pt x="440" y="243"/>
                  </a:moveTo>
                  <a:cubicBezTo>
                    <a:pt x="464" y="266"/>
                    <a:pt x="522" y="282"/>
                    <a:pt x="591" y="282"/>
                  </a:cubicBezTo>
                  <a:cubicBezTo>
                    <a:pt x="659" y="282"/>
                    <a:pt x="718" y="266"/>
                    <a:pt x="742" y="243"/>
                  </a:cubicBezTo>
                  <a:cubicBezTo>
                    <a:pt x="749" y="250"/>
                    <a:pt x="753" y="258"/>
                    <a:pt x="753" y="266"/>
                  </a:cubicBezTo>
                  <a:cubicBezTo>
                    <a:pt x="753" y="270"/>
                    <a:pt x="752" y="273"/>
                    <a:pt x="750" y="277"/>
                  </a:cubicBezTo>
                  <a:cubicBezTo>
                    <a:pt x="749" y="280"/>
                    <a:pt x="746" y="283"/>
                    <a:pt x="743" y="286"/>
                  </a:cubicBezTo>
                  <a:cubicBezTo>
                    <a:pt x="742" y="288"/>
                    <a:pt x="741" y="289"/>
                    <a:pt x="739" y="290"/>
                  </a:cubicBezTo>
                  <a:cubicBezTo>
                    <a:pt x="738" y="291"/>
                    <a:pt x="737" y="292"/>
                    <a:pt x="736" y="293"/>
                  </a:cubicBezTo>
                  <a:cubicBezTo>
                    <a:pt x="733" y="295"/>
                    <a:pt x="730" y="298"/>
                    <a:pt x="726" y="300"/>
                  </a:cubicBezTo>
                  <a:cubicBezTo>
                    <a:pt x="697" y="316"/>
                    <a:pt x="648" y="327"/>
                    <a:pt x="591" y="327"/>
                  </a:cubicBezTo>
                  <a:cubicBezTo>
                    <a:pt x="540" y="327"/>
                    <a:pt x="495" y="318"/>
                    <a:pt x="465" y="305"/>
                  </a:cubicBezTo>
                  <a:cubicBezTo>
                    <a:pt x="465" y="305"/>
                    <a:pt x="465" y="305"/>
                    <a:pt x="465" y="305"/>
                  </a:cubicBezTo>
                  <a:cubicBezTo>
                    <a:pt x="462" y="303"/>
                    <a:pt x="458" y="301"/>
                    <a:pt x="455" y="300"/>
                  </a:cubicBezTo>
                  <a:cubicBezTo>
                    <a:pt x="439" y="290"/>
                    <a:pt x="429" y="278"/>
                    <a:pt x="429" y="266"/>
                  </a:cubicBezTo>
                  <a:cubicBezTo>
                    <a:pt x="429" y="258"/>
                    <a:pt x="433" y="250"/>
                    <a:pt x="440" y="243"/>
                  </a:cubicBezTo>
                  <a:close/>
                  <a:moveTo>
                    <a:pt x="354" y="312"/>
                  </a:moveTo>
                  <a:cubicBezTo>
                    <a:pt x="341" y="320"/>
                    <a:pt x="318" y="325"/>
                    <a:pt x="292" y="325"/>
                  </a:cubicBezTo>
                  <a:cubicBezTo>
                    <a:pt x="266" y="325"/>
                    <a:pt x="243" y="320"/>
                    <a:pt x="229" y="312"/>
                  </a:cubicBezTo>
                  <a:cubicBezTo>
                    <a:pt x="221" y="308"/>
                    <a:pt x="217" y="302"/>
                    <a:pt x="217" y="297"/>
                  </a:cubicBezTo>
                  <a:cubicBezTo>
                    <a:pt x="217" y="281"/>
                    <a:pt x="250" y="268"/>
                    <a:pt x="292" y="268"/>
                  </a:cubicBezTo>
                  <a:cubicBezTo>
                    <a:pt x="333" y="268"/>
                    <a:pt x="367" y="281"/>
                    <a:pt x="367" y="297"/>
                  </a:cubicBezTo>
                  <a:cubicBezTo>
                    <a:pt x="367" y="302"/>
                    <a:pt x="362" y="308"/>
                    <a:pt x="354" y="312"/>
                  </a:cubicBezTo>
                  <a:close/>
                  <a:moveTo>
                    <a:pt x="753" y="343"/>
                  </a:moveTo>
                  <a:cubicBezTo>
                    <a:pt x="753" y="346"/>
                    <a:pt x="753" y="348"/>
                    <a:pt x="752" y="351"/>
                  </a:cubicBezTo>
                  <a:cubicBezTo>
                    <a:pt x="752" y="351"/>
                    <a:pt x="752" y="351"/>
                    <a:pt x="752" y="351"/>
                  </a:cubicBezTo>
                  <a:cubicBezTo>
                    <a:pt x="752" y="351"/>
                    <a:pt x="752" y="351"/>
                    <a:pt x="752" y="351"/>
                  </a:cubicBezTo>
                  <a:cubicBezTo>
                    <a:pt x="752" y="351"/>
                    <a:pt x="752" y="351"/>
                    <a:pt x="752" y="351"/>
                  </a:cubicBezTo>
                  <a:cubicBezTo>
                    <a:pt x="751" y="353"/>
                    <a:pt x="750" y="355"/>
                    <a:pt x="749" y="356"/>
                  </a:cubicBezTo>
                  <a:cubicBezTo>
                    <a:pt x="749" y="357"/>
                    <a:pt x="748" y="358"/>
                    <a:pt x="748" y="359"/>
                  </a:cubicBezTo>
                  <a:cubicBezTo>
                    <a:pt x="746" y="360"/>
                    <a:pt x="745" y="362"/>
                    <a:pt x="744" y="363"/>
                  </a:cubicBezTo>
                  <a:cubicBezTo>
                    <a:pt x="743" y="365"/>
                    <a:pt x="742" y="366"/>
                    <a:pt x="740" y="367"/>
                  </a:cubicBezTo>
                  <a:cubicBezTo>
                    <a:pt x="739" y="368"/>
                    <a:pt x="738" y="369"/>
                    <a:pt x="736" y="370"/>
                  </a:cubicBezTo>
                  <a:cubicBezTo>
                    <a:pt x="733" y="373"/>
                    <a:pt x="730" y="375"/>
                    <a:pt x="726" y="377"/>
                  </a:cubicBezTo>
                  <a:cubicBezTo>
                    <a:pt x="697" y="394"/>
                    <a:pt x="648" y="405"/>
                    <a:pt x="591" y="405"/>
                  </a:cubicBezTo>
                  <a:cubicBezTo>
                    <a:pt x="534" y="405"/>
                    <a:pt x="484" y="394"/>
                    <a:pt x="455" y="377"/>
                  </a:cubicBezTo>
                  <a:cubicBezTo>
                    <a:pt x="455" y="377"/>
                    <a:pt x="455" y="377"/>
                    <a:pt x="455" y="377"/>
                  </a:cubicBezTo>
                  <a:cubicBezTo>
                    <a:pt x="455" y="377"/>
                    <a:pt x="455" y="377"/>
                    <a:pt x="455" y="377"/>
                  </a:cubicBezTo>
                  <a:cubicBezTo>
                    <a:pt x="446" y="372"/>
                    <a:pt x="440" y="367"/>
                    <a:pt x="436" y="361"/>
                  </a:cubicBezTo>
                  <a:cubicBezTo>
                    <a:pt x="435" y="361"/>
                    <a:pt x="435" y="360"/>
                    <a:pt x="435" y="360"/>
                  </a:cubicBezTo>
                  <a:cubicBezTo>
                    <a:pt x="433" y="357"/>
                    <a:pt x="431" y="355"/>
                    <a:pt x="431" y="352"/>
                  </a:cubicBezTo>
                  <a:cubicBezTo>
                    <a:pt x="429" y="349"/>
                    <a:pt x="429" y="346"/>
                    <a:pt x="429" y="343"/>
                  </a:cubicBezTo>
                  <a:cubicBezTo>
                    <a:pt x="429" y="335"/>
                    <a:pt x="433" y="328"/>
                    <a:pt x="440" y="321"/>
                  </a:cubicBezTo>
                  <a:cubicBezTo>
                    <a:pt x="464" y="344"/>
                    <a:pt x="522" y="360"/>
                    <a:pt x="591" y="360"/>
                  </a:cubicBezTo>
                  <a:cubicBezTo>
                    <a:pt x="659" y="360"/>
                    <a:pt x="718" y="344"/>
                    <a:pt x="742" y="321"/>
                  </a:cubicBezTo>
                  <a:cubicBezTo>
                    <a:pt x="749" y="328"/>
                    <a:pt x="753" y="335"/>
                    <a:pt x="753" y="343"/>
                  </a:cubicBezTo>
                  <a:close/>
                  <a:moveTo>
                    <a:pt x="753" y="275"/>
                  </a:moveTo>
                  <a:cubicBezTo>
                    <a:pt x="753" y="274"/>
                    <a:pt x="753" y="274"/>
                    <a:pt x="753" y="274"/>
                  </a:cubicBezTo>
                  <a:cubicBezTo>
                    <a:pt x="754" y="275"/>
                    <a:pt x="754" y="275"/>
                    <a:pt x="754" y="275"/>
                  </a:cubicBezTo>
                  <a:lnTo>
                    <a:pt x="753" y="275"/>
                  </a:lnTo>
                  <a:close/>
                  <a:moveTo>
                    <a:pt x="455" y="95"/>
                  </a:moveTo>
                  <a:cubicBezTo>
                    <a:pt x="484" y="111"/>
                    <a:pt x="534" y="122"/>
                    <a:pt x="591" y="122"/>
                  </a:cubicBezTo>
                  <a:cubicBezTo>
                    <a:pt x="648" y="122"/>
                    <a:pt x="697" y="111"/>
                    <a:pt x="726" y="95"/>
                  </a:cubicBezTo>
                  <a:cubicBezTo>
                    <a:pt x="743" y="85"/>
                    <a:pt x="753" y="74"/>
                    <a:pt x="753" y="61"/>
                  </a:cubicBezTo>
                  <a:cubicBezTo>
                    <a:pt x="753" y="27"/>
                    <a:pt x="681" y="0"/>
                    <a:pt x="591" y="0"/>
                  </a:cubicBezTo>
                  <a:cubicBezTo>
                    <a:pt x="501" y="0"/>
                    <a:pt x="429" y="27"/>
                    <a:pt x="429" y="61"/>
                  </a:cubicBezTo>
                  <a:cubicBezTo>
                    <a:pt x="429" y="74"/>
                    <a:pt x="439" y="85"/>
                    <a:pt x="455" y="95"/>
                  </a:cubicBezTo>
                  <a:close/>
                </a:path>
              </a:pathLst>
            </a:custGeom>
            <a:solidFill>
              <a:srgbClr val="70AD47"/>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ＭＳ Ｐゴシック" charset="-128"/>
                <a:cs typeface="+mn-cs"/>
              </a:endParaRPr>
            </a:p>
          </p:txBody>
        </p:sp>
        <p:cxnSp>
          <p:nvCxnSpPr>
            <p:cNvPr id="16" name="Elbow Connector 2048">
              <a:extLst>
                <a:ext uri="{FF2B5EF4-FFF2-40B4-BE49-F238E27FC236}">
                  <a16:creationId xmlns:a16="http://schemas.microsoft.com/office/drawing/2014/main" id="{F7CDF814-FD2B-0ABE-04CB-F60C26C21AE1}"/>
                </a:ext>
              </a:extLst>
            </p:cNvPr>
            <p:cNvCxnSpPr>
              <a:cxnSpLocks/>
            </p:cNvCxnSpPr>
            <p:nvPr/>
          </p:nvCxnSpPr>
          <p:spPr>
            <a:xfrm rot="5400000">
              <a:off x="5763392" y="2661490"/>
              <a:ext cx="884986" cy="640080"/>
            </a:xfrm>
            <a:prstGeom prst="bentConnector3">
              <a:avLst>
                <a:gd name="adj1" fmla="val 3181"/>
              </a:avLst>
            </a:prstGeom>
            <a:noFill/>
            <a:ln w="57150" cap="flat" cmpd="sng" algn="ctr">
              <a:solidFill>
                <a:srgbClr val="70AD47"/>
              </a:solidFill>
              <a:prstDash val="solid"/>
              <a:miter lim="800000"/>
              <a:tailEnd type="triangle"/>
            </a:ln>
            <a:effectLst/>
          </p:spPr>
        </p:cxnSp>
        <p:cxnSp>
          <p:nvCxnSpPr>
            <p:cNvPr id="18" name="Elbow Connector 248">
              <a:extLst>
                <a:ext uri="{FF2B5EF4-FFF2-40B4-BE49-F238E27FC236}">
                  <a16:creationId xmlns:a16="http://schemas.microsoft.com/office/drawing/2014/main" id="{ADC71194-79E2-8331-890C-5462F949698B}"/>
                </a:ext>
              </a:extLst>
            </p:cNvPr>
            <p:cNvCxnSpPr/>
            <p:nvPr/>
          </p:nvCxnSpPr>
          <p:spPr>
            <a:xfrm>
              <a:off x="3890184" y="2589046"/>
              <a:ext cx="951526" cy="854822"/>
            </a:xfrm>
            <a:prstGeom prst="bentConnector3">
              <a:avLst>
                <a:gd name="adj1" fmla="val 99717"/>
              </a:avLst>
            </a:prstGeom>
            <a:noFill/>
            <a:ln w="57150" cap="flat" cmpd="sng" algn="ctr">
              <a:solidFill>
                <a:srgbClr val="006699"/>
              </a:solidFill>
              <a:prstDash val="solid"/>
              <a:miter lim="800000"/>
              <a:tailEnd type="triangle"/>
            </a:ln>
            <a:effectLst/>
          </p:spPr>
        </p:cxnSp>
        <p:sp>
          <p:nvSpPr>
            <p:cNvPr id="19" name="Freeform 3018">
              <a:extLst>
                <a:ext uri="{FF2B5EF4-FFF2-40B4-BE49-F238E27FC236}">
                  <a16:creationId xmlns:a16="http://schemas.microsoft.com/office/drawing/2014/main" id="{9495844C-E9E8-B183-A115-DC6497EB8E80}"/>
                </a:ext>
              </a:extLst>
            </p:cNvPr>
            <p:cNvSpPr>
              <a:spLocks noChangeAspect="1" noEditPoints="1"/>
            </p:cNvSpPr>
            <p:nvPr/>
          </p:nvSpPr>
          <p:spPr bwMode="auto">
            <a:xfrm>
              <a:off x="2953620" y="2397017"/>
              <a:ext cx="631064" cy="457200"/>
            </a:xfrm>
            <a:custGeom>
              <a:avLst/>
              <a:gdLst/>
              <a:ahLst/>
              <a:cxnLst>
                <a:cxn ang="0">
                  <a:pos x="753" y="238"/>
                </a:cxn>
                <a:cxn ang="0">
                  <a:pos x="807" y="181"/>
                </a:cxn>
                <a:cxn ang="0">
                  <a:pos x="753" y="111"/>
                </a:cxn>
                <a:cxn ang="0">
                  <a:pos x="465" y="150"/>
                </a:cxn>
                <a:cxn ang="0">
                  <a:pos x="429" y="111"/>
                </a:cxn>
                <a:cxn ang="0">
                  <a:pos x="5" y="308"/>
                </a:cxn>
                <a:cxn ang="0">
                  <a:pos x="13" y="367"/>
                </a:cxn>
                <a:cxn ang="0">
                  <a:pos x="67" y="417"/>
                </a:cxn>
                <a:cxn ang="0">
                  <a:pos x="12" y="475"/>
                </a:cxn>
                <a:cxn ang="0">
                  <a:pos x="336" y="582"/>
                </a:cxn>
                <a:cxn ang="0">
                  <a:pos x="753" y="531"/>
                </a:cxn>
                <a:cxn ang="0">
                  <a:pos x="591" y="560"/>
                </a:cxn>
                <a:cxn ang="0">
                  <a:pos x="450" y="529"/>
                </a:cxn>
                <a:cxn ang="0">
                  <a:pos x="429" y="501"/>
                </a:cxn>
                <a:cxn ang="0">
                  <a:pos x="113" y="433"/>
                </a:cxn>
                <a:cxn ang="0">
                  <a:pos x="338" y="506"/>
                </a:cxn>
                <a:cxn ang="0">
                  <a:pos x="753" y="453"/>
                </a:cxn>
                <a:cxn ang="0">
                  <a:pos x="591" y="482"/>
                </a:cxn>
                <a:cxn ang="0">
                  <a:pos x="430" y="426"/>
                </a:cxn>
                <a:cxn ang="0">
                  <a:pos x="330" y="472"/>
                </a:cxn>
                <a:cxn ang="0">
                  <a:pos x="65" y="381"/>
                </a:cxn>
                <a:cxn ang="0">
                  <a:pos x="333" y="431"/>
                </a:cxn>
                <a:cxn ang="0">
                  <a:pos x="591" y="437"/>
                </a:cxn>
                <a:cxn ang="0">
                  <a:pos x="815" y="348"/>
                </a:cxn>
                <a:cxn ang="0">
                  <a:pos x="807" y="288"/>
                </a:cxn>
                <a:cxn ang="0">
                  <a:pos x="591" y="205"/>
                </a:cxn>
                <a:cxn ang="0">
                  <a:pos x="726" y="222"/>
                </a:cxn>
                <a:cxn ang="0">
                  <a:pos x="465" y="227"/>
                </a:cxn>
                <a:cxn ang="0">
                  <a:pos x="440" y="166"/>
                </a:cxn>
                <a:cxn ang="0">
                  <a:pos x="742" y="243"/>
                </a:cxn>
                <a:cxn ang="0">
                  <a:pos x="743" y="286"/>
                </a:cxn>
                <a:cxn ang="0">
                  <a:pos x="726" y="300"/>
                </a:cxn>
                <a:cxn ang="0">
                  <a:pos x="465" y="305"/>
                </a:cxn>
                <a:cxn ang="0">
                  <a:pos x="440" y="243"/>
                </a:cxn>
                <a:cxn ang="0">
                  <a:pos x="229" y="312"/>
                </a:cxn>
                <a:cxn ang="0">
                  <a:pos x="367" y="297"/>
                </a:cxn>
                <a:cxn ang="0">
                  <a:pos x="752" y="351"/>
                </a:cxn>
                <a:cxn ang="0">
                  <a:pos x="752" y="351"/>
                </a:cxn>
                <a:cxn ang="0">
                  <a:pos x="744" y="363"/>
                </a:cxn>
                <a:cxn ang="0">
                  <a:pos x="726" y="377"/>
                </a:cxn>
                <a:cxn ang="0">
                  <a:pos x="455" y="377"/>
                </a:cxn>
                <a:cxn ang="0">
                  <a:pos x="435" y="360"/>
                </a:cxn>
                <a:cxn ang="0">
                  <a:pos x="440" y="321"/>
                </a:cxn>
                <a:cxn ang="0">
                  <a:pos x="753" y="343"/>
                </a:cxn>
                <a:cxn ang="0">
                  <a:pos x="754" y="275"/>
                </a:cxn>
                <a:cxn ang="0">
                  <a:pos x="591" y="122"/>
                </a:cxn>
                <a:cxn ang="0">
                  <a:pos x="591" y="0"/>
                </a:cxn>
              </a:cxnLst>
              <a:rect l="0" t="0" r="r" b="b"/>
              <a:pathLst>
                <a:path w="819" h="592">
                  <a:moveTo>
                    <a:pt x="817" y="272"/>
                  </a:moveTo>
                  <a:cubicBezTo>
                    <a:pt x="816" y="265"/>
                    <a:pt x="812" y="259"/>
                    <a:pt x="805" y="256"/>
                  </a:cubicBezTo>
                  <a:cubicBezTo>
                    <a:pt x="753" y="238"/>
                    <a:pt x="753" y="238"/>
                    <a:pt x="753" y="238"/>
                  </a:cubicBezTo>
                  <a:cubicBezTo>
                    <a:pt x="809" y="212"/>
                    <a:pt x="809" y="212"/>
                    <a:pt x="809" y="212"/>
                  </a:cubicBezTo>
                  <a:cubicBezTo>
                    <a:pt x="815" y="209"/>
                    <a:pt x="819" y="203"/>
                    <a:pt x="819" y="196"/>
                  </a:cubicBezTo>
                  <a:cubicBezTo>
                    <a:pt x="818" y="189"/>
                    <a:pt x="814" y="183"/>
                    <a:pt x="807" y="181"/>
                  </a:cubicBezTo>
                  <a:cubicBezTo>
                    <a:pt x="747" y="160"/>
                    <a:pt x="747" y="160"/>
                    <a:pt x="747" y="160"/>
                  </a:cubicBezTo>
                  <a:cubicBezTo>
                    <a:pt x="751" y="154"/>
                    <a:pt x="753" y="149"/>
                    <a:pt x="753" y="143"/>
                  </a:cubicBezTo>
                  <a:cubicBezTo>
                    <a:pt x="753" y="111"/>
                    <a:pt x="753" y="111"/>
                    <a:pt x="753" y="111"/>
                  </a:cubicBezTo>
                  <a:cubicBezTo>
                    <a:pt x="753" y="123"/>
                    <a:pt x="743" y="135"/>
                    <a:pt x="726" y="145"/>
                  </a:cubicBezTo>
                  <a:cubicBezTo>
                    <a:pt x="697" y="161"/>
                    <a:pt x="648" y="172"/>
                    <a:pt x="591" y="172"/>
                  </a:cubicBezTo>
                  <a:cubicBezTo>
                    <a:pt x="540" y="172"/>
                    <a:pt x="495" y="163"/>
                    <a:pt x="465" y="150"/>
                  </a:cubicBezTo>
                  <a:cubicBezTo>
                    <a:pt x="465" y="150"/>
                    <a:pt x="465" y="150"/>
                    <a:pt x="465" y="150"/>
                  </a:cubicBezTo>
                  <a:cubicBezTo>
                    <a:pt x="462" y="148"/>
                    <a:pt x="458" y="146"/>
                    <a:pt x="455" y="145"/>
                  </a:cubicBezTo>
                  <a:cubicBezTo>
                    <a:pt x="439" y="135"/>
                    <a:pt x="429" y="123"/>
                    <a:pt x="429" y="111"/>
                  </a:cubicBezTo>
                  <a:cubicBezTo>
                    <a:pt x="429" y="106"/>
                    <a:pt x="430" y="102"/>
                    <a:pt x="433" y="98"/>
                  </a:cubicBezTo>
                  <a:cubicBezTo>
                    <a:pt x="15" y="292"/>
                    <a:pt x="15" y="292"/>
                    <a:pt x="15" y="292"/>
                  </a:cubicBezTo>
                  <a:cubicBezTo>
                    <a:pt x="9" y="294"/>
                    <a:pt x="5" y="301"/>
                    <a:pt x="5" y="308"/>
                  </a:cubicBezTo>
                  <a:cubicBezTo>
                    <a:pt x="5" y="315"/>
                    <a:pt x="10" y="321"/>
                    <a:pt x="16" y="323"/>
                  </a:cubicBezTo>
                  <a:cubicBezTo>
                    <a:pt x="69" y="341"/>
                    <a:pt x="69" y="341"/>
                    <a:pt x="69" y="341"/>
                  </a:cubicBezTo>
                  <a:cubicBezTo>
                    <a:pt x="13" y="367"/>
                    <a:pt x="13" y="367"/>
                    <a:pt x="13" y="367"/>
                  </a:cubicBezTo>
                  <a:cubicBezTo>
                    <a:pt x="6" y="370"/>
                    <a:pt x="3" y="377"/>
                    <a:pt x="3" y="384"/>
                  </a:cubicBezTo>
                  <a:cubicBezTo>
                    <a:pt x="3" y="391"/>
                    <a:pt x="8" y="397"/>
                    <a:pt x="14" y="399"/>
                  </a:cubicBezTo>
                  <a:cubicBezTo>
                    <a:pt x="67" y="417"/>
                    <a:pt x="67" y="417"/>
                    <a:pt x="67" y="417"/>
                  </a:cubicBezTo>
                  <a:cubicBezTo>
                    <a:pt x="11" y="443"/>
                    <a:pt x="11" y="443"/>
                    <a:pt x="11" y="443"/>
                  </a:cubicBezTo>
                  <a:cubicBezTo>
                    <a:pt x="4" y="446"/>
                    <a:pt x="0" y="453"/>
                    <a:pt x="1" y="460"/>
                  </a:cubicBezTo>
                  <a:cubicBezTo>
                    <a:pt x="1" y="467"/>
                    <a:pt x="6" y="473"/>
                    <a:pt x="12" y="475"/>
                  </a:cubicBezTo>
                  <a:cubicBezTo>
                    <a:pt x="323" y="582"/>
                    <a:pt x="323" y="582"/>
                    <a:pt x="323" y="582"/>
                  </a:cubicBezTo>
                  <a:cubicBezTo>
                    <a:pt x="325" y="583"/>
                    <a:pt x="327" y="583"/>
                    <a:pt x="329" y="583"/>
                  </a:cubicBezTo>
                  <a:cubicBezTo>
                    <a:pt x="331" y="583"/>
                    <a:pt x="334" y="583"/>
                    <a:pt x="336" y="582"/>
                  </a:cubicBezTo>
                  <a:cubicBezTo>
                    <a:pt x="430" y="538"/>
                    <a:pt x="430" y="538"/>
                    <a:pt x="430" y="538"/>
                  </a:cubicBezTo>
                  <a:cubicBezTo>
                    <a:pt x="439" y="568"/>
                    <a:pt x="508" y="592"/>
                    <a:pt x="591" y="592"/>
                  </a:cubicBezTo>
                  <a:cubicBezTo>
                    <a:pt x="681" y="592"/>
                    <a:pt x="753" y="565"/>
                    <a:pt x="753" y="531"/>
                  </a:cubicBezTo>
                  <a:cubicBezTo>
                    <a:pt x="753" y="498"/>
                    <a:pt x="753" y="498"/>
                    <a:pt x="753" y="498"/>
                  </a:cubicBezTo>
                  <a:cubicBezTo>
                    <a:pt x="753" y="511"/>
                    <a:pt x="743" y="522"/>
                    <a:pt x="726" y="532"/>
                  </a:cubicBezTo>
                  <a:cubicBezTo>
                    <a:pt x="697" y="549"/>
                    <a:pt x="648" y="560"/>
                    <a:pt x="591" y="560"/>
                  </a:cubicBezTo>
                  <a:cubicBezTo>
                    <a:pt x="534" y="560"/>
                    <a:pt x="484" y="549"/>
                    <a:pt x="455" y="532"/>
                  </a:cubicBezTo>
                  <a:cubicBezTo>
                    <a:pt x="453" y="531"/>
                    <a:pt x="452" y="530"/>
                    <a:pt x="450" y="529"/>
                  </a:cubicBezTo>
                  <a:cubicBezTo>
                    <a:pt x="450" y="529"/>
                    <a:pt x="450" y="529"/>
                    <a:pt x="450" y="529"/>
                  </a:cubicBezTo>
                  <a:cubicBezTo>
                    <a:pt x="438" y="520"/>
                    <a:pt x="430" y="511"/>
                    <a:pt x="429" y="501"/>
                  </a:cubicBezTo>
                  <a:cubicBezTo>
                    <a:pt x="429" y="500"/>
                    <a:pt x="429" y="499"/>
                    <a:pt x="429" y="498"/>
                  </a:cubicBezTo>
                  <a:cubicBezTo>
                    <a:pt x="429" y="501"/>
                    <a:pt x="429" y="501"/>
                    <a:pt x="429" y="501"/>
                  </a:cubicBezTo>
                  <a:cubicBezTo>
                    <a:pt x="328" y="548"/>
                    <a:pt x="328" y="548"/>
                    <a:pt x="328" y="548"/>
                  </a:cubicBezTo>
                  <a:cubicBezTo>
                    <a:pt x="63" y="456"/>
                    <a:pt x="63" y="456"/>
                    <a:pt x="63" y="456"/>
                  </a:cubicBezTo>
                  <a:cubicBezTo>
                    <a:pt x="113" y="433"/>
                    <a:pt x="113" y="433"/>
                    <a:pt x="113" y="433"/>
                  </a:cubicBezTo>
                  <a:cubicBezTo>
                    <a:pt x="325" y="506"/>
                    <a:pt x="325" y="506"/>
                    <a:pt x="325" y="506"/>
                  </a:cubicBezTo>
                  <a:cubicBezTo>
                    <a:pt x="327" y="507"/>
                    <a:pt x="329" y="507"/>
                    <a:pt x="331" y="507"/>
                  </a:cubicBezTo>
                  <a:cubicBezTo>
                    <a:pt x="333" y="507"/>
                    <a:pt x="336" y="507"/>
                    <a:pt x="338" y="506"/>
                  </a:cubicBezTo>
                  <a:cubicBezTo>
                    <a:pt x="431" y="463"/>
                    <a:pt x="431" y="463"/>
                    <a:pt x="431" y="463"/>
                  </a:cubicBezTo>
                  <a:cubicBezTo>
                    <a:pt x="443" y="492"/>
                    <a:pt x="510" y="515"/>
                    <a:pt x="591" y="515"/>
                  </a:cubicBezTo>
                  <a:cubicBezTo>
                    <a:pt x="681" y="515"/>
                    <a:pt x="753" y="487"/>
                    <a:pt x="753" y="453"/>
                  </a:cubicBezTo>
                  <a:cubicBezTo>
                    <a:pt x="753" y="421"/>
                    <a:pt x="753" y="421"/>
                    <a:pt x="753" y="421"/>
                  </a:cubicBezTo>
                  <a:cubicBezTo>
                    <a:pt x="753" y="433"/>
                    <a:pt x="743" y="445"/>
                    <a:pt x="726" y="455"/>
                  </a:cubicBezTo>
                  <a:cubicBezTo>
                    <a:pt x="697" y="471"/>
                    <a:pt x="648" y="482"/>
                    <a:pt x="591" y="482"/>
                  </a:cubicBezTo>
                  <a:cubicBezTo>
                    <a:pt x="534" y="482"/>
                    <a:pt x="484" y="471"/>
                    <a:pt x="455" y="455"/>
                  </a:cubicBezTo>
                  <a:cubicBezTo>
                    <a:pt x="454" y="454"/>
                    <a:pt x="453" y="453"/>
                    <a:pt x="452" y="453"/>
                  </a:cubicBezTo>
                  <a:cubicBezTo>
                    <a:pt x="440" y="445"/>
                    <a:pt x="432" y="435"/>
                    <a:pt x="430" y="426"/>
                  </a:cubicBezTo>
                  <a:cubicBezTo>
                    <a:pt x="429" y="424"/>
                    <a:pt x="429" y="423"/>
                    <a:pt x="429" y="421"/>
                  </a:cubicBezTo>
                  <a:cubicBezTo>
                    <a:pt x="429" y="426"/>
                    <a:pt x="429" y="426"/>
                    <a:pt x="429" y="426"/>
                  </a:cubicBezTo>
                  <a:cubicBezTo>
                    <a:pt x="330" y="472"/>
                    <a:pt x="330" y="472"/>
                    <a:pt x="330" y="472"/>
                  </a:cubicBezTo>
                  <a:cubicBezTo>
                    <a:pt x="158" y="412"/>
                    <a:pt x="158" y="412"/>
                    <a:pt x="158" y="412"/>
                  </a:cubicBezTo>
                  <a:cubicBezTo>
                    <a:pt x="111" y="396"/>
                    <a:pt x="111" y="396"/>
                    <a:pt x="111" y="396"/>
                  </a:cubicBezTo>
                  <a:cubicBezTo>
                    <a:pt x="65" y="381"/>
                    <a:pt x="65" y="381"/>
                    <a:pt x="65" y="381"/>
                  </a:cubicBezTo>
                  <a:cubicBezTo>
                    <a:pt x="115" y="357"/>
                    <a:pt x="115" y="357"/>
                    <a:pt x="115" y="357"/>
                  </a:cubicBezTo>
                  <a:cubicBezTo>
                    <a:pt x="327" y="430"/>
                    <a:pt x="327" y="430"/>
                    <a:pt x="327" y="430"/>
                  </a:cubicBezTo>
                  <a:cubicBezTo>
                    <a:pt x="329" y="431"/>
                    <a:pt x="331" y="431"/>
                    <a:pt x="333" y="431"/>
                  </a:cubicBezTo>
                  <a:cubicBezTo>
                    <a:pt x="335" y="431"/>
                    <a:pt x="338" y="431"/>
                    <a:pt x="340" y="430"/>
                  </a:cubicBezTo>
                  <a:cubicBezTo>
                    <a:pt x="432" y="387"/>
                    <a:pt x="432" y="387"/>
                    <a:pt x="432" y="387"/>
                  </a:cubicBezTo>
                  <a:cubicBezTo>
                    <a:pt x="446" y="416"/>
                    <a:pt x="512" y="437"/>
                    <a:pt x="591" y="437"/>
                  </a:cubicBezTo>
                  <a:cubicBezTo>
                    <a:pt x="668" y="437"/>
                    <a:pt x="732" y="417"/>
                    <a:pt x="749" y="390"/>
                  </a:cubicBezTo>
                  <a:cubicBezTo>
                    <a:pt x="805" y="364"/>
                    <a:pt x="805" y="364"/>
                    <a:pt x="805" y="364"/>
                  </a:cubicBezTo>
                  <a:cubicBezTo>
                    <a:pt x="811" y="361"/>
                    <a:pt x="815" y="355"/>
                    <a:pt x="815" y="348"/>
                  </a:cubicBezTo>
                  <a:cubicBezTo>
                    <a:pt x="814" y="341"/>
                    <a:pt x="810" y="335"/>
                    <a:pt x="803" y="332"/>
                  </a:cubicBezTo>
                  <a:cubicBezTo>
                    <a:pt x="750" y="314"/>
                    <a:pt x="750" y="314"/>
                    <a:pt x="750" y="314"/>
                  </a:cubicBezTo>
                  <a:cubicBezTo>
                    <a:pt x="807" y="288"/>
                    <a:pt x="807" y="288"/>
                    <a:pt x="807" y="288"/>
                  </a:cubicBezTo>
                  <a:cubicBezTo>
                    <a:pt x="813" y="285"/>
                    <a:pt x="817" y="279"/>
                    <a:pt x="817" y="272"/>
                  </a:cubicBezTo>
                  <a:close/>
                  <a:moveTo>
                    <a:pt x="440" y="166"/>
                  </a:moveTo>
                  <a:cubicBezTo>
                    <a:pt x="464" y="188"/>
                    <a:pt x="522" y="205"/>
                    <a:pt x="591" y="205"/>
                  </a:cubicBezTo>
                  <a:cubicBezTo>
                    <a:pt x="659" y="205"/>
                    <a:pt x="718" y="188"/>
                    <a:pt x="742" y="166"/>
                  </a:cubicBezTo>
                  <a:cubicBezTo>
                    <a:pt x="749" y="173"/>
                    <a:pt x="753" y="180"/>
                    <a:pt x="753" y="188"/>
                  </a:cubicBezTo>
                  <a:cubicBezTo>
                    <a:pt x="753" y="201"/>
                    <a:pt x="743" y="212"/>
                    <a:pt x="726" y="222"/>
                  </a:cubicBezTo>
                  <a:cubicBezTo>
                    <a:pt x="697" y="239"/>
                    <a:pt x="648" y="250"/>
                    <a:pt x="591" y="250"/>
                  </a:cubicBezTo>
                  <a:cubicBezTo>
                    <a:pt x="540" y="250"/>
                    <a:pt x="495" y="241"/>
                    <a:pt x="465" y="227"/>
                  </a:cubicBezTo>
                  <a:cubicBezTo>
                    <a:pt x="465" y="227"/>
                    <a:pt x="465" y="227"/>
                    <a:pt x="465" y="227"/>
                  </a:cubicBezTo>
                  <a:cubicBezTo>
                    <a:pt x="462" y="225"/>
                    <a:pt x="458" y="224"/>
                    <a:pt x="455" y="222"/>
                  </a:cubicBezTo>
                  <a:cubicBezTo>
                    <a:pt x="439" y="212"/>
                    <a:pt x="429" y="201"/>
                    <a:pt x="429" y="188"/>
                  </a:cubicBezTo>
                  <a:cubicBezTo>
                    <a:pt x="429" y="180"/>
                    <a:pt x="433" y="173"/>
                    <a:pt x="440" y="166"/>
                  </a:cubicBezTo>
                  <a:close/>
                  <a:moveTo>
                    <a:pt x="440" y="243"/>
                  </a:moveTo>
                  <a:cubicBezTo>
                    <a:pt x="464" y="266"/>
                    <a:pt x="522" y="282"/>
                    <a:pt x="591" y="282"/>
                  </a:cubicBezTo>
                  <a:cubicBezTo>
                    <a:pt x="659" y="282"/>
                    <a:pt x="718" y="266"/>
                    <a:pt x="742" y="243"/>
                  </a:cubicBezTo>
                  <a:cubicBezTo>
                    <a:pt x="749" y="250"/>
                    <a:pt x="753" y="258"/>
                    <a:pt x="753" y="266"/>
                  </a:cubicBezTo>
                  <a:cubicBezTo>
                    <a:pt x="753" y="270"/>
                    <a:pt x="752" y="273"/>
                    <a:pt x="750" y="277"/>
                  </a:cubicBezTo>
                  <a:cubicBezTo>
                    <a:pt x="749" y="280"/>
                    <a:pt x="746" y="283"/>
                    <a:pt x="743" y="286"/>
                  </a:cubicBezTo>
                  <a:cubicBezTo>
                    <a:pt x="742" y="288"/>
                    <a:pt x="741" y="289"/>
                    <a:pt x="739" y="290"/>
                  </a:cubicBezTo>
                  <a:cubicBezTo>
                    <a:pt x="738" y="291"/>
                    <a:pt x="737" y="292"/>
                    <a:pt x="736" y="293"/>
                  </a:cubicBezTo>
                  <a:cubicBezTo>
                    <a:pt x="733" y="295"/>
                    <a:pt x="730" y="298"/>
                    <a:pt x="726" y="300"/>
                  </a:cubicBezTo>
                  <a:cubicBezTo>
                    <a:pt x="697" y="316"/>
                    <a:pt x="648" y="327"/>
                    <a:pt x="591" y="327"/>
                  </a:cubicBezTo>
                  <a:cubicBezTo>
                    <a:pt x="540" y="327"/>
                    <a:pt x="495" y="318"/>
                    <a:pt x="465" y="305"/>
                  </a:cubicBezTo>
                  <a:cubicBezTo>
                    <a:pt x="465" y="305"/>
                    <a:pt x="465" y="305"/>
                    <a:pt x="465" y="305"/>
                  </a:cubicBezTo>
                  <a:cubicBezTo>
                    <a:pt x="462" y="303"/>
                    <a:pt x="458" y="301"/>
                    <a:pt x="455" y="300"/>
                  </a:cubicBezTo>
                  <a:cubicBezTo>
                    <a:pt x="439" y="290"/>
                    <a:pt x="429" y="278"/>
                    <a:pt x="429" y="266"/>
                  </a:cubicBezTo>
                  <a:cubicBezTo>
                    <a:pt x="429" y="258"/>
                    <a:pt x="433" y="250"/>
                    <a:pt x="440" y="243"/>
                  </a:cubicBezTo>
                  <a:close/>
                  <a:moveTo>
                    <a:pt x="354" y="312"/>
                  </a:moveTo>
                  <a:cubicBezTo>
                    <a:pt x="341" y="320"/>
                    <a:pt x="318" y="325"/>
                    <a:pt x="292" y="325"/>
                  </a:cubicBezTo>
                  <a:cubicBezTo>
                    <a:pt x="266" y="325"/>
                    <a:pt x="243" y="320"/>
                    <a:pt x="229" y="312"/>
                  </a:cubicBezTo>
                  <a:cubicBezTo>
                    <a:pt x="221" y="308"/>
                    <a:pt x="217" y="302"/>
                    <a:pt x="217" y="297"/>
                  </a:cubicBezTo>
                  <a:cubicBezTo>
                    <a:pt x="217" y="281"/>
                    <a:pt x="250" y="268"/>
                    <a:pt x="292" y="268"/>
                  </a:cubicBezTo>
                  <a:cubicBezTo>
                    <a:pt x="333" y="268"/>
                    <a:pt x="367" y="281"/>
                    <a:pt x="367" y="297"/>
                  </a:cubicBezTo>
                  <a:cubicBezTo>
                    <a:pt x="367" y="302"/>
                    <a:pt x="362" y="308"/>
                    <a:pt x="354" y="312"/>
                  </a:cubicBezTo>
                  <a:close/>
                  <a:moveTo>
                    <a:pt x="753" y="343"/>
                  </a:moveTo>
                  <a:cubicBezTo>
                    <a:pt x="753" y="346"/>
                    <a:pt x="753" y="348"/>
                    <a:pt x="752" y="351"/>
                  </a:cubicBezTo>
                  <a:cubicBezTo>
                    <a:pt x="752" y="351"/>
                    <a:pt x="752" y="351"/>
                    <a:pt x="752" y="351"/>
                  </a:cubicBezTo>
                  <a:cubicBezTo>
                    <a:pt x="752" y="351"/>
                    <a:pt x="752" y="351"/>
                    <a:pt x="752" y="351"/>
                  </a:cubicBezTo>
                  <a:cubicBezTo>
                    <a:pt x="752" y="351"/>
                    <a:pt x="752" y="351"/>
                    <a:pt x="752" y="351"/>
                  </a:cubicBezTo>
                  <a:cubicBezTo>
                    <a:pt x="751" y="353"/>
                    <a:pt x="750" y="355"/>
                    <a:pt x="749" y="356"/>
                  </a:cubicBezTo>
                  <a:cubicBezTo>
                    <a:pt x="749" y="357"/>
                    <a:pt x="748" y="358"/>
                    <a:pt x="748" y="359"/>
                  </a:cubicBezTo>
                  <a:cubicBezTo>
                    <a:pt x="746" y="360"/>
                    <a:pt x="745" y="362"/>
                    <a:pt x="744" y="363"/>
                  </a:cubicBezTo>
                  <a:cubicBezTo>
                    <a:pt x="743" y="365"/>
                    <a:pt x="742" y="366"/>
                    <a:pt x="740" y="367"/>
                  </a:cubicBezTo>
                  <a:cubicBezTo>
                    <a:pt x="739" y="368"/>
                    <a:pt x="738" y="369"/>
                    <a:pt x="736" y="370"/>
                  </a:cubicBezTo>
                  <a:cubicBezTo>
                    <a:pt x="733" y="373"/>
                    <a:pt x="730" y="375"/>
                    <a:pt x="726" y="377"/>
                  </a:cubicBezTo>
                  <a:cubicBezTo>
                    <a:pt x="697" y="394"/>
                    <a:pt x="648" y="405"/>
                    <a:pt x="591" y="405"/>
                  </a:cubicBezTo>
                  <a:cubicBezTo>
                    <a:pt x="534" y="405"/>
                    <a:pt x="484" y="394"/>
                    <a:pt x="455" y="377"/>
                  </a:cubicBezTo>
                  <a:cubicBezTo>
                    <a:pt x="455" y="377"/>
                    <a:pt x="455" y="377"/>
                    <a:pt x="455" y="377"/>
                  </a:cubicBezTo>
                  <a:cubicBezTo>
                    <a:pt x="455" y="377"/>
                    <a:pt x="455" y="377"/>
                    <a:pt x="455" y="377"/>
                  </a:cubicBezTo>
                  <a:cubicBezTo>
                    <a:pt x="446" y="372"/>
                    <a:pt x="440" y="367"/>
                    <a:pt x="436" y="361"/>
                  </a:cubicBezTo>
                  <a:cubicBezTo>
                    <a:pt x="435" y="361"/>
                    <a:pt x="435" y="360"/>
                    <a:pt x="435" y="360"/>
                  </a:cubicBezTo>
                  <a:cubicBezTo>
                    <a:pt x="433" y="357"/>
                    <a:pt x="431" y="355"/>
                    <a:pt x="431" y="352"/>
                  </a:cubicBezTo>
                  <a:cubicBezTo>
                    <a:pt x="429" y="349"/>
                    <a:pt x="429" y="346"/>
                    <a:pt x="429" y="343"/>
                  </a:cubicBezTo>
                  <a:cubicBezTo>
                    <a:pt x="429" y="335"/>
                    <a:pt x="433" y="328"/>
                    <a:pt x="440" y="321"/>
                  </a:cubicBezTo>
                  <a:cubicBezTo>
                    <a:pt x="464" y="344"/>
                    <a:pt x="522" y="360"/>
                    <a:pt x="591" y="360"/>
                  </a:cubicBezTo>
                  <a:cubicBezTo>
                    <a:pt x="659" y="360"/>
                    <a:pt x="718" y="344"/>
                    <a:pt x="742" y="321"/>
                  </a:cubicBezTo>
                  <a:cubicBezTo>
                    <a:pt x="749" y="328"/>
                    <a:pt x="753" y="335"/>
                    <a:pt x="753" y="343"/>
                  </a:cubicBezTo>
                  <a:close/>
                  <a:moveTo>
                    <a:pt x="753" y="275"/>
                  </a:moveTo>
                  <a:cubicBezTo>
                    <a:pt x="753" y="274"/>
                    <a:pt x="753" y="274"/>
                    <a:pt x="753" y="274"/>
                  </a:cubicBezTo>
                  <a:cubicBezTo>
                    <a:pt x="754" y="275"/>
                    <a:pt x="754" y="275"/>
                    <a:pt x="754" y="275"/>
                  </a:cubicBezTo>
                  <a:lnTo>
                    <a:pt x="753" y="275"/>
                  </a:lnTo>
                  <a:close/>
                  <a:moveTo>
                    <a:pt x="455" y="95"/>
                  </a:moveTo>
                  <a:cubicBezTo>
                    <a:pt x="484" y="111"/>
                    <a:pt x="534" y="122"/>
                    <a:pt x="591" y="122"/>
                  </a:cubicBezTo>
                  <a:cubicBezTo>
                    <a:pt x="648" y="122"/>
                    <a:pt x="697" y="111"/>
                    <a:pt x="726" y="95"/>
                  </a:cubicBezTo>
                  <a:cubicBezTo>
                    <a:pt x="743" y="85"/>
                    <a:pt x="753" y="74"/>
                    <a:pt x="753" y="61"/>
                  </a:cubicBezTo>
                  <a:cubicBezTo>
                    <a:pt x="753" y="27"/>
                    <a:pt x="681" y="0"/>
                    <a:pt x="591" y="0"/>
                  </a:cubicBezTo>
                  <a:cubicBezTo>
                    <a:pt x="501" y="0"/>
                    <a:pt x="429" y="27"/>
                    <a:pt x="429" y="61"/>
                  </a:cubicBezTo>
                  <a:cubicBezTo>
                    <a:pt x="429" y="74"/>
                    <a:pt x="439" y="85"/>
                    <a:pt x="455" y="95"/>
                  </a:cubicBezTo>
                  <a:close/>
                </a:path>
              </a:pathLst>
            </a:custGeom>
            <a:solidFill>
              <a:srgbClr val="006699"/>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ＭＳ Ｐゴシック" charset="-128"/>
                <a:cs typeface="+mn-cs"/>
              </a:endParaRPr>
            </a:p>
          </p:txBody>
        </p:sp>
      </p:grpSp>
      <p:sp>
        <p:nvSpPr>
          <p:cNvPr id="62" name="TextBox 61">
            <a:extLst>
              <a:ext uri="{FF2B5EF4-FFF2-40B4-BE49-F238E27FC236}">
                <a16:creationId xmlns:a16="http://schemas.microsoft.com/office/drawing/2014/main" id="{D17274AE-1968-269C-8226-FF239183B9A4}"/>
              </a:ext>
            </a:extLst>
          </p:cNvPr>
          <p:cNvSpPr txBox="1"/>
          <p:nvPr/>
        </p:nvSpPr>
        <p:spPr>
          <a:xfrm>
            <a:off x="9790850" y="2296529"/>
            <a:ext cx="1782138"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ＭＳ Ｐゴシック" charset="-128"/>
                <a:cs typeface="+mn-cs"/>
              </a:rPr>
              <a:t>Mobility Manager</a:t>
            </a:r>
          </a:p>
        </p:txBody>
      </p:sp>
      <p:sp>
        <p:nvSpPr>
          <p:cNvPr id="1024" name="TextBox 1023">
            <a:extLst>
              <a:ext uri="{FF2B5EF4-FFF2-40B4-BE49-F238E27FC236}">
                <a16:creationId xmlns:a16="http://schemas.microsoft.com/office/drawing/2014/main" id="{AC101840-E037-20ED-DD5E-87D9B84DF75A}"/>
              </a:ext>
            </a:extLst>
          </p:cNvPr>
          <p:cNvSpPr txBox="1"/>
          <p:nvPr/>
        </p:nvSpPr>
        <p:spPr>
          <a:xfrm>
            <a:off x="10212281" y="640938"/>
            <a:ext cx="1385831" cy="553998"/>
          </a:xfrm>
          <a:prstGeom prst="rect">
            <a:avLst/>
          </a:prstGeom>
          <a:noFill/>
          <a:ln w="38100">
            <a:solidFill>
              <a:srgbClr val="92D05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ACL’s OAA Title III-B Supportive Services Program 20%</a:t>
            </a:r>
          </a:p>
        </p:txBody>
      </p:sp>
      <p:sp>
        <p:nvSpPr>
          <p:cNvPr id="1025" name="TextBox 1024">
            <a:extLst>
              <a:ext uri="{FF2B5EF4-FFF2-40B4-BE49-F238E27FC236}">
                <a16:creationId xmlns:a16="http://schemas.microsoft.com/office/drawing/2014/main" id="{0B12BD52-120F-8E9A-1E7C-F392F0912C13}"/>
              </a:ext>
            </a:extLst>
          </p:cNvPr>
          <p:cNvSpPr txBox="1"/>
          <p:nvPr/>
        </p:nvSpPr>
        <p:spPr>
          <a:xfrm>
            <a:off x="7059527" y="640638"/>
            <a:ext cx="1318868" cy="400110"/>
          </a:xfrm>
          <a:prstGeom prst="rect">
            <a:avLst/>
          </a:prstGeom>
          <a:noFill/>
          <a:ln w="38100">
            <a:solidFill>
              <a:srgbClr val="0070C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rPr>
              <a:t>FTA’s Section 5310 Program 80%</a:t>
            </a:r>
          </a:p>
        </p:txBody>
      </p:sp>
      <p:sp>
        <p:nvSpPr>
          <p:cNvPr id="1031" name="TextBox 1030">
            <a:extLst>
              <a:ext uri="{FF2B5EF4-FFF2-40B4-BE49-F238E27FC236}">
                <a16:creationId xmlns:a16="http://schemas.microsoft.com/office/drawing/2014/main" id="{761E7CA5-C5BC-6D89-62E7-850C5483434E}"/>
              </a:ext>
            </a:extLst>
          </p:cNvPr>
          <p:cNvSpPr txBox="1"/>
          <p:nvPr/>
        </p:nvSpPr>
        <p:spPr>
          <a:xfrm>
            <a:off x="3721396" y="6338875"/>
            <a:ext cx="8090868" cy="338554"/>
          </a:xfrm>
          <a:prstGeom prst="rect">
            <a:avLst/>
          </a:prstGeom>
          <a:noFill/>
        </p:spPr>
        <p:txBody>
          <a:bodyPr wrap="square" rtlCol="0" anchor="b">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Source: </a:t>
            </a:r>
            <a:r>
              <a:rPr kumimoji="0" lang="en-US" sz="16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CCAM Federal Fund Braiding Guide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0430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CCAA08-A539-F820-2BF2-548C0461F1C3}"/>
              </a:ext>
              <a:ext uri="{C183D7F6-B498-43B3-948B-1728B52AA6E4}">
                <adec:decorative xmlns:adec="http://schemas.microsoft.com/office/drawing/2017/decorative" val="1"/>
              </a:ext>
            </a:extLst>
          </p:cNvPr>
          <p:cNvSpPr/>
          <p:nvPr/>
        </p:nvSpPr>
        <p:spPr>
          <a:xfrm>
            <a:off x="762000" y="2716385"/>
            <a:ext cx="10870902" cy="3239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16FF2B-D540-9E34-810E-BBC1DA09AC6B}"/>
              </a:ext>
            </a:extLst>
          </p:cNvPr>
          <p:cNvSpPr>
            <a:spLocks noGrp="1"/>
          </p:cNvSpPr>
          <p:nvPr>
            <p:ph type="title"/>
          </p:nvPr>
        </p:nvSpPr>
        <p:spPr/>
        <p:txBody>
          <a:bodyPr/>
          <a:lstStyle/>
          <a:p>
            <a:r>
              <a:rPr lang="en-US" dirty="0"/>
              <a:t>FTA Mission, Vision, Values</a:t>
            </a:r>
          </a:p>
        </p:txBody>
      </p:sp>
      <p:sp>
        <p:nvSpPr>
          <p:cNvPr id="13" name="Oval 12">
            <a:extLst>
              <a:ext uri="{FF2B5EF4-FFF2-40B4-BE49-F238E27FC236}">
                <a16:creationId xmlns:a16="http://schemas.microsoft.com/office/drawing/2014/main" id="{FDB5D274-D8BD-9937-4494-E5863954F6C5}"/>
              </a:ext>
            </a:extLst>
          </p:cNvPr>
          <p:cNvSpPr/>
          <p:nvPr/>
        </p:nvSpPr>
        <p:spPr>
          <a:xfrm>
            <a:off x="762000" y="1263767"/>
            <a:ext cx="762000" cy="762000"/>
          </a:xfrm>
          <a:prstGeom prst="ellipse">
            <a:avLst/>
          </a:prstGeom>
          <a:solidFill>
            <a:srgbClr val="0F9A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descr="Mountains with solid fill">
            <a:extLst>
              <a:ext uri="{FF2B5EF4-FFF2-40B4-BE49-F238E27FC236}">
                <a16:creationId xmlns:a16="http://schemas.microsoft.com/office/drawing/2014/main" id="{72DCDCBD-99A3-4CED-18A5-0F0501FC99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047" y="1273104"/>
            <a:ext cx="647998" cy="647998"/>
          </a:xfrm>
          <a:prstGeom prst="rect">
            <a:avLst/>
          </a:prstGeom>
        </p:spPr>
      </p:pic>
      <p:sp>
        <p:nvSpPr>
          <p:cNvPr id="12" name="object 654">
            <a:extLst>
              <a:ext uri="{FF2B5EF4-FFF2-40B4-BE49-F238E27FC236}">
                <a16:creationId xmlns:a16="http://schemas.microsoft.com/office/drawing/2014/main" id="{3E46A138-77D7-855D-1B0E-0AF2EB8CA0EE}"/>
              </a:ext>
            </a:extLst>
          </p:cNvPr>
          <p:cNvSpPr txBox="1"/>
          <p:nvPr/>
        </p:nvSpPr>
        <p:spPr>
          <a:xfrm>
            <a:off x="1698371" y="1260921"/>
            <a:ext cx="3094192" cy="378081"/>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Franklin Gothic Demi" panose="020B0703020102020204" pitchFamily="34" charset="0"/>
                <a:ea typeface="ＭＳ Ｐゴシック" charset="-128"/>
                <a:cs typeface="Calibri"/>
              </a:rPr>
              <a:t>Mission</a:t>
            </a:r>
            <a:endParaRPr kumimoji="0" sz="2400" b="0" i="0" u="none" strike="noStrike" kern="1200" cap="none" spc="0" normalizeH="0" baseline="0" noProof="0" dirty="0">
              <a:ln>
                <a:noFill/>
              </a:ln>
              <a:solidFill>
                <a:srgbClr val="E7E6E6">
                  <a:lumMod val="25000"/>
                </a:srgbClr>
              </a:solidFill>
              <a:effectLst/>
              <a:uLnTx/>
              <a:uFillTx/>
              <a:latin typeface="Franklin Gothic Demi" panose="020B0703020102020204" pitchFamily="34" charset="0"/>
              <a:ea typeface="ＭＳ Ｐゴシック" charset="-128"/>
              <a:cs typeface="Calibri"/>
            </a:endParaRPr>
          </a:p>
        </p:txBody>
      </p:sp>
      <p:sp>
        <p:nvSpPr>
          <p:cNvPr id="11" name="object 654">
            <a:extLst>
              <a:ext uri="{FF2B5EF4-FFF2-40B4-BE49-F238E27FC236}">
                <a16:creationId xmlns:a16="http://schemas.microsoft.com/office/drawing/2014/main" id="{1D0CE72A-449F-0629-EB8E-376DECA92B3D}"/>
              </a:ext>
            </a:extLst>
          </p:cNvPr>
          <p:cNvSpPr txBox="1"/>
          <p:nvPr/>
        </p:nvSpPr>
        <p:spPr>
          <a:xfrm>
            <a:off x="1698370" y="1629924"/>
            <a:ext cx="3822661" cy="624303"/>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000" b="0" i="0" u="none" strike="noStrike" kern="1200" cap="none" spc="0" normalizeH="0" baseline="0" noProof="0" dirty="0">
                <a:ln>
                  <a:noFill/>
                </a:ln>
                <a:solidFill>
                  <a:srgbClr val="E7E6E6">
                    <a:lumMod val="25000"/>
                  </a:srgbClr>
                </a:solidFill>
                <a:effectLst/>
                <a:uLnTx/>
                <a:uFillTx/>
                <a:latin typeface="Franklin Gothic Book" panose="020B0503020102020204" pitchFamily="34" charset="0"/>
                <a:ea typeface="ＭＳ Ｐゴシック" charset="-128"/>
                <a:cs typeface="Calibri"/>
              </a:rPr>
              <a:t>Improve America’s Communities through Public Transportation</a:t>
            </a:r>
            <a:endParaRPr kumimoji="0" sz="2000" b="0" i="0" u="none" strike="noStrike" kern="1200" cap="none" spc="0" normalizeH="0" baseline="0" noProof="0" dirty="0">
              <a:ln>
                <a:noFill/>
              </a:ln>
              <a:solidFill>
                <a:srgbClr val="E7E6E6">
                  <a:lumMod val="25000"/>
                </a:srgbClr>
              </a:solidFill>
              <a:effectLst/>
              <a:uLnTx/>
              <a:uFillTx/>
              <a:latin typeface="Franklin Gothic Book" panose="020B0503020102020204" pitchFamily="34" charset="0"/>
              <a:ea typeface="ＭＳ Ｐゴシック" charset="-128"/>
              <a:cs typeface="Calibri"/>
            </a:endParaRPr>
          </a:p>
        </p:txBody>
      </p:sp>
      <p:sp>
        <p:nvSpPr>
          <p:cNvPr id="14" name="Oval 13">
            <a:extLst>
              <a:ext uri="{FF2B5EF4-FFF2-40B4-BE49-F238E27FC236}">
                <a16:creationId xmlns:a16="http://schemas.microsoft.com/office/drawing/2014/main" id="{630C06E5-65F9-7177-5343-A77AF8FEF9D1}"/>
              </a:ext>
            </a:extLst>
          </p:cNvPr>
          <p:cNvSpPr/>
          <p:nvPr/>
        </p:nvSpPr>
        <p:spPr>
          <a:xfrm>
            <a:off x="6011907" y="1273733"/>
            <a:ext cx="762000" cy="76200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bject 654">
            <a:extLst>
              <a:ext uri="{FF2B5EF4-FFF2-40B4-BE49-F238E27FC236}">
                <a16:creationId xmlns:a16="http://schemas.microsoft.com/office/drawing/2014/main" id="{5A101D06-BA62-8784-2424-BA498D29AEFF}"/>
              </a:ext>
            </a:extLst>
          </p:cNvPr>
          <p:cNvSpPr txBox="1"/>
          <p:nvPr/>
        </p:nvSpPr>
        <p:spPr>
          <a:xfrm>
            <a:off x="6927231" y="1272633"/>
            <a:ext cx="3094192" cy="378081"/>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Franklin Gothic Demi" panose="020B0703020102020204" pitchFamily="34" charset="0"/>
                <a:ea typeface="ＭＳ Ｐゴシック" charset="-128"/>
                <a:cs typeface="Calibri"/>
              </a:rPr>
              <a:t>Vision</a:t>
            </a:r>
            <a:endParaRPr kumimoji="0" sz="2400" b="0" i="0" u="none" strike="noStrike" kern="1200" cap="none" spc="0" normalizeH="0" baseline="0" noProof="0" dirty="0">
              <a:ln>
                <a:noFill/>
              </a:ln>
              <a:solidFill>
                <a:srgbClr val="E7E6E6">
                  <a:lumMod val="25000"/>
                </a:srgbClr>
              </a:solidFill>
              <a:effectLst/>
              <a:uLnTx/>
              <a:uFillTx/>
              <a:latin typeface="Franklin Gothic Demi" panose="020B0703020102020204" pitchFamily="34" charset="0"/>
              <a:ea typeface="ＭＳ Ｐゴシック" charset="-128"/>
              <a:cs typeface="Calibri"/>
            </a:endParaRPr>
          </a:p>
        </p:txBody>
      </p:sp>
      <p:sp>
        <p:nvSpPr>
          <p:cNvPr id="9" name="object 654">
            <a:extLst>
              <a:ext uri="{FF2B5EF4-FFF2-40B4-BE49-F238E27FC236}">
                <a16:creationId xmlns:a16="http://schemas.microsoft.com/office/drawing/2014/main" id="{A1A6DBE7-3365-2BB6-EA48-27A7AF1C1F59}"/>
              </a:ext>
            </a:extLst>
          </p:cNvPr>
          <p:cNvSpPr txBox="1"/>
          <p:nvPr/>
        </p:nvSpPr>
        <p:spPr>
          <a:xfrm>
            <a:off x="6927230" y="1641636"/>
            <a:ext cx="3822661" cy="624303"/>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sz="2000" b="0" i="0" u="none" strike="noStrike" kern="1200" cap="none" spc="0" normalizeH="0" baseline="0" noProof="0" dirty="0">
                <a:ln>
                  <a:noFill/>
                </a:ln>
                <a:solidFill>
                  <a:srgbClr val="E7E6E6">
                    <a:lumMod val="25000"/>
                  </a:srgbClr>
                </a:solidFill>
                <a:effectLst/>
                <a:uLnTx/>
                <a:uFillTx/>
                <a:latin typeface="Franklin Gothic Book" panose="020B0503020102020204" pitchFamily="34" charset="0"/>
                <a:ea typeface="ＭＳ Ｐゴシック" charset="-128"/>
                <a:cs typeface="Calibri"/>
              </a:rPr>
              <a:t>A Be</a:t>
            </a:r>
            <a:r>
              <a:rPr kumimoji="0" lang="en-US" sz="2000" b="0" i="0" u="none" strike="noStrike" kern="1200" cap="none" spc="0" normalizeH="0" baseline="0" noProof="0" dirty="0">
                <a:ln>
                  <a:noFill/>
                </a:ln>
                <a:solidFill>
                  <a:srgbClr val="E7E6E6">
                    <a:lumMod val="25000"/>
                  </a:srgbClr>
                </a:solidFill>
                <a:effectLst/>
                <a:uLnTx/>
                <a:uFillTx/>
                <a:latin typeface="Franklin Gothic Book" panose="020B0503020102020204" pitchFamily="34" charset="0"/>
                <a:ea typeface="ＭＳ Ｐゴシック" charset="-128"/>
                <a:cs typeface="Calibri"/>
              </a:rPr>
              <a:t>tt</a:t>
            </a:r>
            <a:r>
              <a:rPr kumimoji="0" sz="2000" b="0" i="0" u="none" strike="noStrike" kern="1200" cap="none" spc="0" normalizeH="0" baseline="0" noProof="0" dirty="0">
                <a:ln>
                  <a:noFill/>
                </a:ln>
                <a:solidFill>
                  <a:srgbClr val="E7E6E6">
                    <a:lumMod val="25000"/>
                  </a:srgbClr>
                </a:solidFill>
                <a:effectLst/>
                <a:uLnTx/>
                <a:uFillTx/>
                <a:latin typeface="Franklin Gothic Book" panose="020B0503020102020204" pitchFamily="34" charset="0"/>
                <a:ea typeface="ＭＳ Ｐゴシック" charset="-128"/>
                <a:cs typeface="Calibri"/>
              </a:rPr>
              <a:t>er Quality of Life for A</a:t>
            </a:r>
            <a:r>
              <a:rPr kumimoji="0" lang="en-US" sz="2000" b="0" i="0" u="none" strike="noStrike" kern="1200" cap="none" spc="0" normalizeH="0" baseline="0" noProof="0" dirty="0">
                <a:ln>
                  <a:noFill/>
                </a:ln>
                <a:solidFill>
                  <a:srgbClr val="E7E6E6">
                    <a:lumMod val="25000"/>
                  </a:srgbClr>
                </a:solidFill>
                <a:effectLst/>
                <a:uLnTx/>
                <a:uFillTx/>
                <a:latin typeface="Franklin Gothic Book" panose="020B0503020102020204" pitchFamily="34" charset="0"/>
                <a:ea typeface="ＭＳ Ｐゴシック" charset="-128"/>
                <a:cs typeface="Calibri"/>
              </a:rPr>
              <a:t>ll </a:t>
            </a:r>
            <a:r>
              <a:rPr kumimoji="0" sz="2000" b="0" i="0" u="none" strike="noStrike" kern="1200" cap="none" spc="0" normalizeH="0" baseline="0" noProof="0" dirty="0">
                <a:ln>
                  <a:noFill/>
                </a:ln>
                <a:solidFill>
                  <a:srgbClr val="E7E6E6">
                    <a:lumMod val="25000"/>
                  </a:srgbClr>
                </a:solidFill>
                <a:effectLst/>
                <a:uLnTx/>
                <a:uFillTx/>
                <a:latin typeface="Franklin Gothic Book" panose="020B0503020102020204" pitchFamily="34" charset="0"/>
                <a:ea typeface="ＭＳ Ｐゴシック" charset="-128"/>
                <a:cs typeface="Calibri"/>
              </a:rPr>
              <a:t>Built on Public Transporta</a:t>
            </a:r>
            <a:r>
              <a:rPr kumimoji="0" lang="en-US" sz="2000" b="0" i="0" u="none" strike="noStrike" kern="1200" cap="none" spc="0" normalizeH="0" baseline="0" noProof="0" dirty="0">
                <a:ln>
                  <a:noFill/>
                </a:ln>
                <a:solidFill>
                  <a:srgbClr val="E7E6E6">
                    <a:lumMod val="25000"/>
                  </a:srgbClr>
                </a:solidFill>
                <a:effectLst/>
                <a:uLnTx/>
                <a:uFillTx/>
                <a:latin typeface="Franklin Gothic Book" panose="020B0503020102020204" pitchFamily="34" charset="0"/>
                <a:ea typeface="ＭＳ Ｐゴシック" charset="-128"/>
                <a:cs typeface="Calibri"/>
              </a:rPr>
              <a:t>ti</a:t>
            </a:r>
            <a:r>
              <a:rPr kumimoji="0" sz="2000" b="0" i="0" u="none" strike="noStrike" kern="1200" cap="none" spc="0" normalizeH="0" baseline="0" noProof="0" dirty="0">
                <a:ln>
                  <a:noFill/>
                </a:ln>
                <a:solidFill>
                  <a:srgbClr val="E7E6E6">
                    <a:lumMod val="25000"/>
                  </a:srgbClr>
                </a:solidFill>
                <a:effectLst/>
                <a:uLnTx/>
                <a:uFillTx/>
                <a:latin typeface="Franklin Gothic Book" panose="020B0503020102020204" pitchFamily="34" charset="0"/>
                <a:ea typeface="ＭＳ Ｐゴシック" charset="-128"/>
                <a:cs typeface="Calibri"/>
              </a:rPr>
              <a:t>on Excellence</a:t>
            </a:r>
          </a:p>
        </p:txBody>
      </p:sp>
      <p:sp>
        <p:nvSpPr>
          <p:cNvPr id="45" name="object 654">
            <a:extLst>
              <a:ext uri="{FF2B5EF4-FFF2-40B4-BE49-F238E27FC236}">
                <a16:creationId xmlns:a16="http://schemas.microsoft.com/office/drawing/2014/main" id="{F364BEE2-76C5-FBB4-273D-27858EC5A8EB}"/>
              </a:ext>
            </a:extLst>
          </p:cNvPr>
          <p:cNvSpPr txBox="1"/>
          <p:nvPr/>
        </p:nvSpPr>
        <p:spPr>
          <a:xfrm>
            <a:off x="975535" y="2884520"/>
            <a:ext cx="3094192" cy="378081"/>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400" b="0" i="0" u="none" strike="noStrike" kern="1200" cap="none" spc="0" normalizeH="0" baseline="0" noProof="0" dirty="0">
                <a:ln>
                  <a:noFill/>
                </a:ln>
                <a:solidFill>
                  <a:srgbClr val="0B6FAD"/>
                </a:solidFill>
                <a:effectLst/>
                <a:uLnTx/>
                <a:uFillTx/>
                <a:latin typeface="Franklin Gothic Demi" panose="020B0703020102020204" pitchFamily="34" charset="0"/>
                <a:ea typeface="ＭＳ Ｐゴシック" charset="-128"/>
                <a:cs typeface="Calibri"/>
              </a:rPr>
              <a:t>Values</a:t>
            </a:r>
            <a:endParaRPr kumimoji="0" sz="2400" b="0" i="0" u="none" strike="noStrike" kern="1200" cap="none" spc="0" normalizeH="0" baseline="0" noProof="0" dirty="0">
              <a:ln>
                <a:noFill/>
              </a:ln>
              <a:solidFill>
                <a:srgbClr val="0B6FAD"/>
              </a:solidFill>
              <a:effectLst/>
              <a:uLnTx/>
              <a:uFillTx/>
              <a:latin typeface="Franklin Gothic Demi" panose="020B0703020102020204" pitchFamily="34" charset="0"/>
              <a:ea typeface="ＭＳ Ｐゴシック" charset="-128"/>
              <a:cs typeface="Calibri"/>
            </a:endParaRPr>
          </a:p>
        </p:txBody>
      </p:sp>
      <p:graphicFrame>
        <p:nvGraphicFramePr>
          <p:cNvPr id="48" name="Table 386">
            <a:extLst>
              <a:ext uri="{FF2B5EF4-FFF2-40B4-BE49-F238E27FC236}">
                <a16:creationId xmlns:a16="http://schemas.microsoft.com/office/drawing/2014/main" id="{4FF4E510-B140-6488-8D01-0D01FEC99829}"/>
              </a:ext>
            </a:extLst>
          </p:cNvPr>
          <p:cNvGraphicFramePr>
            <a:graphicFrameLocks noGrp="1"/>
          </p:cNvGraphicFramePr>
          <p:nvPr/>
        </p:nvGraphicFramePr>
        <p:xfrm>
          <a:off x="926802" y="3365572"/>
          <a:ext cx="10706100" cy="2520411"/>
        </p:xfrm>
        <a:graphic>
          <a:graphicData uri="http://schemas.openxmlformats.org/drawingml/2006/table">
            <a:tbl>
              <a:tblPr firstRow="1" bandRow="1">
                <a:tableStyleId>{5C22544A-7EE6-4342-B048-85BDC9FD1C3A}</a:tableStyleId>
              </a:tblPr>
              <a:tblGrid>
                <a:gridCol w="1344111">
                  <a:extLst>
                    <a:ext uri="{9D8B030D-6E8A-4147-A177-3AD203B41FA5}">
                      <a16:colId xmlns:a16="http://schemas.microsoft.com/office/drawing/2014/main" val="4052358221"/>
                    </a:ext>
                  </a:extLst>
                </a:gridCol>
                <a:gridCol w="9361989">
                  <a:extLst>
                    <a:ext uri="{9D8B030D-6E8A-4147-A177-3AD203B41FA5}">
                      <a16:colId xmlns:a16="http://schemas.microsoft.com/office/drawing/2014/main" val="2517174336"/>
                    </a:ext>
                  </a:extLst>
                </a:gridCol>
              </a:tblGrid>
              <a:tr h="451805">
                <a:tc>
                  <a:txBody>
                    <a:bodyPr/>
                    <a:lstStyle/>
                    <a:p>
                      <a:r>
                        <a:rPr lang="en-US" sz="1600" b="0" i="1" dirty="0">
                          <a:solidFill>
                            <a:sysClr val="windowText" lastClr="000000"/>
                          </a:solidFill>
                          <a:latin typeface="Franklin Gothic Book" panose="020B0503020102020204" pitchFamily="34" charset="0"/>
                          <a:cs typeface="Arial" panose="020B0604020202020204" pitchFamily="34" charset="0"/>
                        </a:rPr>
                        <a:t>Service</a:t>
                      </a: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ysClr val="windowText" lastClr="000000"/>
                          </a:solidFill>
                          <a:latin typeface="Franklin Gothic Book" panose="020B0503020102020204" pitchFamily="34" charset="0"/>
                          <a:cs typeface="Calibri"/>
                        </a:rPr>
                        <a:t>Provide reliable, transparent, responsive, and anticipatory services to meet stakeholder needs</a:t>
                      </a:r>
                      <a:endParaRPr lang="en-US" sz="1600" b="0" dirty="0">
                        <a:solidFill>
                          <a:sysClr val="windowText" lastClr="000000"/>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643538"/>
                  </a:ext>
                </a:extLst>
              </a:tr>
              <a:tr h="4518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i="1" spc="-7" dirty="0">
                          <a:latin typeface="Franklin Gothic Book" panose="020B0503020102020204" pitchFamily="34" charset="0"/>
                          <a:cs typeface="Arial" panose="020B0604020202020204" pitchFamily="34" charset="0"/>
                        </a:rPr>
                        <a:t>Integrity</a:t>
                      </a:r>
                      <a:endParaRPr lang="en-US" sz="1600" b="0" i="1" dirty="0">
                        <a:solidFill>
                          <a:sysClr val="windowText" lastClr="000000"/>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600" b="0" dirty="0">
                          <a:latin typeface="Franklin Gothic Book" panose="020B0503020102020204" pitchFamily="34" charset="0"/>
                          <a:cs typeface="Calibri"/>
                        </a:rPr>
                        <a:t>Commitment to the highest professional and ethical standards</a:t>
                      </a:r>
                      <a:endParaRPr lang="en-US" sz="1600" b="0" dirty="0">
                        <a:solidFill>
                          <a:sysClr val="windowText" lastClr="000000"/>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2718802"/>
                  </a:ext>
                </a:extLst>
              </a:tr>
              <a:tr h="4518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i="1" spc="-7" dirty="0">
                          <a:latin typeface="Franklin Gothic Book" panose="020B0503020102020204" pitchFamily="34" charset="0"/>
                          <a:cs typeface="Arial" panose="020B0604020202020204" pitchFamily="34" charset="0"/>
                        </a:rPr>
                        <a:t>Innovation</a:t>
                      </a:r>
                      <a:endParaRPr lang="en-US" sz="1600" b="0" i="1" dirty="0">
                        <a:solidFill>
                          <a:sysClr val="windowText" lastClr="000000"/>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600" b="0" dirty="0">
                          <a:latin typeface="Franklin Gothic Book" panose="020B0503020102020204" pitchFamily="34" charset="0"/>
                          <a:cs typeface="Calibri"/>
                        </a:rPr>
                        <a:t>Foster new ideas, concepts, and solutions for improved outcomes</a:t>
                      </a:r>
                      <a:endParaRPr lang="en-US" sz="1600" b="0" dirty="0">
                        <a:solidFill>
                          <a:sysClr val="windowText" lastClr="000000"/>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3409953"/>
                  </a:ext>
                </a:extLst>
              </a:tr>
              <a:tr h="4656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i="1" dirty="0">
                          <a:latin typeface="Franklin Gothic Book" panose="020B0503020102020204" pitchFamily="34" charset="0"/>
                          <a:cs typeface="Arial" panose="020B0604020202020204" pitchFamily="34" charset="0"/>
                        </a:rPr>
                        <a:t>Sustainability</a:t>
                      </a:r>
                      <a:endParaRPr lang="en-US" sz="1600" b="0" i="1" dirty="0">
                        <a:solidFill>
                          <a:sysClr val="windowText" lastClr="000000"/>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600" b="0" dirty="0">
                          <a:latin typeface="Franklin Gothic Book" panose="020B0503020102020204" pitchFamily="34" charset="0"/>
                          <a:cs typeface="Calibri"/>
                        </a:rPr>
                        <a:t>Optimize decisions, resources, and systems to make long-term positive </a:t>
                      </a:r>
                      <a:br>
                        <a:rPr lang="en-US" sz="1600" b="0" dirty="0">
                          <a:latin typeface="Franklin Gothic Book" panose="020B0503020102020204" pitchFamily="34" charset="0"/>
                          <a:cs typeface="Calibri"/>
                        </a:rPr>
                      </a:br>
                      <a:r>
                        <a:rPr lang="en-US" sz="1600" b="0" dirty="0">
                          <a:latin typeface="Franklin Gothic Book" panose="020B0503020102020204" pitchFamily="34" charset="0"/>
                          <a:cs typeface="Calibri"/>
                        </a:rPr>
                        <a:t>impacts on the environment, infrastructure, and safety</a:t>
                      </a:r>
                      <a:endParaRPr lang="en-US" sz="1600" b="0" dirty="0">
                        <a:solidFill>
                          <a:sysClr val="windowText" lastClr="000000"/>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0609212"/>
                  </a:ext>
                </a:extLst>
              </a:tr>
              <a:tr h="4656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i="1" spc="-7" dirty="0">
                          <a:latin typeface="Franklin Gothic Book" panose="020B0503020102020204" pitchFamily="34" charset="0"/>
                          <a:cs typeface="Arial" panose="020B0604020202020204" pitchFamily="34" charset="0"/>
                        </a:rPr>
                        <a:t>Equity</a:t>
                      </a:r>
                      <a:endParaRPr lang="en-US" sz="1600" b="0" i="1" dirty="0">
                        <a:solidFill>
                          <a:sysClr val="windowText" lastClr="000000"/>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600" b="0" dirty="0">
                          <a:latin typeface="Franklin Gothic Book" panose="020B0503020102020204" pitchFamily="34" charset="0"/>
                          <a:cs typeface="Calibri"/>
                        </a:rPr>
                        <a:t>Remove barriers for systemically underserved communities to access all aspects </a:t>
                      </a:r>
                      <a:br>
                        <a:rPr lang="en-US" sz="1600" b="0" dirty="0">
                          <a:latin typeface="Franklin Gothic Book" panose="020B0503020102020204" pitchFamily="34" charset="0"/>
                          <a:cs typeface="Calibri"/>
                        </a:rPr>
                      </a:br>
                      <a:r>
                        <a:rPr lang="en-US" sz="1600" b="0" dirty="0">
                          <a:latin typeface="Franklin Gothic Book" panose="020B0503020102020204" pitchFamily="34" charset="0"/>
                          <a:cs typeface="Calibri"/>
                        </a:rPr>
                        <a:t>of economic, social, and civic life</a:t>
                      </a:r>
                      <a:endParaRPr lang="en-US" sz="1600" b="0" dirty="0">
                        <a:solidFill>
                          <a:sysClr val="windowText" lastClr="000000"/>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2416296"/>
                  </a:ext>
                </a:extLst>
              </a:tr>
            </a:tbl>
          </a:graphicData>
        </a:graphic>
      </p:graphicFrame>
      <p:pic>
        <p:nvPicPr>
          <p:cNvPr id="5" name="Graphic 4">
            <a:extLst>
              <a:ext uri="{FF2B5EF4-FFF2-40B4-BE49-F238E27FC236}">
                <a16:creationId xmlns:a16="http://schemas.microsoft.com/office/drawing/2014/main" id="{B78AC559-10BA-5562-B734-85D5BD37EC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9600" y="1274214"/>
            <a:ext cx="721182" cy="767709"/>
          </a:xfrm>
          <a:prstGeom prst="rect">
            <a:avLst/>
          </a:prstGeom>
        </p:spPr>
      </p:pic>
    </p:spTree>
    <p:extLst>
      <p:ext uri="{BB962C8B-B14F-4D97-AF65-F5344CB8AC3E}">
        <p14:creationId xmlns:p14="http://schemas.microsoft.com/office/powerpoint/2010/main" val="254963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8D34-E67F-7649-3654-06872C6B4814}"/>
              </a:ext>
            </a:extLst>
          </p:cNvPr>
          <p:cNvSpPr>
            <a:spLocks noGrp="1"/>
          </p:cNvSpPr>
          <p:nvPr>
            <p:ph type="title"/>
          </p:nvPr>
        </p:nvSpPr>
        <p:spPr/>
        <p:txBody>
          <a:bodyPr/>
          <a:lstStyle/>
          <a:p>
            <a:r>
              <a:rPr lang="en-US" dirty="0"/>
              <a:t>FTA Formula Programs</a:t>
            </a:r>
          </a:p>
        </p:txBody>
      </p:sp>
      <p:sp>
        <p:nvSpPr>
          <p:cNvPr id="3" name="Text Placeholder 2">
            <a:extLst>
              <a:ext uri="{FF2B5EF4-FFF2-40B4-BE49-F238E27FC236}">
                <a16:creationId xmlns:a16="http://schemas.microsoft.com/office/drawing/2014/main" id="{9FE7C31C-5310-905C-BE29-4C3196EB5992}"/>
              </a:ext>
            </a:extLst>
          </p:cNvPr>
          <p:cNvSpPr>
            <a:spLocks noGrp="1"/>
          </p:cNvSpPr>
          <p:nvPr>
            <p:ph type="body" sz="quarter" idx="14"/>
          </p:nvPr>
        </p:nvSpPr>
        <p:spPr/>
        <p:txBody>
          <a:bodyPr/>
          <a:lstStyle/>
          <a:p>
            <a:r>
              <a:rPr lang="en-US" sz="2400" dirty="0"/>
              <a:t>Urbanized Area Formula Program (Section 5307)</a:t>
            </a:r>
          </a:p>
          <a:p>
            <a:r>
              <a:rPr lang="en-US" sz="2400" dirty="0"/>
              <a:t>Formula Grants for Rural Areas (Section 5311)</a:t>
            </a:r>
          </a:p>
          <a:p>
            <a:r>
              <a:rPr lang="en-US" sz="2400" dirty="0"/>
              <a:t>Enhanced Mobility for Seniors and People with Disabilities (Section 5310)</a:t>
            </a:r>
          </a:p>
          <a:p>
            <a:r>
              <a:rPr lang="en-US" sz="2400" dirty="0"/>
              <a:t>State of Good Repair formula program (Section 5337)</a:t>
            </a:r>
          </a:p>
          <a:p>
            <a:r>
              <a:rPr lang="en-US" sz="2400" dirty="0"/>
              <a:t>Tribal Transit Program</a:t>
            </a:r>
          </a:p>
          <a:p>
            <a:r>
              <a:rPr lang="en-US" sz="2400" dirty="0"/>
              <a:t>Metropolitan, Statewide, and Nonmetropolitan Planning (Sections 5303, 5304, 5305)</a:t>
            </a:r>
          </a:p>
        </p:txBody>
      </p:sp>
    </p:spTree>
    <p:extLst>
      <p:ext uri="{BB962C8B-B14F-4D97-AF65-F5344CB8AC3E}">
        <p14:creationId xmlns:p14="http://schemas.microsoft.com/office/powerpoint/2010/main" val="86717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59C8-9493-9CA1-F173-EFFFC0671BD6}"/>
              </a:ext>
            </a:extLst>
          </p:cNvPr>
          <p:cNvSpPr>
            <a:spLocks noGrp="1"/>
          </p:cNvSpPr>
          <p:nvPr>
            <p:ph type="title"/>
          </p:nvPr>
        </p:nvSpPr>
        <p:spPr/>
        <p:txBody>
          <a:bodyPr/>
          <a:lstStyle/>
          <a:p>
            <a:r>
              <a:rPr lang="en-US" dirty="0"/>
              <a:t>FTA Competitive Programs:  Bus and Bus Facilities and Low or No Emission </a:t>
            </a:r>
          </a:p>
        </p:txBody>
      </p:sp>
      <p:sp>
        <p:nvSpPr>
          <p:cNvPr id="3" name="Text Placeholder 2">
            <a:extLst>
              <a:ext uri="{FF2B5EF4-FFF2-40B4-BE49-F238E27FC236}">
                <a16:creationId xmlns:a16="http://schemas.microsoft.com/office/drawing/2014/main" id="{690A3952-B30F-E3CE-4498-989D937310B2}"/>
              </a:ext>
            </a:extLst>
          </p:cNvPr>
          <p:cNvSpPr>
            <a:spLocks noGrp="1"/>
          </p:cNvSpPr>
          <p:nvPr>
            <p:ph type="body" sz="quarter" idx="14"/>
          </p:nvPr>
        </p:nvSpPr>
        <p:spPr/>
        <p:txBody>
          <a:bodyPr/>
          <a:lstStyle/>
          <a:p>
            <a:r>
              <a:rPr lang="en-US" sz="2400" dirty="0"/>
              <a:t>Notice of Funding Opportunity published February 8, 2024</a:t>
            </a:r>
          </a:p>
          <a:p>
            <a:r>
              <a:rPr lang="en-US" sz="2400" dirty="0"/>
              <a:t>Total of $1.5 billion available under both programs</a:t>
            </a:r>
          </a:p>
          <a:p>
            <a:r>
              <a:rPr lang="en-US" sz="2400" dirty="0"/>
              <a:t>Deadline to apply is April 25, 2024</a:t>
            </a:r>
          </a:p>
          <a:p>
            <a:r>
              <a:rPr lang="en-US" sz="2400" dirty="0"/>
              <a:t>FTA's Low- or No-Emission Program helps transit agencies buy or lease U.S.-built zero-emission and low-emission transit buses along with charging equipment and supporting facilities.</a:t>
            </a:r>
          </a:p>
          <a:p>
            <a:r>
              <a:rPr lang="en-US" sz="2400" dirty="0"/>
              <a:t>FTA's Grants for Buses and Bus Facilities Program supports transit agencies in buying and rehabilitating buses and vans and building bus facilities. </a:t>
            </a:r>
          </a:p>
          <a:p>
            <a:endParaRPr lang="en-US" dirty="0"/>
          </a:p>
        </p:txBody>
      </p:sp>
    </p:spTree>
    <p:extLst>
      <p:ext uri="{BB962C8B-B14F-4D97-AF65-F5344CB8AC3E}">
        <p14:creationId xmlns:p14="http://schemas.microsoft.com/office/powerpoint/2010/main" val="403737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E2DF-8BF6-2761-B7E4-7E1F64010EE1}"/>
              </a:ext>
            </a:extLst>
          </p:cNvPr>
          <p:cNvSpPr>
            <a:spLocks noGrp="1"/>
          </p:cNvSpPr>
          <p:nvPr>
            <p:ph type="title"/>
          </p:nvPr>
        </p:nvSpPr>
        <p:spPr/>
        <p:txBody>
          <a:bodyPr/>
          <a:lstStyle/>
          <a:p>
            <a:r>
              <a:rPr lang="en-US" dirty="0"/>
              <a:t>FTA Competitive Programs:  Selected Upcoming Programs</a:t>
            </a:r>
          </a:p>
        </p:txBody>
      </p:sp>
      <p:sp>
        <p:nvSpPr>
          <p:cNvPr id="3" name="Text Placeholder 2">
            <a:extLst>
              <a:ext uri="{FF2B5EF4-FFF2-40B4-BE49-F238E27FC236}">
                <a16:creationId xmlns:a16="http://schemas.microsoft.com/office/drawing/2014/main" id="{2C072CC7-9A8D-1596-F06C-4E425E017D3D}"/>
              </a:ext>
            </a:extLst>
          </p:cNvPr>
          <p:cNvSpPr>
            <a:spLocks noGrp="1"/>
          </p:cNvSpPr>
          <p:nvPr>
            <p:ph type="body" sz="quarter" idx="14"/>
          </p:nvPr>
        </p:nvSpPr>
        <p:spPr/>
        <p:txBody>
          <a:bodyPr/>
          <a:lstStyle/>
          <a:p>
            <a:r>
              <a:rPr lang="en-US" sz="2400" dirty="0"/>
              <a:t>Passenger Ferry Grants, Electric or Low Emitting Ferry Program, Ferry Service for Rural Communities</a:t>
            </a:r>
          </a:p>
          <a:p>
            <a:pPr lvl="1"/>
            <a:r>
              <a:rPr lang="en-US" sz="2400" dirty="0"/>
              <a:t>NOFO anticipated this spring</a:t>
            </a:r>
          </a:p>
          <a:p>
            <a:r>
              <a:rPr lang="en-US" sz="2400" dirty="0"/>
              <a:t>Pilot Program for Transit Oriented Development</a:t>
            </a:r>
          </a:p>
          <a:p>
            <a:pPr lvl="1"/>
            <a:r>
              <a:rPr lang="en-US" sz="2400" dirty="0"/>
              <a:t>NOFO anticipated this spring</a:t>
            </a:r>
          </a:p>
          <a:p>
            <a:r>
              <a:rPr lang="en-US" sz="2400" dirty="0"/>
              <a:t>Tribal Transit Competitive Grants</a:t>
            </a:r>
          </a:p>
          <a:p>
            <a:pPr lvl="1"/>
            <a:r>
              <a:rPr lang="en-US" sz="2400" dirty="0"/>
              <a:t>NOFO anticipated summer 2024</a:t>
            </a:r>
          </a:p>
          <a:p>
            <a:r>
              <a:rPr lang="en-US" sz="2400" dirty="0"/>
              <a:t>Enhancing Mobility Innovation</a:t>
            </a:r>
          </a:p>
          <a:p>
            <a:pPr lvl="1"/>
            <a:r>
              <a:rPr lang="en-US" sz="2400" dirty="0"/>
              <a:t>NOFO anticipated fall 2024</a:t>
            </a:r>
          </a:p>
          <a:p>
            <a:pPr marL="0" indent="0">
              <a:buNone/>
            </a:pPr>
            <a:endParaRPr lang="en-US" dirty="0"/>
          </a:p>
        </p:txBody>
      </p:sp>
    </p:spTree>
    <p:extLst>
      <p:ext uri="{BB962C8B-B14F-4D97-AF65-F5344CB8AC3E}">
        <p14:creationId xmlns:p14="http://schemas.microsoft.com/office/powerpoint/2010/main" val="107659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8B22-FAB0-CDD2-E4C8-9FC21724CDB6}"/>
              </a:ext>
            </a:extLst>
          </p:cNvPr>
          <p:cNvSpPr>
            <a:spLocks noGrp="1"/>
          </p:cNvSpPr>
          <p:nvPr>
            <p:ph type="title"/>
          </p:nvPr>
        </p:nvSpPr>
        <p:spPr/>
        <p:txBody>
          <a:bodyPr/>
          <a:lstStyle/>
          <a:p>
            <a:r>
              <a:rPr lang="en-US" sz="3600" dirty="0"/>
              <a:t>Best Practice - Tell Your Story!</a:t>
            </a:r>
            <a:endParaRPr lang="en-US" dirty="0"/>
          </a:p>
        </p:txBody>
      </p:sp>
      <p:sp>
        <p:nvSpPr>
          <p:cNvPr id="3" name="Text Placeholder 2">
            <a:extLst>
              <a:ext uri="{FF2B5EF4-FFF2-40B4-BE49-F238E27FC236}">
                <a16:creationId xmlns:a16="http://schemas.microsoft.com/office/drawing/2014/main" id="{844230C0-60D8-9266-8AA2-359566250741}"/>
              </a:ext>
            </a:extLst>
          </p:cNvPr>
          <p:cNvSpPr>
            <a:spLocks noGrp="1"/>
          </p:cNvSpPr>
          <p:nvPr>
            <p:ph type="body" sz="quarter" idx="14"/>
          </p:nvPr>
        </p:nvSpPr>
        <p:spPr/>
        <p:txBody>
          <a:bodyPr/>
          <a:lstStyle/>
          <a:p>
            <a:r>
              <a:rPr lang="en-US" sz="2400" dirty="0">
                <a:latin typeface="+mn-lt"/>
              </a:rPr>
              <a:t>FTA receives applications from all 50 States and U.S. Territories (500+ in the Bus/Low-No Program alone).</a:t>
            </a:r>
          </a:p>
          <a:p>
            <a:r>
              <a:rPr lang="en-US" sz="2400" dirty="0">
                <a:latin typeface="+mn-lt"/>
              </a:rPr>
              <a:t>Members of technical review teams may not be from or familiar with your state, county, city, or town–so tell your story.</a:t>
            </a:r>
          </a:p>
          <a:p>
            <a:r>
              <a:rPr lang="en-US" sz="2400" dirty="0"/>
              <a:t>The NOFO is the “test”– use it as a guide for responding. If it is being asked, it is likely important!</a:t>
            </a:r>
          </a:p>
          <a:p>
            <a:endParaRPr lang="en-US" sz="2000" dirty="0">
              <a:latin typeface="+mn-lt"/>
            </a:endParaRPr>
          </a:p>
          <a:p>
            <a:endParaRPr lang="en-US" dirty="0"/>
          </a:p>
        </p:txBody>
      </p:sp>
    </p:spTree>
    <p:extLst>
      <p:ext uri="{BB962C8B-B14F-4D97-AF65-F5344CB8AC3E}">
        <p14:creationId xmlns:p14="http://schemas.microsoft.com/office/powerpoint/2010/main" val="58926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6EE2-5B07-C217-B4CE-9EF2FFBABF01}"/>
              </a:ext>
            </a:extLst>
          </p:cNvPr>
          <p:cNvSpPr>
            <a:spLocks noGrp="1"/>
          </p:cNvSpPr>
          <p:nvPr>
            <p:ph type="title"/>
          </p:nvPr>
        </p:nvSpPr>
        <p:spPr/>
        <p:txBody>
          <a:bodyPr/>
          <a:lstStyle/>
          <a:p>
            <a:r>
              <a:rPr lang="en-US" sz="3600" dirty="0"/>
              <a:t>Best Practice - Stand Apart!</a:t>
            </a:r>
            <a:endParaRPr lang="en-US" dirty="0"/>
          </a:p>
        </p:txBody>
      </p:sp>
      <p:sp>
        <p:nvSpPr>
          <p:cNvPr id="3" name="Text Placeholder 2">
            <a:extLst>
              <a:ext uri="{FF2B5EF4-FFF2-40B4-BE49-F238E27FC236}">
                <a16:creationId xmlns:a16="http://schemas.microsoft.com/office/drawing/2014/main" id="{1A1DE361-E260-28EB-988C-6529BAC31D2F}"/>
              </a:ext>
            </a:extLst>
          </p:cNvPr>
          <p:cNvSpPr>
            <a:spLocks noGrp="1"/>
          </p:cNvSpPr>
          <p:nvPr>
            <p:ph type="body" sz="quarter" idx="14"/>
          </p:nvPr>
        </p:nvSpPr>
        <p:spPr/>
        <p:txBody>
          <a:bodyPr/>
          <a:lstStyle/>
          <a:p>
            <a:pPr marL="342900" indent="-342900">
              <a:buFont typeface="Arial" panose="020B0604020202020204" pitchFamily="34" charset="0"/>
              <a:buChar char="•"/>
            </a:pPr>
            <a:r>
              <a:rPr lang="en-US" sz="2400" dirty="0">
                <a:solidFill>
                  <a:schemeClr val="tx1"/>
                </a:solidFill>
              </a:rPr>
              <a:t>Remember, these are competitive programs!</a:t>
            </a:r>
          </a:p>
          <a:p>
            <a:pPr marL="342900" indent="-342900">
              <a:buFont typeface="Arial" panose="020B0604020202020204" pitchFamily="34" charset="0"/>
              <a:buChar char="•"/>
            </a:pPr>
            <a:r>
              <a:rPr lang="en-US" sz="2400" dirty="0">
                <a:solidFill>
                  <a:schemeClr val="tx1"/>
                </a:solidFill>
              </a:rPr>
              <a:t>Every Project Has Value – what is the value of </a:t>
            </a:r>
            <a:r>
              <a:rPr lang="en-US" sz="2400" b="1" dirty="0">
                <a:solidFill>
                  <a:srgbClr val="395B74"/>
                </a:solidFill>
              </a:rPr>
              <a:t>yours</a:t>
            </a:r>
            <a:r>
              <a:rPr lang="en-US" sz="2400" dirty="0">
                <a:solidFill>
                  <a:schemeClr val="tx1"/>
                </a:solidFill>
              </a:rPr>
              <a:t>?</a:t>
            </a:r>
          </a:p>
          <a:p>
            <a:pPr marL="342900" indent="-342900">
              <a:buFont typeface="Arial" panose="020B0604020202020204" pitchFamily="34" charset="0"/>
              <a:buChar char="•"/>
            </a:pPr>
            <a:r>
              <a:rPr lang="en-US" sz="2400" i="1" dirty="0">
                <a:solidFill>
                  <a:schemeClr val="tx1"/>
                </a:solidFill>
              </a:rPr>
              <a:t>Everyone must fill out an application </a:t>
            </a:r>
            <a:r>
              <a:rPr lang="en-US" sz="2400" dirty="0">
                <a:solidFill>
                  <a:schemeClr val="tx1"/>
                </a:solidFill>
              </a:rPr>
              <a:t>– </a:t>
            </a:r>
            <a:r>
              <a:rPr lang="en-US" sz="2400" b="1" dirty="0">
                <a:solidFill>
                  <a:srgbClr val="395B74"/>
                </a:solidFill>
              </a:rPr>
              <a:t>what is in it </a:t>
            </a:r>
            <a:r>
              <a:rPr lang="en-US" sz="2400" dirty="0">
                <a:solidFill>
                  <a:schemeClr val="tx1"/>
                </a:solidFill>
              </a:rPr>
              <a:t>and </a:t>
            </a:r>
            <a:r>
              <a:rPr lang="en-US" sz="2400" b="1" dirty="0">
                <a:solidFill>
                  <a:srgbClr val="395B74"/>
                </a:solidFill>
              </a:rPr>
              <a:t>what supports it </a:t>
            </a:r>
            <a:r>
              <a:rPr lang="en-US" sz="2400" dirty="0">
                <a:solidFill>
                  <a:schemeClr val="tx1"/>
                </a:solidFill>
              </a:rPr>
              <a:t>can be what sets you apart!</a:t>
            </a:r>
          </a:p>
          <a:p>
            <a:pPr marL="342900" indent="-342900">
              <a:buFont typeface="Arial" panose="020B0604020202020204" pitchFamily="34" charset="0"/>
              <a:buChar char="•"/>
            </a:pPr>
            <a:r>
              <a:rPr lang="en-US" sz="2400" b="1" dirty="0">
                <a:solidFill>
                  <a:srgbClr val="395B74"/>
                </a:solidFill>
              </a:rPr>
              <a:t>Examples</a:t>
            </a:r>
            <a:r>
              <a:rPr lang="en-US" sz="2400" dirty="0">
                <a:solidFill>
                  <a:schemeClr val="tx1"/>
                </a:solidFill>
              </a:rPr>
              <a:t> of ways to stand apart:</a:t>
            </a:r>
          </a:p>
          <a:p>
            <a:pPr marL="800100" lvl="1" indent="-342900">
              <a:buFont typeface="Arial" panose="020B0604020202020204" pitchFamily="34" charset="0"/>
              <a:buChar char="•"/>
            </a:pPr>
            <a:r>
              <a:rPr lang="en-US" sz="2400" dirty="0">
                <a:solidFill>
                  <a:schemeClr val="tx1"/>
                </a:solidFill>
              </a:rPr>
              <a:t>Supporting evidence</a:t>
            </a:r>
          </a:p>
          <a:p>
            <a:pPr marL="800100" lvl="1" indent="-342900">
              <a:buFont typeface="Arial" panose="020B0604020202020204" pitchFamily="34" charset="0"/>
              <a:buChar char="•"/>
            </a:pPr>
            <a:r>
              <a:rPr lang="en-US" sz="2400" dirty="0">
                <a:solidFill>
                  <a:schemeClr val="tx1"/>
                </a:solidFill>
              </a:rPr>
              <a:t>Attachments to corroborate narrative</a:t>
            </a:r>
          </a:p>
          <a:p>
            <a:pPr marL="800100" lvl="1" indent="-342900">
              <a:buFont typeface="Arial" panose="020B0604020202020204" pitchFamily="34" charset="0"/>
              <a:buChar char="•"/>
            </a:pPr>
            <a:r>
              <a:rPr lang="en-US" sz="2400" dirty="0">
                <a:solidFill>
                  <a:schemeClr val="tx1"/>
                </a:solidFill>
              </a:rPr>
              <a:t>Project data</a:t>
            </a:r>
          </a:p>
          <a:p>
            <a:pPr marL="800100" lvl="1" indent="-342900">
              <a:buFont typeface="Arial" panose="020B0604020202020204" pitchFamily="34" charset="0"/>
              <a:buChar char="•"/>
            </a:pPr>
            <a:r>
              <a:rPr lang="en-US" sz="2400" dirty="0">
                <a:solidFill>
                  <a:schemeClr val="tx1"/>
                </a:solidFill>
              </a:rPr>
              <a:t>Firsthand accounts</a:t>
            </a:r>
          </a:p>
          <a:p>
            <a:pPr marL="800100" lvl="1" indent="-342900">
              <a:buFont typeface="Arial" panose="020B0604020202020204" pitchFamily="34" charset="0"/>
              <a:buChar char="•"/>
            </a:pPr>
            <a:r>
              <a:rPr lang="en-US" sz="2400" dirty="0">
                <a:solidFill>
                  <a:schemeClr val="tx1"/>
                </a:solidFill>
              </a:rPr>
              <a:t>Pictures</a:t>
            </a:r>
            <a:endParaRPr lang="en-US" sz="2400" dirty="0"/>
          </a:p>
        </p:txBody>
      </p:sp>
    </p:spTree>
    <p:extLst>
      <p:ext uri="{BB962C8B-B14F-4D97-AF65-F5344CB8AC3E}">
        <p14:creationId xmlns:p14="http://schemas.microsoft.com/office/powerpoint/2010/main" val="141686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E00A-5822-A1BD-C98F-24DC6C0D8E98}"/>
              </a:ext>
            </a:extLst>
          </p:cNvPr>
          <p:cNvSpPr>
            <a:spLocks noGrp="1"/>
          </p:cNvSpPr>
          <p:nvPr>
            <p:ph type="title"/>
          </p:nvPr>
        </p:nvSpPr>
        <p:spPr/>
        <p:txBody>
          <a:bodyPr/>
          <a:lstStyle/>
          <a:p>
            <a:r>
              <a:rPr lang="en-US" sz="3600" dirty="0"/>
              <a:t>Key Takeaways</a:t>
            </a:r>
            <a:endParaRPr lang="en-US" dirty="0"/>
          </a:p>
        </p:txBody>
      </p:sp>
      <p:sp>
        <p:nvSpPr>
          <p:cNvPr id="3" name="Text Placeholder 2">
            <a:extLst>
              <a:ext uri="{FF2B5EF4-FFF2-40B4-BE49-F238E27FC236}">
                <a16:creationId xmlns:a16="http://schemas.microsoft.com/office/drawing/2014/main" id="{FAF580A0-9C29-BBEF-1A1A-EA8CC9A2882C}"/>
              </a:ext>
            </a:extLst>
          </p:cNvPr>
          <p:cNvSpPr>
            <a:spLocks noGrp="1"/>
          </p:cNvSpPr>
          <p:nvPr>
            <p:ph type="body" sz="quarter" idx="14"/>
          </p:nvPr>
        </p:nvSpPr>
        <p:spPr>
          <a:xfrm>
            <a:off x="767735" y="936702"/>
            <a:ext cx="7157065" cy="5216736"/>
          </a:xfrm>
        </p:spPr>
        <p:txBody>
          <a:bodyPr/>
          <a:lstStyle/>
          <a:p>
            <a:pPr marL="342900" indent="-342900">
              <a:spcAft>
                <a:spcPts val="1200"/>
              </a:spcAft>
              <a:buFont typeface="Arial" panose="020B0604020202020204" pitchFamily="34" charset="0"/>
              <a:buChar char="•"/>
            </a:pPr>
            <a:r>
              <a:rPr lang="en-US" sz="2000" b="1" dirty="0">
                <a:solidFill>
                  <a:srgbClr val="395B74"/>
                </a:solidFill>
              </a:rPr>
              <a:t>FTA and You share a common mission </a:t>
            </a:r>
            <a:r>
              <a:rPr lang="en-US" sz="2000" dirty="0">
                <a:solidFill>
                  <a:schemeClr val="tx1"/>
                </a:solidFill>
              </a:rPr>
              <a:t>– if you have a question, ask, and ask early.</a:t>
            </a:r>
          </a:p>
          <a:p>
            <a:pPr marL="342900" indent="-342900">
              <a:spcAft>
                <a:spcPts val="1200"/>
              </a:spcAft>
              <a:buFont typeface="Arial" panose="020B0604020202020204" pitchFamily="34" charset="0"/>
              <a:buChar char="•"/>
            </a:pPr>
            <a:r>
              <a:rPr lang="en-US" sz="2000" dirty="0">
                <a:solidFill>
                  <a:schemeClr val="tx1"/>
                </a:solidFill>
              </a:rPr>
              <a:t>Don’t wait till the last minute; start planning your application </a:t>
            </a:r>
            <a:r>
              <a:rPr lang="en-US" sz="2000" b="1" dirty="0">
                <a:solidFill>
                  <a:srgbClr val="395B74"/>
                </a:solidFill>
              </a:rPr>
              <a:t>before</a:t>
            </a:r>
            <a:r>
              <a:rPr lang="en-US" sz="2000" dirty="0">
                <a:solidFill>
                  <a:schemeClr val="tx1"/>
                </a:solidFill>
              </a:rPr>
              <a:t> the NOFO is released.</a:t>
            </a:r>
          </a:p>
          <a:p>
            <a:pPr marL="342900" indent="-342900">
              <a:spcAft>
                <a:spcPts val="1200"/>
              </a:spcAft>
              <a:buFont typeface="Arial" panose="020B0604020202020204" pitchFamily="34" charset="0"/>
              <a:buChar char="•"/>
            </a:pPr>
            <a:r>
              <a:rPr lang="en-US" sz="2000" b="1" dirty="0">
                <a:solidFill>
                  <a:srgbClr val="395B74"/>
                </a:solidFill>
              </a:rPr>
              <a:t>Understand</a:t>
            </a:r>
            <a:r>
              <a:rPr lang="en-US" sz="2000" dirty="0">
                <a:solidFill>
                  <a:schemeClr val="tx1"/>
                </a:solidFill>
              </a:rPr>
              <a:t> the statute and </a:t>
            </a:r>
            <a:r>
              <a:rPr lang="en-US" sz="2000" b="1" dirty="0">
                <a:solidFill>
                  <a:srgbClr val="395B74"/>
                </a:solidFill>
              </a:rPr>
              <a:t>follow</a:t>
            </a:r>
            <a:r>
              <a:rPr lang="en-US" sz="2000" dirty="0">
                <a:solidFill>
                  <a:schemeClr val="tx1"/>
                </a:solidFill>
              </a:rPr>
              <a:t> what is listed and requested in the NOFO.</a:t>
            </a:r>
          </a:p>
          <a:p>
            <a:pPr marL="342900" indent="-342900">
              <a:spcAft>
                <a:spcPts val="1200"/>
              </a:spcAft>
              <a:buFont typeface="Arial" panose="020B0604020202020204" pitchFamily="34" charset="0"/>
              <a:buChar char="•"/>
            </a:pPr>
            <a:r>
              <a:rPr lang="en-US" sz="2000" b="1" dirty="0">
                <a:solidFill>
                  <a:srgbClr val="395B74"/>
                </a:solidFill>
              </a:rPr>
              <a:t>Attention to detail </a:t>
            </a:r>
            <a:r>
              <a:rPr lang="en-US" sz="2000" dirty="0">
                <a:solidFill>
                  <a:schemeClr val="tx1"/>
                </a:solidFill>
              </a:rPr>
              <a:t>is critical – errors and inconsistencies can severely hinder an application.</a:t>
            </a:r>
          </a:p>
          <a:p>
            <a:pPr marL="342900" indent="-342900">
              <a:spcAft>
                <a:spcPts val="1200"/>
              </a:spcAft>
              <a:buFont typeface="Arial" panose="020B0604020202020204" pitchFamily="34" charset="0"/>
              <a:buChar char="•"/>
            </a:pPr>
            <a:r>
              <a:rPr lang="en-US" sz="2000" dirty="0">
                <a:solidFill>
                  <a:schemeClr val="tx1"/>
                </a:solidFill>
              </a:rPr>
              <a:t>Tell your story/</a:t>
            </a:r>
            <a:r>
              <a:rPr lang="en-US" sz="2000" b="1" dirty="0">
                <a:solidFill>
                  <a:srgbClr val="395B74"/>
                </a:solidFill>
              </a:rPr>
              <a:t>set yourself apart </a:t>
            </a:r>
            <a:r>
              <a:rPr lang="en-US" sz="2000" dirty="0">
                <a:solidFill>
                  <a:schemeClr val="tx1"/>
                </a:solidFill>
              </a:rPr>
              <a:t>– these are extremely competitive programs.</a:t>
            </a:r>
          </a:p>
          <a:p>
            <a:pPr marL="342900" indent="-342900">
              <a:spcAft>
                <a:spcPts val="1200"/>
              </a:spcAft>
              <a:buFont typeface="Arial" panose="020B0604020202020204" pitchFamily="34" charset="0"/>
              <a:buChar char="•"/>
            </a:pPr>
            <a:r>
              <a:rPr lang="en-US" sz="2000" dirty="0">
                <a:solidFill>
                  <a:schemeClr val="tx1"/>
                </a:solidFill>
              </a:rPr>
              <a:t>Be </a:t>
            </a:r>
            <a:r>
              <a:rPr lang="en-US" sz="2000" b="1" dirty="0">
                <a:solidFill>
                  <a:srgbClr val="395B74"/>
                </a:solidFill>
              </a:rPr>
              <a:t>comprehensive</a:t>
            </a:r>
            <a:r>
              <a:rPr lang="en-US" sz="2000" dirty="0">
                <a:solidFill>
                  <a:schemeClr val="tx1"/>
                </a:solidFill>
              </a:rPr>
              <a:t> and </a:t>
            </a:r>
            <a:r>
              <a:rPr lang="en-US" sz="2000" b="1" dirty="0">
                <a:solidFill>
                  <a:srgbClr val="395B74"/>
                </a:solidFill>
              </a:rPr>
              <a:t>effective</a:t>
            </a:r>
            <a:r>
              <a:rPr lang="en-US" sz="2000" dirty="0">
                <a:solidFill>
                  <a:schemeClr val="tx1"/>
                </a:solidFill>
              </a:rPr>
              <a:t> in your application but also </a:t>
            </a:r>
            <a:r>
              <a:rPr lang="en-US" sz="2000" b="1" dirty="0">
                <a:solidFill>
                  <a:srgbClr val="395B74"/>
                </a:solidFill>
              </a:rPr>
              <a:t>concise</a:t>
            </a:r>
            <a:r>
              <a:rPr lang="en-US" sz="2000" dirty="0">
                <a:solidFill>
                  <a:schemeClr val="tx1"/>
                </a:solidFill>
              </a:rPr>
              <a:t>.</a:t>
            </a:r>
            <a:endParaRPr lang="en-US" sz="2000" b="1" dirty="0">
              <a:solidFill>
                <a:srgbClr val="395B74"/>
              </a:solidFill>
            </a:endParaRPr>
          </a:p>
          <a:p>
            <a:pPr marL="342900" indent="-342900">
              <a:spcAft>
                <a:spcPts val="1200"/>
              </a:spcAft>
              <a:buFont typeface="Arial" panose="020B0604020202020204" pitchFamily="34" charset="0"/>
              <a:buChar char="•"/>
            </a:pPr>
            <a:r>
              <a:rPr lang="en-US" sz="2000" b="1" dirty="0">
                <a:solidFill>
                  <a:srgbClr val="395B74"/>
                </a:solidFill>
              </a:rPr>
              <a:t>Use resources </a:t>
            </a:r>
            <a:r>
              <a:rPr lang="en-US" sz="2000" dirty="0">
                <a:solidFill>
                  <a:schemeClr val="tx1"/>
                </a:solidFill>
              </a:rPr>
              <a:t>– webinars, FTA website, industry groups, etc. </a:t>
            </a:r>
          </a:p>
          <a:p>
            <a:endParaRPr lang="en-US" dirty="0"/>
          </a:p>
        </p:txBody>
      </p:sp>
    </p:spTree>
    <p:extLst>
      <p:ext uri="{BB962C8B-B14F-4D97-AF65-F5344CB8AC3E}">
        <p14:creationId xmlns:p14="http://schemas.microsoft.com/office/powerpoint/2010/main" val="13696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F512-171D-4B70-B520-2AF71FA56514}"/>
              </a:ext>
            </a:extLst>
          </p:cNvPr>
          <p:cNvSpPr>
            <a:spLocks noGrp="1"/>
          </p:cNvSpPr>
          <p:nvPr>
            <p:ph type="title"/>
          </p:nvPr>
        </p:nvSpPr>
        <p:spPr>
          <a:xfrm>
            <a:off x="258527" y="168148"/>
            <a:ext cx="11643782" cy="624005"/>
          </a:xfrm>
        </p:spPr>
        <p:txBody>
          <a:bodyPr>
            <a:noAutofit/>
          </a:bodyPr>
          <a:lstStyle/>
          <a:p>
            <a:r>
              <a:rPr lang="en-US" sz="3200" b="1" spc="-100" dirty="0">
                <a:solidFill>
                  <a:srgbClr val="395B74"/>
                </a:solidFill>
                <a:latin typeface="Calibri" panose="020F0502020204030204" pitchFamily="34" charset="0"/>
                <a:cs typeface="Calibri" panose="020F0502020204030204" pitchFamily="34" charset="0"/>
              </a:rPr>
              <a:t>Coordinating Council on Access and Mobility (CCAM) Overview</a:t>
            </a:r>
          </a:p>
        </p:txBody>
      </p:sp>
      <p:sp>
        <p:nvSpPr>
          <p:cNvPr id="6" name="Rounded Rectangle 26">
            <a:extLst>
              <a:ext uri="{FF2B5EF4-FFF2-40B4-BE49-F238E27FC236}">
                <a16:creationId xmlns:a16="http://schemas.microsoft.com/office/drawing/2014/main" id="{44FBAAD0-23A7-4C7D-A3AE-60C2E99CD6F7}"/>
              </a:ext>
            </a:extLst>
          </p:cNvPr>
          <p:cNvSpPr/>
          <p:nvPr/>
        </p:nvSpPr>
        <p:spPr>
          <a:xfrm>
            <a:off x="5517754" y="3456597"/>
            <a:ext cx="6222303" cy="2569747"/>
          </a:xfrm>
          <a:prstGeom prst="roundRect">
            <a:avLst>
              <a:gd name="adj" fmla="val 8737"/>
            </a:avLst>
          </a:prstGeom>
          <a:solidFill>
            <a:sysClr val="window" lastClr="FFFFFF">
              <a:lumMod val="95000"/>
            </a:sysClr>
          </a:solidFill>
          <a:ln w="12700" cap="flat" cmpd="sng" algn="ctr">
            <a:noFill/>
            <a:prstDash val="solid"/>
            <a:miter lim="800000"/>
          </a:ln>
          <a:effectLst/>
        </p:spPr>
        <p:txBody>
          <a:bodyPr lIns="34290" tIns="68580" rIns="34290"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006699"/>
              </a:solidFill>
              <a:effectLst/>
              <a:uLnTx/>
              <a:uFillTx/>
              <a:latin typeface="Arial" panose="020B0604020202020204" pitchFamily="34" charset="0"/>
              <a:ea typeface="ＭＳ Ｐゴシック" charset="-128"/>
              <a:cs typeface="Arial" panose="020B0604020202020204" pitchFamily="34" charset="0"/>
            </a:endParaRPr>
          </a:p>
        </p:txBody>
      </p:sp>
      <p:grpSp>
        <p:nvGrpSpPr>
          <p:cNvPr id="7" name="Group 6">
            <a:extLst>
              <a:ext uri="{FF2B5EF4-FFF2-40B4-BE49-F238E27FC236}">
                <a16:creationId xmlns:a16="http://schemas.microsoft.com/office/drawing/2014/main" id="{39501D04-2CD1-49D5-8C65-1C705DA2C661}"/>
              </a:ext>
            </a:extLst>
          </p:cNvPr>
          <p:cNvGrpSpPr/>
          <p:nvPr/>
        </p:nvGrpSpPr>
        <p:grpSpPr>
          <a:xfrm>
            <a:off x="5933520" y="3909558"/>
            <a:ext cx="5585818" cy="1873191"/>
            <a:chOff x="0" y="1178577"/>
            <a:chExt cx="3878640" cy="1304087"/>
          </a:xfrm>
        </p:grpSpPr>
        <p:grpSp>
          <p:nvGrpSpPr>
            <p:cNvPr id="10" name="Group 9">
              <a:extLst>
                <a:ext uri="{FF2B5EF4-FFF2-40B4-BE49-F238E27FC236}">
                  <a16:creationId xmlns:a16="http://schemas.microsoft.com/office/drawing/2014/main" id="{F0A39AF6-6712-43DB-82E7-3572DA1DB9E9}"/>
                </a:ext>
              </a:extLst>
            </p:cNvPr>
            <p:cNvGrpSpPr/>
            <p:nvPr/>
          </p:nvGrpSpPr>
          <p:grpSpPr>
            <a:xfrm>
              <a:off x="117971" y="1697846"/>
              <a:ext cx="3606622" cy="712431"/>
              <a:chOff x="117971" y="1697846"/>
              <a:chExt cx="3606622" cy="712431"/>
            </a:xfrm>
          </p:grpSpPr>
          <p:sp>
            <p:nvSpPr>
              <p:cNvPr id="14" name="Rectangle 13">
                <a:extLst>
                  <a:ext uri="{FF2B5EF4-FFF2-40B4-BE49-F238E27FC236}">
                    <a16:creationId xmlns:a16="http://schemas.microsoft.com/office/drawing/2014/main" id="{51B606EC-52EE-4BB2-9788-2F8B905217DA}"/>
                  </a:ext>
                </a:extLst>
              </p:cNvPr>
              <p:cNvSpPr/>
              <p:nvPr/>
            </p:nvSpPr>
            <p:spPr>
              <a:xfrm>
                <a:off x="117971"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HHS Secretary</a:t>
                </a:r>
              </a:p>
            </p:txBody>
          </p:sp>
          <p:sp>
            <p:nvSpPr>
              <p:cNvPr id="15" name="Rectangle 14">
                <a:extLst>
                  <a:ext uri="{FF2B5EF4-FFF2-40B4-BE49-F238E27FC236}">
                    <a16:creationId xmlns:a16="http://schemas.microsoft.com/office/drawing/2014/main" id="{94B4DAD5-04B2-47B6-8BC6-1952C0C4B057}"/>
                  </a:ext>
                </a:extLst>
              </p:cNvPr>
              <p:cNvSpPr/>
              <p:nvPr/>
            </p:nvSpPr>
            <p:spPr>
              <a:xfrm>
                <a:off x="859497"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ED Secretary</a:t>
                </a:r>
              </a:p>
            </p:txBody>
          </p:sp>
          <p:sp>
            <p:nvSpPr>
              <p:cNvPr id="16" name="Rectangle 15">
                <a:extLst>
                  <a:ext uri="{FF2B5EF4-FFF2-40B4-BE49-F238E27FC236}">
                    <a16:creationId xmlns:a16="http://schemas.microsoft.com/office/drawing/2014/main" id="{3126303D-36BB-4FA2-9122-98AD88E2E290}"/>
                  </a:ext>
                </a:extLst>
              </p:cNvPr>
              <p:cNvSpPr/>
              <p:nvPr/>
            </p:nvSpPr>
            <p:spPr>
              <a:xfrm>
                <a:off x="1601022"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DOL Secretary</a:t>
                </a:r>
                <a:endParaRPr kumimoji="0" lang="en-US" sz="900" b="0" i="0" u="none" strike="noStrike" kern="0" cap="none" spc="0" normalizeH="0" baseline="0" noProof="0" dirty="0">
                  <a:ln>
                    <a:noFill/>
                  </a:ln>
                  <a:solidFill>
                    <a:prstClr val="black"/>
                  </a:solidFill>
                  <a:effectLst/>
                  <a:uLnTx/>
                  <a:uFillTx/>
                  <a:latin typeface="Corbel" panose="020B0503020204020204"/>
                  <a:ea typeface="Times New Roman" panose="02020603050405020304" pitchFamily="18" charset="0"/>
                  <a:cs typeface="Arial" panose="020B0604020202020204" pitchFamily="34" charset="0"/>
                </a:endParaRPr>
              </a:p>
            </p:txBody>
          </p:sp>
          <p:sp>
            <p:nvSpPr>
              <p:cNvPr id="17" name="Rectangle 16">
                <a:extLst>
                  <a:ext uri="{FF2B5EF4-FFF2-40B4-BE49-F238E27FC236}">
                    <a16:creationId xmlns:a16="http://schemas.microsoft.com/office/drawing/2014/main" id="{53C528A8-AA4A-4681-8338-CAE9C4A92EDB}"/>
                  </a:ext>
                </a:extLst>
              </p:cNvPr>
              <p:cNvSpPr/>
              <p:nvPr/>
            </p:nvSpPr>
            <p:spPr>
              <a:xfrm>
                <a:off x="2342546"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VA Secretary</a:t>
                </a:r>
                <a:endParaRPr kumimoji="0" lang="en-US" sz="900" b="0" i="0" u="none" strike="noStrike" kern="0" cap="none" spc="0" normalizeH="0" baseline="0" noProof="0" dirty="0">
                  <a:ln>
                    <a:noFill/>
                  </a:ln>
                  <a:solidFill>
                    <a:prstClr val="black"/>
                  </a:solidFill>
                  <a:effectLst/>
                  <a:uLnTx/>
                  <a:uFillTx/>
                  <a:latin typeface="Corbel" panose="020B0503020204020204"/>
                  <a:ea typeface="Times New Roman" panose="02020603050405020304" pitchFamily="18" charset="0"/>
                  <a:cs typeface="Arial" panose="020B0604020202020204" pitchFamily="34" charset="0"/>
                </a:endParaRPr>
              </a:p>
            </p:txBody>
          </p:sp>
          <p:sp>
            <p:nvSpPr>
              <p:cNvPr id="18" name="Rectangle 17">
                <a:extLst>
                  <a:ext uri="{FF2B5EF4-FFF2-40B4-BE49-F238E27FC236}">
                    <a16:creationId xmlns:a16="http://schemas.microsoft.com/office/drawing/2014/main" id="{D5562848-AE4B-475F-A740-E4D34A02E287}"/>
                  </a:ext>
                </a:extLst>
              </p:cNvPr>
              <p:cNvSpPr/>
              <p:nvPr/>
            </p:nvSpPr>
            <p:spPr>
              <a:xfrm>
                <a:off x="3084072"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USDA Secretary</a:t>
                </a:r>
                <a:endParaRPr kumimoji="0" lang="en-US" sz="900" b="0" i="0" u="none" strike="noStrike" kern="0" cap="none" spc="0" normalizeH="0" baseline="0" noProof="0" dirty="0">
                  <a:ln>
                    <a:noFill/>
                  </a:ln>
                  <a:solidFill>
                    <a:prstClr val="black"/>
                  </a:solidFill>
                  <a:effectLst/>
                  <a:uLnTx/>
                  <a:uFillTx/>
                  <a:latin typeface="Corbel" panose="020B0503020204020204"/>
                  <a:ea typeface="Times New Roman" panose="02020603050405020304" pitchFamily="18" charset="0"/>
                  <a:cs typeface="Arial" panose="020B0604020202020204" pitchFamily="34" charset="0"/>
                </a:endParaRPr>
              </a:p>
            </p:txBody>
          </p:sp>
          <p:sp>
            <p:nvSpPr>
              <p:cNvPr id="19" name="Rectangle 18">
                <a:extLst>
                  <a:ext uri="{FF2B5EF4-FFF2-40B4-BE49-F238E27FC236}">
                    <a16:creationId xmlns:a16="http://schemas.microsoft.com/office/drawing/2014/main" id="{DFE59599-D255-4256-9E91-C468C0DE98A3}"/>
                  </a:ext>
                </a:extLst>
              </p:cNvPr>
              <p:cNvSpPr/>
              <p:nvPr/>
            </p:nvSpPr>
            <p:spPr>
              <a:xfrm>
                <a:off x="117971" y="2096281"/>
                <a:ext cx="640520" cy="313996"/>
              </a:xfrm>
              <a:prstGeom prst="rect">
                <a:avLst/>
              </a:prstGeom>
              <a:solidFill>
                <a:sysClr val="window" lastClr="FFFFFF">
                  <a:lumMod val="95000"/>
                </a:sysClr>
              </a:solidFill>
              <a:ln w="25400" cap="flat" cmpd="sng" algn="ctr">
                <a:solidFill>
                  <a:srgbClr val="ED7D31"/>
                </a:solidFill>
                <a:prstDash val="solid"/>
              </a:ln>
              <a:effectLst/>
            </p:spPr>
            <p:txBody>
              <a:bodyPr lIns="34290" r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HUD Secretary</a:t>
                </a:r>
                <a:endParaRPr kumimoji="0" lang="en-US" sz="900" b="0" i="0" u="none" strike="noStrike" kern="0" cap="none" spc="0" normalizeH="0" baseline="0" noProof="0" dirty="0">
                  <a:ln>
                    <a:noFill/>
                  </a:ln>
                  <a:solidFill>
                    <a:prstClr val="black"/>
                  </a:solidFill>
                  <a:effectLst/>
                  <a:uLnTx/>
                  <a:uFillTx/>
                  <a:latin typeface="Corbel" panose="020B0503020204020204"/>
                  <a:ea typeface="Times New Roman" panose="020206030504050203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E618B206-716F-4A3E-9B70-0978A2CB752F}"/>
                  </a:ext>
                </a:extLst>
              </p:cNvPr>
              <p:cNvSpPr/>
              <p:nvPr/>
            </p:nvSpPr>
            <p:spPr>
              <a:xfrm>
                <a:off x="859497" y="2096281"/>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DOI Secretary</a:t>
                </a:r>
                <a:endParaRPr kumimoji="0" lang="en-US" sz="900" b="0" i="0" u="none" strike="noStrike" kern="0" cap="none" spc="0" normalizeH="0" baseline="0" noProof="0" dirty="0">
                  <a:ln>
                    <a:noFill/>
                  </a:ln>
                  <a:solidFill>
                    <a:prstClr val="black"/>
                  </a:solidFill>
                  <a:effectLst/>
                  <a:uLnTx/>
                  <a:uFillTx/>
                  <a:latin typeface="Corbel" panose="020B0503020204020204"/>
                  <a:ea typeface="Times New Roman" panose="02020603050405020304" pitchFamily="18" charset="0"/>
                  <a:cs typeface="Arial" panose="020B0604020202020204" pitchFamily="34" charset="0"/>
                </a:endParaRPr>
              </a:p>
            </p:txBody>
          </p:sp>
          <p:sp>
            <p:nvSpPr>
              <p:cNvPr id="21" name="Rectangle 20">
                <a:extLst>
                  <a:ext uri="{FF2B5EF4-FFF2-40B4-BE49-F238E27FC236}">
                    <a16:creationId xmlns:a16="http://schemas.microsoft.com/office/drawing/2014/main" id="{78D5A6B0-CE70-4C2F-981D-867294C615DB}"/>
                  </a:ext>
                </a:extLst>
              </p:cNvPr>
              <p:cNvSpPr/>
              <p:nvPr/>
            </p:nvSpPr>
            <p:spPr>
              <a:xfrm>
                <a:off x="1601022" y="2096281"/>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Attorney General</a:t>
                </a:r>
              </a:p>
            </p:txBody>
          </p:sp>
          <p:sp>
            <p:nvSpPr>
              <p:cNvPr id="22" name="Rectangle 21">
                <a:extLst>
                  <a:ext uri="{FF2B5EF4-FFF2-40B4-BE49-F238E27FC236}">
                    <a16:creationId xmlns:a16="http://schemas.microsoft.com/office/drawing/2014/main" id="{1644EE78-D34D-4653-B548-9C4B2BF1A640}"/>
                  </a:ext>
                </a:extLst>
              </p:cNvPr>
              <p:cNvSpPr/>
              <p:nvPr/>
            </p:nvSpPr>
            <p:spPr>
              <a:xfrm>
                <a:off x="2342546" y="2096281"/>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SSA Comm’r</a:t>
                </a:r>
                <a:endParaRPr kumimoji="0" lang="en-US" sz="900" b="0" i="0" u="none" strike="noStrike" kern="0" cap="none" spc="0" normalizeH="0" baseline="0" noProof="0" dirty="0">
                  <a:ln>
                    <a:noFill/>
                  </a:ln>
                  <a:solidFill>
                    <a:prstClr val="black"/>
                  </a:solidFill>
                  <a:effectLst/>
                  <a:uLnTx/>
                  <a:uFillTx/>
                  <a:latin typeface="Corbel" panose="020B0503020204020204"/>
                  <a:ea typeface="Times New Roman" panose="02020603050405020304" pitchFamily="18" charset="0"/>
                  <a:cs typeface="Arial" panose="020B0604020202020204" pitchFamily="34" charset="0"/>
                </a:endParaRPr>
              </a:p>
            </p:txBody>
          </p:sp>
          <p:sp>
            <p:nvSpPr>
              <p:cNvPr id="23" name="Rectangle 22">
                <a:extLst>
                  <a:ext uri="{FF2B5EF4-FFF2-40B4-BE49-F238E27FC236}">
                    <a16:creationId xmlns:a16="http://schemas.microsoft.com/office/drawing/2014/main" id="{A9486B3D-FDB0-4A12-B229-5B88B325E987}"/>
                  </a:ext>
                </a:extLst>
              </p:cNvPr>
              <p:cNvSpPr/>
              <p:nvPr/>
            </p:nvSpPr>
            <p:spPr>
              <a:xfrm>
                <a:off x="3084072" y="2096281"/>
                <a:ext cx="640521" cy="313996"/>
              </a:xfrm>
              <a:prstGeom prst="rect">
                <a:avLst/>
              </a:prstGeom>
              <a:solidFill>
                <a:sysClr val="window" lastClr="FFFFFF">
                  <a:lumMod val="95000"/>
                </a:sysClr>
              </a:solidFill>
              <a:ln w="25400" cap="flat" cmpd="sng" algn="ctr">
                <a:solidFill>
                  <a:srgbClr val="ED7D31"/>
                </a:solidFill>
                <a:prstDash val="solid"/>
              </a:ln>
              <a:effectLst/>
            </p:spPr>
            <p:txBody>
              <a:bodyPr lIns="34290" r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NCD Chair</a:t>
                </a:r>
                <a:endParaRPr kumimoji="0" lang="en-US" sz="900" b="0" i="0" u="none" strike="noStrike" kern="0" cap="none" spc="0" normalizeH="0" baseline="0" noProof="0" dirty="0">
                  <a:ln>
                    <a:noFill/>
                  </a:ln>
                  <a:solidFill>
                    <a:prstClr val="black"/>
                  </a:solidFill>
                  <a:effectLst/>
                  <a:uLnTx/>
                  <a:uFillTx/>
                  <a:latin typeface="Corbel" panose="020B0503020204020204"/>
                  <a:ea typeface="Times New Roman" panose="02020603050405020304" pitchFamily="18" charset="0"/>
                  <a:cs typeface="Arial" panose="020B0604020202020204" pitchFamily="34" charset="0"/>
                </a:endParaRPr>
              </a:p>
            </p:txBody>
          </p:sp>
        </p:grpSp>
        <p:sp>
          <p:nvSpPr>
            <p:cNvPr id="11" name="Rectangle 10">
              <a:extLst>
                <a:ext uri="{FF2B5EF4-FFF2-40B4-BE49-F238E27FC236}">
                  <a16:creationId xmlns:a16="http://schemas.microsoft.com/office/drawing/2014/main" id="{DFFE1284-8899-4E64-A62D-7DD362EEC1C0}"/>
                </a:ext>
              </a:extLst>
            </p:cNvPr>
            <p:cNvSpPr/>
            <p:nvPr/>
          </p:nvSpPr>
          <p:spPr>
            <a:xfrm>
              <a:off x="1621017" y="1178577"/>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orbel" panose="020B0503020204020204"/>
                  <a:ea typeface="Times New Roman" panose="02020603050405020304" pitchFamily="18" charset="0"/>
                  <a:cs typeface="Arial" panose="020B0604020202020204" pitchFamily="34" charset="0"/>
                </a:rPr>
                <a:t>DOT Secretary</a:t>
              </a:r>
              <a:endParaRPr kumimoji="0" lang="en-US" sz="900" b="0" i="0" u="none" strike="noStrike" kern="0" cap="none" spc="0" normalizeH="0" baseline="0" noProof="0" dirty="0">
                <a:ln>
                  <a:noFill/>
                </a:ln>
                <a:solidFill>
                  <a:prstClr val="black"/>
                </a:solidFill>
                <a:effectLst/>
                <a:uLnTx/>
                <a:uFillTx/>
                <a:latin typeface="Corbel" panose="020B0503020204020204"/>
                <a:ea typeface="Times New Roman" panose="020206030504050203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1E92BC01-91B9-4310-9F19-3A6EA6A90ABE}"/>
                </a:ext>
              </a:extLst>
            </p:cNvPr>
            <p:cNvSpPr/>
            <p:nvPr/>
          </p:nvSpPr>
          <p:spPr>
            <a:xfrm>
              <a:off x="0" y="1596811"/>
              <a:ext cx="3878640" cy="885853"/>
            </a:xfrm>
            <a:prstGeom prst="rect">
              <a:avLst/>
            </a:prstGeom>
            <a:noFill/>
            <a:ln w="25400" cap="flat" cmpd="sng" algn="ctr">
              <a:solidFill>
                <a:srgbClr val="ED7D31"/>
              </a:solidFill>
              <a:prstDash val="sysDot"/>
            </a:ln>
            <a:effectLst/>
          </p:spPr>
          <p:txBody>
            <a:bodyPr tIns="68580"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a:ln>
                  <a:noFill/>
                </a:ln>
                <a:solidFill>
                  <a:srgbClr val="70AD47"/>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13" name="Straight Connector 12">
              <a:extLst>
                <a:ext uri="{FF2B5EF4-FFF2-40B4-BE49-F238E27FC236}">
                  <a16:creationId xmlns:a16="http://schemas.microsoft.com/office/drawing/2014/main" id="{8219EC40-A4A8-4C72-B2DD-5329FF805B6D}"/>
                </a:ext>
              </a:extLst>
            </p:cNvPr>
            <p:cNvCxnSpPr>
              <a:stCxn id="11" idx="2"/>
              <a:endCxn id="12" idx="0"/>
            </p:cNvCxnSpPr>
            <p:nvPr/>
          </p:nvCxnSpPr>
          <p:spPr>
            <a:xfrm flipH="1">
              <a:off x="1939320" y="1492573"/>
              <a:ext cx="1957" cy="104238"/>
            </a:xfrm>
            <a:prstGeom prst="line">
              <a:avLst/>
            </a:prstGeom>
            <a:noFill/>
            <a:ln w="19050" cap="flat" cmpd="sng" algn="ctr">
              <a:solidFill>
                <a:srgbClr val="ED7D31"/>
              </a:solidFill>
              <a:prstDash val="sysDot"/>
            </a:ln>
            <a:effectLst/>
          </p:spPr>
        </p:cxnSp>
      </p:grpSp>
      <p:sp>
        <p:nvSpPr>
          <p:cNvPr id="9" name="TextBox 8">
            <a:extLst>
              <a:ext uri="{FF2B5EF4-FFF2-40B4-BE49-F238E27FC236}">
                <a16:creationId xmlns:a16="http://schemas.microsoft.com/office/drawing/2014/main" id="{9E28B492-9636-49B4-9E64-066A5823D116}"/>
              </a:ext>
            </a:extLst>
          </p:cNvPr>
          <p:cNvSpPr txBox="1"/>
          <p:nvPr/>
        </p:nvSpPr>
        <p:spPr>
          <a:xfrm>
            <a:off x="6407570" y="3518012"/>
            <a:ext cx="3372396" cy="461665"/>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2400" b="1" i="0" u="none" strike="noStrike" kern="0" cap="none" spc="0" normalizeH="0" baseline="0" noProof="0" dirty="0">
                <a:ln>
                  <a:noFill/>
                </a:ln>
                <a:solidFill>
                  <a:srgbClr val="319EB7"/>
                </a:solidFill>
                <a:effectLst/>
                <a:uLnTx/>
                <a:uFillTx/>
                <a:latin typeface="Corbel" panose="020B0503020204020204"/>
                <a:ea typeface="ＭＳ Ｐゴシック" charset="-128"/>
                <a:cs typeface="Arial" panose="020B0604020202020204" pitchFamily="34" charset="0"/>
              </a:rPr>
              <a:t>Organization</a:t>
            </a:r>
            <a:endParaRPr kumimoji="0" lang="en-US" sz="1800" b="0" i="0" u="none" strike="noStrike" kern="1200" cap="none" spc="0" normalizeH="0" baseline="0" noProof="0" dirty="0">
              <a:ln>
                <a:noFill/>
              </a:ln>
              <a:solidFill>
                <a:srgbClr val="319EB7"/>
              </a:solidFill>
              <a:effectLst/>
              <a:uLnTx/>
              <a:uFillTx/>
              <a:latin typeface="Corbel" panose="020B0503020204020204"/>
              <a:ea typeface="ＭＳ Ｐゴシック" charset="-128"/>
              <a:cs typeface="Arial"/>
            </a:endParaRPr>
          </a:p>
        </p:txBody>
      </p:sp>
      <p:grpSp>
        <p:nvGrpSpPr>
          <p:cNvPr id="53" name="Group 52">
            <a:extLst>
              <a:ext uri="{FF2B5EF4-FFF2-40B4-BE49-F238E27FC236}">
                <a16:creationId xmlns:a16="http://schemas.microsoft.com/office/drawing/2014/main" id="{04E0A198-2B5D-4AD4-9050-D41239593D8F}"/>
              </a:ext>
            </a:extLst>
          </p:cNvPr>
          <p:cNvGrpSpPr/>
          <p:nvPr/>
        </p:nvGrpSpPr>
        <p:grpSpPr>
          <a:xfrm>
            <a:off x="5475422" y="985646"/>
            <a:ext cx="6264636" cy="2354344"/>
            <a:chOff x="5475422" y="985646"/>
            <a:chExt cx="6264636" cy="2354344"/>
          </a:xfrm>
        </p:grpSpPr>
        <p:grpSp>
          <p:nvGrpSpPr>
            <p:cNvPr id="24" name="Group 23">
              <a:extLst>
                <a:ext uri="{FF2B5EF4-FFF2-40B4-BE49-F238E27FC236}">
                  <a16:creationId xmlns:a16="http://schemas.microsoft.com/office/drawing/2014/main" id="{851642C1-9845-4FF2-B239-2869C55B40AB}"/>
                </a:ext>
              </a:extLst>
            </p:cNvPr>
            <p:cNvGrpSpPr/>
            <p:nvPr/>
          </p:nvGrpSpPr>
          <p:grpSpPr>
            <a:xfrm>
              <a:off x="5475422" y="985646"/>
              <a:ext cx="6264636" cy="2354344"/>
              <a:chOff x="5475422" y="985646"/>
              <a:chExt cx="6264636" cy="2354344"/>
            </a:xfrm>
          </p:grpSpPr>
          <p:sp>
            <p:nvSpPr>
              <p:cNvPr id="25" name="Rounded Rectangle 43">
                <a:extLst>
                  <a:ext uri="{FF2B5EF4-FFF2-40B4-BE49-F238E27FC236}">
                    <a16:creationId xmlns:a16="http://schemas.microsoft.com/office/drawing/2014/main" id="{904A5C66-C0A3-4052-B79C-0BB63F845E7E}"/>
                  </a:ext>
                </a:extLst>
              </p:cNvPr>
              <p:cNvSpPr/>
              <p:nvPr/>
            </p:nvSpPr>
            <p:spPr>
              <a:xfrm rot="5400000">
                <a:off x="7430568" y="-969500"/>
                <a:ext cx="2354344" cy="6264636"/>
              </a:xfrm>
              <a:prstGeom prst="roundRect">
                <a:avLst>
                  <a:gd name="adj" fmla="val 12196"/>
                </a:avLst>
              </a:prstGeom>
              <a:solidFill>
                <a:sysClr val="window" lastClr="FFFFFF">
                  <a:lumMod val="95000"/>
                </a:sysClr>
              </a:solidFill>
              <a:ln w="12700" cap="flat" cmpd="sng" algn="ctr">
                <a:noFill/>
                <a:prstDash val="solid"/>
                <a:miter lim="800000"/>
              </a:ln>
              <a:effectLst/>
            </p:spPr>
            <p:txBody>
              <a:bodyPr lIns="34290" tIns="68580" rIns="34290"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006699"/>
                  </a:solidFill>
                  <a:effectLst/>
                  <a:uLnTx/>
                  <a:uFillTx/>
                  <a:latin typeface="Arial" panose="020B0604020202020204" pitchFamily="34" charset="0"/>
                  <a:ea typeface="ＭＳ Ｐゴシック" charset="-128"/>
                  <a:cs typeface="Arial" panose="020B0604020202020204" pitchFamily="34" charset="0"/>
                </a:endParaRPr>
              </a:p>
            </p:txBody>
          </p:sp>
          <p:grpSp>
            <p:nvGrpSpPr>
              <p:cNvPr id="26" name="Group 25">
                <a:extLst>
                  <a:ext uri="{FF2B5EF4-FFF2-40B4-BE49-F238E27FC236}">
                    <a16:creationId xmlns:a16="http://schemas.microsoft.com/office/drawing/2014/main" id="{B4A0286B-1DFC-4F8F-945C-3B5987BA6FDC}"/>
                  </a:ext>
                </a:extLst>
              </p:cNvPr>
              <p:cNvGrpSpPr/>
              <p:nvPr/>
            </p:nvGrpSpPr>
            <p:grpSpPr>
              <a:xfrm>
                <a:off x="5902432" y="1122550"/>
                <a:ext cx="409581" cy="391907"/>
                <a:chOff x="5051705" y="850841"/>
                <a:chExt cx="556841" cy="715738"/>
              </a:xfrm>
            </p:grpSpPr>
            <p:sp>
              <p:nvSpPr>
                <p:cNvPr id="29" name="Oval 28">
                  <a:extLst>
                    <a:ext uri="{FF2B5EF4-FFF2-40B4-BE49-F238E27FC236}">
                      <a16:creationId xmlns:a16="http://schemas.microsoft.com/office/drawing/2014/main" id="{5070D34D-39ED-45F8-837D-B26BA6D85E97}"/>
                    </a:ext>
                  </a:extLst>
                </p:cNvPr>
                <p:cNvSpPr/>
                <p:nvPr/>
              </p:nvSpPr>
              <p:spPr bwMode="ltGray">
                <a:xfrm>
                  <a:off x="5051705" y="850841"/>
                  <a:ext cx="556841" cy="715738"/>
                </a:xfrm>
                <a:prstGeom prst="ellipse">
                  <a:avLst/>
                </a:prstGeom>
                <a:solidFill>
                  <a:srgbClr val="FFFFFF"/>
                </a:solidFill>
                <a:ln w="76200" cap="flat" cmpd="sng" algn="ctr">
                  <a:solidFill>
                    <a:srgbClr val="319EB7"/>
                  </a:solidFill>
                  <a:prstDash val="solid"/>
                </a:ln>
                <a:effectLst/>
              </p:spPr>
              <p:txBody>
                <a:bodyPr rtlCol="0" anchor="ctr"/>
                <a:lstStyle/>
                <a:p>
                  <a:pPr marL="0" marR="0" lvl="0" indent="0" algn="ctr" defTabSz="764118"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cs typeface="+mn-cs"/>
                  </a:endParaRPr>
                </a:p>
              </p:txBody>
            </p:sp>
            <p:sp>
              <p:nvSpPr>
                <p:cNvPr id="32" name="Oval 31">
                  <a:extLst>
                    <a:ext uri="{FF2B5EF4-FFF2-40B4-BE49-F238E27FC236}">
                      <a16:creationId xmlns:a16="http://schemas.microsoft.com/office/drawing/2014/main" id="{633E3D69-C0C7-49FD-81EB-201AE5C4336F}"/>
                    </a:ext>
                  </a:extLst>
                </p:cNvPr>
                <p:cNvSpPr/>
                <p:nvPr/>
              </p:nvSpPr>
              <p:spPr bwMode="ltGray">
                <a:xfrm>
                  <a:off x="5122081" y="946121"/>
                  <a:ext cx="420161" cy="537106"/>
                </a:xfrm>
                <a:prstGeom prst="ellipse">
                  <a:avLst/>
                </a:prstGeom>
                <a:solidFill>
                  <a:sysClr val="window" lastClr="FFFFFF">
                    <a:lumMod val="95000"/>
                  </a:sysClr>
                </a:solidFill>
                <a:ln w="38100" cap="flat" cmpd="sng" algn="ctr">
                  <a:solidFill>
                    <a:sysClr val="window" lastClr="FFFFFF">
                      <a:lumMod val="95000"/>
                    </a:sysClr>
                  </a:solidFill>
                  <a:prstDash val="solid"/>
                </a:ln>
                <a:effectLst/>
              </p:spPr>
              <p:txBody>
                <a:bodyPr rtlCol="0" anchor="ctr"/>
                <a:lstStyle/>
                <a:p>
                  <a:pPr marL="0" marR="0" lvl="0" indent="0" algn="ctr" defTabSz="764118"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cs typeface="+mn-cs"/>
                  </a:endParaRPr>
                </a:p>
              </p:txBody>
            </p:sp>
            <p:grpSp>
              <p:nvGrpSpPr>
                <p:cNvPr id="33" name="Group 32">
                  <a:extLst>
                    <a:ext uri="{FF2B5EF4-FFF2-40B4-BE49-F238E27FC236}">
                      <a16:creationId xmlns:a16="http://schemas.microsoft.com/office/drawing/2014/main" id="{0D75E050-8C8F-48EB-8490-6AAA517F6B3B}"/>
                    </a:ext>
                  </a:extLst>
                </p:cNvPr>
                <p:cNvGrpSpPr/>
                <p:nvPr/>
              </p:nvGrpSpPr>
              <p:grpSpPr>
                <a:xfrm>
                  <a:off x="5166573" y="1059571"/>
                  <a:ext cx="325368" cy="182972"/>
                  <a:chOff x="2169869" y="4910314"/>
                  <a:chExt cx="264811" cy="148917"/>
                </a:xfrm>
                <a:solidFill>
                  <a:srgbClr val="DC6900"/>
                </a:solidFill>
              </p:grpSpPr>
              <p:cxnSp>
                <p:nvCxnSpPr>
                  <p:cNvPr id="34" name="Straight Connector 33">
                    <a:extLst>
                      <a:ext uri="{FF2B5EF4-FFF2-40B4-BE49-F238E27FC236}">
                        <a16:creationId xmlns:a16="http://schemas.microsoft.com/office/drawing/2014/main" id="{51D09BC8-E22D-43AA-BB58-54803DD16348}"/>
                      </a:ext>
                    </a:extLst>
                  </p:cNvPr>
                  <p:cNvCxnSpPr>
                    <a:cxnSpLocks/>
                  </p:cNvCxnSpPr>
                  <p:nvPr/>
                </p:nvCxnSpPr>
                <p:spPr>
                  <a:xfrm flipV="1">
                    <a:off x="2312349" y="4910321"/>
                    <a:ext cx="122335" cy="110201"/>
                  </a:xfrm>
                  <a:prstGeom prst="line">
                    <a:avLst/>
                  </a:prstGeom>
                  <a:solidFill>
                    <a:srgbClr val="319EB7"/>
                  </a:solidFill>
                  <a:ln w="19050" cap="flat" cmpd="sng" algn="ctr">
                    <a:solidFill>
                      <a:srgbClr val="319EB7"/>
                    </a:solidFill>
                    <a:prstDash val="solid"/>
                  </a:ln>
                  <a:effectLst/>
                </p:spPr>
              </p:cxnSp>
              <p:cxnSp>
                <p:nvCxnSpPr>
                  <p:cNvPr id="35" name="Straight Connector 34">
                    <a:extLst>
                      <a:ext uri="{FF2B5EF4-FFF2-40B4-BE49-F238E27FC236}">
                        <a16:creationId xmlns:a16="http://schemas.microsoft.com/office/drawing/2014/main" id="{B594BD0C-A4EF-4CA8-B74E-EA105E1D473A}"/>
                      </a:ext>
                    </a:extLst>
                  </p:cNvPr>
                  <p:cNvCxnSpPr>
                    <a:cxnSpLocks/>
                  </p:cNvCxnSpPr>
                  <p:nvPr/>
                </p:nvCxnSpPr>
                <p:spPr>
                  <a:xfrm flipH="1" flipV="1">
                    <a:off x="2169869" y="4991303"/>
                    <a:ext cx="105393" cy="32145"/>
                  </a:xfrm>
                  <a:prstGeom prst="line">
                    <a:avLst/>
                  </a:prstGeom>
                  <a:solidFill>
                    <a:srgbClr val="319EB7"/>
                  </a:solidFill>
                  <a:ln w="19050" cap="flat" cmpd="sng" algn="ctr">
                    <a:solidFill>
                      <a:srgbClr val="319EB7"/>
                    </a:solidFill>
                    <a:prstDash val="solid"/>
                  </a:ln>
                  <a:effectLst/>
                </p:spPr>
              </p:cxnSp>
              <p:sp>
                <p:nvSpPr>
                  <p:cNvPr id="36" name="Oval 35">
                    <a:extLst>
                      <a:ext uri="{FF2B5EF4-FFF2-40B4-BE49-F238E27FC236}">
                        <a16:creationId xmlns:a16="http://schemas.microsoft.com/office/drawing/2014/main" id="{A5029202-E9E9-4777-8A12-0CC044629C52}"/>
                      </a:ext>
                    </a:extLst>
                  </p:cNvPr>
                  <p:cNvSpPr/>
                  <p:nvPr/>
                </p:nvSpPr>
                <p:spPr bwMode="ltGray">
                  <a:xfrm>
                    <a:off x="2273323" y="4996782"/>
                    <a:ext cx="45719" cy="62449"/>
                  </a:xfrm>
                  <a:prstGeom prst="ellipse">
                    <a:avLst/>
                  </a:prstGeom>
                  <a:solidFill>
                    <a:srgbClr val="319EB7"/>
                  </a:solidFill>
                  <a:ln w="12700" cap="flat" cmpd="sng" algn="ctr">
                    <a:solidFill>
                      <a:srgbClr val="319EB7"/>
                    </a:solidFill>
                    <a:prstDash val="solid"/>
                  </a:ln>
                  <a:effectLst/>
                </p:spPr>
                <p:txBody>
                  <a:bodyPr rtlCol="0" anchor="ctr"/>
                  <a:lstStyle/>
                  <a:p>
                    <a:pPr marL="0" marR="0" lvl="0" indent="0" algn="ctr" defTabSz="764118"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cs typeface="+mn-cs"/>
                    </a:endParaRPr>
                  </a:p>
                </p:txBody>
              </p:sp>
            </p:grpSp>
          </p:grpSp>
          <p:sp>
            <p:nvSpPr>
              <p:cNvPr id="27" name="TextBox 26">
                <a:extLst>
                  <a:ext uri="{FF2B5EF4-FFF2-40B4-BE49-F238E27FC236}">
                    <a16:creationId xmlns:a16="http://schemas.microsoft.com/office/drawing/2014/main" id="{425D38C5-FDC8-4572-AAAD-CE86D0B57AD4}"/>
                  </a:ext>
                </a:extLst>
              </p:cNvPr>
              <p:cNvSpPr txBox="1"/>
              <p:nvPr/>
            </p:nvSpPr>
            <p:spPr>
              <a:xfrm>
                <a:off x="6396932" y="1106190"/>
                <a:ext cx="2428383" cy="46166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450"/>
                  </a:spcAft>
                  <a:buClrTx/>
                  <a:buSzTx/>
                  <a:buFontTx/>
                  <a:buNone/>
                  <a:tabLst/>
                  <a:defRPr/>
                </a:pPr>
                <a:r>
                  <a:rPr kumimoji="0" lang="en-US" sz="2400" b="1" i="0" u="none" strike="noStrike" kern="1200" cap="none" spc="0" normalizeH="0" baseline="0" noProof="0" dirty="0">
                    <a:ln>
                      <a:noFill/>
                    </a:ln>
                    <a:solidFill>
                      <a:srgbClr val="319EB7"/>
                    </a:solidFill>
                    <a:effectLst/>
                    <a:uLnTx/>
                    <a:uFillTx/>
                    <a:latin typeface="Corbel" panose="020B0503020204020204"/>
                    <a:ea typeface="ＭＳ Ｐゴシック" charset="-128"/>
                    <a:cs typeface="Arial" panose="020B0604020202020204" pitchFamily="34" charset="0"/>
                  </a:rPr>
                  <a:t>History</a:t>
                </a:r>
                <a:endParaRPr kumimoji="0" lang="en-US" sz="1875" b="1" i="0" u="none" strike="noStrike" kern="1200" cap="none" spc="0" normalizeH="0" baseline="0" noProof="0" dirty="0">
                  <a:ln>
                    <a:noFill/>
                  </a:ln>
                  <a:solidFill>
                    <a:srgbClr val="319EB7"/>
                  </a:solidFill>
                  <a:effectLst/>
                  <a:uLnTx/>
                  <a:uFillTx/>
                  <a:latin typeface="Corbel" panose="020B0503020204020204"/>
                  <a:ea typeface="ＭＳ Ｐゴシック" charset="-128"/>
                  <a:cs typeface="Arial" panose="020B0604020202020204" pitchFamily="34" charset="0"/>
                </a:endParaRPr>
              </a:p>
            </p:txBody>
          </p:sp>
        </p:grpSp>
        <p:sp>
          <p:nvSpPr>
            <p:cNvPr id="28" name="TextBox 27">
              <a:extLst>
                <a:ext uri="{FF2B5EF4-FFF2-40B4-BE49-F238E27FC236}">
                  <a16:creationId xmlns:a16="http://schemas.microsoft.com/office/drawing/2014/main" id="{BB1426E0-6BDB-4543-B678-97380CE5A6F8}"/>
                </a:ext>
              </a:extLst>
            </p:cNvPr>
            <p:cNvSpPr txBox="1"/>
            <p:nvPr/>
          </p:nvSpPr>
          <p:spPr>
            <a:xfrm>
              <a:off x="5639789" y="1555214"/>
              <a:ext cx="6100269" cy="1754326"/>
            </a:xfrm>
            <a:prstGeom prst="rect">
              <a:avLst/>
            </a:prstGeom>
            <a:noFill/>
          </p:spPr>
          <p:txBody>
            <a:bodyPr wrap="square" rtlCol="0" anchor="t">
              <a:spAutoFit/>
            </a:bodyPr>
            <a:lstStyle/>
            <a:p>
              <a:pPr marL="68580" marR="0" lvl="0" indent="0" algn="l" defTabSz="457200" rtl="0" eaLnBrk="1" fontAlgn="auto" latinLnBrk="0" hangingPunct="1">
                <a:lnSpc>
                  <a:spcPct val="100000"/>
                </a:lnSpc>
                <a:spcBef>
                  <a:spcPts val="0"/>
                </a:spcBef>
                <a:spcAft>
                  <a:spcPts val="0"/>
                </a:spcAft>
                <a:buClrTx/>
                <a:buSzPct val="155000"/>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CCAM is an interagency partnership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established in 2004 by Executive Order 13330</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coordinate the efforts of the Federal agencies that fund human services transportation for CCAM populations.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Section 3006(c) of Pub. L. 114-94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requires the CCAM to improve Federal coordination of transportation services.  </a:t>
              </a:r>
            </a:p>
          </p:txBody>
        </p:sp>
      </p:grpSp>
      <p:grpSp>
        <p:nvGrpSpPr>
          <p:cNvPr id="3" name="Group 2">
            <a:extLst>
              <a:ext uri="{FF2B5EF4-FFF2-40B4-BE49-F238E27FC236}">
                <a16:creationId xmlns:a16="http://schemas.microsoft.com/office/drawing/2014/main" id="{67B4E675-4173-4409-8545-3771DD0882A4}"/>
              </a:ext>
            </a:extLst>
          </p:cNvPr>
          <p:cNvGrpSpPr/>
          <p:nvPr/>
        </p:nvGrpSpPr>
        <p:grpSpPr>
          <a:xfrm>
            <a:off x="323635" y="859484"/>
            <a:ext cx="4987391" cy="5166861"/>
            <a:chOff x="323635" y="859484"/>
            <a:chExt cx="4987391" cy="5166861"/>
          </a:xfrm>
        </p:grpSpPr>
        <p:sp>
          <p:nvSpPr>
            <p:cNvPr id="37" name="Rounded Rectangle 43">
              <a:extLst>
                <a:ext uri="{FF2B5EF4-FFF2-40B4-BE49-F238E27FC236}">
                  <a16:creationId xmlns:a16="http://schemas.microsoft.com/office/drawing/2014/main" id="{1FE03502-14EF-4EA5-8793-4DDF6A96FA81}"/>
                </a:ext>
              </a:extLst>
            </p:cNvPr>
            <p:cNvSpPr/>
            <p:nvPr/>
          </p:nvSpPr>
          <p:spPr>
            <a:xfrm>
              <a:off x="323635" y="859484"/>
              <a:ext cx="4987391" cy="5166861"/>
            </a:xfrm>
            <a:prstGeom prst="roundRect">
              <a:avLst>
                <a:gd name="adj" fmla="val 8355"/>
              </a:avLst>
            </a:prstGeom>
            <a:solidFill>
              <a:sysClr val="window" lastClr="FFFFFF">
                <a:lumMod val="95000"/>
              </a:sysClr>
            </a:solidFill>
            <a:ln w="12700" cap="flat" cmpd="sng" algn="ctr">
              <a:noFill/>
              <a:prstDash val="solid"/>
              <a:miter lim="800000"/>
            </a:ln>
            <a:effectLst/>
          </p:spPr>
          <p:txBody>
            <a:bodyPr lIns="34290" tIns="68580" rIns="34290"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006699"/>
                </a:solidFill>
                <a:effectLst/>
                <a:uLnTx/>
                <a:uFillTx/>
                <a:latin typeface="Arial" panose="020B0604020202020204" pitchFamily="34" charset="0"/>
                <a:ea typeface="ＭＳ Ｐゴシック" charset="-128"/>
                <a:cs typeface="Arial" panose="020B0604020202020204" pitchFamily="34" charset="0"/>
              </a:endParaRPr>
            </a:p>
          </p:txBody>
        </p:sp>
        <p:sp>
          <p:nvSpPr>
            <p:cNvPr id="38" name="TextBox 37">
              <a:extLst>
                <a:ext uri="{FF2B5EF4-FFF2-40B4-BE49-F238E27FC236}">
                  <a16:creationId xmlns:a16="http://schemas.microsoft.com/office/drawing/2014/main" id="{8AC6D661-4982-4EC8-A5A7-CC439A6F5465}"/>
                </a:ext>
              </a:extLst>
            </p:cNvPr>
            <p:cNvSpPr txBox="1"/>
            <p:nvPr/>
          </p:nvSpPr>
          <p:spPr>
            <a:xfrm>
              <a:off x="1270901" y="1110565"/>
              <a:ext cx="1484076" cy="461665"/>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2400" b="1" i="0" u="none" strike="noStrike" kern="0" cap="none" spc="0" normalizeH="0" baseline="0" noProof="0" dirty="0">
                  <a:ln>
                    <a:noFill/>
                  </a:ln>
                  <a:solidFill>
                    <a:srgbClr val="319EB7"/>
                  </a:solidFill>
                  <a:effectLst/>
                  <a:uLnTx/>
                  <a:uFillTx/>
                  <a:latin typeface="Corbel" panose="020B0503020204020204"/>
                  <a:ea typeface="ＭＳ Ｐゴシック" charset="-128"/>
                  <a:cs typeface="Arial" panose="020B0604020202020204" pitchFamily="34" charset="0"/>
                </a:rPr>
                <a:t>Mission</a:t>
              </a:r>
              <a:endParaRPr kumimoji="0" lang="en-US" sz="2000" b="1" i="0" u="none" strike="noStrike" kern="0" cap="none" spc="0" normalizeH="0" baseline="0" noProof="0" dirty="0">
                <a:ln>
                  <a:noFill/>
                </a:ln>
                <a:solidFill>
                  <a:srgbClr val="319EB7"/>
                </a:solidFill>
                <a:effectLst/>
                <a:uLnTx/>
                <a:uFillTx/>
                <a:latin typeface="Corbel" panose="020B0503020204020204"/>
                <a:ea typeface="ＭＳ Ｐゴシック" charset="-128"/>
                <a:cs typeface="Arial" panose="020B0604020202020204" pitchFamily="34" charset="0"/>
              </a:endParaRPr>
            </a:p>
          </p:txBody>
        </p:sp>
        <p:sp>
          <p:nvSpPr>
            <p:cNvPr id="39" name="TextBox 38">
              <a:extLst>
                <a:ext uri="{FF2B5EF4-FFF2-40B4-BE49-F238E27FC236}">
                  <a16:creationId xmlns:a16="http://schemas.microsoft.com/office/drawing/2014/main" id="{01DF6510-5219-4B44-BBCF-03BE147CC884}"/>
                </a:ext>
              </a:extLst>
            </p:cNvPr>
            <p:cNvSpPr txBox="1"/>
            <p:nvPr/>
          </p:nvSpPr>
          <p:spPr>
            <a:xfrm>
              <a:off x="652685" y="1746752"/>
              <a:ext cx="4329289" cy="1477328"/>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CCAM issues policy recommendations and implements activities that improve the </a:t>
              </a:r>
              <a:r>
                <a:rPr kumimoji="0" lang="en-US" sz="18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availability</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accessibility</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8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a:t>
              </a:r>
              <a:r>
                <a:rPr kumimoji="0" lang="en-US" sz="18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efficiency </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 transportation for the following targeted populations:</a:t>
              </a:r>
            </a:p>
          </p:txBody>
        </p:sp>
        <p:grpSp>
          <p:nvGrpSpPr>
            <p:cNvPr id="40" name="Group 39">
              <a:extLst>
                <a:ext uri="{FF2B5EF4-FFF2-40B4-BE49-F238E27FC236}">
                  <a16:creationId xmlns:a16="http://schemas.microsoft.com/office/drawing/2014/main" id="{EFD5DFDF-D542-4626-B2C7-0EA1B57781EE}"/>
                </a:ext>
              </a:extLst>
            </p:cNvPr>
            <p:cNvGrpSpPr/>
            <p:nvPr/>
          </p:nvGrpSpPr>
          <p:grpSpPr>
            <a:xfrm>
              <a:off x="865909" y="3524333"/>
              <a:ext cx="3636943" cy="369332"/>
              <a:chOff x="1344403" y="3493286"/>
              <a:chExt cx="4849255" cy="492442"/>
            </a:xfrm>
          </p:grpSpPr>
          <p:sp>
            <p:nvSpPr>
              <p:cNvPr id="41" name="TextBox 40">
                <a:extLst>
                  <a:ext uri="{FF2B5EF4-FFF2-40B4-BE49-F238E27FC236}">
                    <a16:creationId xmlns:a16="http://schemas.microsoft.com/office/drawing/2014/main" id="{D727A507-7A75-4A88-A328-EAE604D2FE15}"/>
                  </a:ext>
                </a:extLst>
              </p:cNvPr>
              <p:cNvSpPr txBox="1"/>
              <p:nvPr/>
            </p:nvSpPr>
            <p:spPr>
              <a:xfrm>
                <a:off x="1914018" y="3493286"/>
                <a:ext cx="4279640" cy="49244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orbel" panose="020B0503020204020204"/>
                    <a:ea typeface="ＭＳ Ｐゴシック" charset="-128"/>
                    <a:cs typeface="Arial" panose="020B0604020202020204" pitchFamily="34" charset="0"/>
                  </a:rPr>
                  <a:t>Individuals with Disabilities</a:t>
                </a:r>
              </a:p>
            </p:txBody>
          </p:sp>
          <p:sp>
            <p:nvSpPr>
              <p:cNvPr id="42" name="Freeform 47">
                <a:extLst>
                  <a:ext uri="{FF2B5EF4-FFF2-40B4-BE49-F238E27FC236}">
                    <a16:creationId xmlns:a16="http://schemas.microsoft.com/office/drawing/2014/main" id="{B7DA4F1F-4B66-4DDA-838A-1E954CF3A016}"/>
                  </a:ext>
                </a:extLst>
              </p:cNvPr>
              <p:cNvSpPr>
                <a:spLocks noEditPoints="1"/>
              </p:cNvSpPr>
              <p:nvPr/>
            </p:nvSpPr>
            <p:spPr bwMode="auto">
              <a:xfrm>
                <a:off x="1344403" y="3495667"/>
                <a:ext cx="487680" cy="487679"/>
              </a:xfrm>
              <a:custGeom>
                <a:avLst/>
                <a:gdLst/>
                <a:ahLst/>
                <a:cxnLst>
                  <a:cxn ang="0">
                    <a:pos x="323" y="162"/>
                  </a:cxn>
                  <a:cxn ang="0">
                    <a:pos x="161" y="324"/>
                  </a:cxn>
                  <a:cxn ang="0">
                    <a:pos x="0" y="162"/>
                  </a:cxn>
                  <a:cxn ang="0">
                    <a:pos x="161" y="0"/>
                  </a:cxn>
                  <a:cxn ang="0">
                    <a:pos x="323" y="162"/>
                  </a:cxn>
                  <a:cxn ang="0">
                    <a:pos x="267" y="169"/>
                  </a:cxn>
                  <a:cxn ang="0">
                    <a:pos x="267" y="166"/>
                  </a:cxn>
                  <a:cxn ang="0">
                    <a:pos x="227" y="139"/>
                  </a:cxn>
                  <a:cxn ang="0">
                    <a:pos x="195" y="139"/>
                  </a:cxn>
                  <a:cxn ang="0">
                    <a:pos x="162" y="180"/>
                  </a:cxn>
                  <a:cxn ang="0">
                    <a:pos x="130" y="139"/>
                  </a:cxn>
                  <a:cxn ang="0">
                    <a:pos x="98" y="139"/>
                  </a:cxn>
                  <a:cxn ang="0">
                    <a:pos x="59" y="166"/>
                  </a:cxn>
                  <a:cxn ang="0">
                    <a:pos x="58" y="169"/>
                  </a:cxn>
                  <a:cxn ang="0">
                    <a:pos x="48" y="228"/>
                  </a:cxn>
                  <a:cxn ang="0">
                    <a:pos x="84" y="268"/>
                  </a:cxn>
                  <a:cxn ang="0">
                    <a:pos x="95" y="207"/>
                  </a:cxn>
                  <a:cxn ang="0">
                    <a:pos x="107" y="207"/>
                  </a:cxn>
                  <a:cxn ang="0">
                    <a:pos x="104" y="280"/>
                  </a:cxn>
                  <a:cxn ang="0">
                    <a:pos x="162" y="295"/>
                  </a:cxn>
                  <a:cxn ang="0">
                    <a:pos x="221" y="280"/>
                  </a:cxn>
                  <a:cxn ang="0">
                    <a:pos x="218" y="207"/>
                  </a:cxn>
                  <a:cxn ang="0">
                    <a:pos x="230" y="207"/>
                  </a:cxn>
                  <a:cxn ang="0">
                    <a:pos x="241" y="268"/>
                  </a:cxn>
                  <a:cxn ang="0">
                    <a:pos x="277" y="228"/>
                  </a:cxn>
                  <a:cxn ang="0">
                    <a:pos x="267" y="169"/>
                  </a:cxn>
                  <a:cxn ang="0">
                    <a:pos x="115" y="78"/>
                  </a:cxn>
                  <a:cxn ang="0">
                    <a:pos x="162" y="30"/>
                  </a:cxn>
                  <a:cxn ang="0">
                    <a:pos x="162" y="30"/>
                  </a:cxn>
                  <a:cxn ang="0">
                    <a:pos x="210" y="78"/>
                  </a:cxn>
                  <a:cxn ang="0">
                    <a:pos x="162" y="125"/>
                  </a:cxn>
                  <a:cxn ang="0">
                    <a:pos x="115" y="78"/>
                  </a:cxn>
                </a:cxnLst>
                <a:rect l="0" t="0" r="r" b="b"/>
                <a:pathLst>
                  <a:path w="323" h="324">
                    <a:moveTo>
                      <a:pt x="323" y="162"/>
                    </a:moveTo>
                    <a:cubicBezTo>
                      <a:pt x="323" y="251"/>
                      <a:pt x="251" y="324"/>
                      <a:pt x="161" y="324"/>
                    </a:cubicBezTo>
                    <a:cubicBezTo>
                      <a:pt x="72" y="324"/>
                      <a:pt x="0" y="251"/>
                      <a:pt x="0" y="162"/>
                    </a:cubicBezTo>
                    <a:cubicBezTo>
                      <a:pt x="0" y="73"/>
                      <a:pt x="72" y="0"/>
                      <a:pt x="161" y="0"/>
                    </a:cubicBezTo>
                    <a:cubicBezTo>
                      <a:pt x="251" y="0"/>
                      <a:pt x="323" y="73"/>
                      <a:pt x="323" y="162"/>
                    </a:cubicBezTo>
                    <a:close/>
                    <a:moveTo>
                      <a:pt x="267" y="169"/>
                    </a:moveTo>
                    <a:cubicBezTo>
                      <a:pt x="267" y="168"/>
                      <a:pt x="267" y="167"/>
                      <a:pt x="267" y="166"/>
                    </a:cubicBezTo>
                    <a:cubicBezTo>
                      <a:pt x="262" y="150"/>
                      <a:pt x="245" y="139"/>
                      <a:pt x="227" y="139"/>
                    </a:cubicBezTo>
                    <a:cubicBezTo>
                      <a:pt x="195" y="139"/>
                      <a:pt x="195" y="139"/>
                      <a:pt x="195" y="139"/>
                    </a:cubicBezTo>
                    <a:cubicBezTo>
                      <a:pt x="162" y="180"/>
                      <a:pt x="162" y="180"/>
                      <a:pt x="162" y="180"/>
                    </a:cubicBezTo>
                    <a:cubicBezTo>
                      <a:pt x="130" y="139"/>
                      <a:pt x="130" y="139"/>
                      <a:pt x="130" y="139"/>
                    </a:cubicBezTo>
                    <a:cubicBezTo>
                      <a:pt x="98" y="139"/>
                      <a:pt x="98" y="139"/>
                      <a:pt x="98" y="139"/>
                    </a:cubicBezTo>
                    <a:cubicBezTo>
                      <a:pt x="80" y="139"/>
                      <a:pt x="63" y="150"/>
                      <a:pt x="59" y="166"/>
                    </a:cubicBezTo>
                    <a:cubicBezTo>
                      <a:pt x="58" y="167"/>
                      <a:pt x="58" y="168"/>
                      <a:pt x="58" y="169"/>
                    </a:cubicBezTo>
                    <a:cubicBezTo>
                      <a:pt x="48" y="228"/>
                      <a:pt x="48" y="228"/>
                      <a:pt x="48" y="228"/>
                    </a:cubicBezTo>
                    <a:cubicBezTo>
                      <a:pt x="57" y="244"/>
                      <a:pt x="70" y="258"/>
                      <a:pt x="84" y="268"/>
                    </a:cubicBezTo>
                    <a:cubicBezTo>
                      <a:pt x="95" y="207"/>
                      <a:pt x="95" y="207"/>
                      <a:pt x="95" y="207"/>
                    </a:cubicBezTo>
                    <a:cubicBezTo>
                      <a:pt x="107" y="207"/>
                      <a:pt x="107" y="207"/>
                      <a:pt x="107" y="207"/>
                    </a:cubicBezTo>
                    <a:cubicBezTo>
                      <a:pt x="104" y="280"/>
                      <a:pt x="104" y="280"/>
                      <a:pt x="104" y="280"/>
                    </a:cubicBezTo>
                    <a:cubicBezTo>
                      <a:pt x="121" y="290"/>
                      <a:pt x="141" y="295"/>
                      <a:pt x="162" y="295"/>
                    </a:cubicBezTo>
                    <a:cubicBezTo>
                      <a:pt x="183" y="295"/>
                      <a:pt x="204" y="290"/>
                      <a:pt x="221" y="280"/>
                    </a:cubicBezTo>
                    <a:cubicBezTo>
                      <a:pt x="218" y="207"/>
                      <a:pt x="218" y="207"/>
                      <a:pt x="218" y="207"/>
                    </a:cubicBezTo>
                    <a:cubicBezTo>
                      <a:pt x="230" y="207"/>
                      <a:pt x="230" y="207"/>
                      <a:pt x="230" y="207"/>
                    </a:cubicBezTo>
                    <a:cubicBezTo>
                      <a:pt x="241" y="268"/>
                      <a:pt x="241" y="268"/>
                      <a:pt x="241" y="268"/>
                    </a:cubicBezTo>
                    <a:cubicBezTo>
                      <a:pt x="255" y="258"/>
                      <a:pt x="268" y="244"/>
                      <a:pt x="277" y="228"/>
                    </a:cubicBezTo>
                    <a:lnTo>
                      <a:pt x="267" y="169"/>
                    </a:lnTo>
                    <a:close/>
                    <a:moveTo>
                      <a:pt x="115" y="78"/>
                    </a:moveTo>
                    <a:cubicBezTo>
                      <a:pt x="115" y="52"/>
                      <a:pt x="136" y="30"/>
                      <a:pt x="162" y="30"/>
                    </a:cubicBezTo>
                    <a:cubicBezTo>
                      <a:pt x="162" y="30"/>
                      <a:pt x="162" y="30"/>
                      <a:pt x="162" y="30"/>
                    </a:cubicBezTo>
                    <a:cubicBezTo>
                      <a:pt x="189" y="30"/>
                      <a:pt x="210" y="52"/>
                      <a:pt x="210" y="78"/>
                    </a:cubicBezTo>
                    <a:cubicBezTo>
                      <a:pt x="210" y="104"/>
                      <a:pt x="189" y="125"/>
                      <a:pt x="162" y="125"/>
                    </a:cubicBezTo>
                    <a:cubicBezTo>
                      <a:pt x="136" y="125"/>
                      <a:pt x="115" y="104"/>
                      <a:pt x="115" y="78"/>
                    </a:cubicBezTo>
                    <a:close/>
                  </a:path>
                </a:pathLst>
              </a:custGeom>
              <a:solidFill>
                <a:srgbClr val="ED7D3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43" name="Group 42">
              <a:extLst>
                <a:ext uri="{FF2B5EF4-FFF2-40B4-BE49-F238E27FC236}">
                  <a16:creationId xmlns:a16="http://schemas.microsoft.com/office/drawing/2014/main" id="{48DE2575-6BEB-456E-8AA8-2475BDA23B27}"/>
                </a:ext>
              </a:extLst>
            </p:cNvPr>
            <p:cNvGrpSpPr/>
            <p:nvPr/>
          </p:nvGrpSpPr>
          <p:grpSpPr>
            <a:xfrm>
              <a:off x="865909" y="4221370"/>
              <a:ext cx="2497608" cy="369333"/>
              <a:chOff x="1344401" y="4105878"/>
              <a:chExt cx="3330144" cy="492443"/>
            </a:xfrm>
          </p:grpSpPr>
          <p:sp>
            <p:nvSpPr>
              <p:cNvPr id="44" name="Freeform 48">
                <a:extLst>
                  <a:ext uri="{FF2B5EF4-FFF2-40B4-BE49-F238E27FC236}">
                    <a16:creationId xmlns:a16="http://schemas.microsoft.com/office/drawing/2014/main" id="{56154604-67B2-4ED2-B74F-062707701C67}"/>
                  </a:ext>
                </a:extLst>
              </p:cNvPr>
              <p:cNvSpPr>
                <a:spLocks noEditPoints="1"/>
              </p:cNvSpPr>
              <p:nvPr/>
            </p:nvSpPr>
            <p:spPr bwMode="auto">
              <a:xfrm>
                <a:off x="1344401" y="4105878"/>
                <a:ext cx="487680" cy="487680"/>
              </a:xfrm>
              <a:custGeom>
                <a:avLst/>
                <a:gdLst/>
                <a:ahLst/>
                <a:cxnLst>
                  <a:cxn ang="0">
                    <a:pos x="323" y="162"/>
                  </a:cxn>
                  <a:cxn ang="0">
                    <a:pos x="161" y="324"/>
                  </a:cxn>
                  <a:cxn ang="0">
                    <a:pos x="0" y="162"/>
                  </a:cxn>
                  <a:cxn ang="0">
                    <a:pos x="161" y="0"/>
                  </a:cxn>
                  <a:cxn ang="0">
                    <a:pos x="323" y="162"/>
                  </a:cxn>
                  <a:cxn ang="0">
                    <a:pos x="267" y="169"/>
                  </a:cxn>
                  <a:cxn ang="0">
                    <a:pos x="267" y="166"/>
                  </a:cxn>
                  <a:cxn ang="0">
                    <a:pos x="227" y="139"/>
                  </a:cxn>
                  <a:cxn ang="0">
                    <a:pos x="195" y="139"/>
                  </a:cxn>
                  <a:cxn ang="0">
                    <a:pos x="162" y="180"/>
                  </a:cxn>
                  <a:cxn ang="0">
                    <a:pos x="130" y="139"/>
                  </a:cxn>
                  <a:cxn ang="0">
                    <a:pos x="98" y="139"/>
                  </a:cxn>
                  <a:cxn ang="0">
                    <a:pos x="59" y="166"/>
                  </a:cxn>
                  <a:cxn ang="0">
                    <a:pos x="58" y="169"/>
                  </a:cxn>
                  <a:cxn ang="0">
                    <a:pos x="48" y="228"/>
                  </a:cxn>
                  <a:cxn ang="0">
                    <a:pos x="84" y="268"/>
                  </a:cxn>
                  <a:cxn ang="0">
                    <a:pos x="95" y="207"/>
                  </a:cxn>
                  <a:cxn ang="0">
                    <a:pos x="107" y="207"/>
                  </a:cxn>
                  <a:cxn ang="0">
                    <a:pos x="104" y="280"/>
                  </a:cxn>
                  <a:cxn ang="0">
                    <a:pos x="162" y="295"/>
                  </a:cxn>
                  <a:cxn ang="0">
                    <a:pos x="221" y="280"/>
                  </a:cxn>
                  <a:cxn ang="0">
                    <a:pos x="218" y="207"/>
                  </a:cxn>
                  <a:cxn ang="0">
                    <a:pos x="230" y="207"/>
                  </a:cxn>
                  <a:cxn ang="0">
                    <a:pos x="241" y="268"/>
                  </a:cxn>
                  <a:cxn ang="0">
                    <a:pos x="277" y="228"/>
                  </a:cxn>
                  <a:cxn ang="0">
                    <a:pos x="267" y="169"/>
                  </a:cxn>
                  <a:cxn ang="0">
                    <a:pos x="115" y="78"/>
                  </a:cxn>
                  <a:cxn ang="0">
                    <a:pos x="162" y="30"/>
                  </a:cxn>
                  <a:cxn ang="0">
                    <a:pos x="162" y="30"/>
                  </a:cxn>
                  <a:cxn ang="0">
                    <a:pos x="210" y="78"/>
                  </a:cxn>
                  <a:cxn ang="0">
                    <a:pos x="162" y="125"/>
                  </a:cxn>
                  <a:cxn ang="0">
                    <a:pos x="115" y="78"/>
                  </a:cxn>
                </a:cxnLst>
                <a:rect l="0" t="0" r="r" b="b"/>
                <a:pathLst>
                  <a:path w="323" h="324">
                    <a:moveTo>
                      <a:pt x="323" y="162"/>
                    </a:moveTo>
                    <a:cubicBezTo>
                      <a:pt x="323" y="251"/>
                      <a:pt x="251" y="324"/>
                      <a:pt x="161" y="324"/>
                    </a:cubicBezTo>
                    <a:cubicBezTo>
                      <a:pt x="72" y="324"/>
                      <a:pt x="0" y="251"/>
                      <a:pt x="0" y="162"/>
                    </a:cubicBezTo>
                    <a:cubicBezTo>
                      <a:pt x="0" y="73"/>
                      <a:pt x="72" y="0"/>
                      <a:pt x="161" y="0"/>
                    </a:cubicBezTo>
                    <a:cubicBezTo>
                      <a:pt x="251" y="0"/>
                      <a:pt x="323" y="73"/>
                      <a:pt x="323" y="162"/>
                    </a:cubicBezTo>
                    <a:close/>
                    <a:moveTo>
                      <a:pt x="267" y="169"/>
                    </a:moveTo>
                    <a:cubicBezTo>
                      <a:pt x="267" y="168"/>
                      <a:pt x="267" y="167"/>
                      <a:pt x="267" y="166"/>
                    </a:cubicBezTo>
                    <a:cubicBezTo>
                      <a:pt x="262" y="150"/>
                      <a:pt x="245" y="139"/>
                      <a:pt x="227" y="139"/>
                    </a:cubicBezTo>
                    <a:cubicBezTo>
                      <a:pt x="195" y="139"/>
                      <a:pt x="195" y="139"/>
                      <a:pt x="195" y="139"/>
                    </a:cubicBezTo>
                    <a:cubicBezTo>
                      <a:pt x="162" y="180"/>
                      <a:pt x="162" y="180"/>
                      <a:pt x="162" y="180"/>
                    </a:cubicBezTo>
                    <a:cubicBezTo>
                      <a:pt x="130" y="139"/>
                      <a:pt x="130" y="139"/>
                      <a:pt x="130" y="139"/>
                    </a:cubicBezTo>
                    <a:cubicBezTo>
                      <a:pt x="98" y="139"/>
                      <a:pt x="98" y="139"/>
                      <a:pt x="98" y="139"/>
                    </a:cubicBezTo>
                    <a:cubicBezTo>
                      <a:pt x="80" y="139"/>
                      <a:pt x="63" y="150"/>
                      <a:pt x="59" y="166"/>
                    </a:cubicBezTo>
                    <a:cubicBezTo>
                      <a:pt x="58" y="167"/>
                      <a:pt x="58" y="168"/>
                      <a:pt x="58" y="169"/>
                    </a:cubicBezTo>
                    <a:cubicBezTo>
                      <a:pt x="48" y="228"/>
                      <a:pt x="48" y="228"/>
                      <a:pt x="48" y="228"/>
                    </a:cubicBezTo>
                    <a:cubicBezTo>
                      <a:pt x="57" y="244"/>
                      <a:pt x="70" y="258"/>
                      <a:pt x="84" y="268"/>
                    </a:cubicBezTo>
                    <a:cubicBezTo>
                      <a:pt x="95" y="207"/>
                      <a:pt x="95" y="207"/>
                      <a:pt x="95" y="207"/>
                    </a:cubicBezTo>
                    <a:cubicBezTo>
                      <a:pt x="107" y="207"/>
                      <a:pt x="107" y="207"/>
                      <a:pt x="107" y="207"/>
                    </a:cubicBezTo>
                    <a:cubicBezTo>
                      <a:pt x="104" y="280"/>
                      <a:pt x="104" y="280"/>
                      <a:pt x="104" y="280"/>
                    </a:cubicBezTo>
                    <a:cubicBezTo>
                      <a:pt x="121" y="290"/>
                      <a:pt x="141" y="295"/>
                      <a:pt x="162" y="295"/>
                    </a:cubicBezTo>
                    <a:cubicBezTo>
                      <a:pt x="183" y="295"/>
                      <a:pt x="204" y="290"/>
                      <a:pt x="221" y="280"/>
                    </a:cubicBezTo>
                    <a:cubicBezTo>
                      <a:pt x="218" y="207"/>
                      <a:pt x="218" y="207"/>
                      <a:pt x="218" y="207"/>
                    </a:cubicBezTo>
                    <a:cubicBezTo>
                      <a:pt x="230" y="207"/>
                      <a:pt x="230" y="207"/>
                      <a:pt x="230" y="207"/>
                    </a:cubicBezTo>
                    <a:cubicBezTo>
                      <a:pt x="241" y="268"/>
                      <a:pt x="241" y="268"/>
                      <a:pt x="241" y="268"/>
                    </a:cubicBezTo>
                    <a:cubicBezTo>
                      <a:pt x="255" y="258"/>
                      <a:pt x="268" y="244"/>
                      <a:pt x="277" y="228"/>
                    </a:cubicBezTo>
                    <a:lnTo>
                      <a:pt x="267" y="169"/>
                    </a:lnTo>
                    <a:close/>
                    <a:moveTo>
                      <a:pt x="115" y="78"/>
                    </a:moveTo>
                    <a:cubicBezTo>
                      <a:pt x="115" y="52"/>
                      <a:pt x="136" y="30"/>
                      <a:pt x="162" y="30"/>
                    </a:cubicBezTo>
                    <a:cubicBezTo>
                      <a:pt x="162" y="30"/>
                      <a:pt x="162" y="30"/>
                      <a:pt x="162" y="30"/>
                    </a:cubicBezTo>
                    <a:cubicBezTo>
                      <a:pt x="189" y="30"/>
                      <a:pt x="210" y="52"/>
                      <a:pt x="210" y="78"/>
                    </a:cubicBezTo>
                    <a:cubicBezTo>
                      <a:pt x="210" y="104"/>
                      <a:pt x="189" y="125"/>
                      <a:pt x="162" y="125"/>
                    </a:cubicBezTo>
                    <a:cubicBezTo>
                      <a:pt x="136" y="125"/>
                      <a:pt x="115" y="104"/>
                      <a:pt x="115" y="78"/>
                    </a:cubicBezTo>
                    <a:close/>
                  </a:path>
                </a:pathLst>
              </a:custGeom>
              <a:solidFill>
                <a:srgbClr val="ED7D3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5839E27C-9202-469B-97C2-6BD1014EF8C5}"/>
                  </a:ext>
                </a:extLst>
              </p:cNvPr>
              <p:cNvSpPr/>
              <p:nvPr/>
            </p:nvSpPr>
            <p:spPr>
              <a:xfrm>
                <a:off x="1914016" y="4105878"/>
                <a:ext cx="2760529" cy="492443"/>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orbel" panose="020B0503020204020204"/>
                    <a:ea typeface="ＭＳ Ｐゴシック" charset="-128"/>
                    <a:cs typeface="Arial" panose="020B0604020202020204" pitchFamily="34" charset="0"/>
                  </a:rPr>
                  <a:t>Older Adults</a:t>
                </a:r>
              </a:p>
            </p:txBody>
          </p:sp>
        </p:grpSp>
        <p:grpSp>
          <p:nvGrpSpPr>
            <p:cNvPr id="46" name="Group 45">
              <a:extLst>
                <a:ext uri="{FF2B5EF4-FFF2-40B4-BE49-F238E27FC236}">
                  <a16:creationId xmlns:a16="http://schemas.microsoft.com/office/drawing/2014/main" id="{C541B929-02D4-462C-9668-8B3AFB3862C8}"/>
                </a:ext>
              </a:extLst>
            </p:cNvPr>
            <p:cNvGrpSpPr/>
            <p:nvPr/>
          </p:nvGrpSpPr>
          <p:grpSpPr>
            <a:xfrm>
              <a:off x="865909" y="4914836"/>
              <a:ext cx="3208164" cy="369332"/>
              <a:chOff x="1328503" y="4292549"/>
              <a:chExt cx="4277551" cy="492441"/>
            </a:xfrm>
          </p:grpSpPr>
          <p:sp>
            <p:nvSpPr>
              <p:cNvPr id="47" name="Freeform 49">
                <a:extLst>
                  <a:ext uri="{FF2B5EF4-FFF2-40B4-BE49-F238E27FC236}">
                    <a16:creationId xmlns:a16="http://schemas.microsoft.com/office/drawing/2014/main" id="{245F73E0-1F29-4B1B-A80D-61CAAE7B4E3E}"/>
                  </a:ext>
                </a:extLst>
              </p:cNvPr>
              <p:cNvSpPr>
                <a:spLocks noEditPoints="1"/>
              </p:cNvSpPr>
              <p:nvPr/>
            </p:nvSpPr>
            <p:spPr bwMode="auto">
              <a:xfrm>
                <a:off x="1328503" y="4297311"/>
                <a:ext cx="487680" cy="487679"/>
              </a:xfrm>
              <a:custGeom>
                <a:avLst/>
                <a:gdLst/>
                <a:ahLst/>
                <a:cxnLst>
                  <a:cxn ang="0">
                    <a:pos x="323" y="162"/>
                  </a:cxn>
                  <a:cxn ang="0">
                    <a:pos x="161" y="324"/>
                  </a:cxn>
                  <a:cxn ang="0">
                    <a:pos x="0" y="162"/>
                  </a:cxn>
                  <a:cxn ang="0">
                    <a:pos x="161" y="0"/>
                  </a:cxn>
                  <a:cxn ang="0">
                    <a:pos x="323" y="162"/>
                  </a:cxn>
                  <a:cxn ang="0">
                    <a:pos x="267" y="169"/>
                  </a:cxn>
                  <a:cxn ang="0">
                    <a:pos x="267" y="166"/>
                  </a:cxn>
                  <a:cxn ang="0">
                    <a:pos x="227" y="139"/>
                  </a:cxn>
                  <a:cxn ang="0">
                    <a:pos x="195" y="139"/>
                  </a:cxn>
                  <a:cxn ang="0">
                    <a:pos x="162" y="180"/>
                  </a:cxn>
                  <a:cxn ang="0">
                    <a:pos x="130" y="139"/>
                  </a:cxn>
                  <a:cxn ang="0">
                    <a:pos x="98" y="139"/>
                  </a:cxn>
                  <a:cxn ang="0">
                    <a:pos x="59" y="166"/>
                  </a:cxn>
                  <a:cxn ang="0">
                    <a:pos x="58" y="169"/>
                  </a:cxn>
                  <a:cxn ang="0">
                    <a:pos x="48" y="228"/>
                  </a:cxn>
                  <a:cxn ang="0">
                    <a:pos x="84" y="268"/>
                  </a:cxn>
                  <a:cxn ang="0">
                    <a:pos x="95" y="207"/>
                  </a:cxn>
                  <a:cxn ang="0">
                    <a:pos x="107" y="207"/>
                  </a:cxn>
                  <a:cxn ang="0">
                    <a:pos x="104" y="280"/>
                  </a:cxn>
                  <a:cxn ang="0">
                    <a:pos x="162" y="295"/>
                  </a:cxn>
                  <a:cxn ang="0">
                    <a:pos x="221" y="280"/>
                  </a:cxn>
                  <a:cxn ang="0">
                    <a:pos x="218" y="207"/>
                  </a:cxn>
                  <a:cxn ang="0">
                    <a:pos x="230" y="207"/>
                  </a:cxn>
                  <a:cxn ang="0">
                    <a:pos x="241" y="268"/>
                  </a:cxn>
                  <a:cxn ang="0">
                    <a:pos x="277" y="228"/>
                  </a:cxn>
                  <a:cxn ang="0">
                    <a:pos x="267" y="169"/>
                  </a:cxn>
                  <a:cxn ang="0">
                    <a:pos x="115" y="78"/>
                  </a:cxn>
                  <a:cxn ang="0">
                    <a:pos x="162" y="30"/>
                  </a:cxn>
                  <a:cxn ang="0">
                    <a:pos x="162" y="30"/>
                  </a:cxn>
                  <a:cxn ang="0">
                    <a:pos x="210" y="78"/>
                  </a:cxn>
                  <a:cxn ang="0">
                    <a:pos x="162" y="125"/>
                  </a:cxn>
                  <a:cxn ang="0">
                    <a:pos x="115" y="78"/>
                  </a:cxn>
                </a:cxnLst>
                <a:rect l="0" t="0" r="r" b="b"/>
                <a:pathLst>
                  <a:path w="323" h="324">
                    <a:moveTo>
                      <a:pt x="323" y="162"/>
                    </a:moveTo>
                    <a:cubicBezTo>
                      <a:pt x="323" y="251"/>
                      <a:pt x="251" y="324"/>
                      <a:pt x="161" y="324"/>
                    </a:cubicBezTo>
                    <a:cubicBezTo>
                      <a:pt x="72" y="324"/>
                      <a:pt x="0" y="251"/>
                      <a:pt x="0" y="162"/>
                    </a:cubicBezTo>
                    <a:cubicBezTo>
                      <a:pt x="0" y="73"/>
                      <a:pt x="72" y="0"/>
                      <a:pt x="161" y="0"/>
                    </a:cubicBezTo>
                    <a:cubicBezTo>
                      <a:pt x="251" y="0"/>
                      <a:pt x="323" y="73"/>
                      <a:pt x="323" y="162"/>
                    </a:cubicBezTo>
                    <a:close/>
                    <a:moveTo>
                      <a:pt x="267" y="169"/>
                    </a:moveTo>
                    <a:cubicBezTo>
                      <a:pt x="267" y="168"/>
                      <a:pt x="267" y="167"/>
                      <a:pt x="267" y="166"/>
                    </a:cubicBezTo>
                    <a:cubicBezTo>
                      <a:pt x="262" y="150"/>
                      <a:pt x="245" y="139"/>
                      <a:pt x="227" y="139"/>
                    </a:cubicBezTo>
                    <a:cubicBezTo>
                      <a:pt x="195" y="139"/>
                      <a:pt x="195" y="139"/>
                      <a:pt x="195" y="139"/>
                    </a:cubicBezTo>
                    <a:cubicBezTo>
                      <a:pt x="162" y="180"/>
                      <a:pt x="162" y="180"/>
                      <a:pt x="162" y="180"/>
                    </a:cubicBezTo>
                    <a:cubicBezTo>
                      <a:pt x="130" y="139"/>
                      <a:pt x="130" y="139"/>
                      <a:pt x="130" y="139"/>
                    </a:cubicBezTo>
                    <a:cubicBezTo>
                      <a:pt x="98" y="139"/>
                      <a:pt x="98" y="139"/>
                      <a:pt x="98" y="139"/>
                    </a:cubicBezTo>
                    <a:cubicBezTo>
                      <a:pt x="80" y="139"/>
                      <a:pt x="63" y="150"/>
                      <a:pt x="59" y="166"/>
                    </a:cubicBezTo>
                    <a:cubicBezTo>
                      <a:pt x="58" y="167"/>
                      <a:pt x="58" y="168"/>
                      <a:pt x="58" y="169"/>
                    </a:cubicBezTo>
                    <a:cubicBezTo>
                      <a:pt x="48" y="228"/>
                      <a:pt x="48" y="228"/>
                      <a:pt x="48" y="228"/>
                    </a:cubicBezTo>
                    <a:cubicBezTo>
                      <a:pt x="57" y="244"/>
                      <a:pt x="70" y="258"/>
                      <a:pt x="84" y="268"/>
                    </a:cubicBezTo>
                    <a:cubicBezTo>
                      <a:pt x="95" y="207"/>
                      <a:pt x="95" y="207"/>
                      <a:pt x="95" y="207"/>
                    </a:cubicBezTo>
                    <a:cubicBezTo>
                      <a:pt x="107" y="207"/>
                      <a:pt x="107" y="207"/>
                      <a:pt x="107" y="207"/>
                    </a:cubicBezTo>
                    <a:cubicBezTo>
                      <a:pt x="104" y="280"/>
                      <a:pt x="104" y="280"/>
                      <a:pt x="104" y="280"/>
                    </a:cubicBezTo>
                    <a:cubicBezTo>
                      <a:pt x="121" y="290"/>
                      <a:pt x="141" y="295"/>
                      <a:pt x="162" y="295"/>
                    </a:cubicBezTo>
                    <a:cubicBezTo>
                      <a:pt x="183" y="295"/>
                      <a:pt x="204" y="290"/>
                      <a:pt x="221" y="280"/>
                    </a:cubicBezTo>
                    <a:cubicBezTo>
                      <a:pt x="218" y="207"/>
                      <a:pt x="218" y="207"/>
                      <a:pt x="218" y="207"/>
                    </a:cubicBezTo>
                    <a:cubicBezTo>
                      <a:pt x="230" y="207"/>
                      <a:pt x="230" y="207"/>
                      <a:pt x="230" y="207"/>
                    </a:cubicBezTo>
                    <a:cubicBezTo>
                      <a:pt x="241" y="268"/>
                      <a:pt x="241" y="268"/>
                      <a:pt x="241" y="268"/>
                    </a:cubicBezTo>
                    <a:cubicBezTo>
                      <a:pt x="255" y="258"/>
                      <a:pt x="268" y="244"/>
                      <a:pt x="277" y="228"/>
                    </a:cubicBezTo>
                    <a:lnTo>
                      <a:pt x="267" y="169"/>
                    </a:lnTo>
                    <a:close/>
                    <a:moveTo>
                      <a:pt x="115" y="78"/>
                    </a:moveTo>
                    <a:cubicBezTo>
                      <a:pt x="115" y="52"/>
                      <a:pt x="136" y="30"/>
                      <a:pt x="162" y="30"/>
                    </a:cubicBezTo>
                    <a:cubicBezTo>
                      <a:pt x="162" y="30"/>
                      <a:pt x="162" y="30"/>
                      <a:pt x="162" y="30"/>
                    </a:cubicBezTo>
                    <a:cubicBezTo>
                      <a:pt x="189" y="30"/>
                      <a:pt x="210" y="52"/>
                      <a:pt x="210" y="78"/>
                    </a:cubicBezTo>
                    <a:cubicBezTo>
                      <a:pt x="210" y="104"/>
                      <a:pt x="189" y="125"/>
                      <a:pt x="162" y="125"/>
                    </a:cubicBezTo>
                    <a:cubicBezTo>
                      <a:pt x="136" y="125"/>
                      <a:pt x="115" y="104"/>
                      <a:pt x="115" y="78"/>
                    </a:cubicBezTo>
                    <a:close/>
                  </a:path>
                </a:pathLst>
              </a:custGeom>
              <a:solidFill>
                <a:srgbClr val="ED7D3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B4B13745-1043-480F-B8D6-5278B20B3243}"/>
                  </a:ext>
                </a:extLst>
              </p:cNvPr>
              <p:cNvSpPr/>
              <p:nvPr/>
            </p:nvSpPr>
            <p:spPr>
              <a:xfrm>
                <a:off x="1910170" y="4292549"/>
                <a:ext cx="3695884" cy="49244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orbel" panose="020B0503020204020204"/>
                    <a:ea typeface="ＭＳ Ｐゴシック" charset="-128"/>
                    <a:cs typeface="Arial" panose="020B0604020202020204" pitchFamily="34" charset="0"/>
                  </a:rPr>
                  <a:t>Individuals of Low Income</a:t>
                </a:r>
              </a:p>
            </p:txBody>
          </p:sp>
        </p:grpSp>
        <p:pic>
          <p:nvPicPr>
            <p:cNvPr id="49" name="Graphic 48" descr="Target">
              <a:extLst>
                <a:ext uri="{FF2B5EF4-FFF2-40B4-BE49-F238E27FC236}">
                  <a16:creationId xmlns:a16="http://schemas.microsoft.com/office/drawing/2014/main" id="{A8CF6D08-2348-4868-B280-186FA3968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398" y="1051739"/>
              <a:ext cx="586181" cy="586181"/>
            </a:xfrm>
            <a:prstGeom prst="rect">
              <a:avLst/>
            </a:prstGeom>
          </p:spPr>
        </p:pic>
      </p:grpSp>
      <p:sp>
        <p:nvSpPr>
          <p:cNvPr id="8" name="Freeform 4843">
            <a:extLst>
              <a:ext uri="{FF2B5EF4-FFF2-40B4-BE49-F238E27FC236}">
                <a16:creationId xmlns:a16="http://schemas.microsoft.com/office/drawing/2014/main" id="{72C628C8-24E1-4C52-BCD1-30F32A60C05D}"/>
              </a:ext>
            </a:extLst>
          </p:cNvPr>
          <p:cNvSpPr>
            <a:spLocks noChangeAspect="1" noEditPoints="1"/>
          </p:cNvSpPr>
          <p:nvPr/>
        </p:nvSpPr>
        <p:spPr bwMode="auto">
          <a:xfrm>
            <a:off x="5867400" y="3526942"/>
            <a:ext cx="457200" cy="457200"/>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rgbClr val="319EB7"/>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5" name="TextBox 4">
            <a:extLst>
              <a:ext uri="{FF2B5EF4-FFF2-40B4-BE49-F238E27FC236}">
                <a16:creationId xmlns:a16="http://schemas.microsoft.com/office/drawing/2014/main" id="{A48AA8E2-4E6A-4870-ADF4-780D418E6A9D}"/>
              </a:ext>
            </a:extLst>
          </p:cNvPr>
          <p:cNvSpPr txBox="1"/>
          <p:nvPr/>
        </p:nvSpPr>
        <p:spPr>
          <a:xfrm>
            <a:off x="7267191" y="6383234"/>
            <a:ext cx="5758141"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Source: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Coordinating Council on Access and Mobility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0725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A267-4E3B-402B-B0CE-1FBCD80A42D1}"/>
              </a:ext>
            </a:extLst>
          </p:cNvPr>
          <p:cNvSpPr>
            <a:spLocks noGrp="1"/>
          </p:cNvSpPr>
          <p:nvPr>
            <p:ph type="title"/>
          </p:nvPr>
        </p:nvSpPr>
        <p:spPr/>
        <p:txBody>
          <a:bodyPr>
            <a:normAutofit/>
          </a:bodyPr>
          <a:lstStyle/>
          <a:p>
            <a:r>
              <a:rPr lang="en-US" sz="3200" b="1" dirty="0">
                <a:solidFill>
                  <a:srgbClr val="395B74"/>
                </a:solidFill>
                <a:latin typeface="Calibri" panose="020F0502020204030204" pitchFamily="34" charset="0"/>
                <a:cs typeface="Calibri" panose="020F0502020204030204" pitchFamily="34" charset="0"/>
              </a:rPr>
              <a:t>CCAM Program Inventory</a:t>
            </a:r>
          </a:p>
        </p:txBody>
      </p:sp>
      <p:sp>
        <p:nvSpPr>
          <p:cNvPr id="3" name="Content Placeholder 2">
            <a:extLst>
              <a:ext uri="{FF2B5EF4-FFF2-40B4-BE49-F238E27FC236}">
                <a16:creationId xmlns:a16="http://schemas.microsoft.com/office/drawing/2014/main" id="{4B756A10-D3F3-8140-4D9E-CC4324793A09}"/>
              </a:ext>
            </a:extLst>
          </p:cNvPr>
          <p:cNvSpPr>
            <a:spLocks noGrp="1"/>
          </p:cNvSpPr>
          <p:nvPr>
            <p:ph idx="1"/>
          </p:nvPr>
        </p:nvSpPr>
        <p:spPr>
          <a:xfrm>
            <a:off x="262465" y="723207"/>
            <a:ext cx="11443982" cy="828503"/>
          </a:xfrm>
        </p:spPr>
        <p:txBody>
          <a:bodyPr bIns="0" anchor="t" anchorCtr="0">
            <a:noAutofit/>
          </a:bodyPr>
          <a:lstStyle/>
          <a:p>
            <a:pPr marL="0" indent="0">
              <a:lnSpc>
                <a:spcPct val="110000"/>
              </a:lnSpc>
              <a:spcBef>
                <a:spcPts val="0"/>
              </a:spcBef>
              <a:buNone/>
            </a:pPr>
            <a:r>
              <a:rPr lang="en-US" sz="2000" dirty="0">
                <a:solidFill>
                  <a:schemeClr val="tx1"/>
                </a:solidFill>
                <a:latin typeface="Calibri" panose="020F0502020204030204" pitchFamily="34" charset="0"/>
                <a:cs typeface="Calibri" panose="020F0502020204030204" pitchFamily="34" charset="0"/>
              </a:rPr>
              <a:t>The </a:t>
            </a:r>
            <a:r>
              <a:rPr lang="en-US" sz="2000" dirty="0">
                <a:solidFill>
                  <a:schemeClr val="tx1"/>
                </a:solidFill>
                <a:latin typeface="Calibri" panose="020F0502020204030204" pitchFamily="34" charset="0"/>
                <a:cs typeface="Calibri" panose="020F0502020204030204" pitchFamily="34" charset="0"/>
                <a:hlinkClick r:id="rId3"/>
              </a:rPr>
              <a:t>CCAM Program Inventory</a:t>
            </a:r>
            <a:r>
              <a:rPr lang="en-US" sz="2000" dirty="0">
                <a:solidFill>
                  <a:schemeClr val="tx1"/>
                </a:solidFill>
                <a:latin typeface="Calibri" panose="020F0502020204030204" pitchFamily="34" charset="0"/>
                <a:cs typeface="Calibri" panose="020F0502020204030204" pitchFamily="34" charset="0"/>
              </a:rPr>
              <a:t> identifies 130 Federal programs that may provide funding for transportation for people with disabilities, older adults, and/or individuals of low income. </a:t>
            </a:r>
          </a:p>
        </p:txBody>
      </p:sp>
      <p:grpSp>
        <p:nvGrpSpPr>
          <p:cNvPr id="23" name="Group 22" descr="Sample of the 130 programs in the Coordinating Council on Access and Mobility Program Inventory. ">
            <a:extLst>
              <a:ext uri="{FF2B5EF4-FFF2-40B4-BE49-F238E27FC236}">
                <a16:creationId xmlns:a16="http://schemas.microsoft.com/office/drawing/2014/main" id="{31599668-B535-054A-054F-063ED0F24AE3}"/>
              </a:ext>
            </a:extLst>
          </p:cNvPr>
          <p:cNvGrpSpPr/>
          <p:nvPr/>
        </p:nvGrpSpPr>
        <p:grpSpPr>
          <a:xfrm>
            <a:off x="4825999" y="1939527"/>
            <a:ext cx="7489830" cy="4428673"/>
            <a:chOff x="1126668" y="1547869"/>
            <a:chExt cx="7729083" cy="4627976"/>
          </a:xfrm>
        </p:grpSpPr>
        <p:grpSp>
          <p:nvGrpSpPr>
            <p:cNvPr id="24" name="Group 23">
              <a:extLst>
                <a:ext uri="{FF2B5EF4-FFF2-40B4-BE49-F238E27FC236}">
                  <a16:creationId xmlns:a16="http://schemas.microsoft.com/office/drawing/2014/main" id="{F242365B-834F-CD2F-06C6-CAF4DA3CC39B}"/>
                </a:ext>
              </a:extLst>
            </p:cNvPr>
            <p:cNvGrpSpPr/>
            <p:nvPr/>
          </p:nvGrpSpPr>
          <p:grpSpPr>
            <a:xfrm>
              <a:off x="1126669" y="2668262"/>
              <a:ext cx="7500819" cy="1061829"/>
              <a:chOff x="1381997" y="2218892"/>
              <a:chExt cx="7500819" cy="1061829"/>
            </a:xfrm>
          </p:grpSpPr>
          <p:sp>
            <p:nvSpPr>
              <p:cNvPr id="40" name="Rectangle 39">
                <a:extLst>
                  <a:ext uri="{FF2B5EF4-FFF2-40B4-BE49-F238E27FC236}">
                    <a16:creationId xmlns:a16="http://schemas.microsoft.com/office/drawing/2014/main" id="{4B0A4FE8-CB4F-CAA2-8213-CB99B026D7FF}"/>
                  </a:ext>
                </a:extLst>
              </p:cNvPr>
              <p:cNvSpPr/>
              <p:nvPr/>
            </p:nvSpPr>
            <p:spPr>
              <a:xfrm>
                <a:off x="1381997" y="2218892"/>
                <a:ext cx="7500819" cy="1061829"/>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41" name="TextBox 40">
                <a:extLst>
                  <a:ext uri="{FF2B5EF4-FFF2-40B4-BE49-F238E27FC236}">
                    <a16:creationId xmlns:a16="http://schemas.microsoft.com/office/drawing/2014/main" id="{2AC7DB74-5D0C-44DB-97D6-33C200C46576}"/>
                  </a:ext>
                </a:extLst>
              </p:cNvPr>
              <p:cNvSpPr txBox="1"/>
              <p:nvPr/>
            </p:nvSpPr>
            <p:spPr>
              <a:xfrm>
                <a:off x="2144535" y="2246210"/>
                <a:ext cx="4204155" cy="948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Department of Transportation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Recreational Trails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Tribal Transportation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prstClr val="black"/>
                    </a:solidFill>
                    <a:latin typeface="Corbel" panose="020B0503020204020204" pitchFamily="34" charset="0"/>
                    <a:cs typeface="Arial" panose="020B0604020202020204" pitchFamily="34" charset="0"/>
                  </a:rPr>
                  <a:t>Tribal Transit Program</a:t>
                </a:r>
                <a:endPar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endParaRPr>
              </a:p>
            </p:txBody>
          </p:sp>
          <p:pic>
            <p:nvPicPr>
              <p:cNvPr id="42" name="Picture 41" descr="Image result for department of transportation logo">
                <a:extLst>
                  <a:ext uri="{FF2B5EF4-FFF2-40B4-BE49-F238E27FC236}">
                    <a16:creationId xmlns:a16="http://schemas.microsoft.com/office/drawing/2014/main" id="{4FE6B297-1C9A-E74C-4F71-734AA80F6A3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5152" y="2546997"/>
                <a:ext cx="461645" cy="455295"/>
              </a:xfrm>
              <a:prstGeom prst="rect">
                <a:avLst/>
              </a:prstGeom>
              <a:noFill/>
            </p:spPr>
          </p:pic>
        </p:grpSp>
        <p:grpSp>
          <p:nvGrpSpPr>
            <p:cNvPr id="25" name="Group 24">
              <a:extLst>
                <a:ext uri="{FF2B5EF4-FFF2-40B4-BE49-F238E27FC236}">
                  <a16:creationId xmlns:a16="http://schemas.microsoft.com/office/drawing/2014/main" id="{37226381-7FC1-B82E-4CE9-46E9E08F6D5F}"/>
                </a:ext>
              </a:extLst>
            </p:cNvPr>
            <p:cNvGrpSpPr/>
            <p:nvPr/>
          </p:nvGrpSpPr>
          <p:grpSpPr>
            <a:xfrm>
              <a:off x="1126668" y="1547869"/>
              <a:ext cx="7729083" cy="1061829"/>
              <a:chOff x="1381996" y="2218892"/>
              <a:chExt cx="7729083" cy="1061829"/>
            </a:xfrm>
          </p:grpSpPr>
          <p:sp>
            <p:nvSpPr>
              <p:cNvPr id="38" name="Rectangle 37">
                <a:extLst>
                  <a:ext uri="{FF2B5EF4-FFF2-40B4-BE49-F238E27FC236}">
                    <a16:creationId xmlns:a16="http://schemas.microsoft.com/office/drawing/2014/main" id="{FCCDCE00-DBFF-7A32-42BF-A62370929FC5}"/>
                  </a:ext>
                </a:extLst>
              </p:cNvPr>
              <p:cNvSpPr/>
              <p:nvPr/>
            </p:nvSpPr>
            <p:spPr>
              <a:xfrm>
                <a:off x="1381996" y="2218892"/>
                <a:ext cx="7500820" cy="1061829"/>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39" name="TextBox 38">
                <a:extLst>
                  <a:ext uri="{FF2B5EF4-FFF2-40B4-BE49-F238E27FC236}">
                    <a16:creationId xmlns:a16="http://schemas.microsoft.com/office/drawing/2014/main" id="{80E15231-2749-91E7-7714-A0326CA41C2A}"/>
                  </a:ext>
                </a:extLst>
              </p:cNvPr>
              <p:cNvSpPr txBox="1"/>
              <p:nvPr/>
            </p:nvSpPr>
            <p:spPr>
              <a:xfrm>
                <a:off x="2108997" y="2246210"/>
                <a:ext cx="7002082" cy="948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Department of Health and Human Services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prstClr val="black"/>
                    </a:solidFill>
                    <a:latin typeface="Corbel" panose="020B0503020204020204" pitchFamily="34" charset="0"/>
                    <a:cs typeface="Arial" panose="020B0604020202020204" pitchFamily="34" charset="0"/>
                  </a:rPr>
                  <a:t>Special Diabetes Program for Indians Diabetes Prevention and Treatment Projects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Urban Indian Health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Head Start</a:t>
                </a:r>
              </a:p>
            </p:txBody>
          </p:sp>
        </p:grpSp>
        <p:pic>
          <p:nvPicPr>
            <p:cNvPr id="26" name="Picture 25" descr="Image result for united states department of health and human services logo">
              <a:extLst>
                <a:ext uri="{FF2B5EF4-FFF2-40B4-BE49-F238E27FC236}">
                  <a16:creationId xmlns:a16="http://schemas.microsoft.com/office/drawing/2014/main" id="{988FB7C1-DA45-FD3D-3682-2F7CB826F81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204" y="1816713"/>
              <a:ext cx="508265" cy="504843"/>
            </a:xfrm>
            <a:prstGeom prst="rect">
              <a:avLst/>
            </a:prstGeom>
            <a:noFill/>
          </p:spPr>
        </p:pic>
        <p:grpSp>
          <p:nvGrpSpPr>
            <p:cNvPr id="27" name="Group 26">
              <a:extLst>
                <a:ext uri="{FF2B5EF4-FFF2-40B4-BE49-F238E27FC236}">
                  <a16:creationId xmlns:a16="http://schemas.microsoft.com/office/drawing/2014/main" id="{F0621D24-19EB-7091-CAED-AA9C022867A2}"/>
                </a:ext>
              </a:extLst>
            </p:cNvPr>
            <p:cNvGrpSpPr/>
            <p:nvPr/>
          </p:nvGrpSpPr>
          <p:grpSpPr>
            <a:xfrm>
              <a:off x="1126694" y="4698238"/>
              <a:ext cx="7503658" cy="850392"/>
              <a:chOff x="1126695" y="5226614"/>
              <a:chExt cx="7503658" cy="850392"/>
            </a:xfrm>
          </p:grpSpPr>
          <p:sp>
            <p:nvSpPr>
              <p:cNvPr id="35" name="Rectangle 34">
                <a:extLst>
                  <a:ext uri="{FF2B5EF4-FFF2-40B4-BE49-F238E27FC236}">
                    <a16:creationId xmlns:a16="http://schemas.microsoft.com/office/drawing/2014/main" id="{15329A74-72A5-25AA-0D0A-4E9CDC5710E7}"/>
                  </a:ext>
                </a:extLst>
              </p:cNvPr>
              <p:cNvSpPr/>
              <p:nvPr/>
            </p:nvSpPr>
            <p:spPr>
              <a:xfrm>
                <a:off x="1126695" y="5226614"/>
                <a:ext cx="7503658" cy="85039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36" name="TextBox 35">
                <a:extLst>
                  <a:ext uri="{FF2B5EF4-FFF2-40B4-BE49-F238E27FC236}">
                    <a16:creationId xmlns:a16="http://schemas.microsoft.com/office/drawing/2014/main" id="{95D3BBCC-AB62-5609-ABE2-F742DA79C0F0}"/>
                  </a:ext>
                </a:extLst>
              </p:cNvPr>
              <p:cNvSpPr txBox="1"/>
              <p:nvPr/>
            </p:nvSpPr>
            <p:spPr>
              <a:xfrm>
                <a:off x="1926327" y="5272913"/>
                <a:ext cx="6557467" cy="7397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Department of Interior: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Indian Employment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Indian Child and Family Education</a:t>
                </a:r>
              </a:p>
            </p:txBody>
          </p:sp>
        </p:grpSp>
        <p:grpSp>
          <p:nvGrpSpPr>
            <p:cNvPr id="28" name="Group 27">
              <a:extLst>
                <a:ext uri="{FF2B5EF4-FFF2-40B4-BE49-F238E27FC236}">
                  <a16:creationId xmlns:a16="http://schemas.microsoft.com/office/drawing/2014/main" id="{669E3571-962F-CC24-B51A-EC02FD0F308D}"/>
                </a:ext>
              </a:extLst>
            </p:cNvPr>
            <p:cNvGrpSpPr/>
            <p:nvPr/>
          </p:nvGrpSpPr>
          <p:grpSpPr>
            <a:xfrm>
              <a:off x="1126668" y="3788655"/>
              <a:ext cx="7500819" cy="851018"/>
              <a:chOff x="1126669" y="4000366"/>
              <a:chExt cx="7500819" cy="851018"/>
            </a:xfrm>
          </p:grpSpPr>
          <p:sp>
            <p:nvSpPr>
              <p:cNvPr id="32" name="Rectangle 31">
                <a:extLst>
                  <a:ext uri="{FF2B5EF4-FFF2-40B4-BE49-F238E27FC236}">
                    <a16:creationId xmlns:a16="http://schemas.microsoft.com/office/drawing/2014/main" id="{FCB9281D-166C-D3DF-CEC4-2AB66DB2AFB2}"/>
                  </a:ext>
                </a:extLst>
              </p:cNvPr>
              <p:cNvSpPr/>
              <p:nvPr/>
            </p:nvSpPr>
            <p:spPr>
              <a:xfrm>
                <a:off x="1126669" y="4000366"/>
                <a:ext cx="7500819" cy="851018"/>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33" name="TextBox 32">
                <a:extLst>
                  <a:ext uri="{FF2B5EF4-FFF2-40B4-BE49-F238E27FC236}">
                    <a16:creationId xmlns:a16="http://schemas.microsoft.com/office/drawing/2014/main" id="{4E1EC9D9-808B-FBB3-FE14-D9470872089D}"/>
                  </a:ext>
                </a:extLst>
              </p:cNvPr>
              <p:cNvSpPr txBox="1"/>
              <p:nvPr/>
            </p:nvSpPr>
            <p:spPr>
              <a:xfrm>
                <a:off x="1889208" y="4030000"/>
                <a:ext cx="6620329" cy="7397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Department of Housing and Urban Development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Community Development Block Grants</a:t>
                </a:r>
                <a:endPar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Supportive Housing for the Elderly</a:t>
                </a:r>
              </a:p>
            </p:txBody>
          </p:sp>
          <p:pic>
            <p:nvPicPr>
              <p:cNvPr id="34" name="Picture 33" descr="Image result for united states department of housing and urban development logo">
                <a:extLst>
                  <a:ext uri="{FF2B5EF4-FFF2-40B4-BE49-F238E27FC236}">
                    <a16:creationId xmlns:a16="http://schemas.microsoft.com/office/drawing/2014/main" id="{499479F4-D080-D25D-898B-DCDDFAC83F4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7627" y="4146789"/>
                <a:ext cx="606043" cy="558172"/>
              </a:xfrm>
              <a:prstGeom prst="rect">
                <a:avLst/>
              </a:prstGeom>
              <a:noFill/>
            </p:spPr>
          </p:pic>
        </p:grpSp>
        <p:grpSp>
          <p:nvGrpSpPr>
            <p:cNvPr id="29" name="Group 28">
              <a:extLst>
                <a:ext uri="{FF2B5EF4-FFF2-40B4-BE49-F238E27FC236}">
                  <a16:creationId xmlns:a16="http://schemas.microsoft.com/office/drawing/2014/main" id="{32517303-F1E1-E3DD-B8B1-E26F4BBFD111}"/>
                </a:ext>
              </a:extLst>
            </p:cNvPr>
            <p:cNvGrpSpPr/>
            <p:nvPr/>
          </p:nvGrpSpPr>
          <p:grpSpPr>
            <a:xfrm>
              <a:off x="1208309" y="5629079"/>
              <a:ext cx="7126487" cy="546766"/>
              <a:chOff x="1208309" y="5629079"/>
              <a:chExt cx="7126487" cy="546766"/>
            </a:xfrm>
          </p:grpSpPr>
          <p:sp>
            <p:nvSpPr>
              <p:cNvPr id="30" name="TextBox 29">
                <a:extLst>
                  <a:ext uri="{FF2B5EF4-FFF2-40B4-BE49-F238E27FC236}">
                    <a16:creationId xmlns:a16="http://schemas.microsoft.com/office/drawing/2014/main" id="{7BD54775-C08E-01C0-9182-E6ED3931785A}"/>
                  </a:ext>
                </a:extLst>
              </p:cNvPr>
              <p:cNvSpPr txBox="1"/>
              <p:nvPr/>
            </p:nvSpPr>
            <p:spPr>
              <a:xfrm>
                <a:off x="1583211" y="5629079"/>
                <a:ext cx="6751585" cy="54676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If an organization receives funding from one of these programs, </a:t>
                </a:r>
                <a:r>
                  <a:rPr kumimoji="0" lang="en-US" sz="1400" b="1" i="1"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a portion of the funds may be used for transportation. </a:t>
                </a:r>
              </a:p>
            </p:txBody>
          </p:sp>
          <p:sp>
            <p:nvSpPr>
              <p:cNvPr id="31" name="Star: 5 Points 30">
                <a:extLst>
                  <a:ext uri="{FF2B5EF4-FFF2-40B4-BE49-F238E27FC236}">
                    <a16:creationId xmlns:a16="http://schemas.microsoft.com/office/drawing/2014/main" id="{CB52EC76-1A30-BCA2-27A7-182BCFDF2E49}"/>
                  </a:ext>
                </a:extLst>
              </p:cNvPr>
              <p:cNvSpPr/>
              <p:nvPr/>
            </p:nvSpPr>
            <p:spPr>
              <a:xfrm>
                <a:off x="1208309" y="5710340"/>
                <a:ext cx="377444" cy="382220"/>
              </a:xfrm>
              <a:prstGeom prst="star5">
                <a:avLst/>
              </a:pr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ＭＳ Ｐゴシック" charset="-128"/>
                  <a:cs typeface="+mn-cs"/>
                </a:endParaRPr>
              </a:p>
            </p:txBody>
          </p:sp>
        </p:grpSp>
      </p:grpSp>
      <p:grpSp>
        <p:nvGrpSpPr>
          <p:cNvPr id="43" name="Group 42" descr="Graphic showing the number of Federal grant programs that may fund transportation by Federal departments">
            <a:extLst>
              <a:ext uri="{FF2B5EF4-FFF2-40B4-BE49-F238E27FC236}">
                <a16:creationId xmlns:a16="http://schemas.microsoft.com/office/drawing/2014/main" id="{4A89EA0A-32FF-CBD1-096B-528A54DD882A}"/>
              </a:ext>
            </a:extLst>
          </p:cNvPr>
          <p:cNvGrpSpPr/>
          <p:nvPr/>
        </p:nvGrpSpPr>
        <p:grpSpPr>
          <a:xfrm>
            <a:off x="148574" y="1612308"/>
            <a:ext cx="4607043" cy="4606361"/>
            <a:chOff x="1371600" y="1800070"/>
            <a:chExt cx="6557837" cy="3858416"/>
          </a:xfrm>
        </p:grpSpPr>
        <p:graphicFrame>
          <p:nvGraphicFramePr>
            <p:cNvPr id="44" name="Chart 43">
              <a:extLst>
                <a:ext uri="{FF2B5EF4-FFF2-40B4-BE49-F238E27FC236}">
                  <a16:creationId xmlns:a16="http://schemas.microsoft.com/office/drawing/2014/main" id="{935C3492-A075-52BC-A190-A8CF89ACF92A}"/>
                </a:ext>
              </a:extLst>
            </p:cNvPr>
            <p:cNvGraphicFramePr>
              <a:graphicFrameLocks/>
            </p:cNvGraphicFramePr>
            <p:nvPr/>
          </p:nvGraphicFramePr>
          <p:xfrm>
            <a:off x="1371600" y="1947124"/>
            <a:ext cx="6557837" cy="3711362"/>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B2CAD12F-5FB0-E0B3-D18B-E7BA1D65C39E}"/>
                </a:ext>
              </a:extLst>
            </p:cNvPr>
            <p:cNvSpPr txBox="1"/>
            <p:nvPr/>
          </p:nvSpPr>
          <p:spPr>
            <a:xfrm>
              <a:off x="1533717" y="1800070"/>
              <a:ext cx="6335459" cy="2706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Number of Programs by Department</a:t>
              </a:r>
            </a:p>
          </p:txBody>
        </p:sp>
      </p:grpSp>
      <p:sp>
        <p:nvSpPr>
          <p:cNvPr id="46" name="TextBox 45">
            <a:extLst>
              <a:ext uri="{FF2B5EF4-FFF2-40B4-BE49-F238E27FC236}">
                <a16:creationId xmlns:a16="http://schemas.microsoft.com/office/drawing/2014/main" id="{3A20CC76-F21F-0A33-E7A7-919FABA3D5D2}"/>
              </a:ext>
            </a:extLst>
          </p:cNvPr>
          <p:cNvSpPr txBox="1"/>
          <p:nvPr/>
        </p:nvSpPr>
        <p:spPr>
          <a:xfrm>
            <a:off x="4466897" y="1587547"/>
            <a:ext cx="7830206"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Sample of the 130 Programs</a:t>
            </a:r>
          </a:p>
        </p:txBody>
      </p:sp>
      <p:sp>
        <p:nvSpPr>
          <p:cNvPr id="47" name="TextBox 46">
            <a:extLst>
              <a:ext uri="{FF2B5EF4-FFF2-40B4-BE49-F238E27FC236}">
                <a16:creationId xmlns:a16="http://schemas.microsoft.com/office/drawing/2014/main" id="{5958B5A6-C6A5-0B85-0E5C-A86346FA6E5E}"/>
              </a:ext>
            </a:extLst>
          </p:cNvPr>
          <p:cNvSpPr txBox="1"/>
          <p:nvPr/>
        </p:nvSpPr>
        <p:spPr>
          <a:xfrm>
            <a:off x="7910819" y="2182319"/>
            <a:ext cx="4294412" cy="6924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Special Programs for the Aging, Grants to Indian Tribes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Native Employment Works</a:t>
            </a:r>
          </a:p>
        </p:txBody>
      </p:sp>
      <p:sp>
        <p:nvSpPr>
          <p:cNvPr id="48" name="TextBox 47">
            <a:extLst>
              <a:ext uri="{FF2B5EF4-FFF2-40B4-BE49-F238E27FC236}">
                <a16:creationId xmlns:a16="http://schemas.microsoft.com/office/drawing/2014/main" id="{5D2DAC73-337A-D8FA-CC9E-71E0612786B3}"/>
              </a:ext>
            </a:extLst>
          </p:cNvPr>
          <p:cNvSpPr txBox="1"/>
          <p:nvPr/>
        </p:nvSpPr>
        <p:spPr>
          <a:xfrm>
            <a:off x="8220072" y="3286670"/>
            <a:ext cx="3944941" cy="8925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Section 5310 Enhanced Mobility of Seniors &amp; PWD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Section 5311 Formula Grants for Rural Areas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prstClr val="black"/>
                </a:solidFill>
                <a:latin typeface="Corbel" panose="020B0503020204020204" pitchFamily="34" charset="0"/>
                <a:cs typeface="Arial" panose="020B0604020202020204" pitchFamily="34" charset="0"/>
              </a:rPr>
              <a:t>Transportation Alternatives Set-Aside</a:t>
            </a:r>
            <a:endPar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endParaRPr>
          </a:p>
        </p:txBody>
      </p:sp>
      <p:sp>
        <p:nvSpPr>
          <p:cNvPr id="49" name="TextBox 48">
            <a:extLst>
              <a:ext uri="{FF2B5EF4-FFF2-40B4-BE49-F238E27FC236}">
                <a16:creationId xmlns:a16="http://schemas.microsoft.com/office/drawing/2014/main" id="{5670D520-3BB0-7C5F-4A79-28C2E0E930E4}"/>
              </a:ext>
            </a:extLst>
          </p:cNvPr>
          <p:cNvSpPr txBox="1"/>
          <p:nvPr/>
        </p:nvSpPr>
        <p:spPr>
          <a:xfrm>
            <a:off x="8646525" y="4358393"/>
            <a:ext cx="3565320" cy="4924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Indian Community Development Block Grant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Indian Housing Block Grant</a:t>
            </a:r>
          </a:p>
        </p:txBody>
      </p:sp>
      <p:sp>
        <p:nvSpPr>
          <p:cNvPr id="50" name="TextBox 49">
            <a:extLst>
              <a:ext uri="{FF2B5EF4-FFF2-40B4-BE49-F238E27FC236}">
                <a16:creationId xmlns:a16="http://schemas.microsoft.com/office/drawing/2014/main" id="{2B17AC27-CDD0-5E7E-430A-0DD80F9BFF86}"/>
              </a:ext>
            </a:extLst>
          </p:cNvPr>
          <p:cNvSpPr txBox="1"/>
          <p:nvPr/>
        </p:nvSpPr>
        <p:spPr>
          <a:xfrm>
            <a:off x="8673764" y="5155957"/>
            <a:ext cx="3478920" cy="4924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Indian Education Assistance to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orbel" panose="020B0503020204020204" pitchFamily="34" charset="0"/>
                <a:ea typeface="ＭＳ Ｐゴシック" charset="-128"/>
                <a:cs typeface="Arial" panose="020B0604020202020204" pitchFamily="34" charset="0"/>
              </a:rPr>
              <a:t>Indian Schools – Student Transportation</a:t>
            </a:r>
          </a:p>
        </p:txBody>
      </p:sp>
      <p:sp>
        <p:nvSpPr>
          <p:cNvPr id="6" name="TextBox 5">
            <a:extLst>
              <a:ext uri="{FF2B5EF4-FFF2-40B4-BE49-F238E27FC236}">
                <a16:creationId xmlns:a16="http://schemas.microsoft.com/office/drawing/2014/main" id="{7D249F20-DA81-A7E4-79C0-41DDFFF1A563}"/>
              </a:ext>
            </a:extLst>
          </p:cNvPr>
          <p:cNvSpPr txBox="1"/>
          <p:nvPr/>
        </p:nvSpPr>
        <p:spPr>
          <a:xfrm>
            <a:off x="5641956" y="6384495"/>
            <a:ext cx="6150934" cy="338554"/>
          </a:xfrm>
          <a:prstGeom prst="rect">
            <a:avLst/>
          </a:prstGeom>
          <a:noFill/>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Source: </a:t>
            </a: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CCAM Program Inventory</a:t>
            </a:r>
            <a:endParaRPr kumimoji="0" lang="en-US" sz="16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0F85DFC9-B3AF-D0D4-EEE9-78EC9503E249}"/>
              </a:ext>
            </a:extLst>
          </p:cNvPr>
          <p:cNvPicPr>
            <a:picLocks noChangeAspect="1"/>
          </p:cNvPicPr>
          <p:nvPr/>
        </p:nvPicPr>
        <p:blipFill>
          <a:blip r:embed="rId8"/>
          <a:stretch>
            <a:fillRect/>
          </a:stretch>
        </p:blipFill>
        <p:spPr>
          <a:xfrm>
            <a:off x="4997096" y="5101163"/>
            <a:ext cx="533400" cy="533400"/>
          </a:xfrm>
          <a:prstGeom prst="rect">
            <a:avLst/>
          </a:prstGeom>
        </p:spPr>
      </p:pic>
    </p:spTree>
    <p:extLst>
      <p:ext uri="{BB962C8B-B14F-4D97-AF65-F5344CB8AC3E}">
        <p14:creationId xmlns:p14="http://schemas.microsoft.com/office/powerpoint/2010/main" val="60430516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A-SlidePPTemplate_Nov 2023.potx" id="{2B4A2CC0-F646-46BB-B8B2-9D0A4ADE8E61}" vid="{BEFAFEB3-C916-40A0-B15B-5CD3EB1A5DEE}"/>
    </a:ext>
  </a:extLst>
</a:theme>
</file>

<file path=ppt/theme/theme2.xml><?xml version="1.0" encoding="utf-8"?>
<a:theme xmlns:a="http://schemas.openxmlformats.org/drawingml/2006/main" name="3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_Slide_Template_Jult_2021.pptx  -  Read-Only" id="{B9FAC494-2AF3-489A-BC7C-0AB0E6E490E3}" vid="{B99D0EFF-132D-49B2-953A-AC5ECCD81CCF}"/>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rame">
  <a:themeElements>
    <a:clrScheme name="Custom 12">
      <a:dk1>
        <a:sysClr val="windowText" lastClr="000000"/>
      </a:dk1>
      <a:lt1>
        <a:sysClr val="window" lastClr="FFFFFF"/>
      </a:lt1>
      <a:dk2>
        <a:srgbClr val="319EB7"/>
      </a:dk2>
      <a:lt2>
        <a:srgbClr val="FAD1BC"/>
      </a:lt2>
      <a:accent1>
        <a:srgbClr val="319EB7"/>
      </a:accent1>
      <a:accent2>
        <a:srgbClr val="F06723"/>
      </a:accent2>
      <a:accent3>
        <a:srgbClr val="C8CCB3"/>
      </a:accent3>
      <a:accent4>
        <a:srgbClr val="F4AE28"/>
      </a:accent4>
      <a:accent5>
        <a:srgbClr val="1D5E6D"/>
      </a:accent5>
      <a:accent6>
        <a:srgbClr val="E7E6E6"/>
      </a:accent6>
      <a:hlink>
        <a:srgbClr val="1C6789"/>
      </a:hlink>
      <a:folHlink>
        <a:srgbClr val="09222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36c88c56-2ae6-41c4-ace5-e0801e2c2908" xsi:nil="true"/>
    <FY xmlns="36c88c56-2ae6-41c4-ace5-e0801e2c2908" xsi:nil="true"/>
    <SharedWithUsers xmlns="ed43bf7f-f8d8-4f78-9fcf-3985209307d3">
      <UserInfo>
        <DisplayName>Larracey, Benjamin (FTA)</DisplayName>
        <AccountId>291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9D48DCFD7E544081B855AC60DF9C6D" ma:contentTypeVersion="11" ma:contentTypeDescription="Create a new document." ma:contentTypeScope="" ma:versionID="7c818c3b5fe43ff6e756592920ff0ba0">
  <xsd:schema xmlns:xsd="http://www.w3.org/2001/XMLSchema" xmlns:xs="http://www.w3.org/2001/XMLSchema" xmlns:p="http://schemas.microsoft.com/office/2006/metadata/properties" xmlns:ns2="36c88c56-2ae6-41c4-ace5-e0801e2c2908" xmlns:ns3="ed43bf7f-f8d8-4f78-9fcf-3985209307d3" targetNamespace="http://schemas.microsoft.com/office/2006/metadata/properties" ma:root="true" ma:fieldsID="dfcd856ea02346c85ee2ec1d48fb56fe" ns2:_="" ns3:_="">
    <xsd:import namespace="36c88c56-2ae6-41c4-ace5-e0801e2c2908"/>
    <xsd:import namespace="ed43bf7f-f8d8-4f78-9fcf-3985209307d3"/>
    <xsd:element name="properties">
      <xsd:complexType>
        <xsd:sequence>
          <xsd:element name="documentManagement">
            <xsd:complexType>
              <xsd:all>
                <xsd:element ref="ns2:Document_x0020_Type" minOccurs="0"/>
                <xsd:element ref="ns2:FY" minOccurs="0"/>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88c56-2ae6-41c4-ace5-e0801e2c2908" elementFormDefault="qualified">
    <xsd:import namespace="http://schemas.microsoft.com/office/2006/documentManagement/types"/>
    <xsd:import namespace="http://schemas.microsoft.com/office/infopath/2007/PartnerControls"/>
    <xsd:element name="Document_x0020_Type" ma:index="4" nillable="true" ma:displayName="Document Type" ma:format="Dropdown" ma:internalName="Document_x0020_Type" ma:readOnly="false">
      <xsd:simpleType>
        <xsd:restriction base="dms:Choice">
          <xsd:enumeration value="APTA Presentations"/>
          <xsd:enumeration value="Budget and Economic Outlooks"/>
          <xsd:enumeration value="Eno TransPortation Weekly Updates"/>
          <xsd:enumeration value="FTA PowerPoint Presentations"/>
          <xsd:enumeration value="Organizational Charts"/>
          <xsd:enumeration value="Uncategorized"/>
        </xsd:restriction>
      </xsd:simpleType>
    </xsd:element>
    <xsd:element name="FY" ma:index="5" nillable="true" ma:displayName="FY" ma:format="Dropdown" ma:internalName="FY" ma:readOnly="false">
      <xsd:simpleType>
        <xsd:restriction base="dms:Choice">
          <xsd:enumeration value="2015"/>
          <xsd:enumeration value="2016"/>
          <xsd:enumeration value="2017"/>
          <xsd:enumeration value="2018"/>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3bf7f-f8d8-4f78-9fcf-3985209307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BA02DE-A818-41DB-920E-0E94252A1619}">
  <ds:schemaRefs>
    <ds:schemaRef ds:uri="http://schemas.microsoft.com/sharepoint/v3/contenttype/forms"/>
  </ds:schemaRefs>
</ds:datastoreItem>
</file>

<file path=customXml/itemProps2.xml><?xml version="1.0" encoding="utf-8"?>
<ds:datastoreItem xmlns:ds="http://schemas.openxmlformats.org/officeDocument/2006/customXml" ds:itemID="{BFC21876-3459-449E-BFCE-F3A216EA95FF}">
  <ds:schemaRefs>
    <ds:schemaRef ds:uri="ed43bf7f-f8d8-4f78-9fcf-3985209307d3"/>
    <ds:schemaRef ds:uri="http://schemas.microsoft.com/office/2006/documentManagement/types"/>
    <ds:schemaRef ds:uri="http://schemas.microsoft.com/office/2006/metadata/properties"/>
    <ds:schemaRef ds:uri="36c88c56-2ae6-41c4-ace5-e0801e2c2908"/>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1FD4CFD1-7D11-47B7-9C04-74C9FF569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c88c56-2ae6-41c4-ace5-e0801e2c2908"/>
    <ds:schemaRef ds:uri="ed43bf7f-f8d8-4f78-9fcf-398520930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FTA-SlidePPTemplate_Nov 2023</Template>
  <TotalTime>666</TotalTime>
  <Words>2128</Words>
  <Application>Microsoft Office PowerPoint</Application>
  <PresentationFormat>Widescreen</PresentationFormat>
  <Paragraphs>184</Paragraphs>
  <Slides>12</Slides>
  <Notes>12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12</vt:i4>
      </vt:variant>
    </vt:vector>
  </HeadingPairs>
  <TitlesOfParts>
    <vt:vector size="28" baseType="lpstr">
      <vt:lpstr>Arial</vt:lpstr>
      <vt:lpstr>Calibri</vt:lpstr>
      <vt:lpstr>Calibri Light</vt:lpstr>
      <vt:lpstr>Corbel</vt:lpstr>
      <vt:lpstr>Courier New</vt:lpstr>
      <vt:lpstr>Franklin Gothic Book</vt:lpstr>
      <vt:lpstr>Franklin Gothic Demi</vt:lpstr>
      <vt:lpstr>Franklin Gothic Heavy</vt:lpstr>
      <vt:lpstr>Open Sans</vt:lpstr>
      <vt:lpstr>Times New Roman</vt:lpstr>
      <vt:lpstr>Wingdings</vt:lpstr>
      <vt:lpstr>Wingdings 2</vt:lpstr>
      <vt:lpstr>Custom Design</vt:lpstr>
      <vt:lpstr>3_FTA3 (2)</vt:lpstr>
      <vt:lpstr>1_Custom Design</vt:lpstr>
      <vt:lpstr>Frame</vt:lpstr>
      <vt:lpstr>  Federal Transit Administration (FTA) Transit Programs Updates</vt:lpstr>
      <vt:lpstr>FTA Formula Programs</vt:lpstr>
      <vt:lpstr>FTA Competitive Programs:  Bus and Bus Facilities and Low or No Emission </vt:lpstr>
      <vt:lpstr>FTA Competitive Programs:  Selected Upcoming Programs</vt:lpstr>
      <vt:lpstr>Best Practice - Tell Your Story!</vt:lpstr>
      <vt:lpstr>Best Practice - Stand Apart!</vt:lpstr>
      <vt:lpstr>Key Takeaways</vt:lpstr>
      <vt:lpstr>Coordinating Council on Access and Mobility (CCAM) Overview</vt:lpstr>
      <vt:lpstr>CCAM Program Inventory</vt:lpstr>
      <vt:lpstr>Express Authority under Federal Law for Federal Funds to be Used as the Non-Federal Share (Local Match)</vt:lpstr>
      <vt:lpstr>Federal Fund Braiding Guide</vt:lpstr>
      <vt:lpstr>FTA Mission, Vision, Values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FTA’s Enhanced Mobility of Seniors and Individuals with Disabilities (Section 5310) and Innovative Coordinated Access and Mobility (ICAM) Programs</dc:title>
  <dc:creator>Buchanan, Destiny (FTA)</dc:creator>
  <cp:lastModifiedBy>Stock, Marianne (FTA)</cp:lastModifiedBy>
  <cp:revision>14</cp:revision>
  <cp:lastPrinted>2024-03-06T21:32:14Z</cp:lastPrinted>
  <dcterms:created xsi:type="dcterms:W3CDTF">2024-01-31T21:12:27Z</dcterms:created>
  <dcterms:modified xsi:type="dcterms:W3CDTF">2024-03-06T21:32:33Z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0x010100D29D48DCFD7E544081B855AC60DF9C6D</vt:lpwstr>
  </property>
</Properties>
</file>