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4"/>
  </p:sldMasterIdLst>
  <p:notesMasterIdLst>
    <p:notesMasterId r:id="rId30"/>
  </p:notesMasterIdLst>
  <p:handoutMasterIdLst>
    <p:handoutMasterId r:id="rId31"/>
  </p:handoutMasterIdLst>
  <p:sldIdLst>
    <p:sldId id="256" r:id="rId5"/>
    <p:sldId id="264" r:id="rId6"/>
    <p:sldId id="263" r:id="rId7"/>
    <p:sldId id="261" r:id="rId8"/>
    <p:sldId id="260" r:id="rId9"/>
    <p:sldId id="265" r:id="rId10"/>
    <p:sldId id="267" r:id="rId11"/>
    <p:sldId id="266" r:id="rId12"/>
    <p:sldId id="272" r:id="rId13"/>
    <p:sldId id="262" r:id="rId14"/>
    <p:sldId id="269" r:id="rId15"/>
    <p:sldId id="270" r:id="rId16"/>
    <p:sldId id="257" r:id="rId17"/>
    <p:sldId id="268" r:id="rId18"/>
    <p:sldId id="258" r:id="rId19"/>
    <p:sldId id="259" r:id="rId20"/>
    <p:sldId id="271" r:id="rId21"/>
    <p:sldId id="273" r:id="rId22"/>
    <p:sldId id="274" r:id="rId23"/>
    <p:sldId id="275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27" autoAdjust="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GMRC</a:t>
            </a:r>
            <a:r>
              <a:rPr lang="en-US" b="1" baseline="0" dirty="0">
                <a:solidFill>
                  <a:schemeClr val="tx1"/>
                </a:solidFill>
              </a:rPr>
              <a:t> Total </a:t>
            </a:r>
            <a:r>
              <a:rPr lang="en-US" b="1" dirty="0">
                <a:solidFill>
                  <a:schemeClr val="tx1"/>
                </a:solidFill>
              </a:rPr>
              <a:t> Population</a:t>
            </a:r>
          </a:p>
        </c:rich>
      </c:tx>
      <c:overlay val="0"/>
      <c:spPr>
        <a:solidFill>
          <a:schemeClr val="accent1">
            <a:lumMod val="40000"/>
            <a:lumOff val="6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GMRC!$A$3</c:f>
              <c:strCache>
                <c:ptCount val="1"/>
                <c:pt idx="0">
                  <c:v>Towns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GMRC!$B$2:$F$2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GMRC!$B$3:$F$3</c:f>
              <c:numCache>
                <c:formatCode>_(* #,##0_);_(* \(#,##0\);_(* "-"??_);_(@_)</c:formatCode>
                <c:ptCount val="5"/>
                <c:pt idx="0">
                  <c:v>10531</c:v>
                </c:pt>
                <c:pt idx="1">
                  <c:v>12247</c:v>
                </c:pt>
                <c:pt idx="2">
                  <c:v>12978</c:v>
                </c:pt>
                <c:pt idx="3">
                  <c:v>14109</c:v>
                </c:pt>
                <c:pt idx="4">
                  <c:v>15833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E1-4B63-8AC5-FB36BC887A1A}"/>
            </c:ext>
          </c:extLst>
        </c:ser>
        <c:ser>
          <c:idx val="1"/>
          <c:order val="1"/>
          <c:tx>
            <c:strRef>
              <c:f>GMRC!$A$4</c:f>
              <c:strCache>
                <c:ptCount val="1"/>
                <c:pt idx="0">
                  <c:v>Rabun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GMRC!$B$2:$F$2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GMRC!$B$4:$F$4</c:f>
              <c:numCache>
                <c:formatCode>_(* #,##0_);_(* \(#,##0\);_(* "-"??_);_(@_)</c:formatCode>
                <c:ptCount val="5"/>
                <c:pt idx="0">
                  <c:v>16276</c:v>
                </c:pt>
                <c:pt idx="1">
                  <c:v>17273</c:v>
                </c:pt>
                <c:pt idx="2">
                  <c:v>17289</c:v>
                </c:pt>
                <c:pt idx="3">
                  <c:v>16647</c:v>
                </c:pt>
                <c:pt idx="4">
                  <c:v>16196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E1-4B63-8AC5-FB36BC887A1A}"/>
            </c:ext>
          </c:extLst>
        </c:ser>
        <c:ser>
          <c:idx val="2"/>
          <c:order val="2"/>
          <c:tx>
            <c:strRef>
              <c:f>GMRC!$A$5</c:f>
              <c:strCache>
                <c:ptCount val="1"/>
                <c:pt idx="0">
                  <c:v>Banks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GMRC!$B$2:$F$2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GMRC!$B$5:$F$5</c:f>
              <c:numCache>
                <c:formatCode>_(* #,##0_);_(* \(#,##0\);_(* "-"??_);_(@_)</c:formatCode>
                <c:ptCount val="5"/>
                <c:pt idx="0">
                  <c:v>18404</c:v>
                </c:pt>
                <c:pt idx="1">
                  <c:v>19352</c:v>
                </c:pt>
                <c:pt idx="2">
                  <c:v>20677</c:v>
                </c:pt>
                <c:pt idx="3">
                  <c:v>21517</c:v>
                </c:pt>
                <c:pt idx="4">
                  <c:v>22119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E1-4B63-8AC5-FB36BC887A1A}"/>
            </c:ext>
          </c:extLst>
        </c:ser>
        <c:ser>
          <c:idx val="3"/>
          <c:order val="3"/>
          <c:tx>
            <c:strRef>
              <c:f>GMRC!$A$6</c:f>
              <c:strCache>
                <c:ptCount val="1"/>
                <c:pt idx="0">
                  <c:v>Hart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GMRC!$B$2:$F$2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GMRC!$B$6:$F$6</c:f>
              <c:numCache>
                <c:formatCode>_(* #,##0_);_(* \(#,##0\);_(* "-"??_);_(@_)</c:formatCode>
                <c:ptCount val="5"/>
                <c:pt idx="0">
                  <c:v>25237</c:v>
                </c:pt>
                <c:pt idx="1">
                  <c:v>26406</c:v>
                </c:pt>
                <c:pt idx="2">
                  <c:v>26822</c:v>
                </c:pt>
                <c:pt idx="3">
                  <c:v>26797</c:v>
                </c:pt>
                <c:pt idx="4">
                  <c:v>26569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E1-4B63-8AC5-FB36BC887A1A}"/>
            </c:ext>
          </c:extLst>
        </c:ser>
        <c:ser>
          <c:idx val="4"/>
          <c:order val="4"/>
          <c:tx>
            <c:strRef>
              <c:f>GMRC!$A$7</c:f>
              <c:strCache>
                <c:ptCount val="1"/>
                <c:pt idx="0">
                  <c:v>Stephens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GMRC!$B$2:$F$2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GMRC!$B$7:$F$7</c:f>
              <c:numCache>
                <c:formatCode>_(* #,##0_);_(* \(#,##0\);_(* "-"??_);_(@_)</c:formatCode>
                <c:ptCount val="5"/>
                <c:pt idx="0">
                  <c:v>26124</c:v>
                </c:pt>
                <c:pt idx="1">
                  <c:v>26107</c:v>
                </c:pt>
                <c:pt idx="2">
                  <c:v>26311</c:v>
                </c:pt>
                <c:pt idx="3">
                  <c:v>26673</c:v>
                </c:pt>
                <c:pt idx="4">
                  <c:v>26990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E1-4B63-8AC5-FB36BC887A1A}"/>
            </c:ext>
          </c:extLst>
        </c:ser>
        <c:ser>
          <c:idx val="5"/>
          <c:order val="5"/>
          <c:tx>
            <c:strRef>
              <c:f>GMRC!$A$8</c:f>
              <c:strCache>
                <c:ptCount val="1"/>
                <c:pt idx="0">
                  <c:v>Franklin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GMRC!$B$2:$F$2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GMRC!$B$8:$F$8</c:f>
              <c:numCache>
                <c:formatCode>_(* #,##0_);_(* \(#,##0\);_(* "-"??_);_(@_)</c:formatCode>
                <c:ptCount val="5"/>
                <c:pt idx="0">
                  <c:v>22082</c:v>
                </c:pt>
                <c:pt idx="1">
                  <c:v>23504</c:v>
                </c:pt>
                <c:pt idx="2">
                  <c:v>25974</c:v>
                </c:pt>
                <c:pt idx="3">
                  <c:v>28481</c:v>
                </c:pt>
                <c:pt idx="4">
                  <c:v>31026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4E1-4B63-8AC5-FB36BC887A1A}"/>
            </c:ext>
          </c:extLst>
        </c:ser>
        <c:ser>
          <c:idx val="6"/>
          <c:order val="6"/>
          <c:tx>
            <c:strRef>
              <c:f>GMRC!$A$9</c:f>
              <c:strCache>
                <c:ptCount val="1"/>
                <c:pt idx="0">
                  <c:v>Union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GMRC!$B$2:$F$2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GMRC!$B$9:$F$9</c:f>
              <c:numCache>
                <c:formatCode>_(* #,##0_);_(* \(#,##0\);_(* "-"??_);_(@_)</c:formatCode>
                <c:ptCount val="5"/>
                <c:pt idx="0">
                  <c:v>21384</c:v>
                </c:pt>
                <c:pt idx="1">
                  <c:v>25358</c:v>
                </c:pt>
                <c:pt idx="2">
                  <c:v>26638</c:v>
                </c:pt>
                <c:pt idx="3">
                  <c:v>28662</c:v>
                </c:pt>
                <c:pt idx="4">
                  <c:v>31154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4E1-4B63-8AC5-FB36BC887A1A}"/>
            </c:ext>
          </c:extLst>
        </c:ser>
        <c:ser>
          <c:idx val="7"/>
          <c:order val="7"/>
          <c:tx>
            <c:strRef>
              <c:f>GMRC!$A$10</c:f>
              <c:strCache>
                <c:ptCount val="1"/>
                <c:pt idx="0">
                  <c:v>White 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GMRC!$B$2:$F$2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GMRC!$B$10:$F$10</c:f>
              <c:numCache>
                <c:formatCode>_(* #,##0_);_(* \(#,##0\);_(* "-"??_);_(@_)</c:formatCode>
                <c:ptCount val="5"/>
                <c:pt idx="0">
                  <c:v>27201</c:v>
                </c:pt>
                <c:pt idx="1">
                  <c:v>31094</c:v>
                </c:pt>
                <c:pt idx="2">
                  <c:v>33379</c:v>
                </c:pt>
                <c:pt idx="3">
                  <c:v>36736</c:v>
                </c:pt>
                <c:pt idx="4">
                  <c:v>40441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4E1-4B63-8AC5-FB36BC887A1A}"/>
            </c:ext>
          </c:extLst>
        </c:ser>
        <c:ser>
          <c:idx val="8"/>
          <c:order val="8"/>
          <c:tx>
            <c:strRef>
              <c:f>GMRC!$A$11</c:f>
              <c:strCache>
                <c:ptCount val="1"/>
                <c:pt idx="0">
                  <c:v>Dawson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GMRC!$B$2:$F$2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GMRC!$B$11:$F$11</c:f>
              <c:numCache>
                <c:formatCode>_(* #,##0_);_(* \(#,##0\);_(* "-"??_);_(@_)</c:formatCode>
                <c:ptCount val="5"/>
                <c:pt idx="0">
                  <c:v>22325</c:v>
                </c:pt>
                <c:pt idx="1">
                  <c:v>27113</c:v>
                </c:pt>
                <c:pt idx="2">
                  <c:v>33149</c:v>
                </c:pt>
                <c:pt idx="3">
                  <c:v>38434</c:v>
                </c:pt>
                <c:pt idx="4">
                  <c:v>42948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4E1-4B63-8AC5-FB36BC887A1A}"/>
            </c:ext>
          </c:extLst>
        </c:ser>
        <c:ser>
          <c:idx val="9"/>
          <c:order val="9"/>
          <c:tx>
            <c:strRef>
              <c:f>GMRC!$A$12</c:f>
              <c:strCache>
                <c:ptCount val="1"/>
                <c:pt idx="0">
                  <c:v>Lumpkin 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GMRC!$B$2:$F$2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GMRC!$B$12:$F$12</c:f>
              <c:numCache>
                <c:formatCode>_(* #,##0_);_(* \(#,##0\);_(* "-"??_);_(@_)</c:formatCode>
                <c:ptCount val="5"/>
                <c:pt idx="0">
                  <c:v>30281</c:v>
                </c:pt>
                <c:pt idx="1">
                  <c:v>34186</c:v>
                </c:pt>
                <c:pt idx="2">
                  <c:v>36639</c:v>
                </c:pt>
                <c:pt idx="3">
                  <c:v>40062</c:v>
                </c:pt>
                <c:pt idx="4">
                  <c:v>44017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4E1-4B63-8AC5-FB36BC887A1A}"/>
            </c:ext>
          </c:extLst>
        </c:ser>
        <c:ser>
          <c:idx val="10"/>
          <c:order val="10"/>
          <c:tx>
            <c:strRef>
              <c:f>GMRC!$A$13</c:f>
              <c:strCache>
                <c:ptCount val="1"/>
                <c:pt idx="0">
                  <c:v>Habersham 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GMRC!$B$2:$F$2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GMRC!$B$13:$F$13</c:f>
              <c:numCache>
                <c:formatCode>_(* #,##0_);_(* \(#,##0\);_(* "-"??_);_(@_)</c:formatCode>
                <c:ptCount val="5"/>
                <c:pt idx="0">
                  <c:v>43058</c:v>
                </c:pt>
                <c:pt idx="1">
                  <c:v>46047</c:v>
                </c:pt>
                <c:pt idx="2">
                  <c:v>49794</c:v>
                </c:pt>
                <c:pt idx="3">
                  <c:v>53032</c:v>
                </c:pt>
                <c:pt idx="4">
                  <c:v>55699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4E1-4B63-8AC5-FB36BC887A1A}"/>
            </c:ext>
          </c:extLst>
        </c:ser>
        <c:ser>
          <c:idx val="11"/>
          <c:order val="11"/>
          <c:tx>
            <c:strRef>
              <c:f>GMRC!$A$14</c:f>
              <c:strCache>
                <c:ptCount val="1"/>
                <c:pt idx="0">
                  <c:v>Hall 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GMRC!$B$2:$F$2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GMRC!$B$14:$F$14</c:f>
              <c:numCache>
                <c:formatCode>_(* #,##0_);_(* \(#,##0\);_(* "-"??_);_(@_)</c:formatCode>
                <c:ptCount val="5"/>
                <c:pt idx="0">
                  <c:v>180070</c:v>
                </c:pt>
                <c:pt idx="1">
                  <c:v>206591</c:v>
                </c:pt>
                <c:pt idx="2">
                  <c:v>235852</c:v>
                </c:pt>
                <c:pt idx="3">
                  <c:v>265133</c:v>
                </c:pt>
                <c:pt idx="4">
                  <c:v>290979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4E1-4B63-8AC5-FB36BC887A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4876159"/>
        <c:axId val="824877599"/>
      </c:barChart>
      <c:catAx>
        <c:axId val="824876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4877599"/>
        <c:crosses val="autoZero"/>
        <c:auto val="1"/>
        <c:lblAlgn val="ctr"/>
        <c:lblOffset val="100"/>
        <c:noMultiLvlLbl val="0"/>
      </c:catAx>
      <c:valAx>
        <c:axId val="824877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prstDash val="sysDot"/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4876159"/>
        <c:crosses val="autoZero"/>
        <c:crossBetween val="between"/>
      </c:valAx>
      <c:spPr>
        <a:solidFill>
          <a:schemeClr val="bg2">
            <a:lumMod val="90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0E2B0E-33E7-41A7-ABED-DE7858FD904A}" type="doc">
      <dgm:prSet loTypeId="urn:microsoft.com/office/officeart/2011/layout/Circle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5FC6DC8-DDC6-4B46-9DFA-EE65BCB69AC7}">
      <dgm:prSet phldrT="[Text]"/>
      <dgm:spPr/>
      <dgm:t>
        <a:bodyPr/>
        <a:lstStyle/>
        <a:p>
          <a:r>
            <a:rPr lang="en-US" b="1" dirty="0"/>
            <a:t>Operational Efficiency</a:t>
          </a:r>
        </a:p>
      </dgm:t>
    </dgm:pt>
    <dgm:pt modelId="{9A4E8781-C504-4034-9DD5-1C2DD97C3A12}" type="parTrans" cxnId="{B8AF7510-0180-4A9F-8E58-56B14839212F}">
      <dgm:prSet/>
      <dgm:spPr/>
      <dgm:t>
        <a:bodyPr/>
        <a:lstStyle/>
        <a:p>
          <a:endParaRPr lang="en-US"/>
        </a:p>
      </dgm:t>
    </dgm:pt>
    <dgm:pt modelId="{54F07BC5-EDFE-498A-BA27-2833729D7975}" type="sibTrans" cxnId="{B8AF7510-0180-4A9F-8E58-56B14839212F}">
      <dgm:prSet/>
      <dgm:spPr/>
      <dgm:t>
        <a:bodyPr/>
        <a:lstStyle/>
        <a:p>
          <a:endParaRPr lang="en-US"/>
        </a:p>
      </dgm:t>
    </dgm:pt>
    <dgm:pt modelId="{55B5D96F-9968-442A-AB5A-411BB29A8F12}">
      <dgm:prSet phldrT="[Text]"/>
      <dgm:spPr/>
      <dgm:t>
        <a:bodyPr/>
        <a:lstStyle/>
        <a:p>
          <a:r>
            <a:rPr lang="en-US" b="1" dirty="0"/>
            <a:t>Regional Scaling</a:t>
          </a:r>
        </a:p>
      </dgm:t>
    </dgm:pt>
    <dgm:pt modelId="{EFC1FBAB-3DB1-4001-8D16-C75A21E4C192}" type="parTrans" cxnId="{661ABF32-D253-41A3-8B80-9763DA06DCE7}">
      <dgm:prSet/>
      <dgm:spPr/>
      <dgm:t>
        <a:bodyPr/>
        <a:lstStyle/>
        <a:p>
          <a:endParaRPr lang="en-US"/>
        </a:p>
      </dgm:t>
    </dgm:pt>
    <dgm:pt modelId="{3EC28891-0192-4957-8F55-06FE57E72E61}" type="sibTrans" cxnId="{661ABF32-D253-41A3-8B80-9763DA06DCE7}">
      <dgm:prSet/>
      <dgm:spPr/>
      <dgm:t>
        <a:bodyPr/>
        <a:lstStyle/>
        <a:p>
          <a:endParaRPr lang="en-US"/>
        </a:p>
      </dgm:t>
    </dgm:pt>
    <dgm:pt modelId="{246C8ADC-3F76-41AF-BDC3-18AE7E21EB8A}">
      <dgm:prSet phldrT="[Text]" custT="1"/>
      <dgm:spPr/>
      <dgm:t>
        <a:bodyPr/>
        <a:lstStyle/>
        <a:p>
          <a:r>
            <a:rPr lang="en-US" sz="3000" b="1" dirty="0"/>
            <a:t>Auto </a:t>
          </a:r>
          <a:r>
            <a:rPr lang="en-US" sz="2900" b="1" dirty="0"/>
            <a:t>Dependency</a:t>
          </a:r>
        </a:p>
      </dgm:t>
    </dgm:pt>
    <dgm:pt modelId="{CA26EB56-CAA1-4064-8FBE-0902EC0D191C}" type="parTrans" cxnId="{18980CE5-1431-46F3-800E-EFA54FC36808}">
      <dgm:prSet/>
      <dgm:spPr/>
      <dgm:t>
        <a:bodyPr/>
        <a:lstStyle/>
        <a:p>
          <a:endParaRPr lang="en-US"/>
        </a:p>
      </dgm:t>
    </dgm:pt>
    <dgm:pt modelId="{1B911ADB-EA25-42CA-B2DF-E933597E449E}" type="sibTrans" cxnId="{18980CE5-1431-46F3-800E-EFA54FC36808}">
      <dgm:prSet/>
      <dgm:spPr/>
      <dgm:t>
        <a:bodyPr/>
        <a:lstStyle/>
        <a:p>
          <a:endParaRPr lang="en-US"/>
        </a:p>
      </dgm:t>
    </dgm:pt>
    <dgm:pt modelId="{B2BC9C1C-E78C-4063-8B5F-F4BBCD23CF21}" type="pres">
      <dgm:prSet presAssocID="{160E2B0E-33E7-41A7-ABED-DE7858FD904A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586CE211-749F-4906-A9BA-B275998E3AE0}" type="pres">
      <dgm:prSet presAssocID="{246C8ADC-3F76-41AF-BDC3-18AE7E21EB8A}" presName="Accent3" presStyleCnt="0"/>
      <dgm:spPr/>
    </dgm:pt>
    <dgm:pt modelId="{CD91549F-A590-46EB-99D2-E7CEFAD33C23}" type="pres">
      <dgm:prSet presAssocID="{246C8ADC-3F76-41AF-BDC3-18AE7E21EB8A}" presName="Accent" presStyleLbl="node1" presStyleIdx="0" presStyleCnt="3"/>
      <dgm:spPr/>
    </dgm:pt>
    <dgm:pt modelId="{755F3A62-338E-4CEF-BF86-0D9D90B61802}" type="pres">
      <dgm:prSet presAssocID="{246C8ADC-3F76-41AF-BDC3-18AE7E21EB8A}" presName="ParentBackground3" presStyleCnt="0"/>
      <dgm:spPr/>
    </dgm:pt>
    <dgm:pt modelId="{FDB8E870-D2DB-42C2-8729-59EA9AF3EC25}" type="pres">
      <dgm:prSet presAssocID="{246C8ADC-3F76-41AF-BDC3-18AE7E21EB8A}" presName="ParentBackground" presStyleLbl="fgAcc1" presStyleIdx="0" presStyleCnt="3"/>
      <dgm:spPr/>
    </dgm:pt>
    <dgm:pt modelId="{EEA07737-0B11-451A-AD96-157A236F449C}" type="pres">
      <dgm:prSet presAssocID="{246C8ADC-3F76-41AF-BDC3-18AE7E21EB8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B519ED8-E92C-44D5-A712-EE9F141DAE5A}" type="pres">
      <dgm:prSet presAssocID="{55B5D96F-9968-442A-AB5A-411BB29A8F12}" presName="Accent2" presStyleCnt="0"/>
      <dgm:spPr/>
    </dgm:pt>
    <dgm:pt modelId="{D1FF1F92-B5C3-4E20-BBF0-CB8D6368CF54}" type="pres">
      <dgm:prSet presAssocID="{55B5D96F-9968-442A-AB5A-411BB29A8F12}" presName="Accent" presStyleLbl="node1" presStyleIdx="1" presStyleCnt="3"/>
      <dgm:spPr/>
    </dgm:pt>
    <dgm:pt modelId="{6F4F9213-AC3E-4ABD-9045-937E96254F9F}" type="pres">
      <dgm:prSet presAssocID="{55B5D96F-9968-442A-AB5A-411BB29A8F12}" presName="ParentBackground2" presStyleCnt="0"/>
      <dgm:spPr/>
    </dgm:pt>
    <dgm:pt modelId="{698556FC-17B2-4CAF-B856-7914C9FC247E}" type="pres">
      <dgm:prSet presAssocID="{55B5D96F-9968-442A-AB5A-411BB29A8F12}" presName="ParentBackground" presStyleLbl="fgAcc1" presStyleIdx="1" presStyleCnt="3"/>
      <dgm:spPr/>
    </dgm:pt>
    <dgm:pt modelId="{2DDB1B0A-0E37-4931-832E-DE7D37DE9AB9}" type="pres">
      <dgm:prSet presAssocID="{55B5D96F-9968-442A-AB5A-411BB29A8F1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75188AB-B82C-4213-BEF7-577BB070F9D9}" type="pres">
      <dgm:prSet presAssocID="{85FC6DC8-DDC6-4B46-9DFA-EE65BCB69AC7}" presName="Accent1" presStyleCnt="0"/>
      <dgm:spPr/>
    </dgm:pt>
    <dgm:pt modelId="{27506351-DEC8-4F21-9EDA-3A78D4191A9A}" type="pres">
      <dgm:prSet presAssocID="{85FC6DC8-DDC6-4B46-9DFA-EE65BCB69AC7}" presName="Accent" presStyleLbl="node1" presStyleIdx="2" presStyleCnt="3"/>
      <dgm:spPr/>
    </dgm:pt>
    <dgm:pt modelId="{49B05A74-E5CC-4F41-83F7-EBF371C437CE}" type="pres">
      <dgm:prSet presAssocID="{85FC6DC8-DDC6-4B46-9DFA-EE65BCB69AC7}" presName="ParentBackground1" presStyleCnt="0"/>
      <dgm:spPr/>
    </dgm:pt>
    <dgm:pt modelId="{006BD43E-30E9-4ADE-AFA0-0E357503C15B}" type="pres">
      <dgm:prSet presAssocID="{85FC6DC8-DDC6-4B46-9DFA-EE65BCB69AC7}" presName="ParentBackground" presStyleLbl="fgAcc1" presStyleIdx="2" presStyleCnt="3"/>
      <dgm:spPr/>
    </dgm:pt>
    <dgm:pt modelId="{544637EE-EE52-4EC7-A87A-8B9115421CDA}" type="pres">
      <dgm:prSet presAssocID="{85FC6DC8-DDC6-4B46-9DFA-EE65BCB69AC7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B8AF7510-0180-4A9F-8E58-56B14839212F}" srcId="{160E2B0E-33E7-41A7-ABED-DE7858FD904A}" destId="{85FC6DC8-DDC6-4B46-9DFA-EE65BCB69AC7}" srcOrd="0" destOrd="0" parTransId="{9A4E8781-C504-4034-9DD5-1C2DD97C3A12}" sibTransId="{54F07BC5-EDFE-498A-BA27-2833729D7975}"/>
    <dgm:cxn modelId="{F802BC1B-AF58-4F38-A1EF-3AA88A8E46D2}" type="presOf" srcId="{160E2B0E-33E7-41A7-ABED-DE7858FD904A}" destId="{B2BC9C1C-E78C-4063-8B5F-F4BBCD23CF21}" srcOrd="0" destOrd="0" presId="urn:microsoft.com/office/officeart/2011/layout/CircleProcess"/>
    <dgm:cxn modelId="{38732C29-7888-41E1-B1FF-57DD2BEA2AF0}" type="presOf" srcId="{246C8ADC-3F76-41AF-BDC3-18AE7E21EB8A}" destId="{FDB8E870-D2DB-42C2-8729-59EA9AF3EC25}" srcOrd="0" destOrd="0" presId="urn:microsoft.com/office/officeart/2011/layout/CircleProcess"/>
    <dgm:cxn modelId="{661ABF32-D253-41A3-8B80-9763DA06DCE7}" srcId="{160E2B0E-33E7-41A7-ABED-DE7858FD904A}" destId="{55B5D96F-9968-442A-AB5A-411BB29A8F12}" srcOrd="1" destOrd="0" parTransId="{EFC1FBAB-3DB1-4001-8D16-C75A21E4C192}" sibTransId="{3EC28891-0192-4957-8F55-06FE57E72E61}"/>
    <dgm:cxn modelId="{AB5B5576-2A9C-4783-8482-C64EDE272A26}" type="presOf" srcId="{55B5D96F-9968-442A-AB5A-411BB29A8F12}" destId="{2DDB1B0A-0E37-4931-832E-DE7D37DE9AB9}" srcOrd="1" destOrd="0" presId="urn:microsoft.com/office/officeart/2011/layout/CircleProcess"/>
    <dgm:cxn modelId="{67710859-462C-4896-9063-B37A89FD30CB}" type="presOf" srcId="{85FC6DC8-DDC6-4B46-9DFA-EE65BCB69AC7}" destId="{544637EE-EE52-4EC7-A87A-8B9115421CDA}" srcOrd="1" destOrd="0" presId="urn:microsoft.com/office/officeart/2011/layout/CircleProcess"/>
    <dgm:cxn modelId="{A5AE6381-7077-4EAA-A69F-4182724DAF11}" type="presOf" srcId="{85FC6DC8-DDC6-4B46-9DFA-EE65BCB69AC7}" destId="{006BD43E-30E9-4ADE-AFA0-0E357503C15B}" srcOrd="0" destOrd="0" presId="urn:microsoft.com/office/officeart/2011/layout/CircleProcess"/>
    <dgm:cxn modelId="{E02957AA-A9AE-495F-B8B3-09726744A087}" type="presOf" srcId="{55B5D96F-9968-442A-AB5A-411BB29A8F12}" destId="{698556FC-17B2-4CAF-B856-7914C9FC247E}" srcOrd="0" destOrd="0" presId="urn:microsoft.com/office/officeart/2011/layout/CircleProcess"/>
    <dgm:cxn modelId="{219A0ABF-BBB2-49B5-A83B-F01CE126D271}" type="presOf" srcId="{246C8ADC-3F76-41AF-BDC3-18AE7E21EB8A}" destId="{EEA07737-0B11-451A-AD96-157A236F449C}" srcOrd="1" destOrd="0" presId="urn:microsoft.com/office/officeart/2011/layout/CircleProcess"/>
    <dgm:cxn modelId="{18980CE5-1431-46F3-800E-EFA54FC36808}" srcId="{160E2B0E-33E7-41A7-ABED-DE7858FD904A}" destId="{246C8ADC-3F76-41AF-BDC3-18AE7E21EB8A}" srcOrd="2" destOrd="0" parTransId="{CA26EB56-CAA1-4064-8FBE-0902EC0D191C}" sibTransId="{1B911ADB-EA25-42CA-B2DF-E933597E449E}"/>
    <dgm:cxn modelId="{285E0551-5FA8-46BD-AB11-AE763FF9902C}" type="presParOf" srcId="{B2BC9C1C-E78C-4063-8B5F-F4BBCD23CF21}" destId="{586CE211-749F-4906-A9BA-B275998E3AE0}" srcOrd="0" destOrd="0" presId="urn:microsoft.com/office/officeart/2011/layout/CircleProcess"/>
    <dgm:cxn modelId="{65218B59-C732-408E-9B51-27F1DFC1E279}" type="presParOf" srcId="{586CE211-749F-4906-A9BA-B275998E3AE0}" destId="{CD91549F-A590-46EB-99D2-E7CEFAD33C23}" srcOrd="0" destOrd="0" presId="urn:microsoft.com/office/officeart/2011/layout/CircleProcess"/>
    <dgm:cxn modelId="{9F8E2ABE-134F-44E8-89D6-0A71FA39CB09}" type="presParOf" srcId="{B2BC9C1C-E78C-4063-8B5F-F4BBCD23CF21}" destId="{755F3A62-338E-4CEF-BF86-0D9D90B61802}" srcOrd="1" destOrd="0" presId="urn:microsoft.com/office/officeart/2011/layout/CircleProcess"/>
    <dgm:cxn modelId="{431C6A7B-1027-404E-8473-7A4CE4964566}" type="presParOf" srcId="{755F3A62-338E-4CEF-BF86-0D9D90B61802}" destId="{FDB8E870-D2DB-42C2-8729-59EA9AF3EC25}" srcOrd="0" destOrd="0" presId="urn:microsoft.com/office/officeart/2011/layout/CircleProcess"/>
    <dgm:cxn modelId="{5A98E6EF-B4D2-4CF7-B206-0C5C307D7357}" type="presParOf" srcId="{B2BC9C1C-E78C-4063-8B5F-F4BBCD23CF21}" destId="{EEA07737-0B11-451A-AD96-157A236F449C}" srcOrd="2" destOrd="0" presId="urn:microsoft.com/office/officeart/2011/layout/CircleProcess"/>
    <dgm:cxn modelId="{539E71A0-9693-4DB2-9E84-6E876526D639}" type="presParOf" srcId="{B2BC9C1C-E78C-4063-8B5F-F4BBCD23CF21}" destId="{5B519ED8-E92C-44D5-A712-EE9F141DAE5A}" srcOrd="3" destOrd="0" presId="urn:microsoft.com/office/officeart/2011/layout/CircleProcess"/>
    <dgm:cxn modelId="{D96A5F20-F374-4678-84BB-B1690AF09A44}" type="presParOf" srcId="{5B519ED8-E92C-44D5-A712-EE9F141DAE5A}" destId="{D1FF1F92-B5C3-4E20-BBF0-CB8D6368CF54}" srcOrd="0" destOrd="0" presId="urn:microsoft.com/office/officeart/2011/layout/CircleProcess"/>
    <dgm:cxn modelId="{29BCEC87-DA39-46DC-B922-72AE113F23A3}" type="presParOf" srcId="{B2BC9C1C-E78C-4063-8B5F-F4BBCD23CF21}" destId="{6F4F9213-AC3E-4ABD-9045-937E96254F9F}" srcOrd="4" destOrd="0" presId="urn:microsoft.com/office/officeart/2011/layout/CircleProcess"/>
    <dgm:cxn modelId="{DE2758B1-08FD-42C0-BE8E-5CE98F4FE4CF}" type="presParOf" srcId="{6F4F9213-AC3E-4ABD-9045-937E96254F9F}" destId="{698556FC-17B2-4CAF-B856-7914C9FC247E}" srcOrd="0" destOrd="0" presId="urn:microsoft.com/office/officeart/2011/layout/CircleProcess"/>
    <dgm:cxn modelId="{CE39814D-777E-4C9E-A86D-7E43E56B786B}" type="presParOf" srcId="{B2BC9C1C-E78C-4063-8B5F-F4BBCD23CF21}" destId="{2DDB1B0A-0E37-4931-832E-DE7D37DE9AB9}" srcOrd="5" destOrd="0" presId="urn:microsoft.com/office/officeart/2011/layout/CircleProcess"/>
    <dgm:cxn modelId="{69FB044B-1849-40F1-BAF0-ABF34A857039}" type="presParOf" srcId="{B2BC9C1C-E78C-4063-8B5F-F4BBCD23CF21}" destId="{275188AB-B82C-4213-BEF7-577BB070F9D9}" srcOrd="6" destOrd="0" presId="urn:microsoft.com/office/officeart/2011/layout/CircleProcess"/>
    <dgm:cxn modelId="{7D1E52F7-BF8F-4428-A416-2888BC82164E}" type="presParOf" srcId="{275188AB-B82C-4213-BEF7-577BB070F9D9}" destId="{27506351-DEC8-4F21-9EDA-3A78D4191A9A}" srcOrd="0" destOrd="0" presId="urn:microsoft.com/office/officeart/2011/layout/CircleProcess"/>
    <dgm:cxn modelId="{375E543D-221E-4F38-A69D-606D34308714}" type="presParOf" srcId="{B2BC9C1C-E78C-4063-8B5F-F4BBCD23CF21}" destId="{49B05A74-E5CC-4F41-83F7-EBF371C437CE}" srcOrd="7" destOrd="0" presId="urn:microsoft.com/office/officeart/2011/layout/CircleProcess"/>
    <dgm:cxn modelId="{B1B08966-D816-427F-934D-9274E266ED47}" type="presParOf" srcId="{49B05A74-E5CC-4F41-83F7-EBF371C437CE}" destId="{006BD43E-30E9-4ADE-AFA0-0E357503C15B}" srcOrd="0" destOrd="0" presId="urn:microsoft.com/office/officeart/2011/layout/CircleProcess"/>
    <dgm:cxn modelId="{B8C641E4-2AC4-42C5-B1FD-398EBB34D613}" type="presParOf" srcId="{B2BC9C1C-E78C-4063-8B5F-F4BBCD23CF21}" destId="{544637EE-EE52-4EC7-A87A-8B9115421CDA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1549F-A590-46EB-99D2-E7CEFAD33C23}">
      <dsp:nvSpPr>
        <dsp:cNvPr id="0" name=""/>
        <dsp:cNvSpPr/>
      </dsp:nvSpPr>
      <dsp:spPr>
        <a:xfrm>
          <a:off x="7765123" y="1245686"/>
          <a:ext cx="3299793" cy="330040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8E870-D2DB-42C2-8729-59EA9AF3EC25}">
      <dsp:nvSpPr>
        <dsp:cNvPr id="0" name=""/>
        <dsp:cNvSpPr/>
      </dsp:nvSpPr>
      <dsp:spPr>
        <a:xfrm>
          <a:off x="7874687" y="1355719"/>
          <a:ext cx="3080666" cy="30803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Auto </a:t>
          </a:r>
          <a:r>
            <a:rPr lang="en-US" sz="2900" b="1" kern="1200" dirty="0"/>
            <a:t>Dependency</a:t>
          </a:r>
        </a:p>
      </dsp:txBody>
      <dsp:txXfrm>
        <a:off x="8315089" y="1795850"/>
        <a:ext cx="2199862" cy="2200076"/>
      </dsp:txXfrm>
    </dsp:sp>
    <dsp:sp modelId="{D1FF1F92-B5C3-4E20-BBF0-CB8D6368CF54}">
      <dsp:nvSpPr>
        <dsp:cNvPr id="0" name=""/>
        <dsp:cNvSpPr/>
      </dsp:nvSpPr>
      <dsp:spPr>
        <a:xfrm rot="2700000">
          <a:off x="4358666" y="1249676"/>
          <a:ext cx="3291845" cy="3291845"/>
        </a:xfrm>
        <a:prstGeom prst="teardrop">
          <a:avLst>
            <a:gd name="adj" fmla="val 100000"/>
          </a:avLst>
        </a:prstGeom>
        <a:solidFill>
          <a:schemeClr val="accent2">
            <a:hueOff val="-4830784"/>
            <a:satOff val="-16184"/>
            <a:lumOff val="-803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8556FC-17B2-4CAF-B856-7914C9FC247E}">
      <dsp:nvSpPr>
        <dsp:cNvPr id="0" name=""/>
        <dsp:cNvSpPr/>
      </dsp:nvSpPr>
      <dsp:spPr>
        <a:xfrm>
          <a:off x="4464255" y="1355719"/>
          <a:ext cx="3080666" cy="30803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4830784"/>
              <a:satOff val="-16184"/>
              <a:lumOff val="-8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Regional Scaling</a:t>
          </a:r>
        </a:p>
      </dsp:txBody>
      <dsp:txXfrm>
        <a:off x="4904658" y="1795850"/>
        <a:ext cx="2199862" cy="2200076"/>
      </dsp:txXfrm>
    </dsp:sp>
    <dsp:sp modelId="{27506351-DEC8-4F21-9EDA-3A78D4191A9A}">
      <dsp:nvSpPr>
        <dsp:cNvPr id="0" name=""/>
        <dsp:cNvSpPr/>
      </dsp:nvSpPr>
      <dsp:spPr>
        <a:xfrm rot="2700000">
          <a:off x="948235" y="1249676"/>
          <a:ext cx="3291845" cy="3291845"/>
        </a:xfrm>
        <a:prstGeom prst="teardrop">
          <a:avLst>
            <a:gd name="adj" fmla="val 100000"/>
          </a:avLst>
        </a:prstGeom>
        <a:solidFill>
          <a:schemeClr val="accent2">
            <a:hueOff val="-9661567"/>
            <a:satOff val="-32367"/>
            <a:lumOff val="-1607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6BD43E-30E9-4ADE-AFA0-0E357503C15B}">
      <dsp:nvSpPr>
        <dsp:cNvPr id="0" name=""/>
        <dsp:cNvSpPr/>
      </dsp:nvSpPr>
      <dsp:spPr>
        <a:xfrm>
          <a:off x="1053824" y="1355719"/>
          <a:ext cx="3080666" cy="30803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9661567"/>
              <a:satOff val="-32367"/>
              <a:lumOff val="-16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Operational Efficiency</a:t>
          </a:r>
        </a:p>
      </dsp:txBody>
      <dsp:txXfrm>
        <a:off x="1494226" y="1795850"/>
        <a:ext cx="2199862" cy="2200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2573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0268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06746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705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803646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8846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04067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97760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3327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3600"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ADD715-0971-B88C-95B4-3720916C8ADA}"/>
              </a:ext>
            </a:extLst>
          </p:cNvPr>
          <p:cNvSpPr/>
          <p:nvPr userDrawn="1"/>
        </p:nvSpPr>
        <p:spPr>
          <a:xfrm>
            <a:off x="11012508" y="5707201"/>
            <a:ext cx="1145219" cy="1100831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green triangle&#10;&#10;Description automatically generated">
            <a:extLst>
              <a:ext uri="{FF2B5EF4-FFF2-40B4-BE49-F238E27FC236}">
                <a16:creationId xmlns:a16="http://schemas.microsoft.com/office/drawing/2014/main" id="{62ABB0D5-6BEE-FE3C-2332-27E5001463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646" y="5906386"/>
            <a:ext cx="956941" cy="66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4399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64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5467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38183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03252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73116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0802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26112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7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00" userDrawn="1">
          <p15:clr>
            <a:srgbClr val="547EBF"/>
          </p15:clr>
        </p15:guide>
        <p15:guide id="2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2FDC-4176-1C4C-1CA9-47ECF4EBB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915" y="2397992"/>
            <a:ext cx="9193321" cy="1646302"/>
          </a:xfrm>
        </p:spPr>
        <p:txBody>
          <a:bodyPr/>
          <a:lstStyle/>
          <a:p>
            <a:r>
              <a:rPr lang="en-US" b="1" dirty="0"/>
              <a:t>STRATEGIES FOR REGIONAL TRANSIT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5E5DCE-F9DC-CE15-7172-2E6C0E205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221" y="4141099"/>
            <a:ext cx="4953015" cy="464606"/>
          </a:xfrm>
        </p:spPr>
        <p:txBody>
          <a:bodyPr>
            <a:normAutofit/>
          </a:bodyPr>
          <a:lstStyle/>
          <a:p>
            <a:r>
              <a:rPr lang="en-US" sz="2400" dirty="0"/>
              <a:t>March 12, 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9A2BEC-09AF-8E4B-73EB-F555FF6B63C7}"/>
              </a:ext>
            </a:extLst>
          </p:cNvPr>
          <p:cNvCxnSpPr>
            <a:cxnSpLocks/>
          </p:cNvCxnSpPr>
          <p:nvPr/>
        </p:nvCxnSpPr>
        <p:spPr>
          <a:xfrm flipH="1">
            <a:off x="968188" y="4043080"/>
            <a:ext cx="8606118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A blue triangle with black background&#10;&#10;Description automatically generated">
            <a:extLst>
              <a:ext uri="{FF2B5EF4-FFF2-40B4-BE49-F238E27FC236}">
                <a16:creationId xmlns:a16="http://schemas.microsoft.com/office/drawing/2014/main" id="{87CEFD70-C32D-45A8-D3E0-C6B3E5024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4" y="5631722"/>
            <a:ext cx="4070711" cy="1162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04D884-0F41-B53F-EAE3-A27CE8DD6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980" y="5219449"/>
            <a:ext cx="1985443" cy="147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46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21639-877F-8305-3A55-18F2ECAD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1671"/>
          </a:xfrm>
        </p:spPr>
        <p:txBody>
          <a:bodyPr>
            <a:noAutofit/>
          </a:bodyPr>
          <a:lstStyle/>
          <a:p>
            <a:r>
              <a:rPr lang="en-US" b="1" dirty="0"/>
              <a:t>THE ISSUE IS ACCESSIBILITY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C92E347-658B-A974-CC61-CA666CF61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8130331"/>
              </p:ext>
            </p:extLst>
          </p:nvPr>
        </p:nvGraphicFramePr>
        <p:xfrm>
          <a:off x="-923365" y="726141"/>
          <a:ext cx="11331389" cy="5791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9477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9CEF1-47DF-595A-85F1-0802F1504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270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EFFECTS OF AUTO DEPENDENCY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3509E-6814-9118-AF6A-97CB05504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497107"/>
            <a:ext cx="4092402" cy="469665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KEY DEMOGRAPHICS</a:t>
            </a:r>
          </a:p>
          <a:p>
            <a:r>
              <a:rPr lang="en-US" sz="2800" dirty="0"/>
              <a:t>Seniors</a:t>
            </a:r>
          </a:p>
          <a:p>
            <a:r>
              <a:rPr lang="en-US" sz="2800" dirty="0"/>
              <a:t>Disabled</a:t>
            </a:r>
          </a:p>
          <a:p>
            <a:r>
              <a:rPr lang="en-US" sz="2800" dirty="0"/>
              <a:t>Low Income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F598BE-6490-FB0A-E7E1-F205E21C0F91}"/>
              </a:ext>
            </a:extLst>
          </p:cNvPr>
          <p:cNvSpPr txBox="1">
            <a:spLocks/>
          </p:cNvSpPr>
          <p:nvPr/>
        </p:nvSpPr>
        <p:spPr>
          <a:xfrm>
            <a:off x="677334" y="1497107"/>
            <a:ext cx="4020172" cy="4696656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u="sng" dirty="0"/>
              <a:t>KEY DESTINATIONS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dirty="0"/>
              <a:t>Medical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dirty="0"/>
              <a:t>Civic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dirty="0"/>
              <a:t>Educational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dirty="0"/>
              <a:t>Employment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dirty="0"/>
              <a:t>Commercial</a:t>
            </a:r>
          </a:p>
        </p:txBody>
      </p:sp>
    </p:spTree>
    <p:extLst>
      <p:ext uri="{BB962C8B-B14F-4D97-AF65-F5344CB8AC3E}">
        <p14:creationId xmlns:p14="http://schemas.microsoft.com/office/powerpoint/2010/main" val="3901264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9CEF1-47DF-595A-85F1-0802F1504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270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EFFECTS OF AUTO DEPENDENCY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F598BE-6490-FB0A-E7E1-F205E21C0F91}"/>
              </a:ext>
            </a:extLst>
          </p:cNvPr>
          <p:cNvSpPr txBox="1">
            <a:spLocks/>
          </p:cNvSpPr>
          <p:nvPr/>
        </p:nvSpPr>
        <p:spPr>
          <a:xfrm>
            <a:off x="677334" y="2537011"/>
            <a:ext cx="8596668" cy="36567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/>
              <a:t>When groups of people are marginalized in their ability to live normally or fully participate in the public realm, they deteriorate individually, economically, and socially. </a:t>
            </a:r>
          </a:p>
        </p:txBody>
      </p:sp>
    </p:spTree>
    <p:extLst>
      <p:ext uri="{BB962C8B-B14F-4D97-AF65-F5344CB8AC3E}">
        <p14:creationId xmlns:p14="http://schemas.microsoft.com/office/powerpoint/2010/main" val="3767115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8124-09A7-CCB7-2544-66794C9D3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GMRC REGIONAL TRANSIT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39D43-6515-8AEF-AC11-04A932EBF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19901"/>
            <a:ext cx="5328510" cy="3456899"/>
          </a:xfrm>
        </p:spPr>
        <p:txBody>
          <a:bodyPr>
            <a:normAutofit/>
          </a:bodyPr>
          <a:lstStyle/>
          <a:p>
            <a:r>
              <a:rPr lang="en-US" sz="2800" dirty="0"/>
              <a:t>Directed by Georgia DOT</a:t>
            </a:r>
          </a:p>
          <a:p>
            <a:r>
              <a:rPr lang="en-US" sz="2800" dirty="0"/>
              <a:t>1 of 2 pilot efforts by state</a:t>
            </a:r>
          </a:p>
          <a:p>
            <a:r>
              <a:rPr lang="en-US" sz="2800" dirty="0"/>
              <a:t>Guided by stakeholders</a:t>
            </a:r>
          </a:p>
          <a:p>
            <a:r>
              <a:rPr lang="en-US" sz="2800" dirty="0"/>
              <a:t>Year-long effort with public input (live &amp; online)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73359-D97B-97FC-6CD1-504B246CA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157" y="1419900"/>
            <a:ext cx="6005844" cy="34569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81E6A6-8555-29B1-0B04-950DE762DFF1}"/>
              </a:ext>
            </a:extLst>
          </p:cNvPr>
          <p:cNvSpPr txBox="1">
            <a:spLocks/>
          </p:cNvSpPr>
          <p:nvPr/>
        </p:nvSpPr>
        <p:spPr>
          <a:xfrm>
            <a:off x="677333" y="5129551"/>
            <a:ext cx="8188761" cy="15312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The goal was a guidance document re: performance of existing efforts and opportunities for initial evolution of services. </a:t>
            </a:r>
          </a:p>
        </p:txBody>
      </p:sp>
    </p:spTree>
    <p:extLst>
      <p:ext uri="{BB962C8B-B14F-4D97-AF65-F5344CB8AC3E}">
        <p14:creationId xmlns:p14="http://schemas.microsoft.com/office/powerpoint/2010/main" val="368881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D57A-14CC-DA44-7512-E84BAF5CD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63C90-93CA-2D11-A43C-AA8D4C5A3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CA067-FA7F-40A7-42F9-BB1F658001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12"/>
          <a:stretch/>
        </p:blipFill>
        <p:spPr>
          <a:xfrm>
            <a:off x="546754" y="-1383"/>
            <a:ext cx="10399869" cy="685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9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F49447-0A7C-63BF-A361-77EA60C65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12" y="2228849"/>
            <a:ext cx="6206033" cy="4566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87C802-0CED-DB5E-30F4-60E477B71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0" y="122091"/>
            <a:ext cx="5778838" cy="420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09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673F65-B03D-71FA-F1C8-DD428AD6C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2767" y="195433"/>
            <a:ext cx="4399233" cy="3233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2A5920-20EC-555B-EE90-C8B0E0B5E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919" y="1599588"/>
            <a:ext cx="2631233" cy="5127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D16921-1135-CD3E-E0EE-A1B4749748CC}"/>
              </a:ext>
            </a:extLst>
          </p:cNvPr>
          <p:cNvSpPr txBox="1"/>
          <p:nvPr/>
        </p:nvSpPr>
        <p:spPr>
          <a:xfrm>
            <a:off x="4881319" y="1927547"/>
            <a:ext cx="263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Performance Measures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39D99D-EBC7-0F86-0C3D-89B67D86E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81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55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4F1A70-FAEB-365B-0755-ADEBE79927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21" t="4721" r="5351" b="31390"/>
          <a:stretch/>
        </p:blipFill>
        <p:spPr>
          <a:xfrm>
            <a:off x="0" y="0"/>
            <a:ext cx="10867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55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4EFBD-7314-0AB4-FD13-4827BB4F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KEY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CF398-4B1F-87D2-999D-34C111870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07459"/>
            <a:ext cx="8596668" cy="463390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Services constrained by geography</a:t>
            </a:r>
          </a:p>
          <a:p>
            <a:r>
              <a:rPr lang="en-US" sz="2800" dirty="0">
                <a:solidFill>
                  <a:schemeClr val="tx1"/>
                </a:solidFill>
              </a:rPr>
              <a:t>Services constrained by time</a:t>
            </a:r>
          </a:p>
          <a:p>
            <a:r>
              <a:rPr lang="en-US" sz="2800" dirty="0">
                <a:solidFill>
                  <a:schemeClr val="tx1"/>
                </a:solidFill>
              </a:rPr>
              <a:t>Several key regional destinations</a:t>
            </a:r>
          </a:p>
          <a:p>
            <a:r>
              <a:rPr lang="en-US" sz="2800" dirty="0">
                <a:solidFill>
                  <a:schemeClr val="tx1"/>
                </a:solidFill>
              </a:rPr>
              <a:t>Demographic projections suggest growing demand</a:t>
            </a:r>
          </a:p>
          <a:p>
            <a:r>
              <a:rPr lang="en-US" sz="2800" dirty="0">
                <a:solidFill>
                  <a:schemeClr val="tx1"/>
                </a:solidFill>
              </a:rPr>
              <a:t>Interest in evolving service models</a:t>
            </a:r>
          </a:p>
          <a:p>
            <a:r>
              <a:rPr lang="en-US" sz="2800" dirty="0">
                <a:solidFill>
                  <a:schemeClr val="tx1"/>
                </a:solidFill>
              </a:rPr>
              <a:t>Concerns about long term funding</a:t>
            </a:r>
          </a:p>
          <a:p>
            <a:r>
              <a:rPr lang="en-US" sz="2800" dirty="0">
                <a:solidFill>
                  <a:schemeClr val="tx1"/>
                </a:solidFill>
              </a:rPr>
              <a:t>Unsure about future of fleet vehicles, private competition</a:t>
            </a:r>
          </a:p>
        </p:txBody>
      </p:sp>
    </p:spTree>
    <p:extLst>
      <p:ext uri="{BB962C8B-B14F-4D97-AF65-F5344CB8AC3E}">
        <p14:creationId xmlns:p14="http://schemas.microsoft.com/office/powerpoint/2010/main" val="3873000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4EFBD-7314-0AB4-FD13-4827BB4F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KEY 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CF398-4B1F-87D2-999D-34C111870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07459"/>
            <a:ext cx="8596668" cy="463390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IMPACT OF RIDE SHARE SERVICES</a:t>
            </a:r>
          </a:p>
          <a:p>
            <a:r>
              <a:rPr lang="en-US" sz="2800" dirty="0">
                <a:solidFill>
                  <a:schemeClr val="tx1"/>
                </a:solidFill>
              </a:rPr>
              <a:t>Services require economy of scale</a:t>
            </a:r>
          </a:p>
          <a:p>
            <a:r>
              <a:rPr lang="en-US" sz="2800" dirty="0">
                <a:solidFill>
                  <a:schemeClr val="tx1"/>
                </a:solidFill>
              </a:rPr>
              <a:t>Can be cost prohibitive to some customers</a:t>
            </a:r>
          </a:p>
          <a:p>
            <a:r>
              <a:rPr lang="en-US" sz="2800" dirty="0">
                <a:solidFill>
                  <a:schemeClr val="tx1"/>
                </a:solidFill>
              </a:rPr>
              <a:t>Minimal/ No special needs services</a:t>
            </a:r>
          </a:p>
          <a:p>
            <a:r>
              <a:rPr lang="en-US" sz="2800" dirty="0">
                <a:solidFill>
                  <a:schemeClr val="tx1"/>
                </a:solidFill>
              </a:rPr>
              <a:t>Service can be inconsistent</a:t>
            </a:r>
          </a:p>
        </p:txBody>
      </p:sp>
    </p:spTree>
    <p:extLst>
      <p:ext uri="{BB962C8B-B14F-4D97-AF65-F5344CB8AC3E}">
        <p14:creationId xmlns:p14="http://schemas.microsoft.com/office/powerpoint/2010/main" val="3786064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8663D4-2637-38A5-5ED5-56E68DA059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44" y="215153"/>
            <a:ext cx="12209888" cy="6642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CC953A-6197-AF2E-63E9-EB987A45D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86" y="5439238"/>
            <a:ext cx="1733637" cy="120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05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4EFBD-7314-0AB4-FD13-4827BB4F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KEY 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CF398-4B1F-87D2-999D-34C111870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07459"/>
            <a:ext cx="8596668" cy="463390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IMPACT OF HOME DELIVERY &amp; TELEVISITS</a:t>
            </a:r>
          </a:p>
          <a:p>
            <a:r>
              <a:rPr lang="en-US" sz="2800" dirty="0">
                <a:solidFill>
                  <a:schemeClr val="tx1"/>
                </a:solidFill>
              </a:rPr>
              <a:t>Does not address all ridership needs</a:t>
            </a:r>
          </a:p>
          <a:p>
            <a:r>
              <a:rPr lang="en-US" sz="2800" dirty="0">
                <a:solidFill>
                  <a:schemeClr val="tx1"/>
                </a:solidFill>
              </a:rPr>
              <a:t>Minimal/ No special needs services</a:t>
            </a:r>
          </a:p>
          <a:p>
            <a:r>
              <a:rPr lang="en-US" sz="2800" dirty="0">
                <a:solidFill>
                  <a:schemeClr val="tx1"/>
                </a:solidFill>
              </a:rPr>
              <a:t>Requires user skills</a:t>
            </a:r>
          </a:p>
          <a:p>
            <a:r>
              <a:rPr lang="en-US" sz="2800" dirty="0">
                <a:solidFill>
                  <a:schemeClr val="tx1"/>
                </a:solidFill>
              </a:rPr>
              <a:t>Requires high-capacity internet</a:t>
            </a:r>
          </a:p>
        </p:txBody>
      </p:sp>
    </p:spTree>
    <p:extLst>
      <p:ext uri="{BB962C8B-B14F-4D97-AF65-F5344CB8AC3E}">
        <p14:creationId xmlns:p14="http://schemas.microsoft.com/office/powerpoint/2010/main" val="1571609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78018-37DC-4300-3F75-2793A3B8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REGIONAL TRANSIT PLAN GOALS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438AB-4B86-F333-76B2-FACA62716F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97" b="4425"/>
          <a:stretch/>
        </p:blipFill>
        <p:spPr>
          <a:xfrm>
            <a:off x="2630623" y="1369305"/>
            <a:ext cx="5518294" cy="548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1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DFD55-A062-BEE0-3C46-6F91BD48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42AB2-3B4E-5966-997C-027EB359C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52283"/>
            <a:ext cx="8596668" cy="458908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GMRC… 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solidFill>
                  <a:schemeClr val="tx1"/>
                </a:solidFill>
              </a:rPr>
              <a:t>Hire a Regional Mobility Manager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solidFill>
                  <a:schemeClr val="tx1"/>
                </a:solidFill>
              </a:rPr>
              <a:t>Organize central website with robust information on each transit agency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solidFill>
                  <a:schemeClr val="tx1"/>
                </a:solidFill>
              </a:rPr>
              <a:t>Organize listserv and resource sharing portal to be accessible by transit agencies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solidFill>
                  <a:schemeClr val="tx1"/>
                </a:solidFill>
              </a:rPr>
              <a:t>Partner with GDOT on a marketing campaign 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solidFill>
                  <a:schemeClr val="tx1"/>
                </a:solidFill>
              </a:rPr>
              <a:t>Build support, education in counties w/o rural transit</a:t>
            </a:r>
          </a:p>
        </p:txBody>
      </p:sp>
    </p:spTree>
    <p:extLst>
      <p:ext uri="{BB962C8B-B14F-4D97-AF65-F5344CB8AC3E}">
        <p14:creationId xmlns:p14="http://schemas.microsoft.com/office/powerpoint/2010/main" val="2001410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DFD55-A062-BEE0-3C46-6F91BD48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42AB2-3B4E-5966-997C-027EB359C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52283"/>
            <a:ext cx="8596668" cy="458908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US" sz="3300" dirty="0">
                <a:solidFill>
                  <a:schemeClr val="tx1"/>
                </a:solidFill>
              </a:rPr>
              <a:t>Coordinate specialty transit for key destinations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Northeast Georgia Medical 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University of North Georgia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Kubota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Lanier Technical College</a:t>
            </a:r>
          </a:p>
          <a:p>
            <a:r>
              <a:rPr lang="en-US" sz="3300" dirty="0">
                <a:solidFill>
                  <a:schemeClr val="tx1"/>
                </a:solidFill>
              </a:rPr>
              <a:t>Assess regionalization of operations (scalable)</a:t>
            </a:r>
          </a:p>
          <a:p>
            <a:r>
              <a:rPr lang="en-US" sz="3300" dirty="0" err="1">
                <a:solidFill>
                  <a:schemeClr val="tx1"/>
                </a:solidFill>
              </a:rPr>
              <a:t>Microtransit</a:t>
            </a:r>
            <a:r>
              <a:rPr lang="en-US" sz="3300" dirty="0">
                <a:solidFill>
                  <a:schemeClr val="tx1"/>
                </a:solidFill>
              </a:rPr>
              <a:t> pilot program (Lumpkin Co.)</a:t>
            </a:r>
          </a:p>
          <a:p>
            <a:r>
              <a:rPr lang="en-US" sz="3300" dirty="0">
                <a:solidFill>
                  <a:schemeClr val="tx1"/>
                </a:solidFill>
              </a:rPr>
              <a:t>Voucher program for college students</a:t>
            </a:r>
          </a:p>
          <a:p>
            <a:r>
              <a:rPr lang="en-US" sz="3300" dirty="0">
                <a:solidFill>
                  <a:schemeClr val="tx1"/>
                </a:solidFill>
              </a:rPr>
              <a:t>Help programs sample extending hours</a:t>
            </a:r>
          </a:p>
        </p:txBody>
      </p:sp>
    </p:spTree>
    <p:extLst>
      <p:ext uri="{BB962C8B-B14F-4D97-AF65-F5344CB8AC3E}">
        <p14:creationId xmlns:p14="http://schemas.microsoft.com/office/powerpoint/2010/main" val="3250473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21639-877F-8305-3A55-18F2ECAD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1671"/>
          </a:xfrm>
        </p:spPr>
        <p:txBody>
          <a:bodyPr>
            <a:noAutofit/>
          </a:bodyPr>
          <a:lstStyle/>
          <a:p>
            <a:r>
              <a:rPr lang="en-US" b="1" dirty="0"/>
              <a:t>IMPROVING ACCESSIBILITY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1E82-65B2-7214-EAFF-298F8630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19901"/>
            <a:ext cx="8596668" cy="3456899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Improve land use planning (locations of key destinations and residential clusters)</a:t>
            </a:r>
          </a:p>
          <a:p>
            <a:r>
              <a:rPr lang="en-US" sz="3000" dirty="0">
                <a:solidFill>
                  <a:schemeClr val="tx1"/>
                </a:solidFill>
              </a:rPr>
              <a:t>Help communities see transit/ connectivity as a critical facet of infrastructure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000" i="1" dirty="0"/>
              <a:t>Both leaders and the public!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3000" i="1" dirty="0"/>
              <a:t>Offer guidance on budgeting</a:t>
            </a:r>
          </a:p>
          <a:p>
            <a:r>
              <a:rPr lang="en-US" sz="3000" dirty="0">
                <a:solidFill>
                  <a:schemeClr val="tx1"/>
                </a:solidFill>
              </a:rPr>
              <a:t>Stay informed about evolving transportation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978437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0263D-24EC-1749-986F-662640285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128" y="2178230"/>
            <a:ext cx="5938887" cy="25015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/>
              <a:t>Adam Hazell, AICP</a:t>
            </a:r>
          </a:p>
          <a:p>
            <a:pPr marL="0" indent="0">
              <a:buNone/>
            </a:pPr>
            <a:r>
              <a:rPr lang="en-US" sz="4400" dirty="0"/>
              <a:t>Planning Director</a:t>
            </a:r>
          </a:p>
          <a:p>
            <a:pPr marL="0" indent="0">
              <a:buNone/>
            </a:pPr>
            <a:r>
              <a:rPr lang="en-US" sz="4400" dirty="0"/>
              <a:t>ahazell@gmrc.ga.gov</a:t>
            </a:r>
          </a:p>
        </p:txBody>
      </p:sp>
    </p:spTree>
    <p:extLst>
      <p:ext uri="{BB962C8B-B14F-4D97-AF65-F5344CB8AC3E}">
        <p14:creationId xmlns:p14="http://schemas.microsoft.com/office/powerpoint/2010/main" val="167336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D3E4-C4A2-863F-753E-4AAB7BCDC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0635"/>
          </a:xfrm>
        </p:spPr>
        <p:txBody>
          <a:bodyPr>
            <a:noAutofit/>
          </a:bodyPr>
          <a:lstStyle/>
          <a:p>
            <a:r>
              <a:rPr lang="en-US" b="1" dirty="0"/>
              <a:t>ABOUT THE GEORGIA MOUNTAINS…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ED9DB-83CC-8D34-D788-A0B489889A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8741" y="0"/>
            <a:ext cx="3483259" cy="548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49E1D3-7547-5595-746E-96AAC3F30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7942"/>
            <a:ext cx="8229600" cy="2914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993ED5-B151-EE33-134F-8E314962BC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44" b="10351"/>
          <a:stretch/>
        </p:blipFill>
        <p:spPr>
          <a:xfrm>
            <a:off x="2165427" y="4383464"/>
            <a:ext cx="6303743" cy="24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6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D3E4-C4A2-863F-753E-4AAB7BCDC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0635"/>
          </a:xfrm>
        </p:spPr>
        <p:txBody>
          <a:bodyPr>
            <a:noAutofit/>
          </a:bodyPr>
          <a:lstStyle/>
          <a:p>
            <a:r>
              <a:rPr lang="en-US" b="1" dirty="0"/>
              <a:t>ABOUT THE GEORGIA MOUNTAINS…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06F0C0-4A8B-4B2D-8326-7F13FF6B5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247"/>
          <a:stretch/>
        </p:blipFill>
        <p:spPr>
          <a:xfrm>
            <a:off x="245096" y="1297277"/>
            <a:ext cx="5033914" cy="2876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BD0F7D-C518-D164-0F76-9480F1EFB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241" y="1297278"/>
            <a:ext cx="6620759" cy="2876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882A41-96E4-8EF6-E4C7-2100FF63B0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82"/>
          <a:stretch/>
        </p:blipFill>
        <p:spPr>
          <a:xfrm>
            <a:off x="2931737" y="4400121"/>
            <a:ext cx="5313574" cy="245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48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D3E4-C4A2-863F-753E-4AAB7BCDC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0635"/>
          </a:xfrm>
        </p:spPr>
        <p:txBody>
          <a:bodyPr>
            <a:noAutofit/>
          </a:bodyPr>
          <a:lstStyle/>
          <a:p>
            <a:r>
              <a:rPr lang="en-US" b="1" dirty="0"/>
              <a:t>ABOUT THE GEORGIA MOUNTAINS…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5BF311A-6F1D-D8BF-01FB-71A817C156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0016680"/>
              </p:ext>
            </p:extLst>
          </p:nvPr>
        </p:nvGraphicFramePr>
        <p:xfrm>
          <a:off x="527902" y="1210235"/>
          <a:ext cx="8746100" cy="5647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1846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014693-9C0C-8D81-5FD5-CCB98F27A4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2066" y="-13890"/>
            <a:ext cx="9690755" cy="687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82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60D1-A1BB-3490-0268-70F9BC3AD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7943F-8B2E-1A2E-E3AA-A9E09E7D9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751EF-2E8E-C19E-A735-ABBE220342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24"/>
          <a:stretch/>
        </p:blipFill>
        <p:spPr>
          <a:xfrm>
            <a:off x="1131217" y="-2552"/>
            <a:ext cx="9659757" cy="68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06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8336C6-57C0-C25B-D378-8434A1151E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48"/>
          <a:stretch/>
        </p:blipFill>
        <p:spPr>
          <a:xfrm>
            <a:off x="1168924" y="-8771"/>
            <a:ext cx="9640934" cy="686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60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399CD-42BD-5CA3-9A37-3BB2B7DB4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SO, WHAT’S THE ISSUE?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72F3C-5185-1795-471B-CD011A97C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2056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6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0000FF"/>
      </a:accent2>
      <a:accent3>
        <a:srgbClr val="6C911C"/>
      </a:accent3>
      <a:accent4>
        <a:srgbClr val="33CCFF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76ab5d-c363-4cb9-b177-8b68990486e8" xsi:nil="true"/>
    <MediaServiceKeyPoints xmlns="03dfb928-5554-4a87-8e9a-edea6c8e3105" xsi:nil="true"/>
    <lcf76f155ced4ddcb4097134ff3c332f xmlns="03dfb928-5554-4a87-8e9a-edea6c8e310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FFC962BD627F4EA76B28DDC6E46AD9" ma:contentTypeVersion="18" ma:contentTypeDescription="Create a new document." ma:contentTypeScope="" ma:versionID="1b3349cfe4e30f2f0ed150aa6a98c9e0">
  <xsd:schema xmlns:xsd="http://www.w3.org/2001/XMLSchema" xmlns:xs="http://www.w3.org/2001/XMLSchema" xmlns:p="http://schemas.microsoft.com/office/2006/metadata/properties" xmlns:ns2="03dfb928-5554-4a87-8e9a-edea6c8e3105" xmlns:ns3="d876ab5d-c363-4cb9-b177-8b68990486e8" targetNamespace="http://schemas.microsoft.com/office/2006/metadata/properties" ma:root="true" ma:fieldsID="ae046be87a6e9bc3ae4b93cf525dea45" ns2:_="" ns3:_="">
    <xsd:import namespace="03dfb928-5554-4a87-8e9a-edea6c8e3105"/>
    <xsd:import namespace="d876ab5d-c363-4cb9-b177-8b68990486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dfb928-5554-4a87-8e9a-edea6c8e3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b9d03e-f63d-43c7-9a43-349d0cf1a4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76ab5d-c363-4cb9-b177-8b68990486e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d38cad6-e624-4609-8f59-2c75c4e321dd}" ma:internalName="TaxCatchAll" ma:showField="CatchAllData" ma:web="d876ab5d-c363-4cb9-b177-8b68990486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4B194E-8B30-4377-8C59-ECFB902D2A26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B1C037-FA0B-403A-A36A-FE9275FA5243}"/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224</TotalTime>
  <Words>387</Words>
  <Application>Microsoft Office PowerPoint</Application>
  <PresentationFormat>Widescreen</PresentationFormat>
  <Paragraphs>78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Trebuchet MS</vt:lpstr>
      <vt:lpstr>Wingdings</vt:lpstr>
      <vt:lpstr>Wingdings 3</vt:lpstr>
      <vt:lpstr>Facet</vt:lpstr>
      <vt:lpstr>STRATEGIES FOR REGIONAL TRANSIT PLANNING</vt:lpstr>
      <vt:lpstr>PowerPoint Presentation</vt:lpstr>
      <vt:lpstr>ABOUT THE GEORGIA MOUNTAINS…</vt:lpstr>
      <vt:lpstr>ABOUT THE GEORGIA MOUNTAINS…</vt:lpstr>
      <vt:lpstr>ABOUT THE GEORGIA MOUNTAINS…</vt:lpstr>
      <vt:lpstr>PowerPoint Presentation</vt:lpstr>
      <vt:lpstr>PowerPoint Presentation</vt:lpstr>
      <vt:lpstr>PowerPoint Presentation</vt:lpstr>
      <vt:lpstr>SO, WHAT’S THE ISSUE?</vt:lpstr>
      <vt:lpstr>THE ISSUE IS ACCESSIBILITY</vt:lpstr>
      <vt:lpstr>EFFECTS OF AUTO DEPENDENCY</vt:lpstr>
      <vt:lpstr>EFFECTS OF AUTO DEPENDENCY</vt:lpstr>
      <vt:lpstr>THE GMRC REGIONAL TRANSIT PLAN</vt:lpstr>
      <vt:lpstr>PowerPoint Presentation</vt:lpstr>
      <vt:lpstr>PowerPoint Presentation</vt:lpstr>
      <vt:lpstr>PowerPoint Presentation</vt:lpstr>
      <vt:lpstr>PowerPoint Presentation</vt:lpstr>
      <vt:lpstr>KEY FINDINGS</vt:lpstr>
      <vt:lpstr>KEY DISCUSSIONS</vt:lpstr>
      <vt:lpstr>KEY DISCUSSIONS</vt:lpstr>
      <vt:lpstr>REGIONAL TRANSIT PLAN GOALS</vt:lpstr>
      <vt:lpstr>RECOMMENDATIONS</vt:lpstr>
      <vt:lpstr>RECOMMENDATIONS</vt:lpstr>
      <vt:lpstr>IMPROVING ACCESSIBILITY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>Adam Hazell</dc:creator>
  <cp:lastModifiedBy>Adam Hazell</cp:lastModifiedBy>
  <cp:revision>9</cp:revision>
  <dcterms:created xsi:type="dcterms:W3CDTF">2024-02-28T15:45:58Z</dcterms:created>
  <dcterms:modified xsi:type="dcterms:W3CDTF">2024-03-08T22:18:05Z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