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147171006" r:id="rId2"/>
    <p:sldId id="265" r:id="rId3"/>
    <p:sldId id="2147171014" r:id="rId4"/>
    <p:sldId id="2147171004" r:id="rId5"/>
    <p:sldId id="2147171001" r:id="rId6"/>
    <p:sldId id="2147171008" r:id="rId7"/>
    <p:sldId id="2147171007" r:id="rId8"/>
    <p:sldId id="2147171017" r:id="rId9"/>
    <p:sldId id="682" r:id="rId10"/>
    <p:sldId id="258" r:id="rId11"/>
    <p:sldId id="280" r:id="rId12"/>
    <p:sldId id="281" r:id="rId13"/>
    <p:sldId id="264" r:id="rId14"/>
    <p:sldId id="288" r:id="rId15"/>
    <p:sldId id="549" r:id="rId16"/>
    <p:sldId id="416" r:id="rId17"/>
    <p:sldId id="289" r:id="rId18"/>
    <p:sldId id="303" r:id="rId19"/>
    <p:sldId id="417" r:id="rId20"/>
    <p:sldId id="714" r:id="rId21"/>
    <p:sldId id="284" r:id="rId22"/>
    <p:sldId id="2147171016" r:id="rId23"/>
    <p:sldId id="2147171009" r:id="rId24"/>
    <p:sldId id="2147171010" r:id="rId25"/>
    <p:sldId id="2147171011" r:id="rId26"/>
    <p:sldId id="2147171013" r:id="rId27"/>
    <p:sldId id="2147171005" r:id="rId28"/>
    <p:sldId id="2147170984" r:id="rId29"/>
    <p:sldId id="214717101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0946B"/>
    <a:srgbClr val="A683AF"/>
    <a:srgbClr val="9A0000"/>
    <a:srgbClr val="0099FF"/>
    <a:srgbClr val="FF0202"/>
    <a:srgbClr val="3F523C"/>
    <a:srgbClr val="A162D0"/>
    <a:srgbClr val="BF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4"/>
    <p:restoredTop sz="94672"/>
  </p:normalViewPr>
  <p:slideViewPr>
    <p:cSldViewPr snapToGrid="0">
      <p:cViewPr varScale="1">
        <p:scale>
          <a:sx n="112" d="100"/>
          <a:sy n="112" d="100"/>
        </p:scale>
        <p:origin x="1296"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2EB97-5576-4A43-8B3C-C686608CB3EB}"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AA8A1BEF-58A5-4E7E-B1E1-E68EE5C636B6}">
      <dgm:prSet/>
      <dgm:spPr/>
      <dgm:t>
        <a:bodyPr/>
        <a:lstStyle/>
        <a:p>
          <a:r>
            <a:rPr lang="en-US" dirty="0"/>
            <a:t>an approach to economic development that connects a region’s </a:t>
          </a:r>
          <a:r>
            <a:rPr lang="en-US" b="1" dirty="0"/>
            <a:t>assets</a:t>
          </a:r>
          <a:r>
            <a:rPr lang="en-US" dirty="0"/>
            <a:t> to market </a:t>
          </a:r>
          <a:r>
            <a:rPr lang="en-US" b="1" dirty="0"/>
            <a:t>demand</a:t>
          </a:r>
          <a:r>
            <a:rPr lang="en-US" dirty="0"/>
            <a:t> in ways that build </a:t>
          </a:r>
          <a:r>
            <a:rPr lang="en-US" b="1" dirty="0"/>
            <a:t>rooted wealth </a:t>
          </a:r>
          <a:r>
            <a:rPr lang="en-US" dirty="0"/>
            <a:t>for local people, places and firms. </a:t>
          </a:r>
        </a:p>
      </dgm:t>
    </dgm:pt>
    <dgm:pt modelId="{0F198BE1-6089-4269-BD39-93ACD0F12215}" type="parTrans" cxnId="{00567045-B70C-49B3-B9D1-465FF4E6FFA2}">
      <dgm:prSet/>
      <dgm:spPr/>
      <dgm:t>
        <a:bodyPr/>
        <a:lstStyle/>
        <a:p>
          <a:endParaRPr lang="en-US"/>
        </a:p>
      </dgm:t>
    </dgm:pt>
    <dgm:pt modelId="{8DF9C555-4573-45CC-8A1C-DA779CE0D497}" type="sibTrans" cxnId="{00567045-B70C-49B3-B9D1-465FF4E6FFA2}">
      <dgm:prSet/>
      <dgm:spPr/>
      <dgm:t>
        <a:bodyPr/>
        <a:lstStyle/>
        <a:p>
          <a:endParaRPr lang="en-US"/>
        </a:p>
      </dgm:t>
    </dgm:pt>
    <dgm:pt modelId="{2C5E2AB6-4D89-4DCA-A59B-B028803E3940}">
      <dgm:prSet/>
      <dgm:spPr/>
      <dgm:t>
        <a:bodyPr/>
        <a:lstStyle/>
        <a:p>
          <a:r>
            <a:rPr lang="en-US"/>
            <a:t>brings together a range of public, private and non-profit sector partners who have </a:t>
          </a:r>
          <a:r>
            <a:rPr lang="en-US" b="1"/>
            <a:t>self-interest</a:t>
          </a:r>
          <a:r>
            <a:rPr lang="en-US"/>
            <a:t> in the outcomes and an openness to discovering </a:t>
          </a:r>
          <a:r>
            <a:rPr lang="en-US" b="1"/>
            <a:t>shared or common interests</a:t>
          </a:r>
          <a:r>
            <a:rPr lang="en-US"/>
            <a:t>. </a:t>
          </a:r>
        </a:p>
      </dgm:t>
    </dgm:pt>
    <dgm:pt modelId="{82EEA237-4CF3-4485-8D60-DB31F9BAB319}" type="parTrans" cxnId="{FB2C3DC8-5515-4496-A047-A1851AF03494}">
      <dgm:prSet/>
      <dgm:spPr/>
      <dgm:t>
        <a:bodyPr/>
        <a:lstStyle/>
        <a:p>
          <a:endParaRPr lang="en-US"/>
        </a:p>
      </dgm:t>
    </dgm:pt>
    <dgm:pt modelId="{0F8695CE-EDD1-4C3D-995B-737B5E936308}" type="sibTrans" cxnId="{FB2C3DC8-5515-4496-A047-A1851AF03494}">
      <dgm:prSet/>
      <dgm:spPr/>
      <dgm:t>
        <a:bodyPr/>
        <a:lstStyle/>
        <a:p>
          <a:endParaRPr lang="en-US"/>
        </a:p>
      </dgm:t>
    </dgm:pt>
    <dgm:pt modelId="{A1859671-073E-4EF7-8816-E041C76550C4}">
      <dgm:prSet/>
      <dgm:spPr/>
      <dgm:t>
        <a:bodyPr/>
        <a:lstStyle/>
        <a:p>
          <a:r>
            <a:rPr lang="en-US"/>
            <a:t>focuses on building a </a:t>
          </a:r>
          <a:r>
            <a:rPr lang="en-US" b="1"/>
            <a:t>sector</a:t>
          </a:r>
          <a:r>
            <a:rPr lang="en-US"/>
            <a:t> rather than individual and unrelated businesses. </a:t>
          </a:r>
        </a:p>
      </dgm:t>
    </dgm:pt>
    <dgm:pt modelId="{D20D3EF8-A944-4E94-8F3E-1BC60FA30DB7}" type="parTrans" cxnId="{89410ABC-0902-40C4-B44E-E6C5E9CE316A}">
      <dgm:prSet/>
      <dgm:spPr/>
      <dgm:t>
        <a:bodyPr/>
        <a:lstStyle/>
        <a:p>
          <a:endParaRPr lang="en-US"/>
        </a:p>
      </dgm:t>
    </dgm:pt>
    <dgm:pt modelId="{600DA9AE-D36E-43C6-9C25-390B55B29B9E}" type="sibTrans" cxnId="{89410ABC-0902-40C4-B44E-E6C5E9CE316A}">
      <dgm:prSet/>
      <dgm:spPr/>
      <dgm:t>
        <a:bodyPr/>
        <a:lstStyle/>
        <a:p>
          <a:endParaRPr lang="en-US"/>
        </a:p>
      </dgm:t>
    </dgm:pt>
    <dgm:pt modelId="{F928B4C7-D46B-B044-972B-A7B1953C6854}" type="pres">
      <dgm:prSet presAssocID="{71B2EB97-5576-4A43-8B3C-C686608CB3EB}" presName="outerComposite" presStyleCnt="0">
        <dgm:presLayoutVars>
          <dgm:chMax val="5"/>
          <dgm:dir/>
          <dgm:resizeHandles val="exact"/>
        </dgm:presLayoutVars>
      </dgm:prSet>
      <dgm:spPr/>
    </dgm:pt>
    <dgm:pt modelId="{2E454408-7096-4641-AB24-F9A3E5A50485}" type="pres">
      <dgm:prSet presAssocID="{71B2EB97-5576-4A43-8B3C-C686608CB3EB}" presName="dummyMaxCanvas" presStyleCnt="0">
        <dgm:presLayoutVars/>
      </dgm:prSet>
      <dgm:spPr/>
    </dgm:pt>
    <dgm:pt modelId="{9A4C8182-DDC9-A54C-90AD-16355B341A8D}" type="pres">
      <dgm:prSet presAssocID="{71B2EB97-5576-4A43-8B3C-C686608CB3EB}" presName="ThreeNodes_1" presStyleLbl="node1" presStyleIdx="0" presStyleCnt="3">
        <dgm:presLayoutVars>
          <dgm:bulletEnabled val="1"/>
        </dgm:presLayoutVars>
      </dgm:prSet>
      <dgm:spPr/>
    </dgm:pt>
    <dgm:pt modelId="{31E5F800-3EB1-F446-8A74-F0998D710715}" type="pres">
      <dgm:prSet presAssocID="{71B2EB97-5576-4A43-8B3C-C686608CB3EB}" presName="ThreeNodes_2" presStyleLbl="node1" presStyleIdx="1" presStyleCnt="3">
        <dgm:presLayoutVars>
          <dgm:bulletEnabled val="1"/>
        </dgm:presLayoutVars>
      </dgm:prSet>
      <dgm:spPr/>
    </dgm:pt>
    <dgm:pt modelId="{3C49D7EF-73C6-2341-B490-A0A01A04F098}" type="pres">
      <dgm:prSet presAssocID="{71B2EB97-5576-4A43-8B3C-C686608CB3EB}" presName="ThreeNodes_3" presStyleLbl="node1" presStyleIdx="2" presStyleCnt="3">
        <dgm:presLayoutVars>
          <dgm:bulletEnabled val="1"/>
        </dgm:presLayoutVars>
      </dgm:prSet>
      <dgm:spPr/>
    </dgm:pt>
    <dgm:pt modelId="{1B34A232-BEFB-9946-9DD2-36E430E874B6}" type="pres">
      <dgm:prSet presAssocID="{71B2EB97-5576-4A43-8B3C-C686608CB3EB}" presName="ThreeConn_1-2" presStyleLbl="fgAccFollowNode1" presStyleIdx="0" presStyleCnt="2">
        <dgm:presLayoutVars>
          <dgm:bulletEnabled val="1"/>
        </dgm:presLayoutVars>
      </dgm:prSet>
      <dgm:spPr/>
    </dgm:pt>
    <dgm:pt modelId="{C63514A2-36D1-CC4B-BB7E-0B580455CDB5}" type="pres">
      <dgm:prSet presAssocID="{71B2EB97-5576-4A43-8B3C-C686608CB3EB}" presName="ThreeConn_2-3" presStyleLbl="fgAccFollowNode1" presStyleIdx="1" presStyleCnt="2">
        <dgm:presLayoutVars>
          <dgm:bulletEnabled val="1"/>
        </dgm:presLayoutVars>
      </dgm:prSet>
      <dgm:spPr/>
    </dgm:pt>
    <dgm:pt modelId="{FD86A2F2-3443-C34F-B9E8-4F80ECE3C99B}" type="pres">
      <dgm:prSet presAssocID="{71B2EB97-5576-4A43-8B3C-C686608CB3EB}" presName="ThreeNodes_1_text" presStyleLbl="node1" presStyleIdx="2" presStyleCnt="3">
        <dgm:presLayoutVars>
          <dgm:bulletEnabled val="1"/>
        </dgm:presLayoutVars>
      </dgm:prSet>
      <dgm:spPr/>
    </dgm:pt>
    <dgm:pt modelId="{359B29A3-7B6B-1247-A799-B4008DB8C292}" type="pres">
      <dgm:prSet presAssocID="{71B2EB97-5576-4A43-8B3C-C686608CB3EB}" presName="ThreeNodes_2_text" presStyleLbl="node1" presStyleIdx="2" presStyleCnt="3">
        <dgm:presLayoutVars>
          <dgm:bulletEnabled val="1"/>
        </dgm:presLayoutVars>
      </dgm:prSet>
      <dgm:spPr/>
    </dgm:pt>
    <dgm:pt modelId="{B347158A-A04D-324A-9163-72C45558D124}" type="pres">
      <dgm:prSet presAssocID="{71B2EB97-5576-4A43-8B3C-C686608CB3EB}" presName="ThreeNodes_3_text" presStyleLbl="node1" presStyleIdx="2" presStyleCnt="3">
        <dgm:presLayoutVars>
          <dgm:bulletEnabled val="1"/>
        </dgm:presLayoutVars>
      </dgm:prSet>
      <dgm:spPr/>
    </dgm:pt>
  </dgm:ptLst>
  <dgm:cxnLst>
    <dgm:cxn modelId="{C6E9280A-6E0F-F44A-BDAD-4404F9CD1E13}" type="presOf" srcId="{AA8A1BEF-58A5-4E7E-B1E1-E68EE5C636B6}" destId="{9A4C8182-DDC9-A54C-90AD-16355B341A8D}" srcOrd="0" destOrd="0" presId="urn:microsoft.com/office/officeart/2005/8/layout/vProcess5"/>
    <dgm:cxn modelId="{E6253116-988F-1E42-A66D-77AD8A44847A}" type="presOf" srcId="{A1859671-073E-4EF7-8816-E041C76550C4}" destId="{B347158A-A04D-324A-9163-72C45558D124}" srcOrd="1" destOrd="0" presId="urn:microsoft.com/office/officeart/2005/8/layout/vProcess5"/>
    <dgm:cxn modelId="{AABBFB35-A178-8D41-86D6-9B618F67F568}" type="presOf" srcId="{A1859671-073E-4EF7-8816-E041C76550C4}" destId="{3C49D7EF-73C6-2341-B490-A0A01A04F098}" srcOrd="0" destOrd="0" presId="urn:microsoft.com/office/officeart/2005/8/layout/vProcess5"/>
    <dgm:cxn modelId="{00567045-B70C-49B3-B9D1-465FF4E6FFA2}" srcId="{71B2EB97-5576-4A43-8B3C-C686608CB3EB}" destId="{AA8A1BEF-58A5-4E7E-B1E1-E68EE5C636B6}" srcOrd="0" destOrd="0" parTransId="{0F198BE1-6089-4269-BD39-93ACD0F12215}" sibTransId="{8DF9C555-4573-45CC-8A1C-DA779CE0D497}"/>
    <dgm:cxn modelId="{F1C7566D-5195-8E48-8C5C-F22D3CF30D11}" type="presOf" srcId="{0F8695CE-EDD1-4C3D-995B-737B5E936308}" destId="{C63514A2-36D1-CC4B-BB7E-0B580455CDB5}" srcOrd="0" destOrd="0" presId="urn:microsoft.com/office/officeart/2005/8/layout/vProcess5"/>
    <dgm:cxn modelId="{B1630871-7A34-E34D-802A-BAC5DB51A051}" type="presOf" srcId="{8DF9C555-4573-45CC-8A1C-DA779CE0D497}" destId="{1B34A232-BEFB-9946-9DD2-36E430E874B6}" srcOrd="0" destOrd="0" presId="urn:microsoft.com/office/officeart/2005/8/layout/vProcess5"/>
    <dgm:cxn modelId="{CFA7D990-0B9B-9844-941C-935471007C84}" type="presOf" srcId="{2C5E2AB6-4D89-4DCA-A59B-B028803E3940}" destId="{31E5F800-3EB1-F446-8A74-F0998D710715}" srcOrd="0" destOrd="0" presId="urn:microsoft.com/office/officeart/2005/8/layout/vProcess5"/>
    <dgm:cxn modelId="{89410ABC-0902-40C4-B44E-E6C5E9CE316A}" srcId="{71B2EB97-5576-4A43-8B3C-C686608CB3EB}" destId="{A1859671-073E-4EF7-8816-E041C76550C4}" srcOrd="2" destOrd="0" parTransId="{D20D3EF8-A944-4E94-8F3E-1BC60FA30DB7}" sibTransId="{600DA9AE-D36E-43C6-9C25-390B55B29B9E}"/>
    <dgm:cxn modelId="{3E36FCC6-9ECF-D54A-81BB-09EDD2F71617}" type="presOf" srcId="{71B2EB97-5576-4A43-8B3C-C686608CB3EB}" destId="{F928B4C7-D46B-B044-972B-A7B1953C6854}" srcOrd="0" destOrd="0" presId="urn:microsoft.com/office/officeart/2005/8/layout/vProcess5"/>
    <dgm:cxn modelId="{FB2C3DC8-5515-4496-A047-A1851AF03494}" srcId="{71B2EB97-5576-4A43-8B3C-C686608CB3EB}" destId="{2C5E2AB6-4D89-4DCA-A59B-B028803E3940}" srcOrd="1" destOrd="0" parTransId="{82EEA237-4CF3-4485-8D60-DB31F9BAB319}" sibTransId="{0F8695CE-EDD1-4C3D-995B-737B5E936308}"/>
    <dgm:cxn modelId="{045DFED9-5C49-104C-95A3-42EDB2702D02}" type="presOf" srcId="{AA8A1BEF-58A5-4E7E-B1E1-E68EE5C636B6}" destId="{FD86A2F2-3443-C34F-B9E8-4F80ECE3C99B}" srcOrd="1" destOrd="0" presId="urn:microsoft.com/office/officeart/2005/8/layout/vProcess5"/>
    <dgm:cxn modelId="{BF14BFEF-992F-1B4E-ABE9-CBF3A7D63354}" type="presOf" srcId="{2C5E2AB6-4D89-4DCA-A59B-B028803E3940}" destId="{359B29A3-7B6B-1247-A799-B4008DB8C292}" srcOrd="1" destOrd="0" presId="urn:microsoft.com/office/officeart/2005/8/layout/vProcess5"/>
    <dgm:cxn modelId="{DF288B10-8557-9945-BD83-1805D8DEA8A5}" type="presParOf" srcId="{F928B4C7-D46B-B044-972B-A7B1953C6854}" destId="{2E454408-7096-4641-AB24-F9A3E5A50485}" srcOrd="0" destOrd="0" presId="urn:microsoft.com/office/officeart/2005/8/layout/vProcess5"/>
    <dgm:cxn modelId="{B4805688-50C2-A949-A3DE-5E3581BF0C6A}" type="presParOf" srcId="{F928B4C7-D46B-B044-972B-A7B1953C6854}" destId="{9A4C8182-DDC9-A54C-90AD-16355B341A8D}" srcOrd="1" destOrd="0" presId="urn:microsoft.com/office/officeart/2005/8/layout/vProcess5"/>
    <dgm:cxn modelId="{8C997862-66F3-2944-92FD-10FA13DE57F7}" type="presParOf" srcId="{F928B4C7-D46B-B044-972B-A7B1953C6854}" destId="{31E5F800-3EB1-F446-8A74-F0998D710715}" srcOrd="2" destOrd="0" presId="urn:microsoft.com/office/officeart/2005/8/layout/vProcess5"/>
    <dgm:cxn modelId="{E74255EA-98E3-9D42-9F58-9AB2AA4BFEF7}" type="presParOf" srcId="{F928B4C7-D46B-B044-972B-A7B1953C6854}" destId="{3C49D7EF-73C6-2341-B490-A0A01A04F098}" srcOrd="3" destOrd="0" presId="urn:microsoft.com/office/officeart/2005/8/layout/vProcess5"/>
    <dgm:cxn modelId="{01D21790-4FDC-F143-8FB6-213305C12C3D}" type="presParOf" srcId="{F928B4C7-D46B-B044-972B-A7B1953C6854}" destId="{1B34A232-BEFB-9946-9DD2-36E430E874B6}" srcOrd="4" destOrd="0" presId="urn:microsoft.com/office/officeart/2005/8/layout/vProcess5"/>
    <dgm:cxn modelId="{3325F2EE-3C32-D149-94AF-07CA516EC713}" type="presParOf" srcId="{F928B4C7-D46B-B044-972B-A7B1953C6854}" destId="{C63514A2-36D1-CC4B-BB7E-0B580455CDB5}" srcOrd="5" destOrd="0" presId="urn:microsoft.com/office/officeart/2005/8/layout/vProcess5"/>
    <dgm:cxn modelId="{3A644858-92C6-0E47-BC70-B948BAA3BB64}" type="presParOf" srcId="{F928B4C7-D46B-B044-972B-A7B1953C6854}" destId="{FD86A2F2-3443-C34F-B9E8-4F80ECE3C99B}" srcOrd="6" destOrd="0" presId="urn:microsoft.com/office/officeart/2005/8/layout/vProcess5"/>
    <dgm:cxn modelId="{5A3DEDC6-B5F8-6F4F-B64C-C31F9B2865F1}" type="presParOf" srcId="{F928B4C7-D46B-B044-972B-A7B1953C6854}" destId="{359B29A3-7B6B-1247-A799-B4008DB8C292}" srcOrd="7" destOrd="0" presId="urn:microsoft.com/office/officeart/2005/8/layout/vProcess5"/>
    <dgm:cxn modelId="{F080CEBC-5D66-B84A-BB41-7A60A5AD0917}" type="presParOf" srcId="{F928B4C7-D46B-B044-972B-A7B1953C6854}" destId="{B347158A-A04D-324A-9163-72C45558D12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BAA4EF-51D5-47AF-A031-4CF64FD7B28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52DCAF7-5C89-4794-B84B-B343B7E873C6}">
      <dgm:prSet/>
      <dgm:spPr/>
      <dgm:t>
        <a:bodyPr/>
        <a:lstStyle/>
        <a:p>
          <a:r>
            <a:rPr lang="en-US" b="1"/>
            <a:t>Demand: </a:t>
          </a:r>
          <a:r>
            <a:rPr lang="en-US"/>
            <a:t>Final consumers/end market - Buyers</a:t>
          </a:r>
        </a:p>
      </dgm:t>
    </dgm:pt>
    <dgm:pt modelId="{E1765C55-6DF1-409F-AB42-AAF1A559EE2A}" type="parTrans" cxnId="{E9C8C5CE-3356-47C2-830E-2C28B0C17A13}">
      <dgm:prSet/>
      <dgm:spPr/>
      <dgm:t>
        <a:bodyPr/>
        <a:lstStyle/>
        <a:p>
          <a:endParaRPr lang="en-US"/>
        </a:p>
      </dgm:t>
    </dgm:pt>
    <dgm:pt modelId="{7F21F450-4C91-4F37-B1A3-023C14F52620}" type="sibTrans" cxnId="{E9C8C5CE-3356-47C2-830E-2C28B0C17A13}">
      <dgm:prSet/>
      <dgm:spPr/>
      <dgm:t>
        <a:bodyPr/>
        <a:lstStyle/>
        <a:p>
          <a:endParaRPr lang="en-US"/>
        </a:p>
      </dgm:t>
    </dgm:pt>
    <dgm:pt modelId="{5E7BB6E8-E846-4D41-983C-62AC8FEFD0FC}">
      <dgm:prSet/>
      <dgm:spPr/>
      <dgm:t>
        <a:bodyPr/>
        <a:lstStyle/>
        <a:p>
          <a:r>
            <a:rPr lang="en-US" b="1" dirty="0"/>
            <a:t>Functions: </a:t>
          </a:r>
          <a:r>
            <a:rPr lang="en-US" dirty="0"/>
            <a:t>Those things that must happen to deliver the product or service</a:t>
          </a:r>
        </a:p>
      </dgm:t>
    </dgm:pt>
    <dgm:pt modelId="{6DFDDD89-C612-4118-A4E8-E5F415A3979C}" type="parTrans" cxnId="{784C0EFA-6E4C-4567-B6C4-F4971DD7ED9F}">
      <dgm:prSet/>
      <dgm:spPr/>
      <dgm:t>
        <a:bodyPr/>
        <a:lstStyle/>
        <a:p>
          <a:endParaRPr lang="en-US"/>
        </a:p>
      </dgm:t>
    </dgm:pt>
    <dgm:pt modelId="{9DAB363E-1928-48F9-B748-9DC67FD31A8A}" type="sibTrans" cxnId="{784C0EFA-6E4C-4567-B6C4-F4971DD7ED9F}">
      <dgm:prSet/>
      <dgm:spPr/>
      <dgm:t>
        <a:bodyPr/>
        <a:lstStyle/>
        <a:p>
          <a:endParaRPr lang="en-US"/>
        </a:p>
      </dgm:t>
    </dgm:pt>
    <dgm:pt modelId="{1A2FD3B8-61A2-4144-8055-165C838B1BF9}">
      <dgm:prSet/>
      <dgm:spPr/>
      <dgm:t>
        <a:bodyPr/>
        <a:lstStyle/>
        <a:p>
          <a:r>
            <a:rPr lang="en-US" b="1"/>
            <a:t>Transactional partners: </a:t>
          </a:r>
          <a:r>
            <a:rPr lang="en-US"/>
            <a:t>Those people, businesses, or organizations that play a direct role in sourcing, aggregating, distributing, processing, purchasing the product, etc. </a:t>
          </a:r>
        </a:p>
      </dgm:t>
    </dgm:pt>
    <dgm:pt modelId="{BC351234-4950-402E-925A-BB6F61EBA423}" type="parTrans" cxnId="{CF17E4A0-F7B3-4BC7-BBF0-4F1BF6D5D21F}">
      <dgm:prSet/>
      <dgm:spPr/>
      <dgm:t>
        <a:bodyPr/>
        <a:lstStyle/>
        <a:p>
          <a:endParaRPr lang="en-US"/>
        </a:p>
      </dgm:t>
    </dgm:pt>
    <dgm:pt modelId="{F5B21F4D-FDCC-4C5D-BE95-9C93BD86D268}" type="sibTrans" cxnId="{CF17E4A0-F7B3-4BC7-BBF0-4F1BF6D5D21F}">
      <dgm:prSet/>
      <dgm:spPr/>
      <dgm:t>
        <a:bodyPr/>
        <a:lstStyle/>
        <a:p>
          <a:endParaRPr lang="en-US"/>
        </a:p>
      </dgm:t>
    </dgm:pt>
    <dgm:pt modelId="{CB427682-7AAA-42C2-9CD9-89E376559A7F}">
      <dgm:prSet/>
      <dgm:spPr/>
      <dgm:t>
        <a:bodyPr/>
        <a:lstStyle/>
        <a:p>
          <a:r>
            <a:rPr lang="en-US" b="1"/>
            <a:t>Support partners: </a:t>
          </a:r>
          <a:r>
            <a:rPr lang="en-US"/>
            <a:t>Those people, businesses, or organizations that provide the infrastructure, technical assistance and support that helps the transactional partners to produce</a:t>
          </a:r>
        </a:p>
      </dgm:t>
    </dgm:pt>
    <dgm:pt modelId="{AD8A9BDC-9368-4F75-92FA-A5110075FF79}" type="parTrans" cxnId="{315DCFEE-8A38-4DDF-A38D-0A1BD545716A}">
      <dgm:prSet/>
      <dgm:spPr/>
      <dgm:t>
        <a:bodyPr/>
        <a:lstStyle/>
        <a:p>
          <a:endParaRPr lang="en-US"/>
        </a:p>
      </dgm:t>
    </dgm:pt>
    <dgm:pt modelId="{A97DC167-4701-40BC-96E5-3B65EE03B64B}" type="sibTrans" cxnId="{315DCFEE-8A38-4DDF-A38D-0A1BD545716A}">
      <dgm:prSet/>
      <dgm:spPr/>
      <dgm:t>
        <a:bodyPr/>
        <a:lstStyle/>
        <a:p>
          <a:endParaRPr lang="en-US"/>
        </a:p>
      </dgm:t>
    </dgm:pt>
    <dgm:pt modelId="{36BEF178-4DE8-4E29-B0B8-3CFBB028A551}">
      <dgm:prSet/>
      <dgm:spPr/>
      <dgm:t>
        <a:bodyPr/>
        <a:lstStyle/>
        <a:p>
          <a:r>
            <a:rPr lang="en-US" b="1"/>
            <a:t>We are really talking about a Value Chain System!</a:t>
          </a:r>
          <a:endParaRPr lang="en-US"/>
        </a:p>
      </dgm:t>
    </dgm:pt>
    <dgm:pt modelId="{28106A35-5C08-4A77-B80F-B60DD7B0E1DE}" type="parTrans" cxnId="{76FACAFA-D072-4F79-BFC1-2C0F4B639B93}">
      <dgm:prSet/>
      <dgm:spPr/>
      <dgm:t>
        <a:bodyPr/>
        <a:lstStyle/>
        <a:p>
          <a:endParaRPr lang="en-US"/>
        </a:p>
      </dgm:t>
    </dgm:pt>
    <dgm:pt modelId="{B0B8CBCE-8B77-404C-8027-9537736B15BA}" type="sibTrans" cxnId="{76FACAFA-D072-4F79-BFC1-2C0F4B639B93}">
      <dgm:prSet/>
      <dgm:spPr/>
      <dgm:t>
        <a:bodyPr/>
        <a:lstStyle/>
        <a:p>
          <a:endParaRPr lang="en-US"/>
        </a:p>
      </dgm:t>
    </dgm:pt>
    <dgm:pt modelId="{7B6E10DB-3225-40FA-9F36-B510D462203A}" type="pres">
      <dgm:prSet presAssocID="{26BAA4EF-51D5-47AF-A031-4CF64FD7B28F}" presName="root" presStyleCnt="0">
        <dgm:presLayoutVars>
          <dgm:dir/>
          <dgm:resizeHandles val="exact"/>
        </dgm:presLayoutVars>
      </dgm:prSet>
      <dgm:spPr/>
    </dgm:pt>
    <dgm:pt modelId="{000901C1-A082-4A57-AEA7-0116A077219F}" type="pres">
      <dgm:prSet presAssocID="{952DCAF7-5C89-4794-B84B-B343B7E873C6}" presName="compNode" presStyleCnt="0"/>
      <dgm:spPr/>
    </dgm:pt>
    <dgm:pt modelId="{2C06BB32-4966-4734-9CE6-5C18F509C3E3}" type="pres">
      <dgm:prSet presAssocID="{952DCAF7-5C89-4794-B84B-B343B7E873C6}" presName="bgRect" presStyleLbl="bgShp" presStyleIdx="0" presStyleCnt="5"/>
      <dgm:spPr/>
    </dgm:pt>
    <dgm:pt modelId="{7076C120-F9C0-4627-99EC-469FD1FF469E}" type="pres">
      <dgm:prSet presAssocID="{952DCAF7-5C89-4794-B84B-B343B7E873C6}"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510E9F17-B0A3-495D-8EA8-FA0E1390ECC1}" type="pres">
      <dgm:prSet presAssocID="{952DCAF7-5C89-4794-B84B-B343B7E873C6}" presName="spaceRect" presStyleCnt="0"/>
      <dgm:spPr/>
    </dgm:pt>
    <dgm:pt modelId="{734D47AF-84AE-463A-8D1E-9BCABBC4490B}" type="pres">
      <dgm:prSet presAssocID="{952DCAF7-5C89-4794-B84B-B343B7E873C6}" presName="parTx" presStyleLbl="revTx" presStyleIdx="0" presStyleCnt="5">
        <dgm:presLayoutVars>
          <dgm:chMax val="0"/>
          <dgm:chPref val="0"/>
        </dgm:presLayoutVars>
      </dgm:prSet>
      <dgm:spPr/>
    </dgm:pt>
    <dgm:pt modelId="{C9ADC68D-4857-4CBE-8E3B-A9E4167943E6}" type="pres">
      <dgm:prSet presAssocID="{7F21F450-4C91-4F37-B1A3-023C14F52620}" presName="sibTrans" presStyleCnt="0"/>
      <dgm:spPr/>
    </dgm:pt>
    <dgm:pt modelId="{45AFFD34-D737-4F4F-B312-EEB37C671963}" type="pres">
      <dgm:prSet presAssocID="{5E7BB6E8-E846-4D41-983C-62AC8FEFD0FC}" presName="compNode" presStyleCnt="0"/>
      <dgm:spPr/>
    </dgm:pt>
    <dgm:pt modelId="{D58636ED-D533-4F0F-8064-C4B02CA3F458}" type="pres">
      <dgm:prSet presAssocID="{5E7BB6E8-E846-4D41-983C-62AC8FEFD0FC}" presName="bgRect" presStyleLbl="bgShp" presStyleIdx="1" presStyleCnt="5"/>
      <dgm:spPr/>
    </dgm:pt>
    <dgm:pt modelId="{51E8FD52-B00C-419A-8301-B22FBF037DC5}" type="pres">
      <dgm:prSet presAssocID="{5E7BB6E8-E846-4D41-983C-62AC8FEFD0FC}"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x trolley"/>
        </a:ext>
      </dgm:extLst>
    </dgm:pt>
    <dgm:pt modelId="{9E6D3766-72FC-483E-97C7-2434AAD96743}" type="pres">
      <dgm:prSet presAssocID="{5E7BB6E8-E846-4D41-983C-62AC8FEFD0FC}" presName="spaceRect" presStyleCnt="0"/>
      <dgm:spPr/>
    </dgm:pt>
    <dgm:pt modelId="{994698CF-E5EF-4DD5-B62F-3803F2A8AC61}" type="pres">
      <dgm:prSet presAssocID="{5E7BB6E8-E846-4D41-983C-62AC8FEFD0FC}" presName="parTx" presStyleLbl="revTx" presStyleIdx="1" presStyleCnt="5">
        <dgm:presLayoutVars>
          <dgm:chMax val="0"/>
          <dgm:chPref val="0"/>
        </dgm:presLayoutVars>
      </dgm:prSet>
      <dgm:spPr/>
    </dgm:pt>
    <dgm:pt modelId="{EC1106FB-2BE6-4C18-9B02-2771FCFC8705}" type="pres">
      <dgm:prSet presAssocID="{9DAB363E-1928-48F9-B748-9DC67FD31A8A}" presName="sibTrans" presStyleCnt="0"/>
      <dgm:spPr/>
    </dgm:pt>
    <dgm:pt modelId="{A6979751-CC5F-42E9-A951-7AC822A74909}" type="pres">
      <dgm:prSet presAssocID="{1A2FD3B8-61A2-4144-8055-165C838B1BF9}" presName="compNode" presStyleCnt="0"/>
      <dgm:spPr/>
    </dgm:pt>
    <dgm:pt modelId="{7BA8448D-4437-42EB-BBD0-E15AD15F807D}" type="pres">
      <dgm:prSet presAssocID="{1A2FD3B8-61A2-4144-8055-165C838B1BF9}" presName="bgRect" presStyleLbl="bgShp" presStyleIdx="2" presStyleCnt="5"/>
      <dgm:spPr/>
    </dgm:pt>
    <dgm:pt modelId="{3683592D-2FEE-4E79-96FE-9CCEB9F839A6}" type="pres">
      <dgm:prSet presAssocID="{1A2FD3B8-61A2-4144-8055-165C838B1BF9}"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234C9BE-5E25-4A9C-811B-7F565FFE3711}" type="pres">
      <dgm:prSet presAssocID="{1A2FD3B8-61A2-4144-8055-165C838B1BF9}" presName="spaceRect" presStyleCnt="0"/>
      <dgm:spPr/>
    </dgm:pt>
    <dgm:pt modelId="{DE22CCE4-4BEF-4988-8BC1-C7CA8B904FD7}" type="pres">
      <dgm:prSet presAssocID="{1A2FD3B8-61A2-4144-8055-165C838B1BF9}" presName="parTx" presStyleLbl="revTx" presStyleIdx="2" presStyleCnt="5">
        <dgm:presLayoutVars>
          <dgm:chMax val="0"/>
          <dgm:chPref val="0"/>
        </dgm:presLayoutVars>
      </dgm:prSet>
      <dgm:spPr/>
    </dgm:pt>
    <dgm:pt modelId="{1CD5A36C-2714-44CA-AC64-9AF8CF1D05A2}" type="pres">
      <dgm:prSet presAssocID="{F5B21F4D-FDCC-4C5D-BE95-9C93BD86D268}" presName="sibTrans" presStyleCnt="0"/>
      <dgm:spPr/>
    </dgm:pt>
    <dgm:pt modelId="{EFE2EA3C-CC98-4274-8D23-F16756F8AD0B}" type="pres">
      <dgm:prSet presAssocID="{CB427682-7AAA-42C2-9CD9-89E376559A7F}" presName="compNode" presStyleCnt="0"/>
      <dgm:spPr/>
    </dgm:pt>
    <dgm:pt modelId="{5E7C309C-4DE6-4B48-8F8D-95075FB2F4F4}" type="pres">
      <dgm:prSet presAssocID="{CB427682-7AAA-42C2-9CD9-89E376559A7F}" presName="bgRect" presStyleLbl="bgShp" presStyleIdx="3" presStyleCnt="5"/>
      <dgm:spPr/>
    </dgm:pt>
    <dgm:pt modelId="{A33CDE1A-1EBA-4CDF-A869-302AEFC4BD69}" type="pres">
      <dgm:prSet presAssocID="{CB427682-7AAA-42C2-9CD9-89E376559A7F}"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76798A16-FB2D-4144-85D4-DC0E0738B88E}" type="pres">
      <dgm:prSet presAssocID="{CB427682-7AAA-42C2-9CD9-89E376559A7F}" presName="spaceRect" presStyleCnt="0"/>
      <dgm:spPr/>
    </dgm:pt>
    <dgm:pt modelId="{D4B636B4-061A-4BC8-9ADF-7E04D283DDB3}" type="pres">
      <dgm:prSet presAssocID="{CB427682-7AAA-42C2-9CD9-89E376559A7F}" presName="parTx" presStyleLbl="revTx" presStyleIdx="3" presStyleCnt="5">
        <dgm:presLayoutVars>
          <dgm:chMax val="0"/>
          <dgm:chPref val="0"/>
        </dgm:presLayoutVars>
      </dgm:prSet>
      <dgm:spPr/>
    </dgm:pt>
    <dgm:pt modelId="{664BBB2E-36EC-41B8-AD50-395D67CD96F1}" type="pres">
      <dgm:prSet presAssocID="{A97DC167-4701-40BC-96E5-3B65EE03B64B}" presName="sibTrans" presStyleCnt="0"/>
      <dgm:spPr/>
    </dgm:pt>
    <dgm:pt modelId="{581703D8-EC4B-4A7E-B0C2-A143F64A2AD7}" type="pres">
      <dgm:prSet presAssocID="{36BEF178-4DE8-4E29-B0B8-3CFBB028A551}" presName="compNode" presStyleCnt="0"/>
      <dgm:spPr/>
    </dgm:pt>
    <dgm:pt modelId="{29AB2346-0D5E-4C71-825B-907910AD8AC3}" type="pres">
      <dgm:prSet presAssocID="{36BEF178-4DE8-4E29-B0B8-3CFBB028A551}" presName="bgRect" presStyleLbl="bgShp" presStyleIdx="4" presStyleCnt="5"/>
      <dgm:spPr/>
    </dgm:pt>
    <dgm:pt modelId="{50F96039-3383-43C8-AF7C-9E9F4CF2FD1E}" type="pres">
      <dgm:prSet presAssocID="{36BEF178-4DE8-4E29-B0B8-3CFBB028A551}"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7B601446-BCB3-4D4D-B2F7-6F553ABDEA9F}" type="pres">
      <dgm:prSet presAssocID="{36BEF178-4DE8-4E29-B0B8-3CFBB028A551}" presName="spaceRect" presStyleCnt="0"/>
      <dgm:spPr/>
    </dgm:pt>
    <dgm:pt modelId="{48054C3E-F0D9-4ADA-BF6F-4135AC2FCAD7}" type="pres">
      <dgm:prSet presAssocID="{36BEF178-4DE8-4E29-B0B8-3CFBB028A551}" presName="parTx" presStyleLbl="revTx" presStyleIdx="4" presStyleCnt="5">
        <dgm:presLayoutVars>
          <dgm:chMax val="0"/>
          <dgm:chPref val="0"/>
        </dgm:presLayoutVars>
      </dgm:prSet>
      <dgm:spPr/>
    </dgm:pt>
  </dgm:ptLst>
  <dgm:cxnLst>
    <dgm:cxn modelId="{BDFCD836-CAB9-4294-A33A-F64D902C5EC1}" type="presOf" srcId="{CB427682-7AAA-42C2-9CD9-89E376559A7F}" destId="{D4B636B4-061A-4BC8-9ADF-7E04D283DDB3}" srcOrd="0" destOrd="0" presId="urn:microsoft.com/office/officeart/2018/2/layout/IconVerticalSolidList"/>
    <dgm:cxn modelId="{4219A079-FE12-4DBB-A499-300612B93CCC}" type="presOf" srcId="{1A2FD3B8-61A2-4144-8055-165C838B1BF9}" destId="{DE22CCE4-4BEF-4988-8BC1-C7CA8B904FD7}" srcOrd="0" destOrd="0" presId="urn:microsoft.com/office/officeart/2018/2/layout/IconVerticalSolidList"/>
    <dgm:cxn modelId="{66438D84-FF3B-4674-B479-3E32089BB91E}" type="presOf" srcId="{36BEF178-4DE8-4E29-B0B8-3CFBB028A551}" destId="{48054C3E-F0D9-4ADA-BF6F-4135AC2FCAD7}" srcOrd="0" destOrd="0" presId="urn:microsoft.com/office/officeart/2018/2/layout/IconVerticalSolidList"/>
    <dgm:cxn modelId="{4B81359B-EA47-4B1B-A830-18DB33FF7E91}" type="presOf" srcId="{5E7BB6E8-E846-4D41-983C-62AC8FEFD0FC}" destId="{994698CF-E5EF-4DD5-B62F-3803F2A8AC61}" srcOrd="0" destOrd="0" presId="urn:microsoft.com/office/officeart/2018/2/layout/IconVerticalSolidList"/>
    <dgm:cxn modelId="{CF17E4A0-F7B3-4BC7-BBF0-4F1BF6D5D21F}" srcId="{26BAA4EF-51D5-47AF-A031-4CF64FD7B28F}" destId="{1A2FD3B8-61A2-4144-8055-165C838B1BF9}" srcOrd="2" destOrd="0" parTransId="{BC351234-4950-402E-925A-BB6F61EBA423}" sibTransId="{F5B21F4D-FDCC-4C5D-BE95-9C93BD86D268}"/>
    <dgm:cxn modelId="{E9C8C5CE-3356-47C2-830E-2C28B0C17A13}" srcId="{26BAA4EF-51D5-47AF-A031-4CF64FD7B28F}" destId="{952DCAF7-5C89-4794-B84B-B343B7E873C6}" srcOrd="0" destOrd="0" parTransId="{E1765C55-6DF1-409F-AB42-AAF1A559EE2A}" sibTransId="{7F21F450-4C91-4F37-B1A3-023C14F52620}"/>
    <dgm:cxn modelId="{64494AED-1CB4-4684-8B3D-E9F14B519EC1}" type="presOf" srcId="{26BAA4EF-51D5-47AF-A031-4CF64FD7B28F}" destId="{7B6E10DB-3225-40FA-9F36-B510D462203A}" srcOrd="0" destOrd="0" presId="urn:microsoft.com/office/officeart/2018/2/layout/IconVerticalSolidList"/>
    <dgm:cxn modelId="{315DCFEE-8A38-4DDF-A38D-0A1BD545716A}" srcId="{26BAA4EF-51D5-47AF-A031-4CF64FD7B28F}" destId="{CB427682-7AAA-42C2-9CD9-89E376559A7F}" srcOrd="3" destOrd="0" parTransId="{AD8A9BDC-9368-4F75-92FA-A5110075FF79}" sibTransId="{A97DC167-4701-40BC-96E5-3B65EE03B64B}"/>
    <dgm:cxn modelId="{9B4B50F7-7924-4749-9C6A-008041CE34AE}" type="presOf" srcId="{952DCAF7-5C89-4794-B84B-B343B7E873C6}" destId="{734D47AF-84AE-463A-8D1E-9BCABBC4490B}" srcOrd="0" destOrd="0" presId="urn:microsoft.com/office/officeart/2018/2/layout/IconVerticalSolidList"/>
    <dgm:cxn modelId="{784C0EFA-6E4C-4567-B6C4-F4971DD7ED9F}" srcId="{26BAA4EF-51D5-47AF-A031-4CF64FD7B28F}" destId="{5E7BB6E8-E846-4D41-983C-62AC8FEFD0FC}" srcOrd="1" destOrd="0" parTransId="{6DFDDD89-C612-4118-A4E8-E5F415A3979C}" sibTransId="{9DAB363E-1928-48F9-B748-9DC67FD31A8A}"/>
    <dgm:cxn modelId="{76FACAFA-D072-4F79-BFC1-2C0F4B639B93}" srcId="{26BAA4EF-51D5-47AF-A031-4CF64FD7B28F}" destId="{36BEF178-4DE8-4E29-B0B8-3CFBB028A551}" srcOrd="4" destOrd="0" parTransId="{28106A35-5C08-4A77-B80F-B60DD7B0E1DE}" sibTransId="{B0B8CBCE-8B77-404C-8027-9537736B15BA}"/>
    <dgm:cxn modelId="{C582BFD4-B5F2-48F9-BBC8-775633C7FEF7}" type="presParOf" srcId="{7B6E10DB-3225-40FA-9F36-B510D462203A}" destId="{000901C1-A082-4A57-AEA7-0116A077219F}" srcOrd="0" destOrd="0" presId="urn:microsoft.com/office/officeart/2018/2/layout/IconVerticalSolidList"/>
    <dgm:cxn modelId="{C914BFCD-DEF8-4ADC-8AF9-2FF9D34EC2E7}" type="presParOf" srcId="{000901C1-A082-4A57-AEA7-0116A077219F}" destId="{2C06BB32-4966-4734-9CE6-5C18F509C3E3}" srcOrd="0" destOrd="0" presId="urn:microsoft.com/office/officeart/2018/2/layout/IconVerticalSolidList"/>
    <dgm:cxn modelId="{36DE98B2-EA8C-4C47-9683-9A69BBED7A30}" type="presParOf" srcId="{000901C1-A082-4A57-AEA7-0116A077219F}" destId="{7076C120-F9C0-4627-99EC-469FD1FF469E}" srcOrd="1" destOrd="0" presId="urn:microsoft.com/office/officeart/2018/2/layout/IconVerticalSolidList"/>
    <dgm:cxn modelId="{89666E17-026A-4A4C-B7E0-46E3BFC3314F}" type="presParOf" srcId="{000901C1-A082-4A57-AEA7-0116A077219F}" destId="{510E9F17-B0A3-495D-8EA8-FA0E1390ECC1}" srcOrd="2" destOrd="0" presId="urn:microsoft.com/office/officeart/2018/2/layout/IconVerticalSolidList"/>
    <dgm:cxn modelId="{475E8656-8653-433D-A88E-971EBF4D5ED9}" type="presParOf" srcId="{000901C1-A082-4A57-AEA7-0116A077219F}" destId="{734D47AF-84AE-463A-8D1E-9BCABBC4490B}" srcOrd="3" destOrd="0" presId="urn:microsoft.com/office/officeart/2018/2/layout/IconVerticalSolidList"/>
    <dgm:cxn modelId="{A4FCB3A9-E021-48B4-8D93-522355C1B5A1}" type="presParOf" srcId="{7B6E10DB-3225-40FA-9F36-B510D462203A}" destId="{C9ADC68D-4857-4CBE-8E3B-A9E4167943E6}" srcOrd="1" destOrd="0" presId="urn:microsoft.com/office/officeart/2018/2/layout/IconVerticalSolidList"/>
    <dgm:cxn modelId="{0A1240E8-DCD5-4713-AB21-84DCEC5FC58B}" type="presParOf" srcId="{7B6E10DB-3225-40FA-9F36-B510D462203A}" destId="{45AFFD34-D737-4F4F-B312-EEB37C671963}" srcOrd="2" destOrd="0" presId="urn:microsoft.com/office/officeart/2018/2/layout/IconVerticalSolidList"/>
    <dgm:cxn modelId="{09795EA7-E45B-4D06-BA9F-EE6FAD0CD7B4}" type="presParOf" srcId="{45AFFD34-D737-4F4F-B312-EEB37C671963}" destId="{D58636ED-D533-4F0F-8064-C4B02CA3F458}" srcOrd="0" destOrd="0" presId="urn:microsoft.com/office/officeart/2018/2/layout/IconVerticalSolidList"/>
    <dgm:cxn modelId="{4DE1E94D-7B48-4E8E-B20F-D544E44A4CCE}" type="presParOf" srcId="{45AFFD34-D737-4F4F-B312-EEB37C671963}" destId="{51E8FD52-B00C-419A-8301-B22FBF037DC5}" srcOrd="1" destOrd="0" presId="urn:microsoft.com/office/officeart/2018/2/layout/IconVerticalSolidList"/>
    <dgm:cxn modelId="{12DA25C7-AD56-4024-83B8-510AADC0E14C}" type="presParOf" srcId="{45AFFD34-D737-4F4F-B312-EEB37C671963}" destId="{9E6D3766-72FC-483E-97C7-2434AAD96743}" srcOrd="2" destOrd="0" presId="urn:microsoft.com/office/officeart/2018/2/layout/IconVerticalSolidList"/>
    <dgm:cxn modelId="{44FF8139-3101-4059-9155-90470603F30A}" type="presParOf" srcId="{45AFFD34-D737-4F4F-B312-EEB37C671963}" destId="{994698CF-E5EF-4DD5-B62F-3803F2A8AC61}" srcOrd="3" destOrd="0" presId="urn:microsoft.com/office/officeart/2018/2/layout/IconVerticalSolidList"/>
    <dgm:cxn modelId="{9DECC0A4-C41B-4DC9-82B4-774D9EF333C9}" type="presParOf" srcId="{7B6E10DB-3225-40FA-9F36-B510D462203A}" destId="{EC1106FB-2BE6-4C18-9B02-2771FCFC8705}" srcOrd="3" destOrd="0" presId="urn:microsoft.com/office/officeart/2018/2/layout/IconVerticalSolidList"/>
    <dgm:cxn modelId="{CB1522C0-FC39-4D6C-B03E-66555AE7CA7D}" type="presParOf" srcId="{7B6E10DB-3225-40FA-9F36-B510D462203A}" destId="{A6979751-CC5F-42E9-A951-7AC822A74909}" srcOrd="4" destOrd="0" presId="urn:microsoft.com/office/officeart/2018/2/layout/IconVerticalSolidList"/>
    <dgm:cxn modelId="{64A41092-7C1E-4F94-B3A6-BC38855E2088}" type="presParOf" srcId="{A6979751-CC5F-42E9-A951-7AC822A74909}" destId="{7BA8448D-4437-42EB-BBD0-E15AD15F807D}" srcOrd="0" destOrd="0" presId="urn:microsoft.com/office/officeart/2018/2/layout/IconVerticalSolidList"/>
    <dgm:cxn modelId="{807D0688-DC88-41CB-BA04-DC9E11A92F31}" type="presParOf" srcId="{A6979751-CC5F-42E9-A951-7AC822A74909}" destId="{3683592D-2FEE-4E79-96FE-9CCEB9F839A6}" srcOrd="1" destOrd="0" presId="urn:microsoft.com/office/officeart/2018/2/layout/IconVerticalSolidList"/>
    <dgm:cxn modelId="{843FEF6E-BE2B-4FB7-80AB-0A95ED959C4B}" type="presParOf" srcId="{A6979751-CC5F-42E9-A951-7AC822A74909}" destId="{A234C9BE-5E25-4A9C-811B-7F565FFE3711}" srcOrd="2" destOrd="0" presId="urn:microsoft.com/office/officeart/2018/2/layout/IconVerticalSolidList"/>
    <dgm:cxn modelId="{32465043-94DB-4863-A2FD-F63C885270DB}" type="presParOf" srcId="{A6979751-CC5F-42E9-A951-7AC822A74909}" destId="{DE22CCE4-4BEF-4988-8BC1-C7CA8B904FD7}" srcOrd="3" destOrd="0" presId="urn:microsoft.com/office/officeart/2018/2/layout/IconVerticalSolidList"/>
    <dgm:cxn modelId="{8F0E5D6C-681F-411A-8FC2-991C01433039}" type="presParOf" srcId="{7B6E10DB-3225-40FA-9F36-B510D462203A}" destId="{1CD5A36C-2714-44CA-AC64-9AF8CF1D05A2}" srcOrd="5" destOrd="0" presId="urn:microsoft.com/office/officeart/2018/2/layout/IconVerticalSolidList"/>
    <dgm:cxn modelId="{00046493-8689-499F-AEC3-BA59B5A8060E}" type="presParOf" srcId="{7B6E10DB-3225-40FA-9F36-B510D462203A}" destId="{EFE2EA3C-CC98-4274-8D23-F16756F8AD0B}" srcOrd="6" destOrd="0" presId="urn:microsoft.com/office/officeart/2018/2/layout/IconVerticalSolidList"/>
    <dgm:cxn modelId="{B5575D21-E6D2-4749-A6D2-A6335855C261}" type="presParOf" srcId="{EFE2EA3C-CC98-4274-8D23-F16756F8AD0B}" destId="{5E7C309C-4DE6-4B48-8F8D-95075FB2F4F4}" srcOrd="0" destOrd="0" presId="urn:microsoft.com/office/officeart/2018/2/layout/IconVerticalSolidList"/>
    <dgm:cxn modelId="{2F47EE9C-8E3B-46DE-8A6B-1E3ACF1D490A}" type="presParOf" srcId="{EFE2EA3C-CC98-4274-8D23-F16756F8AD0B}" destId="{A33CDE1A-1EBA-4CDF-A869-302AEFC4BD69}" srcOrd="1" destOrd="0" presId="urn:microsoft.com/office/officeart/2018/2/layout/IconVerticalSolidList"/>
    <dgm:cxn modelId="{E783350E-3352-4CDD-9251-D32B552C8EAB}" type="presParOf" srcId="{EFE2EA3C-CC98-4274-8D23-F16756F8AD0B}" destId="{76798A16-FB2D-4144-85D4-DC0E0738B88E}" srcOrd="2" destOrd="0" presId="urn:microsoft.com/office/officeart/2018/2/layout/IconVerticalSolidList"/>
    <dgm:cxn modelId="{399177C5-9C2F-40A7-BBB6-909B4DF4AB95}" type="presParOf" srcId="{EFE2EA3C-CC98-4274-8D23-F16756F8AD0B}" destId="{D4B636B4-061A-4BC8-9ADF-7E04D283DDB3}" srcOrd="3" destOrd="0" presId="urn:microsoft.com/office/officeart/2018/2/layout/IconVerticalSolidList"/>
    <dgm:cxn modelId="{EA8B2A2D-80B1-4CB3-B75A-1A89A72C9616}" type="presParOf" srcId="{7B6E10DB-3225-40FA-9F36-B510D462203A}" destId="{664BBB2E-36EC-41B8-AD50-395D67CD96F1}" srcOrd="7" destOrd="0" presId="urn:microsoft.com/office/officeart/2018/2/layout/IconVerticalSolidList"/>
    <dgm:cxn modelId="{2AE2CA0A-39CA-4992-A954-58E1905F4D19}" type="presParOf" srcId="{7B6E10DB-3225-40FA-9F36-B510D462203A}" destId="{581703D8-EC4B-4A7E-B0C2-A143F64A2AD7}" srcOrd="8" destOrd="0" presId="urn:microsoft.com/office/officeart/2018/2/layout/IconVerticalSolidList"/>
    <dgm:cxn modelId="{32647115-DC81-46EE-B3BF-85BD9BE9EFCF}" type="presParOf" srcId="{581703D8-EC4B-4A7E-B0C2-A143F64A2AD7}" destId="{29AB2346-0D5E-4C71-825B-907910AD8AC3}" srcOrd="0" destOrd="0" presId="urn:microsoft.com/office/officeart/2018/2/layout/IconVerticalSolidList"/>
    <dgm:cxn modelId="{7174E778-710E-4771-95DB-DAC59CF516BC}" type="presParOf" srcId="{581703D8-EC4B-4A7E-B0C2-A143F64A2AD7}" destId="{50F96039-3383-43C8-AF7C-9E9F4CF2FD1E}" srcOrd="1" destOrd="0" presId="urn:microsoft.com/office/officeart/2018/2/layout/IconVerticalSolidList"/>
    <dgm:cxn modelId="{224FCCF1-CD28-4D32-B5AD-CB44B393B201}" type="presParOf" srcId="{581703D8-EC4B-4A7E-B0C2-A143F64A2AD7}" destId="{7B601446-BCB3-4D4D-B2F7-6F553ABDEA9F}" srcOrd="2" destOrd="0" presId="urn:microsoft.com/office/officeart/2018/2/layout/IconVerticalSolidList"/>
    <dgm:cxn modelId="{2800F23A-5678-4939-88DB-F4121EFC193F}" type="presParOf" srcId="{581703D8-EC4B-4A7E-B0C2-A143F64A2AD7}" destId="{48054C3E-F0D9-4ADA-BF6F-4135AC2FCA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A6F675-473A-E248-B755-DA246D2D7C5B}" type="doc">
      <dgm:prSet loTypeId="urn:microsoft.com/office/officeart/2008/layout/VerticalCurvedList" loCatId="hierarchy" qsTypeId="urn:microsoft.com/office/officeart/2005/8/quickstyle/simple1" qsCatId="simple" csTypeId="urn:microsoft.com/office/officeart/2005/8/colors/accent1_2" csCatId="accent1" phldr="1"/>
      <dgm:spPr/>
      <dgm:t>
        <a:bodyPr/>
        <a:lstStyle/>
        <a:p>
          <a:endParaRPr lang="en-US"/>
        </a:p>
      </dgm:t>
    </dgm:pt>
    <dgm:pt modelId="{9735EAA1-1E64-D241-8E87-B6DDD9AF27FB}">
      <dgm:prSet phldrT="[Text]"/>
      <dgm:spPr/>
      <dgm:t>
        <a:bodyPr/>
        <a:lstStyle/>
        <a:p>
          <a:r>
            <a:rPr lang="en-US" b="1"/>
            <a:t>CEDS</a:t>
          </a:r>
        </a:p>
      </dgm:t>
    </dgm:pt>
    <dgm:pt modelId="{1223E93F-031E-A64F-8500-1AACC9F0E568}" type="parTrans" cxnId="{43847C5D-A057-F747-B325-B9B381AA8579}">
      <dgm:prSet/>
      <dgm:spPr/>
      <dgm:t>
        <a:bodyPr/>
        <a:lstStyle/>
        <a:p>
          <a:endParaRPr lang="en-US"/>
        </a:p>
      </dgm:t>
    </dgm:pt>
    <dgm:pt modelId="{1DC271B2-C92C-3143-BB4A-4C96A24CFCCB}" type="sibTrans" cxnId="{43847C5D-A057-F747-B325-B9B381AA8579}">
      <dgm:prSet/>
      <dgm:spPr/>
      <dgm:t>
        <a:bodyPr/>
        <a:lstStyle/>
        <a:p>
          <a:endParaRPr lang="en-US"/>
        </a:p>
      </dgm:t>
    </dgm:pt>
    <dgm:pt modelId="{9B85B337-5DE8-BC41-90F0-E68CDCA69F4E}">
      <dgm:prSet phldrT="[Text]"/>
      <dgm:spPr/>
      <dgm:t>
        <a:bodyPr/>
        <a:lstStyle/>
        <a:p>
          <a:r>
            <a:rPr lang="en-US"/>
            <a:t>SWOT</a:t>
          </a:r>
        </a:p>
      </dgm:t>
    </dgm:pt>
    <dgm:pt modelId="{6E7725EF-02A7-8240-BDA2-00390E9A1178}" type="parTrans" cxnId="{741B3306-E8D3-5142-917B-6C34EED3784B}">
      <dgm:prSet/>
      <dgm:spPr/>
      <dgm:t>
        <a:bodyPr/>
        <a:lstStyle/>
        <a:p>
          <a:endParaRPr lang="en-US"/>
        </a:p>
      </dgm:t>
    </dgm:pt>
    <dgm:pt modelId="{337C5888-BCC5-6047-AEF1-559A1BB12D32}" type="sibTrans" cxnId="{741B3306-E8D3-5142-917B-6C34EED3784B}">
      <dgm:prSet/>
      <dgm:spPr/>
      <dgm:t>
        <a:bodyPr/>
        <a:lstStyle/>
        <a:p>
          <a:endParaRPr lang="en-US"/>
        </a:p>
      </dgm:t>
    </dgm:pt>
    <dgm:pt modelId="{67C368E8-0D6B-B847-B25A-0BAFC906E6E6}">
      <dgm:prSet phldrT="[Text]"/>
      <dgm:spPr/>
      <dgm:t>
        <a:bodyPr/>
        <a:lstStyle/>
        <a:p>
          <a:r>
            <a:rPr lang="en-US"/>
            <a:t>Measuring outcomes</a:t>
          </a:r>
        </a:p>
      </dgm:t>
    </dgm:pt>
    <dgm:pt modelId="{0B07FBBD-E6A8-7243-8BE7-8DA1ECD0ACC4}" type="parTrans" cxnId="{428AF50D-4BE8-E548-B8C7-AFD6B6772CD4}">
      <dgm:prSet/>
      <dgm:spPr/>
      <dgm:t>
        <a:bodyPr/>
        <a:lstStyle/>
        <a:p>
          <a:endParaRPr lang="en-US"/>
        </a:p>
      </dgm:t>
    </dgm:pt>
    <dgm:pt modelId="{708BEF8C-815D-A044-B5CE-92CC6E1BFBFD}" type="sibTrans" cxnId="{428AF50D-4BE8-E548-B8C7-AFD6B6772CD4}">
      <dgm:prSet/>
      <dgm:spPr/>
      <dgm:t>
        <a:bodyPr/>
        <a:lstStyle/>
        <a:p>
          <a:endParaRPr lang="en-US"/>
        </a:p>
      </dgm:t>
    </dgm:pt>
    <dgm:pt modelId="{68310C65-748D-744A-B74B-F2A64256EF09}">
      <dgm:prSet phldrT="[Text]"/>
      <dgm:spPr/>
      <dgm:t>
        <a:bodyPr/>
        <a:lstStyle/>
        <a:p>
          <a:r>
            <a:rPr lang="en-US" b="1"/>
            <a:t>Sector-specific</a:t>
          </a:r>
        </a:p>
      </dgm:t>
    </dgm:pt>
    <dgm:pt modelId="{71F4A412-D472-B449-BD02-4C6AFBB4F5AD}" type="parTrans" cxnId="{B4495982-4D17-E248-840A-D10F8891A436}">
      <dgm:prSet/>
      <dgm:spPr/>
      <dgm:t>
        <a:bodyPr/>
        <a:lstStyle/>
        <a:p>
          <a:endParaRPr lang="en-US"/>
        </a:p>
      </dgm:t>
    </dgm:pt>
    <dgm:pt modelId="{C345A8B8-1310-A94B-9A1D-423F78F6CE5E}" type="sibTrans" cxnId="{B4495982-4D17-E248-840A-D10F8891A436}">
      <dgm:prSet/>
      <dgm:spPr/>
      <dgm:t>
        <a:bodyPr/>
        <a:lstStyle/>
        <a:p>
          <a:endParaRPr lang="en-US"/>
        </a:p>
      </dgm:t>
    </dgm:pt>
    <dgm:pt modelId="{4ACDE719-D086-E14E-975E-58951118A3E0}">
      <dgm:prSet phldrT="[Text]"/>
      <dgm:spPr/>
      <dgm:t>
        <a:bodyPr/>
        <a:lstStyle/>
        <a:p>
          <a:r>
            <a:rPr lang="en-US"/>
            <a:t>Collaboration</a:t>
          </a:r>
        </a:p>
      </dgm:t>
    </dgm:pt>
    <dgm:pt modelId="{1FBD90EE-C962-3643-AE06-4E4F9C71102B}" type="parTrans" cxnId="{029194FA-4EF7-9344-B86B-F2942296DD32}">
      <dgm:prSet/>
      <dgm:spPr/>
      <dgm:t>
        <a:bodyPr/>
        <a:lstStyle/>
        <a:p>
          <a:endParaRPr lang="en-US"/>
        </a:p>
      </dgm:t>
    </dgm:pt>
    <dgm:pt modelId="{2C3CDA22-3D5A-0949-9A5C-A651C05B750C}" type="sibTrans" cxnId="{029194FA-4EF7-9344-B86B-F2942296DD32}">
      <dgm:prSet/>
      <dgm:spPr/>
      <dgm:t>
        <a:bodyPr/>
        <a:lstStyle/>
        <a:p>
          <a:endParaRPr lang="en-US"/>
        </a:p>
      </dgm:t>
    </dgm:pt>
    <dgm:pt modelId="{6DDA73B9-4881-6C40-99D1-639DB3FDD0A8}">
      <dgm:prSet phldrT="[Text]"/>
      <dgm:spPr/>
      <dgm:t>
        <a:bodyPr/>
        <a:lstStyle/>
        <a:p>
          <a:r>
            <a:rPr lang="en-US" b="1"/>
            <a:t>Value chain development</a:t>
          </a:r>
        </a:p>
      </dgm:t>
    </dgm:pt>
    <dgm:pt modelId="{1DBA1402-C8F3-C340-8777-67557A638C92}" type="parTrans" cxnId="{A9D192E8-3E42-C348-9019-965F5A2D5FA8}">
      <dgm:prSet/>
      <dgm:spPr/>
      <dgm:t>
        <a:bodyPr/>
        <a:lstStyle/>
        <a:p>
          <a:endParaRPr lang="en-US"/>
        </a:p>
      </dgm:t>
    </dgm:pt>
    <dgm:pt modelId="{60DADD77-647C-334F-AA37-EDED45F2B5D1}" type="sibTrans" cxnId="{A9D192E8-3E42-C348-9019-965F5A2D5FA8}">
      <dgm:prSet/>
      <dgm:spPr/>
      <dgm:t>
        <a:bodyPr/>
        <a:lstStyle/>
        <a:p>
          <a:endParaRPr lang="en-US"/>
        </a:p>
      </dgm:t>
    </dgm:pt>
    <dgm:pt modelId="{5B50B193-D843-9E48-8CEB-5DC558734EFF}">
      <dgm:prSet phldrT="[Text]"/>
      <dgm:spPr/>
      <dgm:t>
        <a:bodyPr/>
        <a:lstStyle/>
        <a:p>
          <a:r>
            <a:rPr lang="en-US"/>
            <a:t>Value chain mapping</a:t>
          </a:r>
        </a:p>
      </dgm:t>
    </dgm:pt>
    <dgm:pt modelId="{3A76B41A-5CC6-9741-A3A6-D10E4C8E2BEF}" type="parTrans" cxnId="{5A6DA076-6904-DB45-A440-A744ED222126}">
      <dgm:prSet/>
      <dgm:spPr/>
      <dgm:t>
        <a:bodyPr/>
        <a:lstStyle/>
        <a:p>
          <a:endParaRPr lang="en-US"/>
        </a:p>
      </dgm:t>
    </dgm:pt>
    <dgm:pt modelId="{BED186ED-FB02-F045-B9D5-B299D3B2AD7C}" type="sibTrans" cxnId="{5A6DA076-6904-DB45-A440-A744ED222126}">
      <dgm:prSet/>
      <dgm:spPr/>
      <dgm:t>
        <a:bodyPr/>
        <a:lstStyle/>
        <a:p>
          <a:endParaRPr lang="en-US"/>
        </a:p>
      </dgm:t>
    </dgm:pt>
    <dgm:pt modelId="{1D5CBEB1-D49D-7446-9193-499ABD19D565}">
      <dgm:prSet phldrT="[Text]"/>
      <dgm:spPr/>
      <dgm:t>
        <a:bodyPr/>
        <a:lstStyle/>
        <a:p>
          <a:r>
            <a:rPr lang="en-US"/>
            <a:t>Filling gaps in the chain</a:t>
          </a:r>
        </a:p>
      </dgm:t>
    </dgm:pt>
    <dgm:pt modelId="{2169600A-B58D-8644-80B5-151BA2D35680}" type="parTrans" cxnId="{4C3882F6-B7F2-D44A-9BBB-499D71CF502A}">
      <dgm:prSet/>
      <dgm:spPr/>
      <dgm:t>
        <a:bodyPr/>
        <a:lstStyle/>
        <a:p>
          <a:endParaRPr lang="en-US"/>
        </a:p>
      </dgm:t>
    </dgm:pt>
    <dgm:pt modelId="{5EF63D40-E74D-664F-B55A-59470C65327A}" type="sibTrans" cxnId="{4C3882F6-B7F2-D44A-9BBB-499D71CF502A}">
      <dgm:prSet/>
      <dgm:spPr/>
      <dgm:t>
        <a:bodyPr/>
        <a:lstStyle/>
        <a:p>
          <a:endParaRPr lang="en-US"/>
        </a:p>
      </dgm:t>
    </dgm:pt>
    <dgm:pt modelId="{B8B30479-19DF-584D-BD53-C2E3AE7F8A21}">
      <dgm:prSet phldrT="[Text]"/>
      <dgm:spPr/>
      <dgm:t>
        <a:bodyPr/>
        <a:lstStyle/>
        <a:p>
          <a:r>
            <a:rPr lang="en-US"/>
            <a:t>Coopetition</a:t>
          </a:r>
        </a:p>
      </dgm:t>
    </dgm:pt>
    <dgm:pt modelId="{D6A75052-51EA-424A-B465-29C5F789B795}" type="parTrans" cxnId="{FFC71E44-4784-954D-AEE0-DD9DFA83214A}">
      <dgm:prSet/>
      <dgm:spPr/>
      <dgm:t>
        <a:bodyPr/>
        <a:lstStyle/>
        <a:p>
          <a:endParaRPr lang="en-US"/>
        </a:p>
      </dgm:t>
    </dgm:pt>
    <dgm:pt modelId="{ACCC47D2-FB8F-384E-A7C7-17450236EEA0}" type="sibTrans" cxnId="{FFC71E44-4784-954D-AEE0-DD9DFA83214A}">
      <dgm:prSet/>
      <dgm:spPr/>
      <dgm:t>
        <a:bodyPr/>
        <a:lstStyle/>
        <a:p>
          <a:endParaRPr lang="en-US"/>
        </a:p>
      </dgm:t>
    </dgm:pt>
    <dgm:pt modelId="{C0C300E8-6FC8-344E-A6E5-48C3E98087BC}" type="pres">
      <dgm:prSet presAssocID="{D2A6F675-473A-E248-B755-DA246D2D7C5B}" presName="Name0" presStyleCnt="0">
        <dgm:presLayoutVars>
          <dgm:chMax val="7"/>
          <dgm:chPref val="7"/>
          <dgm:dir/>
        </dgm:presLayoutVars>
      </dgm:prSet>
      <dgm:spPr/>
    </dgm:pt>
    <dgm:pt modelId="{04E7296E-0991-1240-AB16-D3ADEB1535E8}" type="pres">
      <dgm:prSet presAssocID="{D2A6F675-473A-E248-B755-DA246D2D7C5B}" presName="Name1" presStyleCnt="0"/>
      <dgm:spPr/>
    </dgm:pt>
    <dgm:pt modelId="{DF033B91-0F47-444A-9579-EC2E2C0A81F8}" type="pres">
      <dgm:prSet presAssocID="{D2A6F675-473A-E248-B755-DA246D2D7C5B}" presName="cycle" presStyleCnt="0"/>
      <dgm:spPr/>
    </dgm:pt>
    <dgm:pt modelId="{CE72AA88-21AC-314B-B893-BDC94D388D55}" type="pres">
      <dgm:prSet presAssocID="{D2A6F675-473A-E248-B755-DA246D2D7C5B}" presName="srcNode" presStyleLbl="node1" presStyleIdx="0" presStyleCnt="3"/>
      <dgm:spPr/>
    </dgm:pt>
    <dgm:pt modelId="{73EBC5F7-F052-8B40-863E-233FBF73995C}" type="pres">
      <dgm:prSet presAssocID="{D2A6F675-473A-E248-B755-DA246D2D7C5B}" presName="conn" presStyleLbl="parChTrans1D2" presStyleIdx="0" presStyleCnt="1"/>
      <dgm:spPr/>
    </dgm:pt>
    <dgm:pt modelId="{E183B6E0-338E-534A-84E4-685FE2EB1592}" type="pres">
      <dgm:prSet presAssocID="{D2A6F675-473A-E248-B755-DA246D2D7C5B}" presName="extraNode" presStyleLbl="node1" presStyleIdx="0" presStyleCnt="3"/>
      <dgm:spPr/>
    </dgm:pt>
    <dgm:pt modelId="{F10F85EB-F673-DA4A-84FA-996935849D56}" type="pres">
      <dgm:prSet presAssocID="{D2A6F675-473A-E248-B755-DA246D2D7C5B}" presName="dstNode" presStyleLbl="node1" presStyleIdx="0" presStyleCnt="3"/>
      <dgm:spPr/>
    </dgm:pt>
    <dgm:pt modelId="{284A87DB-E114-F247-A632-7B618E7BC5B6}" type="pres">
      <dgm:prSet presAssocID="{9735EAA1-1E64-D241-8E87-B6DDD9AF27FB}" presName="text_1" presStyleLbl="node1" presStyleIdx="0" presStyleCnt="3">
        <dgm:presLayoutVars>
          <dgm:bulletEnabled val="1"/>
        </dgm:presLayoutVars>
      </dgm:prSet>
      <dgm:spPr/>
    </dgm:pt>
    <dgm:pt modelId="{ECAEED8A-BE7B-C142-B3B9-BF6EA9C63DB1}" type="pres">
      <dgm:prSet presAssocID="{9735EAA1-1E64-D241-8E87-B6DDD9AF27FB}" presName="accent_1" presStyleCnt="0"/>
      <dgm:spPr/>
    </dgm:pt>
    <dgm:pt modelId="{1FB5AEF0-09FF-0044-BA15-F9FEE7871235}" type="pres">
      <dgm:prSet presAssocID="{9735EAA1-1E64-D241-8E87-B6DDD9AF27FB}" presName="accentRepeatNode" presStyleLbl="solidFgAcc1" presStyleIdx="0" presStyleCnt="3"/>
      <dgm:spPr/>
    </dgm:pt>
    <dgm:pt modelId="{8A001076-F4AA-0F46-8446-2AAD44176E44}" type="pres">
      <dgm:prSet presAssocID="{68310C65-748D-744A-B74B-F2A64256EF09}" presName="text_2" presStyleLbl="node1" presStyleIdx="1" presStyleCnt="3">
        <dgm:presLayoutVars>
          <dgm:bulletEnabled val="1"/>
        </dgm:presLayoutVars>
      </dgm:prSet>
      <dgm:spPr/>
    </dgm:pt>
    <dgm:pt modelId="{86881713-CA82-3643-AFAF-A1EB09D61CCA}" type="pres">
      <dgm:prSet presAssocID="{68310C65-748D-744A-B74B-F2A64256EF09}" presName="accent_2" presStyleCnt="0"/>
      <dgm:spPr/>
    </dgm:pt>
    <dgm:pt modelId="{D8991919-92ED-5742-8C51-2AC0C0668E57}" type="pres">
      <dgm:prSet presAssocID="{68310C65-748D-744A-B74B-F2A64256EF09}" presName="accentRepeatNode" presStyleLbl="solidFgAcc1" presStyleIdx="1" presStyleCnt="3"/>
      <dgm:spPr/>
    </dgm:pt>
    <dgm:pt modelId="{B9B8E0CD-FABA-7A43-A8D6-4D712BF676B3}" type="pres">
      <dgm:prSet presAssocID="{6DDA73B9-4881-6C40-99D1-639DB3FDD0A8}" presName="text_3" presStyleLbl="node1" presStyleIdx="2" presStyleCnt="3">
        <dgm:presLayoutVars>
          <dgm:bulletEnabled val="1"/>
        </dgm:presLayoutVars>
      </dgm:prSet>
      <dgm:spPr/>
    </dgm:pt>
    <dgm:pt modelId="{1D854044-1FC1-AB46-B719-D554A7D8514F}" type="pres">
      <dgm:prSet presAssocID="{6DDA73B9-4881-6C40-99D1-639DB3FDD0A8}" presName="accent_3" presStyleCnt="0"/>
      <dgm:spPr/>
    </dgm:pt>
    <dgm:pt modelId="{60FFE6CD-5EB9-1540-ABEF-9A337EAFAEDA}" type="pres">
      <dgm:prSet presAssocID="{6DDA73B9-4881-6C40-99D1-639DB3FDD0A8}" presName="accentRepeatNode" presStyleLbl="solidFgAcc1" presStyleIdx="2" presStyleCnt="3"/>
      <dgm:spPr/>
    </dgm:pt>
  </dgm:ptLst>
  <dgm:cxnLst>
    <dgm:cxn modelId="{D5117403-BFBE-884D-860F-DA07FF005BC2}" type="presOf" srcId="{1D5CBEB1-D49D-7446-9193-499ABD19D565}" destId="{B9B8E0CD-FABA-7A43-A8D6-4D712BF676B3}" srcOrd="0" destOrd="2" presId="urn:microsoft.com/office/officeart/2008/layout/VerticalCurvedList"/>
    <dgm:cxn modelId="{741B3306-E8D3-5142-917B-6C34EED3784B}" srcId="{9735EAA1-1E64-D241-8E87-B6DDD9AF27FB}" destId="{9B85B337-5DE8-BC41-90F0-E68CDCA69F4E}" srcOrd="0" destOrd="0" parTransId="{6E7725EF-02A7-8240-BDA2-00390E9A1178}" sibTransId="{337C5888-BCC5-6047-AEF1-559A1BB12D32}"/>
    <dgm:cxn modelId="{428AF50D-4BE8-E548-B8C7-AFD6B6772CD4}" srcId="{9735EAA1-1E64-D241-8E87-B6DDD9AF27FB}" destId="{67C368E8-0D6B-B847-B25A-0BAFC906E6E6}" srcOrd="1" destOrd="0" parTransId="{0B07FBBD-E6A8-7243-8BE7-8DA1ECD0ACC4}" sibTransId="{708BEF8C-815D-A044-B5CE-92CC6E1BFBFD}"/>
    <dgm:cxn modelId="{2B15663D-98B9-F04A-8B00-75895D19036B}" type="presOf" srcId="{68310C65-748D-744A-B74B-F2A64256EF09}" destId="{8A001076-F4AA-0F46-8446-2AAD44176E44}" srcOrd="0" destOrd="0" presId="urn:microsoft.com/office/officeart/2008/layout/VerticalCurvedList"/>
    <dgm:cxn modelId="{FFC71E44-4784-954D-AEE0-DD9DFA83214A}" srcId="{68310C65-748D-744A-B74B-F2A64256EF09}" destId="{B8B30479-19DF-584D-BD53-C2E3AE7F8A21}" srcOrd="1" destOrd="0" parTransId="{D6A75052-51EA-424A-B465-29C5F789B795}" sibTransId="{ACCC47D2-FB8F-384E-A7C7-17450236EEA0}"/>
    <dgm:cxn modelId="{9510BB52-DC5B-1646-8EB4-811E7ECD175D}" type="presOf" srcId="{D2A6F675-473A-E248-B755-DA246D2D7C5B}" destId="{C0C300E8-6FC8-344E-A6E5-48C3E98087BC}" srcOrd="0" destOrd="0" presId="urn:microsoft.com/office/officeart/2008/layout/VerticalCurvedList"/>
    <dgm:cxn modelId="{43847C5D-A057-F747-B325-B9B381AA8579}" srcId="{D2A6F675-473A-E248-B755-DA246D2D7C5B}" destId="{9735EAA1-1E64-D241-8E87-B6DDD9AF27FB}" srcOrd="0" destOrd="0" parTransId="{1223E93F-031E-A64F-8500-1AACC9F0E568}" sibTransId="{1DC271B2-C92C-3143-BB4A-4C96A24CFCCB}"/>
    <dgm:cxn modelId="{30F85A60-D8BF-3549-8352-1DE7989E2295}" type="presOf" srcId="{9735EAA1-1E64-D241-8E87-B6DDD9AF27FB}" destId="{284A87DB-E114-F247-A632-7B618E7BC5B6}" srcOrd="0" destOrd="0" presId="urn:microsoft.com/office/officeart/2008/layout/VerticalCurvedList"/>
    <dgm:cxn modelId="{9E49CF70-5EC2-5640-87FF-3007D77F7B57}" type="presOf" srcId="{5B50B193-D843-9E48-8CEB-5DC558734EFF}" destId="{B9B8E0CD-FABA-7A43-A8D6-4D712BF676B3}" srcOrd="0" destOrd="1" presId="urn:microsoft.com/office/officeart/2008/layout/VerticalCurvedList"/>
    <dgm:cxn modelId="{5A6DA076-6904-DB45-A440-A744ED222126}" srcId="{6DDA73B9-4881-6C40-99D1-639DB3FDD0A8}" destId="{5B50B193-D843-9E48-8CEB-5DC558734EFF}" srcOrd="0" destOrd="0" parTransId="{3A76B41A-5CC6-9741-A3A6-D10E4C8E2BEF}" sibTransId="{BED186ED-FB02-F045-B9D5-B299D3B2AD7C}"/>
    <dgm:cxn modelId="{FEB5C579-01E9-FD41-95E7-5F262D07C162}" type="presOf" srcId="{6DDA73B9-4881-6C40-99D1-639DB3FDD0A8}" destId="{B9B8E0CD-FABA-7A43-A8D6-4D712BF676B3}" srcOrd="0" destOrd="0" presId="urn:microsoft.com/office/officeart/2008/layout/VerticalCurvedList"/>
    <dgm:cxn modelId="{B4495982-4D17-E248-840A-D10F8891A436}" srcId="{D2A6F675-473A-E248-B755-DA246D2D7C5B}" destId="{68310C65-748D-744A-B74B-F2A64256EF09}" srcOrd="1" destOrd="0" parTransId="{71F4A412-D472-B449-BD02-4C6AFBB4F5AD}" sibTransId="{C345A8B8-1310-A94B-9A1D-423F78F6CE5E}"/>
    <dgm:cxn modelId="{B73AA983-5365-6949-B37A-375ACFB59158}" type="presOf" srcId="{B8B30479-19DF-584D-BD53-C2E3AE7F8A21}" destId="{8A001076-F4AA-0F46-8446-2AAD44176E44}" srcOrd="0" destOrd="2" presId="urn:microsoft.com/office/officeart/2008/layout/VerticalCurvedList"/>
    <dgm:cxn modelId="{6C4B4A8D-646A-D440-81AC-56C669B0C7AD}" type="presOf" srcId="{4ACDE719-D086-E14E-975E-58951118A3E0}" destId="{8A001076-F4AA-0F46-8446-2AAD44176E44}" srcOrd="0" destOrd="1" presId="urn:microsoft.com/office/officeart/2008/layout/VerticalCurvedList"/>
    <dgm:cxn modelId="{222D63A7-F66B-B34E-A687-DA5A9EAB981A}" type="presOf" srcId="{9B85B337-5DE8-BC41-90F0-E68CDCA69F4E}" destId="{284A87DB-E114-F247-A632-7B618E7BC5B6}" srcOrd="0" destOrd="1" presId="urn:microsoft.com/office/officeart/2008/layout/VerticalCurvedList"/>
    <dgm:cxn modelId="{656C9EB3-F1F9-FD4E-8257-DDB3B220BCBE}" type="presOf" srcId="{337C5888-BCC5-6047-AEF1-559A1BB12D32}" destId="{73EBC5F7-F052-8B40-863E-233FBF73995C}" srcOrd="0" destOrd="0" presId="urn:microsoft.com/office/officeart/2008/layout/VerticalCurvedList"/>
    <dgm:cxn modelId="{A9D192E8-3E42-C348-9019-965F5A2D5FA8}" srcId="{D2A6F675-473A-E248-B755-DA246D2D7C5B}" destId="{6DDA73B9-4881-6C40-99D1-639DB3FDD0A8}" srcOrd="2" destOrd="0" parTransId="{1DBA1402-C8F3-C340-8777-67557A638C92}" sibTransId="{60DADD77-647C-334F-AA37-EDED45F2B5D1}"/>
    <dgm:cxn modelId="{4C3882F6-B7F2-D44A-9BBB-499D71CF502A}" srcId="{6DDA73B9-4881-6C40-99D1-639DB3FDD0A8}" destId="{1D5CBEB1-D49D-7446-9193-499ABD19D565}" srcOrd="1" destOrd="0" parTransId="{2169600A-B58D-8644-80B5-151BA2D35680}" sibTransId="{5EF63D40-E74D-664F-B55A-59470C65327A}"/>
    <dgm:cxn modelId="{029194FA-4EF7-9344-B86B-F2942296DD32}" srcId="{68310C65-748D-744A-B74B-F2A64256EF09}" destId="{4ACDE719-D086-E14E-975E-58951118A3E0}" srcOrd="0" destOrd="0" parTransId="{1FBD90EE-C962-3643-AE06-4E4F9C71102B}" sibTransId="{2C3CDA22-3D5A-0949-9A5C-A651C05B750C}"/>
    <dgm:cxn modelId="{373233FD-CD76-E242-AB0E-9696F3CB3B29}" type="presOf" srcId="{67C368E8-0D6B-B847-B25A-0BAFC906E6E6}" destId="{284A87DB-E114-F247-A632-7B618E7BC5B6}" srcOrd="0" destOrd="2" presId="urn:microsoft.com/office/officeart/2008/layout/VerticalCurvedList"/>
    <dgm:cxn modelId="{794C2382-7CFB-D649-A697-C4D31D7C83ED}" type="presParOf" srcId="{C0C300E8-6FC8-344E-A6E5-48C3E98087BC}" destId="{04E7296E-0991-1240-AB16-D3ADEB1535E8}" srcOrd="0" destOrd="0" presId="urn:microsoft.com/office/officeart/2008/layout/VerticalCurvedList"/>
    <dgm:cxn modelId="{2DEA4413-EAC2-C843-9221-96FBF740F971}" type="presParOf" srcId="{04E7296E-0991-1240-AB16-D3ADEB1535E8}" destId="{DF033B91-0F47-444A-9579-EC2E2C0A81F8}" srcOrd="0" destOrd="0" presId="urn:microsoft.com/office/officeart/2008/layout/VerticalCurvedList"/>
    <dgm:cxn modelId="{4227AA85-2A97-334A-9B52-D83D62B3509E}" type="presParOf" srcId="{DF033B91-0F47-444A-9579-EC2E2C0A81F8}" destId="{CE72AA88-21AC-314B-B893-BDC94D388D55}" srcOrd="0" destOrd="0" presId="urn:microsoft.com/office/officeart/2008/layout/VerticalCurvedList"/>
    <dgm:cxn modelId="{3B1D6DFD-96BD-7046-A2B9-857DC50E2BED}" type="presParOf" srcId="{DF033B91-0F47-444A-9579-EC2E2C0A81F8}" destId="{73EBC5F7-F052-8B40-863E-233FBF73995C}" srcOrd="1" destOrd="0" presId="urn:microsoft.com/office/officeart/2008/layout/VerticalCurvedList"/>
    <dgm:cxn modelId="{2B00CD96-34EC-834B-9402-34F559AA61EE}" type="presParOf" srcId="{DF033B91-0F47-444A-9579-EC2E2C0A81F8}" destId="{E183B6E0-338E-534A-84E4-685FE2EB1592}" srcOrd="2" destOrd="0" presId="urn:microsoft.com/office/officeart/2008/layout/VerticalCurvedList"/>
    <dgm:cxn modelId="{5172F111-5FBD-B54F-A034-6DA882D6EAD6}" type="presParOf" srcId="{DF033B91-0F47-444A-9579-EC2E2C0A81F8}" destId="{F10F85EB-F673-DA4A-84FA-996935849D56}" srcOrd="3" destOrd="0" presId="urn:microsoft.com/office/officeart/2008/layout/VerticalCurvedList"/>
    <dgm:cxn modelId="{0FC2DB57-E4EE-7C4C-9540-1A775B6469F2}" type="presParOf" srcId="{04E7296E-0991-1240-AB16-D3ADEB1535E8}" destId="{284A87DB-E114-F247-A632-7B618E7BC5B6}" srcOrd="1" destOrd="0" presId="urn:microsoft.com/office/officeart/2008/layout/VerticalCurvedList"/>
    <dgm:cxn modelId="{9B18C80B-A722-EC42-B92C-743DA8BFC6E0}" type="presParOf" srcId="{04E7296E-0991-1240-AB16-D3ADEB1535E8}" destId="{ECAEED8A-BE7B-C142-B3B9-BF6EA9C63DB1}" srcOrd="2" destOrd="0" presId="urn:microsoft.com/office/officeart/2008/layout/VerticalCurvedList"/>
    <dgm:cxn modelId="{4522608D-0AFE-644C-8D50-6D4F5C9A1359}" type="presParOf" srcId="{ECAEED8A-BE7B-C142-B3B9-BF6EA9C63DB1}" destId="{1FB5AEF0-09FF-0044-BA15-F9FEE7871235}" srcOrd="0" destOrd="0" presId="urn:microsoft.com/office/officeart/2008/layout/VerticalCurvedList"/>
    <dgm:cxn modelId="{4423A654-CCE4-B14B-BED2-32D1C0BA30D9}" type="presParOf" srcId="{04E7296E-0991-1240-AB16-D3ADEB1535E8}" destId="{8A001076-F4AA-0F46-8446-2AAD44176E44}" srcOrd="3" destOrd="0" presId="urn:microsoft.com/office/officeart/2008/layout/VerticalCurvedList"/>
    <dgm:cxn modelId="{FA37D496-D001-2643-8117-D18E5177CAD7}" type="presParOf" srcId="{04E7296E-0991-1240-AB16-D3ADEB1535E8}" destId="{86881713-CA82-3643-AFAF-A1EB09D61CCA}" srcOrd="4" destOrd="0" presId="urn:microsoft.com/office/officeart/2008/layout/VerticalCurvedList"/>
    <dgm:cxn modelId="{C0627CE4-E804-F34D-A331-3716CDD30FF1}" type="presParOf" srcId="{86881713-CA82-3643-AFAF-A1EB09D61CCA}" destId="{D8991919-92ED-5742-8C51-2AC0C0668E57}" srcOrd="0" destOrd="0" presId="urn:microsoft.com/office/officeart/2008/layout/VerticalCurvedList"/>
    <dgm:cxn modelId="{C776385A-414F-E948-9701-E8CC418FB5A5}" type="presParOf" srcId="{04E7296E-0991-1240-AB16-D3ADEB1535E8}" destId="{B9B8E0CD-FABA-7A43-A8D6-4D712BF676B3}" srcOrd="5" destOrd="0" presId="urn:microsoft.com/office/officeart/2008/layout/VerticalCurvedList"/>
    <dgm:cxn modelId="{18E9B080-5751-0747-9F84-4955B85542C5}" type="presParOf" srcId="{04E7296E-0991-1240-AB16-D3ADEB1535E8}" destId="{1D854044-1FC1-AB46-B719-D554A7D8514F}" srcOrd="6" destOrd="0" presId="urn:microsoft.com/office/officeart/2008/layout/VerticalCurvedList"/>
    <dgm:cxn modelId="{B3E63CBC-521D-7D46-A38F-660A63E6EAB9}" type="presParOf" srcId="{1D854044-1FC1-AB46-B719-D554A7D8514F}" destId="{60FFE6CD-5EB9-1540-ABEF-9A337EAFA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C8182-DDC9-A54C-90AD-16355B341A8D}">
      <dsp:nvSpPr>
        <dsp:cNvPr id="0" name=""/>
        <dsp:cNvSpPr/>
      </dsp:nvSpPr>
      <dsp:spPr>
        <a:xfrm>
          <a:off x="0" y="0"/>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an approach to economic development that connects a region’s </a:t>
          </a:r>
          <a:r>
            <a:rPr lang="en-US" sz="2000" b="1" kern="1200" dirty="0"/>
            <a:t>assets</a:t>
          </a:r>
          <a:r>
            <a:rPr lang="en-US" sz="2000" kern="1200" dirty="0"/>
            <a:t> to market </a:t>
          </a:r>
          <a:r>
            <a:rPr lang="en-US" sz="2000" b="1" kern="1200" dirty="0"/>
            <a:t>demand</a:t>
          </a:r>
          <a:r>
            <a:rPr lang="en-US" sz="2000" kern="1200" dirty="0"/>
            <a:t> in ways that build </a:t>
          </a:r>
          <a:r>
            <a:rPr lang="en-US" sz="2000" b="1" kern="1200" dirty="0"/>
            <a:t>rooted wealth </a:t>
          </a:r>
          <a:r>
            <a:rPr lang="en-US" sz="2000" kern="1200" dirty="0"/>
            <a:t>for local people, places and firms. </a:t>
          </a:r>
        </a:p>
      </dsp:txBody>
      <dsp:txXfrm>
        <a:off x="39768" y="39768"/>
        <a:ext cx="5530000" cy="1278252"/>
      </dsp:txXfrm>
    </dsp:sp>
    <dsp:sp modelId="{31E5F800-3EB1-F446-8A74-F0998D710715}">
      <dsp:nvSpPr>
        <dsp:cNvPr id="0" name=""/>
        <dsp:cNvSpPr/>
      </dsp:nvSpPr>
      <dsp:spPr>
        <a:xfrm>
          <a:off x="617219" y="1584087"/>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brings together a range of public, private and non-profit sector partners who have </a:t>
          </a:r>
          <a:r>
            <a:rPr lang="en-US" sz="2000" b="1" kern="1200"/>
            <a:t>self-interest</a:t>
          </a:r>
          <a:r>
            <a:rPr lang="en-US" sz="2000" kern="1200"/>
            <a:t> in the outcomes and an openness to discovering </a:t>
          </a:r>
          <a:r>
            <a:rPr lang="en-US" sz="2000" b="1" kern="1200"/>
            <a:t>shared or common interests</a:t>
          </a:r>
          <a:r>
            <a:rPr lang="en-US" sz="2000" kern="1200"/>
            <a:t>. </a:t>
          </a:r>
        </a:p>
      </dsp:txBody>
      <dsp:txXfrm>
        <a:off x="656987" y="1623855"/>
        <a:ext cx="5415841" cy="1278252"/>
      </dsp:txXfrm>
    </dsp:sp>
    <dsp:sp modelId="{3C49D7EF-73C6-2341-B490-A0A01A04F098}">
      <dsp:nvSpPr>
        <dsp:cNvPr id="0" name=""/>
        <dsp:cNvSpPr/>
      </dsp:nvSpPr>
      <dsp:spPr>
        <a:xfrm>
          <a:off x="1234439" y="3168174"/>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focuses on building a </a:t>
          </a:r>
          <a:r>
            <a:rPr lang="en-US" sz="2000" b="1" kern="1200"/>
            <a:t>sector</a:t>
          </a:r>
          <a:r>
            <a:rPr lang="en-US" sz="2000" kern="1200"/>
            <a:t> rather than individual and unrelated businesses. </a:t>
          </a:r>
        </a:p>
      </dsp:txBody>
      <dsp:txXfrm>
        <a:off x="1274207" y="3207942"/>
        <a:ext cx="5415841" cy="1278252"/>
      </dsp:txXfrm>
    </dsp:sp>
    <dsp:sp modelId="{1B34A232-BEFB-9946-9DD2-36E430E874B6}">
      <dsp:nvSpPr>
        <dsp:cNvPr id="0" name=""/>
        <dsp:cNvSpPr/>
      </dsp:nvSpPr>
      <dsp:spPr>
        <a:xfrm>
          <a:off x="6112597" y="1029656"/>
          <a:ext cx="882562" cy="88256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11173" y="1029656"/>
        <a:ext cx="485410" cy="664128"/>
      </dsp:txXfrm>
    </dsp:sp>
    <dsp:sp modelId="{C63514A2-36D1-CC4B-BB7E-0B580455CDB5}">
      <dsp:nvSpPr>
        <dsp:cNvPr id="0" name=""/>
        <dsp:cNvSpPr/>
      </dsp:nvSpPr>
      <dsp:spPr>
        <a:xfrm>
          <a:off x="6729817" y="2604691"/>
          <a:ext cx="882562" cy="88256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8393" y="2604691"/>
        <a:ext cx="485410" cy="66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6BB32-4966-4734-9CE6-5C18F509C3E3}">
      <dsp:nvSpPr>
        <dsp:cNvPr id="0" name=""/>
        <dsp:cNvSpPr/>
      </dsp:nvSpPr>
      <dsp:spPr>
        <a:xfrm>
          <a:off x="0" y="3535"/>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6C120-F9C0-4627-99EC-469FD1FF469E}">
      <dsp:nvSpPr>
        <dsp:cNvPr id="0" name=""/>
        <dsp:cNvSpPr/>
      </dsp:nvSpPr>
      <dsp:spPr>
        <a:xfrm>
          <a:off x="227827" y="172994"/>
          <a:ext cx="414231" cy="41423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4D47AF-84AE-463A-8D1E-9BCABBC4490B}">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Demand: </a:t>
          </a:r>
          <a:r>
            <a:rPr lang="en-US" sz="1500" kern="1200"/>
            <a:t>Final consumers/end market - Buyers</a:t>
          </a:r>
        </a:p>
      </dsp:txBody>
      <dsp:txXfrm>
        <a:off x="869886" y="3535"/>
        <a:ext cx="7359713" cy="753148"/>
      </dsp:txXfrm>
    </dsp:sp>
    <dsp:sp modelId="{D58636ED-D533-4F0F-8064-C4B02CA3F458}">
      <dsp:nvSpPr>
        <dsp:cNvPr id="0" name=""/>
        <dsp:cNvSpPr/>
      </dsp:nvSpPr>
      <dsp:spPr>
        <a:xfrm>
          <a:off x="0" y="944971"/>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8FD52-B00C-419A-8301-B22FBF037DC5}">
      <dsp:nvSpPr>
        <dsp:cNvPr id="0" name=""/>
        <dsp:cNvSpPr/>
      </dsp:nvSpPr>
      <dsp:spPr>
        <a:xfrm>
          <a:off x="227827" y="1114429"/>
          <a:ext cx="414231" cy="41423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4698CF-E5EF-4DD5-B62F-3803F2A8AC61}">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dirty="0"/>
            <a:t>Functions: </a:t>
          </a:r>
          <a:r>
            <a:rPr lang="en-US" sz="1500" kern="1200" dirty="0"/>
            <a:t>Those things that must happen to deliver the product or service</a:t>
          </a:r>
        </a:p>
      </dsp:txBody>
      <dsp:txXfrm>
        <a:off x="869886" y="944971"/>
        <a:ext cx="7359713" cy="753148"/>
      </dsp:txXfrm>
    </dsp:sp>
    <dsp:sp modelId="{7BA8448D-4437-42EB-BBD0-E15AD15F807D}">
      <dsp:nvSpPr>
        <dsp:cNvPr id="0" name=""/>
        <dsp:cNvSpPr/>
      </dsp:nvSpPr>
      <dsp:spPr>
        <a:xfrm>
          <a:off x="0" y="1886407"/>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3592D-2FEE-4E79-96FE-9CCEB9F839A6}">
      <dsp:nvSpPr>
        <dsp:cNvPr id="0" name=""/>
        <dsp:cNvSpPr/>
      </dsp:nvSpPr>
      <dsp:spPr>
        <a:xfrm>
          <a:off x="227827" y="2055865"/>
          <a:ext cx="414231" cy="41423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22CCE4-4BEF-4988-8BC1-C7CA8B904FD7}">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Transactional partners: </a:t>
          </a:r>
          <a:r>
            <a:rPr lang="en-US" sz="1500" kern="1200"/>
            <a:t>Those people, businesses, or organizations that play a direct role in sourcing, aggregating, distributing, processing, purchasing the product, etc. </a:t>
          </a:r>
        </a:p>
      </dsp:txBody>
      <dsp:txXfrm>
        <a:off x="869886" y="1886407"/>
        <a:ext cx="7359713" cy="753148"/>
      </dsp:txXfrm>
    </dsp:sp>
    <dsp:sp modelId="{5E7C309C-4DE6-4B48-8F8D-95075FB2F4F4}">
      <dsp:nvSpPr>
        <dsp:cNvPr id="0" name=""/>
        <dsp:cNvSpPr/>
      </dsp:nvSpPr>
      <dsp:spPr>
        <a:xfrm>
          <a:off x="0" y="2827842"/>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CDE1A-1EBA-4CDF-A869-302AEFC4BD69}">
      <dsp:nvSpPr>
        <dsp:cNvPr id="0" name=""/>
        <dsp:cNvSpPr/>
      </dsp:nvSpPr>
      <dsp:spPr>
        <a:xfrm>
          <a:off x="227827" y="2997301"/>
          <a:ext cx="414231" cy="41423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636B4-061A-4BC8-9ADF-7E04D283DDB3}">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Support partners: </a:t>
          </a:r>
          <a:r>
            <a:rPr lang="en-US" sz="1500" kern="1200"/>
            <a:t>Those people, businesses, or organizations that provide the infrastructure, technical assistance and support that helps the transactional partners to produce</a:t>
          </a:r>
        </a:p>
      </dsp:txBody>
      <dsp:txXfrm>
        <a:off x="869886" y="2827842"/>
        <a:ext cx="7359713" cy="753148"/>
      </dsp:txXfrm>
    </dsp:sp>
    <dsp:sp modelId="{29AB2346-0D5E-4C71-825B-907910AD8AC3}">
      <dsp:nvSpPr>
        <dsp:cNvPr id="0" name=""/>
        <dsp:cNvSpPr/>
      </dsp:nvSpPr>
      <dsp:spPr>
        <a:xfrm>
          <a:off x="0" y="3769278"/>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96039-3383-43C8-AF7C-9E9F4CF2FD1E}">
      <dsp:nvSpPr>
        <dsp:cNvPr id="0" name=""/>
        <dsp:cNvSpPr/>
      </dsp:nvSpPr>
      <dsp:spPr>
        <a:xfrm>
          <a:off x="227827" y="3938736"/>
          <a:ext cx="414231" cy="41423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054C3E-F0D9-4ADA-BF6F-4135AC2FCAD7}">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We are really talking about a Value Chain System!</a:t>
          </a:r>
          <a:endParaRPr lang="en-US" sz="1500" kern="1200"/>
        </a:p>
      </dsp:txBody>
      <dsp:txXfrm>
        <a:off x="869886" y="3769278"/>
        <a:ext cx="7359713" cy="753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BC5F7-F052-8B40-863E-233FBF73995C}">
      <dsp:nvSpPr>
        <dsp:cNvPr id="0" name=""/>
        <dsp:cNvSpPr/>
      </dsp:nvSpPr>
      <dsp:spPr>
        <a:xfrm>
          <a:off x="-5500810" y="-842322"/>
          <a:ext cx="6550476" cy="6550476"/>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A87DB-E114-F247-A632-7B618E7BC5B6}">
      <dsp:nvSpPr>
        <dsp:cNvPr id="0" name=""/>
        <dsp:cNvSpPr/>
      </dsp:nvSpPr>
      <dsp:spPr>
        <a:xfrm>
          <a:off x="675377" y="486583"/>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CEDS</a:t>
          </a:r>
        </a:p>
        <a:p>
          <a:pPr marL="171450" lvl="1" indent="-171450" algn="l" defTabSz="711200">
            <a:lnSpc>
              <a:spcPct val="90000"/>
            </a:lnSpc>
            <a:spcBef>
              <a:spcPct val="0"/>
            </a:spcBef>
            <a:spcAft>
              <a:spcPct val="15000"/>
            </a:spcAft>
            <a:buChar char="•"/>
          </a:pPr>
          <a:r>
            <a:rPr lang="en-US" sz="1600" kern="1200"/>
            <a:t>SWOT</a:t>
          </a:r>
        </a:p>
        <a:p>
          <a:pPr marL="171450" lvl="1" indent="-171450" algn="l" defTabSz="711200">
            <a:lnSpc>
              <a:spcPct val="90000"/>
            </a:lnSpc>
            <a:spcBef>
              <a:spcPct val="0"/>
            </a:spcBef>
            <a:spcAft>
              <a:spcPct val="15000"/>
            </a:spcAft>
            <a:buChar char="•"/>
          </a:pPr>
          <a:r>
            <a:rPr lang="en-US" sz="1600" kern="1200"/>
            <a:t>Measuring outcomes</a:t>
          </a:r>
        </a:p>
      </dsp:txBody>
      <dsp:txXfrm>
        <a:off x="675377" y="486583"/>
        <a:ext cx="7126857" cy="973166"/>
      </dsp:txXfrm>
    </dsp:sp>
    <dsp:sp modelId="{1FB5AEF0-09FF-0044-BA15-F9FEE7871235}">
      <dsp:nvSpPr>
        <dsp:cNvPr id="0" name=""/>
        <dsp:cNvSpPr/>
      </dsp:nvSpPr>
      <dsp:spPr>
        <a:xfrm>
          <a:off x="67148" y="364937"/>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1076-F4AA-0F46-8446-2AAD44176E44}">
      <dsp:nvSpPr>
        <dsp:cNvPr id="0" name=""/>
        <dsp:cNvSpPr/>
      </dsp:nvSpPr>
      <dsp:spPr>
        <a:xfrm>
          <a:off x="1029123" y="1946332"/>
          <a:ext cx="6773111"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Sector-specific</a:t>
          </a:r>
        </a:p>
        <a:p>
          <a:pPr marL="171450" lvl="1" indent="-171450" algn="l" defTabSz="711200">
            <a:lnSpc>
              <a:spcPct val="90000"/>
            </a:lnSpc>
            <a:spcBef>
              <a:spcPct val="0"/>
            </a:spcBef>
            <a:spcAft>
              <a:spcPct val="15000"/>
            </a:spcAft>
            <a:buChar char="•"/>
          </a:pPr>
          <a:r>
            <a:rPr lang="en-US" sz="1600" kern="1200"/>
            <a:t>Collaboration</a:t>
          </a:r>
        </a:p>
        <a:p>
          <a:pPr marL="171450" lvl="1" indent="-171450" algn="l" defTabSz="711200">
            <a:lnSpc>
              <a:spcPct val="90000"/>
            </a:lnSpc>
            <a:spcBef>
              <a:spcPct val="0"/>
            </a:spcBef>
            <a:spcAft>
              <a:spcPct val="15000"/>
            </a:spcAft>
            <a:buChar char="•"/>
          </a:pPr>
          <a:r>
            <a:rPr lang="en-US" sz="1600" kern="1200"/>
            <a:t>Coopetition</a:t>
          </a:r>
        </a:p>
      </dsp:txBody>
      <dsp:txXfrm>
        <a:off x="1029123" y="1946332"/>
        <a:ext cx="6773111" cy="973166"/>
      </dsp:txXfrm>
    </dsp:sp>
    <dsp:sp modelId="{D8991919-92ED-5742-8C51-2AC0C0668E57}">
      <dsp:nvSpPr>
        <dsp:cNvPr id="0" name=""/>
        <dsp:cNvSpPr/>
      </dsp:nvSpPr>
      <dsp:spPr>
        <a:xfrm>
          <a:off x="420894" y="1824686"/>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8E0CD-FABA-7A43-A8D6-4D712BF676B3}">
      <dsp:nvSpPr>
        <dsp:cNvPr id="0" name=""/>
        <dsp:cNvSpPr/>
      </dsp:nvSpPr>
      <dsp:spPr>
        <a:xfrm>
          <a:off x="675377" y="3406081"/>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Value chain development</a:t>
          </a:r>
        </a:p>
        <a:p>
          <a:pPr marL="171450" lvl="1" indent="-171450" algn="l" defTabSz="711200">
            <a:lnSpc>
              <a:spcPct val="90000"/>
            </a:lnSpc>
            <a:spcBef>
              <a:spcPct val="0"/>
            </a:spcBef>
            <a:spcAft>
              <a:spcPct val="15000"/>
            </a:spcAft>
            <a:buChar char="•"/>
          </a:pPr>
          <a:r>
            <a:rPr lang="en-US" sz="1600" kern="1200"/>
            <a:t>Value chain mapping</a:t>
          </a:r>
        </a:p>
        <a:p>
          <a:pPr marL="171450" lvl="1" indent="-171450" algn="l" defTabSz="711200">
            <a:lnSpc>
              <a:spcPct val="90000"/>
            </a:lnSpc>
            <a:spcBef>
              <a:spcPct val="0"/>
            </a:spcBef>
            <a:spcAft>
              <a:spcPct val="15000"/>
            </a:spcAft>
            <a:buChar char="•"/>
          </a:pPr>
          <a:r>
            <a:rPr lang="en-US" sz="1600" kern="1200"/>
            <a:t>Filling gaps in the chain</a:t>
          </a:r>
        </a:p>
      </dsp:txBody>
      <dsp:txXfrm>
        <a:off x="675377" y="3406081"/>
        <a:ext cx="7126857" cy="973166"/>
      </dsp:txXfrm>
    </dsp:sp>
    <dsp:sp modelId="{60FFE6CD-5EB9-1540-ABEF-9A337EAFAEDA}">
      <dsp:nvSpPr>
        <dsp:cNvPr id="0" name=""/>
        <dsp:cNvSpPr/>
      </dsp:nvSpPr>
      <dsp:spPr>
        <a:xfrm>
          <a:off x="67148" y="3284435"/>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2"/>
            <a:ext cx="3038155" cy="464978"/>
          </a:xfrm>
          <a:prstGeom prst="rect">
            <a:avLst/>
          </a:prstGeom>
        </p:spPr>
        <p:txBody>
          <a:bodyPr vert="horz" lIns="90690" tIns="45345" rIns="90690" bIns="45345" rtlCol="0"/>
          <a:lstStyle>
            <a:lvl1pPr algn="r">
              <a:defRPr sz="1200"/>
            </a:lvl1pPr>
          </a:lstStyle>
          <a:p>
            <a:fld id="{54B57527-CB80-4D4E-AACE-1CDA459E6949}" type="datetimeFigureOut">
              <a:rPr lang="en-US" smtClean="0"/>
              <a:t>3/28/24</a:t>
            </a:fld>
            <a:endParaRPr lang="en-US"/>
          </a:p>
        </p:txBody>
      </p:sp>
      <p:sp>
        <p:nvSpPr>
          <p:cNvPr id="4" name="Footer Placeholder 3"/>
          <p:cNvSpPr>
            <a:spLocks noGrp="1"/>
          </p:cNvSpPr>
          <p:nvPr>
            <p:ph type="ftr" sz="quarter" idx="2"/>
          </p:nvPr>
        </p:nvSpPr>
        <p:spPr>
          <a:xfrm>
            <a:off x="1"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4334F114-7A0D-4C0B-BE41-8E1C2A010EE2}" type="slidenum">
              <a:rPr lang="en-US" smtClean="0"/>
              <a:t>‹#›</a:t>
            </a:fld>
            <a:endParaRPr lang="en-US"/>
          </a:p>
        </p:txBody>
      </p:sp>
    </p:spTree>
    <p:extLst>
      <p:ext uri="{BB962C8B-B14F-4D97-AF65-F5344CB8AC3E}">
        <p14:creationId xmlns:p14="http://schemas.microsoft.com/office/powerpoint/2010/main" val="89030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871E553-8040-42F1-86CF-92EC191F729D}" type="datetimeFigureOut">
              <a:rPr lang="en-US" smtClean="0"/>
              <a:pPr/>
              <a:t>3/28/24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7D8F31-ADD3-4C1D-8C08-9CE992CBB2F1}" type="slidenum">
              <a:rPr lang="en-US" smtClean="0"/>
              <a:pPr/>
              <a:t>‹#›</a:t>
            </a:fld>
            <a:endParaRPr lang="en-US"/>
          </a:p>
        </p:txBody>
      </p:sp>
    </p:spTree>
    <p:extLst>
      <p:ext uri="{BB962C8B-B14F-4D97-AF65-F5344CB8AC3E}">
        <p14:creationId xmlns:p14="http://schemas.microsoft.com/office/powerpoint/2010/main" val="26249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2000" b="1" dirty="0"/>
              <a:t>Goal: </a:t>
            </a:r>
            <a:r>
              <a:rPr lang="en-US" sz="1200" dirty="0"/>
              <a:t>Advance a region’s prosperity by building wealth that sticks </a:t>
            </a:r>
            <a:endParaRPr lang="en-US" sz="800" b="0" i="0" dirty="0">
              <a:solidFill>
                <a:schemeClr val="tx1"/>
              </a:solidFill>
            </a:endParaRPr>
          </a:p>
          <a:p>
            <a:pPr>
              <a:buNone/>
            </a:pPr>
            <a:r>
              <a:rPr lang="en-US" sz="1200" b="1" i="1" dirty="0">
                <a:solidFill>
                  <a:srgbClr val="9A0000"/>
                </a:solidFill>
              </a:rPr>
              <a:t>WealthWorks is a bridge between community development (voice, empowerment, organizing) and economic development (attraction, retention, entrepreneurship).</a:t>
            </a:r>
          </a:p>
        </p:txBody>
      </p:sp>
      <p:sp>
        <p:nvSpPr>
          <p:cNvPr id="4" name="Slide Number Placeholder 3"/>
          <p:cNvSpPr>
            <a:spLocks noGrp="1"/>
          </p:cNvSpPr>
          <p:nvPr>
            <p:ph type="sldNum" sz="quarter" idx="10"/>
          </p:nvPr>
        </p:nvSpPr>
        <p:spPr/>
        <p:txBody>
          <a:bodyPr/>
          <a:lstStyle/>
          <a:p>
            <a:fld id="{D37D8F31-ADD3-4C1D-8C08-9CE992CBB2F1}" type="slidenum">
              <a:rPr lang="en-US" smtClean="0"/>
              <a:pPr/>
              <a:t>10</a:t>
            </a:fld>
            <a:endParaRPr lang="en-US"/>
          </a:p>
        </p:txBody>
      </p:sp>
    </p:spTree>
    <p:extLst>
      <p:ext uri="{BB962C8B-B14F-4D97-AF65-F5344CB8AC3E}">
        <p14:creationId xmlns:p14="http://schemas.microsoft.com/office/powerpoint/2010/main" val="272326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Wealth building framework has three critical goals:</a:t>
            </a:r>
          </a:p>
          <a:p>
            <a:pPr>
              <a:spcBef>
                <a:spcPct val="0"/>
              </a:spcBef>
            </a:pPr>
            <a:r>
              <a:rPr lang="en-US" altLang="en-US"/>
              <a:t>Create wealth broadly defined – includes 8 capitals. Aspire to do no harm to any.</a:t>
            </a:r>
            <a:endParaRPr lang="en-US" altLang="en-US">
              <a:cs typeface="Calibri"/>
            </a:endParaRPr>
          </a:p>
          <a:p>
            <a:r>
              <a:rPr lang="en-US"/>
              <a:t>Root wealth in place – pay attention to who owns, controls and influences the wealth that’s created. Root wealth in local </a:t>
            </a:r>
            <a:r>
              <a:rPr lang="en-US" err="1"/>
              <a:t>peoploe</a:t>
            </a:r>
            <a:r>
              <a:rPr lang="en-US"/>
              <a:t>, places and firms through local ownership, control and influence. </a:t>
            </a:r>
            <a:endParaRPr lang="en-US">
              <a:cs typeface="Calibri"/>
            </a:endParaRPr>
          </a:p>
          <a:p>
            <a:pPr>
              <a:spcBef>
                <a:spcPct val="0"/>
              </a:spcBef>
            </a:pPr>
            <a:r>
              <a:rPr lang="en-US" altLang="en-US"/>
              <a:t>Build lasting livelihoods especially for people and firms on the margins – intentionally including economically-marginalized residents.</a:t>
            </a:r>
            <a:endParaRPr lang="en-US"/>
          </a:p>
          <a:p>
            <a:pPr>
              <a:spcBef>
                <a:spcPct val="0"/>
              </a:spcBef>
            </a:pPr>
            <a:r>
              <a:rPr lang="en-US"/>
              <a:t>Use a </a:t>
            </a:r>
            <a:r>
              <a:rPr lang="en-US" b="1"/>
              <a:t>systems approach </a:t>
            </a:r>
            <a:r>
              <a:rPr lang="en-US"/>
              <a:t>– Wealth Creation Value Chains – to build value in </a:t>
            </a:r>
            <a:r>
              <a:rPr lang="en-US" b="1"/>
              <a:t>existing and emerging sectors</a:t>
            </a:r>
            <a:r>
              <a:rPr lang="en-US"/>
              <a:t>.</a:t>
            </a:r>
            <a:endParaRPr lang="en-US">
              <a:cs typeface="Calibri"/>
            </a:endParaRPr>
          </a:p>
          <a:p>
            <a:pPr>
              <a:spcBef>
                <a:spcPct val="0"/>
              </a:spcBef>
            </a:pPr>
            <a:endParaRPr lang="en-US" altLang="en-US">
              <a:cs typeface="Calibri"/>
            </a:endParaRPr>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F03F1F4F-218A-479B-97D1-A2B0E28E4410}" type="slidenum">
              <a:rPr lang="en-US" altLang="en-US" smtClean="0">
                <a:solidFill>
                  <a:prstClr val="black"/>
                </a:solidFill>
                <a:latin typeface="Calibri" pitchFamily="34" charset="0"/>
              </a:rPr>
              <a:pPr>
                <a:defRPr/>
              </a:pPr>
              <a:t>11</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517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4AFB6025-812E-44E5-A544-72E05104D8F0}" type="slidenum">
              <a:rPr lang="en-US" smtClean="0">
                <a:solidFill>
                  <a:prstClr val="black"/>
                </a:solidFill>
                <a:latin typeface="Gill Sans" pitchFamily="-48" charset="0"/>
                <a:ea typeface="ヒラギノ角ゴ ProN W3" pitchFamily="-48" charset="-128"/>
                <a:sym typeface="Gill Sans" pitchFamily="-48" charset="0"/>
              </a:rPr>
              <a:pPr/>
              <a:t>13</a:t>
            </a:fld>
            <a:endParaRPr lang="en-US">
              <a:solidFill>
                <a:prstClr val="black"/>
              </a:solidFill>
              <a:latin typeface="Gill Sans" pitchFamily="-48" charset="0"/>
              <a:ea typeface="ヒラギノ角ゴ ProN W3" pitchFamily="-48" charset="-128"/>
              <a:sym typeface="Gill Sans" pitchFamily="-4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p:cNvSpPr>
          <p:nvPr>
            <p:ph type="body" idx="1"/>
          </p:nvPr>
        </p:nvSpPr>
        <p:spPr>
          <a:noFill/>
          <a:ln w="9525"/>
        </p:spPr>
        <p:txBody>
          <a:bodyPr>
            <a:normAutofit/>
          </a:bodyPr>
          <a:lstStyle/>
          <a:p>
            <a:pPr eaLnBrk="1" hangingPunct="1"/>
            <a:r>
              <a:rPr lang="en-US" sz="1400"/>
              <a:t>Realize that you all are familiar with the triple</a:t>
            </a:r>
            <a:r>
              <a:rPr lang="en-US" sz="1400" baseline="0"/>
              <a:t> bottom line.  This isn’t really different … just unpacks the three capitals into greater detail…  The other addition is that this approach focuses on both inventory and then investing in building our “stocks” of these capitals/assets.  We recognize that without active investment, resources will depreciate.</a:t>
            </a:r>
            <a:endParaRPr lang="en-US" sz="1400"/>
          </a:p>
        </p:txBody>
      </p:sp>
    </p:spTree>
    <p:extLst>
      <p:ext uri="{BB962C8B-B14F-4D97-AF65-F5344CB8AC3E}">
        <p14:creationId xmlns:p14="http://schemas.microsoft.com/office/powerpoint/2010/main" val="404927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0499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None/>
            </a:pPr>
            <a:r>
              <a:rPr lang="en-US" sz="1200" b="1"/>
              <a:t>Ownership and control looks like…</a:t>
            </a:r>
          </a:p>
          <a:p>
            <a:pPr marL="739775" indent="-277813">
              <a:lnSpc>
                <a:spcPct val="90000"/>
              </a:lnSpc>
              <a:buFont typeface="Symbol" pitchFamily="18" charset="2"/>
              <a:buChar char="-"/>
            </a:pPr>
            <a:r>
              <a:rPr lang="en-US" sz="1200"/>
              <a:t>Many locally-owned businesses committed to the community</a:t>
            </a:r>
          </a:p>
          <a:p>
            <a:pPr marL="739775" indent="-277813">
              <a:lnSpc>
                <a:spcPct val="90000"/>
              </a:lnSpc>
              <a:buFont typeface="Symbol" pitchFamily="18" charset="2"/>
              <a:buChar char="-"/>
            </a:pPr>
            <a:r>
              <a:rPr lang="en-US" sz="1200"/>
              <a:t>Local access to certificates or two-year degrees through the community college </a:t>
            </a:r>
            <a:endParaRPr lang="en-US" sz="1200" b="1" i="1"/>
          </a:p>
          <a:p>
            <a:pPr marL="739775" indent="-277813">
              <a:lnSpc>
                <a:spcPct val="90000"/>
              </a:lnSpc>
              <a:buFont typeface="Symbol" pitchFamily="18" charset="2"/>
              <a:buChar char="-"/>
            </a:pPr>
            <a:r>
              <a:rPr lang="en-US" sz="1200"/>
              <a:t>Local endowment in the community foundation or affiliate</a:t>
            </a:r>
          </a:p>
          <a:p>
            <a:pPr marL="739775" indent="-277813">
              <a:lnSpc>
                <a:spcPct val="90000"/>
              </a:lnSpc>
              <a:buFont typeface="Symbol" pitchFamily="18" charset="2"/>
              <a:buChar char="-"/>
            </a:pPr>
            <a:r>
              <a:rPr lang="en-US" sz="1200" b="1" i="1"/>
              <a:t>Other examples?</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15</a:t>
            </a:fld>
            <a:endParaRPr lang="en-US"/>
          </a:p>
        </p:txBody>
      </p:sp>
    </p:spTree>
    <p:extLst>
      <p:ext uri="{BB962C8B-B14F-4D97-AF65-F5344CB8AC3E}">
        <p14:creationId xmlns:p14="http://schemas.microsoft.com/office/powerpoint/2010/main" val="206499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07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t>Lasting livelihoods” means…</a:t>
            </a:r>
          </a:p>
          <a:p>
            <a:pPr marL="628650" lvl="1" indent="-171450">
              <a:buFont typeface="Arial"/>
              <a:buChar char="•"/>
            </a:pPr>
            <a:r>
              <a:rPr lang="en-US"/>
              <a:t>Low-income residents are doing better today, with  improved skills to qualify for higher-paying jobs.</a:t>
            </a:r>
            <a:endParaRPr lang="en-US">
              <a:cs typeface="Calibri"/>
            </a:endParaRPr>
          </a:p>
          <a:p>
            <a:pPr marL="628650" lvl="1" indent="-171450">
              <a:buFont typeface="Arial"/>
              <a:buChar char="•"/>
            </a:pPr>
            <a:r>
              <a:rPr lang="en-US"/>
              <a:t>They are earning more and building careers. </a:t>
            </a:r>
            <a:endParaRPr lang="en-US">
              <a:cs typeface="Calibri"/>
            </a:endParaRPr>
          </a:p>
          <a:p>
            <a:pPr marL="628650" lvl="1" indent="-171450">
              <a:buFont typeface="Arial"/>
              <a:buChar char="•"/>
            </a:pPr>
            <a:r>
              <a:rPr lang="en-US"/>
              <a:t>They are putting something aside for the future, e.g., building assets, so they are more resilient.</a:t>
            </a:r>
            <a:endParaRPr lang="en-US">
              <a:cs typeface="Calibri"/>
            </a:endParaRPr>
          </a:p>
          <a:p>
            <a:pPr marL="628650" lvl="1" indent="-171450">
              <a:buFont typeface="Arial"/>
              <a:buChar char="•"/>
            </a:pPr>
            <a:r>
              <a:rPr lang="en-US"/>
              <a:t>They have better future prospects so they can give back their time, talent, and even treasure to the community.  </a:t>
            </a:r>
            <a:endParaRPr lang="en-US">
              <a:cs typeface="Calibri"/>
            </a:endParaRPr>
          </a:p>
          <a:p>
            <a:pPr>
              <a:spcBef>
                <a:spcPct val="0"/>
              </a:spcBef>
            </a:pPr>
            <a:endParaRPr lang="en-US" altLang="en-US">
              <a:cs typeface="Calibri"/>
            </a:endParaRPr>
          </a:p>
          <a:p>
            <a:pPr lvl="0"/>
            <a:r>
              <a:rPr lang="en-US"/>
              <a:t>Many places harbor</a:t>
            </a:r>
            <a:r>
              <a:rPr lang="en-US" b="1"/>
              <a:t> underutilized assets </a:t>
            </a:r>
            <a:r>
              <a:rPr lang="en-US"/>
              <a:t> ̶  people’s know-how and energy, natural resources, buildings, influence, connections… </a:t>
            </a:r>
            <a:r>
              <a:rPr lang="en-US" i="1"/>
              <a:t>– </a:t>
            </a:r>
            <a:r>
              <a:rPr lang="en-US"/>
              <a:t>that are not contributing to the broader economy.</a:t>
            </a:r>
          </a:p>
          <a:p>
            <a:pPr lvl="0"/>
            <a:r>
              <a:rPr lang="en-US"/>
              <a:t>Underutilized assets can be </a:t>
            </a:r>
            <a:r>
              <a:rPr lang="en-US" b="1"/>
              <a:t>connected, developed, and linked to markets </a:t>
            </a:r>
            <a:r>
              <a:rPr lang="en-US"/>
              <a:t>in ways that create</a:t>
            </a:r>
            <a:r>
              <a:rPr lang="en-US" b="1"/>
              <a:t> </a:t>
            </a:r>
            <a:r>
              <a:rPr lang="en-US"/>
              <a:t>wealth.</a:t>
            </a:r>
          </a:p>
          <a:p>
            <a:pPr lvl="0"/>
            <a:r>
              <a:rPr lang="en-US" b="1"/>
              <a:t>Economically-marginalized people and places </a:t>
            </a:r>
            <a:r>
              <a:rPr lang="en-US"/>
              <a:t>are resources –and they (and everyone) will do better if  they are connected to larger economies.</a:t>
            </a:r>
          </a:p>
          <a:p>
            <a:pPr lvl="0"/>
            <a:r>
              <a:rPr lang="en-US" b="1"/>
              <a:t>Need to include all, </a:t>
            </a:r>
            <a:r>
              <a:rPr lang="en-US"/>
              <a:t>but too often economically-marginal are excluded</a:t>
            </a:r>
          </a:p>
          <a:p>
            <a:pPr>
              <a:spcBef>
                <a:spcPct val="0"/>
              </a:spcBef>
            </a:pPr>
            <a:endParaRPr lang="en-US" altLang="en-US">
              <a:cs typeface="Calibri"/>
            </a:endParaRPr>
          </a:p>
        </p:txBody>
      </p:sp>
      <p:sp>
        <p:nvSpPr>
          <p:cNvPr id="3789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8EF7C96F-23F9-4741-8172-E003FDD76271}" type="slidenum">
              <a:rPr lang="en-US" altLang="en-US" smtClean="0">
                <a:solidFill>
                  <a:prstClr val="black"/>
                </a:solidFill>
                <a:latin typeface="Calibri" pitchFamily="34" charset="0"/>
              </a:rPr>
              <a:pPr>
                <a:defRPr/>
              </a:pPr>
              <a:t>16</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5383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17</a:t>
            </a:fld>
            <a:endParaRPr lang="en-US"/>
          </a:p>
        </p:txBody>
      </p:sp>
    </p:spTree>
    <p:extLst>
      <p:ext uri="{BB962C8B-B14F-4D97-AF65-F5344CB8AC3E}">
        <p14:creationId xmlns:p14="http://schemas.microsoft.com/office/powerpoint/2010/main" val="388548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not one size fits all. The entry point is to use the discussion of capitals/assets in your CEDS planning. </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20</a:t>
            </a:fld>
            <a:endParaRPr lang="en-US"/>
          </a:p>
        </p:txBody>
      </p:sp>
    </p:spTree>
    <p:extLst>
      <p:ext uri="{BB962C8B-B14F-4D97-AF65-F5344CB8AC3E}">
        <p14:creationId xmlns:p14="http://schemas.microsoft.com/office/powerpoint/2010/main" val="40178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21</a:t>
            </a:fld>
            <a:endParaRPr lang="en-US" dirty="0"/>
          </a:p>
        </p:txBody>
      </p:sp>
    </p:spTree>
    <p:extLst>
      <p:ext uri="{BB962C8B-B14F-4D97-AF65-F5344CB8AC3E}">
        <p14:creationId xmlns:p14="http://schemas.microsoft.com/office/powerpoint/2010/main" val="424178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2255520"/>
            <a:ext cx="9144000" cy="399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685800" y="2492375"/>
            <a:ext cx="7772400" cy="1470025"/>
          </a:xfrm>
        </p:spPr>
        <p:txBody>
          <a:bodyPr/>
          <a:lstStyle>
            <a:lvl1pPr>
              <a:defRPr>
                <a:solidFill>
                  <a:srgbClr val="70946B"/>
                </a:solidFill>
              </a:defRPr>
            </a:lvl1pPr>
          </a:lstStyle>
          <a:p>
            <a:r>
              <a:rPr lang="en-US"/>
              <a:t>Click to edit Master title style</a:t>
            </a:r>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rgbClr val="7094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8A369D7D-E1A6-433A-D358-D12E9483F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214032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5596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098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288942"/>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484784"/>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
        <p:nvSpPr>
          <p:cNvPr id="4" name="Content Placeholder 2"/>
          <p:cNvSpPr>
            <a:spLocks noGrp="1"/>
          </p:cNvSpPr>
          <p:nvPr>
            <p:ph idx="10"/>
          </p:nvPr>
        </p:nvSpPr>
        <p:spPr>
          <a:xfrm>
            <a:off x="-859606" y="3491780"/>
            <a:ext cx="8229600" cy="3600400"/>
          </a:xfrm>
          <a:prstGeom prst="rect">
            <a:avLst/>
          </a:prstGeom>
        </p:spPr>
        <p:txBody>
          <a:bodyPr lIns="396000" anchor="t"/>
          <a:lstStyle>
            <a:lvl1pPr marL="0" indent="0">
              <a:buNone/>
              <a:defRPr sz="1400">
                <a:ln>
                  <a:solidFill>
                    <a:srgbClr val="000000"/>
                  </a:solidFill>
                </a:ln>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
        <p:nvSpPr>
          <p:cNvPr id="11" name="Rectangle 10"/>
          <p:cNvSpPr/>
          <p:nvPr userDrawn="1"/>
        </p:nvSpPr>
        <p:spPr>
          <a:xfrm>
            <a:off x="0" y="0"/>
            <a:ext cx="9158941" cy="13057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7574233" y="0"/>
            <a:ext cx="1584708" cy="1305721"/>
            <a:chOff x="7095960" y="0"/>
            <a:chExt cx="1584708" cy="1305721"/>
          </a:xfrm>
        </p:grpSpPr>
        <p:sp>
          <p:nvSpPr>
            <p:cNvPr id="7" name="Rectangle 6"/>
            <p:cNvSpPr/>
            <p:nvPr userDrawn="1"/>
          </p:nvSpPr>
          <p:spPr>
            <a:xfrm>
              <a:off x="7496096" y="1"/>
              <a:ext cx="1184572" cy="1305720"/>
            </a:xfrm>
            <a:prstGeom prst="rect">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7095962" y="638099"/>
              <a:ext cx="415075" cy="667622"/>
            </a:xfrm>
            <a:prstGeom prst="rtTriangle">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userDrawn="1"/>
          </p:nvSpPr>
          <p:spPr>
            <a:xfrm flipH="1" flipV="1">
              <a:off x="7095960" y="0"/>
              <a:ext cx="415073" cy="638098"/>
            </a:xfrm>
            <a:prstGeom prst="rtTriangle">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623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7" name="Picture 6">
            <a:extLst>
              <a:ext uri="{FF2B5EF4-FFF2-40B4-BE49-F238E27FC236}">
                <a16:creationId xmlns:a16="http://schemas.microsoft.com/office/drawing/2014/main" id="{733CD727-80FE-F002-4BFA-73B2ED94CC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14419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262820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7116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7232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6370320"/>
            <a:ext cx="1676400" cy="33528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22737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05473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91864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60848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4" name="Picture 3">
            <a:extLst>
              <a:ext uri="{FF2B5EF4-FFF2-40B4-BE49-F238E27FC236}">
                <a16:creationId xmlns:a16="http://schemas.microsoft.com/office/drawing/2014/main" id="{B84FDBD7-DCF5-E697-9743-6FC33317018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328946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tiff"/><Relationship Id="rId4" Type="http://schemas.openxmlformats.org/officeDocument/2006/relationships/image" Target="../media/image21.tif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levy@nado.org" TargetMode="External"/><Relationship Id="rId2" Type="http://schemas.openxmlformats.org/officeDocument/2006/relationships/hyperlink" Target="http://www.nado.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0.tiff"/><Relationship Id="rId4" Type="http://schemas.openxmlformats.org/officeDocument/2006/relationships/hyperlink" Target="http://www.wealthworks.org/connect/hub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ado.org/" TargetMode="External"/><Relationship Id="rId2" Type="http://schemas.openxmlformats.org/officeDocument/2006/relationships/hyperlink" Target="mailto:mlevy@nado.org"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www.cedscentra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ado.org/" TargetMode="External"/><Relationship Id="rId2" Type="http://schemas.openxmlformats.org/officeDocument/2006/relationships/hyperlink" Target="mailto:mlevy@nado.org"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wealthworks.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do.org/wealthcreati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25A59E-02D1-D8E1-F993-F884AF5BBC81}"/>
              </a:ext>
            </a:extLst>
          </p:cNvPr>
          <p:cNvSpPr>
            <a:spLocks noGrp="1"/>
          </p:cNvSpPr>
          <p:nvPr>
            <p:ph type="sldNum" sz="quarter" idx="4"/>
          </p:nvPr>
        </p:nvSpPr>
        <p:spPr/>
        <p:txBody>
          <a:bodyPr/>
          <a:lstStyle/>
          <a:p>
            <a:endParaRPr lang="en-US"/>
          </a:p>
        </p:txBody>
      </p:sp>
      <p:sp>
        <p:nvSpPr>
          <p:cNvPr id="5" name="AutoShape 2">
            <a:extLst>
              <a:ext uri="{FF2B5EF4-FFF2-40B4-BE49-F238E27FC236}">
                <a16:creationId xmlns:a16="http://schemas.microsoft.com/office/drawing/2014/main" id="{FB595911-A890-50BA-6851-1DC7636E10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BE46FF90-7035-FE90-9EB1-D16697BD51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299364" cy="6858000"/>
          </a:xfrm>
          <a:prstGeom prst="rect">
            <a:avLst/>
          </a:prstGeom>
        </p:spPr>
      </p:pic>
    </p:spTree>
    <p:extLst>
      <p:ext uri="{BB962C8B-B14F-4D97-AF65-F5344CB8AC3E}">
        <p14:creationId xmlns:p14="http://schemas.microsoft.com/office/powerpoint/2010/main" val="30112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u="sng" dirty="0"/>
              <a:t>WealthWorks… </a:t>
            </a:r>
          </a:p>
        </p:txBody>
      </p:sp>
      <p:sp>
        <p:nvSpPr>
          <p:cNvPr id="29" name="Slide Number Placeholder 3">
            <a:extLst>
              <a:ext uri="{FF2B5EF4-FFF2-40B4-BE49-F238E27FC236}">
                <a16:creationId xmlns:a16="http://schemas.microsoft.com/office/drawing/2014/main" id="{E1FEBC5A-96EF-876E-0625-EA87EE14D52A}"/>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30" name="Content Placeholder 2">
            <a:extLst>
              <a:ext uri="{FF2B5EF4-FFF2-40B4-BE49-F238E27FC236}">
                <a16:creationId xmlns:a16="http://schemas.microsoft.com/office/drawing/2014/main" id="{AD818EC7-9683-26B0-1356-D1E83A9E26AC}"/>
              </a:ext>
            </a:extLst>
          </p:cNvPr>
          <p:cNvGraphicFramePr>
            <a:graphicFrameLocks noGrp="1"/>
          </p:cNvGraphicFramePr>
          <p:nvPr>
            <p:ph idx="1"/>
            <p:extLst>
              <p:ext uri="{D42A27DB-BD31-4B8C-83A1-F6EECF244321}">
                <p14:modId xmlns:p14="http://schemas.microsoft.com/office/powerpoint/2010/main" val="41159796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a:latin typeface="+mj-lt"/>
              </a:rPr>
              <a:t>Principles of Wealth Creation</a:t>
            </a:r>
          </a:p>
        </p:txBody>
      </p:sp>
      <p:sp>
        <p:nvSpPr>
          <p:cNvPr id="3" name="Content Placeholder 2"/>
          <p:cNvSpPr>
            <a:spLocks noGrp="1"/>
          </p:cNvSpPr>
          <p:nvPr>
            <p:ph idx="1"/>
          </p:nvPr>
        </p:nvSpPr>
        <p:spPr>
          <a:xfrm>
            <a:off x="2117819" y="2514600"/>
            <a:ext cx="4495800" cy="1676400"/>
          </a:xfrm>
        </p:spPr>
        <p:txBody>
          <a:bodyPr rtlCol="0">
            <a:normAutofit/>
          </a:bodyPr>
          <a:lstStyle/>
          <a:p>
            <a:pPr marL="741363" indent="-741363" eaLnBrk="1" fontAlgn="auto" hangingPunct="1">
              <a:spcAft>
                <a:spcPts val="0"/>
              </a:spcAft>
              <a:buFont typeface="Arial" pitchFamily="34" charset="0"/>
              <a:buNone/>
              <a:defRPr/>
            </a:pPr>
            <a:endParaRPr lang="en-US" sz="2000" dirty="0"/>
          </a:p>
          <a:p>
            <a:pPr marL="0" indent="0" algn="r" eaLnBrk="1" fontAlgn="auto" hangingPunct="1">
              <a:spcAft>
                <a:spcPts val="0"/>
              </a:spcAft>
              <a:buFont typeface="Arial" pitchFamily="34" charset="0"/>
              <a:buNone/>
              <a:defRPr/>
            </a:pPr>
            <a:r>
              <a:rPr lang="en-US" sz="2400" dirty="0"/>
              <a:t>#2 – Root wealth in local people, places and firms through </a:t>
            </a:r>
            <a:r>
              <a:rPr lang="en-US" sz="2400" b="1" dirty="0"/>
              <a:t>regional ownership, control and influence.</a:t>
            </a:r>
          </a:p>
          <a:p>
            <a:pPr eaLnBrk="1" fontAlgn="auto" hangingPunct="1">
              <a:spcAft>
                <a:spcPts val="0"/>
              </a:spcAft>
              <a:buFont typeface="Arial" pitchFamily="34" charset="0"/>
              <a:buNone/>
              <a:defRPr/>
            </a:pPr>
            <a:endParaRPr lang="en-US" sz="2800" dirty="0"/>
          </a:p>
        </p:txBody>
      </p:sp>
      <p:pic>
        <p:nvPicPr>
          <p:cNvPr id="301060" name="Picture 5" descr="1 - capital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066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1061" name="Picture 6" descr="1 - livelihood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629" y="4114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1062" name="Picture 7" descr="1 - ownership.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3375" y="25146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1063" name="TextBox 9"/>
          <p:cNvSpPr txBox="1">
            <a:spLocks noChangeArrowheads="1"/>
          </p:cNvSpPr>
          <p:nvPr/>
        </p:nvSpPr>
        <p:spPr bwMode="auto">
          <a:xfrm>
            <a:off x="2438400" y="1363662"/>
            <a:ext cx="35052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#1 – </a:t>
            </a:r>
            <a:r>
              <a:rPr lang="en-US" altLang="en-US" b="1">
                <a:cs typeface="Arial" pitchFamily="34" charset="0"/>
              </a:rPr>
              <a:t>Create wealth</a:t>
            </a:r>
            <a:r>
              <a:rPr lang="en-US" altLang="en-US">
                <a:cs typeface="Arial" pitchFamily="34" charset="0"/>
              </a:rPr>
              <a:t>, broadly defined, and aspire to do no harm.</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301064" name="TextBox 10"/>
          <p:cNvSpPr txBox="1">
            <a:spLocks noChangeArrowheads="1"/>
          </p:cNvSpPr>
          <p:nvPr/>
        </p:nvSpPr>
        <p:spPr bwMode="auto">
          <a:xfrm>
            <a:off x="2286000" y="4321175"/>
            <a:ext cx="4038600"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#3 – Build </a:t>
            </a:r>
            <a:r>
              <a:rPr lang="en-US" altLang="en-US" b="1">
                <a:cs typeface="Arial" pitchFamily="34" charset="0"/>
              </a:rPr>
              <a:t>lasting livelihoods </a:t>
            </a:r>
            <a:r>
              <a:rPr lang="en-US" altLang="en-US">
                <a:cs typeface="Arial" pitchFamily="34" charset="0"/>
              </a:rPr>
              <a:t>by intentionally including people and firms on the economic margins.</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13323" name="Slide Number Placeholder 11"/>
          <p:cNvSpPr>
            <a:spLocks noGrp="1"/>
          </p:cNvSpPr>
          <p:nvPr>
            <p:ph type="sldNum" sz="quarter" idx="4294967295"/>
          </p:nvPr>
        </p:nvSpPr>
        <p:spPr bwMode="auto">
          <a:xfrm>
            <a:off x="8531225" y="5648325"/>
            <a:ext cx="549275" cy="396875"/>
          </a:xfrm>
          <a:prstGeom prst="bracketPair">
            <a:avLst>
              <a:gd name="adj" fmla="val 17949"/>
            </a:avLst>
          </a:prstGeom>
          <a:ln>
            <a:round/>
            <a:headEnd/>
            <a:tailEnd/>
          </a:ln>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68B8400-AB04-4387-8286-3C5EAE74C0EA}" type="slidenum">
              <a:rPr lang="en-US" altLang="en-US" smtClean="0">
                <a:solidFill>
                  <a:srgbClr val="FFFFFF"/>
                </a:solidFill>
              </a:rPr>
              <a:pPr fontAlgn="base">
                <a:spcBef>
                  <a:spcPct val="0"/>
                </a:spcBef>
                <a:spcAft>
                  <a:spcPct val="0"/>
                </a:spcAft>
                <a:defRPr/>
              </a:pPr>
              <a:t>11</a:t>
            </a:fld>
            <a:endParaRPr lang="en-US" altLang="en-US">
              <a:solidFill>
                <a:srgbClr val="FFFFFF"/>
              </a:solidFill>
            </a:endParaRPr>
          </a:p>
        </p:txBody>
      </p:sp>
    </p:spTree>
    <p:extLst>
      <p:ext uri="{BB962C8B-B14F-4D97-AF65-F5344CB8AC3E}">
        <p14:creationId xmlns:p14="http://schemas.microsoft.com/office/powerpoint/2010/main" val="233641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9200"/>
          </a:xfrm>
          <a:solidFill>
            <a:schemeClr val="bg1"/>
          </a:solidFill>
        </p:spPr>
        <p:txBody>
          <a:bodyPr>
            <a:normAutofit fontScale="90000"/>
          </a:bodyPr>
          <a:lstStyle/>
          <a:p>
            <a:br>
              <a:rPr lang="en-US" sz="2000" b="1">
                <a:solidFill>
                  <a:srgbClr val="404556"/>
                </a:solidFill>
              </a:rPr>
            </a:br>
            <a:r>
              <a:rPr lang="en-US" u="sng"/>
              <a:t>#1: Investing in and Building 8 Capitals</a:t>
            </a:r>
            <a:br>
              <a:rPr lang="en-US" sz="3200">
                <a:latin typeface="Verdana"/>
                <a:cs typeface="Verdana"/>
              </a:rPr>
            </a:br>
            <a:endParaRPr lang="en-US" sz="3200">
              <a:latin typeface="Verdana"/>
              <a:cs typeface="Verdana"/>
            </a:endParaRPr>
          </a:p>
        </p:txBody>
      </p:sp>
      <p:grpSp>
        <p:nvGrpSpPr>
          <p:cNvPr id="3" name="Group 5"/>
          <p:cNvGrpSpPr/>
          <p:nvPr/>
        </p:nvGrpSpPr>
        <p:grpSpPr>
          <a:xfrm>
            <a:off x="0" y="1295400"/>
            <a:ext cx="3426372" cy="3360683"/>
            <a:chOff x="2584703" y="1825752"/>
            <a:chExt cx="3968496" cy="3965448"/>
          </a:xfrm>
        </p:grpSpPr>
        <p:sp>
          <p:nvSpPr>
            <p:cNvPr id="7" name="Rectangle 6"/>
            <p:cNvSpPr/>
            <p:nvPr/>
          </p:nvSpPr>
          <p:spPr>
            <a:xfrm rot="16200000">
              <a:off x="2586227" y="1824228"/>
              <a:ext cx="3965448" cy="396849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2.bp.blogspot.com/-HmX4RwcllN8/S_u95WhFd_I/AAAAAAAAADY/tHnw0ho57lU/s1600/money.jpg"/>
            <p:cNvPicPr>
              <a:picLocks noChangeAspect="1" noChangeArrowheads="1"/>
            </p:cNvPicPr>
            <p:nvPr/>
          </p:nvPicPr>
          <p:blipFill>
            <a:blip r:embed="rId2" cstate="print"/>
            <a:stretch>
              <a:fillRect/>
            </a:stretch>
          </p:blipFill>
          <p:spPr bwMode="auto">
            <a:xfrm>
              <a:off x="2743200" y="1981200"/>
              <a:ext cx="3657600" cy="3657600"/>
            </a:xfrm>
            <a:prstGeom prst="rect">
              <a:avLst/>
            </a:prstGeom>
            <a:noFill/>
          </p:spPr>
        </p:pic>
      </p:grpSp>
      <p:sp>
        <p:nvSpPr>
          <p:cNvPr id="4" name="TextBox 3"/>
          <p:cNvSpPr txBox="1"/>
          <p:nvPr/>
        </p:nvSpPr>
        <p:spPr>
          <a:xfrm>
            <a:off x="4025462" y="1295399"/>
            <a:ext cx="4527130" cy="3114699"/>
          </a:xfrm>
          <a:prstGeom prst="rect">
            <a:avLst/>
          </a:prstGeom>
          <a:noFill/>
        </p:spPr>
        <p:txBody>
          <a:bodyPr wrap="square" rtlCol="0">
            <a:spAutoFit/>
          </a:bodyPr>
          <a:lstStyle/>
          <a:p>
            <a:pPr algn="ctr">
              <a:spcBef>
                <a:spcPct val="20000"/>
              </a:spcBef>
              <a:buClr>
                <a:srgbClr val="D16349">
                  <a:lumMod val="75000"/>
                </a:srgbClr>
              </a:buClr>
              <a:buSzPct val="85000"/>
            </a:pPr>
            <a:r>
              <a:rPr lang="en-US" sz="2400" dirty="0">
                <a:solidFill>
                  <a:prstClr val="black"/>
                </a:solidFill>
                <a:latin typeface="Calibri" pitchFamily="34" charset="0"/>
                <a:cs typeface="Calibri" pitchFamily="34" charset="0"/>
              </a:rPr>
              <a:t>Wealth is </a:t>
            </a:r>
            <a:r>
              <a:rPr lang="en-US" sz="2400" b="1" dirty="0">
                <a:solidFill>
                  <a:srgbClr val="9A0000"/>
                </a:solidFill>
                <a:latin typeface="Calibri" pitchFamily="34" charset="0"/>
                <a:cs typeface="Calibri" pitchFamily="34" charset="0"/>
              </a:rPr>
              <a:t>not just money.</a:t>
            </a:r>
            <a:endParaRPr lang="en-US" sz="2400" dirty="0">
              <a:solidFill>
                <a:prstClr val="black"/>
              </a:solidFill>
              <a:latin typeface="Calibri" pitchFamily="34" charset="0"/>
              <a:cs typeface="Calibri" pitchFamily="34" charset="0"/>
            </a:endParaRPr>
          </a:p>
          <a:p>
            <a:pPr lvl="0" algn="ctr">
              <a:spcBef>
                <a:spcPct val="20000"/>
              </a:spcBef>
              <a:buClr>
                <a:srgbClr val="D16349">
                  <a:lumMod val="75000"/>
                </a:srgbClr>
              </a:buClr>
              <a:buSzPct val="85000"/>
            </a:pPr>
            <a:r>
              <a:rPr lang="en-US" sz="2400" dirty="0">
                <a:solidFill>
                  <a:prstClr val="black"/>
                </a:solidFill>
                <a:latin typeface="Calibri" pitchFamily="34" charset="0"/>
                <a:cs typeface="Calibri" pitchFamily="34" charset="0"/>
              </a:rPr>
              <a:t>Wealth is the </a:t>
            </a:r>
            <a:r>
              <a:rPr lang="en-US" sz="2400" b="1" u="sng" dirty="0">
                <a:solidFill>
                  <a:srgbClr val="9A0000"/>
                </a:solidFill>
                <a:latin typeface="Calibri" pitchFamily="34" charset="0"/>
                <a:cs typeface="Calibri" pitchFamily="34" charset="0"/>
              </a:rPr>
              <a:t>reservoir</a:t>
            </a:r>
            <a:r>
              <a:rPr lang="en-US" sz="2400" dirty="0">
                <a:solidFill>
                  <a:prstClr val="black"/>
                </a:solidFill>
                <a:latin typeface="Calibri" pitchFamily="34" charset="0"/>
                <a:cs typeface="Calibri" pitchFamily="34" charset="0"/>
              </a:rPr>
              <a:t> of </a:t>
            </a:r>
            <a:r>
              <a:rPr lang="en-US" sz="2400" b="1" u="sng" dirty="0">
                <a:solidFill>
                  <a:srgbClr val="9A0000"/>
                </a:solidFill>
                <a:latin typeface="Calibri" pitchFamily="34" charset="0"/>
                <a:cs typeface="Calibri" pitchFamily="34" charset="0"/>
              </a:rPr>
              <a:t>all assets</a:t>
            </a:r>
            <a:r>
              <a:rPr lang="en-US" sz="2400" dirty="0">
                <a:solidFill>
                  <a:prstClr val="black"/>
                </a:solidFill>
                <a:latin typeface="Calibri" pitchFamily="34" charset="0"/>
                <a:cs typeface="Calibri" pitchFamily="34" charset="0"/>
              </a:rPr>
              <a:t> that can contribute to the well-being of people, places or economies.</a:t>
            </a:r>
          </a:p>
          <a:p>
            <a:pPr lvl="0" algn="ctr">
              <a:spcBef>
                <a:spcPct val="20000"/>
              </a:spcBef>
              <a:buClr>
                <a:srgbClr val="D16349">
                  <a:lumMod val="75000"/>
                </a:srgbClr>
              </a:buClr>
              <a:buSzPct val="85000"/>
            </a:pPr>
            <a:r>
              <a:rPr lang="en-US" sz="2400" dirty="0">
                <a:solidFill>
                  <a:prstClr val="black"/>
                </a:solidFill>
                <a:latin typeface="Calibri" pitchFamily="34" charset="0"/>
                <a:cs typeface="Calibri" pitchFamily="34" charset="0"/>
              </a:rPr>
              <a:t>Every place has wealth.</a:t>
            </a:r>
          </a:p>
          <a:p>
            <a:pPr lvl="0">
              <a:spcBef>
                <a:spcPct val="20000"/>
              </a:spcBef>
              <a:buClr>
                <a:srgbClr val="D16349">
                  <a:lumMod val="75000"/>
                </a:srgbClr>
              </a:buClr>
              <a:buSzPct val="85000"/>
            </a:pPr>
            <a:endParaRPr lang="en-US" sz="2400" dirty="0">
              <a:solidFill>
                <a:prstClr val="black"/>
              </a:solidFill>
              <a:latin typeface="Calibri" pitchFamily="34" charset="0"/>
              <a:cs typeface="Calibri" pitchFamily="34" charset="0"/>
            </a:endParaRPr>
          </a:p>
          <a:p>
            <a:endParaRPr lang="en-US" sz="1400" dirty="0"/>
          </a:p>
        </p:txBody>
      </p:sp>
      <p:sp>
        <p:nvSpPr>
          <p:cNvPr id="9" name="Slide Number Placeholder 8"/>
          <p:cNvSpPr>
            <a:spLocks noGrp="1"/>
          </p:cNvSpPr>
          <p:nvPr>
            <p:ph type="sldNum" sz="quarter" idx="4"/>
          </p:nvPr>
        </p:nvSpPr>
        <p:spPr/>
        <p:txBody>
          <a:bodyPr/>
          <a:lstStyle/>
          <a:p>
            <a:endParaRPr lang="en-US"/>
          </a:p>
        </p:txBody>
      </p:sp>
      <p:pic>
        <p:nvPicPr>
          <p:cNvPr id="5" name="Picture 5" descr="1 - capitals.png">
            <a:extLst>
              <a:ext uri="{FF2B5EF4-FFF2-40B4-BE49-F238E27FC236}">
                <a16:creationId xmlns:a16="http://schemas.microsoft.com/office/drawing/2014/main" id="{979C6A22-9179-A7F6-6F32-3004B60EE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77711" y="3984735"/>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22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2"/>
          <p:cNvSpPr>
            <a:spLocks/>
          </p:cNvSpPr>
          <p:nvPr/>
        </p:nvSpPr>
        <p:spPr bwMode="auto">
          <a:xfrm>
            <a:off x="190501" y="236637"/>
            <a:ext cx="1485899" cy="1127475"/>
          </a:xfrm>
          <a:prstGeom prst="rect">
            <a:avLst/>
          </a:prstGeom>
          <a:noFill/>
          <a:ln w="12700">
            <a:noFill/>
            <a:miter lim="800000"/>
            <a:headEnd/>
            <a:tailEnd/>
          </a:ln>
        </p:spPr>
        <p:txBody>
          <a:bodyPr lIns="0" tIns="0" rIns="0" bIns="0" anchor="ctr"/>
          <a:lstStyle/>
          <a:p>
            <a:r>
              <a:rPr lang="en-US" sz="2500">
                <a:solidFill>
                  <a:srgbClr val="FFFFFF"/>
                </a:solidFill>
                <a:latin typeface="+mj-lt"/>
              </a:rPr>
              <a:t>t</a:t>
            </a:r>
          </a:p>
        </p:txBody>
      </p:sp>
      <p:sp>
        <p:nvSpPr>
          <p:cNvPr id="27" name="TextBox 26"/>
          <p:cNvSpPr txBox="1"/>
          <p:nvPr/>
        </p:nvSpPr>
        <p:spPr>
          <a:xfrm>
            <a:off x="2697479" y="294129"/>
            <a:ext cx="6446521" cy="769441"/>
          </a:xfrm>
          <a:prstGeom prst="rect">
            <a:avLst/>
          </a:prstGeom>
          <a:solidFill>
            <a:schemeClr val="accent3">
              <a:lumMod val="20000"/>
              <a:lumOff val="80000"/>
            </a:schemeClr>
          </a:solidFill>
        </p:spPr>
        <p:txBody>
          <a:bodyPr wrap="square" lIns="0" tIns="0" rIns="0" bIns="0" rtlCol="0" anchor="b" anchorCtr="0">
            <a:spAutoFit/>
          </a:bodyPr>
          <a:lstStyle/>
          <a:p>
            <a:pPr algn="ctr"/>
            <a:endParaRPr lang="en-US" sz="600" b="1">
              <a:solidFill>
                <a:srgbClr val="4F81BD">
                  <a:lumMod val="50000"/>
                </a:srgbClr>
              </a:solidFill>
              <a:latin typeface="+mj-lt"/>
            </a:endParaRPr>
          </a:p>
          <a:p>
            <a:pPr algn="ctr"/>
            <a:endParaRPr lang="en-US" sz="600" b="1">
              <a:solidFill>
                <a:srgbClr val="404556"/>
              </a:solidFill>
              <a:latin typeface="+mj-lt"/>
            </a:endParaRPr>
          </a:p>
          <a:p>
            <a:pPr algn="ctr"/>
            <a:endParaRPr lang="en-US" sz="200" b="1">
              <a:solidFill>
                <a:srgbClr val="404556"/>
              </a:solidFill>
              <a:latin typeface="+mj-lt"/>
            </a:endParaRPr>
          </a:p>
          <a:p>
            <a:pPr algn="ctr"/>
            <a:r>
              <a:rPr lang="en-US" sz="3000" b="1">
                <a:solidFill>
                  <a:srgbClr val="9A0000"/>
                </a:solidFill>
                <a:latin typeface="+mj-lt"/>
              </a:rPr>
              <a:t>Wealth Components: Eight Capitals</a:t>
            </a:r>
          </a:p>
          <a:p>
            <a:pPr algn="ctr"/>
            <a:endParaRPr lang="en-US" sz="600" b="1">
              <a:solidFill>
                <a:srgbClr val="4F81BD">
                  <a:lumMod val="50000"/>
                </a:srgbClr>
              </a:solidFill>
              <a:latin typeface="+mj-lt"/>
            </a:endParaRPr>
          </a:p>
        </p:txBody>
      </p:sp>
      <p:sp>
        <p:nvSpPr>
          <p:cNvPr id="29" name="TextBox 28"/>
          <p:cNvSpPr txBox="1"/>
          <p:nvPr/>
        </p:nvSpPr>
        <p:spPr>
          <a:xfrm>
            <a:off x="1137" y="590522"/>
            <a:ext cx="2605040" cy="461665"/>
          </a:xfrm>
          <a:prstGeom prst="rect">
            <a:avLst/>
          </a:prstGeom>
          <a:solidFill>
            <a:srgbClr val="006666"/>
          </a:solidFill>
        </p:spPr>
        <p:txBody>
          <a:bodyPr wrap="square" rtlCol="0">
            <a:spAutoFit/>
          </a:bodyPr>
          <a:lstStyle/>
          <a:p>
            <a:pPr algn="ctr"/>
            <a:r>
              <a:rPr lang="en-US" sz="2400" b="1">
                <a:solidFill>
                  <a:srgbClr val="E8EFEF"/>
                </a:solidFill>
                <a:effectLst>
                  <a:outerShdw blurRad="38100" dist="38100" dir="2700000" algn="tl">
                    <a:srgbClr val="000000">
                      <a:alpha val="43137"/>
                    </a:srgbClr>
                  </a:outerShdw>
                </a:effectLst>
                <a:latin typeface="+mj-lt"/>
              </a:rPr>
              <a:t>Key Concept</a:t>
            </a:r>
          </a:p>
        </p:txBody>
      </p:sp>
      <p:grpSp>
        <p:nvGrpSpPr>
          <p:cNvPr id="31" name="Group 30"/>
          <p:cNvGrpSpPr/>
          <p:nvPr/>
        </p:nvGrpSpPr>
        <p:grpSpPr>
          <a:xfrm>
            <a:off x="0" y="1052187"/>
            <a:ext cx="9144000" cy="4990525"/>
            <a:chOff x="228600" y="990600"/>
            <a:chExt cx="8763000" cy="5052112"/>
          </a:xfrm>
        </p:grpSpPr>
        <p:sp>
          <p:nvSpPr>
            <p:cNvPr id="32" name="Rectangle 31"/>
            <p:cNvSpPr/>
            <p:nvPr/>
          </p:nvSpPr>
          <p:spPr>
            <a:xfrm>
              <a:off x="228600" y="990600"/>
              <a:ext cx="8763000" cy="4953000"/>
            </a:xfrm>
            <a:prstGeom prst="rect">
              <a:avLst/>
            </a:prstGeom>
            <a:solidFill>
              <a:schemeClr val="accent3">
                <a:lumMod val="20000"/>
                <a:lumOff val="80000"/>
              </a:schemeClr>
            </a:solidFill>
          </p:spPr>
          <p:txBody>
            <a:bodyPr/>
            <a:lstStyle/>
            <a:p>
              <a:endParaRPr lang="en-US"/>
            </a:p>
          </p:txBody>
        </p:sp>
        <p:sp>
          <p:nvSpPr>
            <p:cNvPr id="33" name="Freeform 32"/>
            <p:cNvSpPr/>
            <p:nvPr/>
          </p:nvSpPr>
          <p:spPr>
            <a:xfrm>
              <a:off x="228600" y="10599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Intellectual</a:t>
              </a:r>
            </a:p>
          </p:txBody>
        </p:sp>
        <p:sp>
          <p:nvSpPr>
            <p:cNvPr id="34" name="Left Brace 33"/>
            <p:cNvSpPr/>
            <p:nvPr/>
          </p:nvSpPr>
          <p:spPr>
            <a:xfrm>
              <a:off x="2419349" y="10438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Freeform 34"/>
            <p:cNvSpPr/>
            <p:nvPr/>
          </p:nvSpPr>
          <p:spPr>
            <a:xfrm>
              <a:off x="3032759" y="10438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Knowledge and innovation</a:t>
              </a:r>
            </a:p>
          </p:txBody>
        </p:sp>
        <p:sp>
          <p:nvSpPr>
            <p:cNvPr id="36" name="Freeform 35"/>
            <p:cNvSpPr/>
            <p:nvPr/>
          </p:nvSpPr>
          <p:spPr>
            <a:xfrm>
              <a:off x="228600" y="170055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Individual</a:t>
              </a:r>
            </a:p>
          </p:txBody>
        </p:sp>
        <p:sp>
          <p:nvSpPr>
            <p:cNvPr id="37" name="Left Brace 36"/>
            <p:cNvSpPr/>
            <p:nvPr/>
          </p:nvSpPr>
          <p:spPr>
            <a:xfrm>
              <a:off x="2419349" y="16844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37"/>
            <p:cNvSpPr/>
            <p:nvPr/>
          </p:nvSpPr>
          <p:spPr>
            <a:xfrm>
              <a:off x="3032759" y="16844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Skills, education, health</a:t>
              </a:r>
            </a:p>
          </p:txBody>
        </p:sp>
        <p:sp>
          <p:nvSpPr>
            <p:cNvPr id="39" name="Freeform 38"/>
            <p:cNvSpPr/>
            <p:nvPr/>
          </p:nvSpPr>
          <p:spPr>
            <a:xfrm>
              <a:off x="228600" y="234112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Social</a:t>
              </a:r>
            </a:p>
          </p:txBody>
        </p:sp>
        <p:sp>
          <p:nvSpPr>
            <p:cNvPr id="40" name="Left Brace 39"/>
            <p:cNvSpPr/>
            <p:nvPr/>
          </p:nvSpPr>
          <p:spPr>
            <a:xfrm>
              <a:off x="2419349" y="23250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Freeform 40"/>
            <p:cNvSpPr/>
            <p:nvPr/>
          </p:nvSpPr>
          <p:spPr>
            <a:xfrm>
              <a:off x="3032759" y="23250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Trust and relationships</a:t>
              </a:r>
            </a:p>
          </p:txBody>
        </p:sp>
        <p:sp>
          <p:nvSpPr>
            <p:cNvPr id="42" name="Freeform 41"/>
            <p:cNvSpPr/>
            <p:nvPr/>
          </p:nvSpPr>
          <p:spPr>
            <a:xfrm>
              <a:off x="228600" y="298170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Natural</a:t>
              </a:r>
            </a:p>
          </p:txBody>
        </p:sp>
        <p:sp>
          <p:nvSpPr>
            <p:cNvPr id="43" name="Left Brace 42"/>
            <p:cNvSpPr/>
            <p:nvPr/>
          </p:nvSpPr>
          <p:spPr>
            <a:xfrm>
              <a:off x="2419349" y="296561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Freeform 43"/>
            <p:cNvSpPr/>
            <p:nvPr/>
          </p:nvSpPr>
          <p:spPr>
            <a:xfrm>
              <a:off x="3032759" y="296561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Natural resources</a:t>
              </a:r>
            </a:p>
          </p:txBody>
        </p:sp>
        <p:sp>
          <p:nvSpPr>
            <p:cNvPr id="45" name="Freeform 44"/>
            <p:cNvSpPr/>
            <p:nvPr/>
          </p:nvSpPr>
          <p:spPr>
            <a:xfrm>
              <a:off x="228600" y="36222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Built</a:t>
              </a:r>
            </a:p>
          </p:txBody>
        </p:sp>
        <p:sp>
          <p:nvSpPr>
            <p:cNvPr id="46" name="Left Brace 45"/>
            <p:cNvSpPr/>
            <p:nvPr/>
          </p:nvSpPr>
          <p:spPr>
            <a:xfrm>
              <a:off x="2419349" y="36061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Freeform 46"/>
            <p:cNvSpPr/>
            <p:nvPr/>
          </p:nvSpPr>
          <p:spPr>
            <a:xfrm>
              <a:off x="3032759" y="36061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Infrastructure</a:t>
              </a:r>
            </a:p>
          </p:txBody>
        </p:sp>
        <p:sp>
          <p:nvSpPr>
            <p:cNvPr id="48" name="Freeform 47"/>
            <p:cNvSpPr/>
            <p:nvPr/>
          </p:nvSpPr>
          <p:spPr>
            <a:xfrm>
              <a:off x="228600" y="4262849"/>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Political</a:t>
              </a:r>
              <a:r>
                <a:rPr lang="en-US" sz="2600">
                  <a:solidFill>
                    <a:prstClr val="black">
                      <a:hueOff val="0"/>
                      <a:satOff val="0"/>
                      <a:lumOff val="0"/>
                      <a:alphaOff val="0"/>
                    </a:prstClr>
                  </a:solidFill>
                  <a:latin typeface="+mj-lt"/>
                </a:rPr>
                <a:t> </a:t>
              </a:r>
            </a:p>
          </p:txBody>
        </p:sp>
        <p:sp>
          <p:nvSpPr>
            <p:cNvPr id="49" name="Left Brace 48"/>
            <p:cNvSpPr/>
            <p:nvPr/>
          </p:nvSpPr>
          <p:spPr>
            <a:xfrm>
              <a:off x="2419349" y="42467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0" name="Freeform 49"/>
            <p:cNvSpPr/>
            <p:nvPr/>
          </p:nvSpPr>
          <p:spPr>
            <a:xfrm>
              <a:off x="3032759" y="42467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Influence on decision makers and shapers</a:t>
              </a:r>
            </a:p>
          </p:txBody>
        </p:sp>
        <p:sp>
          <p:nvSpPr>
            <p:cNvPr id="51" name="Freeform 50"/>
            <p:cNvSpPr/>
            <p:nvPr/>
          </p:nvSpPr>
          <p:spPr>
            <a:xfrm>
              <a:off x="228600" y="4903424"/>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Financial</a:t>
              </a:r>
            </a:p>
          </p:txBody>
        </p:sp>
        <p:sp>
          <p:nvSpPr>
            <p:cNvPr id="52" name="Left Brace 51"/>
            <p:cNvSpPr/>
            <p:nvPr/>
          </p:nvSpPr>
          <p:spPr>
            <a:xfrm>
              <a:off x="2419349" y="48873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3" name="Freeform 52"/>
            <p:cNvSpPr/>
            <p:nvPr/>
          </p:nvSpPr>
          <p:spPr>
            <a:xfrm>
              <a:off x="3032759" y="48873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Savings and investment</a:t>
              </a:r>
            </a:p>
          </p:txBody>
        </p:sp>
        <p:sp>
          <p:nvSpPr>
            <p:cNvPr id="54" name="Freeform 53"/>
            <p:cNvSpPr/>
            <p:nvPr/>
          </p:nvSpPr>
          <p:spPr>
            <a:xfrm>
              <a:off x="228600" y="5527912"/>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Cultural</a:t>
              </a:r>
            </a:p>
          </p:txBody>
        </p:sp>
        <p:sp>
          <p:nvSpPr>
            <p:cNvPr id="55" name="Left Brace 54"/>
            <p:cNvSpPr/>
            <p:nvPr/>
          </p:nvSpPr>
          <p:spPr>
            <a:xfrm>
              <a:off x="2419349" y="5527912"/>
              <a:ext cx="438150" cy="514800"/>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56" name="Freeform 55"/>
          <p:cNvSpPr/>
          <p:nvPr/>
        </p:nvSpPr>
        <p:spPr>
          <a:xfrm>
            <a:off x="2926079" y="5495737"/>
            <a:ext cx="621792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Traditions, customs and ways of doing</a:t>
            </a:r>
          </a:p>
        </p:txBody>
      </p:sp>
      <p:sp>
        <p:nvSpPr>
          <p:cNvPr id="57" name="Oval 56"/>
          <p:cNvSpPr/>
          <p:nvPr/>
        </p:nvSpPr>
        <p:spPr>
          <a:xfrm>
            <a:off x="6400800" y="1734497"/>
            <a:ext cx="2971800" cy="2425808"/>
          </a:xfrm>
          <a:prstGeom prst="ellipse">
            <a:avLst/>
          </a:prstGeom>
          <a:solidFill>
            <a:srgbClr val="DDCF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C0504D">
                    <a:lumMod val="75000"/>
                  </a:srgbClr>
                </a:solidFill>
                <a:latin typeface="+mj-lt"/>
              </a:rPr>
              <a:t>Assessment</a:t>
            </a:r>
          </a:p>
          <a:p>
            <a:pPr algn="ctr"/>
            <a:r>
              <a:rPr lang="en-US" sz="2000">
                <a:solidFill>
                  <a:srgbClr val="C0504D">
                    <a:lumMod val="75000"/>
                  </a:srgbClr>
                </a:solidFill>
                <a:latin typeface="+mj-lt"/>
              </a:rPr>
              <a:t>Design</a:t>
            </a:r>
          </a:p>
          <a:p>
            <a:pPr algn="ctr"/>
            <a:r>
              <a:rPr lang="en-US" sz="2000">
                <a:solidFill>
                  <a:srgbClr val="C0504D">
                    <a:lumMod val="75000"/>
                  </a:srgbClr>
                </a:solidFill>
                <a:latin typeface="+mj-lt"/>
              </a:rPr>
              <a:t>Measurement</a:t>
            </a:r>
          </a:p>
          <a:p>
            <a:pPr algn="ctr"/>
            <a:endParaRPr lang="en-US" sz="600">
              <a:solidFill>
                <a:srgbClr val="4F81BD">
                  <a:lumMod val="50000"/>
                </a:srgbClr>
              </a:solidFill>
              <a:latin typeface="+mj-lt"/>
            </a:endParaRPr>
          </a:p>
        </p:txBody>
      </p:sp>
    </p:spTree>
    <p:extLst>
      <p:ext uri="{BB962C8B-B14F-4D97-AF65-F5344CB8AC3E}">
        <p14:creationId xmlns:p14="http://schemas.microsoft.com/office/powerpoint/2010/main" val="138193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noFill/>
          <a:ln>
            <a:noFill/>
          </a:ln>
        </p:spPr>
        <p:txBody>
          <a:bodyPr>
            <a:noAutofit/>
          </a:bodyPr>
          <a:lstStyle/>
          <a:p>
            <a:r>
              <a:rPr lang="en-US" sz="4000" u="sng"/>
              <a:t>#2: Wealth without Ownership isn’t Rooted</a:t>
            </a:r>
            <a:endParaRPr lang="en-US" sz="4000" b="1" u="sng"/>
          </a:p>
        </p:txBody>
      </p:sp>
      <p:sp>
        <p:nvSpPr>
          <p:cNvPr id="5" name="Content Placeholder 4"/>
          <p:cNvSpPr>
            <a:spLocks noGrp="1"/>
          </p:cNvSpPr>
          <p:nvPr>
            <p:ph sz="quarter" idx="1"/>
          </p:nvPr>
        </p:nvSpPr>
        <p:spPr>
          <a:xfrm>
            <a:off x="228600" y="1219200"/>
            <a:ext cx="6150097" cy="4797552"/>
          </a:xfrm>
        </p:spPr>
        <p:txBody>
          <a:bodyPr vert="horz" lIns="91440" tIns="45720" rIns="91440" bIns="45720" rtlCol="0" anchor="t">
            <a:normAutofit fontScale="85000" lnSpcReduction="20000"/>
          </a:bodyPr>
          <a:lstStyle/>
          <a:p>
            <a:pPr marL="0" indent="0" algn="ctr">
              <a:spcBef>
                <a:spcPts val="1200"/>
              </a:spcBef>
              <a:buNone/>
            </a:pPr>
            <a:r>
              <a:rPr lang="en-US" sz="2800" b="1">
                <a:solidFill>
                  <a:srgbClr val="9A0000"/>
                </a:solidFill>
              </a:rPr>
              <a:t>Capitals that are “owned” locally build wealth.</a:t>
            </a:r>
          </a:p>
          <a:p>
            <a:pPr>
              <a:spcBef>
                <a:spcPts val="1200"/>
              </a:spcBef>
              <a:buFont typeface="Wingdings" pitchFamily="2" charset="2"/>
              <a:buChar char="§"/>
            </a:pPr>
            <a:endParaRPr lang="en-US" sz="100"/>
          </a:p>
          <a:p>
            <a:pPr>
              <a:spcBef>
                <a:spcPts val="800"/>
              </a:spcBef>
            </a:pPr>
            <a:r>
              <a:rPr lang="en-US" sz="2600"/>
              <a:t>Ownership means you capture and control the flow of benefits from the capitals over time. It creates enduring, stable benefits.</a:t>
            </a:r>
            <a:endParaRPr lang="en-US" sz="2600">
              <a:cs typeface="Calibri"/>
            </a:endParaRPr>
          </a:p>
          <a:p>
            <a:pPr>
              <a:spcBef>
                <a:spcPts val="2200"/>
              </a:spcBef>
            </a:pPr>
            <a:r>
              <a:rPr lang="en-US" sz="2600"/>
              <a:t>Benefits – e.g., income,  know-how, better technology – flowing from local ownership of capitals can be re-invested and re-circulated locally, enriching many. </a:t>
            </a:r>
            <a:endParaRPr lang="en-US" sz="2600">
              <a:cs typeface="Calibri"/>
            </a:endParaRPr>
          </a:p>
          <a:p>
            <a:pPr>
              <a:spcBef>
                <a:spcPts val="2200"/>
              </a:spcBef>
            </a:pPr>
            <a:r>
              <a:rPr lang="en-US" sz="2600"/>
              <a:t>Preserving local ownership or control over your capitals can increase the chances of preserving local jobs.</a:t>
            </a:r>
            <a:endParaRPr lang="en-US" sz="2600">
              <a:cs typeface="Calibri"/>
            </a:endParaRPr>
          </a:p>
          <a:p>
            <a:pPr>
              <a:spcBef>
                <a:spcPts val="2200"/>
              </a:spcBef>
            </a:pPr>
            <a:r>
              <a:rPr lang="en-US" sz="2600" b="1">
                <a:solidFill>
                  <a:srgbClr val="9A0000"/>
                </a:solidFill>
              </a:rPr>
              <a:t>Local ownership is an anchor </a:t>
            </a:r>
            <a:r>
              <a:rPr lang="en-US" sz="2600"/>
              <a:t>that helps wealth and change to stick. </a:t>
            </a:r>
            <a:endParaRPr lang="en-US" sz="2600">
              <a:cs typeface="Calibri"/>
            </a:endParaRPr>
          </a:p>
          <a:p>
            <a:pPr marL="0" indent="0">
              <a:spcBef>
                <a:spcPts val="1800"/>
              </a:spcBef>
              <a:buNone/>
            </a:pPr>
            <a:endParaRPr lang="en-US" sz="2400"/>
          </a:p>
          <a:p>
            <a:pPr marL="0" indent="0">
              <a:lnSpc>
                <a:spcPct val="100000"/>
              </a:lnSpc>
              <a:buNone/>
            </a:pPr>
            <a:endParaRPr lang="en-US" sz="2600" b="1"/>
          </a:p>
          <a:p>
            <a:pPr marL="342900" lvl="1" indent="0">
              <a:lnSpc>
                <a:spcPct val="150000"/>
              </a:lnSpc>
              <a:buNone/>
            </a:pPr>
            <a:endParaRPr lang="en-US"/>
          </a:p>
          <a:p>
            <a:pPr lvl="1">
              <a:lnSpc>
                <a:spcPct val="150000"/>
              </a:lnSpc>
            </a:pPr>
            <a:endParaRPr lang="en-US"/>
          </a:p>
          <a:p>
            <a:pPr lvl="1">
              <a:lnSpc>
                <a:spcPct val="150000"/>
              </a:lnSpc>
            </a:pPr>
            <a:endParaRPr lang="en-US"/>
          </a:p>
          <a:p>
            <a:pPr>
              <a:lnSpc>
                <a:spcPct val="150000"/>
              </a:lnSpc>
            </a:pPr>
            <a:endParaRPr lang="en-US"/>
          </a:p>
        </p:txBody>
      </p:sp>
      <p:sp>
        <p:nvSpPr>
          <p:cNvPr id="6" name="Slide Number Placeholder 5"/>
          <p:cNvSpPr>
            <a:spLocks noGrp="1"/>
          </p:cNvSpPr>
          <p:nvPr>
            <p:ph type="sldNum" sz="quarter" idx="4"/>
          </p:nvPr>
        </p:nvSpPr>
        <p:spPr/>
        <p:txBody>
          <a:bodyPr/>
          <a:lstStyle/>
          <a:p>
            <a:endParaRPr lang="en-US"/>
          </a:p>
        </p:txBody>
      </p:sp>
      <p:pic>
        <p:nvPicPr>
          <p:cNvPr id="7" name="Picture 6" descr="1 - ownership.png">
            <a:extLst>
              <a:ext uri="{FF2B5EF4-FFF2-40B4-BE49-F238E27FC236}">
                <a16:creationId xmlns:a16="http://schemas.microsoft.com/office/drawing/2014/main" id="{CCED101E-CB34-9F13-C998-181A4E799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518419" y="1690254"/>
            <a:ext cx="2625581" cy="262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5848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47FCF-34F2-E446-AD3B-48A4E2CC0425}"/>
              </a:ext>
            </a:extLst>
          </p:cNvPr>
          <p:cNvSpPr>
            <a:spLocks noGrp="1"/>
          </p:cNvSpPr>
          <p:nvPr>
            <p:ph type="title"/>
          </p:nvPr>
        </p:nvSpPr>
        <p:spPr/>
        <p:txBody>
          <a:bodyPr>
            <a:normAutofit fontScale="90000"/>
          </a:bodyPr>
          <a:lstStyle/>
          <a:p>
            <a:r>
              <a:rPr lang="en-US"/>
              <a:t>Making Wealth Stick: Local Ownership and Control</a:t>
            </a:r>
          </a:p>
        </p:txBody>
      </p:sp>
      <p:pic>
        <p:nvPicPr>
          <p:cNvPr id="6" name="Picture 5">
            <a:extLst>
              <a:ext uri="{FF2B5EF4-FFF2-40B4-BE49-F238E27FC236}">
                <a16:creationId xmlns:a16="http://schemas.microsoft.com/office/drawing/2014/main" id="{1E8933CB-D74C-C647-807F-0BBE159E0D5E}"/>
              </a:ext>
            </a:extLst>
          </p:cNvPr>
          <p:cNvPicPr>
            <a:picLocks noChangeAspect="1"/>
          </p:cNvPicPr>
          <p:nvPr/>
        </p:nvPicPr>
        <p:blipFill>
          <a:blip r:embed="rId3">
            <a:alphaModFix amt="26000"/>
          </a:blip>
          <a:stretch>
            <a:fillRect/>
          </a:stretch>
        </p:blipFill>
        <p:spPr>
          <a:xfrm>
            <a:off x="5717393" y="3802322"/>
            <a:ext cx="2548011" cy="2038409"/>
          </a:xfrm>
          <a:prstGeom prst="rect">
            <a:avLst/>
          </a:prstGeom>
        </p:spPr>
      </p:pic>
      <p:pic>
        <p:nvPicPr>
          <p:cNvPr id="12" name="Picture 11">
            <a:extLst>
              <a:ext uri="{FF2B5EF4-FFF2-40B4-BE49-F238E27FC236}">
                <a16:creationId xmlns:a16="http://schemas.microsoft.com/office/drawing/2014/main" id="{236192A1-AC9D-1243-A175-4837FDF69E1F}"/>
              </a:ext>
            </a:extLst>
          </p:cNvPr>
          <p:cNvPicPr>
            <a:picLocks noChangeAspect="1"/>
          </p:cNvPicPr>
          <p:nvPr/>
        </p:nvPicPr>
        <p:blipFill>
          <a:blip r:embed="rId4"/>
          <a:stretch>
            <a:fillRect/>
          </a:stretch>
        </p:blipFill>
        <p:spPr>
          <a:xfrm>
            <a:off x="255182" y="1639353"/>
            <a:ext cx="4191820" cy="2749054"/>
          </a:xfrm>
          <a:prstGeom prst="rect">
            <a:avLst/>
          </a:prstGeom>
        </p:spPr>
      </p:pic>
      <p:pic>
        <p:nvPicPr>
          <p:cNvPr id="13" name="Picture 12">
            <a:extLst>
              <a:ext uri="{FF2B5EF4-FFF2-40B4-BE49-F238E27FC236}">
                <a16:creationId xmlns:a16="http://schemas.microsoft.com/office/drawing/2014/main" id="{8B35D62E-39CF-A04F-883A-F6627054CABF}"/>
              </a:ext>
            </a:extLst>
          </p:cNvPr>
          <p:cNvPicPr>
            <a:picLocks noChangeAspect="1"/>
          </p:cNvPicPr>
          <p:nvPr/>
        </p:nvPicPr>
        <p:blipFill>
          <a:blip r:embed="rId5"/>
          <a:stretch>
            <a:fillRect/>
          </a:stretch>
        </p:blipFill>
        <p:spPr>
          <a:xfrm>
            <a:off x="6450129" y="1481832"/>
            <a:ext cx="2548011" cy="2222102"/>
          </a:xfrm>
          <a:prstGeom prst="rect">
            <a:avLst/>
          </a:prstGeom>
        </p:spPr>
      </p:pic>
      <p:pic>
        <p:nvPicPr>
          <p:cNvPr id="14" name="Picture 13">
            <a:extLst>
              <a:ext uri="{FF2B5EF4-FFF2-40B4-BE49-F238E27FC236}">
                <a16:creationId xmlns:a16="http://schemas.microsoft.com/office/drawing/2014/main" id="{6EF752F3-B457-ED41-BCF1-4A81B6765F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4321" y="3225435"/>
            <a:ext cx="4259680" cy="2819908"/>
          </a:xfrm>
          <a:prstGeom prst="rect">
            <a:avLst/>
          </a:prstGeom>
        </p:spPr>
      </p:pic>
      <p:sp>
        <p:nvSpPr>
          <p:cNvPr id="15" name="TextBox 14">
            <a:extLst>
              <a:ext uri="{FF2B5EF4-FFF2-40B4-BE49-F238E27FC236}">
                <a16:creationId xmlns:a16="http://schemas.microsoft.com/office/drawing/2014/main" id="{F2EB77DC-5590-4A47-8706-11A46CCA83F1}"/>
              </a:ext>
            </a:extLst>
          </p:cNvPr>
          <p:cNvSpPr txBox="1"/>
          <p:nvPr/>
        </p:nvSpPr>
        <p:spPr>
          <a:xfrm>
            <a:off x="2119730" y="4309743"/>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Buy Local Campaigns</a:t>
            </a:r>
          </a:p>
        </p:txBody>
      </p:sp>
      <p:sp>
        <p:nvSpPr>
          <p:cNvPr id="16" name="TextBox 15">
            <a:extLst>
              <a:ext uri="{FF2B5EF4-FFF2-40B4-BE49-F238E27FC236}">
                <a16:creationId xmlns:a16="http://schemas.microsoft.com/office/drawing/2014/main" id="{B42D0D40-B06E-A44D-B5D8-A4B385EC1396}"/>
              </a:ext>
            </a:extLst>
          </p:cNvPr>
          <p:cNvSpPr txBox="1"/>
          <p:nvPr/>
        </p:nvSpPr>
        <p:spPr>
          <a:xfrm>
            <a:off x="6348615" y="2867087"/>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Cooperatives</a:t>
            </a:r>
          </a:p>
        </p:txBody>
      </p:sp>
      <p:sp>
        <p:nvSpPr>
          <p:cNvPr id="17" name="TextBox 16">
            <a:extLst>
              <a:ext uri="{FF2B5EF4-FFF2-40B4-BE49-F238E27FC236}">
                <a16:creationId xmlns:a16="http://schemas.microsoft.com/office/drawing/2014/main" id="{F305CD74-CEE7-5346-AE81-8586581080E2}"/>
              </a:ext>
            </a:extLst>
          </p:cNvPr>
          <p:cNvSpPr txBox="1"/>
          <p:nvPr/>
        </p:nvSpPr>
        <p:spPr>
          <a:xfrm>
            <a:off x="4884668" y="3474662"/>
            <a:ext cx="3380736" cy="646331"/>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Resident Owned Communities</a:t>
            </a:r>
          </a:p>
        </p:txBody>
      </p:sp>
      <p:pic>
        <p:nvPicPr>
          <p:cNvPr id="18" name="Picture 17">
            <a:extLst>
              <a:ext uri="{FF2B5EF4-FFF2-40B4-BE49-F238E27FC236}">
                <a16:creationId xmlns:a16="http://schemas.microsoft.com/office/drawing/2014/main" id="{129DCBF3-1331-FC41-A131-0C8A585A8171}"/>
              </a:ext>
            </a:extLst>
          </p:cNvPr>
          <p:cNvPicPr>
            <a:picLocks noChangeAspect="1"/>
          </p:cNvPicPr>
          <p:nvPr/>
        </p:nvPicPr>
        <p:blipFill>
          <a:blip r:embed="rId7"/>
          <a:stretch>
            <a:fillRect/>
          </a:stretch>
        </p:blipFill>
        <p:spPr>
          <a:xfrm>
            <a:off x="255181" y="4635389"/>
            <a:ext cx="2822944" cy="1110881"/>
          </a:xfrm>
          <a:prstGeom prst="rect">
            <a:avLst/>
          </a:prstGeom>
          <a:solidFill>
            <a:schemeClr val="accent1">
              <a:lumMod val="75000"/>
            </a:schemeClr>
          </a:solidFill>
        </p:spPr>
      </p:pic>
      <p:sp>
        <p:nvSpPr>
          <p:cNvPr id="19" name="TextBox 18">
            <a:extLst>
              <a:ext uri="{FF2B5EF4-FFF2-40B4-BE49-F238E27FC236}">
                <a16:creationId xmlns:a16="http://schemas.microsoft.com/office/drawing/2014/main" id="{6CCFC0B3-2224-CD45-94BB-E99D8B2A54FB}"/>
              </a:ext>
            </a:extLst>
          </p:cNvPr>
          <p:cNvSpPr txBox="1"/>
          <p:nvPr/>
        </p:nvSpPr>
        <p:spPr>
          <a:xfrm>
            <a:off x="2019059" y="5647004"/>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Regional branding</a:t>
            </a:r>
          </a:p>
        </p:txBody>
      </p:sp>
      <p:pic>
        <p:nvPicPr>
          <p:cNvPr id="2" name="Picture 1">
            <a:extLst>
              <a:ext uri="{FF2B5EF4-FFF2-40B4-BE49-F238E27FC236}">
                <a16:creationId xmlns:a16="http://schemas.microsoft.com/office/drawing/2014/main" id="{1310A722-FCC9-A946-B17C-2C3A29B32B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22018" y="1605942"/>
            <a:ext cx="2190750" cy="1314450"/>
          </a:xfrm>
          <a:prstGeom prst="rect">
            <a:avLst/>
          </a:prstGeom>
        </p:spPr>
      </p:pic>
    </p:spTree>
    <p:extLst>
      <p:ext uri="{BB962C8B-B14F-4D97-AF65-F5344CB8AC3E}">
        <p14:creationId xmlns:p14="http://schemas.microsoft.com/office/powerpoint/2010/main" val="94909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eaLnBrk="1" fontAlgn="auto" hangingPunct="1">
              <a:spcAft>
                <a:spcPts val="0"/>
              </a:spcAft>
              <a:defRPr/>
            </a:pPr>
            <a:r>
              <a:rPr lang="en-US"/>
              <a:t>#3: Build Lasting Livelihoods</a:t>
            </a:r>
          </a:p>
        </p:txBody>
      </p:sp>
      <p:pic>
        <p:nvPicPr>
          <p:cNvPr id="305156" name="Picture 4" descr="1 - livelihood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57200" y="2955635"/>
            <a:ext cx="2926845" cy="292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2"/>
          </p:nvPr>
        </p:nvSpPr>
        <p:spPr>
          <a:xfrm>
            <a:off x="3703782" y="1600200"/>
            <a:ext cx="4983018" cy="4525963"/>
          </a:xfrm>
        </p:spPr>
        <p:txBody>
          <a:bodyPr rtlCol="0">
            <a:normAutofit fontScale="92500" lnSpcReduction="10000"/>
          </a:bodyPr>
          <a:lstStyle/>
          <a:p>
            <a:pPr marL="0" indent="0" eaLnBrk="1" fontAlgn="auto" hangingPunct="1">
              <a:lnSpc>
                <a:spcPct val="90000"/>
              </a:lnSpc>
              <a:spcAft>
                <a:spcPts val="0"/>
              </a:spcAft>
              <a:buNone/>
              <a:defRPr/>
            </a:pPr>
            <a:r>
              <a:rPr lang="en-US" sz="2400" b="1"/>
              <a:t>“Lasting livelihoods” means…</a:t>
            </a:r>
          </a:p>
          <a:p>
            <a:pPr eaLnBrk="1" fontAlgn="auto" hangingPunct="1">
              <a:lnSpc>
                <a:spcPct val="90000"/>
              </a:lnSpc>
              <a:spcAft>
                <a:spcPts val="0"/>
              </a:spcAft>
              <a:buFont typeface="Arial" pitchFamily="34" charset="0"/>
              <a:buChar char="•"/>
              <a:defRPr/>
            </a:pPr>
            <a:endParaRPr lang="en-US" sz="2400" b="1"/>
          </a:p>
          <a:p>
            <a:pPr marL="511175" indent="-277813">
              <a:lnSpc>
                <a:spcPct val="90000"/>
              </a:lnSpc>
              <a:spcBef>
                <a:spcPts val="600"/>
              </a:spcBef>
              <a:spcAft>
                <a:spcPts val="600"/>
              </a:spcAft>
              <a:defRPr/>
            </a:pPr>
            <a:r>
              <a:rPr lang="en-US" sz="2400"/>
              <a:t>Ability to overcome vulnerability, maintain dignity and control, take risks to seize opportunities. </a:t>
            </a:r>
          </a:p>
          <a:p>
            <a:pPr marL="511175" indent="-277813" eaLnBrk="1" fontAlgn="auto" hangingPunct="1">
              <a:lnSpc>
                <a:spcPct val="90000"/>
              </a:lnSpc>
              <a:spcBef>
                <a:spcPts val="600"/>
              </a:spcBef>
              <a:spcAft>
                <a:spcPts val="600"/>
              </a:spcAft>
              <a:defRPr/>
            </a:pPr>
            <a:r>
              <a:rPr lang="en-US" sz="2400"/>
              <a:t>People at the margins are </a:t>
            </a:r>
            <a:r>
              <a:rPr lang="en-US" sz="2400" b="1"/>
              <a:t>earning (and saving!) more. </a:t>
            </a:r>
          </a:p>
          <a:p>
            <a:pPr marL="511175" indent="-277813" eaLnBrk="1" fontAlgn="auto" hangingPunct="1">
              <a:lnSpc>
                <a:spcPct val="90000"/>
              </a:lnSpc>
              <a:spcBef>
                <a:spcPts val="600"/>
              </a:spcBef>
              <a:spcAft>
                <a:spcPts val="600"/>
              </a:spcAft>
              <a:defRPr/>
            </a:pPr>
            <a:r>
              <a:rPr lang="en-US" sz="2400"/>
              <a:t>They have </a:t>
            </a:r>
            <a:r>
              <a:rPr lang="en-US" sz="2400" b="1"/>
              <a:t>improved skills </a:t>
            </a:r>
            <a:r>
              <a:rPr lang="en-US" sz="2400"/>
              <a:t>to qualify for </a:t>
            </a:r>
            <a:r>
              <a:rPr lang="en-US" sz="2400" b="1"/>
              <a:t>higher-paying jobs </a:t>
            </a:r>
            <a:r>
              <a:rPr lang="en-US" sz="2400"/>
              <a:t>and to </a:t>
            </a:r>
            <a:r>
              <a:rPr lang="en-US" sz="2400" b="1"/>
              <a:t>build their careers</a:t>
            </a:r>
            <a:r>
              <a:rPr lang="en-US" sz="2400"/>
              <a:t>. </a:t>
            </a:r>
          </a:p>
          <a:p>
            <a:pPr marL="511175" indent="-277813" eaLnBrk="1" fontAlgn="auto" hangingPunct="1">
              <a:lnSpc>
                <a:spcPct val="90000"/>
              </a:lnSpc>
              <a:spcBef>
                <a:spcPts val="600"/>
              </a:spcBef>
              <a:spcAft>
                <a:spcPts val="600"/>
              </a:spcAft>
              <a:defRPr/>
            </a:pPr>
            <a:r>
              <a:rPr lang="en-US" sz="2400"/>
              <a:t>They are putting something aside for the future, e.g., </a:t>
            </a:r>
            <a:r>
              <a:rPr lang="en-US" sz="2400" b="1"/>
              <a:t>building assets</a:t>
            </a:r>
            <a:r>
              <a:rPr lang="en-US" sz="2400"/>
              <a:t>, so they are more resilient.</a:t>
            </a:r>
            <a:endParaRPr lang="en-US" sz="2400" b="1" i="1"/>
          </a:p>
          <a:p>
            <a:pPr marL="739775" indent="-277813" eaLnBrk="1" fontAlgn="auto" hangingPunct="1">
              <a:lnSpc>
                <a:spcPct val="90000"/>
              </a:lnSpc>
              <a:spcAft>
                <a:spcPts val="0"/>
              </a:spcAft>
              <a:buFont typeface="Symbol" pitchFamily="18" charset="2"/>
              <a:buChar char="•"/>
              <a:defRPr/>
            </a:pPr>
            <a:endParaRPr lang="en-US" sz="1800"/>
          </a:p>
        </p:txBody>
      </p:sp>
      <p:sp>
        <p:nvSpPr>
          <p:cNvPr id="305180" name="Slide Number Placeholder 4">
            <a:extLst>
              <a:ext uri="{FF2B5EF4-FFF2-40B4-BE49-F238E27FC236}">
                <a16:creationId xmlns:a16="http://schemas.microsoft.com/office/drawing/2014/main" id="{15C7F40B-D0B5-778B-2183-F72F9D340A78}"/>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55229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u="sng">
                <a:latin typeface="+mn-lt"/>
                <a:cs typeface="Candara"/>
              </a:rPr>
              <a:t>#4: Tie wealth to place and connect regionally</a:t>
            </a:r>
          </a:p>
        </p:txBody>
      </p:sp>
      <p:sp>
        <p:nvSpPr>
          <p:cNvPr id="5" name="Rectangle 4"/>
          <p:cNvSpPr/>
          <p:nvPr/>
        </p:nvSpPr>
        <p:spPr>
          <a:xfrm>
            <a:off x="685800" y="1447800"/>
            <a:ext cx="7696200" cy="1200329"/>
          </a:xfrm>
          <a:prstGeom prst="rect">
            <a:avLst/>
          </a:prstGeom>
        </p:spPr>
        <p:txBody>
          <a:bodyPr wrap="square" lIns="91440" tIns="45720" rIns="91440" bIns="45720" anchor="t">
            <a:spAutoFit/>
          </a:bodyPr>
          <a:lstStyle/>
          <a:p>
            <a:pPr algn="ctr"/>
            <a:r>
              <a:rPr lang="en-US" sz="2400" b="1">
                <a:solidFill>
                  <a:srgbClr val="9A0000"/>
                </a:solidFill>
              </a:rPr>
              <a:t>Wealth Creation Value Chains connect local production to regional demand to bring fresh money into rural communities, </a:t>
            </a:r>
            <a:r>
              <a:rPr lang="en-US" sz="2400" b="1" u="sng">
                <a:solidFill>
                  <a:srgbClr val="9A0000"/>
                </a:solidFill>
              </a:rPr>
              <a:t>defined as</a:t>
            </a:r>
            <a:r>
              <a:rPr lang="en-US" sz="2400" b="1">
                <a:solidFill>
                  <a:srgbClr val="9A0000"/>
                </a:solidFill>
              </a:rPr>
              <a:t>:</a:t>
            </a:r>
          </a:p>
        </p:txBody>
      </p:sp>
      <p:sp>
        <p:nvSpPr>
          <p:cNvPr id="6" name="Text Placeholder 3"/>
          <p:cNvSpPr txBox="1">
            <a:spLocks/>
          </p:cNvSpPr>
          <p:nvPr/>
        </p:nvSpPr>
        <p:spPr>
          <a:xfrm>
            <a:off x="762000" y="2819400"/>
            <a:ext cx="8077200" cy="3352800"/>
          </a:xfrm>
          <a:prstGeom prst="rect">
            <a:avLst/>
          </a:prstGeom>
        </p:spPr>
        <p:txBody>
          <a:bodyPr>
            <a:normAutofit/>
          </a:bodyPr>
          <a:lstStyle/>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lang="en-US" sz="2400" dirty="0">
                <a:solidFill>
                  <a:srgbClr val="000000"/>
                </a:solidFill>
              </a:rPr>
              <a:t>A</a:t>
            </a:r>
            <a:r>
              <a:rPr kumimoji="0" lang="en-US" sz="2400" b="0" i="0" u="none" strike="noStrike" kern="1200" cap="none" spc="0" normalizeH="0" baseline="0" noProof="0" dirty="0">
                <a:ln>
                  <a:noFill/>
                </a:ln>
                <a:solidFill>
                  <a:srgbClr val="000000"/>
                </a:solidFill>
                <a:effectLst/>
                <a:uLnTx/>
                <a:uFillTx/>
                <a:latin typeface="+mn-lt"/>
                <a:ea typeface="+mn-ea"/>
                <a:cs typeface="+mn-cs"/>
              </a:rPr>
              <a:t> network of people, businesses,</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 institutions, and non-profits </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who collaborate to meet market demand </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for specific products or services – </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each advancing individual self-interest  </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while together creating greater local wealth.</a:t>
            </a:r>
          </a:p>
          <a:p>
            <a:pPr marL="460375" marR="0" lvl="0" indent="-457200" algn="ctr" defTabSz="457200" rtl="0" eaLnBrk="1" fontAlgn="auto" latinLnBrk="0" hangingPunct="1">
              <a:lnSpc>
                <a:spcPct val="80000"/>
              </a:lnSpc>
              <a:spcBef>
                <a:spcPts val="0"/>
              </a:spcBef>
              <a:spcAft>
                <a:spcPts val="120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u="sng"/>
              <a:t>Connecting a Value Chain</a:t>
            </a:r>
            <a:endParaRPr lang="en-US" b="1" u="sng"/>
          </a:p>
        </p:txBody>
      </p:sp>
      <p:sp>
        <p:nvSpPr>
          <p:cNvPr id="10" name="Slide Number Placeholder 3">
            <a:extLst>
              <a:ext uri="{FF2B5EF4-FFF2-40B4-BE49-F238E27FC236}">
                <a16:creationId xmlns:a16="http://schemas.microsoft.com/office/drawing/2014/main" id="{072C1565-88F8-DBCD-C55A-A6DF2B661E71}"/>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6" name="Content Placeholder 2">
            <a:extLst>
              <a:ext uri="{FF2B5EF4-FFF2-40B4-BE49-F238E27FC236}">
                <a16:creationId xmlns:a16="http://schemas.microsoft.com/office/drawing/2014/main" id="{24687DA9-95FA-6263-D137-D3F22FC49F0D}"/>
              </a:ext>
            </a:extLst>
          </p:cNvPr>
          <p:cNvGraphicFramePr>
            <a:graphicFrameLocks noGrp="1"/>
          </p:cNvGraphicFramePr>
          <p:nvPr>
            <p:ph idx="1"/>
            <p:extLst>
              <p:ext uri="{D42A27DB-BD31-4B8C-83A1-F6EECF244321}">
                <p14:modId xmlns:p14="http://schemas.microsoft.com/office/powerpoint/2010/main" val="2477569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08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Value Chain Example</a:t>
            </a:r>
          </a:p>
        </p:txBody>
      </p:sp>
      <p:pic>
        <p:nvPicPr>
          <p:cNvPr id="4"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04800" y="1337441"/>
            <a:ext cx="8382000" cy="3290336"/>
          </a:xfrm>
        </p:spPr>
      </p:pic>
      <p:pic>
        <p:nvPicPr>
          <p:cNvPr id="4098" name="Picture 2">
            <a:extLst>
              <a:ext uri="{FF2B5EF4-FFF2-40B4-BE49-F238E27FC236}">
                <a16:creationId xmlns:a16="http://schemas.microsoft.com/office/drawing/2014/main" id="{2EDA28E0-56D4-59F3-9A1A-FD54AD9EAE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9967" y="4770488"/>
            <a:ext cx="31623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2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45905" y="1181160"/>
            <a:ext cx="6652190" cy="553998"/>
          </a:xfrm>
          <a:prstGeom prst="rect">
            <a:avLst/>
          </a:prstGeom>
        </p:spPr>
        <p:txBody>
          <a:bodyPr wrap="square">
            <a:spAutoFit/>
          </a:bodyPr>
          <a:lstStyle/>
          <a:p>
            <a:pPr algn="ctr" defTabSz="685800">
              <a:defRPr/>
            </a:pPr>
            <a:r>
              <a:rPr lang="en-US" sz="3000" dirty="0">
                <a:solidFill>
                  <a:prstClr val="black"/>
                </a:solidFill>
                <a:latin typeface="Century Gothic" panose="020B0502020202020204" pitchFamily="34" charset="0"/>
                <a:ea typeface="Tahoma" panose="020B0604030504040204" pitchFamily="34" charset="0"/>
                <a:cs typeface="Tahoma" panose="020B0604030504040204" pitchFamily="34" charset="0"/>
              </a:rPr>
              <a:t>Thanks for Joining the Webinar!</a:t>
            </a:r>
          </a:p>
        </p:txBody>
      </p:sp>
      <p:sp>
        <p:nvSpPr>
          <p:cNvPr id="8" name="Rectangle 7"/>
          <p:cNvSpPr/>
          <p:nvPr/>
        </p:nvSpPr>
        <p:spPr>
          <a:xfrm>
            <a:off x="0" y="2354734"/>
            <a:ext cx="9144000" cy="2758447"/>
          </a:xfrm>
          <a:prstGeom prst="rect">
            <a:avLst/>
          </a:prstGeom>
        </p:spPr>
        <p:txBody>
          <a:bodyPr wrap="square">
            <a:spAutoFit/>
          </a:bodyPr>
          <a:lstStyle/>
          <a:p>
            <a:pPr marL="192881" indent="-192881" defTabSz="685800">
              <a:buFont typeface="Wingdings" panose="05000000000000000000" pitchFamily="2" charset="2"/>
              <a:buChar char="Ø"/>
              <a:defRPr/>
            </a:pP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Questions or comments can be submitted via the questions box on the right side of your screen in drop down menu</a:t>
            </a:r>
          </a:p>
          <a:p>
            <a:pPr marL="192881" indent="-192881" defTabSz="685800">
              <a:buFont typeface="Wingdings" panose="05000000000000000000" pitchFamily="2" charset="2"/>
              <a:buChar char="Ø"/>
              <a:defRPr/>
            </a:pPr>
            <a:endPar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A recording of the webinar will be made available soon at </a:t>
            </a:r>
            <a:r>
              <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hlinkClick r:id="rId2"/>
              </a:rPr>
              <a:t>www.nado.org</a:t>
            </a:r>
            <a:r>
              <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rPr>
              <a:t> </a:t>
            </a:r>
            <a:endParaRPr lang="en-US" sz="1650"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endParaRPr lang="en-US" sz="1650"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r>
              <a:rPr lang="en-US" sz="1650" dirty="0">
                <a:solidFill>
                  <a:prstClr val="black"/>
                </a:solidFill>
                <a:latin typeface="Century Gothic" panose="020B0502020202020204" pitchFamily="34" charset="0"/>
                <a:ea typeface="Tahoma" panose="020B0604030504040204" pitchFamily="34" charset="0"/>
                <a:cs typeface="Tahoma" panose="020B0604030504040204" pitchFamily="34" charset="0"/>
              </a:rPr>
              <a:t>Please take a moment to complete the post-webinar survey to provide helpful feedback</a:t>
            </a:r>
            <a:endPar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endParaRPr>
          </a:p>
          <a:p>
            <a:pPr defTabSz="685800">
              <a:defRPr/>
            </a:pPr>
            <a:endParaRPr lang="en-US" sz="1350" dirty="0">
              <a:solidFill>
                <a:prstClr val="black"/>
              </a:solidFill>
              <a:highlight>
                <a:srgbClr val="FFFF00"/>
              </a:highlight>
              <a:latin typeface="Century Gothic" panose="020B0502020202020204" pitchFamily="34" charset="0"/>
              <a:ea typeface="Tahoma" panose="020B0604030504040204" pitchFamily="34" charset="0"/>
              <a:cs typeface="Tahoma" panose="020B0604030504040204" pitchFamily="34" charset="0"/>
            </a:endParaRPr>
          </a:p>
          <a:p>
            <a:pPr marL="192881" indent="-192881" defTabSz="685800">
              <a:buFont typeface="Wingdings" panose="05000000000000000000" pitchFamily="2" charset="2"/>
              <a:buChar char="Ø"/>
              <a:defRPr/>
            </a:pP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Contact Melissa Levy at </a:t>
            </a:r>
            <a:r>
              <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hlinkClick r:id="rId3"/>
              </a:rPr>
              <a:t>mlevy@nado.org</a:t>
            </a:r>
            <a:r>
              <a:rPr lang="en-US" sz="1650" dirty="0">
                <a:solidFill>
                  <a:srgbClr val="002060"/>
                </a:solidFill>
                <a:latin typeface="Century Gothic" panose="020B0502020202020204" pitchFamily="34" charset="0"/>
                <a:ea typeface="Tahoma" panose="020B0604030504040204" pitchFamily="34" charset="0"/>
                <a:cs typeface="Tahoma" panose="020B0604030504040204" pitchFamily="34" charset="0"/>
              </a:rPr>
              <a:t> </a:t>
            </a:r>
            <a:r>
              <a:rPr lang="en-US" sz="1650" dirty="0">
                <a:solidFill>
                  <a:prstClr val="black">
                    <a:lumMod val="95000"/>
                    <a:lumOff val="5000"/>
                  </a:prstClr>
                </a:solidFill>
                <a:latin typeface="Century Gothic" panose="020B0502020202020204" pitchFamily="34" charset="0"/>
                <a:ea typeface="Tahoma" panose="020B0604030504040204" pitchFamily="34" charset="0"/>
                <a:cs typeface="Tahoma" panose="020B0604030504040204" pitchFamily="34" charset="0"/>
              </a:rPr>
              <a:t>with any questions about the webinar or wealth creation</a:t>
            </a:r>
          </a:p>
          <a:p>
            <a:pPr marL="192881" indent="-192881" defTabSz="685800">
              <a:buFont typeface="Wingdings" panose="05000000000000000000" pitchFamily="2" charset="2"/>
              <a:buChar char="Ø"/>
              <a:defRPr/>
            </a:pPr>
            <a:endParaRPr lang="en-US" sz="1125" dirty="0">
              <a:solidFill>
                <a:srgbClr val="002060"/>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76439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EA543A-06EC-0142-913A-F7B48105024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D366854-46E8-4978-982F-4D5679C90726}" type="datetimeFigureOut">
              <a:rPr lang="en-US" smtClean="0"/>
              <a:pPr>
                <a:spcAft>
                  <a:spcPts val="450"/>
                </a:spcAft>
              </a:pPr>
              <a:t>3/28/24</a:t>
            </a:fld>
            <a:endParaRPr lang="en-US">
              <a:solidFill>
                <a:srgbClr val="FFFFFF"/>
              </a:solidFill>
            </a:endParaRPr>
          </a:p>
        </p:txBody>
      </p:sp>
      <p:sp>
        <p:nvSpPr>
          <p:cNvPr id="2" name="Title 1">
            <a:extLst>
              <a:ext uri="{FF2B5EF4-FFF2-40B4-BE49-F238E27FC236}">
                <a16:creationId xmlns:a16="http://schemas.microsoft.com/office/drawing/2014/main" id="{BE47DB68-0BFA-A840-9E9D-85E79B08612A}"/>
              </a:ext>
            </a:extLst>
          </p:cNvPr>
          <p:cNvSpPr>
            <a:spLocks noGrp="1"/>
          </p:cNvSpPr>
          <p:nvPr>
            <p:ph type="title"/>
          </p:nvPr>
        </p:nvSpPr>
        <p:spPr/>
        <p:txBody>
          <a:bodyPr/>
          <a:lstStyle/>
          <a:p>
            <a:r>
              <a:rPr lang="en-US"/>
              <a:t>A Continuum for EDDs</a:t>
            </a:r>
          </a:p>
        </p:txBody>
      </p:sp>
      <p:graphicFrame>
        <p:nvGraphicFramePr>
          <p:cNvPr id="6" name="Diagram 5">
            <a:extLst>
              <a:ext uri="{FF2B5EF4-FFF2-40B4-BE49-F238E27FC236}">
                <a16:creationId xmlns:a16="http://schemas.microsoft.com/office/drawing/2014/main" id="{F34B9588-FEA7-B74A-9ECB-8D25E40ECAFD}"/>
              </a:ext>
            </a:extLst>
          </p:cNvPr>
          <p:cNvGraphicFramePr/>
          <p:nvPr>
            <p:extLst>
              <p:ext uri="{D42A27DB-BD31-4B8C-83A1-F6EECF244321}">
                <p14:modId xmlns:p14="http://schemas.microsoft.com/office/powerpoint/2010/main" val="1164300453"/>
              </p:ext>
            </p:extLst>
          </p:nvPr>
        </p:nvGraphicFramePr>
        <p:xfrm>
          <a:off x="817417" y="1220932"/>
          <a:ext cx="7869383" cy="486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55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600" y="17463"/>
            <a:ext cx="8661400" cy="1289050"/>
          </a:xfrm>
        </p:spPr>
        <p:txBody>
          <a:bodyPr/>
          <a:lstStyle/>
          <a:p>
            <a:pPr algn="l"/>
            <a:r>
              <a:rPr lang="en-US" dirty="0" err="1">
                <a:solidFill>
                  <a:schemeClr val="tx1"/>
                </a:solidFill>
                <a:latin typeface="Calibri"/>
                <a:cs typeface="Calibri"/>
              </a:rPr>
              <a:t>WealthWorks</a:t>
            </a:r>
            <a:r>
              <a:rPr lang="en-US" dirty="0">
                <a:solidFill>
                  <a:schemeClr val="tx1"/>
                </a:solidFill>
                <a:latin typeface="Calibri"/>
                <a:cs typeface="Calibri"/>
              </a:rPr>
              <a:t> Regional Hubs</a:t>
            </a:r>
          </a:p>
        </p:txBody>
      </p:sp>
      <p:pic>
        <p:nvPicPr>
          <p:cNvPr id="8" name="Content Placeholder 1"/>
          <p:cNvPicPr>
            <a:picLocks noGrp="1" noChangeAspect="1"/>
          </p:cNvPicPr>
          <p:nvPr>
            <p:ph idx="4294967295"/>
          </p:nvPr>
        </p:nvPicPr>
        <p:blipFill>
          <a:blip r:embed="rId3"/>
          <a:stretch>
            <a:fillRect/>
          </a:stretch>
        </p:blipFill>
        <p:spPr>
          <a:xfrm>
            <a:off x="811213" y="1717675"/>
            <a:ext cx="8332787" cy="3856038"/>
          </a:xfrm>
          <a:prstGeom prst="rect">
            <a:avLst/>
          </a:prstGeom>
        </p:spPr>
      </p:pic>
      <p:sp>
        <p:nvSpPr>
          <p:cNvPr id="7" name="TextBox 6"/>
          <p:cNvSpPr txBox="1"/>
          <p:nvPr/>
        </p:nvSpPr>
        <p:spPr>
          <a:xfrm>
            <a:off x="2375534" y="6342387"/>
            <a:ext cx="4688007" cy="646331"/>
          </a:xfrm>
          <a:prstGeom prst="rect">
            <a:avLst/>
          </a:prstGeom>
          <a:noFill/>
        </p:spPr>
        <p:txBody>
          <a:bodyPr wrap="square" rtlCol="0">
            <a:spAutoFit/>
          </a:bodyPr>
          <a:lstStyle/>
          <a:p>
            <a:r>
              <a:rPr lang="en-US" dirty="0">
                <a:hlinkClick r:id="rId4"/>
              </a:rPr>
              <a:t>http://www.wealthworks.org/connect/hubs</a:t>
            </a:r>
            <a:endParaRPr lang="en-US" dirty="0"/>
          </a:p>
          <a:p>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4102" y="5654795"/>
            <a:ext cx="2469997" cy="530644"/>
          </a:xfrm>
          <a:prstGeom prst="rect">
            <a:avLst/>
          </a:prstGeom>
        </p:spPr>
      </p:pic>
    </p:spTree>
    <p:extLst>
      <p:ext uri="{BB962C8B-B14F-4D97-AF65-F5344CB8AC3E}">
        <p14:creationId xmlns:p14="http://schemas.microsoft.com/office/powerpoint/2010/main" val="188392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74B0-C984-0589-204F-9235C13C5D98}"/>
              </a:ext>
            </a:extLst>
          </p:cNvPr>
          <p:cNvSpPr>
            <a:spLocks noGrp="1"/>
          </p:cNvSpPr>
          <p:nvPr>
            <p:ph type="title"/>
          </p:nvPr>
        </p:nvSpPr>
        <p:spPr>
          <a:xfrm>
            <a:off x="1792288" y="4800600"/>
            <a:ext cx="5486400" cy="566738"/>
          </a:xfrm>
        </p:spPr>
        <p:txBody>
          <a:bodyPr anchor="b">
            <a:normAutofit/>
          </a:bodyPr>
          <a:lstStyle/>
          <a:p>
            <a:r>
              <a:rPr lang="en-US" dirty="0"/>
              <a:t>Poll Question</a:t>
            </a:r>
          </a:p>
        </p:txBody>
      </p:sp>
      <p:pic>
        <p:nvPicPr>
          <p:cNvPr id="6" name="Picture 5" descr="Cartoon checklist and pencil">
            <a:extLst>
              <a:ext uri="{FF2B5EF4-FFF2-40B4-BE49-F238E27FC236}">
                <a16:creationId xmlns:a16="http://schemas.microsoft.com/office/drawing/2014/main" id="{7D3292C0-63ED-5502-BF87-9B799671B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2288" y="612775"/>
            <a:ext cx="5486400" cy="4114800"/>
          </a:xfrm>
          <a:prstGeom prst="rect">
            <a:avLst/>
          </a:prstGeom>
          <a:noFill/>
        </p:spPr>
      </p:pic>
      <p:sp>
        <p:nvSpPr>
          <p:cNvPr id="16" name="Text Placeholder 3">
            <a:extLst>
              <a:ext uri="{FF2B5EF4-FFF2-40B4-BE49-F238E27FC236}">
                <a16:creationId xmlns:a16="http://schemas.microsoft.com/office/drawing/2014/main" id="{04983F94-29A8-3C68-3D09-183022FCC42A}"/>
              </a:ext>
            </a:extLst>
          </p:cNvPr>
          <p:cNvSpPr>
            <a:spLocks noGrp="1"/>
          </p:cNvSpPr>
          <p:nvPr>
            <p:ph type="body" sz="half" idx="2"/>
          </p:nvPr>
        </p:nvSpPr>
        <p:spPr>
          <a:xfrm>
            <a:off x="1792288" y="5367338"/>
            <a:ext cx="5486400" cy="804862"/>
          </a:xfrm>
        </p:spPr>
        <p:txBody>
          <a:bodyPr/>
          <a:lstStyle/>
          <a:p>
            <a:endParaRPr lang="en-US"/>
          </a:p>
        </p:txBody>
      </p:sp>
      <p:sp>
        <p:nvSpPr>
          <p:cNvPr id="18" name="Slide Number Placeholder 4">
            <a:extLst>
              <a:ext uri="{FF2B5EF4-FFF2-40B4-BE49-F238E27FC236}">
                <a16:creationId xmlns:a16="http://schemas.microsoft.com/office/drawing/2014/main" id="{DF31A7FB-0C55-64DE-C1D3-25F5780FD0B9}"/>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793084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ECDA-E1DE-8AEC-394B-EA5032904CD1}"/>
              </a:ext>
            </a:extLst>
          </p:cNvPr>
          <p:cNvSpPr>
            <a:spLocks noGrp="1"/>
          </p:cNvSpPr>
          <p:nvPr>
            <p:ph type="title"/>
          </p:nvPr>
        </p:nvSpPr>
        <p:spPr>
          <a:xfrm>
            <a:off x="457200" y="273050"/>
            <a:ext cx="3008313" cy="1162050"/>
          </a:xfrm>
        </p:spPr>
        <p:txBody>
          <a:bodyPr vert="horz" lIns="91440" tIns="45720" rIns="91440" bIns="45720" rtlCol="0" anchor="b">
            <a:normAutofit/>
          </a:bodyPr>
          <a:lstStyle/>
          <a:p>
            <a:r>
              <a:rPr lang="en-US" b="1" kern="1200">
                <a:latin typeface="+mj-lt"/>
                <a:ea typeface="+mj-ea"/>
                <a:cs typeface="+mj-cs"/>
              </a:rPr>
              <a:t>Cheryal Lee Hills</a:t>
            </a:r>
          </a:p>
        </p:txBody>
      </p:sp>
      <p:pic>
        <p:nvPicPr>
          <p:cNvPr id="8" name="Picture 4">
            <a:extLst>
              <a:ext uri="{FF2B5EF4-FFF2-40B4-BE49-F238E27FC236}">
                <a16:creationId xmlns:a16="http://schemas.microsoft.com/office/drawing/2014/main" id="{08DD4FB0-337A-EC22-CDCA-A4A9DE96078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75050" y="273050"/>
            <a:ext cx="5111750" cy="5853113"/>
          </a:xfrm>
          <a:prstGeom prst="rect">
            <a:avLst/>
          </a:prstGeom>
          <a:solidFill>
            <a:srgbClr val="FFFFFF"/>
          </a:solidFill>
        </p:spPr>
      </p:pic>
      <p:sp>
        <p:nvSpPr>
          <p:cNvPr id="5" name="Rectangle 4">
            <a:extLst>
              <a:ext uri="{FF2B5EF4-FFF2-40B4-BE49-F238E27FC236}">
                <a16:creationId xmlns:a16="http://schemas.microsoft.com/office/drawing/2014/main" id="{7EBB6BC7-7B94-2B84-1258-7505664C10BF}"/>
              </a:ext>
            </a:extLst>
          </p:cNvPr>
          <p:cNvSpPr/>
          <p:nvPr/>
        </p:nvSpPr>
        <p:spPr>
          <a:xfrm>
            <a:off x="457200" y="1435100"/>
            <a:ext cx="3008313" cy="4691063"/>
          </a:xfrm>
          <a:prstGeom prst="rect">
            <a:avLst/>
          </a:prstGeom>
        </p:spPr>
        <p:txBody>
          <a:bodyPr vert="horz" lIns="91440" tIns="45720" rIns="91440" bIns="45720" rtlCol="0">
            <a:normAutofit/>
          </a:bodyPr>
          <a:lstStyle/>
          <a:p>
            <a:pPr>
              <a:spcBef>
                <a:spcPct val="20000"/>
              </a:spcBef>
              <a:defRPr/>
            </a:pPr>
            <a:r>
              <a:rPr lang="en-US" sz="1400" kern="1200" dirty="0">
                <a:latin typeface="+mn-lt"/>
                <a:ea typeface="+mn-ea"/>
                <a:cs typeface="+mn-cs"/>
              </a:rPr>
              <a:t>Executive Director</a:t>
            </a:r>
            <a:br>
              <a:rPr lang="en-US" sz="1400" kern="1200" dirty="0">
                <a:latin typeface="+mn-lt"/>
                <a:ea typeface="+mn-ea"/>
                <a:cs typeface="+mn-cs"/>
              </a:rPr>
            </a:br>
            <a:r>
              <a:rPr lang="en-US" sz="1400" kern="1200" dirty="0">
                <a:latin typeface="+mn-lt"/>
                <a:ea typeface="+mn-ea"/>
                <a:cs typeface="+mn-cs"/>
              </a:rPr>
              <a:t>Region Five Development Commission </a:t>
            </a:r>
          </a:p>
        </p:txBody>
      </p:sp>
      <p:sp>
        <p:nvSpPr>
          <p:cNvPr id="13" name="Slide Number Placeholder 4">
            <a:extLst>
              <a:ext uri="{FF2B5EF4-FFF2-40B4-BE49-F238E27FC236}">
                <a16:creationId xmlns:a16="http://schemas.microsoft.com/office/drawing/2014/main" id="{5494C040-B25D-9663-7EC5-29B3F3096548}"/>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3081023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C26D-8348-8072-4DB5-3ECE6A6624EE}"/>
              </a:ext>
            </a:extLst>
          </p:cNvPr>
          <p:cNvSpPr>
            <a:spLocks noGrp="1"/>
          </p:cNvSpPr>
          <p:nvPr>
            <p:ph type="title"/>
          </p:nvPr>
        </p:nvSpPr>
        <p:spPr>
          <a:xfrm>
            <a:off x="457200" y="273050"/>
            <a:ext cx="3008313" cy="1162050"/>
          </a:xfrm>
        </p:spPr>
        <p:txBody>
          <a:bodyPr vert="horz" lIns="91440" tIns="45720" rIns="91440" bIns="45720" rtlCol="0" anchor="b">
            <a:normAutofit/>
          </a:bodyPr>
          <a:lstStyle/>
          <a:p>
            <a:r>
              <a:rPr lang="en-US" b="1" kern="1200">
                <a:latin typeface="+mj-lt"/>
                <a:ea typeface="+mj-ea"/>
                <a:cs typeface="+mj-cs"/>
              </a:rPr>
              <a:t>Bonita Robertson-Hardy</a:t>
            </a:r>
          </a:p>
        </p:txBody>
      </p:sp>
      <p:pic>
        <p:nvPicPr>
          <p:cNvPr id="6" name="Picture 5" descr="A person smiling in a blue jacket&#10;&#10;Description automatically generated">
            <a:extLst>
              <a:ext uri="{FF2B5EF4-FFF2-40B4-BE49-F238E27FC236}">
                <a16:creationId xmlns:a16="http://schemas.microsoft.com/office/drawing/2014/main" id="{1F6CD8D4-8D7C-61B8-DB6E-4DCC43F431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75050" y="273050"/>
            <a:ext cx="5111750" cy="5853113"/>
          </a:xfrm>
          <a:prstGeom prst="rect">
            <a:avLst/>
          </a:prstGeom>
          <a:noFill/>
        </p:spPr>
      </p:pic>
      <p:sp>
        <p:nvSpPr>
          <p:cNvPr id="5" name="Rectangle 4">
            <a:extLst>
              <a:ext uri="{FF2B5EF4-FFF2-40B4-BE49-F238E27FC236}">
                <a16:creationId xmlns:a16="http://schemas.microsoft.com/office/drawing/2014/main" id="{44A97D1E-7B6A-C790-CBAC-443B43858A52}"/>
              </a:ext>
            </a:extLst>
          </p:cNvPr>
          <p:cNvSpPr/>
          <p:nvPr/>
        </p:nvSpPr>
        <p:spPr>
          <a:xfrm>
            <a:off x="457200" y="1435100"/>
            <a:ext cx="3008313" cy="4691063"/>
          </a:xfrm>
          <a:prstGeom prst="rect">
            <a:avLst/>
          </a:prstGeom>
        </p:spPr>
        <p:txBody>
          <a:bodyPr vert="horz" lIns="91440" tIns="45720" rIns="91440" bIns="45720" rtlCol="0">
            <a:normAutofit/>
          </a:bodyPr>
          <a:lstStyle/>
          <a:p>
            <a:pPr>
              <a:spcBef>
                <a:spcPct val="20000"/>
              </a:spcBef>
              <a:defRPr/>
            </a:pPr>
            <a:r>
              <a:rPr lang="en-US" sz="1400" kern="1200" dirty="0">
                <a:latin typeface="+mn-lt"/>
                <a:ea typeface="+mn-ea"/>
                <a:cs typeface="+mn-cs"/>
              </a:rPr>
              <a:t>Co-Executive Director</a:t>
            </a:r>
          </a:p>
          <a:p>
            <a:pPr>
              <a:spcBef>
                <a:spcPct val="20000"/>
              </a:spcBef>
              <a:defRPr/>
            </a:pPr>
            <a:r>
              <a:rPr lang="en-US" sz="1400" kern="1200" dirty="0">
                <a:latin typeface="+mn-lt"/>
                <a:ea typeface="+mn-ea"/>
                <a:cs typeface="+mn-cs"/>
              </a:rPr>
              <a:t>Aspen Institute, Community Strategies Group</a:t>
            </a:r>
          </a:p>
        </p:txBody>
      </p:sp>
      <p:sp>
        <p:nvSpPr>
          <p:cNvPr id="11" name="Slide Number Placeholder 4">
            <a:extLst>
              <a:ext uri="{FF2B5EF4-FFF2-40B4-BE49-F238E27FC236}">
                <a16:creationId xmlns:a16="http://schemas.microsoft.com/office/drawing/2014/main" id="{71F63DEF-08D5-B402-8708-AD92443862E7}"/>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344218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660858-5DBC-6D51-0516-6D74EA7912C6}"/>
              </a:ext>
            </a:extLst>
          </p:cNvPr>
          <p:cNvSpPr>
            <a:spLocks noGrp="1"/>
          </p:cNvSpPr>
          <p:nvPr>
            <p:ph type="title"/>
          </p:nvPr>
        </p:nvSpPr>
        <p:spPr>
          <a:xfrm>
            <a:off x="457200" y="274638"/>
            <a:ext cx="8229600" cy="1143000"/>
          </a:xfrm>
        </p:spPr>
        <p:txBody>
          <a:bodyPr/>
          <a:lstStyle/>
          <a:p>
            <a:r>
              <a:rPr lang="en-US" dirty="0"/>
              <a:t>Breakout Discussion Questions</a:t>
            </a:r>
          </a:p>
        </p:txBody>
      </p:sp>
      <p:sp>
        <p:nvSpPr>
          <p:cNvPr id="12" name="Content Placeholder 2">
            <a:extLst>
              <a:ext uri="{FF2B5EF4-FFF2-40B4-BE49-F238E27FC236}">
                <a16:creationId xmlns:a16="http://schemas.microsoft.com/office/drawing/2014/main" id="{AF99440E-0D82-BA1F-6DF3-CC51752ECADD}"/>
              </a:ext>
            </a:extLst>
          </p:cNvPr>
          <p:cNvSpPr>
            <a:spLocks noGrp="1"/>
          </p:cNvSpPr>
          <p:nvPr>
            <p:ph idx="1"/>
          </p:nvPr>
        </p:nvSpPr>
        <p:spPr>
          <a:xfrm>
            <a:off x="457200" y="1600200"/>
            <a:ext cx="8229600" cy="4525963"/>
          </a:xfrm>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Calibri" panose="020F0502020204030204" pitchFamily="34" charset="0"/>
              </a:rPr>
              <a:t>What challenges have you experienced in thinking about wealth creation at your organization?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Calibri" panose="020F0502020204030204" pitchFamily="34" charset="0"/>
              </a:rPr>
              <a:t>What would be most useful to you as you integrate wealth creation thinking into your work?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Calibri" panose="020F0502020204030204" pitchFamily="34" charset="0"/>
              </a:rPr>
              <a:t>What do you most want to know about on future webinars or discussions?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Slide Number Placeholder 3">
            <a:extLst>
              <a:ext uri="{FF2B5EF4-FFF2-40B4-BE49-F238E27FC236}">
                <a16:creationId xmlns:a16="http://schemas.microsoft.com/office/drawing/2014/main" id="{A22DEC53-CBE2-F10F-7FFA-0D1F57242F59}"/>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934101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1DFB-A2EA-5E65-717B-67A9CFA157FA}"/>
              </a:ext>
            </a:extLst>
          </p:cNvPr>
          <p:cNvSpPr>
            <a:spLocks noGrp="1"/>
          </p:cNvSpPr>
          <p:nvPr>
            <p:ph type="title"/>
          </p:nvPr>
        </p:nvSpPr>
        <p:spPr>
          <a:xfrm>
            <a:off x="457200" y="274638"/>
            <a:ext cx="8229600" cy="1143000"/>
          </a:xfrm>
        </p:spPr>
        <p:txBody>
          <a:bodyPr anchor="ctr">
            <a:normAutofit/>
          </a:bodyPr>
          <a:lstStyle/>
          <a:p>
            <a:pPr>
              <a:lnSpc>
                <a:spcPct val="90000"/>
              </a:lnSpc>
            </a:pPr>
            <a:r>
              <a:rPr lang="en-US" sz="2400" b="1" dirty="0">
                <a:latin typeface="Aptos Display" panose="020B0004020202020204" pitchFamily="34" charset="0"/>
              </a:rPr>
              <a:t>EDD Wealth Creation Summit -  Greenville, South Carolina</a:t>
            </a:r>
          </a:p>
          <a:p>
            <a:pPr>
              <a:lnSpc>
                <a:spcPct val="90000"/>
              </a:lnSpc>
            </a:pPr>
            <a:r>
              <a:rPr lang="en-US" sz="2400" dirty="0"/>
              <a:t>July 31-August 2, 2024</a:t>
            </a:r>
          </a:p>
        </p:txBody>
      </p:sp>
      <p:pic>
        <p:nvPicPr>
          <p:cNvPr id="1026" name="Picture 2">
            <a:extLst>
              <a:ext uri="{FF2B5EF4-FFF2-40B4-BE49-F238E27FC236}">
                <a16:creationId xmlns:a16="http://schemas.microsoft.com/office/drawing/2014/main" id="{D8A9F91F-904B-19D9-D360-0A44E601310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600200"/>
            <a:ext cx="8229600" cy="4525963"/>
          </a:xfrm>
          <a:prstGeom prst="rect">
            <a:avLst/>
          </a:prstGeom>
          <a:solidFill>
            <a:srgbClr val="FFFFFF"/>
          </a:solidFill>
        </p:spPr>
      </p:pic>
      <p:sp>
        <p:nvSpPr>
          <p:cNvPr id="1031" name="Slide Number Placeholder 3">
            <a:extLst>
              <a:ext uri="{FF2B5EF4-FFF2-40B4-BE49-F238E27FC236}">
                <a16:creationId xmlns:a16="http://schemas.microsoft.com/office/drawing/2014/main" id="{AE5E2867-4604-5341-F519-9746EC14F34A}"/>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328439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14A7FAD4-79C6-806C-A168-588C0EAA8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73142" y="924398"/>
            <a:ext cx="3101656" cy="2831947"/>
          </a:xfrm>
          <a:prstGeom prst="rect">
            <a:avLst/>
          </a:prstGeom>
        </p:spPr>
      </p:pic>
      <p:pic>
        <p:nvPicPr>
          <p:cNvPr id="8" name="Picture 7" descr="Logo&#10;&#10;Description automatically generated">
            <a:extLst>
              <a:ext uri="{FF2B5EF4-FFF2-40B4-BE49-F238E27FC236}">
                <a16:creationId xmlns:a16="http://schemas.microsoft.com/office/drawing/2014/main" id="{8620B4AF-0D4C-B65E-D379-A80F9F5BF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3396" y="3970059"/>
            <a:ext cx="1594843" cy="464108"/>
          </a:xfrm>
          <a:prstGeom prst="rect">
            <a:avLst/>
          </a:prstGeom>
        </p:spPr>
      </p:pic>
      <p:pic>
        <p:nvPicPr>
          <p:cNvPr id="9" name="Picture 8" descr="U.S. Economic Development Administration (EDA) Logo">
            <a:extLst>
              <a:ext uri="{FF2B5EF4-FFF2-40B4-BE49-F238E27FC236}">
                <a16:creationId xmlns:a16="http://schemas.microsoft.com/office/drawing/2014/main" id="{BC350D40-E3FC-27B6-F2DB-765F346F63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5573" y="4019234"/>
            <a:ext cx="1357255" cy="4149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ECCF23-2604-2535-BC6D-565758349BC8}"/>
              </a:ext>
            </a:extLst>
          </p:cNvPr>
          <p:cNvSpPr txBox="1"/>
          <p:nvPr/>
        </p:nvSpPr>
        <p:spPr>
          <a:xfrm>
            <a:off x="1400208" y="4776032"/>
            <a:ext cx="6186488" cy="369332"/>
          </a:xfrm>
          <a:prstGeom prst="rect">
            <a:avLst/>
          </a:prstGeom>
          <a:noFill/>
        </p:spPr>
        <p:txBody>
          <a:bodyPr wrap="square">
            <a:spAutoFit/>
          </a:bodyPr>
          <a:lstStyle/>
          <a:p>
            <a:pPr algn="ctr" defTabSz="685800">
              <a:defRPr/>
            </a:pPr>
            <a:r>
              <a:rPr lang="en-US" b="1" dirty="0">
                <a:solidFill>
                  <a:prstClr val="black"/>
                </a:solidFill>
                <a:latin typeface="Century Gothic" panose="020B0502020202020204" pitchFamily="34" charset="0"/>
                <a:cs typeface="Segoe UI Semilight" panose="020B0402040204020203" pitchFamily="34" charset="0"/>
              </a:rPr>
              <a:t>More info at:  www.nado.org/EDDCoP</a:t>
            </a:r>
            <a:endParaRPr lang="en-US" sz="1050" b="1" dirty="0">
              <a:solidFill>
                <a:prstClr val="black"/>
              </a:solidFill>
              <a:latin typeface="Century Gothic" panose="020B0502020202020204" pitchFamily="34" charset="0"/>
              <a:cs typeface="Segoe UI Semilight" panose="020B0402040204020203" pitchFamily="34" charset="0"/>
            </a:endParaRPr>
          </a:p>
        </p:txBody>
      </p:sp>
      <p:sp>
        <p:nvSpPr>
          <p:cNvPr id="6" name="TextBox 5">
            <a:extLst>
              <a:ext uri="{FF2B5EF4-FFF2-40B4-BE49-F238E27FC236}">
                <a16:creationId xmlns:a16="http://schemas.microsoft.com/office/drawing/2014/main" id="{32C95739-F2F6-B538-63B6-BBF2975B0788}"/>
              </a:ext>
            </a:extLst>
          </p:cNvPr>
          <p:cNvSpPr txBox="1"/>
          <p:nvPr/>
        </p:nvSpPr>
        <p:spPr>
          <a:xfrm>
            <a:off x="178594" y="5464145"/>
            <a:ext cx="8965406" cy="738664"/>
          </a:xfrm>
          <a:prstGeom prst="rect">
            <a:avLst/>
          </a:prstGeom>
          <a:noFill/>
        </p:spPr>
        <p:txBody>
          <a:bodyPr wrap="square">
            <a:spAutoFit/>
          </a:bodyPr>
          <a:lstStyle/>
          <a:p>
            <a:pPr algn="ctr" defTabSz="685800">
              <a:defRPr/>
            </a:pPr>
            <a:r>
              <a:rPr lang="en-US" sz="750" dirty="0">
                <a:solidFill>
                  <a:srgbClr val="000000"/>
                </a:solidFill>
                <a:latin typeface="Helvetica" panose="020B0604020202020204" pitchFamily="34" charset="0"/>
              </a:rPr>
              <a:t>The EDD CoP is made possible through an award from the U.S. Economic Development Administration, U.S. Department of Commerce (ED22HDQ3070106).  The statements, findings, conclusions, and recommendations are those of the participants, trainers, and authors and do not necessarily reflect the views of the U.S. Economic Development Administration or the U.S. Department of Commerce.</a:t>
            </a:r>
          </a:p>
          <a:p>
            <a:pPr defTabSz="685800">
              <a:defRPr/>
            </a:pPr>
            <a:br>
              <a:rPr lang="en-US" sz="1350" dirty="0">
                <a:solidFill>
                  <a:srgbClr val="000000"/>
                </a:solidFill>
                <a:latin typeface="Helvetica" panose="020B0604020202020204" pitchFamily="34" charset="0"/>
              </a:rPr>
            </a:b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22069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9D024-78A5-4897-D9DE-D50A671690FB}"/>
              </a:ext>
            </a:extLst>
          </p:cNvPr>
          <p:cNvPicPr>
            <a:picLocks noChangeAspect="1"/>
          </p:cNvPicPr>
          <p:nvPr/>
        </p:nvPicPr>
        <p:blipFill>
          <a:blip r:embed="rId2"/>
          <a:stretch>
            <a:fillRect/>
          </a:stretch>
        </p:blipFill>
        <p:spPr>
          <a:xfrm>
            <a:off x="348068" y="1226567"/>
            <a:ext cx="3729038" cy="3300413"/>
          </a:xfrm>
          <a:prstGeom prst="rect">
            <a:avLst/>
          </a:prstGeom>
        </p:spPr>
      </p:pic>
      <p:pic>
        <p:nvPicPr>
          <p:cNvPr id="9" name="Picture 8">
            <a:extLst>
              <a:ext uri="{FF2B5EF4-FFF2-40B4-BE49-F238E27FC236}">
                <a16:creationId xmlns:a16="http://schemas.microsoft.com/office/drawing/2014/main" id="{5E79FB87-D40F-3684-34CE-57D0D52028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856352"/>
            <a:ext cx="4223932" cy="2498024"/>
          </a:xfrm>
          <a:prstGeom prst="rect">
            <a:avLst/>
          </a:prstGeom>
        </p:spPr>
      </p:pic>
      <p:sp>
        <p:nvSpPr>
          <p:cNvPr id="11" name="TextBox 10">
            <a:extLst>
              <a:ext uri="{FF2B5EF4-FFF2-40B4-BE49-F238E27FC236}">
                <a16:creationId xmlns:a16="http://schemas.microsoft.com/office/drawing/2014/main" id="{FE79244C-9A36-E528-D625-7B31F9FDC31C}"/>
              </a:ext>
            </a:extLst>
          </p:cNvPr>
          <p:cNvSpPr txBox="1"/>
          <p:nvPr/>
        </p:nvSpPr>
        <p:spPr>
          <a:xfrm>
            <a:off x="2285358" y="4946204"/>
            <a:ext cx="4573284" cy="415498"/>
          </a:xfrm>
          <a:prstGeom prst="rect">
            <a:avLst/>
          </a:prstGeom>
          <a:noFill/>
        </p:spPr>
        <p:txBody>
          <a:bodyPr wrap="square">
            <a:spAutoFit/>
          </a:bodyPr>
          <a:lstStyle/>
          <a:p>
            <a:pPr defTabSz="685800">
              <a:defRPr/>
            </a:pPr>
            <a:r>
              <a:rPr lang="en-US" sz="2100" b="1" dirty="0">
                <a:solidFill>
                  <a:prstClr val="black"/>
                </a:solidFill>
                <a:latin typeface="Century Gothic" panose="020B0502020202020204" pitchFamily="34" charset="0"/>
              </a:rPr>
              <a:t>https://www.nado.org/subscribe/</a:t>
            </a:r>
          </a:p>
        </p:txBody>
      </p:sp>
    </p:spTree>
    <p:extLst>
      <p:ext uri="{BB962C8B-B14F-4D97-AF65-F5344CB8AC3E}">
        <p14:creationId xmlns:p14="http://schemas.microsoft.com/office/powerpoint/2010/main" val="1937993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319" y="2360662"/>
            <a:ext cx="3429000" cy="3162404"/>
          </a:xfrm>
          <a:prstGeom prst="rect">
            <a:avLst/>
          </a:prstGeom>
          <a:noFill/>
        </p:spPr>
        <p:txBody>
          <a:bodyPr wrap="square" rtlCol="0">
            <a:spAutoFit/>
          </a:bodyPr>
          <a:lstStyle/>
          <a:p>
            <a:pPr algn="ctr" defTabSz="685800">
              <a:defRPr/>
            </a:pPr>
            <a:r>
              <a:rPr lang="en-US" sz="3000" b="1" dirty="0">
                <a:solidFill>
                  <a:prstClr val="black"/>
                </a:solidFill>
                <a:latin typeface="Century Gothic" panose="020B0502020202020204" pitchFamily="34" charset="0"/>
                <a:cs typeface="Segoe UI Semilight" panose="020B0402040204020203" pitchFamily="34" charset="0"/>
              </a:rPr>
              <a:t>Melissa Levy</a:t>
            </a:r>
          </a:p>
          <a:p>
            <a:pPr algn="ctr" defTabSz="685800">
              <a:defRPr/>
            </a:pPr>
            <a:endParaRPr lang="en-US" sz="3000" b="1"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350" b="1" dirty="0">
                <a:solidFill>
                  <a:prstClr val="black"/>
                </a:solidFill>
                <a:latin typeface="Century Gothic" panose="020B0502020202020204" pitchFamily="34" charset="0"/>
                <a:cs typeface="Segoe UI Semilight" panose="020B0402040204020203" pitchFamily="34" charset="0"/>
              </a:rPr>
              <a:t>Regional Development Researcher/Wealth Creation Specialist</a:t>
            </a:r>
          </a:p>
          <a:p>
            <a:pPr algn="ctr" defTabSz="685800">
              <a:defRPr/>
            </a:pPr>
            <a:r>
              <a:rPr lang="en-US" sz="1350" dirty="0">
                <a:solidFill>
                  <a:prstClr val="black"/>
                </a:solidFill>
                <a:latin typeface="Century Gothic" panose="020B0502020202020204" pitchFamily="34" charset="0"/>
                <a:cs typeface="Segoe UI Semilight" panose="020B0402040204020203" pitchFamily="34" charset="0"/>
              </a:rPr>
              <a:t>NADO Research Foundation</a:t>
            </a:r>
            <a:endParaRPr lang="en-US" sz="825" dirty="0">
              <a:solidFill>
                <a:prstClr val="black"/>
              </a:solidFill>
              <a:latin typeface="Century Gothic" panose="020B0502020202020204" pitchFamily="34" charset="0"/>
              <a:cs typeface="Segoe UI Semilight" panose="020B0402040204020203" pitchFamily="34" charset="0"/>
            </a:endParaRP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hlinkClick r:id="" action="ppaction://noaction"/>
            </a:endParaRPr>
          </a:p>
          <a:p>
            <a:pPr algn="ctr" defTabSz="685800">
              <a:defRPr/>
            </a:pPr>
            <a:r>
              <a:rPr lang="en-US" sz="1650" dirty="0">
                <a:solidFill>
                  <a:prstClr val="black"/>
                </a:solidFill>
                <a:latin typeface="Century Gothic" panose="020B0502020202020204" pitchFamily="34" charset="0"/>
                <a:cs typeface="Segoe UI Semilight" panose="020B0402040204020203" pitchFamily="34" charset="0"/>
                <a:hlinkClick r:id="rId2"/>
              </a:rPr>
              <a:t>mlevy@nado.org</a:t>
            </a:r>
            <a:r>
              <a:rPr lang="en-US" sz="1650" dirty="0">
                <a:solidFill>
                  <a:prstClr val="black"/>
                </a:solidFill>
                <a:latin typeface="Century Gothic" panose="020B0502020202020204" pitchFamily="34" charset="0"/>
                <a:cs typeface="Segoe UI Semilight" panose="020B0402040204020203" pitchFamily="34" charset="0"/>
              </a:rPr>
              <a:t> </a:t>
            </a: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3"/>
              </a:rPr>
              <a:t>www.NADO.org</a:t>
            </a:r>
            <a:br>
              <a:rPr lang="en-US" sz="1650" dirty="0">
                <a:solidFill>
                  <a:prstClr val="white">
                    <a:lumMod val="50000"/>
                  </a:prstClr>
                </a:solidFill>
                <a:latin typeface="Segoe UI Semilight" panose="020B0402040204020203" pitchFamily="34" charset="0"/>
                <a:cs typeface="Segoe UI Semilight" panose="020B0402040204020203" pitchFamily="34" charset="0"/>
              </a:rPr>
            </a:b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4"/>
              </a:rPr>
              <a:t>www.CEDSCentral.com</a:t>
            </a:r>
            <a:r>
              <a:rPr lang="en-US" sz="1650" dirty="0">
                <a:solidFill>
                  <a:prstClr val="white">
                    <a:lumMod val="50000"/>
                  </a:prstClr>
                </a:solidFill>
                <a:latin typeface="Segoe UI Semilight" panose="020B0402040204020203" pitchFamily="34" charset="0"/>
                <a:cs typeface="Segoe UI Semilight" panose="020B0402040204020203" pitchFamily="34" charset="0"/>
              </a:rPr>
              <a:t> </a:t>
            </a: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endParaRPr>
          </a:p>
        </p:txBody>
      </p:sp>
      <p:pic>
        <p:nvPicPr>
          <p:cNvPr id="2" name="Picture 1" descr="Logo&#10;&#10;Description automatically generated">
            <a:extLst>
              <a:ext uri="{FF2B5EF4-FFF2-40B4-BE49-F238E27FC236}">
                <a16:creationId xmlns:a16="http://schemas.microsoft.com/office/drawing/2014/main" id="{39EC8413-4AE7-576D-4063-311F9E4124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2981" y="2591908"/>
            <a:ext cx="2876552" cy="837092"/>
          </a:xfrm>
          <a:prstGeom prst="rect">
            <a:avLst/>
          </a:prstGeom>
        </p:spPr>
      </p:pic>
      <p:pic>
        <p:nvPicPr>
          <p:cNvPr id="4" name="Picture 3" descr="Logo, company name&#10;&#10;Description automatically generated">
            <a:extLst>
              <a:ext uri="{FF2B5EF4-FFF2-40B4-BE49-F238E27FC236}">
                <a16:creationId xmlns:a16="http://schemas.microsoft.com/office/drawing/2014/main" id="{AE1AD4E0-179C-ECF6-BF37-AD40AA0D7BE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35310" y="3757198"/>
            <a:ext cx="1400810" cy="1279000"/>
          </a:xfrm>
          <a:prstGeom prst="rect">
            <a:avLst/>
          </a:prstGeom>
        </p:spPr>
      </p:pic>
    </p:spTree>
    <p:extLst>
      <p:ext uri="{BB962C8B-B14F-4D97-AF65-F5344CB8AC3E}">
        <p14:creationId xmlns:p14="http://schemas.microsoft.com/office/powerpoint/2010/main" val="82205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74B0-C984-0589-204F-9235C13C5D98}"/>
              </a:ext>
            </a:extLst>
          </p:cNvPr>
          <p:cNvSpPr>
            <a:spLocks noGrp="1"/>
          </p:cNvSpPr>
          <p:nvPr>
            <p:ph type="title"/>
          </p:nvPr>
        </p:nvSpPr>
        <p:spPr>
          <a:xfrm>
            <a:off x="1792288" y="4800600"/>
            <a:ext cx="5486400" cy="566738"/>
          </a:xfrm>
        </p:spPr>
        <p:txBody>
          <a:bodyPr anchor="b">
            <a:normAutofit/>
          </a:bodyPr>
          <a:lstStyle/>
          <a:p>
            <a:r>
              <a:rPr lang="en-US" dirty="0"/>
              <a:t>Poll Questions</a:t>
            </a:r>
          </a:p>
        </p:txBody>
      </p:sp>
      <p:pic>
        <p:nvPicPr>
          <p:cNvPr id="6" name="Picture 5" descr="Cartoon checklist and pencil">
            <a:extLst>
              <a:ext uri="{FF2B5EF4-FFF2-40B4-BE49-F238E27FC236}">
                <a16:creationId xmlns:a16="http://schemas.microsoft.com/office/drawing/2014/main" id="{7D3292C0-63ED-5502-BF87-9B799671B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2288" y="612775"/>
            <a:ext cx="5486400" cy="4114800"/>
          </a:xfrm>
          <a:prstGeom prst="rect">
            <a:avLst/>
          </a:prstGeom>
          <a:noFill/>
        </p:spPr>
      </p:pic>
      <p:sp>
        <p:nvSpPr>
          <p:cNvPr id="16" name="Text Placeholder 3">
            <a:extLst>
              <a:ext uri="{FF2B5EF4-FFF2-40B4-BE49-F238E27FC236}">
                <a16:creationId xmlns:a16="http://schemas.microsoft.com/office/drawing/2014/main" id="{04983F94-29A8-3C68-3D09-183022FCC42A}"/>
              </a:ext>
            </a:extLst>
          </p:cNvPr>
          <p:cNvSpPr>
            <a:spLocks noGrp="1"/>
          </p:cNvSpPr>
          <p:nvPr>
            <p:ph type="body" sz="half" idx="2"/>
          </p:nvPr>
        </p:nvSpPr>
        <p:spPr>
          <a:xfrm>
            <a:off x="1792288" y="5367338"/>
            <a:ext cx="5486400" cy="804862"/>
          </a:xfrm>
        </p:spPr>
        <p:txBody>
          <a:bodyPr/>
          <a:lstStyle/>
          <a:p>
            <a:endParaRPr lang="en-US"/>
          </a:p>
        </p:txBody>
      </p:sp>
      <p:sp>
        <p:nvSpPr>
          <p:cNvPr id="18" name="Slide Number Placeholder 4">
            <a:extLst>
              <a:ext uri="{FF2B5EF4-FFF2-40B4-BE49-F238E27FC236}">
                <a16:creationId xmlns:a16="http://schemas.microsoft.com/office/drawing/2014/main" id="{DF31A7FB-0C55-64DE-C1D3-25F5780FD0B9}"/>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73504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AAC5BE-4912-45F6-BE36-C0682C302065}"/>
              </a:ext>
            </a:extLst>
          </p:cNvPr>
          <p:cNvSpPr txBox="1"/>
          <p:nvPr/>
        </p:nvSpPr>
        <p:spPr>
          <a:xfrm>
            <a:off x="568043" y="3011643"/>
            <a:ext cx="3801138" cy="1754326"/>
          </a:xfrm>
          <a:prstGeom prst="rect">
            <a:avLst/>
          </a:prstGeom>
          <a:noFill/>
        </p:spPr>
        <p:txBody>
          <a:bodyPr wrap="square" rtlCol="0">
            <a:spAutoFit/>
          </a:bodyPr>
          <a:lstStyle/>
          <a:p>
            <a:pPr defTabSz="685800">
              <a:defRPr/>
            </a:pPr>
            <a:r>
              <a:rPr lang="en-US" sz="1350" dirty="0">
                <a:solidFill>
                  <a:prstClr val="black"/>
                </a:solidFill>
                <a:latin typeface="Century Gothic" panose="020B0502020202020204" pitchFamily="34" charset="0"/>
              </a:rPr>
              <a:t>NADO provides advocacy, education, research, and training for the nation’s regional development organizations (RDOs). NADO and its members promote regional strategies, partnerships, and solutions to strengthen the economic competitiveness and quality of life across America’s local communities. </a:t>
            </a:r>
          </a:p>
        </p:txBody>
      </p:sp>
      <p:sp>
        <p:nvSpPr>
          <p:cNvPr id="8" name="Rectangle 7">
            <a:extLst>
              <a:ext uri="{FF2B5EF4-FFF2-40B4-BE49-F238E27FC236}">
                <a16:creationId xmlns:a16="http://schemas.microsoft.com/office/drawing/2014/main" id="{651002D6-1FB2-4B21-B38D-F3C7E8FFF89E}"/>
              </a:ext>
            </a:extLst>
          </p:cNvPr>
          <p:cNvSpPr/>
          <p:nvPr/>
        </p:nvSpPr>
        <p:spPr>
          <a:xfrm>
            <a:off x="4769827" y="2907769"/>
            <a:ext cx="3806131" cy="2169825"/>
          </a:xfrm>
          <a:prstGeom prst="rect">
            <a:avLst/>
          </a:prstGeom>
        </p:spPr>
        <p:txBody>
          <a:bodyPr wrap="square">
            <a:spAutoFit/>
          </a:bodyPr>
          <a:lstStyle/>
          <a:p>
            <a:pPr defTabSz="685800">
              <a:defRPr/>
            </a:pPr>
            <a:r>
              <a:rPr lang="en-US" sz="1350" dirty="0">
                <a:solidFill>
                  <a:prstClr val="black"/>
                </a:solidFill>
                <a:latin typeface="Century Gothic" panose="020B0502020202020204" pitchFamily="34" charset="0"/>
              </a:rPr>
              <a:t>The NADO Research Foundation provides education, research, and training designed for RDO executive leadership, staff, and policy board members. It examines new and innovative practices in regional development and strives to improve the organizational and professional capacity of regional development organizations and their partners.</a:t>
            </a:r>
          </a:p>
        </p:txBody>
      </p:sp>
      <p:cxnSp>
        <p:nvCxnSpPr>
          <p:cNvPr id="10" name="Straight Connector 9">
            <a:extLst>
              <a:ext uri="{FF2B5EF4-FFF2-40B4-BE49-F238E27FC236}">
                <a16:creationId xmlns:a16="http://schemas.microsoft.com/office/drawing/2014/main" id="{635CBC9E-6492-4BDD-98B6-E77655C07383}"/>
              </a:ext>
            </a:extLst>
          </p:cNvPr>
          <p:cNvCxnSpPr>
            <a:cxnSpLocks/>
          </p:cNvCxnSpPr>
          <p:nvPr/>
        </p:nvCxnSpPr>
        <p:spPr>
          <a:xfrm>
            <a:off x="4369181" y="2604373"/>
            <a:ext cx="0" cy="2321519"/>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051DBAA-E917-4BD2-93E8-4743CE5112ED}"/>
              </a:ext>
            </a:extLst>
          </p:cNvPr>
          <p:cNvSpPr txBox="1"/>
          <p:nvPr/>
        </p:nvSpPr>
        <p:spPr>
          <a:xfrm>
            <a:off x="3353384" y="5427078"/>
            <a:ext cx="2555262" cy="380873"/>
          </a:xfrm>
          <a:prstGeom prst="rect">
            <a:avLst/>
          </a:prstGeom>
          <a:noFill/>
        </p:spPr>
        <p:txBody>
          <a:bodyPr wrap="square" rtlCol="0">
            <a:spAutoFit/>
          </a:bodyPr>
          <a:lstStyle/>
          <a:p>
            <a:pPr defTabSz="685800">
              <a:defRPr/>
            </a:pPr>
            <a:r>
              <a:rPr lang="en-US" sz="1875" dirty="0">
                <a:solidFill>
                  <a:prstClr val="black"/>
                </a:solidFill>
                <a:latin typeface="Century Gothic" panose="020B0502020202020204" pitchFamily="34" charset="0"/>
              </a:rPr>
              <a:t>www.NADO.org </a:t>
            </a:r>
          </a:p>
        </p:txBody>
      </p:sp>
      <p:pic>
        <p:nvPicPr>
          <p:cNvPr id="3" name="Picture 2" descr="Logo&#10;&#10;Description automatically generated">
            <a:extLst>
              <a:ext uri="{FF2B5EF4-FFF2-40B4-BE49-F238E27FC236}">
                <a16:creationId xmlns:a16="http://schemas.microsoft.com/office/drawing/2014/main" id="{D7FD76D2-0628-8BE6-D9D3-40A5D00A47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4964" y="1927715"/>
            <a:ext cx="2160275" cy="62865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ADB99A4C-B201-40DA-E07F-DFE9147AB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743" y="1879709"/>
            <a:ext cx="2160275" cy="724664"/>
          </a:xfrm>
          <a:prstGeom prst="rect">
            <a:avLst/>
          </a:prstGeom>
        </p:spPr>
      </p:pic>
    </p:spTree>
    <p:extLst>
      <p:ext uri="{BB962C8B-B14F-4D97-AF65-F5344CB8AC3E}">
        <p14:creationId xmlns:p14="http://schemas.microsoft.com/office/powerpoint/2010/main" val="148398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319" y="2360662"/>
            <a:ext cx="3429000" cy="2654573"/>
          </a:xfrm>
          <a:prstGeom prst="rect">
            <a:avLst/>
          </a:prstGeom>
          <a:noFill/>
        </p:spPr>
        <p:txBody>
          <a:bodyPr wrap="square" rtlCol="0">
            <a:spAutoFit/>
          </a:bodyPr>
          <a:lstStyle/>
          <a:p>
            <a:pPr algn="ctr" defTabSz="685800">
              <a:defRPr/>
            </a:pPr>
            <a:r>
              <a:rPr lang="en-US" sz="3000" b="1" dirty="0">
                <a:solidFill>
                  <a:prstClr val="black"/>
                </a:solidFill>
                <a:latin typeface="Century Gothic" panose="020B0502020202020204" pitchFamily="34" charset="0"/>
                <a:cs typeface="Segoe UI Semilight" panose="020B0402040204020203" pitchFamily="34" charset="0"/>
              </a:rPr>
              <a:t>Melissa Levy</a:t>
            </a:r>
          </a:p>
          <a:p>
            <a:pPr algn="ctr" defTabSz="685800">
              <a:defRPr/>
            </a:pPr>
            <a:endParaRPr lang="en-US" sz="3000" b="1"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350" b="1" dirty="0">
                <a:solidFill>
                  <a:prstClr val="black"/>
                </a:solidFill>
                <a:latin typeface="Century Gothic" panose="020B0502020202020204" pitchFamily="34" charset="0"/>
                <a:cs typeface="Segoe UI Semilight" panose="020B0402040204020203" pitchFamily="34" charset="0"/>
              </a:rPr>
              <a:t>Regional Development Researcher/Wealth Creation Specialist</a:t>
            </a:r>
          </a:p>
          <a:p>
            <a:pPr algn="ctr" defTabSz="685800">
              <a:defRPr/>
            </a:pPr>
            <a:r>
              <a:rPr lang="en-US" sz="1350" dirty="0">
                <a:solidFill>
                  <a:prstClr val="black"/>
                </a:solidFill>
                <a:latin typeface="Century Gothic" panose="020B0502020202020204" pitchFamily="34" charset="0"/>
                <a:cs typeface="Segoe UI Semilight" panose="020B0402040204020203" pitchFamily="34" charset="0"/>
              </a:rPr>
              <a:t>NADO Research Foundation</a:t>
            </a:r>
            <a:endParaRPr lang="en-US" sz="825" dirty="0">
              <a:solidFill>
                <a:prstClr val="black"/>
              </a:solidFill>
              <a:latin typeface="Century Gothic" panose="020B0502020202020204" pitchFamily="34" charset="0"/>
              <a:cs typeface="Segoe UI Semilight" panose="020B0402040204020203" pitchFamily="34" charset="0"/>
            </a:endParaRP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hlinkClick r:id="" action="ppaction://noaction"/>
            </a:endParaRPr>
          </a:p>
          <a:p>
            <a:pPr algn="ctr" defTabSz="685800">
              <a:defRPr/>
            </a:pPr>
            <a:r>
              <a:rPr lang="en-US" sz="1650" dirty="0">
                <a:solidFill>
                  <a:prstClr val="black"/>
                </a:solidFill>
                <a:latin typeface="Century Gothic" panose="020B0502020202020204" pitchFamily="34" charset="0"/>
                <a:cs typeface="Segoe UI Semilight" panose="020B0402040204020203" pitchFamily="34" charset="0"/>
                <a:hlinkClick r:id="rId2"/>
              </a:rPr>
              <a:t>mlevy@nado.org</a:t>
            </a:r>
            <a:r>
              <a:rPr lang="en-US" sz="1650" dirty="0">
                <a:solidFill>
                  <a:prstClr val="black"/>
                </a:solidFill>
                <a:latin typeface="Century Gothic" panose="020B0502020202020204" pitchFamily="34" charset="0"/>
                <a:cs typeface="Segoe UI Semilight" panose="020B0402040204020203" pitchFamily="34" charset="0"/>
              </a:rPr>
              <a:t> </a:t>
            </a:r>
          </a:p>
          <a:p>
            <a:pPr algn="ctr" defTabSz="685800">
              <a:defRPr/>
            </a:pP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3"/>
              </a:rPr>
              <a:t>www.NADO.org</a:t>
            </a:r>
            <a:br>
              <a:rPr lang="en-US" sz="1650" dirty="0">
                <a:solidFill>
                  <a:prstClr val="white">
                    <a:lumMod val="50000"/>
                  </a:prstClr>
                </a:solidFill>
                <a:latin typeface="Segoe UI Semilight" panose="020B0402040204020203" pitchFamily="34" charset="0"/>
                <a:cs typeface="Segoe UI Semilight" panose="020B0402040204020203" pitchFamily="34" charset="0"/>
              </a:rPr>
            </a:br>
            <a:endParaRPr lang="en-US" sz="1650" dirty="0">
              <a:solidFill>
                <a:prstClr val="black"/>
              </a:solidFill>
              <a:latin typeface="Century Gothic" panose="020B0502020202020204" pitchFamily="34" charset="0"/>
              <a:cs typeface="Segoe UI Semilight" panose="020B0402040204020203" pitchFamily="34" charset="0"/>
            </a:endParaRPr>
          </a:p>
        </p:txBody>
      </p:sp>
      <p:pic>
        <p:nvPicPr>
          <p:cNvPr id="2" name="Picture 1" descr="Logo&#10;&#10;Description automatically generated">
            <a:extLst>
              <a:ext uri="{FF2B5EF4-FFF2-40B4-BE49-F238E27FC236}">
                <a16:creationId xmlns:a16="http://schemas.microsoft.com/office/drawing/2014/main" id="{39EC8413-4AE7-576D-4063-311F9E412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981" y="2591908"/>
            <a:ext cx="2876552" cy="837092"/>
          </a:xfrm>
          <a:prstGeom prst="rect">
            <a:avLst/>
          </a:prstGeom>
        </p:spPr>
      </p:pic>
      <p:pic>
        <p:nvPicPr>
          <p:cNvPr id="4" name="Picture 3" descr="Logo, company name&#10;&#10;Description automatically generated">
            <a:extLst>
              <a:ext uri="{FF2B5EF4-FFF2-40B4-BE49-F238E27FC236}">
                <a16:creationId xmlns:a16="http://schemas.microsoft.com/office/drawing/2014/main" id="{AE1AD4E0-179C-ECF6-BF37-AD40AA0D7B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35310" y="3757198"/>
            <a:ext cx="1400810" cy="1279000"/>
          </a:xfrm>
          <a:prstGeom prst="rect">
            <a:avLst/>
          </a:prstGeom>
        </p:spPr>
      </p:pic>
    </p:spTree>
    <p:extLst>
      <p:ext uri="{BB962C8B-B14F-4D97-AF65-F5344CB8AC3E}">
        <p14:creationId xmlns:p14="http://schemas.microsoft.com/office/powerpoint/2010/main" val="5627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EC422-BA37-6A8B-B6E5-B96717B12453}"/>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CA9F2555-2E2A-5967-5720-2725FC1C2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7858"/>
            <a:ext cx="9909728" cy="4525963"/>
          </a:xfrm>
          <a:prstGeom prst="rect">
            <a:avLst/>
          </a:prstGeom>
        </p:spPr>
      </p:pic>
      <p:sp>
        <p:nvSpPr>
          <p:cNvPr id="3" name="TextBox 2">
            <a:extLst>
              <a:ext uri="{FF2B5EF4-FFF2-40B4-BE49-F238E27FC236}">
                <a16:creationId xmlns:a16="http://schemas.microsoft.com/office/drawing/2014/main" id="{37AD7BD0-D74F-FA5A-975D-27BC1298C945}"/>
              </a:ext>
            </a:extLst>
          </p:cNvPr>
          <p:cNvSpPr txBox="1"/>
          <p:nvPr/>
        </p:nvSpPr>
        <p:spPr>
          <a:xfrm>
            <a:off x="725214" y="274638"/>
            <a:ext cx="7114739" cy="523220"/>
          </a:xfrm>
          <a:prstGeom prst="rect">
            <a:avLst/>
          </a:prstGeom>
          <a:noFill/>
        </p:spPr>
        <p:txBody>
          <a:bodyPr wrap="square" rtlCol="0">
            <a:spAutoFit/>
          </a:bodyPr>
          <a:lstStyle/>
          <a:p>
            <a:r>
              <a:rPr lang="en-US" sz="2800" dirty="0">
                <a:hlinkClick r:id="rId3"/>
              </a:rPr>
              <a:t>WealthWorks Website - www.wealthworks.org</a:t>
            </a:r>
            <a:r>
              <a:rPr lang="en-US" sz="2800" dirty="0"/>
              <a:t> </a:t>
            </a:r>
          </a:p>
        </p:txBody>
      </p:sp>
    </p:spTree>
    <p:extLst>
      <p:ext uri="{BB962C8B-B14F-4D97-AF65-F5344CB8AC3E}">
        <p14:creationId xmlns:p14="http://schemas.microsoft.com/office/powerpoint/2010/main" val="348336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8C01B-6974-24A4-A607-9E795CC3B8F4}"/>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DDAE5FDB-6D18-1C81-4FF2-C86B96126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3" y="1095410"/>
            <a:ext cx="7772400" cy="5762590"/>
          </a:xfrm>
          <a:prstGeom prst="rect">
            <a:avLst/>
          </a:prstGeom>
        </p:spPr>
      </p:pic>
      <p:sp>
        <p:nvSpPr>
          <p:cNvPr id="2" name="TextBox 1">
            <a:extLst>
              <a:ext uri="{FF2B5EF4-FFF2-40B4-BE49-F238E27FC236}">
                <a16:creationId xmlns:a16="http://schemas.microsoft.com/office/drawing/2014/main" id="{0D6F3B93-7EC8-0F02-A057-3A30C8CE9974}"/>
              </a:ext>
            </a:extLst>
          </p:cNvPr>
          <p:cNvSpPr txBox="1"/>
          <p:nvPr/>
        </p:nvSpPr>
        <p:spPr>
          <a:xfrm>
            <a:off x="725214" y="274638"/>
            <a:ext cx="7114739" cy="954107"/>
          </a:xfrm>
          <a:prstGeom prst="rect">
            <a:avLst/>
          </a:prstGeom>
          <a:noFill/>
        </p:spPr>
        <p:txBody>
          <a:bodyPr wrap="square" rtlCol="0">
            <a:spAutoFit/>
          </a:bodyPr>
          <a:lstStyle/>
          <a:p>
            <a:r>
              <a:rPr lang="en-US" sz="2800" dirty="0"/>
              <a:t>NADO Wealth Creation Website – </a:t>
            </a:r>
            <a:r>
              <a:rPr lang="en-US" sz="2800" dirty="0">
                <a:hlinkClick r:id="rId3"/>
              </a:rPr>
              <a:t>www.nado.org/wealthcreation</a:t>
            </a:r>
            <a:r>
              <a:rPr lang="en-US" sz="2800" dirty="0"/>
              <a:t> </a:t>
            </a:r>
          </a:p>
        </p:txBody>
      </p:sp>
    </p:spTree>
    <p:extLst>
      <p:ext uri="{BB962C8B-B14F-4D97-AF65-F5344CB8AC3E}">
        <p14:creationId xmlns:p14="http://schemas.microsoft.com/office/powerpoint/2010/main" val="406282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1DFB-A2EA-5E65-717B-67A9CFA157FA}"/>
              </a:ext>
            </a:extLst>
          </p:cNvPr>
          <p:cNvSpPr>
            <a:spLocks noGrp="1"/>
          </p:cNvSpPr>
          <p:nvPr>
            <p:ph type="title"/>
          </p:nvPr>
        </p:nvSpPr>
        <p:spPr>
          <a:xfrm>
            <a:off x="457200" y="274638"/>
            <a:ext cx="8229600" cy="1143000"/>
          </a:xfrm>
        </p:spPr>
        <p:txBody>
          <a:bodyPr anchor="ctr">
            <a:normAutofit/>
          </a:bodyPr>
          <a:lstStyle/>
          <a:p>
            <a:pPr>
              <a:lnSpc>
                <a:spcPct val="90000"/>
              </a:lnSpc>
            </a:pPr>
            <a:r>
              <a:rPr lang="en-US" sz="2400" b="1" dirty="0">
                <a:latin typeface="Aptos Display" panose="020B0004020202020204" pitchFamily="34" charset="0"/>
              </a:rPr>
              <a:t>EDD Wealth Creation Summit -  Greenville, South Carolina</a:t>
            </a:r>
          </a:p>
          <a:p>
            <a:pPr>
              <a:lnSpc>
                <a:spcPct val="90000"/>
              </a:lnSpc>
            </a:pPr>
            <a:r>
              <a:rPr lang="en-US" sz="2400" dirty="0"/>
              <a:t>July 31-August 2, 2024</a:t>
            </a:r>
          </a:p>
        </p:txBody>
      </p:sp>
      <p:pic>
        <p:nvPicPr>
          <p:cNvPr id="1026" name="Picture 2">
            <a:extLst>
              <a:ext uri="{FF2B5EF4-FFF2-40B4-BE49-F238E27FC236}">
                <a16:creationId xmlns:a16="http://schemas.microsoft.com/office/drawing/2014/main" id="{D8A9F91F-904B-19D9-D360-0A44E601310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600200"/>
            <a:ext cx="8229600" cy="4525963"/>
          </a:xfrm>
          <a:prstGeom prst="rect">
            <a:avLst/>
          </a:prstGeom>
          <a:solidFill>
            <a:srgbClr val="FFFFFF"/>
          </a:solidFill>
        </p:spPr>
      </p:pic>
      <p:sp>
        <p:nvSpPr>
          <p:cNvPr id="1031" name="Slide Number Placeholder 3">
            <a:extLst>
              <a:ext uri="{FF2B5EF4-FFF2-40B4-BE49-F238E27FC236}">
                <a16:creationId xmlns:a16="http://schemas.microsoft.com/office/drawing/2014/main" id="{AE5E2867-4604-5341-F519-9746EC14F34A}"/>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313168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B3C0F-75AB-4D0A-879B-D1A9124825DC}"/>
              </a:ext>
            </a:extLst>
          </p:cNvPr>
          <p:cNvSpPr>
            <a:spLocks noGrp="1"/>
          </p:cNvSpPr>
          <p:nvPr>
            <p:ph type="title"/>
          </p:nvPr>
        </p:nvSpPr>
        <p:spPr>
          <a:xfrm>
            <a:off x="2431488" y="362193"/>
            <a:ext cx="4345109" cy="553998"/>
          </a:xfrm>
          <a:prstGeom prst="rect">
            <a:avLst/>
          </a:prstGeom>
        </p:spPr>
        <p:txBody>
          <a:bodyPr wrap="square">
            <a:spAutoFit/>
          </a:bodyPr>
          <a:lstStyle/>
          <a:p>
            <a:pPr algn="ctr"/>
            <a:r>
              <a:rPr lang="en-US" sz="3000" b="1" dirty="0">
                <a:latin typeface="Century Gothic" panose="020B0502020202020204" pitchFamily="34" charset="0"/>
                <a:ea typeface="Tahoma" panose="020B0604030504040204" pitchFamily="34" charset="0"/>
                <a:cs typeface="Tahoma" panose="020B0604030504040204" pitchFamily="34" charset="0"/>
              </a:rPr>
              <a:t>Today’s Presenters</a:t>
            </a:r>
          </a:p>
        </p:txBody>
      </p:sp>
      <p:sp>
        <p:nvSpPr>
          <p:cNvPr id="18" name="Rectangle 17">
            <a:extLst>
              <a:ext uri="{FF2B5EF4-FFF2-40B4-BE49-F238E27FC236}">
                <a16:creationId xmlns:a16="http://schemas.microsoft.com/office/drawing/2014/main" id="{08682FCA-7E9E-40BA-BD0E-8461D7319F45}"/>
              </a:ext>
            </a:extLst>
          </p:cNvPr>
          <p:cNvSpPr/>
          <p:nvPr/>
        </p:nvSpPr>
        <p:spPr>
          <a:xfrm>
            <a:off x="216533" y="4926905"/>
            <a:ext cx="7924800" cy="507831"/>
          </a:xfrm>
          <a:prstGeom prst="rect">
            <a:avLst/>
          </a:prstGeom>
        </p:spPr>
        <p:txBody>
          <a:bodyPr wrap="square">
            <a:spAutoFit/>
          </a:bodyPr>
          <a:lstStyle/>
          <a:p>
            <a:pPr defTabSz="685800">
              <a:defRPr/>
            </a:pP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(Moderator) </a:t>
            </a:r>
            <a:r>
              <a:rPr lang="en-US" sz="135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Melissa Levy</a:t>
            </a: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Regional Development Researcher/Wealth Creation Specialist</a:t>
            </a:r>
            <a:b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NADO Research Foundation </a:t>
            </a:r>
          </a:p>
        </p:txBody>
      </p:sp>
      <p:sp>
        <p:nvSpPr>
          <p:cNvPr id="2" name="Rectangle 1">
            <a:extLst>
              <a:ext uri="{FF2B5EF4-FFF2-40B4-BE49-F238E27FC236}">
                <a16:creationId xmlns:a16="http://schemas.microsoft.com/office/drawing/2014/main" id="{335B8B01-0BA8-465F-AEF2-E3189BA5EB82}"/>
              </a:ext>
            </a:extLst>
          </p:cNvPr>
          <p:cNvSpPr/>
          <p:nvPr/>
        </p:nvSpPr>
        <p:spPr>
          <a:xfrm>
            <a:off x="216533" y="1479080"/>
            <a:ext cx="8939559" cy="553998"/>
          </a:xfrm>
          <a:prstGeom prst="rect">
            <a:avLst/>
          </a:prstGeom>
        </p:spPr>
        <p:txBody>
          <a:bodyPr wrap="square">
            <a:spAutoFit/>
          </a:bodyPr>
          <a:lstStyle/>
          <a:p>
            <a:pPr defTabSz="685800">
              <a:defRPr/>
            </a:pPr>
            <a:r>
              <a:rPr lang="en-US" sz="1500" b="1" dirty="0" err="1">
                <a:solidFill>
                  <a:prstClr val="black"/>
                </a:solidFill>
                <a:latin typeface="Century Gothic" panose="020B0502020202020204" pitchFamily="34" charset="0"/>
                <a:ea typeface="Calibri" panose="020F0502020204030204" pitchFamily="34" charset="0"/>
                <a:cs typeface="Times New Roman" panose="02020603050405020304" pitchFamily="18" charset="0"/>
              </a:rPr>
              <a:t>Cheryal</a:t>
            </a:r>
            <a:r>
              <a:rPr lang="en-US" sz="1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Lee Hills, </a:t>
            </a: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Executive Director</a:t>
            </a:r>
            <a:b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Region Five Development Commission </a:t>
            </a:r>
          </a:p>
        </p:txBody>
      </p:sp>
      <p:sp>
        <p:nvSpPr>
          <p:cNvPr id="3" name="Rectangle 2">
            <a:extLst>
              <a:ext uri="{FF2B5EF4-FFF2-40B4-BE49-F238E27FC236}">
                <a16:creationId xmlns:a16="http://schemas.microsoft.com/office/drawing/2014/main" id="{400E8E4B-68C1-F203-5F6E-42894C4437BF}"/>
              </a:ext>
            </a:extLst>
          </p:cNvPr>
          <p:cNvSpPr/>
          <p:nvPr/>
        </p:nvSpPr>
        <p:spPr>
          <a:xfrm>
            <a:off x="4178933" y="1479080"/>
            <a:ext cx="4992413" cy="553998"/>
          </a:xfrm>
          <a:prstGeom prst="rect">
            <a:avLst/>
          </a:prstGeom>
        </p:spPr>
        <p:txBody>
          <a:bodyPr wrap="square">
            <a:spAutoFit/>
          </a:bodyPr>
          <a:lstStyle/>
          <a:p>
            <a:pPr defTabSz="685800">
              <a:defRPr/>
            </a:pPr>
            <a:r>
              <a:rPr lang="en-US" sz="1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Bonita Robertson-Hardy</a:t>
            </a: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Co-Executive Director</a:t>
            </a:r>
          </a:p>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Aspen Institute, Community Strategies Group</a:t>
            </a:r>
          </a:p>
        </p:txBody>
      </p:sp>
      <p:pic>
        <p:nvPicPr>
          <p:cNvPr id="15" name="Picture 14">
            <a:extLst>
              <a:ext uri="{FF2B5EF4-FFF2-40B4-BE49-F238E27FC236}">
                <a16:creationId xmlns:a16="http://schemas.microsoft.com/office/drawing/2014/main" id="{C440A6C5-2FFF-E723-9D15-40C2DE3A18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294" y="5530805"/>
            <a:ext cx="1421780" cy="484197"/>
          </a:xfrm>
          <a:prstGeom prst="rect">
            <a:avLst/>
          </a:prstGeom>
        </p:spPr>
      </p:pic>
      <p:pic>
        <p:nvPicPr>
          <p:cNvPr id="12" name="Picture 11" descr="A black background with blue text&#10;&#10;Description automatically generated">
            <a:extLst>
              <a:ext uri="{FF2B5EF4-FFF2-40B4-BE49-F238E27FC236}">
                <a16:creationId xmlns:a16="http://schemas.microsoft.com/office/drawing/2014/main" id="{81D71B7B-471F-F8B5-06CE-0B39E7179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9240" y="5524561"/>
            <a:ext cx="1402036" cy="600873"/>
          </a:xfrm>
          <a:prstGeom prst="rect">
            <a:avLst/>
          </a:prstGeom>
        </p:spPr>
      </p:pic>
      <p:pic>
        <p:nvPicPr>
          <p:cNvPr id="14" name="Picture 13" descr="A person smiling in a blue jacket&#10;&#10;Description automatically generated">
            <a:extLst>
              <a:ext uri="{FF2B5EF4-FFF2-40B4-BE49-F238E27FC236}">
                <a16:creationId xmlns:a16="http://schemas.microsoft.com/office/drawing/2014/main" id="{53B66647-EF4C-AA85-DD7B-8D92101CA9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3760" y="2273744"/>
            <a:ext cx="2070682" cy="2070682"/>
          </a:xfrm>
          <a:prstGeom prst="rect">
            <a:avLst/>
          </a:prstGeom>
        </p:spPr>
      </p:pic>
      <p:pic>
        <p:nvPicPr>
          <p:cNvPr id="3076" name="Picture 4">
            <a:extLst>
              <a:ext uri="{FF2B5EF4-FFF2-40B4-BE49-F238E27FC236}">
                <a16:creationId xmlns:a16="http://schemas.microsoft.com/office/drawing/2014/main" id="{B1DF6F05-CA82-C5D6-C9E8-3DB22A0CFB8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4217" y="2273744"/>
            <a:ext cx="2070681" cy="207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632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owerpoint 2013 05 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2013 05 30</Template>
  <TotalTime>356</TotalTime>
  <Words>1511</Words>
  <Application>Microsoft Macintosh PowerPoint</Application>
  <PresentationFormat>On-screen Show (4:3)</PresentationFormat>
  <Paragraphs>175</Paragraphs>
  <Slides>29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Aptos Display</vt:lpstr>
      <vt:lpstr>Arial</vt:lpstr>
      <vt:lpstr>Calibri</vt:lpstr>
      <vt:lpstr>Century Gothic</vt:lpstr>
      <vt:lpstr>Estrangelo Edessa</vt:lpstr>
      <vt:lpstr>Gill Sans</vt:lpstr>
      <vt:lpstr>Helvetica</vt:lpstr>
      <vt:lpstr>Segoe UI Semilight</vt:lpstr>
      <vt:lpstr>Symbol</vt:lpstr>
      <vt:lpstr>Verdana</vt:lpstr>
      <vt:lpstr>Wingdings</vt:lpstr>
      <vt:lpstr>Powerpoint 2013 05 30</vt:lpstr>
      <vt:lpstr>PowerPoint Presentation</vt:lpstr>
      <vt:lpstr>PowerPoint Presentation</vt:lpstr>
      <vt:lpstr>Poll Questions</vt:lpstr>
      <vt:lpstr>PowerPoint Presentation</vt:lpstr>
      <vt:lpstr>PowerPoint Presentation</vt:lpstr>
      <vt:lpstr>PowerPoint Presentation</vt:lpstr>
      <vt:lpstr>PowerPoint Presentation</vt:lpstr>
      <vt:lpstr>EDD Wealth Creation Summit -  Greenville, South Carolina July 31-August 2, 2024</vt:lpstr>
      <vt:lpstr>Today’s Presenters</vt:lpstr>
      <vt:lpstr>WealthWorks… </vt:lpstr>
      <vt:lpstr>Principles of Wealth Creation</vt:lpstr>
      <vt:lpstr> #1: Investing in and Building 8 Capitals </vt:lpstr>
      <vt:lpstr>PowerPoint Presentation</vt:lpstr>
      <vt:lpstr>#2: Wealth without Ownership isn’t Rooted</vt:lpstr>
      <vt:lpstr>Making Wealth Stick: Local Ownership and Control</vt:lpstr>
      <vt:lpstr>#3: Build Lasting Livelihoods</vt:lpstr>
      <vt:lpstr>#4: Tie wealth to place and connect regionally</vt:lpstr>
      <vt:lpstr>Connecting a Value Chain</vt:lpstr>
      <vt:lpstr>Value Chain Example</vt:lpstr>
      <vt:lpstr>A Continuum for EDDs</vt:lpstr>
      <vt:lpstr>WealthWorks Regional Hubs</vt:lpstr>
      <vt:lpstr>Poll Question</vt:lpstr>
      <vt:lpstr>Cheryal Lee Hills</vt:lpstr>
      <vt:lpstr>Bonita Robertson-Hardy</vt:lpstr>
      <vt:lpstr>Breakout Discussion Questions</vt:lpstr>
      <vt:lpstr>EDD Wealth Creation Summit -  Greenville, South Carolina July 31-August 2, 2024</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Markley</dc:creator>
  <cp:lastModifiedBy>Melissa Levy (Jim's Wife)</cp:lastModifiedBy>
  <cp:revision>28</cp:revision>
  <cp:lastPrinted>2023-08-10T19:15:20Z</cp:lastPrinted>
  <dcterms:created xsi:type="dcterms:W3CDTF">2014-09-09T11:43:06Z</dcterms:created>
  <dcterms:modified xsi:type="dcterms:W3CDTF">2024-03-28T17:29:46Z</dcterms:modified>
</cp:coreProperties>
</file>