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9"/>
  </p:notesMasterIdLst>
  <p:sldIdLst>
    <p:sldId id="256" r:id="rId5"/>
    <p:sldId id="2683" r:id="rId6"/>
    <p:sldId id="2677" r:id="rId7"/>
    <p:sldId id="2733" r:id="rId8"/>
    <p:sldId id="2738" r:id="rId9"/>
    <p:sldId id="2688" r:id="rId10"/>
    <p:sldId id="2716" r:id="rId11"/>
    <p:sldId id="263" r:id="rId12"/>
    <p:sldId id="2737" r:id="rId13"/>
    <p:sldId id="2695" r:id="rId14"/>
    <p:sldId id="2731" r:id="rId15"/>
    <p:sldId id="2735" r:id="rId16"/>
    <p:sldId id="2732" r:id="rId17"/>
    <p:sldId id="2673" r:id="rId18"/>
  </p:sldIdLst>
  <p:sldSz cx="12192000" cy="6858000"/>
  <p:notesSz cx="6858000" cy="9144000"/>
  <p:embeddedFontLst>
    <p:embeddedFont>
      <p:font typeface="Lato Black" panose="020F0A02020204030203" pitchFamily="34" charset="0"/>
      <p:bold r:id="rId20"/>
      <p:boldItalic r:id="rId21"/>
    </p:embeddedFont>
    <p:embeddedFont>
      <p:font typeface="Merriweather" panose="00000500000000000000" pitchFamily="2"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SCG/CAC" initials="NOSCG/CAC" lastIdx="4" clrIdx="0">
    <p:extLst>
      <p:ext uri="{19B8F6BF-5375-455C-9EA6-DF929625EA0E}">
        <p15:presenceInfo xmlns:p15="http://schemas.microsoft.com/office/powerpoint/2012/main" userId="NOSCG/CA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001132"/>
    <a:srgbClr val="001848"/>
    <a:srgbClr val="B00000"/>
    <a:srgbClr val="0B182F"/>
    <a:srgbClr val="13284D"/>
    <a:srgbClr val="162E5A"/>
    <a:srgbClr val="1F417F"/>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0" autoAdjust="0"/>
    <p:restoredTop sz="73537" autoAdjust="0"/>
  </p:normalViewPr>
  <p:slideViewPr>
    <p:cSldViewPr snapToGrid="0">
      <p:cViewPr varScale="1">
        <p:scale>
          <a:sx n="46" d="100"/>
          <a:sy n="46" d="100"/>
        </p:scale>
        <p:origin x="1296" y="44"/>
      </p:cViewPr>
      <p:guideLst/>
    </p:cSldViewPr>
  </p:slideViewPr>
  <p:outlineViewPr>
    <p:cViewPr>
      <p:scale>
        <a:sx n="33" d="100"/>
        <a:sy n="33" d="100"/>
      </p:scale>
      <p:origin x="0" y="-6604"/>
    </p:cViewPr>
  </p:outlineViewPr>
  <p:notesTextViewPr>
    <p:cViewPr>
      <p:scale>
        <a:sx n="1" d="1"/>
        <a:sy n="1" d="1"/>
      </p:scale>
      <p:origin x="0" y="0"/>
    </p:cViewPr>
  </p:notesText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BADB-2DBE-498E-8EBE-DE93E8CB22D2}"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A64A6ADF-49D6-4F32-A756-0686096B8496}">
      <dgm:prSet phldrT="[Text]"/>
      <dgm:spPr>
        <a:solidFill>
          <a:srgbClr val="8A0000"/>
        </a:solidFill>
      </dgm:spPr>
      <dgm:t>
        <a:bodyPr/>
        <a:lstStyle/>
        <a:p>
          <a:r>
            <a:rPr lang="en-US" dirty="0"/>
            <a:t>Assessment</a:t>
          </a:r>
        </a:p>
      </dgm:t>
    </dgm:pt>
    <dgm:pt modelId="{44E1FC82-913C-42A1-A9F3-E8B57C9037EB}" type="parTrans" cxnId="{F994A49B-57C7-41E0-ABA0-73ED6A7B3273}">
      <dgm:prSet/>
      <dgm:spPr/>
      <dgm:t>
        <a:bodyPr/>
        <a:lstStyle/>
        <a:p>
          <a:endParaRPr lang="en-US"/>
        </a:p>
      </dgm:t>
    </dgm:pt>
    <dgm:pt modelId="{CFB4034B-6D3B-4770-BF77-AF80B7CF24D0}" type="sibTrans" cxnId="{F994A49B-57C7-41E0-ABA0-73ED6A7B3273}">
      <dgm:prSet/>
      <dgm:spPr/>
      <dgm:t>
        <a:bodyPr/>
        <a:lstStyle/>
        <a:p>
          <a:endParaRPr lang="en-US"/>
        </a:p>
      </dgm:t>
    </dgm:pt>
    <dgm:pt modelId="{0A8B7839-00D6-40F6-AAC6-91EE8BD830A2}">
      <dgm:prSet phldrT="[Text]" custT="1"/>
      <dgm:spPr>
        <a:ln w="15875">
          <a:solidFill>
            <a:schemeClr val="tx1"/>
          </a:solidFill>
        </a:ln>
      </dgm:spPr>
      <dgm:t>
        <a:bodyPr/>
        <a:lstStyle/>
        <a:p>
          <a:pPr marL="0">
            <a:spcAft>
              <a:spcPts val="600"/>
            </a:spcAft>
            <a:buNone/>
          </a:pPr>
          <a:r>
            <a:rPr lang="en-US" sz="1200" dirty="0"/>
            <a:t>Current policies, industry, regulatory requirements, resources, organizational culture, etc.</a:t>
          </a:r>
        </a:p>
        <a:p>
          <a:pPr marL="0">
            <a:spcAft>
              <a:spcPts val="300"/>
            </a:spcAft>
            <a:buNone/>
          </a:pPr>
          <a:r>
            <a:rPr lang="en-US" sz="1200" dirty="0"/>
            <a:t>Business case, including impact on:</a:t>
          </a:r>
        </a:p>
        <a:p>
          <a:pPr marL="182880">
            <a:spcAft>
              <a:spcPts val="300"/>
            </a:spcAft>
            <a:buFont typeface="Arial" panose="020B0604020202020204" pitchFamily="34" charset="0"/>
            <a:buChar char="•"/>
          </a:pPr>
          <a:r>
            <a:rPr lang="en-US" sz="1200" dirty="0"/>
            <a:t>Productivity</a:t>
          </a:r>
        </a:p>
      </dgm:t>
    </dgm:pt>
    <dgm:pt modelId="{48339AA5-72BE-482F-BDA8-767238B6111B}" type="parTrans" cxnId="{053B2736-AE11-4AEA-8213-0813F6DE4613}">
      <dgm:prSet/>
      <dgm:spPr/>
      <dgm:t>
        <a:bodyPr/>
        <a:lstStyle/>
        <a:p>
          <a:endParaRPr lang="en-US"/>
        </a:p>
      </dgm:t>
    </dgm:pt>
    <dgm:pt modelId="{294BB656-C609-4312-B3EE-C2F4BFAEAB16}" type="sibTrans" cxnId="{053B2736-AE11-4AEA-8213-0813F6DE4613}">
      <dgm:prSet/>
      <dgm:spPr/>
      <dgm:t>
        <a:bodyPr/>
        <a:lstStyle/>
        <a:p>
          <a:endParaRPr lang="en-US"/>
        </a:p>
      </dgm:t>
    </dgm:pt>
    <dgm:pt modelId="{7362D0D4-1FE3-4225-A2E2-2FCF0B43ED2B}">
      <dgm:prSet phldrT="[Text]"/>
      <dgm:spPr>
        <a:solidFill>
          <a:srgbClr val="002060"/>
        </a:solidFill>
      </dgm:spPr>
      <dgm:t>
        <a:bodyPr/>
        <a:lstStyle/>
        <a:p>
          <a:r>
            <a:rPr lang="en-US" dirty="0"/>
            <a:t>Planning</a:t>
          </a:r>
        </a:p>
      </dgm:t>
    </dgm:pt>
    <dgm:pt modelId="{9F363089-4846-4B79-ADC8-B95320BCE258}" type="parTrans" cxnId="{9CD2F0D3-FADA-4DF8-96B4-6215A65453CE}">
      <dgm:prSet/>
      <dgm:spPr/>
      <dgm:t>
        <a:bodyPr/>
        <a:lstStyle/>
        <a:p>
          <a:endParaRPr lang="en-US"/>
        </a:p>
      </dgm:t>
    </dgm:pt>
    <dgm:pt modelId="{673DFF70-4554-4C4C-95B7-CE3F15EC95EB}" type="sibTrans" cxnId="{9CD2F0D3-FADA-4DF8-96B4-6215A65453CE}">
      <dgm:prSet/>
      <dgm:spPr/>
      <dgm:t>
        <a:bodyPr/>
        <a:lstStyle/>
        <a:p>
          <a:endParaRPr lang="en-US"/>
        </a:p>
      </dgm:t>
    </dgm:pt>
    <dgm:pt modelId="{634B1B6C-23C1-4B5A-9CF8-B63107985A9A}">
      <dgm:prSet phldrT="[Text]" custT="1"/>
      <dgm:spPr>
        <a:ln w="15875">
          <a:solidFill>
            <a:schemeClr val="tx1"/>
          </a:solidFill>
        </a:ln>
      </dgm:spPr>
      <dgm:t>
        <a:bodyPr/>
        <a:lstStyle/>
        <a:p>
          <a:pPr>
            <a:spcAft>
              <a:spcPts val="300"/>
            </a:spcAft>
          </a:pPr>
          <a:r>
            <a:rPr lang="en-US" sz="1200" dirty="0"/>
            <a:t>Identify scope, staging, and process:</a:t>
          </a:r>
        </a:p>
        <a:p>
          <a:pPr>
            <a:spcAft>
              <a:spcPts val="300"/>
            </a:spcAft>
          </a:pPr>
          <a:r>
            <a:rPr lang="en-US" sz="1200" dirty="0"/>
            <a:t>Adopt full range of RRW policies or partial?</a:t>
          </a:r>
        </a:p>
        <a:p>
          <a:pPr>
            <a:spcAft>
              <a:spcPts val="300"/>
            </a:spcAft>
          </a:pPr>
          <a:r>
            <a:rPr lang="en-US" sz="1200" dirty="0"/>
            <a:t>Staged implementation with schedule or ad hoc process?</a:t>
          </a:r>
        </a:p>
        <a:p>
          <a:pPr>
            <a:spcAft>
              <a:spcPts val="300"/>
            </a:spcAft>
          </a:pPr>
          <a:r>
            <a:rPr lang="en-US" sz="1200" dirty="0"/>
            <a:t>Dedicated implementation team or existing divisions (e.g. HR, legal, etc.)</a:t>
          </a:r>
        </a:p>
        <a:p>
          <a:pPr>
            <a:spcAft>
              <a:spcPts val="300"/>
            </a:spcAft>
          </a:pPr>
          <a:r>
            <a:rPr lang="en-US" sz="1200" dirty="0"/>
            <a:t>Mechanism for informing and engaging workforce in process?</a:t>
          </a:r>
        </a:p>
        <a:p>
          <a:pPr>
            <a:spcAft>
              <a:spcPts val="300"/>
            </a:spcAft>
          </a:pPr>
          <a:r>
            <a:rPr lang="en-US" sz="1200" dirty="0"/>
            <a:t>Engagement of unions?</a:t>
          </a:r>
        </a:p>
        <a:p>
          <a:pPr>
            <a:spcAft>
              <a:spcPts val="300"/>
            </a:spcAft>
          </a:pPr>
          <a:r>
            <a:rPr lang="en-US" sz="1200" dirty="0"/>
            <a:t>Identify and engage potential external partners (e.g., RRW/RFW initiative, treatment providers, recovery organizations, etc.)</a:t>
          </a:r>
        </a:p>
        <a:p>
          <a:pPr>
            <a:spcAft>
              <a:spcPts val="300"/>
            </a:spcAft>
          </a:pPr>
          <a:r>
            <a:rPr lang="en-US" sz="1200" dirty="0"/>
            <a:t>Availability of support (e.g., from state RRW/RFW initiative, chamber of commerce, etc.)?</a:t>
          </a:r>
        </a:p>
        <a:p>
          <a:pPr>
            <a:spcAft>
              <a:spcPts val="300"/>
            </a:spcAft>
          </a:pPr>
          <a:r>
            <a:rPr lang="en-US" sz="1200" dirty="0"/>
            <a:t>Internal and external communication</a:t>
          </a:r>
        </a:p>
      </dgm:t>
    </dgm:pt>
    <dgm:pt modelId="{D829EB2D-86E6-482C-8A6D-DFCEA9BD661A}" type="parTrans" cxnId="{5AEB6E7E-9286-4688-B191-447278E0295A}">
      <dgm:prSet/>
      <dgm:spPr/>
      <dgm:t>
        <a:bodyPr/>
        <a:lstStyle/>
        <a:p>
          <a:endParaRPr lang="en-US"/>
        </a:p>
      </dgm:t>
    </dgm:pt>
    <dgm:pt modelId="{35418264-89F1-4BC3-AFFA-BFF0682DF8FD}" type="sibTrans" cxnId="{5AEB6E7E-9286-4688-B191-447278E0295A}">
      <dgm:prSet/>
      <dgm:spPr/>
      <dgm:t>
        <a:bodyPr/>
        <a:lstStyle/>
        <a:p>
          <a:endParaRPr lang="en-US"/>
        </a:p>
      </dgm:t>
    </dgm:pt>
    <dgm:pt modelId="{8E191E38-67D9-4798-AADB-061D7D31FADE}">
      <dgm:prSet phldrT="[Text]"/>
      <dgm:spPr>
        <a:solidFill>
          <a:schemeClr val="accent6">
            <a:lumMod val="75000"/>
          </a:schemeClr>
        </a:solidFill>
      </dgm:spPr>
      <dgm:t>
        <a:bodyPr/>
        <a:lstStyle/>
        <a:p>
          <a:r>
            <a:rPr lang="en-US" dirty="0"/>
            <a:t>Implementation</a:t>
          </a:r>
        </a:p>
      </dgm:t>
    </dgm:pt>
    <dgm:pt modelId="{AF293606-1534-4ABD-8367-664336E14A6A}" type="parTrans" cxnId="{954BD8CC-9AB2-4F88-BEDD-07D1857FA140}">
      <dgm:prSet/>
      <dgm:spPr/>
      <dgm:t>
        <a:bodyPr/>
        <a:lstStyle/>
        <a:p>
          <a:endParaRPr lang="en-US"/>
        </a:p>
      </dgm:t>
    </dgm:pt>
    <dgm:pt modelId="{54B9CE04-9EC6-44ED-BD11-DE2276C134F6}" type="sibTrans" cxnId="{954BD8CC-9AB2-4F88-BEDD-07D1857FA140}">
      <dgm:prSet/>
      <dgm:spPr/>
      <dgm:t>
        <a:bodyPr/>
        <a:lstStyle/>
        <a:p>
          <a:endParaRPr lang="en-US"/>
        </a:p>
      </dgm:t>
    </dgm:pt>
    <dgm:pt modelId="{7FA833DF-55A0-4307-8CB0-74A7A3ED57F1}">
      <dgm:prSet phldrT="[Text]" custT="1"/>
      <dgm:spPr>
        <a:ln w="15875">
          <a:solidFill>
            <a:schemeClr val="tx1"/>
          </a:solidFill>
        </a:ln>
      </dgm:spPr>
      <dgm:t>
        <a:bodyPr/>
        <a:lstStyle/>
        <a:p>
          <a:pPr>
            <a:buFont typeface="Arial" panose="020B0604020202020204" pitchFamily="34" charset="0"/>
            <a:buChar char="•"/>
          </a:pPr>
          <a:r>
            <a:rPr lang="en-US" sz="1200" dirty="0"/>
            <a:t>Update policies, orientation process, employee manual/SOPs, etc. and EAP, health and disability insurance, wellness programs as needed</a:t>
          </a:r>
        </a:p>
      </dgm:t>
    </dgm:pt>
    <dgm:pt modelId="{699D6077-B42B-4A5E-AE7D-CA8DCE06D0BA}" type="parTrans" cxnId="{07AE3EB4-230F-4246-906B-C516C5BB796F}">
      <dgm:prSet/>
      <dgm:spPr/>
      <dgm:t>
        <a:bodyPr/>
        <a:lstStyle/>
        <a:p>
          <a:endParaRPr lang="en-US"/>
        </a:p>
      </dgm:t>
    </dgm:pt>
    <dgm:pt modelId="{E8D00E23-C28D-41F1-9E2C-979E618A94DF}" type="sibTrans" cxnId="{07AE3EB4-230F-4246-906B-C516C5BB796F}">
      <dgm:prSet/>
      <dgm:spPr/>
      <dgm:t>
        <a:bodyPr/>
        <a:lstStyle/>
        <a:p>
          <a:endParaRPr lang="en-US"/>
        </a:p>
      </dgm:t>
    </dgm:pt>
    <dgm:pt modelId="{D9A7D017-CE0F-47A4-B7D5-284C4EC037B5}">
      <dgm:prSet phldrT="[Text]" custT="1"/>
      <dgm:spPr>
        <a:solidFill>
          <a:srgbClr val="F6A300"/>
        </a:solidFill>
      </dgm:spPr>
      <dgm:t>
        <a:bodyPr anchor="t" anchorCtr="0"/>
        <a:lstStyle/>
        <a:p>
          <a:pPr>
            <a:spcAft>
              <a:spcPts val="0"/>
            </a:spcAft>
          </a:pPr>
          <a:r>
            <a:rPr lang="en-US" sz="3200" kern="1200" dirty="0">
              <a:solidFill>
                <a:prstClr val="white"/>
              </a:solidFill>
              <a:latin typeface="Calibri" panose="020F0502020204030204"/>
              <a:ea typeface="+mn-ea"/>
              <a:cs typeface="+mn-cs"/>
            </a:rPr>
            <a:t>Monitoring</a:t>
          </a:r>
          <a:r>
            <a:rPr lang="en-US" sz="2400" kern="1200" dirty="0">
              <a:solidFill>
                <a:prstClr val="white"/>
              </a:solidFill>
              <a:latin typeface="Calibri" panose="020F0502020204030204"/>
              <a:ea typeface="+mn-ea"/>
              <a:cs typeface="+mn-cs"/>
            </a:rPr>
            <a:t> </a:t>
          </a:r>
        </a:p>
      </dgm:t>
    </dgm:pt>
    <dgm:pt modelId="{42FEE9E0-50C9-457E-AD96-A78341BD90B6}" type="parTrans" cxnId="{2CE08E4F-C68C-4483-8912-27E75FBE6D32}">
      <dgm:prSet/>
      <dgm:spPr/>
      <dgm:t>
        <a:bodyPr/>
        <a:lstStyle/>
        <a:p>
          <a:endParaRPr lang="en-US"/>
        </a:p>
      </dgm:t>
    </dgm:pt>
    <dgm:pt modelId="{84632D4A-A878-4B37-9052-4E10DF455763}" type="sibTrans" cxnId="{2CE08E4F-C68C-4483-8912-27E75FBE6D32}">
      <dgm:prSet/>
      <dgm:spPr/>
      <dgm:t>
        <a:bodyPr/>
        <a:lstStyle/>
        <a:p>
          <a:endParaRPr lang="en-US"/>
        </a:p>
      </dgm:t>
    </dgm:pt>
    <dgm:pt modelId="{C3A025C0-C25A-4189-85FC-B06AEB7E01B9}">
      <dgm:prSet custT="1"/>
      <dgm:spPr>
        <a:ln w="15875">
          <a:solidFill>
            <a:schemeClr val="tx1"/>
          </a:solidFill>
        </a:ln>
      </dgm:spPr>
      <dgm:t>
        <a:bodyPr/>
        <a:lstStyle/>
        <a:p>
          <a:pPr marL="182880">
            <a:spcAft>
              <a:spcPts val="300"/>
            </a:spcAft>
            <a:buFont typeface="Arial" panose="020B0604020202020204" pitchFamily="34" charset="0"/>
            <a:buChar char="•"/>
          </a:pPr>
          <a:r>
            <a:rPr lang="en-US" sz="1200" dirty="0"/>
            <a:t>Absenteeism</a:t>
          </a:r>
        </a:p>
      </dgm:t>
    </dgm:pt>
    <dgm:pt modelId="{A5BAE386-CEF0-43A3-80C4-7825B9360132}" type="parTrans" cxnId="{DFB396F9-66E7-48E6-8A48-7A389D706881}">
      <dgm:prSet/>
      <dgm:spPr/>
      <dgm:t>
        <a:bodyPr/>
        <a:lstStyle/>
        <a:p>
          <a:endParaRPr lang="en-US"/>
        </a:p>
      </dgm:t>
    </dgm:pt>
    <dgm:pt modelId="{601E4307-2056-409C-A30E-C4108535A0BD}" type="sibTrans" cxnId="{DFB396F9-66E7-48E6-8A48-7A389D706881}">
      <dgm:prSet/>
      <dgm:spPr/>
      <dgm:t>
        <a:bodyPr/>
        <a:lstStyle/>
        <a:p>
          <a:endParaRPr lang="en-US"/>
        </a:p>
      </dgm:t>
    </dgm:pt>
    <dgm:pt modelId="{8B2C82BD-599B-4767-8283-5D7C2ACDECDD}">
      <dgm:prSet custT="1"/>
      <dgm:spPr>
        <a:ln w="15875">
          <a:solidFill>
            <a:schemeClr val="tx1"/>
          </a:solidFill>
        </a:ln>
      </dgm:spPr>
      <dgm:t>
        <a:bodyPr/>
        <a:lstStyle/>
        <a:p>
          <a:pPr marL="182880">
            <a:spcAft>
              <a:spcPts val="300"/>
            </a:spcAft>
            <a:buFont typeface="Arial" panose="020B0604020202020204" pitchFamily="34" charset="0"/>
            <a:buChar char="•"/>
          </a:pPr>
          <a:r>
            <a:rPr lang="en-US" sz="1200" dirty="0"/>
            <a:t>Turnover costs</a:t>
          </a:r>
        </a:p>
      </dgm:t>
    </dgm:pt>
    <dgm:pt modelId="{C373942B-6C62-41C2-8260-9287D86DA1B7}" type="parTrans" cxnId="{7868D834-9077-4499-A3B4-A71440C6D04B}">
      <dgm:prSet/>
      <dgm:spPr/>
      <dgm:t>
        <a:bodyPr/>
        <a:lstStyle/>
        <a:p>
          <a:endParaRPr lang="en-US"/>
        </a:p>
      </dgm:t>
    </dgm:pt>
    <dgm:pt modelId="{AF5EB4B2-B308-4355-9A71-29B8058CF40B}" type="sibTrans" cxnId="{7868D834-9077-4499-A3B4-A71440C6D04B}">
      <dgm:prSet/>
      <dgm:spPr/>
      <dgm:t>
        <a:bodyPr/>
        <a:lstStyle/>
        <a:p>
          <a:endParaRPr lang="en-US"/>
        </a:p>
      </dgm:t>
    </dgm:pt>
    <dgm:pt modelId="{47790C16-D5B3-481F-9D04-3D6303F2DDEB}">
      <dgm:prSet custT="1"/>
      <dgm:spPr>
        <a:ln w="15875">
          <a:solidFill>
            <a:schemeClr val="tx1"/>
          </a:solidFill>
        </a:ln>
      </dgm:spPr>
      <dgm:t>
        <a:bodyPr/>
        <a:lstStyle/>
        <a:p>
          <a:pPr marL="182880">
            <a:spcAft>
              <a:spcPts val="300"/>
            </a:spcAft>
            <a:buFont typeface="Arial" panose="020B0604020202020204" pitchFamily="34" charset="0"/>
            <a:buChar char="•"/>
          </a:pPr>
          <a:r>
            <a:rPr lang="en-US" sz="1200" dirty="0"/>
            <a:t>Health care costs</a:t>
          </a:r>
        </a:p>
      </dgm:t>
    </dgm:pt>
    <dgm:pt modelId="{57D6512F-9057-4DDF-AF9D-E015742A92FB}" type="parTrans" cxnId="{132A0E56-A7B7-4F44-900C-0B781241FA6B}">
      <dgm:prSet/>
      <dgm:spPr/>
      <dgm:t>
        <a:bodyPr/>
        <a:lstStyle/>
        <a:p>
          <a:endParaRPr lang="en-US"/>
        </a:p>
      </dgm:t>
    </dgm:pt>
    <dgm:pt modelId="{A9040708-25EE-4596-9EDB-01790DD69B62}" type="sibTrans" cxnId="{132A0E56-A7B7-4F44-900C-0B781241FA6B}">
      <dgm:prSet/>
      <dgm:spPr/>
      <dgm:t>
        <a:bodyPr/>
        <a:lstStyle/>
        <a:p>
          <a:endParaRPr lang="en-US"/>
        </a:p>
      </dgm:t>
    </dgm:pt>
    <dgm:pt modelId="{9ADCAC37-98D8-4506-9C24-3785BFF108A3}">
      <dgm:prSet custT="1"/>
      <dgm:spPr>
        <a:ln w="15875">
          <a:solidFill>
            <a:schemeClr val="tx1"/>
          </a:solidFill>
        </a:ln>
      </dgm:spPr>
      <dgm:t>
        <a:bodyPr/>
        <a:lstStyle/>
        <a:p>
          <a:pPr marL="182880">
            <a:spcAft>
              <a:spcPts val="300"/>
            </a:spcAft>
            <a:buFont typeface="Arial" panose="020B0604020202020204" pitchFamily="34" charset="0"/>
            <a:buChar char="•"/>
          </a:pPr>
          <a:r>
            <a:rPr lang="en-US" sz="1200" dirty="0"/>
            <a:t>Safety</a:t>
          </a:r>
        </a:p>
        <a:p>
          <a:pPr marL="182880">
            <a:spcAft>
              <a:spcPts val="300"/>
            </a:spcAft>
            <a:buFont typeface="Arial" panose="020B0604020202020204" pitchFamily="34" charset="0"/>
            <a:buChar char="•"/>
          </a:pPr>
          <a:r>
            <a:rPr lang="en-US" sz="1200" dirty="0"/>
            <a:t>Liability exposure</a:t>
          </a:r>
        </a:p>
      </dgm:t>
    </dgm:pt>
    <dgm:pt modelId="{F501E981-85E6-4FE6-BB8D-5A1ED7D44721}" type="parTrans" cxnId="{F5AD642D-2772-41ED-A190-76F8015D760F}">
      <dgm:prSet/>
      <dgm:spPr/>
      <dgm:t>
        <a:bodyPr/>
        <a:lstStyle/>
        <a:p>
          <a:endParaRPr lang="en-US"/>
        </a:p>
      </dgm:t>
    </dgm:pt>
    <dgm:pt modelId="{1C85C057-93BF-46A1-84AE-F6705B2B3576}" type="sibTrans" cxnId="{F5AD642D-2772-41ED-A190-76F8015D760F}">
      <dgm:prSet/>
      <dgm:spPr/>
      <dgm:t>
        <a:bodyPr/>
        <a:lstStyle/>
        <a:p>
          <a:endParaRPr lang="en-US"/>
        </a:p>
      </dgm:t>
    </dgm:pt>
    <dgm:pt modelId="{744A89F7-66A6-4A13-9987-2237B02A87EA}">
      <dgm:prSet custT="1"/>
      <dgm:spPr>
        <a:ln w="15875">
          <a:solidFill>
            <a:schemeClr val="tx1"/>
          </a:solidFill>
        </a:ln>
      </dgm:spPr>
      <dgm:t>
        <a:bodyPr/>
        <a:lstStyle/>
        <a:p>
          <a:pPr marL="182880">
            <a:spcAft>
              <a:spcPts val="300"/>
            </a:spcAft>
            <a:buFont typeface="Arial" panose="020B0604020202020204" pitchFamily="34" charset="0"/>
            <a:buChar char="•"/>
          </a:pPr>
          <a:r>
            <a:rPr lang="en-US" sz="1200" dirty="0"/>
            <a:t>Marketing/Corporate Image</a:t>
          </a:r>
        </a:p>
      </dgm:t>
    </dgm:pt>
    <dgm:pt modelId="{C8939CF8-5122-4690-9E6B-9923D3AFA0F7}" type="parTrans" cxnId="{3F8CE16B-1C81-4F50-95F0-93F472C4178B}">
      <dgm:prSet/>
      <dgm:spPr/>
      <dgm:t>
        <a:bodyPr/>
        <a:lstStyle/>
        <a:p>
          <a:endParaRPr lang="en-US"/>
        </a:p>
      </dgm:t>
    </dgm:pt>
    <dgm:pt modelId="{306F7776-8879-4902-8BA1-6DC8E0A8CAF7}" type="sibTrans" cxnId="{3F8CE16B-1C81-4F50-95F0-93F472C4178B}">
      <dgm:prSet/>
      <dgm:spPr/>
      <dgm:t>
        <a:bodyPr/>
        <a:lstStyle/>
        <a:p>
          <a:endParaRPr lang="en-US"/>
        </a:p>
      </dgm:t>
    </dgm:pt>
    <dgm:pt modelId="{88C6EF81-F7DD-4722-BFE2-8BDB93138D2D}">
      <dgm:prSet custT="1"/>
      <dgm:spPr>
        <a:ln w="15875">
          <a:solidFill>
            <a:schemeClr val="tx1"/>
          </a:solidFill>
        </a:ln>
      </dgm:spPr>
      <dgm:t>
        <a:bodyPr/>
        <a:lstStyle/>
        <a:p>
          <a:pPr marL="182880">
            <a:spcAft>
              <a:spcPts val="600"/>
            </a:spcAft>
            <a:buFont typeface="Arial" panose="020B0604020202020204" pitchFamily="34" charset="0"/>
            <a:buChar char="•"/>
          </a:pPr>
          <a:r>
            <a:rPr lang="en-US" sz="1200" dirty="0"/>
            <a:t>Workplace culture/employee morale &amp; engagement</a:t>
          </a:r>
        </a:p>
        <a:p>
          <a:pPr marL="0">
            <a:spcAft>
              <a:spcPts val="300"/>
            </a:spcAft>
            <a:buNone/>
          </a:pPr>
          <a:r>
            <a:rPr lang="en-US" sz="1200" dirty="0"/>
            <a:t>Taxes </a:t>
          </a:r>
          <a:r>
            <a:rPr lang="en-US" sz="1200" i="1" dirty="0"/>
            <a:t>(if applicable)</a:t>
          </a:r>
          <a:endParaRPr lang="en-US" sz="1000" dirty="0"/>
        </a:p>
      </dgm:t>
    </dgm:pt>
    <dgm:pt modelId="{21A0D097-9A11-49B5-BB57-F74F3A932A3F}" type="parTrans" cxnId="{C2B956BA-AE50-4A29-AB01-45D2C2FAD975}">
      <dgm:prSet/>
      <dgm:spPr/>
      <dgm:t>
        <a:bodyPr/>
        <a:lstStyle/>
        <a:p>
          <a:endParaRPr lang="en-US"/>
        </a:p>
      </dgm:t>
    </dgm:pt>
    <dgm:pt modelId="{AD264BA3-4F24-42AA-8D96-3B8EF0AAF261}" type="sibTrans" cxnId="{C2B956BA-AE50-4A29-AB01-45D2C2FAD975}">
      <dgm:prSet/>
      <dgm:spPr/>
      <dgm:t>
        <a:bodyPr/>
        <a:lstStyle/>
        <a:p>
          <a:endParaRPr lang="en-US"/>
        </a:p>
      </dgm:t>
    </dgm:pt>
    <dgm:pt modelId="{E8DD6AC5-BEEB-4302-B6DE-5B98302CB9CE}">
      <dgm:prSet phldrT="[Text]" custT="1"/>
      <dgm:spPr>
        <a:ln w="15875">
          <a:solidFill>
            <a:schemeClr val="tx1"/>
          </a:solidFill>
        </a:ln>
      </dgm:spPr>
      <dgm:t>
        <a:bodyPr/>
        <a:lstStyle/>
        <a:p>
          <a:pPr>
            <a:buFont typeface="Arial" panose="020B0604020202020204" pitchFamily="34" charset="0"/>
            <a:buNone/>
          </a:pPr>
          <a:r>
            <a:rPr lang="en-US" sz="1200" dirty="0"/>
            <a:t>Communicate changes to staff, partners, customers, community</a:t>
          </a:r>
        </a:p>
        <a:p>
          <a:pPr>
            <a:buFont typeface="Arial" panose="020B0604020202020204" pitchFamily="34" charset="0"/>
            <a:buChar char="•"/>
          </a:pPr>
          <a:r>
            <a:rPr lang="en-US" sz="1200" dirty="0"/>
            <a:t>Launch SU/recovery training/stigma reduction for all staff with possible separate supervisory training</a:t>
          </a:r>
        </a:p>
        <a:p>
          <a:pPr>
            <a:buFont typeface="Arial" panose="020B0604020202020204" pitchFamily="34" charset="0"/>
            <a:buChar char="•"/>
          </a:pPr>
          <a:r>
            <a:rPr lang="en-US" sz="1200" dirty="0"/>
            <a:t>Identify internal champions, including employees openly in recovery, diversity coordinators, union members, etc.</a:t>
          </a:r>
        </a:p>
        <a:p>
          <a:pPr>
            <a:buFont typeface="Arial" panose="020B0604020202020204" pitchFamily="34" charset="0"/>
            <a:buChar char="•"/>
          </a:pPr>
          <a:r>
            <a:rPr lang="en-US" sz="1200" dirty="0"/>
            <a:t>Launch or facilitate workplace peer network</a:t>
          </a:r>
        </a:p>
        <a:p>
          <a:pPr>
            <a:buFont typeface="Arial" panose="020B0604020202020204" pitchFamily="34" charset="0"/>
            <a:buChar char="•"/>
          </a:pPr>
          <a:r>
            <a:rPr lang="en-US" sz="1200" dirty="0"/>
            <a:t>Develop RRW branding and marketing and/or achieve RRW/RFW certification</a:t>
          </a:r>
        </a:p>
      </dgm:t>
    </dgm:pt>
    <dgm:pt modelId="{BA4A2D4A-B67C-40CC-97F2-5F7FEDC73FBC}" type="parTrans" cxnId="{5C6C3F84-4D63-4584-A379-8CB0CA73A785}">
      <dgm:prSet/>
      <dgm:spPr/>
      <dgm:t>
        <a:bodyPr/>
        <a:lstStyle/>
        <a:p>
          <a:endParaRPr lang="en-US"/>
        </a:p>
      </dgm:t>
    </dgm:pt>
    <dgm:pt modelId="{320D315E-E958-43CC-957E-3763E4BDC43A}" type="sibTrans" cxnId="{5C6C3F84-4D63-4584-A379-8CB0CA73A785}">
      <dgm:prSet/>
      <dgm:spPr/>
      <dgm:t>
        <a:bodyPr/>
        <a:lstStyle/>
        <a:p>
          <a:endParaRPr lang="en-US"/>
        </a:p>
      </dgm:t>
    </dgm:pt>
    <dgm:pt modelId="{C769E2D0-373B-47D1-A6E2-C28C4837F664}">
      <dgm:prSet custT="1"/>
      <dgm:spPr>
        <a:ln w="15875">
          <a:solidFill>
            <a:schemeClr val="tx1"/>
          </a:solidFill>
        </a:ln>
      </dgm:spPr>
      <dgm:t>
        <a:bodyPr/>
        <a:lstStyle/>
        <a:p>
          <a:pPr>
            <a:buFont typeface="Arial" panose="020B0604020202020204" pitchFamily="34" charset="0"/>
            <a:buChar char="•"/>
          </a:pPr>
          <a:endParaRPr lang="en-US" sz="1200" dirty="0"/>
        </a:p>
      </dgm:t>
    </dgm:pt>
    <dgm:pt modelId="{08E8EB76-5109-46AC-A9EC-78E013258D1D}" type="parTrans" cxnId="{9EA80A47-B9A9-49B4-83FC-448B69A3D1C8}">
      <dgm:prSet/>
      <dgm:spPr/>
      <dgm:t>
        <a:bodyPr/>
        <a:lstStyle/>
        <a:p>
          <a:endParaRPr lang="en-US"/>
        </a:p>
      </dgm:t>
    </dgm:pt>
    <dgm:pt modelId="{10B6C94A-7449-410D-87EF-07382FAA41AE}" type="sibTrans" cxnId="{9EA80A47-B9A9-49B4-83FC-448B69A3D1C8}">
      <dgm:prSet/>
      <dgm:spPr/>
      <dgm:t>
        <a:bodyPr/>
        <a:lstStyle/>
        <a:p>
          <a:endParaRPr lang="en-US"/>
        </a:p>
      </dgm:t>
    </dgm:pt>
    <dgm:pt modelId="{8225CAF5-2C6E-4E99-86FF-8D8AE65D5A7B}" type="pres">
      <dgm:prSet presAssocID="{B1FDBADB-2DBE-498E-8EBE-DE93E8CB22D2}" presName="Name0" presStyleCnt="0">
        <dgm:presLayoutVars>
          <dgm:chMax val="5"/>
          <dgm:chPref val="5"/>
          <dgm:dir/>
          <dgm:animLvl val="lvl"/>
        </dgm:presLayoutVars>
      </dgm:prSet>
      <dgm:spPr/>
    </dgm:pt>
    <dgm:pt modelId="{38D9FF46-E00C-4BBE-9131-CB7F274C5058}" type="pres">
      <dgm:prSet presAssocID="{A64A6ADF-49D6-4F32-A756-0686096B8496}" presName="parentText1" presStyleLbl="node1" presStyleIdx="0" presStyleCnt="4">
        <dgm:presLayoutVars>
          <dgm:chMax/>
          <dgm:chPref val="3"/>
          <dgm:bulletEnabled val="1"/>
        </dgm:presLayoutVars>
      </dgm:prSet>
      <dgm:spPr/>
    </dgm:pt>
    <dgm:pt modelId="{D0A6CA25-C845-44BF-BDE9-81285A1B5850}" type="pres">
      <dgm:prSet presAssocID="{A64A6ADF-49D6-4F32-A756-0686096B8496}" presName="childText1" presStyleLbl="solidAlignAcc1" presStyleIdx="0" presStyleCnt="3" custLinFactNeighborX="770" custLinFactNeighborY="-1236">
        <dgm:presLayoutVars>
          <dgm:chMax val="0"/>
          <dgm:chPref val="0"/>
          <dgm:bulletEnabled val="1"/>
        </dgm:presLayoutVars>
      </dgm:prSet>
      <dgm:spPr/>
    </dgm:pt>
    <dgm:pt modelId="{708DF4A2-70C5-480D-B4AA-E9CB3ADF83F6}" type="pres">
      <dgm:prSet presAssocID="{7362D0D4-1FE3-4225-A2E2-2FCF0B43ED2B}" presName="parentText2" presStyleLbl="node1" presStyleIdx="1" presStyleCnt="4">
        <dgm:presLayoutVars>
          <dgm:chMax/>
          <dgm:chPref val="3"/>
          <dgm:bulletEnabled val="1"/>
        </dgm:presLayoutVars>
      </dgm:prSet>
      <dgm:spPr/>
    </dgm:pt>
    <dgm:pt modelId="{CCA4B299-A833-4A15-9BE4-A899F731CB3D}" type="pres">
      <dgm:prSet presAssocID="{7362D0D4-1FE3-4225-A2E2-2FCF0B43ED2B}" presName="childText2" presStyleLbl="solidAlignAcc1" presStyleIdx="1" presStyleCnt="3" custScaleY="118846" custLinFactNeighborX="890" custLinFactNeighborY="3132">
        <dgm:presLayoutVars>
          <dgm:chMax val="0"/>
          <dgm:chPref val="0"/>
          <dgm:bulletEnabled val="1"/>
        </dgm:presLayoutVars>
      </dgm:prSet>
      <dgm:spPr/>
    </dgm:pt>
    <dgm:pt modelId="{5E68CD13-9662-4467-AA5B-DC4710DCBDE8}" type="pres">
      <dgm:prSet presAssocID="{8E191E38-67D9-4798-AADB-061D7D31FADE}" presName="parentText3" presStyleLbl="node1" presStyleIdx="2" presStyleCnt="4">
        <dgm:presLayoutVars>
          <dgm:chMax/>
          <dgm:chPref val="3"/>
          <dgm:bulletEnabled val="1"/>
        </dgm:presLayoutVars>
      </dgm:prSet>
      <dgm:spPr/>
    </dgm:pt>
    <dgm:pt modelId="{088226EE-EF33-4F91-B5A5-95C04D15048A}" type="pres">
      <dgm:prSet presAssocID="{8E191E38-67D9-4798-AADB-061D7D31FADE}" presName="childText3" presStyleLbl="solidAlignAcc1" presStyleIdx="2" presStyleCnt="3" custScaleY="107749" custLinFactNeighborX="890" custLinFactNeighborY="-945">
        <dgm:presLayoutVars>
          <dgm:chMax val="0"/>
          <dgm:chPref val="0"/>
          <dgm:bulletEnabled val="1"/>
        </dgm:presLayoutVars>
      </dgm:prSet>
      <dgm:spPr/>
    </dgm:pt>
    <dgm:pt modelId="{4BCC97C4-4C5F-49D0-AB2B-611FB9075588}" type="pres">
      <dgm:prSet presAssocID="{D9A7D017-CE0F-47A4-B7D5-284C4EC037B5}" presName="parentText4" presStyleLbl="node1" presStyleIdx="3" presStyleCnt="4" custScaleY="83075">
        <dgm:presLayoutVars>
          <dgm:chMax/>
          <dgm:chPref val="3"/>
          <dgm:bulletEnabled val="1"/>
        </dgm:presLayoutVars>
      </dgm:prSet>
      <dgm:spPr/>
    </dgm:pt>
  </dgm:ptLst>
  <dgm:cxnLst>
    <dgm:cxn modelId="{844DAD01-A3C0-49FB-90D9-F1D424337D50}" type="presOf" srcId="{634B1B6C-23C1-4B5A-9CF8-B63107985A9A}" destId="{CCA4B299-A833-4A15-9BE4-A899F731CB3D}" srcOrd="0" destOrd="0" presId="urn:microsoft.com/office/officeart/2009/3/layout/IncreasingArrowsProcess"/>
    <dgm:cxn modelId="{16296C0D-C0B6-494D-8C41-ECC7272374A1}" type="presOf" srcId="{C769E2D0-373B-47D1-A6E2-C28C4837F664}" destId="{088226EE-EF33-4F91-B5A5-95C04D15048A}" srcOrd="0" destOrd="2" presId="urn:microsoft.com/office/officeart/2009/3/layout/IncreasingArrowsProcess"/>
    <dgm:cxn modelId="{F3278D1E-50E5-438F-AA41-3F5DDFDC3D14}" type="presOf" srcId="{9ADCAC37-98D8-4506-9C24-3785BFF108A3}" destId="{D0A6CA25-C845-44BF-BDE9-81285A1B5850}" srcOrd="0" destOrd="4" presId="urn:microsoft.com/office/officeart/2009/3/layout/IncreasingArrowsProcess"/>
    <dgm:cxn modelId="{F5AD642D-2772-41ED-A190-76F8015D760F}" srcId="{A64A6ADF-49D6-4F32-A756-0686096B8496}" destId="{9ADCAC37-98D8-4506-9C24-3785BFF108A3}" srcOrd="4" destOrd="0" parTransId="{F501E981-85E6-4FE6-BB8D-5A1ED7D44721}" sibTransId="{1C85C057-93BF-46A1-84AE-F6705B2B3576}"/>
    <dgm:cxn modelId="{19898830-DCA7-483B-ABA8-C2BAADF4A309}" type="presOf" srcId="{47790C16-D5B3-481F-9D04-3D6303F2DDEB}" destId="{D0A6CA25-C845-44BF-BDE9-81285A1B5850}" srcOrd="0" destOrd="3" presId="urn:microsoft.com/office/officeart/2009/3/layout/IncreasingArrowsProcess"/>
    <dgm:cxn modelId="{7868D834-9077-4499-A3B4-A71440C6D04B}" srcId="{A64A6ADF-49D6-4F32-A756-0686096B8496}" destId="{8B2C82BD-599B-4767-8283-5D7C2ACDECDD}" srcOrd="2" destOrd="0" parTransId="{C373942B-6C62-41C2-8260-9287D86DA1B7}" sibTransId="{AF5EB4B2-B308-4355-9A71-29B8058CF40B}"/>
    <dgm:cxn modelId="{053B2736-AE11-4AEA-8213-0813F6DE4613}" srcId="{A64A6ADF-49D6-4F32-A756-0686096B8496}" destId="{0A8B7839-00D6-40F6-AAC6-91EE8BD830A2}" srcOrd="0" destOrd="0" parTransId="{48339AA5-72BE-482F-BDA8-767238B6111B}" sibTransId="{294BB656-C609-4312-B3EE-C2F4BFAEAB16}"/>
    <dgm:cxn modelId="{B4CAB865-6F9C-4D5B-81D8-F1354CB75B22}" type="presOf" srcId="{B1FDBADB-2DBE-498E-8EBE-DE93E8CB22D2}" destId="{8225CAF5-2C6E-4E99-86FF-8D8AE65D5A7B}" srcOrd="0" destOrd="0" presId="urn:microsoft.com/office/officeart/2009/3/layout/IncreasingArrowsProcess"/>
    <dgm:cxn modelId="{9EA80A47-B9A9-49B4-83FC-448B69A3D1C8}" srcId="{8E191E38-67D9-4798-AADB-061D7D31FADE}" destId="{C769E2D0-373B-47D1-A6E2-C28C4837F664}" srcOrd="2" destOrd="0" parTransId="{08E8EB76-5109-46AC-A9EC-78E013258D1D}" sibTransId="{10B6C94A-7449-410D-87EF-07382FAA41AE}"/>
    <dgm:cxn modelId="{81CB2B4A-36F8-4418-AB6D-0D8AAF5675E0}" type="presOf" srcId="{8B2C82BD-599B-4767-8283-5D7C2ACDECDD}" destId="{D0A6CA25-C845-44BF-BDE9-81285A1B5850}" srcOrd="0" destOrd="2" presId="urn:microsoft.com/office/officeart/2009/3/layout/IncreasingArrowsProcess"/>
    <dgm:cxn modelId="{3F8CE16B-1C81-4F50-95F0-93F472C4178B}" srcId="{A64A6ADF-49D6-4F32-A756-0686096B8496}" destId="{744A89F7-66A6-4A13-9987-2237B02A87EA}" srcOrd="5" destOrd="0" parTransId="{C8939CF8-5122-4690-9E6B-9923D3AFA0F7}" sibTransId="{306F7776-8879-4902-8BA1-6DC8E0A8CAF7}"/>
    <dgm:cxn modelId="{2CE08E4F-C68C-4483-8912-27E75FBE6D32}" srcId="{B1FDBADB-2DBE-498E-8EBE-DE93E8CB22D2}" destId="{D9A7D017-CE0F-47A4-B7D5-284C4EC037B5}" srcOrd="3" destOrd="0" parTransId="{42FEE9E0-50C9-457E-AD96-A78341BD90B6}" sibTransId="{84632D4A-A878-4B37-9052-4E10DF455763}"/>
    <dgm:cxn modelId="{132A0E56-A7B7-4F44-900C-0B781241FA6B}" srcId="{A64A6ADF-49D6-4F32-A756-0686096B8496}" destId="{47790C16-D5B3-481F-9D04-3D6303F2DDEB}" srcOrd="3" destOrd="0" parTransId="{57D6512F-9057-4DDF-AF9D-E015742A92FB}" sibTransId="{A9040708-25EE-4596-9EDB-01790DD69B62}"/>
    <dgm:cxn modelId="{A9431458-7D4D-4643-A008-D45E9538BC2A}" type="presOf" srcId="{7362D0D4-1FE3-4225-A2E2-2FCF0B43ED2B}" destId="{708DF4A2-70C5-480D-B4AA-E9CB3ADF83F6}" srcOrd="0" destOrd="0" presId="urn:microsoft.com/office/officeart/2009/3/layout/IncreasingArrowsProcess"/>
    <dgm:cxn modelId="{F7D93F58-EC09-4BB9-B173-1BC3DAE1315B}" type="presOf" srcId="{E8DD6AC5-BEEB-4302-B6DE-5B98302CB9CE}" destId="{088226EE-EF33-4F91-B5A5-95C04D15048A}" srcOrd="0" destOrd="1" presId="urn:microsoft.com/office/officeart/2009/3/layout/IncreasingArrowsProcess"/>
    <dgm:cxn modelId="{5AEB6E7E-9286-4688-B191-447278E0295A}" srcId="{7362D0D4-1FE3-4225-A2E2-2FCF0B43ED2B}" destId="{634B1B6C-23C1-4B5A-9CF8-B63107985A9A}" srcOrd="0" destOrd="0" parTransId="{D829EB2D-86E6-482C-8A6D-DFCEA9BD661A}" sibTransId="{35418264-89F1-4BC3-AFFA-BFF0682DF8FD}"/>
    <dgm:cxn modelId="{5C6C3F84-4D63-4584-A379-8CB0CA73A785}" srcId="{8E191E38-67D9-4798-AADB-061D7D31FADE}" destId="{E8DD6AC5-BEEB-4302-B6DE-5B98302CB9CE}" srcOrd="1" destOrd="0" parTransId="{BA4A2D4A-B67C-40CC-97F2-5F7FEDC73FBC}" sibTransId="{320D315E-E958-43CC-957E-3763E4BDC43A}"/>
    <dgm:cxn modelId="{E5813B85-4719-4DDA-9AF8-6D7F558DE9F9}" type="presOf" srcId="{7FA833DF-55A0-4307-8CB0-74A7A3ED57F1}" destId="{088226EE-EF33-4F91-B5A5-95C04D15048A}" srcOrd="0" destOrd="0" presId="urn:microsoft.com/office/officeart/2009/3/layout/IncreasingArrowsProcess"/>
    <dgm:cxn modelId="{F994A49B-57C7-41E0-ABA0-73ED6A7B3273}" srcId="{B1FDBADB-2DBE-498E-8EBE-DE93E8CB22D2}" destId="{A64A6ADF-49D6-4F32-A756-0686096B8496}" srcOrd="0" destOrd="0" parTransId="{44E1FC82-913C-42A1-A9F3-E8B57C9037EB}" sibTransId="{CFB4034B-6D3B-4770-BF77-AF80B7CF24D0}"/>
    <dgm:cxn modelId="{413689AB-F16D-41B3-8747-5422FEE9C790}" type="presOf" srcId="{0A8B7839-00D6-40F6-AAC6-91EE8BD830A2}" destId="{D0A6CA25-C845-44BF-BDE9-81285A1B5850}" srcOrd="0" destOrd="0" presId="urn:microsoft.com/office/officeart/2009/3/layout/IncreasingArrowsProcess"/>
    <dgm:cxn modelId="{07AE3EB4-230F-4246-906B-C516C5BB796F}" srcId="{8E191E38-67D9-4798-AADB-061D7D31FADE}" destId="{7FA833DF-55A0-4307-8CB0-74A7A3ED57F1}" srcOrd="0" destOrd="0" parTransId="{699D6077-B42B-4A5E-AE7D-CA8DCE06D0BA}" sibTransId="{E8D00E23-C28D-41F1-9E2C-979E618A94DF}"/>
    <dgm:cxn modelId="{B006D3B5-EF95-4EBA-BB6F-3EFD69036C36}" type="presOf" srcId="{C3A025C0-C25A-4189-85FC-B06AEB7E01B9}" destId="{D0A6CA25-C845-44BF-BDE9-81285A1B5850}" srcOrd="0" destOrd="1" presId="urn:microsoft.com/office/officeart/2009/3/layout/IncreasingArrowsProcess"/>
    <dgm:cxn modelId="{C2B956BA-AE50-4A29-AB01-45D2C2FAD975}" srcId="{A64A6ADF-49D6-4F32-A756-0686096B8496}" destId="{88C6EF81-F7DD-4722-BFE2-8BDB93138D2D}" srcOrd="6" destOrd="0" parTransId="{21A0D097-9A11-49B5-BB57-F74F3A932A3F}" sibTransId="{AD264BA3-4F24-42AA-8D96-3B8EF0AAF261}"/>
    <dgm:cxn modelId="{FDBE8BC2-160F-4A3F-BD61-537EA9D61468}" type="presOf" srcId="{88C6EF81-F7DD-4722-BFE2-8BDB93138D2D}" destId="{D0A6CA25-C845-44BF-BDE9-81285A1B5850}" srcOrd="0" destOrd="6" presId="urn:microsoft.com/office/officeart/2009/3/layout/IncreasingArrowsProcess"/>
    <dgm:cxn modelId="{954BD8CC-9AB2-4F88-BEDD-07D1857FA140}" srcId="{B1FDBADB-2DBE-498E-8EBE-DE93E8CB22D2}" destId="{8E191E38-67D9-4798-AADB-061D7D31FADE}" srcOrd="2" destOrd="0" parTransId="{AF293606-1534-4ABD-8367-664336E14A6A}" sibTransId="{54B9CE04-9EC6-44ED-BD11-DE2276C134F6}"/>
    <dgm:cxn modelId="{9CD2F0D3-FADA-4DF8-96B4-6215A65453CE}" srcId="{B1FDBADB-2DBE-498E-8EBE-DE93E8CB22D2}" destId="{7362D0D4-1FE3-4225-A2E2-2FCF0B43ED2B}" srcOrd="1" destOrd="0" parTransId="{9F363089-4846-4B79-ADC8-B95320BCE258}" sibTransId="{673DFF70-4554-4C4C-95B7-CE3F15EC95EB}"/>
    <dgm:cxn modelId="{FBDAD2E7-0D8A-48E0-BE09-149CF6ABE622}" type="presOf" srcId="{8E191E38-67D9-4798-AADB-061D7D31FADE}" destId="{5E68CD13-9662-4467-AA5B-DC4710DCBDE8}" srcOrd="0" destOrd="0" presId="urn:microsoft.com/office/officeart/2009/3/layout/IncreasingArrowsProcess"/>
    <dgm:cxn modelId="{E78474F0-B734-406E-8F6A-3B7137B8D442}" type="presOf" srcId="{A64A6ADF-49D6-4F32-A756-0686096B8496}" destId="{38D9FF46-E00C-4BBE-9131-CB7F274C5058}" srcOrd="0" destOrd="0" presId="urn:microsoft.com/office/officeart/2009/3/layout/IncreasingArrowsProcess"/>
    <dgm:cxn modelId="{051D6FF3-647F-4E59-9D93-1C0E63DDBC23}" type="presOf" srcId="{D9A7D017-CE0F-47A4-B7D5-284C4EC037B5}" destId="{4BCC97C4-4C5F-49D0-AB2B-611FB9075588}" srcOrd="0" destOrd="0" presId="urn:microsoft.com/office/officeart/2009/3/layout/IncreasingArrowsProcess"/>
    <dgm:cxn modelId="{C07538F6-4CC3-4AB2-99F7-C78291DB8E27}" type="presOf" srcId="{744A89F7-66A6-4A13-9987-2237B02A87EA}" destId="{D0A6CA25-C845-44BF-BDE9-81285A1B5850}" srcOrd="0" destOrd="5" presId="urn:microsoft.com/office/officeart/2009/3/layout/IncreasingArrowsProcess"/>
    <dgm:cxn modelId="{DFB396F9-66E7-48E6-8A48-7A389D706881}" srcId="{A64A6ADF-49D6-4F32-A756-0686096B8496}" destId="{C3A025C0-C25A-4189-85FC-B06AEB7E01B9}" srcOrd="1" destOrd="0" parTransId="{A5BAE386-CEF0-43A3-80C4-7825B9360132}" sibTransId="{601E4307-2056-409C-A30E-C4108535A0BD}"/>
    <dgm:cxn modelId="{42FE87C9-0EC4-4F50-A139-9684471603E2}" type="presParOf" srcId="{8225CAF5-2C6E-4E99-86FF-8D8AE65D5A7B}" destId="{38D9FF46-E00C-4BBE-9131-CB7F274C5058}" srcOrd="0" destOrd="0" presId="urn:microsoft.com/office/officeart/2009/3/layout/IncreasingArrowsProcess"/>
    <dgm:cxn modelId="{F70D7432-D077-4396-A062-82FFBC6CA7D0}" type="presParOf" srcId="{8225CAF5-2C6E-4E99-86FF-8D8AE65D5A7B}" destId="{D0A6CA25-C845-44BF-BDE9-81285A1B5850}" srcOrd="1" destOrd="0" presId="urn:microsoft.com/office/officeart/2009/3/layout/IncreasingArrowsProcess"/>
    <dgm:cxn modelId="{08767245-BF30-4972-8547-C8C444177D37}" type="presParOf" srcId="{8225CAF5-2C6E-4E99-86FF-8D8AE65D5A7B}" destId="{708DF4A2-70C5-480D-B4AA-E9CB3ADF83F6}" srcOrd="2" destOrd="0" presId="urn:microsoft.com/office/officeart/2009/3/layout/IncreasingArrowsProcess"/>
    <dgm:cxn modelId="{84B1FC7A-2E59-474B-B856-D30FE9A4E668}" type="presParOf" srcId="{8225CAF5-2C6E-4E99-86FF-8D8AE65D5A7B}" destId="{CCA4B299-A833-4A15-9BE4-A899F731CB3D}" srcOrd="3" destOrd="0" presId="urn:microsoft.com/office/officeart/2009/3/layout/IncreasingArrowsProcess"/>
    <dgm:cxn modelId="{D82195D4-31A5-4550-BBD8-FC2003552A7A}" type="presParOf" srcId="{8225CAF5-2C6E-4E99-86FF-8D8AE65D5A7B}" destId="{5E68CD13-9662-4467-AA5B-DC4710DCBDE8}" srcOrd="4" destOrd="0" presId="urn:microsoft.com/office/officeart/2009/3/layout/IncreasingArrowsProcess"/>
    <dgm:cxn modelId="{2BFA6917-F907-47AE-ADC8-D79DDF8110A1}" type="presParOf" srcId="{8225CAF5-2C6E-4E99-86FF-8D8AE65D5A7B}" destId="{088226EE-EF33-4F91-B5A5-95C04D15048A}" srcOrd="5" destOrd="0" presId="urn:microsoft.com/office/officeart/2009/3/layout/IncreasingArrowsProcess"/>
    <dgm:cxn modelId="{814BFF27-C0E9-47AD-9B09-B7901A0D993F}" type="presParOf" srcId="{8225CAF5-2C6E-4E99-86FF-8D8AE65D5A7B}" destId="{4BCC97C4-4C5F-49D0-AB2B-611FB9075588}"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9FF46-E00C-4BBE-9131-CB7F274C5058}">
      <dsp:nvSpPr>
        <dsp:cNvPr id="0" name=""/>
        <dsp:cNvSpPr/>
      </dsp:nvSpPr>
      <dsp:spPr>
        <a:xfrm>
          <a:off x="0" y="736448"/>
          <a:ext cx="11547474" cy="1681138"/>
        </a:xfrm>
        <a:prstGeom prst="rightArrow">
          <a:avLst>
            <a:gd name="adj1" fmla="val 50000"/>
            <a:gd name="adj2" fmla="val 50000"/>
          </a:avLst>
        </a:prstGeom>
        <a:solidFill>
          <a:srgbClr val="8A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6881" numCol="1" spcCol="1270" anchor="ctr" anchorCtr="0">
          <a:noAutofit/>
        </a:bodyPr>
        <a:lstStyle/>
        <a:p>
          <a:pPr marL="0" lvl="0" indent="0" algn="l" defTabSz="1422400">
            <a:lnSpc>
              <a:spcPct val="90000"/>
            </a:lnSpc>
            <a:spcBef>
              <a:spcPct val="0"/>
            </a:spcBef>
            <a:spcAft>
              <a:spcPct val="35000"/>
            </a:spcAft>
            <a:buNone/>
          </a:pPr>
          <a:r>
            <a:rPr lang="en-US" sz="3200" kern="1200" dirty="0"/>
            <a:t>Assessment</a:t>
          </a:r>
        </a:p>
      </dsp:txBody>
      <dsp:txXfrm>
        <a:off x="0" y="1156733"/>
        <a:ext cx="11127190" cy="840569"/>
      </dsp:txXfrm>
    </dsp:sp>
    <dsp:sp modelId="{D0A6CA25-C845-44BF-BDE9-81285A1B5850}">
      <dsp:nvSpPr>
        <dsp:cNvPr id="0" name=""/>
        <dsp:cNvSpPr/>
      </dsp:nvSpPr>
      <dsp:spPr>
        <a:xfrm>
          <a:off x="20495" y="1997156"/>
          <a:ext cx="2661692" cy="3109600"/>
        </a:xfrm>
        <a:prstGeom prst="rect">
          <a:avLst/>
        </a:prstGeom>
        <a:solidFill>
          <a:schemeClr val="lt1">
            <a:hueOff val="0"/>
            <a:satOff val="0"/>
            <a:lumOff val="0"/>
            <a:alphaOff val="0"/>
          </a:schemeClr>
        </a:solidFill>
        <a:ln w="158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ts val="600"/>
            </a:spcAft>
            <a:buNone/>
          </a:pPr>
          <a:r>
            <a:rPr lang="en-US" sz="1200" kern="1200" dirty="0"/>
            <a:t>Current policies, industry, regulatory requirements, resources, organizational culture, etc.</a:t>
          </a:r>
        </a:p>
        <a:p>
          <a:pPr marL="0" lvl="0" indent="0" algn="l" defTabSz="533400">
            <a:lnSpc>
              <a:spcPct val="90000"/>
            </a:lnSpc>
            <a:spcBef>
              <a:spcPct val="0"/>
            </a:spcBef>
            <a:spcAft>
              <a:spcPts val="300"/>
            </a:spcAft>
            <a:buNone/>
          </a:pPr>
          <a:r>
            <a:rPr lang="en-US" sz="1200" kern="1200" dirty="0"/>
            <a:t>Business case, including impact on:</a:t>
          </a:r>
        </a:p>
        <a:p>
          <a:pPr marL="182880" lvl="0" indent="0" algn="l" defTabSz="533400">
            <a:lnSpc>
              <a:spcPct val="90000"/>
            </a:lnSpc>
            <a:spcBef>
              <a:spcPct val="0"/>
            </a:spcBef>
            <a:spcAft>
              <a:spcPts val="300"/>
            </a:spcAft>
            <a:buFont typeface="Arial" panose="020B0604020202020204" pitchFamily="34" charset="0"/>
            <a:buNone/>
          </a:pPr>
          <a:r>
            <a:rPr lang="en-US" sz="1200" kern="1200" dirty="0"/>
            <a:t>Productivity</a:t>
          </a:r>
        </a:p>
        <a:p>
          <a:pPr marL="182880" lvl="0" indent="0" algn="l" defTabSz="533400">
            <a:lnSpc>
              <a:spcPct val="90000"/>
            </a:lnSpc>
            <a:spcBef>
              <a:spcPct val="0"/>
            </a:spcBef>
            <a:spcAft>
              <a:spcPts val="300"/>
            </a:spcAft>
            <a:buFont typeface="Arial" panose="020B0604020202020204" pitchFamily="34" charset="0"/>
            <a:buNone/>
          </a:pPr>
          <a:r>
            <a:rPr lang="en-US" sz="1200" kern="1200" dirty="0"/>
            <a:t>Absenteeism</a:t>
          </a:r>
        </a:p>
        <a:p>
          <a:pPr marL="182880" lvl="0" indent="0" algn="l" defTabSz="533400">
            <a:lnSpc>
              <a:spcPct val="90000"/>
            </a:lnSpc>
            <a:spcBef>
              <a:spcPct val="0"/>
            </a:spcBef>
            <a:spcAft>
              <a:spcPts val="300"/>
            </a:spcAft>
            <a:buFont typeface="Arial" panose="020B0604020202020204" pitchFamily="34" charset="0"/>
            <a:buNone/>
          </a:pPr>
          <a:r>
            <a:rPr lang="en-US" sz="1200" kern="1200" dirty="0"/>
            <a:t>Turnover costs</a:t>
          </a:r>
        </a:p>
        <a:p>
          <a:pPr marL="182880" lvl="0" indent="0" algn="l" defTabSz="533400">
            <a:lnSpc>
              <a:spcPct val="90000"/>
            </a:lnSpc>
            <a:spcBef>
              <a:spcPct val="0"/>
            </a:spcBef>
            <a:spcAft>
              <a:spcPts val="300"/>
            </a:spcAft>
            <a:buFont typeface="Arial" panose="020B0604020202020204" pitchFamily="34" charset="0"/>
            <a:buNone/>
          </a:pPr>
          <a:r>
            <a:rPr lang="en-US" sz="1200" kern="1200" dirty="0"/>
            <a:t>Health care costs</a:t>
          </a:r>
        </a:p>
        <a:p>
          <a:pPr marL="182880" lvl="0" indent="0" algn="l" defTabSz="533400">
            <a:lnSpc>
              <a:spcPct val="90000"/>
            </a:lnSpc>
            <a:spcBef>
              <a:spcPct val="0"/>
            </a:spcBef>
            <a:spcAft>
              <a:spcPts val="300"/>
            </a:spcAft>
            <a:buFont typeface="Arial" panose="020B0604020202020204" pitchFamily="34" charset="0"/>
            <a:buNone/>
          </a:pPr>
          <a:r>
            <a:rPr lang="en-US" sz="1200" kern="1200" dirty="0"/>
            <a:t>Safety</a:t>
          </a:r>
        </a:p>
        <a:p>
          <a:pPr marL="182880" lvl="0" indent="0" algn="l" defTabSz="533400">
            <a:lnSpc>
              <a:spcPct val="90000"/>
            </a:lnSpc>
            <a:spcBef>
              <a:spcPct val="0"/>
            </a:spcBef>
            <a:spcAft>
              <a:spcPts val="300"/>
            </a:spcAft>
            <a:buFont typeface="Arial" panose="020B0604020202020204" pitchFamily="34" charset="0"/>
            <a:buNone/>
          </a:pPr>
          <a:r>
            <a:rPr lang="en-US" sz="1200" kern="1200" dirty="0"/>
            <a:t>Liability exposure</a:t>
          </a:r>
        </a:p>
        <a:p>
          <a:pPr marL="182880" lvl="0" indent="0" algn="l" defTabSz="533400">
            <a:lnSpc>
              <a:spcPct val="90000"/>
            </a:lnSpc>
            <a:spcBef>
              <a:spcPct val="0"/>
            </a:spcBef>
            <a:spcAft>
              <a:spcPts val="300"/>
            </a:spcAft>
            <a:buFont typeface="Arial" panose="020B0604020202020204" pitchFamily="34" charset="0"/>
            <a:buNone/>
          </a:pPr>
          <a:r>
            <a:rPr lang="en-US" sz="1200" kern="1200" dirty="0"/>
            <a:t>Marketing/Corporate Image</a:t>
          </a:r>
        </a:p>
        <a:p>
          <a:pPr marL="182880" lvl="0" indent="0" algn="l" defTabSz="533400">
            <a:lnSpc>
              <a:spcPct val="90000"/>
            </a:lnSpc>
            <a:spcBef>
              <a:spcPct val="0"/>
            </a:spcBef>
            <a:spcAft>
              <a:spcPts val="600"/>
            </a:spcAft>
            <a:buFont typeface="Arial" panose="020B0604020202020204" pitchFamily="34" charset="0"/>
            <a:buNone/>
          </a:pPr>
          <a:r>
            <a:rPr lang="en-US" sz="1200" kern="1200" dirty="0"/>
            <a:t>Workplace culture/employee morale &amp; engagement</a:t>
          </a:r>
        </a:p>
        <a:p>
          <a:pPr marL="0" lvl="0" indent="0" algn="l" defTabSz="533400">
            <a:lnSpc>
              <a:spcPct val="90000"/>
            </a:lnSpc>
            <a:spcBef>
              <a:spcPct val="0"/>
            </a:spcBef>
            <a:spcAft>
              <a:spcPts val="300"/>
            </a:spcAft>
            <a:buNone/>
          </a:pPr>
          <a:r>
            <a:rPr lang="en-US" sz="1200" kern="1200" dirty="0"/>
            <a:t>Taxes </a:t>
          </a:r>
          <a:r>
            <a:rPr lang="en-US" sz="1200" i="1" kern="1200" dirty="0"/>
            <a:t>(if applicable)</a:t>
          </a:r>
          <a:endParaRPr lang="en-US" sz="1000" kern="1200" dirty="0"/>
        </a:p>
      </dsp:txBody>
      <dsp:txXfrm>
        <a:off x="20495" y="1997156"/>
        <a:ext cx="2661692" cy="3109600"/>
      </dsp:txXfrm>
    </dsp:sp>
    <dsp:sp modelId="{708DF4A2-70C5-480D-B4AA-E9CB3ADF83F6}">
      <dsp:nvSpPr>
        <dsp:cNvPr id="0" name=""/>
        <dsp:cNvSpPr/>
      </dsp:nvSpPr>
      <dsp:spPr>
        <a:xfrm>
          <a:off x="2661692" y="1296629"/>
          <a:ext cx="8885782" cy="1681138"/>
        </a:xfrm>
        <a:prstGeom prst="rightArrow">
          <a:avLst>
            <a:gd name="adj1" fmla="val 50000"/>
            <a:gd name="adj2" fmla="val 5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6881" numCol="1" spcCol="1270" anchor="ctr" anchorCtr="0">
          <a:noAutofit/>
        </a:bodyPr>
        <a:lstStyle/>
        <a:p>
          <a:pPr marL="0" lvl="0" indent="0" algn="l" defTabSz="1422400">
            <a:lnSpc>
              <a:spcPct val="90000"/>
            </a:lnSpc>
            <a:spcBef>
              <a:spcPct val="0"/>
            </a:spcBef>
            <a:spcAft>
              <a:spcPct val="35000"/>
            </a:spcAft>
            <a:buNone/>
          </a:pPr>
          <a:r>
            <a:rPr lang="en-US" sz="3200" kern="1200" dirty="0"/>
            <a:t>Planning</a:t>
          </a:r>
        </a:p>
      </dsp:txBody>
      <dsp:txXfrm>
        <a:off x="2661692" y="1716914"/>
        <a:ext cx="8465498" cy="840569"/>
      </dsp:txXfrm>
    </dsp:sp>
    <dsp:sp modelId="{CCA4B299-A833-4A15-9BE4-A899F731CB3D}">
      <dsp:nvSpPr>
        <dsp:cNvPr id="0" name=""/>
        <dsp:cNvSpPr/>
      </dsp:nvSpPr>
      <dsp:spPr>
        <a:xfrm>
          <a:off x="2685382" y="2405133"/>
          <a:ext cx="2661692" cy="3601438"/>
        </a:xfrm>
        <a:prstGeom prst="rect">
          <a:avLst/>
        </a:prstGeom>
        <a:solidFill>
          <a:schemeClr val="lt1">
            <a:hueOff val="0"/>
            <a:satOff val="0"/>
            <a:lumOff val="0"/>
            <a:alphaOff val="0"/>
          </a:schemeClr>
        </a:solidFill>
        <a:ln w="158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ts val="300"/>
            </a:spcAft>
            <a:buNone/>
          </a:pPr>
          <a:r>
            <a:rPr lang="en-US" sz="1200" kern="1200" dirty="0"/>
            <a:t>Identify scope, staging, and process:</a:t>
          </a:r>
        </a:p>
        <a:p>
          <a:pPr marL="0" lvl="0" indent="0" algn="l" defTabSz="533400">
            <a:lnSpc>
              <a:spcPct val="90000"/>
            </a:lnSpc>
            <a:spcBef>
              <a:spcPct val="0"/>
            </a:spcBef>
            <a:spcAft>
              <a:spcPts val="300"/>
            </a:spcAft>
            <a:buNone/>
          </a:pPr>
          <a:r>
            <a:rPr lang="en-US" sz="1200" kern="1200" dirty="0"/>
            <a:t>Adopt full range of RRW policies or partial?</a:t>
          </a:r>
        </a:p>
        <a:p>
          <a:pPr marL="0" lvl="0" indent="0" algn="l" defTabSz="533400">
            <a:lnSpc>
              <a:spcPct val="90000"/>
            </a:lnSpc>
            <a:spcBef>
              <a:spcPct val="0"/>
            </a:spcBef>
            <a:spcAft>
              <a:spcPts val="300"/>
            </a:spcAft>
            <a:buNone/>
          </a:pPr>
          <a:r>
            <a:rPr lang="en-US" sz="1200" kern="1200" dirty="0"/>
            <a:t>Staged implementation with schedule or ad hoc process?</a:t>
          </a:r>
        </a:p>
        <a:p>
          <a:pPr marL="0" lvl="0" indent="0" algn="l" defTabSz="533400">
            <a:lnSpc>
              <a:spcPct val="90000"/>
            </a:lnSpc>
            <a:spcBef>
              <a:spcPct val="0"/>
            </a:spcBef>
            <a:spcAft>
              <a:spcPts val="300"/>
            </a:spcAft>
            <a:buNone/>
          </a:pPr>
          <a:r>
            <a:rPr lang="en-US" sz="1200" kern="1200" dirty="0"/>
            <a:t>Dedicated implementation team or existing divisions (e.g. HR, legal, etc.)</a:t>
          </a:r>
        </a:p>
        <a:p>
          <a:pPr marL="0" lvl="0" indent="0" algn="l" defTabSz="533400">
            <a:lnSpc>
              <a:spcPct val="90000"/>
            </a:lnSpc>
            <a:spcBef>
              <a:spcPct val="0"/>
            </a:spcBef>
            <a:spcAft>
              <a:spcPts val="300"/>
            </a:spcAft>
            <a:buNone/>
          </a:pPr>
          <a:r>
            <a:rPr lang="en-US" sz="1200" kern="1200" dirty="0"/>
            <a:t>Mechanism for informing and engaging workforce in process?</a:t>
          </a:r>
        </a:p>
        <a:p>
          <a:pPr marL="0" lvl="0" indent="0" algn="l" defTabSz="533400">
            <a:lnSpc>
              <a:spcPct val="90000"/>
            </a:lnSpc>
            <a:spcBef>
              <a:spcPct val="0"/>
            </a:spcBef>
            <a:spcAft>
              <a:spcPts val="300"/>
            </a:spcAft>
            <a:buNone/>
          </a:pPr>
          <a:r>
            <a:rPr lang="en-US" sz="1200" kern="1200" dirty="0"/>
            <a:t>Engagement of unions?</a:t>
          </a:r>
        </a:p>
        <a:p>
          <a:pPr marL="0" lvl="0" indent="0" algn="l" defTabSz="533400">
            <a:lnSpc>
              <a:spcPct val="90000"/>
            </a:lnSpc>
            <a:spcBef>
              <a:spcPct val="0"/>
            </a:spcBef>
            <a:spcAft>
              <a:spcPts val="300"/>
            </a:spcAft>
            <a:buNone/>
          </a:pPr>
          <a:r>
            <a:rPr lang="en-US" sz="1200" kern="1200" dirty="0"/>
            <a:t>Identify and engage potential external partners (e.g., RRW/RFW initiative, treatment providers, recovery organizations, etc.)</a:t>
          </a:r>
        </a:p>
        <a:p>
          <a:pPr marL="0" lvl="0" indent="0" algn="l" defTabSz="533400">
            <a:lnSpc>
              <a:spcPct val="90000"/>
            </a:lnSpc>
            <a:spcBef>
              <a:spcPct val="0"/>
            </a:spcBef>
            <a:spcAft>
              <a:spcPts val="300"/>
            </a:spcAft>
            <a:buNone/>
          </a:pPr>
          <a:r>
            <a:rPr lang="en-US" sz="1200" kern="1200" dirty="0"/>
            <a:t>Availability of support (e.g., from state RRW/RFW initiative, chamber of commerce, etc.)?</a:t>
          </a:r>
        </a:p>
        <a:p>
          <a:pPr marL="0" lvl="0" indent="0" algn="l" defTabSz="533400">
            <a:lnSpc>
              <a:spcPct val="90000"/>
            </a:lnSpc>
            <a:spcBef>
              <a:spcPct val="0"/>
            </a:spcBef>
            <a:spcAft>
              <a:spcPts val="300"/>
            </a:spcAft>
            <a:buNone/>
          </a:pPr>
          <a:r>
            <a:rPr lang="en-US" sz="1200" kern="1200" dirty="0"/>
            <a:t>Internal and external communication</a:t>
          </a:r>
        </a:p>
      </dsp:txBody>
      <dsp:txXfrm>
        <a:off x="2685382" y="2405133"/>
        <a:ext cx="2661692" cy="3601438"/>
      </dsp:txXfrm>
    </dsp:sp>
    <dsp:sp modelId="{5E68CD13-9662-4467-AA5B-DC4710DCBDE8}">
      <dsp:nvSpPr>
        <dsp:cNvPr id="0" name=""/>
        <dsp:cNvSpPr/>
      </dsp:nvSpPr>
      <dsp:spPr>
        <a:xfrm>
          <a:off x="5323385" y="1856810"/>
          <a:ext cx="6224089" cy="1681138"/>
        </a:xfrm>
        <a:prstGeom prst="rightArrow">
          <a:avLst>
            <a:gd name="adj1" fmla="val 50000"/>
            <a:gd name="adj2" fmla="val 5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6881" numCol="1" spcCol="1270" anchor="ctr" anchorCtr="0">
          <a:noAutofit/>
        </a:bodyPr>
        <a:lstStyle/>
        <a:p>
          <a:pPr marL="0" lvl="0" indent="0" algn="l" defTabSz="1422400">
            <a:lnSpc>
              <a:spcPct val="90000"/>
            </a:lnSpc>
            <a:spcBef>
              <a:spcPct val="0"/>
            </a:spcBef>
            <a:spcAft>
              <a:spcPct val="35000"/>
            </a:spcAft>
            <a:buNone/>
          </a:pPr>
          <a:r>
            <a:rPr lang="en-US" sz="3200" kern="1200" dirty="0"/>
            <a:t>Implementation</a:t>
          </a:r>
        </a:p>
      </dsp:txBody>
      <dsp:txXfrm>
        <a:off x="5323385" y="2277095"/>
        <a:ext cx="5803805" cy="840569"/>
      </dsp:txXfrm>
    </dsp:sp>
    <dsp:sp modelId="{088226EE-EF33-4F91-B5A5-95C04D15048A}">
      <dsp:nvSpPr>
        <dsp:cNvPr id="0" name=""/>
        <dsp:cNvSpPr/>
      </dsp:nvSpPr>
      <dsp:spPr>
        <a:xfrm>
          <a:off x="5347075" y="3008929"/>
          <a:ext cx="2661692" cy="3286993"/>
        </a:xfrm>
        <a:prstGeom prst="rect">
          <a:avLst/>
        </a:prstGeom>
        <a:solidFill>
          <a:schemeClr val="lt1">
            <a:hueOff val="0"/>
            <a:satOff val="0"/>
            <a:lumOff val="0"/>
            <a:alphaOff val="0"/>
          </a:schemeClr>
        </a:solidFill>
        <a:ln w="158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Update policies, orientation process, employee manual/SOPs, etc. and EAP, health and disability insurance, wellness programs as needed</a:t>
          </a:r>
        </a:p>
        <a:p>
          <a:pPr marL="0" lvl="0" indent="0" algn="l" defTabSz="533400">
            <a:lnSpc>
              <a:spcPct val="90000"/>
            </a:lnSpc>
            <a:spcBef>
              <a:spcPct val="0"/>
            </a:spcBef>
            <a:spcAft>
              <a:spcPct val="35000"/>
            </a:spcAft>
            <a:buFont typeface="Arial" panose="020B0604020202020204" pitchFamily="34" charset="0"/>
            <a:buNone/>
          </a:pPr>
          <a:r>
            <a:rPr lang="en-US" sz="1200" kern="1200" dirty="0"/>
            <a:t>Communicate changes to staff, partners, customers, community</a:t>
          </a:r>
        </a:p>
        <a:p>
          <a:pPr marL="0" lvl="0" indent="0" algn="l" defTabSz="533400">
            <a:lnSpc>
              <a:spcPct val="90000"/>
            </a:lnSpc>
            <a:spcBef>
              <a:spcPct val="0"/>
            </a:spcBef>
            <a:spcAft>
              <a:spcPct val="35000"/>
            </a:spcAft>
            <a:buFont typeface="Arial" panose="020B0604020202020204" pitchFamily="34" charset="0"/>
            <a:buNone/>
          </a:pPr>
          <a:r>
            <a:rPr lang="en-US" sz="1200" kern="1200" dirty="0"/>
            <a:t>Launch SU/recovery training/stigma reduction for all staff with possible separate supervisory training</a:t>
          </a:r>
        </a:p>
        <a:p>
          <a:pPr marL="0" lvl="0" indent="0" algn="l" defTabSz="533400">
            <a:lnSpc>
              <a:spcPct val="90000"/>
            </a:lnSpc>
            <a:spcBef>
              <a:spcPct val="0"/>
            </a:spcBef>
            <a:spcAft>
              <a:spcPct val="35000"/>
            </a:spcAft>
            <a:buFont typeface="Arial" panose="020B0604020202020204" pitchFamily="34" charset="0"/>
            <a:buNone/>
          </a:pPr>
          <a:r>
            <a:rPr lang="en-US" sz="1200" kern="1200" dirty="0"/>
            <a:t>Identify internal champions, including employees openly in recovery, diversity coordinators, union members, etc.</a:t>
          </a:r>
        </a:p>
        <a:p>
          <a:pPr marL="0" lvl="0" indent="0" algn="l" defTabSz="533400">
            <a:lnSpc>
              <a:spcPct val="90000"/>
            </a:lnSpc>
            <a:spcBef>
              <a:spcPct val="0"/>
            </a:spcBef>
            <a:spcAft>
              <a:spcPct val="35000"/>
            </a:spcAft>
            <a:buFont typeface="Arial" panose="020B0604020202020204" pitchFamily="34" charset="0"/>
            <a:buNone/>
          </a:pPr>
          <a:r>
            <a:rPr lang="en-US" sz="1200" kern="1200" dirty="0"/>
            <a:t>Launch or facilitate workplace peer network</a:t>
          </a:r>
        </a:p>
        <a:p>
          <a:pPr marL="0" lvl="0" indent="0" algn="l" defTabSz="533400">
            <a:lnSpc>
              <a:spcPct val="90000"/>
            </a:lnSpc>
            <a:spcBef>
              <a:spcPct val="0"/>
            </a:spcBef>
            <a:spcAft>
              <a:spcPct val="35000"/>
            </a:spcAft>
            <a:buFont typeface="Arial" panose="020B0604020202020204" pitchFamily="34" charset="0"/>
            <a:buNone/>
          </a:pPr>
          <a:r>
            <a:rPr lang="en-US" sz="1200" kern="1200" dirty="0"/>
            <a:t>Develop RRW branding and marketing and/or achieve RRW/RFW certification</a:t>
          </a:r>
        </a:p>
        <a:p>
          <a:pPr marL="0" lvl="0" indent="0" algn="l" defTabSz="533400">
            <a:lnSpc>
              <a:spcPct val="90000"/>
            </a:lnSpc>
            <a:spcBef>
              <a:spcPct val="0"/>
            </a:spcBef>
            <a:spcAft>
              <a:spcPct val="35000"/>
            </a:spcAft>
            <a:buFont typeface="Arial" panose="020B0604020202020204" pitchFamily="34" charset="0"/>
            <a:buNone/>
          </a:pPr>
          <a:endParaRPr lang="en-US" sz="1200" kern="1200" dirty="0"/>
        </a:p>
      </dsp:txBody>
      <dsp:txXfrm>
        <a:off x="5347075" y="3008929"/>
        <a:ext cx="2661692" cy="3286993"/>
      </dsp:txXfrm>
    </dsp:sp>
    <dsp:sp modelId="{4BCC97C4-4C5F-49D0-AB2B-611FB9075588}">
      <dsp:nvSpPr>
        <dsp:cNvPr id="0" name=""/>
        <dsp:cNvSpPr/>
      </dsp:nvSpPr>
      <dsp:spPr>
        <a:xfrm>
          <a:off x="7985078" y="2559257"/>
          <a:ext cx="3562396" cy="1396606"/>
        </a:xfrm>
        <a:prstGeom prst="rightArrow">
          <a:avLst>
            <a:gd name="adj1" fmla="val 50000"/>
            <a:gd name="adj2" fmla="val 50000"/>
          </a:avLst>
        </a:prstGeom>
        <a:solidFill>
          <a:srgbClr val="F6A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66881" numCol="1" spcCol="1270" anchor="t" anchorCtr="0">
          <a:noAutofit/>
        </a:bodyPr>
        <a:lstStyle/>
        <a:p>
          <a:pPr marL="0" lvl="0" indent="0" algn="l" defTabSz="1422400">
            <a:lnSpc>
              <a:spcPct val="90000"/>
            </a:lnSpc>
            <a:spcBef>
              <a:spcPct val="0"/>
            </a:spcBef>
            <a:spcAft>
              <a:spcPts val="0"/>
            </a:spcAft>
            <a:buNone/>
          </a:pPr>
          <a:r>
            <a:rPr lang="en-US" sz="3200" kern="1200" dirty="0">
              <a:solidFill>
                <a:prstClr val="white"/>
              </a:solidFill>
              <a:latin typeface="Calibri" panose="020F0502020204030204"/>
              <a:ea typeface="+mn-ea"/>
              <a:cs typeface="+mn-cs"/>
            </a:rPr>
            <a:t>Monitoring</a:t>
          </a:r>
          <a:r>
            <a:rPr lang="en-US" sz="2400" kern="1200" dirty="0">
              <a:solidFill>
                <a:prstClr val="white"/>
              </a:solidFill>
              <a:latin typeface="Calibri" panose="020F0502020204030204"/>
              <a:ea typeface="+mn-ea"/>
              <a:cs typeface="+mn-cs"/>
            </a:rPr>
            <a:t> </a:t>
          </a:r>
        </a:p>
      </dsp:txBody>
      <dsp:txXfrm>
        <a:off x="7985078" y="2908409"/>
        <a:ext cx="3213245" cy="69830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B9383-0350-4A1B-AC8A-EC366F3D7BF6}" type="datetimeFigureOut">
              <a:rPr lang="en-US" smtClean="0"/>
              <a:t>3/8/2024</a:t>
            </a:fld>
            <a:endParaRPr lang="en-US"/>
          </a:p>
        </p:txBody>
      </p:sp>
      <p:sp>
        <p:nvSpPr>
          <p:cNvPr id="4" name="Slide Image Placeholder 3"/>
          <p:cNvSpPr>
            <a:spLocks noGrp="1" noRot="1" noChangeAspect="1"/>
          </p:cNvSpPr>
          <p:nvPr>
            <p:ph type="sldImg" idx="2"/>
          </p:nvPr>
        </p:nvSpPr>
        <p:spPr>
          <a:xfrm>
            <a:off x="685007" y="4587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668751"/>
            <a:ext cx="5486400" cy="501646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7A159-CF4A-4120-9D55-499FEF1458F9}" type="slidenum">
              <a:rPr lang="en-US" smtClean="0"/>
              <a:t>‹#›</a:t>
            </a:fld>
            <a:endParaRPr lang="en-US"/>
          </a:p>
        </p:txBody>
      </p:sp>
    </p:spTree>
    <p:extLst>
      <p:ext uri="{BB962C8B-B14F-4D97-AF65-F5344CB8AC3E}">
        <p14:creationId xmlns:p14="http://schemas.microsoft.com/office/powerpoint/2010/main" val="2402088058"/>
      </p:ext>
    </p:extLst>
  </p:cSld>
  <p:clrMap bg1="lt1" tx1="dk1" bg2="lt2" tx2="dk2" accent1="accent1" accent2="accent2" accent3="accent3" accent4="accent4" accent5="accent5" accent6="accent6" hlink="hlink" folHlink="folHlink"/>
  <p:notesStyle>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200" b="1"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b="1" i="1" kern="1200">
        <a:solidFill>
          <a:schemeClr val="tx1"/>
        </a:solidFill>
        <a:latin typeface="+mn-lt"/>
        <a:ea typeface="+mn-ea"/>
        <a:cs typeface="+mn-cs"/>
      </a:defRPr>
    </a:lvl4pPr>
    <a:lvl5pPr marL="1828800" algn="l" defTabSz="914400" rtl="0" eaLnBrk="1" latinLnBrk="0" hangingPunct="1">
      <a:defRPr sz="11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575300" cy="3136900"/>
          </a:xfrm>
        </p:spPr>
      </p:sp>
      <p:sp>
        <p:nvSpPr>
          <p:cNvPr id="3" name="Notes Placeholder 2"/>
          <p:cNvSpPr>
            <a:spLocks noGrp="1"/>
          </p:cNvSpPr>
          <p:nvPr>
            <p:ph type="body" idx="1"/>
          </p:nvPr>
        </p:nvSpPr>
        <p:spPr/>
        <p:txBody>
          <a:bodyPr/>
          <a:lstStyle/>
          <a:p>
            <a:r>
              <a:rPr lang="en-US" dirty="0"/>
              <a:t>Thank you [NAME]! It’s an honor to join you today I’d like to extend greetings from Director of National Drug Control Policy, Dr. Rahul Gupta. Today, I’m going to talk briefly about federal priorities in the recovery domain and outline the work we have done to promote the adoption of recovery-ready workplace policies. </a:t>
            </a:r>
          </a:p>
        </p:txBody>
      </p:sp>
      <p:sp>
        <p:nvSpPr>
          <p:cNvPr id="4" name="Slide Number Placeholder 3"/>
          <p:cNvSpPr>
            <a:spLocks noGrp="1"/>
          </p:cNvSpPr>
          <p:nvPr>
            <p:ph type="sldNum" sz="quarter" idx="10"/>
          </p:nvPr>
        </p:nvSpPr>
        <p:spPr/>
        <p:txBody>
          <a:bodyPr/>
          <a:lstStyle/>
          <a:p>
            <a:fld id="{DFB59104-1169-4218-A6AD-B37547518E25}" type="slidenum">
              <a:rPr lang="en-US" smtClean="0"/>
              <a:t>1</a:t>
            </a:fld>
            <a:endParaRPr lang="en-US" dirty="0"/>
          </a:p>
        </p:txBody>
      </p:sp>
    </p:spTree>
    <p:extLst>
      <p:ext uri="{BB962C8B-B14F-4D97-AF65-F5344CB8AC3E}">
        <p14:creationId xmlns:p14="http://schemas.microsoft.com/office/powerpoint/2010/main" val="195425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“OUR LOGO—WHAT DOES IT MEAN?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The Recovery-Friendly Hamilton County checkmark symbolizes our endorsement of a business as meeting our recovery friendly requirements. The road within the checkmark symbolizes the “Road of Recovery,” an important visual metaphor for people who have overcome substance use disorder. Recovering citizens are resourceful, resilient, and ready to work! We want our symbol to bring them a feeling of pride for their strength and tenacity.”</a:t>
            </a:r>
          </a:p>
          <a:p>
            <a:endParaRPr lang="en-US" dirty="0"/>
          </a:p>
        </p:txBody>
      </p:sp>
      <p:sp>
        <p:nvSpPr>
          <p:cNvPr id="4" name="Slide Number Placeholder 3"/>
          <p:cNvSpPr>
            <a:spLocks noGrp="1"/>
          </p:cNvSpPr>
          <p:nvPr>
            <p:ph type="sldNum" sz="quarter" idx="5"/>
          </p:nvPr>
        </p:nvSpPr>
        <p:spPr/>
        <p:txBody>
          <a:bodyPr/>
          <a:lstStyle/>
          <a:p>
            <a:fld id="{FA87A159-CF4A-4120-9D55-499FEF1458F9}" type="slidenum">
              <a:rPr lang="en-US" smtClean="0"/>
              <a:t>12</a:t>
            </a:fld>
            <a:endParaRPr lang="en-US"/>
          </a:p>
        </p:txBody>
      </p:sp>
    </p:spTree>
    <p:extLst>
      <p:ext uri="{BB962C8B-B14F-4D97-AF65-F5344CB8AC3E}">
        <p14:creationId xmlns:p14="http://schemas.microsoft.com/office/powerpoint/2010/main" val="185113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7A159-CF4A-4120-9D55-499FEF1458F9}" type="slidenum">
              <a:rPr lang="en-US" smtClean="0"/>
              <a:t>14</a:t>
            </a:fld>
            <a:endParaRPr lang="en-US"/>
          </a:p>
        </p:txBody>
      </p:sp>
    </p:spTree>
    <p:extLst>
      <p:ext uri="{BB962C8B-B14F-4D97-AF65-F5344CB8AC3E}">
        <p14:creationId xmlns:p14="http://schemas.microsoft.com/office/powerpoint/2010/main" val="405612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you probably know, our office is charged with developing and implementing the President’s National Drug Control Strategy, which establishes priorities, action items, goals and measures for addressing drug use and its consequences. We coordinate the implementation of the strategy across the 19 federal departments and agencies that comprise the National Drug Control Budget. We also work with a range of agencies that aren’t part of the drug control budget.</a:t>
            </a:r>
          </a:p>
        </p:txBody>
      </p:sp>
      <p:sp>
        <p:nvSpPr>
          <p:cNvPr id="4" name="Slide Number Placeholder 3"/>
          <p:cNvSpPr>
            <a:spLocks noGrp="1"/>
          </p:cNvSpPr>
          <p:nvPr>
            <p:ph type="sldNum" sz="quarter" idx="5"/>
          </p:nvPr>
        </p:nvSpPr>
        <p:spPr/>
        <p:txBody>
          <a:bodyPr/>
          <a:lstStyle/>
          <a:p>
            <a:fld id="{FA87A159-CF4A-4120-9D55-499FEF1458F9}" type="slidenum">
              <a:rPr lang="en-US" smtClean="0"/>
              <a:t>2</a:t>
            </a:fld>
            <a:endParaRPr lang="en-US"/>
          </a:p>
        </p:txBody>
      </p:sp>
    </p:spTree>
    <p:extLst>
      <p:ext uri="{BB962C8B-B14F-4D97-AF65-F5344CB8AC3E}">
        <p14:creationId xmlns:p14="http://schemas.microsoft.com/office/powerpoint/2010/main" val="14672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r>
              <a:rPr lang="en-US" dirty="0"/>
              <a:t>In the recovery domain, the </a:t>
            </a:r>
            <a:r>
              <a:rPr lang="en-US" i="1" dirty="0"/>
              <a:t>Strategy </a:t>
            </a:r>
            <a:r>
              <a:rPr lang="en-US" i="0" dirty="0"/>
              <a:t>is organized around three principles. </a:t>
            </a:r>
            <a:r>
              <a:rPr lang="en-US" i="1" dirty="0"/>
              <a:t>[Review three principles, touch on efforts under way to implement them, and highlight statement that summarizes the overall perspective.]</a:t>
            </a:r>
          </a:p>
          <a:p>
            <a:endParaRPr lang="en-US" i="1" dirty="0"/>
          </a:p>
          <a:p>
            <a:r>
              <a:rPr lang="en-US" i="1" dirty="0"/>
              <a:t>Note that we view the terms “recovery-ready,” “recovery friendly,” and “recovery supportive” as synonymous.</a:t>
            </a:r>
          </a:p>
        </p:txBody>
      </p:sp>
      <p:sp>
        <p:nvSpPr>
          <p:cNvPr id="4" name="Slide Number Placeholder 3"/>
          <p:cNvSpPr>
            <a:spLocks noGrp="1"/>
          </p:cNvSpPr>
          <p:nvPr>
            <p:ph type="sldNum" sz="quarter" idx="5"/>
          </p:nvPr>
        </p:nvSpPr>
        <p:spPr/>
        <p:txBody>
          <a:bodyPr/>
          <a:lstStyle/>
          <a:p>
            <a:fld id="{FA87A159-CF4A-4120-9D55-499FEF1458F9}" type="slidenum">
              <a:rPr lang="en-US" smtClean="0"/>
              <a:t>3</a:t>
            </a:fld>
            <a:endParaRPr lang="en-US"/>
          </a:p>
        </p:txBody>
      </p:sp>
    </p:spTree>
    <p:extLst>
      <p:ext uri="{BB962C8B-B14F-4D97-AF65-F5344CB8AC3E}">
        <p14:creationId xmlns:p14="http://schemas.microsoft.com/office/powerpoint/2010/main" val="174110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7A159-CF4A-4120-9D55-499FEF1458F9}" type="slidenum">
              <a:rPr lang="en-US" smtClean="0"/>
              <a:t>4</a:t>
            </a:fld>
            <a:endParaRPr lang="en-US"/>
          </a:p>
        </p:txBody>
      </p:sp>
    </p:spTree>
    <p:extLst>
      <p:ext uri="{BB962C8B-B14F-4D97-AF65-F5344CB8AC3E}">
        <p14:creationId xmlns:p14="http://schemas.microsoft.com/office/powerpoint/2010/main" val="331879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r>
              <a:rPr lang="en-US" dirty="0"/>
              <a:t>Model State Law:</a:t>
            </a:r>
          </a:p>
          <a:p>
            <a:endParaRPr lang="en-US" dirty="0"/>
          </a:p>
          <a:p>
            <a:pPr>
              <a:lnSpc>
                <a:spcPct val="110000"/>
              </a:lnSpc>
              <a:spcBef>
                <a:spcPts val="800"/>
              </a:spcBef>
            </a:pPr>
            <a:r>
              <a:rPr lang="en-US" sz="3300" dirty="0"/>
              <a:t>Developed with input from expert stakeholders</a:t>
            </a:r>
          </a:p>
          <a:p>
            <a:pPr>
              <a:lnSpc>
                <a:spcPct val="110000"/>
              </a:lnSpc>
              <a:spcBef>
                <a:spcPts val="800"/>
              </a:spcBef>
            </a:pPr>
            <a:r>
              <a:rPr lang="en-US" sz="3300" dirty="0"/>
              <a:t>Provides two-tiered approach—employers can become “participants” or “certified recovery-ready workplaces”</a:t>
            </a:r>
          </a:p>
          <a:p>
            <a:pPr marL="228600" lvl="1">
              <a:lnSpc>
                <a:spcPct val="110000"/>
              </a:lnSpc>
              <a:spcBef>
                <a:spcPts val="800"/>
              </a:spcBef>
              <a:buFont typeface="Wingdings" panose="05000000000000000000" pitchFamily="2" charset="2"/>
              <a:buChar char="§"/>
            </a:pPr>
            <a:r>
              <a:rPr lang="en-US" sz="3300" dirty="0"/>
              <a:t>Encourage employers to institute workplace policies and procedures that:</a:t>
            </a:r>
          </a:p>
          <a:p>
            <a:pPr marL="800100" lvl="2" indent="-342900">
              <a:lnSpc>
                <a:spcPct val="110000"/>
              </a:lnSpc>
              <a:spcBef>
                <a:spcPts val="600"/>
              </a:spcBef>
              <a:buFont typeface="Source Sans Pro" panose="020B0503030403020204" pitchFamily="34" charset="0"/>
              <a:buChar char="−"/>
            </a:pPr>
            <a:r>
              <a:rPr lang="en-US" sz="2900" dirty="0"/>
              <a:t>Establish a culture that values a healthy work environment and offers opportunities for employee recovery and retention; </a:t>
            </a:r>
          </a:p>
          <a:p>
            <a:pPr marL="800100" lvl="2" indent="-342900">
              <a:lnSpc>
                <a:spcPct val="110000"/>
              </a:lnSpc>
              <a:spcBef>
                <a:spcPts val="600"/>
              </a:spcBef>
              <a:buFont typeface="Source Sans Pro" panose="020B0503030403020204" pitchFamily="34" charset="0"/>
              <a:buChar char="−"/>
            </a:pPr>
            <a:r>
              <a:rPr lang="en-US" sz="2900" dirty="0"/>
              <a:t>Help reduce occupational injuries and work-related stressors that might lead to substance misuse; </a:t>
            </a:r>
          </a:p>
          <a:p>
            <a:pPr marL="800100" lvl="2" indent="-342900">
              <a:lnSpc>
                <a:spcPct val="110000"/>
              </a:lnSpc>
              <a:spcBef>
                <a:spcPts val="600"/>
              </a:spcBef>
              <a:buFont typeface="Source Sans Pro" panose="020B0503030403020204" pitchFamily="34" charset="0"/>
              <a:buChar char="−"/>
            </a:pPr>
            <a:r>
              <a:rPr lang="en-US" sz="2900" dirty="0"/>
              <a:t>Encourage hiring of qualified people in recovery, including those with a history of criminal justice system involvement associated with their past substance use; </a:t>
            </a:r>
          </a:p>
          <a:p>
            <a:pPr marL="800100" lvl="2" indent="-342900">
              <a:lnSpc>
                <a:spcPct val="110000"/>
              </a:lnSpc>
              <a:spcBef>
                <a:spcPts val="600"/>
              </a:spcBef>
              <a:buFont typeface="Source Sans Pro" panose="020B0503030403020204" pitchFamily="34" charset="0"/>
              <a:buChar char="−"/>
            </a:pPr>
            <a:r>
              <a:rPr lang="en-US" sz="2900" dirty="0"/>
              <a:t>Eliminate barriers for employees seeking treatment; and</a:t>
            </a:r>
          </a:p>
          <a:p>
            <a:pPr marL="800100" lvl="2" indent="-342900">
              <a:lnSpc>
                <a:spcPct val="110000"/>
              </a:lnSpc>
              <a:spcBef>
                <a:spcPts val="600"/>
              </a:spcBef>
              <a:buFont typeface="Source Sans Pro" panose="020B0503030403020204" pitchFamily="34" charset="0"/>
              <a:buChar char="−"/>
            </a:pPr>
            <a:r>
              <a:rPr lang="en-US" sz="2900" dirty="0"/>
              <a:t>Assist employees in maintaining recovery, wellness, safety, and productivity.</a:t>
            </a:r>
          </a:p>
          <a:p>
            <a:pPr marL="228600" lvl="1">
              <a:lnSpc>
                <a:spcPct val="110000"/>
              </a:lnSpc>
              <a:spcBef>
                <a:spcPts val="800"/>
              </a:spcBef>
              <a:buFont typeface="Wingdings" panose="05000000000000000000" pitchFamily="2" charset="2"/>
              <a:buChar char="§"/>
            </a:pPr>
            <a:r>
              <a:rPr lang="en-US" sz="3300" dirty="0"/>
              <a:t>Establishes a tax credit and stipend for employers that are certified as recovery-ready workplaces; </a:t>
            </a:r>
          </a:p>
          <a:p>
            <a:pPr marL="228600" lvl="1">
              <a:lnSpc>
                <a:spcPct val="110000"/>
              </a:lnSpc>
              <a:spcBef>
                <a:spcPts val="800"/>
              </a:spcBef>
              <a:buFont typeface="Wingdings" panose="05000000000000000000" pitchFamily="2" charset="2"/>
              <a:buChar char="§"/>
            </a:pPr>
            <a:r>
              <a:rPr lang="en-US" sz="3300" dirty="0"/>
              <a:t>Creates state-based funding mechanism to implement program</a:t>
            </a:r>
          </a:p>
          <a:p>
            <a:endParaRPr lang="en-US" dirty="0"/>
          </a:p>
        </p:txBody>
      </p:sp>
      <p:sp>
        <p:nvSpPr>
          <p:cNvPr id="4" name="Slide Number Placeholder 3"/>
          <p:cNvSpPr>
            <a:spLocks noGrp="1"/>
          </p:cNvSpPr>
          <p:nvPr>
            <p:ph type="sldNum" sz="quarter" idx="5"/>
          </p:nvPr>
        </p:nvSpPr>
        <p:spPr/>
        <p:txBody>
          <a:bodyPr/>
          <a:lstStyle/>
          <a:p>
            <a:fld id="{FA87A159-CF4A-4120-9D55-499FEF1458F9}" type="slidenum">
              <a:rPr lang="en-US" smtClean="0"/>
              <a:t>5</a:t>
            </a:fld>
            <a:endParaRPr lang="en-US"/>
          </a:p>
        </p:txBody>
      </p:sp>
    </p:spTree>
    <p:extLst>
      <p:ext uri="{BB962C8B-B14F-4D97-AF65-F5344CB8AC3E}">
        <p14:creationId xmlns:p14="http://schemas.microsoft.com/office/powerpoint/2010/main" val="3356226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7A159-CF4A-4120-9D55-499FEF1458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41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r>
              <a:rPr lang="en-US" dirty="0"/>
              <a:t>Provide examples of activities in each of the four domains. Note that culture is seen as a product of efforts in these four domains</a:t>
            </a:r>
          </a:p>
        </p:txBody>
      </p:sp>
      <p:sp>
        <p:nvSpPr>
          <p:cNvPr id="4" name="Slide Number Placeholder 3"/>
          <p:cNvSpPr>
            <a:spLocks noGrp="1"/>
          </p:cNvSpPr>
          <p:nvPr>
            <p:ph type="sldNum" sz="quarter" idx="5"/>
          </p:nvPr>
        </p:nvSpPr>
        <p:spPr/>
        <p:txBody>
          <a:bodyPr/>
          <a:lstStyle/>
          <a:p>
            <a:fld id="{FA87A159-CF4A-4120-9D55-499FEF1458F9}" type="slidenum">
              <a:rPr lang="en-US" smtClean="0"/>
              <a:t>7</a:t>
            </a:fld>
            <a:endParaRPr lang="en-US"/>
          </a:p>
        </p:txBody>
      </p:sp>
    </p:spTree>
    <p:extLst>
      <p:ext uri="{BB962C8B-B14F-4D97-AF65-F5344CB8AC3E}">
        <p14:creationId xmlns:p14="http://schemas.microsoft.com/office/powerpoint/2010/main" val="319401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a:xfrm>
            <a:off x="685800" y="3668751"/>
            <a:ext cx="5486400" cy="5218771"/>
          </a:xfrm>
        </p:spPr>
        <p:txBody>
          <a:bodyPr/>
          <a:lstStyle/>
          <a:p>
            <a:r>
              <a:rPr lang="en-US" dirty="0"/>
              <a:t>Like to think of four phases:</a:t>
            </a:r>
          </a:p>
          <a:p>
            <a:pPr marL="342900" indent="-342900">
              <a:buFont typeface="+mj-lt"/>
              <a:buAutoNum type="arabicPeriod"/>
            </a:pPr>
            <a:r>
              <a:rPr lang="en-US" dirty="0"/>
              <a:t>Assessment: rates of use among employees, SU-related healthcare utilization, SU-related incidents, positive tests, your industry, your locality and trends there. Employee surveys to learn about attitudes, stigma and to determine employee knowledge of SU/SUD and of YOUR POLICIES. Likely cost of SU to your organization. (SEE NATIONAL SAFETY COUNCIL SU COST CALCULATOR.) If multisite with different functions may need to take more than one lens to the process. Is there an initiative through which you can gain consultation, support, certification This is the decision point if you’re not sure.</a:t>
            </a:r>
          </a:p>
          <a:p>
            <a:pPr marL="342900" indent="-342900">
              <a:buFont typeface="+mj-lt"/>
              <a:buAutoNum type="arabicPeriod"/>
            </a:pPr>
            <a:r>
              <a:rPr lang="en-US" dirty="0"/>
              <a:t>Planning: How are we going to take this on? You may want to stage it with targeted work in different areas. Who will do training? What will it include? Will you develop new return to work/accommodation policies? Adjust your benefits/insurance? Rethink your hiring process? You may want to consider a special implementation team, much as SAMHSA recommends for DFWP implementation.</a:t>
            </a:r>
          </a:p>
          <a:p>
            <a:pPr marL="342900" indent="-342900">
              <a:buFont typeface="+mj-lt"/>
              <a:buAutoNum type="arabicPeriod"/>
            </a:pPr>
            <a:r>
              <a:rPr lang="en-US" dirty="0"/>
              <a:t>Implementation: When we embark on change processes, we commonly meet resistance. What is your strategy? Who will be your change champions? Are there employees who are openly in recovery who would be willing to take part. (Caution)</a:t>
            </a:r>
          </a:p>
          <a:p>
            <a:pPr marL="342900" indent="-342900">
              <a:buFont typeface="+mj-lt"/>
              <a:buAutoNum type="arabicPeriod"/>
            </a:pPr>
            <a:r>
              <a:rPr lang="en-US" dirty="0"/>
              <a:t>Monitoring: Is it going as intended? Have we encountered problems? Is it a vision on paper or a functioning reality?</a:t>
            </a:r>
          </a:p>
          <a:p>
            <a:pPr marL="342900" indent="-3429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FA87A159-CF4A-4120-9D55-499FEF1458F9}" type="slidenum">
              <a:rPr lang="en-US" smtClean="0"/>
              <a:t>8</a:t>
            </a:fld>
            <a:endParaRPr lang="en-US"/>
          </a:p>
        </p:txBody>
      </p:sp>
    </p:spTree>
    <p:extLst>
      <p:ext uri="{BB962C8B-B14F-4D97-AF65-F5344CB8AC3E}">
        <p14:creationId xmlns:p14="http://schemas.microsoft.com/office/powerpoint/2010/main" val="234007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8788"/>
            <a:ext cx="5486400" cy="3086100"/>
          </a:xfrm>
        </p:spPr>
      </p:sp>
      <p:sp>
        <p:nvSpPr>
          <p:cNvPr id="3" name="Notes Placeholder 2"/>
          <p:cNvSpPr>
            <a:spLocks noGrp="1"/>
          </p:cNvSpPr>
          <p:nvPr>
            <p:ph type="body" idx="1"/>
          </p:nvPr>
        </p:nvSpPr>
        <p:spPr/>
        <p:txBody>
          <a:bodyPr/>
          <a:lstStyle/>
          <a:p>
            <a:r>
              <a:rPr lang="en-US" dirty="0"/>
              <a:t>The model law provides a broad template that states can customize to meet their needs. It builds on and incorporates approaches different states have adopted. We recognize that there is no one right way to go about doing this, although we do believe that there are certain key elements that are essential to success and did put a premium on keeping it simple. For example, we reviewed a range of incentive and offset approaches different states have adopted, such as workers compensation premium offsets or tax credits for hiring individuals who are in recovery. In the end, we opted to propose a tax credit for becoming certified as a recovery-ready workplace and a corresponding subsidy for nonprofit employers who become recovery-ready. We felt this would reduce the administrative burden on employers and on the state and make the incentive simpler and more salient. We don’t believe the incentive is a sine qua non of success, because we believe strongly that employers will benefit from becoming recovery-ready, particularly in a time when many parts of the labor market remain tight.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7A159-CF4A-4120-9D55-499FEF1458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763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2449A3-55B9-4D41-8B4C-2A0BBF13D26B}"/>
              </a:ext>
            </a:extLst>
          </p:cNvPr>
          <p:cNvSpPr/>
          <p:nvPr userDrawn="1"/>
        </p:nvSpPr>
        <p:spPr>
          <a:xfrm>
            <a:off x="-2" y="1876581"/>
            <a:ext cx="12192002" cy="135099"/>
          </a:xfrm>
          <a:prstGeom prst="rect">
            <a:avLst/>
          </a:prstGeom>
          <a:solidFill>
            <a:srgbClr val="D6A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6D3FF-8283-8E4D-B03C-82EA9529E15A}"/>
              </a:ext>
            </a:extLst>
          </p:cNvPr>
          <p:cNvSpPr>
            <a:spLocks noGrp="1"/>
          </p:cNvSpPr>
          <p:nvPr>
            <p:ph type="ctrTitle"/>
          </p:nvPr>
        </p:nvSpPr>
        <p:spPr>
          <a:xfrm>
            <a:off x="1523999" y="2097247"/>
            <a:ext cx="9144000" cy="214931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F85D39-9B3F-AF4B-972C-421A09FD219F}"/>
              </a:ext>
            </a:extLst>
          </p:cNvPr>
          <p:cNvSpPr>
            <a:spLocks noGrp="1"/>
          </p:cNvSpPr>
          <p:nvPr>
            <p:ph type="subTitle" idx="1"/>
          </p:nvPr>
        </p:nvSpPr>
        <p:spPr>
          <a:xfrm>
            <a:off x="1523999" y="437896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F5833-0B96-5841-8868-F77E852F1EEC}"/>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5" name="Footer Placeholder 4">
            <a:extLst>
              <a:ext uri="{FF2B5EF4-FFF2-40B4-BE49-F238E27FC236}">
                <a16:creationId xmlns:a16="http://schemas.microsoft.com/office/drawing/2014/main" id="{E7CE979C-E205-6F43-9EEF-DEAAA8BC571D}"/>
              </a:ext>
            </a:extLst>
          </p:cNvPr>
          <p:cNvSpPr>
            <a:spLocks noGrp="1"/>
          </p:cNvSpPr>
          <p:nvPr>
            <p:ph type="ftr" sz="quarter" idx="11"/>
          </p:nvPr>
        </p:nvSpPr>
        <p:spPr/>
        <p:txBody>
          <a:bodyPr/>
          <a:lstStyle/>
          <a:p>
            <a:endParaRPr lang="en-US" dirty="0"/>
          </a:p>
        </p:txBody>
      </p:sp>
      <p:sp>
        <p:nvSpPr>
          <p:cNvPr id="7" name="Oval 6"/>
          <p:cNvSpPr/>
          <p:nvPr userDrawn="1"/>
        </p:nvSpPr>
        <p:spPr>
          <a:xfrm>
            <a:off x="10790382" y="5588000"/>
            <a:ext cx="1126836" cy="1041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C4B7408-99FB-FF4F-956D-8777EBF37BBA}"/>
              </a:ext>
            </a:extLst>
          </p:cNvPr>
          <p:cNvSpPr>
            <a:spLocks noGrp="1"/>
          </p:cNvSpPr>
          <p:nvPr>
            <p:ph type="sldNum" sz="quarter" idx="12"/>
          </p:nvPr>
        </p:nvSpPr>
        <p:spPr/>
        <p:txBody>
          <a:bodyPr/>
          <a:lstStyle/>
          <a:p>
            <a:fld id="{5293B913-F544-E945-AD8E-7BF776184C84}" type="slidenum">
              <a:rPr lang="en-US" smtClean="0"/>
              <a:t>‹#›</a:t>
            </a:fld>
            <a:endParaRPr lang="en-US" dirty="0"/>
          </a:p>
        </p:txBody>
      </p:sp>
      <p:pic>
        <p:nvPicPr>
          <p:cNvPr id="8"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15712" y="868866"/>
            <a:ext cx="1560576" cy="156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6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4914-D370-6148-B532-7BB3574E8E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575265-F766-0740-BA71-8471EE1EFE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27A92-A0A6-3045-BCF7-E8637DDE1AA2}"/>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5" name="Footer Placeholder 4">
            <a:extLst>
              <a:ext uri="{FF2B5EF4-FFF2-40B4-BE49-F238E27FC236}">
                <a16:creationId xmlns:a16="http://schemas.microsoft.com/office/drawing/2014/main" id="{20D3581E-B1B1-B34B-A030-9665A2B70B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9D206C-84C9-E34E-A35B-4E199FA69FB6}"/>
              </a:ext>
            </a:extLst>
          </p:cNvPr>
          <p:cNvSpPr>
            <a:spLocks noGrp="1"/>
          </p:cNvSpPr>
          <p:nvPr>
            <p:ph type="sldNum" sz="quarter" idx="12"/>
          </p:nvPr>
        </p:nvSpPr>
        <p:spPr/>
        <p:txBody>
          <a:bodyPr/>
          <a:lstStyle/>
          <a:p>
            <a:fld id="{5293B913-F544-E945-AD8E-7BF776184C84}" type="slidenum">
              <a:rPr lang="en-US" smtClean="0"/>
              <a:t>‹#›</a:t>
            </a:fld>
            <a:endParaRPr lang="en-US" dirty="0"/>
          </a:p>
        </p:txBody>
      </p:sp>
      <p:sp>
        <p:nvSpPr>
          <p:cNvPr id="7" name="TextBox 6"/>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pic>
        <p:nvPicPr>
          <p:cNvPr id="8"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2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EE9196-4C24-6E4A-B1EC-89C0D4AAD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0AF8A-935D-3141-8C31-F109DD15C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8DA06-2B01-4A45-AA81-199C9E1A6F17}"/>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5" name="Footer Placeholder 4">
            <a:extLst>
              <a:ext uri="{FF2B5EF4-FFF2-40B4-BE49-F238E27FC236}">
                <a16:creationId xmlns:a16="http://schemas.microsoft.com/office/drawing/2014/main" id="{2B646EF7-1A3C-CF4F-BA69-6DBFC5888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C5E9A2-1C52-9740-8214-2D10C709C73E}"/>
              </a:ext>
            </a:extLst>
          </p:cNvPr>
          <p:cNvSpPr>
            <a:spLocks noGrp="1"/>
          </p:cNvSpPr>
          <p:nvPr>
            <p:ph type="sldNum" sz="quarter" idx="12"/>
          </p:nvPr>
        </p:nvSpPr>
        <p:spPr/>
        <p:txBody>
          <a:bodyPr/>
          <a:lstStyle/>
          <a:p>
            <a:fld id="{5293B913-F544-E945-AD8E-7BF776184C84}" type="slidenum">
              <a:rPr lang="en-US" smtClean="0"/>
              <a:t>‹#›</a:t>
            </a:fld>
            <a:endParaRPr lang="en-US" dirty="0"/>
          </a:p>
        </p:txBody>
      </p:sp>
      <p:sp>
        <p:nvSpPr>
          <p:cNvPr id="7" name="TextBox 6"/>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pic>
        <p:nvPicPr>
          <p:cNvPr id="8"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9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hort Head / Light Text">
  <p:cSld name="Short Head / Light Text">
    <p:spTree>
      <p:nvGrpSpPr>
        <p:cNvPr id="1" name="Shape 297"/>
        <p:cNvGrpSpPr/>
        <p:nvPr/>
      </p:nvGrpSpPr>
      <p:grpSpPr>
        <a:xfrm>
          <a:off x="0" y="0"/>
          <a:ext cx="0" cy="0"/>
          <a:chOff x="0" y="0"/>
          <a:chExt cx="0" cy="0"/>
        </a:xfrm>
      </p:grpSpPr>
      <p:sp>
        <p:nvSpPr>
          <p:cNvPr id="298" name="Google Shape;298;p50"/>
          <p:cNvSpPr txBox="1">
            <a:spLocks noGrp="1"/>
          </p:cNvSpPr>
          <p:nvPr>
            <p:ph type="ctrTitle"/>
          </p:nvPr>
        </p:nvSpPr>
        <p:spPr>
          <a:xfrm>
            <a:off x="573568" y="1231577"/>
            <a:ext cx="10972800" cy="808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300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3200" b="0" i="0" u="none" strike="noStrike" cap="none">
                <a:solidFill>
                  <a:srgbClr val="376092"/>
                </a:solidFill>
                <a:latin typeface="Lato Black"/>
                <a:ea typeface="Lato Black"/>
                <a:cs typeface="Lato Black"/>
                <a:sym typeface="Lato Black"/>
              </a:defRPr>
            </a:lvl9pPr>
          </a:lstStyle>
          <a:p>
            <a:endParaRPr/>
          </a:p>
        </p:txBody>
      </p:sp>
      <p:sp>
        <p:nvSpPr>
          <p:cNvPr id="299" name="Google Shape;299;p50"/>
          <p:cNvSpPr txBox="1">
            <a:spLocks noGrp="1"/>
          </p:cNvSpPr>
          <p:nvPr>
            <p:ph type="subTitle" idx="1"/>
          </p:nvPr>
        </p:nvSpPr>
        <p:spPr>
          <a:xfrm>
            <a:off x="573568" y="2094046"/>
            <a:ext cx="10972800" cy="3578100"/>
          </a:xfrm>
          <a:prstGeom prst="rect">
            <a:avLst/>
          </a:prstGeom>
          <a:noFill/>
          <a:ln>
            <a:noFill/>
          </a:ln>
        </p:spPr>
        <p:txBody>
          <a:bodyPr spcFirstLastPara="1" wrap="square" lIns="91425" tIns="45700" rIns="91425" bIns="45700" anchor="t" anchorCtr="0"/>
          <a:lstStyle>
            <a:lvl1pPr marR="0" lvl="0" algn="l" rtl="0">
              <a:lnSpc>
                <a:spcPct val="140000"/>
              </a:lnSpc>
              <a:spcBef>
                <a:spcPts val="36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1pPr>
            <a:lvl2pPr marR="0" lvl="1"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00" name="Google Shape;300;p50"/>
          <p:cNvSpPr txBox="1">
            <a:spLocks noGrp="1"/>
          </p:cNvSpPr>
          <p:nvPr>
            <p:ph type="sldNum" idx="12"/>
          </p:nvPr>
        </p:nvSpPr>
        <p:spPr>
          <a:xfrm>
            <a:off x="8737600" y="6356352"/>
            <a:ext cx="2844800" cy="365100"/>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spcAft>
                <a:spcPts val="0"/>
              </a:spcAft>
              <a:buNone/>
              <a:defRPr sz="1100" b="1" i="0">
                <a:solidFill>
                  <a:srgbClr val="FFFFFF"/>
                </a:solidFill>
                <a:latin typeface="Arial"/>
                <a:ea typeface="Arial"/>
                <a:cs typeface="Arial"/>
                <a:sym typeface="Arial"/>
              </a:defRPr>
            </a:lvl1pPr>
            <a:lvl2pPr marL="0" marR="0" lvl="1" indent="0" algn="l" rtl="0">
              <a:spcBef>
                <a:spcPts val="0"/>
              </a:spcBef>
              <a:spcAft>
                <a:spcPts val="0"/>
              </a:spcAft>
              <a:buNone/>
              <a:defRPr sz="1100" b="1" i="0">
                <a:solidFill>
                  <a:srgbClr val="FFFFFF"/>
                </a:solidFill>
                <a:latin typeface="Arial"/>
                <a:ea typeface="Arial"/>
                <a:cs typeface="Arial"/>
                <a:sym typeface="Arial"/>
              </a:defRPr>
            </a:lvl2pPr>
            <a:lvl3pPr marL="0" marR="0" lvl="2" indent="0" algn="l" rtl="0">
              <a:spcBef>
                <a:spcPts val="0"/>
              </a:spcBef>
              <a:spcAft>
                <a:spcPts val="0"/>
              </a:spcAft>
              <a:buNone/>
              <a:defRPr sz="1100" b="1" i="0">
                <a:solidFill>
                  <a:srgbClr val="FFFFFF"/>
                </a:solidFill>
                <a:latin typeface="Arial"/>
                <a:ea typeface="Arial"/>
                <a:cs typeface="Arial"/>
                <a:sym typeface="Arial"/>
              </a:defRPr>
            </a:lvl3pPr>
            <a:lvl4pPr marL="0" marR="0" lvl="3" indent="0" algn="l" rtl="0">
              <a:spcBef>
                <a:spcPts val="0"/>
              </a:spcBef>
              <a:spcAft>
                <a:spcPts val="0"/>
              </a:spcAft>
              <a:buNone/>
              <a:defRPr sz="1100" b="1" i="0">
                <a:solidFill>
                  <a:srgbClr val="FFFFFF"/>
                </a:solidFill>
                <a:latin typeface="Arial"/>
                <a:ea typeface="Arial"/>
                <a:cs typeface="Arial"/>
                <a:sym typeface="Arial"/>
              </a:defRPr>
            </a:lvl4pPr>
            <a:lvl5pPr marL="0" marR="0" lvl="4" indent="0" algn="l" rtl="0">
              <a:spcBef>
                <a:spcPts val="0"/>
              </a:spcBef>
              <a:spcAft>
                <a:spcPts val="0"/>
              </a:spcAft>
              <a:buNone/>
              <a:defRPr sz="1100" b="1" i="0">
                <a:solidFill>
                  <a:srgbClr val="FFFFFF"/>
                </a:solidFill>
                <a:latin typeface="Arial"/>
                <a:ea typeface="Arial"/>
                <a:cs typeface="Arial"/>
                <a:sym typeface="Arial"/>
              </a:defRPr>
            </a:lvl5pPr>
            <a:lvl6pPr marL="0" marR="0" lvl="5" indent="0" algn="l" rtl="0">
              <a:spcBef>
                <a:spcPts val="0"/>
              </a:spcBef>
              <a:spcAft>
                <a:spcPts val="0"/>
              </a:spcAft>
              <a:buNone/>
              <a:defRPr sz="1100" b="1" i="0">
                <a:solidFill>
                  <a:srgbClr val="FFFFFF"/>
                </a:solidFill>
                <a:latin typeface="Arial"/>
                <a:ea typeface="Arial"/>
                <a:cs typeface="Arial"/>
                <a:sym typeface="Arial"/>
              </a:defRPr>
            </a:lvl6pPr>
            <a:lvl7pPr marL="0" marR="0" lvl="6" indent="0" algn="l" rtl="0">
              <a:spcBef>
                <a:spcPts val="0"/>
              </a:spcBef>
              <a:spcAft>
                <a:spcPts val="0"/>
              </a:spcAft>
              <a:buNone/>
              <a:defRPr sz="1100" b="1" i="0">
                <a:solidFill>
                  <a:srgbClr val="FFFFFF"/>
                </a:solidFill>
                <a:latin typeface="Arial"/>
                <a:ea typeface="Arial"/>
                <a:cs typeface="Arial"/>
                <a:sym typeface="Arial"/>
              </a:defRPr>
            </a:lvl7pPr>
            <a:lvl8pPr marL="0" marR="0" lvl="7" indent="0" algn="l" rtl="0">
              <a:spcBef>
                <a:spcPts val="0"/>
              </a:spcBef>
              <a:spcAft>
                <a:spcPts val="0"/>
              </a:spcAft>
              <a:buNone/>
              <a:defRPr sz="1100" b="1" i="0">
                <a:solidFill>
                  <a:srgbClr val="FFFFFF"/>
                </a:solidFill>
                <a:latin typeface="Arial"/>
                <a:ea typeface="Arial"/>
                <a:cs typeface="Arial"/>
                <a:sym typeface="Arial"/>
              </a:defRPr>
            </a:lvl8pPr>
            <a:lvl9pPr marL="0" marR="0" lvl="8" indent="0" algn="l" rtl="0">
              <a:spcBef>
                <a:spcPts val="0"/>
              </a:spcBef>
              <a:spcAft>
                <a:spcPts val="0"/>
              </a:spcAft>
              <a:buNone/>
              <a:defRPr sz="1100" b="1" i="0">
                <a:solidFill>
                  <a:srgbClr val="FFFFFF"/>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100" b="1" i="0" u="none" strike="noStrike" kern="1200" cap="none" spc="0" normalizeH="0" baseline="0" noProof="0" smtClean="0">
                <a:ln>
                  <a:noFill/>
                </a:ln>
                <a:solidFill>
                  <a:srgbClr val="FFFFFF"/>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FFFFFF"/>
              </a:solidFill>
              <a:effectLst/>
              <a:uLnTx/>
              <a:uFillTx/>
              <a:latin typeface="Arial"/>
              <a:cs typeface="Arial"/>
              <a:sym typeface="Arial"/>
            </a:endParaRPr>
          </a:p>
        </p:txBody>
      </p:sp>
      <p:pic>
        <p:nvPicPr>
          <p:cNvPr id="5"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0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8DD2-295C-824E-9B1D-CADF1D5AD5B9}"/>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en-US" sz="4000" kern="1200" spc="300" dirty="0">
                <a:solidFill>
                  <a:schemeClr val="bg1"/>
                </a:solidFill>
                <a:latin typeface="Merriweather" pitchFamily="2" charset="77"/>
                <a:ea typeface="+mn-ea"/>
                <a:cs typeface="+mn-cs"/>
              </a:defRPr>
            </a:lvl1pPr>
          </a:lstStyle>
          <a:p>
            <a:r>
              <a:rPr lang="en-US" dirty="0"/>
              <a:t>Click to edit Master title style</a:t>
            </a:r>
          </a:p>
        </p:txBody>
      </p:sp>
      <p:sp>
        <p:nvSpPr>
          <p:cNvPr id="3" name="Content Placeholder 2">
            <a:extLst>
              <a:ext uri="{FF2B5EF4-FFF2-40B4-BE49-F238E27FC236}">
                <a16:creationId xmlns:a16="http://schemas.microsoft.com/office/drawing/2014/main" id="{63E47151-58C1-DE44-B4FF-AACB26CE38BD}"/>
              </a:ext>
            </a:extLst>
          </p:cNvPr>
          <p:cNvSpPr>
            <a:spLocks noGrp="1"/>
          </p:cNvSpPr>
          <p:nvPr>
            <p:ph idx="1"/>
          </p:nvPr>
        </p:nvSpPr>
        <p:spPr/>
        <p:txBody>
          <a:bodyPr/>
          <a:lstStyle>
            <a:lvl1pPr marL="228600" indent="-228600">
              <a:buFont typeface="Wingdings" panose="05000000000000000000" pitchFamily="2" charset="2"/>
              <a:buChar char="§"/>
              <a:defRPr>
                <a:latin typeface="Source Sans Pro" panose="020B0503030403020204" pitchFamily="34" charset="0"/>
                <a:ea typeface="Source Sans Pro" panose="020B0503030403020204" pitchFamily="34" charset="0"/>
              </a:defRPr>
            </a:lvl1pPr>
            <a:lvl2pPr>
              <a:defRPr>
                <a:latin typeface="Source Sans Pro" panose="020B0503030403020204" pitchFamily="34" charset="0"/>
                <a:ea typeface="Source Sans Pro" panose="020B0503030403020204" pitchFamily="34" charset="0"/>
              </a:defRPr>
            </a:lvl2pPr>
            <a:lvl3pPr marL="1143000" indent="-228600">
              <a:buFont typeface="Symbol" panose="05050102010706020507" pitchFamily="18" charset="2"/>
              <a:buChar char="-"/>
              <a:defRPr>
                <a:latin typeface="Source Sans Pro" panose="020B0503030403020204" pitchFamily="34" charset="0"/>
                <a:ea typeface="Source Sans Pro" panose="020B0503030403020204" pitchFamily="34" charset="0"/>
              </a:defRPr>
            </a:lvl3pPr>
            <a:lvl4pPr marL="1600200" indent="-228600">
              <a:buFont typeface="Courier New" panose="02070309020205020404" pitchFamily="49" charset="0"/>
              <a:buChar char="o"/>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5033901-D770-F045-ABF4-211CD166B3AB}"/>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5" name="Footer Placeholder 4">
            <a:extLst>
              <a:ext uri="{FF2B5EF4-FFF2-40B4-BE49-F238E27FC236}">
                <a16:creationId xmlns:a16="http://schemas.microsoft.com/office/drawing/2014/main" id="{0D2EE076-20D7-FE43-8F21-1865DF71B7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273B6A-1A99-344C-9E74-8C554D45587E}"/>
              </a:ext>
            </a:extLst>
          </p:cNvPr>
          <p:cNvSpPr>
            <a:spLocks noGrp="1"/>
          </p:cNvSpPr>
          <p:nvPr>
            <p:ph type="sldNum" sz="quarter" idx="12"/>
          </p:nvPr>
        </p:nvSpPr>
        <p:spPr/>
        <p:txBody>
          <a:bodyPr/>
          <a:lstStyle/>
          <a:p>
            <a:fld id="{5293B913-F544-E945-AD8E-7BF776184C84}" type="slidenum">
              <a:rPr lang="en-US" smtClean="0"/>
              <a:t>‹#›</a:t>
            </a:fld>
            <a:endParaRPr lang="en-US" dirty="0"/>
          </a:p>
        </p:txBody>
      </p:sp>
      <p:sp>
        <p:nvSpPr>
          <p:cNvPr id="7" name="TextBox 6"/>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pic>
        <p:nvPicPr>
          <p:cNvPr id="8"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29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3F60-5600-9742-94AA-A73F65B019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592995-330A-A94C-AFB9-549B0E866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C6967A-F2FF-CE48-9516-599D59DAF4DF}"/>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5" name="Footer Placeholder 4">
            <a:extLst>
              <a:ext uri="{FF2B5EF4-FFF2-40B4-BE49-F238E27FC236}">
                <a16:creationId xmlns:a16="http://schemas.microsoft.com/office/drawing/2014/main" id="{2DDEBD06-B071-0945-B849-2F1C51A35E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DDA708-AF9F-2145-9E8D-AF99B4352EBE}"/>
              </a:ext>
            </a:extLst>
          </p:cNvPr>
          <p:cNvSpPr>
            <a:spLocks noGrp="1"/>
          </p:cNvSpPr>
          <p:nvPr>
            <p:ph type="sldNum" sz="quarter" idx="12"/>
          </p:nvPr>
        </p:nvSpPr>
        <p:spPr/>
        <p:txBody>
          <a:bodyPr/>
          <a:lstStyle/>
          <a:p>
            <a:fld id="{5293B913-F544-E945-AD8E-7BF776184C84}" type="slidenum">
              <a:rPr lang="en-US" smtClean="0"/>
              <a:t>‹#›</a:t>
            </a:fld>
            <a:endParaRPr lang="en-US" dirty="0"/>
          </a:p>
        </p:txBody>
      </p:sp>
      <p:pic>
        <p:nvPicPr>
          <p:cNvPr id="7"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08F3-91BC-4D4E-BC6D-C2624A043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10D32-5473-014C-9491-0E384531BA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67781-F2C9-BD4E-A0FA-2CC09E3AEB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C7ABE-5FE5-2641-A3E2-47946AE0652F}"/>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6" name="Footer Placeholder 5">
            <a:extLst>
              <a:ext uri="{FF2B5EF4-FFF2-40B4-BE49-F238E27FC236}">
                <a16:creationId xmlns:a16="http://schemas.microsoft.com/office/drawing/2014/main" id="{6C76B626-0B16-BF4F-A1B6-5EFD4FFD11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27865A-DAF3-E347-BAB1-EF0B731698E8}"/>
              </a:ext>
            </a:extLst>
          </p:cNvPr>
          <p:cNvSpPr>
            <a:spLocks noGrp="1"/>
          </p:cNvSpPr>
          <p:nvPr>
            <p:ph type="sldNum" sz="quarter" idx="12"/>
          </p:nvPr>
        </p:nvSpPr>
        <p:spPr/>
        <p:txBody>
          <a:bodyPr/>
          <a:lstStyle/>
          <a:p>
            <a:fld id="{5293B913-F544-E945-AD8E-7BF776184C84}" type="slidenum">
              <a:rPr lang="en-US" smtClean="0"/>
              <a:t>‹#›</a:t>
            </a:fld>
            <a:endParaRPr lang="en-US" dirty="0"/>
          </a:p>
        </p:txBody>
      </p:sp>
      <p:pic>
        <p:nvPicPr>
          <p:cNvPr id="8"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4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CC2C-722A-DF46-A3F3-519832004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462497-0C2D-B747-947B-2BE0FB91E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56CA0D-5381-1149-8DA7-20FB41232C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1CA4D1-8490-3540-BB16-6DF90B86A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589775-C34D-0D44-87A3-B8CCA556DE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932938-BE4C-2F4E-A4B0-41D95ED51EC9}"/>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8" name="Footer Placeholder 7">
            <a:extLst>
              <a:ext uri="{FF2B5EF4-FFF2-40B4-BE49-F238E27FC236}">
                <a16:creationId xmlns:a16="http://schemas.microsoft.com/office/drawing/2014/main" id="{06A89C7C-B766-C84B-BBFD-9CFD0F75EEA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FD8806-9B65-C349-A49E-F83C7624BDE4}"/>
              </a:ext>
            </a:extLst>
          </p:cNvPr>
          <p:cNvSpPr>
            <a:spLocks noGrp="1"/>
          </p:cNvSpPr>
          <p:nvPr>
            <p:ph type="sldNum" sz="quarter" idx="12"/>
          </p:nvPr>
        </p:nvSpPr>
        <p:spPr/>
        <p:txBody>
          <a:bodyPr/>
          <a:lstStyle/>
          <a:p>
            <a:fld id="{5293B913-F544-E945-AD8E-7BF776184C84}" type="slidenum">
              <a:rPr lang="en-US" smtClean="0"/>
              <a:t>‹#›</a:t>
            </a:fld>
            <a:endParaRPr lang="en-US" dirty="0"/>
          </a:p>
        </p:txBody>
      </p:sp>
      <p:pic>
        <p:nvPicPr>
          <p:cNvPr id="10"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77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E978-49E9-2247-8C72-9EE1B67A554A}"/>
              </a:ext>
            </a:extLst>
          </p:cNvPr>
          <p:cNvSpPr>
            <a:spLocks noGrp="1"/>
          </p:cNvSpPr>
          <p:nvPr>
            <p:ph type="title"/>
          </p:nvPr>
        </p:nvSpPr>
        <p:spPr/>
        <p:txBody>
          <a:bodyPr/>
          <a:lstStyle>
            <a:lvl1pPr>
              <a:defRPr>
                <a:solidFill>
                  <a:schemeClr val="bg1"/>
                </a:solidFill>
                <a:latin typeface="Merriweather" panose="00000500000000000000" pitchFamily="2"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F8E819D-A39B-FC42-817C-CC499EE09CCB}"/>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4" name="Footer Placeholder 3">
            <a:extLst>
              <a:ext uri="{FF2B5EF4-FFF2-40B4-BE49-F238E27FC236}">
                <a16:creationId xmlns:a16="http://schemas.microsoft.com/office/drawing/2014/main" id="{EFE4DEF8-2DD1-8847-9831-794469EA3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1ACA4C-2FDC-9A40-BFB8-B6DEBB8C2FE9}"/>
              </a:ext>
            </a:extLst>
          </p:cNvPr>
          <p:cNvSpPr>
            <a:spLocks noGrp="1"/>
          </p:cNvSpPr>
          <p:nvPr>
            <p:ph type="sldNum" sz="quarter" idx="12"/>
          </p:nvPr>
        </p:nvSpPr>
        <p:spPr/>
        <p:txBody>
          <a:bodyPr/>
          <a:lstStyle/>
          <a:p>
            <a:fld id="{5293B913-F544-E945-AD8E-7BF776184C84}" type="slidenum">
              <a:rPr lang="en-US" smtClean="0"/>
              <a:t>‹#›</a:t>
            </a:fld>
            <a:endParaRPr lang="en-US" dirty="0"/>
          </a:p>
        </p:txBody>
      </p:sp>
      <p:sp>
        <p:nvSpPr>
          <p:cNvPr id="6" name="TextBox 5"/>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pic>
        <p:nvPicPr>
          <p:cNvPr id="7"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A5FBE-27C8-8E48-9EC6-CEDA6699537A}"/>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3" name="Footer Placeholder 2">
            <a:extLst>
              <a:ext uri="{FF2B5EF4-FFF2-40B4-BE49-F238E27FC236}">
                <a16:creationId xmlns:a16="http://schemas.microsoft.com/office/drawing/2014/main" id="{DE9D9608-51F3-BD46-934D-3C1D709984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969D9A1-7CE3-5948-AD53-64AC35949F40}"/>
              </a:ext>
            </a:extLst>
          </p:cNvPr>
          <p:cNvSpPr>
            <a:spLocks noGrp="1"/>
          </p:cNvSpPr>
          <p:nvPr>
            <p:ph type="sldNum" sz="quarter" idx="12"/>
          </p:nvPr>
        </p:nvSpPr>
        <p:spPr/>
        <p:txBody>
          <a:bodyPr/>
          <a:lstStyle/>
          <a:p>
            <a:fld id="{5293B913-F544-E945-AD8E-7BF776184C84}" type="slidenum">
              <a:rPr lang="en-US" smtClean="0"/>
              <a:t>‹#›</a:t>
            </a:fld>
            <a:endParaRPr lang="en-US" dirty="0"/>
          </a:p>
        </p:txBody>
      </p:sp>
      <p:sp>
        <p:nvSpPr>
          <p:cNvPr id="6" name="TextBox 5"/>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pic>
        <p:nvPicPr>
          <p:cNvPr id="7"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9FE929-6C54-4FAD-A772-29406E851029}"/>
              </a:ext>
            </a:extLst>
          </p:cNvPr>
          <p:cNvSpPr/>
          <p:nvPr userDrawn="1"/>
        </p:nvSpPr>
        <p:spPr>
          <a:xfrm>
            <a:off x="-2" y="1876581"/>
            <a:ext cx="12192002" cy="135099"/>
          </a:xfrm>
          <a:prstGeom prst="rect">
            <a:avLst/>
          </a:prstGeom>
          <a:solidFill>
            <a:srgbClr val="D6A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26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CFF7-7487-EC48-AD99-4BE6B0149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934CD1-5F84-8445-B1B2-D02E5EA1A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D57556-FDBF-CC46-8693-9586F273C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ACF6D-FD5E-8B4E-B914-97BDB92BE48A}"/>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6" name="Footer Placeholder 5">
            <a:extLst>
              <a:ext uri="{FF2B5EF4-FFF2-40B4-BE49-F238E27FC236}">
                <a16:creationId xmlns:a16="http://schemas.microsoft.com/office/drawing/2014/main" id="{D4CC251D-B15E-A24A-9E37-632F3A11FB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22C2C7-1D9F-7C4E-B690-FD87246B4499}"/>
              </a:ext>
            </a:extLst>
          </p:cNvPr>
          <p:cNvSpPr>
            <a:spLocks noGrp="1"/>
          </p:cNvSpPr>
          <p:nvPr>
            <p:ph type="sldNum" sz="quarter" idx="12"/>
          </p:nvPr>
        </p:nvSpPr>
        <p:spPr/>
        <p:txBody>
          <a:bodyPr/>
          <a:lstStyle/>
          <a:p>
            <a:fld id="{5293B913-F544-E945-AD8E-7BF776184C84}" type="slidenum">
              <a:rPr lang="en-US" smtClean="0"/>
              <a:t>‹#›</a:t>
            </a:fld>
            <a:endParaRPr lang="en-US" dirty="0"/>
          </a:p>
        </p:txBody>
      </p:sp>
      <p:sp>
        <p:nvSpPr>
          <p:cNvPr id="8" name="TextBox 7"/>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pic>
        <p:nvPicPr>
          <p:cNvPr id="9"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84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617A-8BFE-4A4F-BC77-88474A1F1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6C2B1-CF2A-A94C-81F0-8CF561BB33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5AA309-33A5-B149-AF46-0B1588C83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235E39-04DE-6E4A-B4EE-25164E74CDE5}"/>
              </a:ext>
            </a:extLst>
          </p:cNvPr>
          <p:cNvSpPr>
            <a:spLocks noGrp="1"/>
          </p:cNvSpPr>
          <p:nvPr>
            <p:ph type="dt" sz="half" idx="10"/>
          </p:nvPr>
        </p:nvSpPr>
        <p:spPr/>
        <p:txBody>
          <a:bodyPr/>
          <a:lstStyle/>
          <a:p>
            <a:fld id="{E2731E3F-00DE-2746-8F78-6F17986DAFCD}" type="datetimeFigureOut">
              <a:rPr lang="en-US" smtClean="0"/>
              <a:t>3/8/2024</a:t>
            </a:fld>
            <a:endParaRPr lang="en-US" dirty="0"/>
          </a:p>
        </p:txBody>
      </p:sp>
      <p:sp>
        <p:nvSpPr>
          <p:cNvPr id="6" name="Footer Placeholder 5">
            <a:extLst>
              <a:ext uri="{FF2B5EF4-FFF2-40B4-BE49-F238E27FC236}">
                <a16:creationId xmlns:a16="http://schemas.microsoft.com/office/drawing/2014/main" id="{F17AA9D2-AC6A-214B-8857-EBDF771AD9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B46EE7-003F-9A4A-B5AE-BE948C1F413C}"/>
              </a:ext>
            </a:extLst>
          </p:cNvPr>
          <p:cNvSpPr>
            <a:spLocks noGrp="1"/>
          </p:cNvSpPr>
          <p:nvPr>
            <p:ph type="sldNum" sz="quarter" idx="12"/>
          </p:nvPr>
        </p:nvSpPr>
        <p:spPr/>
        <p:txBody>
          <a:bodyPr/>
          <a:lstStyle/>
          <a:p>
            <a:fld id="{5293B913-F544-E945-AD8E-7BF776184C84}" type="slidenum">
              <a:rPr lang="en-US" smtClean="0"/>
              <a:t>‹#›</a:t>
            </a:fld>
            <a:endParaRPr lang="en-US" dirty="0"/>
          </a:p>
        </p:txBody>
      </p:sp>
      <p:sp>
        <p:nvSpPr>
          <p:cNvPr id="8" name="TextBox 7"/>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pic>
        <p:nvPicPr>
          <p:cNvPr id="9" name="Picture 2" descr="US-ONDCP-Seal.sv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9806" y="5689283"/>
            <a:ext cx="975360" cy="9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5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47C0E-D8B3-2948-AA36-E59B50ECA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72BAEF0-8FAC-9E46-98CC-BA5889FA6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B3BE92E-1085-6140-A8C7-9CDF99008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31E3F-00DE-2746-8F78-6F17986DAFCD}" type="datetimeFigureOut">
              <a:rPr lang="en-US" smtClean="0"/>
              <a:t>3/8/2024</a:t>
            </a:fld>
            <a:endParaRPr lang="en-US" dirty="0"/>
          </a:p>
        </p:txBody>
      </p:sp>
      <p:sp>
        <p:nvSpPr>
          <p:cNvPr id="5" name="Footer Placeholder 4">
            <a:extLst>
              <a:ext uri="{FF2B5EF4-FFF2-40B4-BE49-F238E27FC236}">
                <a16:creationId xmlns:a16="http://schemas.microsoft.com/office/drawing/2014/main" id="{CF514D03-AF66-2A42-A2C3-03A87EE1D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D7B9D4-FD28-5044-98E9-B2B8F22E3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3B913-F544-E945-AD8E-7BF776184C84}" type="slidenum">
              <a:rPr lang="en-US" smtClean="0"/>
              <a:t>‹#›</a:t>
            </a:fld>
            <a:endParaRPr lang="en-US" dirty="0"/>
          </a:p>
        </p:txBody>
      </p:sp>
      <p:sp>
        <p:nvSpPr>
          <p:cNvPr id="7" name="TextBox 6"/>
          <p:cNvSpPr txBox="1"/>
          <p:nvPr userDrawn="1"/>
        </p:nvSpPr>
        <p:spPr>
          <a:xfrm>
            <a:off x="921886" y="6177922"/>
            <a:ext cx="3243714" cy="261610"/>
          </a:xfrm>
          <a:prstGeom prst="rect">
            <a:avLst/>
          </a:prstGeom>
          <a:noFill/>
        </p:spPr>
        <p:txBody>
          <a:bodyPr wrap="square" rtlCol="0">
            <a:spAutoFit/>
          </a:bodyPr>
          <a:lstStyle/>
          <a:p>
            <a:r>
              <a:rPr lang="en-US" sz="1100" b="1" dirty="0">
                <a:solidFill>
                  <a:srgbClr val="9E0000"/>
                </a:solidFill>
                <a:cs typeface="Calibri" panose="020F0502020204030204" pitchFamily="34" charset="0"/>
              </a:rPr>
              <a:t>Office of National Drug Control Policy</a:t>
            </a:r>
          </a:p>
        </p:txBody>
      </p:sp>
    </p:spTree>
    <p:extLst>
      <p:ext uri="{BB962C8B-B14F-4D97-AF65-F5344CB8AC3E}">
        <p14:creationId xmlns:p14="http://schemas.microsoft.com/office/powerpoint/2010/main" val="3150382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914400" rtl="0" eaLnBrk="1" latinLnBrk="0" hangingPunct="1">
        <a:lnSpc>
          <a:spcPct val="90000"/>
        </a:lnSpc>
        <a:spcBef>
          <a:spcPct val="0"/>
        </a:spcBef>
        <a:buNone/>
        <a:defRPr sz="4400" kern="1200">
          <a:solidFill>
            <a:schemeClr val="bg1"/>
          </a:solidFill>
          <a:latin typeface="Merriweather"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Source Sans Pro" panose="020B0503030403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SzPct val="80000"/>
        <a:buFont typeface="Courier New" panose="02070309020205020404" pitchFamily="49" charset="0"/>
        <a:buChar char="o"/>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SzPct val="80000"/>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5671784/" TargetMode="External"/><Relationship Id="rId2" Type="http://schemas.openxmlformats.org/officeDocument/2006/relationships/hyperlink" Target="https://www.samhsa.gov/data/report/2022-nsduh-detailed-tables" TargetMode="External"/><Relationship Id="rId1" Type="http://schemas.openxmlformats.org/officeDocument/2006/relationships/slideLayout" Target="../slideLayouts/slideLayout2.xml"/><Relationship Id="rId6" Type="http://schemas.openxmlformats.org/officeDocument/2006/relationships/hyperlink" Target="https://www.fadap.org/file/138d333c-56a4-478a-b920-914e6e22db01" TargetMode="External"/><Relationship Id="rId5" Type="http://schemas.openxmlformats.org/officeDocument/2006/relationships/hyperlink" Target="https://www.fadap.org/file/6b5f4a7d-60f9-4739-ab47-60f98732f37f" TargetMode="External"/><Relationship Id="rId4" Type="http://schemas.openxmlformats.org/officeDocument/2006/relationships/hyperlink" Target="https://pubmed.ncbi.nlm.nih.gov/3312186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ggaumond@ondcp.eop.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hitehouse.gov/wp-content/uploads/2022/04/National-Drug-Control-2022Strategy.pdf" TargetMode="External"/><Relationship Id="rId5" Type="http://schemas.openxmlformats.org/officeDocument/2006/relationships/image" Target="../media/image5.png"/><Relationship Id="rId4" Type="http://schemas.openxmlformats.org/officeDocument/2006/relationships/hyperlink" Target="https://www.whitehouse.gov/wp-content/uploads/2023/03/FY-2024-Budget-Highlight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l.gov/agencies/eta/RRW-hub/Toolk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dol.gov/agencies/eta/RRW-hub"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dol.gov/agencies/eta/RRW-hub/Tool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egislativeanalysis.org/model-recovery-ready-workplaces-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84566B-7E21-E741-B140-0BB228CC2EC9}"/>
              </a:ext>
            </a:extLst>
          </p:cNvPr>
          <p:cNvSpPr>
            <a:spLocks noGrp="1"/>
          </p:cNvSpPr>
          <p:nvPr>
            <p:ph type="subTitle" idx="1"/>
          </p:nvPr>
        </p:nvSpPr>
        <p:spPr>
          <a:xfrm>
            <a:off x="341583" y="2481452"/>
            <a:ext cx="11508834" cy="1055185"/>
          </a:xfrm>
        </p:spPr>
        <p:txBody>
          <a:bodyPr>
            <a:noAutofit/>
          </a:bodyPr>
          <a:lstStyle/>
          <a:p>
            <a:pPr>
              <a:lnSpc>
                <a:spcPct val="100000"/>
              </a:lnSpc>
              <a:spcBef>
                <a:spcPts val="0"/>
              </a:spcBef>
            </a:pPr>
            <a:r>
              <a:rPr lang="en-US" sz="3800" b="1" dirty="0">
                <a:solidFill>
                  <a:srgbClr val="333B46"/>
                </a:solidFill>
                <a:latin typeface="Merriweather" panose="00000500000000000000" pitchFamily="2" charset="0"/>
                <a:ea typeface="Source Sans Pro" panose="020B0503030403020204" pitchFamily="34" charset="0"/>
              </a:rPr>
              <a:t>Building a Recovery-Ready Nation: </a:t>
            </a:r>
            <a:r>
              <a:rPr lang="en-US" sz="3200" b="1" i="1" dirty="0">
                <a:solidFill>
                  <a:srgbClr val="333B46"/>
                </a:solidFill>
                <a:latin typeface="Merriweather" panose="00000500000000000000" pitchFamily="2" charset="0"/>
                <a:ea typeface="Source Sans Pro" panose="020B0503030403020204" pitchFamily="34" charset="0"/>
              </a:rPr>
              <a:t>Recovery-Ready Workplace Hub, Toolkit &amp; Model State Act</a:t>
            </a:r>
            <a:endParaRPr lang="en-US" sz="3800" b="1" i="1" dirty="0">
              <a:solidFill>
                <a:srgbClr val="333B46"/>
              </a:solidFill>
              <a:latin typeface="Merriweather" panose="00000500000000000000" pitchFamily="2" charset="0"/>
              <a:ea typeface="Source Sans Pro" panose="020B0503030403020204" pitchFamily="34" charset="0"/>
            </a:endParaRPr>
          </a:p>
        </p:txBody>
      </p:sp>
      <p:sp>
        <p:nvSpPr>
          <p:cNvPr id="4" name="TextBox 3"/>
          <p:cNvSpPr txBox="1"/>
          <p:nvPr/>
        </p:nvSpPr>
        <p:spPr>
          <a:xfrm>
            <a:off x="2153993" y="5738628"/>
            <a:ext cx="7884015" cy="338554"/>
          </a:xfrm>
          <a:prstGeom prst="rect">
            <a:avLst/>
          </a:prstGeom>
          <a:noFill/>
        </p:spPr>
        <p:txBody>
          <a:bodyPr wrap="square" rtlCol="0">
            <a:spAutoFit/>
          </a:bodyPr>
          <a:lstStyle/>
          <a:p>
            <a:pPr algn="ctr"/>
            <a:r>
              <a:rPr lang="en-US" sz="1600" i="1" spc="10" dirty="0">
                <a:solidFill>
                  <a:srgbClr val="333B46"/>
                </a:solidFill>
                <a:latin typeface="Merriweather" pitchFamily="2" charset="77"/>
              </a:rPr>
              <a:t>March 11, 2024</a:t>
            </a:r>
          </a:p>
        </p:txBody>
      </p:sp>
      <p:grpSp>
        <p:nvGrpSpPr>
          <p:cNvPr id="11" name="Group 10"/>
          <p:cNvGrpSpPr/>
          <p:nvPr/>
        </p:nvGrpSpPr>
        <p:grpSpPr>
          <a:xfrm>
            <a:off x="318677" y="3785558"/>
            <a:ext cx="11554636" cy="1978851"/>
            <a:chOff x="119102" y="3916037"/>
            <a:chExt cx="11554636" cy="1491512"/>
          </a:xfrm>
        </p:grpSpPr>
        <p:sp>
          <p:nvSpPr>
            <p:cNvPr id="6" name="TextBox 5">
              <a:extLst>
                <a:ext uri="{FF2B5EF4-FFF2-40B4-BE49-F238E27FC236}">
                  <a16:creationId xmlns:a16="http://schemas.microsoft.com/office/drawing/2014/main" id="{8AAE61C7-622E-CC4C-B02C-AF94F7948D1D}"/>
                </a:ext>
              </a:extLst>
            </p:cNvPr>
            <p:cNvSpPr txBox="1"/>
            <p:nvPr/>
          </p:nvSpPr>
          <p:spPr>
            <a:xfrm>
              <a:off x="119102" y="3916037"/>
              <a:ext cx="11554636" cy="440760"/>
            </a:xfrm>
            <a:prstGeom prst="rect">
              <a:avLst/>
            </a:prstGeom>
            <a:noFill/>
          </p:spPr>
          <p:txBody>
            <a:bodyPr wrap="square" rtlCol="0">
              <a:spAutoFit/>
            </a:bodyPr>
            <a:lstStyle/>
            <a:p>
              <a:pPr algn="ctr"/>
              <a:r>
                <a:rPr lang="en-US" sz="3200" b="1" cap="small" spc="300" dirty="0">
                  <a:solidFill>
                    <a:schemeClr val="accent4">
                      <a:lumMod val="75000"/>
                    </a:schemeClr>
                  </a:solidFill>
                  <a:latin typeface="Merriweather" pitchFamily="2" charset="77"/>
                </a:rPr>
                <a:t>Office of National Drug Control Policy</a:t>
              </a:r>
            </a:p>
          </p:txBody>
        </p:sp>
        <p:sp>
          <p:nvSpPr>
            <p:cNvPr id="2" name="TextBox 1"/>
            <p:cNvSpPr txBox="1"/>
            <p:nvPr/>
          </p:nvSpPr>
          <p:spPr>
            <a:xfrm>
              <a:off x="290987" y="4546906"/>
              <a:ext cx="11210877" cy="860643"/>
            </a:xfrm>
            <a:prstGeom prst="rect">
              <a:avLst/>
            </a:prstGeom>
            <a:noFill/>
          </p:spPr>
          <p:txBody>
            <a:bodyPr wrap="square" rtlCol="0">
              <a:spAutoFit/>
            </a:bodyPr>
            <a:lstStyle/>
            <a:p>
              <a:pPr lvl="0" algn="ctr">
                <a:lnSpc>
                  <a:spcPct val="90000"/>
                </a:lnSpc>
              </a:pPr>
              <a:r>
                <a:rPr lang="en-US" sz="2800" dirty="0">
                  <a:solidFill>
                    <a:srgbClr val="333B46"/>
                  </a:solidFill>
                  <a:latin typeface="Source Sans Pro" panose="020B0503030403020204" pitchFamily="34" charset="0"/>
                  <a:ea typeface="Source Sans Pro" panose="020B0503030403020204" pitchFamily="34" charset="0"/>
                </a:rPr>
                <a:t>2024 NADO &amp; DDAA Washington Conference</a:t>
              </a:r>
              <a:endParaRPr lang="en-US" sz="2800" i="1" dirty="0">
                <a:solidFill>
                  <a:srgbClr val="333B46"/>
                </a:solidFill>
                <a:latin typeface="Source Sans Pro" panose="020B0503030403020204" pitchFamily="34" charset="0"/>
                <a:ea typeface="Source Sans Pro" panose="020B0503030403020204" pitchFamily="34" charset="0"/>
              </a:endParaRPr>
            </a:p>
            <a:p>
              <a:pPr lvl="0" algn="ctr">
                <a:lnSpc>
                  <a:spcPct val="90000"/>
                </a:lnSpc>
                <a:spcBef>
                  <a:spcPts val="2800"/>
                </a:spcBef>
              </a:pPr>
              <a:r>
                <a:rPr lang="en-US" sz="2000" b="1" dirty="0">
                  <a:solidFill>
                    <a:srgbClr val="333B46"/>
                  </a:solidFill>
                  <a:latin typeface="Source Sans Pro" panose="020B0503030403020204" pitchFamily="34" charset="0"/>
                  <a:ea typeface="Source Sans Pro" panose="020B0503030403020204" pitchFamily="34" charset="0"/>
                </a:rPr>
                <a:t>Peter Gaumond</a:t>
              </a:r>
              <a:endParaRPr lang="en-US" sz="2000" b="1" dirty="0">
                <a:latin typeface="Source Sans Pro" panose="020B0503030403020204" pitchFamily="34" charset="0"/>
                <a:ea typeface="Source Sans Pro" panose="020B0503030403020204" pitchFamily="34" charset="0"/>
              </a:endParaRPr>
            </a:p>
          </p:txBody>
        </p:sp>
      </p:grpSp>
      <p:pic>
        <p:nvPicPr>
          <p:cNvPr id="14" name="Picture 13">
            <a:extLst>
              <a:ext uri="{FF2B5EF4-FFF2-40B4-BE49-F238E27FC236}">
                <a16:creationId xmlns:a16="http://schemas.microsoft.com/office/drawing/2014/main" id="{63C9450D-F196-4CFF-908F-0EB9FF57F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743" y="862631"/>
            <a:ext cx="1644509" cy="1575488"/>
          </a:xfrm>
          <a:prstGeom prst="rect">
            <a:avLst/>
          </a:prstGeom>
        </p:spPr>
      </p:pic>
      <p:cxnSp>
        <p:nvCxnSpPr>
          <p:cNvPr id="15" name="Straight Connector 14">
            <a:extLst>
              <a:ext uri="{FF2B5EF4-FFF2-40B4-BE49-F238E27FC236}">
                <a16:creationId xmlns:a16="http://schemas.microsoft.com/office/drawing/2014/main" id="{8DFB1E9F-AAB3-4563-86EC-BA16D29CA022}"/>
              </a:ext>
            </a:extLst>
          </p:cNvPr>
          <p:cNvCxnSpPr>
            <a:cxnSpLocks/>
          </p:cNvCxnSpPr>
          <p:nvPr/>
        </p:nvCxnSpPr>
        <p:spPr>
          <a:xfrm flipV="1">
            <a:off x="3809994" y="5193482"/>
            <a:ext cx="4572000" cy="1"/>
          </a:xfrm>
          <a:prstGeom prst="line">
            <a:avLst/>
          </a:prstGeom>
          <a:ln w="22225"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03F51B-D570-427E-AC33-24FAB12A885F}"/>
              </a:ext>
            </a:extLst>
          </p:cNvPr>
          <p:cNvCxnSpPr>
            <a:cxnSpLocks/>
          </p:cNvCxnSpPr>
          <p:nvPr/>
        </p:nvCxnSpPr>
        <p:spPr>
          <a:xfrm flipV="1">
            <a:off x="3809994" y="4554540"/>
            <a:ext cx="4572000" cy="1"/>
          </a:xfrm>
          <a:prstGeom prst="line">
            <a:avLst/>
          </a:prstGeom>
          <a:ln w="22225" cmpd="sng">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655C1F-ADF9-4E78-9503-3818FE283547}"/>
              </a:ext>
            </a:extLst>
          </p:cNvPr>
          <p:cNvSpPr txBox="1"/>
          <p:nvPr/>
        </p:nvSpPr>
        <p:spPr>
          <a:xfrm>
            <a:off x="2153993" y="6077182"/>
            <a:ext cx="7884015" cy="307777"/>
          </a:xfrm>
          <a:prstGeom prst="rect">
            <a:avLst/>
          </a:prstGeom>
          <a:noFill/>
        </p:spPr>
        <p:txBody>
          <a:bodyPr wrap="square" rtlCol="0">
            <a:spAutoFit/>
          </a:bodyPr>
          <a:lstStyle/>
          <a:p>
            <a:pPr algn="ctr"/>
            <a:r>
              <a:rPr lang="en-US" sz="1400" spc="10" dirty="0">
                <a:solidFill>
                  <a:srgbClr val="333B46"/>
                </a:solidFill>
                <a:latin typeface="Merriweather" pitchFamily="2" charset="77"/>
              </a:rPr>
              <a:t>Crystal Gateway Marriott - Arlington, VA</a:t>
            </a:r>
          </a:p>
        </p:txBody>
      </p:sp>
    </p:spTree>
    <p:extLst>
      <p:ext uri="{BB962C8B-B14F-4D97-AF65-F5344CB8AC3E}">
        <p14:creationId xmlns:p14="http://schemas.microsoft.com/office/powerpoint/2010/main" val="411158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3F95-F35D-4E76-8430-1EEB5C98253E}"/>
              </a:ext>
            </a:extLst>
          </p:cNvPr>
          <p:cNvSpPr>
            <a:spLocks noGrp="1"/>
          </p:cNvSpPr>
          <p:nvPr>
            <p:ph type="title"/>
          </p:nvPr>
        </p:nvSpPr>
        <p:spPr>
          <a:xfrm>
            <a:off x="516467" y="205105"/>
            <a:ext cx="10932006" cy="1325563"/>
          </a:xfrm>
        </p:spPr>
        <p:txBody>
          <a:bodyPr>
            <a:normAutofit/>
          </a:bodyPr>
          <a:lstStyle/>
          <a:p>
            <a:pPr>
              <a:lnSpc>
                <a:spcPct val="100000"/>
              </a:lnSpc>
            </a:pPr>
            <a:r>
              <a:rPr lang="en-US" dirty="0"/>
              <a:t>Why Adopt RRW Policies?</a:t>
            </a:r>
          </a:p>
        </p:txBody>
      </p:sp>
      <p:sp>
        <p:nvSpPr>
          <p:cNvPr id="3" name="Content Placeholder 2">
            <a:extLst>
              <a:ext uri="{FF2B5EF4-FFF2-40B4-BE49-F238E27FC236}">
                <a16:creationId xmlns:a16="http://schemas.microsoft.com/office/drawing/2014/main" id="{C0E677C0-1AFB-4FEC-A14F-13B0305E7AA6}"/>
              </a:ext>
            </a:extLst>
          </p:cNvPr>
          <p:cNvSpPr>
            <a:spLocks noGrp="1"/>
          </p:cNvSpPr>
          <p:nvPr>
            <p:ph idx="1"/>
          </p:nvPr>
        </p:nvSpPr>
        <p:spPr>
          <a:xfrm>
            <a:off x="413327" y="2006196"/>
            <a:ext cx="10932006" cy="4351338"/>
          </a:xfrm>
        </p:spPr>
        <p:txBody>
          <a:bodyPr>
            <a:normAutofit fontScale="92500" lnSpcReduction="10000"/>
          </a:bodyPr>
          <a:lstStyle/>
          <a:p>
            <a:pPr>
              <a:lnSpc>
                <a:spcPct val="100000"/>
              </a:lnSpc>
              <a:spcBef>
                <a:spcPts val="1200"/>
              </a:spcBef>
            </a:pPr>
            <a:r>
              <a:rPr lang="en-US" dirty="0"/>
              <a:t>SUD in the workplace is common and costly</a:t>
            </a:r>
          </a:p>
          <a:p>
            <a:pPr>
              <a:lnSpc>
                <a:spcPct val="100000"/>
              </a:lnSpc>
              <a:spcBef>
                <a:spcPts val="1200"/>
              </a:spcBef>
            </a:pPr>
            <a:r>
              <a:rPr lang="en-US" dirty="0"/>
              <a:t>Employment helps build &amp; sustain recovery</a:t>
            </a:r>
          </a:p>
          <a:p>
            <a:pPr>
              <a:lnSpc>
                <a:spcPct val="100000"/>
              </a:lnSpc>
              <a:spcBef>
                <a:spcPts val="1200"/>
              </a:spcBef>
            </a:pPr>
            <a:r>
              <a:rPr lang="en-US" dirty="0"/>
              <a:t>People in recovery can be among the most motivated and dependable workers</a:t>
            </a:r>
          </a:p>
          <a:p>
            <a:pPr>
              <a:lnSpc>
                <a:spcPct val="100000"/>
              </a:lnSpc>
              <a:spcBef>
                <a:spcPts val="1200"/>
              </a:spcBef>
            </a:pPr>
            <a:r>
              <a:rPr lang="en-US" dirty="0"/>
              <a:t>Termination or threat of discipline in response to substance use in the workplace costs employers and discourages help seeking</a:t>
            </a:r>
          </a:p>
          <a:p>
            <a:pPr>
              <a:lnSpc>
                <a:spcPct val="100000"/>
              </a:lnSpc>
              <a:spcBef>
                <a:spcPts val="1200"/>
              </a:spcBef>
            </a:pPr>
            <a:r>
              <a:rPr lang="en-US" dirty="0"/>
              <a:t>Companies that hire people in recovery and adopt RRW policies can be recognized as a community partner and asset.</a:t>
            </a:r>
          </a:p>
          <a:p>
            <a:pPr>
              <a:lnSpc>
                <a:spcPct val="100000"/>
              </a:lnSpc>
              <a:spcBef>
                <a:spcPts val="1200"/>
              </a:spcBef>
            </a:pPr>
            <a:r>
              <a:rPr lang="en-US" dirty="0"/>
              <a:t>Provide a mechanism to access under-tapped segments of the workforce</a:t>
            </a:r>
          </a:p>
        </p:txBody>
      </p:sp>
    </p:spTree>
    <p:extLst>
      <p:ext uri="{BB962C8B-B14F-4D97-AF65-F5344CB8AC3E}">
        <p14:creationId xmlns:p14="http://schemas.microsoft.com/office/powerpoint/2010/main" val="48478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B2A0-DB43-4214-A7A9-94CE530191A7}"/>
              </a:ext>
            </a:extLst>
          </p:cNvPr>
          <p:cNvSpPr>
            <a:spLocks noGrp="1"/>
          </p:cNvSpPr>
          <p:nvPr>
            <p:ph type="title"/>
          </p:nvPr>
        </p:nvSpPr>
        <p:spPr/>
        <p:txBody>
          <a:bodyPr/>
          <a:lstStyle/>
          <a:p>
            <a:r>
              <a:rPr lang="en-US" dirty="0"/>
              <a:t>Business Case</a:t>
            </a:r>
          </a:p>
        </p:txBody>
      </p:sp>
      <p:sp>
        <p:nvSpPr>
          <p:cNvPr id="3" name="Content Placeholder 2">
            <a:extLst>
              <a:ext uri="{FF2B5EF4-FFF2-40B4-BE49-F238E27FC236}">
                <a16:creationId xmlns:a16="http://schemas.microsoft.com/office/drawing/2014/main" id="{93CABD37-921D-4A34-A929-47A4981A771D}"/>
              </a:ext>
            </a:extLst>
          </p:cNvPr>
          <p:cNvSpPr>
            <a:spLocks noGrp="1"/>
          </p:cNvSpPr>
          <p:nvPr>
            <p:ph idx="1"/>
          </p:nvPr>
        </p:nvSpPr>
        <p:spPr>
          <a:xfrm>
            <a:off x="588246" y="1953198"/>
            <a:ext cx="10169949" cy="4423930"/>
          </a:xfrm>
        </p:spPr>
        <p:txBody>
          <a:bodyPr>
            <a:normAutofit fontScale="77500" lnSpcReduction="20000"/>
          </a:bodyPr>
          <a:lstStyle/>
          <a:p>
            <a:pPr>
              <a:lnSpc>
                <a:spcPct val="110000"/>
              </a:lnSpc>
            </a:pPr>
            <a:r>
              <a:rPr lang="en-US" sz="2600" b="1" dirty="0"/>
              <a:t>Most U.S. Adults with SUD are employed: </a:t>
            </a:r>
          </a:p>
          <a:p>
            <a:pPr lvl="1">
              <a:lnSpc>
                <a:spcPct val="110000"/>
              </a:lnSpc>
              <a:spcBef>
                <a:spcPts val="600"/>
              </a:spcBef>
            </a:pPr>
            <a:r>
              <a:rPr lang="en-US" sz="2200" dirty="0"/>
              <a:t>In 2022, </a:t>
            </a:r>
            <a:r>
              <a:rPr lang="en-US" sz="2200" b="1" dirty="0"/>
              <a:t>30.6 million </a:t>
            </a:r>
            <a:r>
              <a:rPr lang="en-US" sz="2200" dirty="0"/>
              <a:t>adult Americans with an SUD were employed.  Of these, </a:t>
            </a:r>
            <a:r>
              <a:rPr lang="en-US" sz="2200" b="1" dirty="0"/>
              <a:t>78 percent (23.8 million) worked full-time</a:t>
            </a:r>
            <a:r>
              <a:rPr lang="en-US" sz="2200" dirty="0"/>
              <a:t>. </a:t>
            </a:r>
            <a:r>
              <a:rPr kumimoji="0" lang="en-US" sz="18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SAMHSA (2023).</a:t>
            </a:r>
            <a:r>
              <a:rPr kumimoji="0" lang="en-US" sz="1800" b="0" i="1"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 </a:t>
            </a:r>
            <a:r>
              <a:rPr kumimoji="0" lang="en-US" sz="1800" b="0" i="1"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Times New Roman" panose="02020603050405020304" pitchFamily="18" charset="0"/>
                <a:hlinkClick r:id="rId2"/>
              </a:rPr>
              <a:t>Results from the 2022 National Survey on Drug Use and Health: Detailed Tables</a:t>
            </a:r>
            <a:endParaRPr lang="en-US" sz="1800" i="1" dirty="0">
              <a:cs typeface="Times New Roman" panose="02020603050405020304" pitchFamily="18" charset="0"/>
            </a:endParaRPr>
          </a:p>
          <a:p>
            <a:pPr>
              <a:lnSpc>
                <a:spcPct val="110000"/>
              </a:lnSpc>
            </a:pPr>
            <a:r>
              <a:rPr lang="en-US" sz="2600" b="1" dirty="0"/>
              <a:t>Untreated SUD is costly: </a:t>
            </a:r>
          </a:p>
          <a:p>
            <a:pPr lvl="1">
              <a:lnSpc>
                <a:spcPct val="110000"/>
              </a:lnSpc>
              <a:spcBef>
                <a:spcPts val="600"/>
              </a:spcBef>
            </a:pPr>
            <a:r>
              <a:rPr lang="en-US" sz="2200" dirty="0"/>
              <a:t>Estimated average </a:t>
            </a:r>
            <a:r>
              <a:rPr lang="en-US" sz="2200" b="1" dirty="0"/>
              <a:t>per capita annual cost </a:t>
            </a:r>
            <a:r>
              <a:rPr lang="en-US" sz="2200" dirty="0"/>
              <a:t>of employees with untreated SUD ranges </a:t>
            </a:r>
            <a:r>
              <a:rPr lang="en-US" sz="2200" b="1" dirty="0"/>
              <a:t>from $2,689 in agriculture to $13,534 </a:t>
            </a:r>
            <a:r>
              <a:rPr lang="en-US" sz="2200" dirty="0"/>
              <a:t>in the information and communications industry. </a:t>
            </a:r>
            <a:r>
              <a:rPr lang="en-US" sz="2100" i="1" dirty="0">
                <a:hlinkClick r:id="rId3"/>
              </a:rPr>
              <a:t>Goplerud at al. (2017) </a:t>
            </a:r>
            <a:endParaRPr lang="en-US" sz="2200" i="1" dirty="0"/>
          </a:p>
          <a:p>
            <a:pPr lvl="1">
              <a:lnSpc>
                <a:spcPct val="110000"/>
              </a:lnSpc>
              <a:spcBef>
                <a:spcPts val="600"/>
              </a:spcBef>
            </a:pPr>
            <a:r>
              <a:rPr lang="en-US" sz="2200" dirty="0"/>
              <a:t>A 2021 CDC study estimated that opioid use disorder and fatal opioid overdose cost the United States economy </a:t>
            </a:r>
            <a:r>
              <a:rPr lang="en-US" sz="2200" b="1" dirty="0"/>
              <a:t>$1.02 trillion </a:t>
            </a:r>
            <a:r>
              <a:rPr lang="en-US" sz="2200" dirty="0"/>
              <a:t>in 2017. </a:t>
            </a:r>
            <a:r>
              <a:rPr lang="en-US" sz="2200" i="1" dirty="0">
                <a:hlinkClick r:id="rId4"/>
              </a:rPr>
              <a:t>Florence et al. (2021)</a:t>
            </a:r>
            <a:endParaRPr lang="en-US" dirty="0"/>
          </a:p>
          <a:p>
            <a:pPr>
              <a:lnSpc>
                <a:spcPct val="110000"/>
              </a:lnSpc>
            </a:pPr>
            <a:r>
              <a:rPr lang="en-US" sz="2600" b="1" dirty="0"/>
              <a:t>Recovery saves money: </a:t>
            </a:r>
          </a:p>
          <a:p>
            <a:pPr marL="685800" marR="0" lvl="1" indent="-228600" algn="l" defTabSz="914400"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US" sz="2200" dirty="0"/>
              <a:t>Each employee in recovery </a:t>
            </a:r>
            <a:r>
              <a:rPr lang="en-US" sz="2200" b="1" dirty="0"/>
              <a:t>saves employers from $1,155 annually per capita </a:t>
            </a:r>
            <a:r>
              <a:rPr lang="en-US" sz="2200" dirty="0"/>
              <a:t>in agriculture </a:t>
            </a:r>
            <a:r>
              <a:rPr lang="en-US" sz="2200" b="1" dirty="0"/>
              <a:t>to $8,466 per capita </a:t>
            </a:r>
            <a:r>
              <a:rPr lang="en-US" sz="2200" dirty="0"/>
              <a:t>in the information and communications sector </a:t>
            </a:r>
            <a:r>
              <a:rPr kumimoji="0" lang="en-US" sz="2100" b="0"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hlinkClick r:id="rId3"/>
              </a:rPr>
              <a:t>Goplerud at al. (2017) </a:t>
            </a:r>
            <a:endParaRPr lang="en-US" sz="2200" dirty="0"/>
          </a:p>
          <a:p>
            <a:pPr lvl="1">
              <a:lnSpc>
                <a:spcPct val="110000"/>
              </a:lnSpc>
              <a:spcBef>
                <a:spcPts val="600"/>
              </a:spcBef>
            </a:pPr>
            <a:r>
              <a:rPr lang="en-US" sz="2200" dirty="0"/>
              <a:t>Participation in the Flight Attendant Drug and Alcohol Program (FADAP) was associated with an estimated </a:t>
            </a:r>
            <a:r>
              <a:rPr lang="en-US" sz="2200" b="1" dirty="0"/>
              <a:t>average savings to employers of $780 per participant per month </a:t>
            </a:r>
            <a:r>
              <a:rPr lang="en-US" sz="2200" i="1" dirty="0">
                <a:hlinkClick r:id="rId5"/>
              </a:rPr>
              <a:t>FADAP (n.d.)</a:t>
            </a:r>
            <a:r>
              <a:rPr lang="en-US" sz="2200" i="1" dirty="0"/>
              <a:t>, </a:t>
            </a:r>
            <a:r>
              <a:rPr lang="en-US" sz="2200" i="1" dirty="0">
                <a:hlinkClick r:id="rId6"/>
              </a:rPr>
              <a:t>Jacobson Frey (2022)</a:t>
            </a:r>
            <a:endParaRPr lang="en-US" sz="2200" b="1" dirty="0"/>
          </a:p>
        </p:txBody>
      </p:sp>
    </p:spTree>
    <p:extLst>
      <p:ext uri="{BB962C8B-B14F-4D97-AF65-F5344CB8AC3E}">
        <p14:creationId xmlns:p14="http://schemas.microsoft.com/office/powerpoint/2010/main" val="4114338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06BD-6BB9-42DB-A213-FC21D5371F12}"/>
              </a:ext>
            </a:extLst>
          </p:cNvPr>
          <p:cNvSpPr>
            <a:spLocks noGrp="1"/>
          </p:cNvSpPr>
          <p:nvPr>
            <p:ph type="title"/>
          </p:nvPr>
        </p:nvSpPr>
        <p:spPr>
          <a:xfrm>
            <a:off x="627185" y="246824"/>
            <a:ext cx="10515600" cy="1325563"/>
          </a:xfrm>
        </p:spPr>
        <p:txBody>
          <a:bodyPr>
            <a:normAutofit/>
          </a:bodyPr>
          <a:lstStyle/>
          <a:p>
            <a:pPr>
              <a:lnSpc>
                <a:spcPct val="100000"/>
              </a:lnSpc>
            </a:pPr>
            <a:r>
              <a:rPr lang="en-US" dirty="0"/>
              <a:t>Key Components of RRW Initiatives</a:t>
            </a:r>
          </a:p>
        </p:txBody>
      </p:sp>
      <p:sp>
        <p:nvSpPr>
          <p:cNvPr id="5" name="Content Placeholder 2">
            <a:extLst>
              <a:ext uri="{FF2B5EF4-FFF2-40B4-BE49-F238E27FC236}">
                <a16:creationId xmlns:a16="http://schemas.microsoft.com/office/drawing/2014/main" id="{37EA6FA2-8195-41FE-85D3-4068384B1851}"/>
              </a:ext>
            </a:extLst>
          </p:cNvPr>
          <p:cNvSpPr txBox="1">
            <a:spLocks/>
          </p:cNvSpPr>
          <p:nvPr/>
        </p:nvSpPr>
        <p:spPr>
          <a:xfrm>
            <a:off x="365702" y="1910946"/>
            <a:ext cx="6482773"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Source Sans Pro" panose="020B0503030403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SzPct val="80000"/>
              <a:buFont typeface="Courier New" panose="02070309020205020404" pitchFamily="49" charset="0"/>
              <a:buChar char="o"/>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SzPct val="80000"/>
              <a:buFont typeface="Source Sans Pro" panose="020B0503030403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dirty="0"/>
              <a:t>Clear standards/criteria</a:t>
            </a:r>
          </a:p>
          <a:p>
            <a:pPr>
              <a:lnSpc>
                <a:spcPct val="100000"/>
              </a:lnSpc>
              <a:spcBef>
                <a:spcPts val="1200"/>
              </a:spcBef>
            </a:pPr>
            <a:r>
              <a:rPr lang="en-US" dirty="0"/>
              <a:t>Consultation/support</a:t>
            </a:r>
          </a:p>
          <a:p>
            <a:pPr>
              <a:lnSpc>
                <a:spcPct val="100000"/>
              </a:lnSpc>
              <a:spcBef>
                <a:spcPts val="1200"/>
              </a:spcBef>
            </a:pPr>
            <a:r>
              <a:rPr lang="en-US" dirty="0"/>
              <a:t>Certification</a:t>
            </a:r>
          </a:p>
          <a:p>
            <a:pPr>
              <a:lnSpc>
                <a:spcPct val="100000"/>
              </a:lnSpc>
              <a:spcBef>
                <a:spcPts val="1200"/>
              </a:spcBef>
            </a:pPr>
            <a:r>
              <a:rPr lang="en-US" dirty="0"/>
              <a:t>Branding</a:t>
            </a:r>
          </a:p>
          <a:p>
            <a:pPr>
              <a:lnSpc>
                <a:spcPct val="100000"/>
              </a:lnSpc>
              <a:spcBef>
                <a:spcPts val="1200"/>
              </a:spcBef>
            </a:pPr>
            <a:r>
              <a:rPr lang="en-US" dirty="0"/>
              <a:t>Peer-to-peer consultation support (B2B)</a:t>
            </a:r>
          </a:p>
          <a:p>
            <a:pPr marL="0" indent="0">
              <a:lnSpc>
                <a:spcPct val="100000"/>
              </a:lnSpc>
              <a:spcBef>
                <a:spcPts val="2400"/>
              </a:spcBef>
              <a:buNone/>
            </a:pPr>
            <a:r>
              <a:rPr lang="en-US" b="1" dirty="0"/>
              <a:t>To Consider</a:t>
            </a:r>
          </a:p>
          <a:p>
            <a:pPr>
              <a:lnSpc>
                <a:spcPct val="100000"/>
              </a:lnSpc>
              <a:spcBef>
                <a:spcPts val="1200"/>
              </a:spcBef>
            </a:pPr>
            <a:r>
              <a:rPr lang="en-US" dirty="0"/>
              <a:t>IPS and/or networks involving treatment providers, recovery residences, recovery community organizations, and employers</a:t>
            </a:r>
          </a:p>
          <a:p>
            <a:pPr>
              <a:lnSpc>
                <a:spcPct val="100000"/>
              </a:lnSpc>
              <a:spcBef>
                <a:spcPts val="1200"/>
              </a:spcBef>
            </a:pPr>
            <a:r>
              <a:rPr lang="en-US" dirty="0"/>
              <a:t>Tax incentive/other incentive</a:t>
            </a:r>
          </a:p>
        </p:txBody>
      </p:sp>
      <p:pic>
        <p:nvPicPr>
          <p:cNvPr id="6" name="Picture 5">
            <a:extLst>
              <a:ext uri="{FF2B5EF4-FFF2-40B4-BE49-F238E27FC236}">
                <a16:creationId xmlns:a16="http://schemas.microsoft.com/office/drawing/2014/main" id="{1AAB7E43-D220-4692-9400-32D9E2DAECD4}"/>
              </a:ext>
            </a:extLst>
          </p:cNvPr>
          <p:cNvPicPr>
            <a:picLocks noChangeAspect="1"/>
          </p:cNvPicPr>
          <p:nvPr/>
        </p:nvPicPr>
        <p:blipFill>
          <a:blip r:embed="rId3"/>
          <a:stretch>
            <a:fillRect/>
          </a:stretch>
        </p:blipFill>
        <p:spPr>
          <a:xfrm>
            <a:off x="8991612" y="1343037"/>
            <a:ext cx="2917889" cy="2917889"/>
          </a:xfrm>
          <a:prstGeom prst="rect">
            <a:avLst/>
          </a:prstGeom>
        </p:spPr>
      </p:pic>
      <p:pic>
        <p:nvPicPr>
          <p:cNvPr id="7" name="Picture 6">
            <a:extLst>
              <a:ext uri="{FF2B5EF4-FFF2-40B4-BE49-F238E27FC236}">
                <a16:creationId xmlns:a16="http://schemas.microsoft.com/office/drawing/2014/main" id="{FD2789CB-A5BB-4283-8BB0-E7F77DA96E8C}"/>
              </a:ext>
            </a:extLst>
          </p:cNvPr>
          <p:cNvPicPr>
            <a:picLocks noChangeAspect="1"/>
          </p:cNvPicPr>
          <p:nvPr/>
        </p:nvPicPr>
        <p:blipFill>
          <a:blip r:embed="rId4"/>
          <a:stretch>
            <a:fillRect/>
          </a:stretch>
        </p:blipFill>
        <p:spPr>
          <a:xfrm>
            <a:off x="5591175" y="2118557"/>
            <a:ext cx="2857500" cy="857250"/>
          </a:xfrm>
          <a:prstGeom prst="rect">
            <a:avLst/>
          </a:prstGeom>
        </p:spPr>
      </p:pic>
      <p:pic>
        <p:nvPicPr>
          <p:cNvPr id="9" name="Picture 8">
            <a:extLst>
              <a:ext uri="{FF2B5EF4-FFF2-40B4-BE49-F238E27FC236}">
                <a16:creationId xmlns:a16="http://schemas.microsoft.com/office/drawing/2014/main" id="{B45C1ED7-5966-4728-97B0-248B4CB2AA19}"/>
              </a:ext>
            </a:extLst>
          </p:cNvPr>
          <p:cNvPicPr>
            <a:picLocks noChangeAspect="1"/>
          </p:cNvPicPr>
          <p:nvPr/>
        </p:nvPicPr>
        <p:blipFill rotWithShape="1">
          <a:blip r:embed="rId5"/>
          <a:srcRect l="5663" t="61803" r="75276" b="4658"/>
          <a:stretch/>
        </p:blipFill>
        <p:spPr>
          <a:xfrm>
            <a:off x="6781800" y="3287743"/>
            <a:ext cx="2011133" cy="2360770"/>
          </a:xfrm>
          <a:prstGeom prst="rect">
            <a:avLst/>
          </a:prstGeom>
        </p:spPr>
      </p:pic>
      <p:pic>
        <p:nvPicPr>
          <p:cNvPr id="10" name="Picture 9">
            <a:extLst>
              <a:ext uri="{FF2B5EF4-FFF2-40B4-BE49-F238E27FC236}">
                <a16:creationId xmlns:a16="http://schemas.microsoft.com/office/drawing/2014/main" id="{A3523ED8-918B-442F-8AC5-A7844A12C3B9}"/>
              </a:ext>
            </a:extLst>
          </p:cNvPr>
          <p:cNvPicPr>
            <a:picLocks noChangeAspect="1"/>
          </p:cNvPicPr>
          <p:nvPr/>
        </p:nvPicPr>
        <p:blipFill>
          <a:blip r:embed="rId6"/>
          <a:stretch>
            <a:fillRect/>
          </a:stretch>
        </p:blipFill>
        <p:spPr>
          <a:xfrm>
            <a:off x="4933975" y="5777692"/>
            <a:ext cx="5238750" cy="781050"/>
          </a:xfrm>
          <a:prstGeom prst="rect">
            <a:avLst/>
          </a:prstGeom>
        </p:spPr>
      </p:pic>
    </p:spTree>
    <p:extLst>
      <p:ext uri="{BB962C8B-B14F-4D97-AF65-F5344CB8AC3E}">
        <p14:creationId xmlns:p14="http://schemas.microsoft.com/office/powerpoint/2010/main" val="153395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FEA770-DC8A-402E-9741-D80D3EAF6F2E}"/>
              </a:ext>
            </a:extLst>
          </p:cNvPr>
          <p:cNvSpPr>
            <a:spLocks noGrp="1"/>
          </p:cNvSpPr>
          <p:nvPr>
            <p:ph type="title"/>
          </p:nvPr>
        </p:nvSpPr>
        <p:spPr/>
        <p:txBody>
          <a:bodyPr/>
          <a:lstStyle/>
          <a:p>
            <a:r>
              <a:rPr lang="en-US" dirty="0"/>
              <a:t>Summing it Up</a:t>
            </a:r>
          </a:p>
        </p:txBody>
      </p:sp>
      <p:sp>
        <p:nvSpPr>
          <p:cNvPr id="5" name="Rectangle 4">
            <a:extLst>
              <a:ext uri="{FF2B5EF4-FFF2-40B4-BE49-F238E27FC236}">
                <a16:creationId xmlns:a16="http://schemas.microsoft.com/office/drawing/2014/main" id="{A0A20699-8A07-4E10-89FF-0D445D47B3D9}"/>
              </a:ext>
            </a:extLst>
          </p:cNvPr>
          <p:cNvSpPr/>
          <p:nvPr/>
        </p:nvSpPr>
        <p:spPr>
          <a:xfrm>
            <a:off x="838200" y="2762319"/>
            <a:ext cx="9802091" cy="2269189"/>
          </a:xfrm>
          <a:prstGeom prst="rect">
            <a:avLst/>
          </a:prstGeom>
          <a:solidFill>
            <a:srgbClr val="00153E"/>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Adopting RRW policies is not simply the right thing to do—it makes good business sense.</a:t>
            </a:r>
          </a:p>
        </p:txBody>
      </p:sp>
    </p:spTree>
    <p:extLst>
      <p:ext uri="{BB962C8B-B14F-4D97-AF65-F5344CB8AC3E}">
        <p14:creationId xmlns:p14="http://schemas.microsoft.com/office/powerpoint/2010/main" val="397352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4FF4-A487-4F7D-B63D-D4DBF3DCDEF6}"/>
              </a:ext>
            </a:extLst>
          </p:cNvPr>
          <p:cNvSpPr>
            <a:spLocks noGrp="1"/>
          </p:cNvSpPr>
          <p:nvPr>
            <p:ph type="title"/>
          </p:nvPr>
        </p:nvSpPr>
        <p:spPr>
          <a:xfrm>
            <a:off x="838200" y="365125"/>
            <a:ext cx="10515600" cy="1325563"/>
          </a:xfrm>
        </p:spPr>
        <p:txBody>
          <a:bodyPr/>
          <a:lstStyle/>
          <a:p>
            <a:pPr algn="ctr"/>
            <a:r>
              <a:rPr lang="en-US" dirty="0"/>
              <a:t>Thank You</a:t>
            </a:r>
          </a:p>
        </p:txBody>
      </p:sp>
      <p:sp>
        <p:nvSpPr>
          <p:cNvPr id="3" name="TextBox 2">
            <a:extLst>
              <a:ext uri="{FF2B5EF4-FFF2-40B4-BE49-F238E27FC236}">
                <a16:creationId xmlns:a16="http://schemas.microsoft.com/office/drawing/2014/main" id="{E0A1FA88-4D02-44D1-A166-27ACE501FAB5}"/>
              </a:ext>
            </a:extLst>
          </p:cNvPr>
          <p:cNvSpPr txBox="1"/>
          <p:nvPr/>
        </p:nvSpPr>
        <p:spPr>
          <a:xfrm>
            <a:off x="2174588" y="2965508"/>
            <a:ext cx="7842823" cy="1384995"/>
          </a:xfrm>
          <a:prstGeom prst="rect">
            <a:avLst/>
          </a:prstGeom>
          <a:noFill/>
        </p:spPr>
        <p:txBody>
          <a:bodyPr wrap="square" rtlCol="0">
            <a:spAutoFit/>
          </a:bodyPr>
          <a:lstStyle/>
          <a:p>
            <a:pPr>
              <a:spcBef>
                <a:spcPts val="2400"/>
              </a:spcBef>
              <a:spcAft>
                <a:spcPts val="1200"/>
              </a:spcAft>
            </a:pPr>
            <a:r>
              <a:rPr lang="en-US" sz="2800" b="1" dirty="0">
                <a:latin typeface="Source Sans Pro" panose="020B0503030403020204" pitchFamily="34" charset="0"/>
                <a:ea typeface="Source Sans Pro" panose="020B0503030403020204" pitchFamily="34" charset="0"/>
              </a:rPr>
              <a:t>Peter Gaumond</a:t>
            </a:r>
            <a:r>
              <a:rPr lang="en-US" sz="2800" dirty="0">
                <a:latin typeface="Source Sans Pro" panose="020B0503030403020204" pitchFamily="34" charset="0"/>
                <a:ea typeface="Source Sans Pro" panose="020B0503030403020204" pitchFamily="34" charset="0"/>
              </a:rPr>
              <a:t>, Senior Policy Analyst, ONDCP</a:t>
            </a:r>
          </a:p>
          <a:p>
            <a:r>
              <a:rPr lang="en-US" sz="2800" dirty="0">
                <a:latin typeface="Source Sans Pro" panose="020B0503030403020204" pitchFamily="34" charset="0"/>
                <a:ea typeface="Source Sans Pro" panose="020B0503030403020204" pitchFamily="34" charset="0"/>
              </a:rPr>
              <a:t>Email: </a:t>
            </a:r>
            <a:r>
              <a:rPr lang="en-US" sz="2800" dirty="0">
                <a:latin typeface="Source Sans Pro" panose="020B0503030403020204" pitchFamily="34" charset="0"/>
                <a:ea typeface="Source Sans Pro" panose="020B0503030403020204" pitchFamily="34" charset="0"/>
                <a:hlinkClick r:id="rId3"/>
              </a:rPr>
              <a:t>ggaumond@ondcp.eop.gov</a:t>
            </a:r>
            <a:r>
              <a:rPr lang="en-US" sz="2800" dirty="0">
                <a:latin typeface="Source Sans Pro" panose="020B0503030403020204" pitchFamily="34" charset="0"/>
                <a:ea typeface="Source Sans Pro" panose="020B0503030403020204" pitchFamily="34" charset="0"/>
              </a:rPr>
              <a:t> </a:t>
            </a: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4784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B92937-28F5-46C0-8A06-3B886BFFC96A}"/>
              </a:ext>
            </a:extLst>
          </p:cNvPr>
          <p:cNvPicPr>
            <a:picLocks noChangeAspect="1"/>
          </p:cNvPicPr>
          <p:nvPr/>
        </p:nvPicPr>
        <p:blipFill rotWithShape="1">
          <a:blip r:embed="rId3">
            <a:extLst>
              <a:ext uri="{28A0092B-C50C-407E-A947-70E740481C1C}">
                <a14:useLocalDpi xmlns:a14="http://schemas.microsoft.com/office/drawing/2010/main" val="0"/>
              </a:ext>
            </a:extLst>
          </a:blip>
          <a:srcRect b="22842"/>
          <a:stretch/>
        </p:blipFill>
        <p:spPr>
          <a:xfrm>
            <a:off x="4630106" y="4421333"/>
            <a:ext cx="4352009" cy="2270368"/>
          </a:xfrm>
          <a:prstGeom prst="rect">
            <a:avLst/>
          </a:prstGeom>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F4C97372-55CD-49BA-B9C8-2B498089CA64}"/>
              </a:ext>
            </a:extLst>
          </p:cNvPr>
          <p:cNvSpPr>
            <a:spLocks noGrp="1"/>
          </p:cNvSpPr>
          <p:nvPr>
            <p:ph type="title"/>
          </p:nvPr>
        </p:nvSpPr>
        <p:spPr>
          <a:xfrm>
            <a:off x="838200" y="314325"/>
            <a:ext cx="10515600" cy="1325563"/>
          </a:xfrm>
        </p:spPr>
        <p:txBody>
          <a:bodyPr/>
          <a:lstStyle/>
          <a:p>
            <a:r>
              <a:rPr lang="en-US" dirty="0"/>
              <a:t>National Drug Control Strategy (NDCS)</a:t>
            </a:r>
          </a:p>
        </p:txBody>
      </p:sp>
      <p:sp>
        <p:nvSpPr>
          <p:cNvPr id="3" name="Content Placeholder 2">
            <a:extLst>
              <a:ext uri="{FF2B5EF4-FFF2-40B4-BE49-F238E27FC236}">
                <a16:creationId xmlns:a16="http://schemas.microsoft.com/office/drawing/2014/main" id="{61BBD212-7445-4724-8D95-55496513F5E2}"/>
              </a:ext>
            </a:extLst>
          </p:cNvPr>
          <p:cNvSpPr>
            <a:spLocks noGrp="1"/>
          </p:cNvSpPr>
          <p:nvPr>
            <p:ph idx="1"/>
          </p:nvPr>
        </p:nvSpPr>
        <p:spPr>
          <a:xfrm>
            <a:off x="406361" y="2079171"/>
            <a:ext cx="4813340" cy="4074103"/>
          </a:xfrm>
        </p:spPr>
        <p:txBody>
          <a:bodyPr>
            <a:normAutofit fontScale="92500" lnSpcReduction="10000"/>
          </a:bodyPr>
          <a:lstStyle/>
          <a:p>
            <a:pPr>
              <a:spcBef>
                <a:spcPts val="1800"/>
              </a:spcBef>
            </a:pPr>
            <a:r>
              <a:rPr lang="en-US" dirty="0"/>
              <a:t>President’s strategy and action plan for addressing drug use and its consequences</a:t>
            </a:r>
          </a:p>
          <a:p>
            <a:pPr>
              <a:spcBef>
                <a:spcPts val="1800"/>
              </a:spcBef>
            </a:pPr>
            <a:r>
              <a:rPr lang="en-US" dirty="0"/>
              <a:t>ONDCP coordinates implementation across 19 Federal departments and independent agencies</a:t>
            </a:r>
          </a:p>
          <a:p>
            <a:pPr>
              <a:spcBef>
                <a:spcPts val="1800"/>
              </a:spcBef>
            </a:pPr>
            <a:r>
              <a:rPr lang="en-US" dirty="0"/>
              <a:t>Supported by $46.1 billion* drug control budget</a:t>
            </a:r>
          </a:p>
          <a:p>
            <a:pPr marL="0" indent="0">
              <a:spcBef>
                <a:spcPts val="1800"/>
              </a:spcBef>
              <a:buNone/>
            </a:pPr>
            <a:r>
              <a:rPr lang="en-US" sz="1800" dirty="0"/>
              <a:t>*President’s proposed budget. $43.8 billion enacted in 2023.</a:t>
            </a:r>
          </a:p>
        </p:txBody>
      </p:sp>
      <p:grpSp>
        <p:nvGrpSpPr>
          <p:cNvPr id="6" name="Group 5">
            <a:extLst>
              <a:ext uri="{FF2B5EF4-FFF2-40B4-BE49-F238E27FC236}">
                <a16:creationId xmlns:a16="http://schemas.microsoft.com/office/drawing/2014/main" id="{C50FA5C5-4CED-4A04-996F-D48A9CF35A7A}"/>
              </a:ext>
            </a:extLst>
          </p:cNvPr>
          <p:cNvGrpSpPr>
            <a:grpSpLocks noChangeAspect="1"/>
          </p:cNvGrpSpPr>
          <p:nvPr/>
        </p:nvGrpSpPr>
        <p:grpSpPr>
          <a:xfrm>
            <a:off x="7334256" y="487894"/>
            <a:ext cx="4573710" cy="4560709"/>
            <a:chOff x="6509946" y="574496"/>
            <a:chExt cx="6651776" cy="6632869"/>
          </a:xfrm>
          <a:effectLst>
            <a:outerShdw blurRad="50800" dist="38100" dir="8100000" algn="tr" rotWithShape="0">
              <a:prstClr val="black">
                <a:alpha val="40000"/>
              </a:prstClr>
            </a:outerShdw>
          </a:effectLst>
        </p:grpSpPr>
        <p:pic>
          <p:nvPicPr>
            <p:cNvPr id="5" name="Picture 4">
              <a:hlinkClick r:id="rId4"/>
              <a:extLst>
                <a:ext uri="{FF2B5EF4-FFF2-40B4-BE49-F238E27FC236}">
                  <a16:creationId xmlns:a16="http://schemas.microsoft.com/office/drawing/2014/main" id="{1DE6717A-9AC1-4EE9-9BE6-EA118D3DD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47862">
              <a:off x="6509946" y="2580502"/>
              <a:ext cx="3575192" cy="4626863"/>
            </a:xfrm>
            <a:prstGeom prst="rect">
              <a:avLst/>
            </a:prstGeom>
            <a:ln w="3175">
              <a:solidFill>
                <a:schemeClr val="bg2">
                  <a:lumMod val="50000"/>
                </a:schemeClr>
              </a:solidFill>
            </a:ln>
            <a:effectLst>
              <a:outerShdw blurRad="50800" dist="38100" dir="8100000" algn="tr" rotWithShape="0">
                <a:prstClr val="black">
                  <a:alpha val="40000"/>
                </a:prstClr>
              </a:outerShdw>
            </a:effectLst>
          </p:spPr>
        </p:pic>
        <p:pic>
          <p:nvPicPr>
            <p:cNvPr id="7" name="Picture 6">
              <a:hlinkClick r:id="rId6"/>
              <a:extLst>
                <a:ext uri="{FF2B5EF4-FFF2-40B4-BE49-F238E27FC236}">
                  <a16:creationId xmlns:a16="http://schemas.microsoft.com/office/drawing/2014/main" id="{0EC74EE2-15B5-43C1-BEBD-7BF885BCAC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39112">
              <a:off x="9586865" y="574496"/>
              <a:ext cx="3574857" cy="4626285"/>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316407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709A-212B-4C57-A71C-47C2C0803E10}"/>
              </a:ext>
            </a:extLst>
          </p:cNvPr>
          <p:cNvSpPr>
            <a:spLocks noGrp="1"/>
          </p:cNvSpPr>
          <p:nvPr>
            <p:ph type="title"/>
          </p:nvPr>
        </p:nvSpPr>
        <p:spPr>
          <a:xfrm>
            <a:off x="685800" y="301625"/>
            <a:ext cx="10515600" cy="1325563"/>
          </a:xfrm>
        </p:spPr>
        <p:txBody>
          <a:bodyPr/>
          <a:lstStyle/>
          <a:p>
            <a:r>
              <a:rPr lang="en-US" dirty="0"/>
              <a:t>Building a Recovery-Ready Nation</a:t>
            </a:r>
          </a:p>
        </p:txBody>
      </p:sp>
      <p:sp>
        <p:nvSpPr>
          <p:cNvPr id="3" name="Content Placeholder 2">
            <a:extLst>
              <a:ext uri="{FF2B5EF4-FFF2-40B4-BE49-F238E27FC236}">
                <a16:creationId xmlns:a16="http://schemas.microsoft.com/office/drawing/2014/main" id="{8E6E325B-20A4-4A52-9E88-DE1C116267C8}"/>
              </a:ext>
            </a:extLst>
          </p:cNvPr>
          <p:cNvSpPr>
            <a:spLocks noGrp="1"/>
          </p:cNvSpPr>
          <p:nvPr>
            <p:ph idx="1"/>
          </p:nvPr>
        </p:nvSpPr>
        <p:spPr>
          <a:xfrm>
            <a:off x="368129" y="1778378"/>
            <a:ext cx="7286805" cy="4550092"/>
          </a:xfrm>
        </p:spPr>
        <p:txBody>
          <a:bodyPr>
            <a:normAutofit fontScale="77500" lnSpcReduction="20000"/>
          </a:bodyPr>
          <a:lstStyle/>
          <a:p>
            <a:endParaRPr lang="en-US" dirty="0"/>
          </a:p>
          <a:p>
            <a:pPr>
              <a:lnSpc>
                <a:spcPct val="100000"/>
              </a:lnSpc>
              <a:spcBef>
                <a:spcPts val="0"/>
              </a:spcBef>
            </a:pPr>
            <a:r>
              <a:rPr lang="en-US" b="1" dirty="0"/>
              <a:t>Principle 1</a:t>
            </a:r>
            <a:r>
              <a:rPr lang="en-US" dirty="0"/>
              <a:t>: Expand the Science of Recovery</a:t>
            </a:r>
          </a:p>
          <a:p>
            <a:pPr lvl="1">
              <a:lnSpc>
                <a:spcPct val="100000"/>
              </a:lnSpc>
              <a:spcBef>
                <a:spcPts val="0"/>
              </a:spcBef>
              <a:buFont typeface="Source Sans Pro" panose="020B0503030403020204" pitchFamily="34" charset="0"/>
              <a:buChar char="−"/>
            </a:pPr>
            <a:r>
              <a:rPr lang="en-US" dirty="0"/>
              <a:t>Establish federal recovery research agenda </a:t>
            </a:r>
          </a:p>
          <a:p>
            <a:pPr lvl="1">
              <a:lnSpc>
                <a:spcPct val="100000"/>
              </a:lnSpc>
              <a:spcBef>
                <a:spcPts val="0"/>
              </a:spcBef>
              <a:buFont typeface="Source Sans Pro" panose="020B0503030403020204" pitchFamily="34" charset="0"/>
              <a:buChar char="−"/>
            </a:pPr>
            <a:r>
              <a:rPr lang="en-US" dirty="0"/>
              <a:t>Implement agenda &amp; make recommendations</a:t>
            </a:r>
          </a:p>
          <a:p>
            <a:pPr>
              <a:lnSpc>
                <a:spcPct val="100000"/>
              </a:lnSpc>
              <a:spcBef>
                <a:spcPts val="2400"/>
              </a:spcBef>
            </a:pPr>
            <a:r>
              <a:rPr lang="en-US" b="1" dirty="0"/>
              <a:t>Principle 2: </a:t>
            </a:r>
            <a:r>
              <a:rPr lang="en-US" dirty="0"/>
              <a:t>Make Recovery Possible for More Americans</a:t>
            </a:r>
          </a:p>
          <a:p>
            <a:pPr lvl="1">
              <a:lnSpc>
                <a:spcPct val="100000"/>
              </a:lnSpc>
              <a:spcBef>
                <a:spcPts val="0"/>
              </a:spcBef>
              <a:buFont typeface="Source Sans Pro" panose="020B0503030403020204" pitchFamily="34" charset="0"/>
              <a:buChar char="−"/>
            </a:pPr>
            <a:r>
              <a:rPr lang="en-US" dirty="0"/>
              <a:t>Expand PRSS capacity </a:t>
            </a:r>
          </a:p>
          <a:p>
            <a:pPr lvl="1">
              <a:lnSpc>
                <a:spcPct val="100000"/>
              </a:lnSpc>
              <a:spcBef>
                <a:spcPts val="0"/>
              </a:spcBef>
              <a:buFont typeface="Source Sans Pro" panose="020B0503030403020204" pitchFamily="34" charset="0"/>
              <a:buChar char="−"/>
            </a:pPr>
            <a:r>
              <a:rPr lang="en-US" dirty="0"/>
              <a:t>Foster adoption of more consistent standards</a:t>
            </a:r>
          </a:p>
          <a:p>
            <a:pPr>
              <a:lnSpc>
                <a:spcPct val="100000"/>
              </a:lnSpc>
              <a:spcBef>
                <a:spcPts val="2400"/>
              </a:spcBef>
            </a:pPr>
            <a:r>
              <a:rPr lang="en-US" b="1" dirty="0"/>
              <a:t>Principle 3: </a:t>
            </a:r>
            <a:r>
              <a:rPr lang="en-US" dirty="0"/>
              <a:t>Eliminate Barriers and Increase Opportunities</a:t>
            </a:r>
          </a:p>
          <a:p>
            <a:pPr lvl="1">
              <a:lnSpc>
                <a:spcPct val="100000"/>
              </a:lnSpc>
              <a:spcBef>
                <a:spcPts val="0"/>
              </a:spcBef>
              <a:buFont typeface="Source Sans Pro" panose="020B0503030403020204" pitchFamily="34" charset="0"/>
              <a:buChar char="−"/>
            </a:pPr>
            <a:r>
              <a:rPr lang="en-US" dirty="0"/>
              <a:t>Ensure Adoption of neutral, science-based, person-first language</a:t>
            </a:r>
          </a:p>
          <a:p>
            <a:pPr lvl="1">
              <a:lnSpc>
                <a:spcPct val="100000"/>
              </a:lnSpc>
              <a:spcBef>
                <a:spcPts val="0"/>
              </a:spcBef>
              <a:buFont typeface="Source Sans Pro" panose="020B0503030403020204" pitchFamily="34" charset="0"/>
              <a:buChar char="−"/>
            </a:pPr>
            <a:r>
              <a:rPr lang="en-US" dirty="0"/>
              <a:t>Expand, enhance, and improve the coordination of federal anti-stigma efforts related to SU/SUD</a:t>
            </a:r>
          </a:p>
          <a:p>
            <a:pPr lvl="1">
              <a:lnSpc>
                <a:spcPct val="100000"/>
              </a:lnSpc>
              <a:spcBef>
                <a:spcPts val="0"/>
              </a:spcBef>
              <a:buFont typeface="Source Sans Pro" panose="020B0503030403020204" pitchFamily="34" charset="0"/>
              <a:buChar char="−"/>
            </a:pPr>
            <a:r>
              <a:rPr lang="en-US" dirty="0"/>
              <a:t>Expand employment opportunities &amp; </a:t>
            </a:r>
            <a:r>
              <a:rPr lang="en-US" b="1" dirty="0"/>
              <a:t>promote recovery-ready workplace policies</a:t>
            </a:r>
            <a:endParaRPr lang="en-US" dirty="0"/>
          </a:p>
        </p:txBody>
      </p:sp>
      <p:sp>
        <p:nvSpPr>
          <p:cNvPr id="4" name="Rectangle 3">
            <a:extLst>
              <a:ext uri="{FF2B5EF4-FFF2-40B4-BE49-F238E27FC236}">
                <a16:creationId xmlns:a16="http://schemas.microsoft.com/office/drawing/2014/main" id="{A6675464-A813-4784-9490-C312C22F611D}"/>
              </a:ext>
            </a:extLst>
          </p:cNvPr>
          <p:cNvSpPr/>
          <p:nvPr/>
        </p:nvSpPr>
        <p:spPr>
          <a:xfrm>
            <a:off x="8153399" y="2052713"/>
            <a:ext cx="3457575" cy="3386061"/>
          </a:xfrm>
          <a:prstGeom prst="rect">
            <a:avLst/>
          </a:prstGeom>
          <a:solidFill>
            <a:srgbClr val="00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890"/>
            <a:r>
              <a:rPr lang="en-US" b="0" i="0" u="none" strike="noStrike" baseline="0" dirty="0">
                <a:latin typeface="Source Sans Pro" panose="020B0503030403020204" pitchFamily="34" charset="0"/>
                <a:ea typeface="Source Sans Pro" panose="020B0503030403020204" pitchFamily="34" charset="0"/>
              </a:rPr>
              <a:t>To improve outcomes over the long-term, we must recommit to shifting the focus of drug policy from punishment and social exclusion to healing and community reintegration. That is how we will begin to turn the tide, building recovery- ready communities that can effectively respond to and heal from drug use, addiction, and overdose.</a:t>
            </a:r>
            <a:endParaRPr lang="en-US" sz="2400" dirty="0"/>
          </a:p>
        </p:txBody>
      </p:sp>
    </p:spTree>
    <p:extLst>
      <p:ext uri="{BB962C8B-B14F-4D97-AF65-F5344CB8AC3E}">
        <p14:creationId xmlns:p14="http://schemas.microsoft.com/office/powerpoint/2010/main" val="156396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97FE1-D21D-4E5B-BDE4-3BDD0852DA4E}"/>
              </a:ext>
            </a:extLst>
          </p:cNvPr>
          <p:cNvSpPr>
            <a:spLocks noGrp="1"/>
          </p:cNvSpPr>
          <p:nvPr>
            <p:ph idx="1"/>
          </p:nvPr>
        </p:nvSpPr>
        <p:spPr>
          <a:xfrm>
            <a:off x="170936" y="2037691"/>
            <a:ext cx="6581863" cy="4351338"/>
          </a:xfrm>
        </p:spPr>
        <p:txBody>
          <a:bodyPr>
            <a:normAutofit/>
          </a:bodyPr>
          <a:lstStyle/>
          <a:p>
            <a:r>
              <a:rPr lang="en-US" dirty="0"/>
              <a:t>Convened interagency workgroup involving the Domestic Policy Council and 12 departments and independent agencies:</a:t>
            </a:r>
          </a:p>
          <a:p>
            <a:pPr lvl="1"/>
            <a:r>
              <a:rPr lang="en-US" dirty="0"/>
              <a:t>Launched Recovery-Ready Workplace Resource Hub</a:t>
            </a:r>
          </a:p>
          <a:p>
            <a:pPr lvl="1"/>
            <a:r>
              <a:rPr lang="en-US" dirty="0"/>
              <a:t>Developed and released </a:t>
            </a:r>
            <a:r>
              <a:rPr lang="en-US" dirty="0">
                <a:hlinkClick r:id="rId3"/>
              </a:rPr>
              <a:t>RRW Toolkit</a:t>
            </a:r>
            <a:endParaRPr lang="en-US" dirty="0"/>
          </a:p>
          <a:p>
            <a:pPr lvl="1"/>
            <a:r>
              <a:rPr lang="en-US" dirty="0"/>
              <a:t>Working to develop strategy for implementing RRW policies in federal workplaces</a:t>
            </a:r>
          </a:p>
          <a:p>
            <a:endParaRPr lang="en-US" dirty="0"/>
          </a:p>
        </p:txBody>
      </p:sp>
      <p:pic>
        <p:nvPicPr>
          <p:cNvPr id="6" name="Picture 5">
            <a:extLst>
              <a:ext uri="{FF2B5EF4-FFF2-40B4-BE49-F238E27FC236}">
                <a16:creationId xmlns:a16="http://schemas.microsoft.com/office/drawing/2014/main" id="{AC407B35-1247-40AB-B2D6-1567587E3A1A}"/>
              </a:ext>
            </a:extLst>
          </p:cNvPr>
          <p:cNvPicPr>
            <a:picLocks noChangeAspect="1"/>
          </p:cNvPicPr>
          <p:nvPr/>
        </p:nvPicPr>
        <p:blipFill>
          <a:blip r:embed="rId4"/>
          <a:stretch>
            <a:fillRect/>
          </a:stretch>
        </p:blipFill>
        <p:spPr>
          <a:xfrm>
            <a:off x="6541957" y="2542512"/>
            <a:ext cx="5260817" cy="2959986"/>
          </a:xfrm>
          <a:prstGeom prst="rect">
            <a:avLst/>
          </a:prstGeom>
          <a:effectLst>
            <a:outerShdw blurRad="50800" dist="38100" dir="8100000" algn="tr" rotWithShape="0">
              <a:prstClr val="black">
                <a:alpha val="40000"/>
              </a:prstClr>
            </a:outerShdw>
          </a:effectLst>
        </p:spPr>
      </p:pic>
      <p:pic>
        <p:nvPicPr>
          <p:cNvPr id="5" name="Picture 4">
            <a:hlinkClick r:id="rId3"/>
            <a:extLst>
              <a:ext uri="{FF2B5EF4-FFF2-40B4-BE49-F238E27FC236}">
                <a16:creationId xmlns:a16="http://schemas.microsoft.com/office/drawing/2014/main" id="{6F3BD02F-BCDC-46ED-ACA9-31E26E21A2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50661">
            <a:off x="9802622" y="19303"/>
            <a:ext cx="2642286" cy="3419429"/>
          </a:xfrm>
          <a:prstGeom prst="rect">
            <a:avLst/>
          </a:prstGeom>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815BD428-395E-43F0-BA88-3E5E558653C4}"/>
              </a:ext>
            </a:extLst>
          </p:cNvPr>
          <p:cNvSpPr txBox="1"/>
          <p:nvPr/>
        </p:nvSpPr>
        <p:spPr>
          <a:xfrm>
            <a:off x="6541957" y="5619406"/>
            <a:ext cx="4581808" cy="590931"/>
          </a:xfrm>
          <a:prstGeom prst="rect">
            <a:avLst/>
          </a:prstGeom>
          <a:noFill/>
        </p:spPr>
        <p:txBody>
          <a:bodyPr wrap="square" rtlCol="0">
            <a:spAutoFit/>
          </a:bodyPr>
          <a:lstStyle/>
          <a:p>
            <a:pPr>
              <a:lnSpc>
                <a:spcPct val="90000"/>
              </a:lnSpc>
            </a:pPr>
            <a:r>
              <a:rPr lang="en-US" dirty="0"/>
              <a:t>Launched September 23, 2022</a:t>
            </a:r>
          </a:p>
          <a:p>
            <a:pPr>
              <a:lnSpc>
                <a:spcPct val="90000"/>
              </a:lnSpc>
            </a:pPr>
            <a:r>
              <a:rPr lang="en-US" dirty="0">
                <a:hlinkClick r:id="rId6"/>
              </a:rPr>
              <a:t>https://www.dol.gov/agencies/eta/RRW-hub</a:t>
            </a:r>
            <a:r>
              <a:rPr lang="en-US" dirty="0"/>
              <a:t> </a:t>
            </a:r>
          </a:p>
        </p:txBody>
      </p:sp>
      <p:sp>
        <p:nvSpPr>
          <p:cNvPr id="2" name="Title 1">
            <a:extLst>
              <a:ext uri="{FF2B5EF4-FFF2-40B4-BE49-F238E27FC236}">
                <a16:creationId xmlns:a16="http://schemas.microsoft.com/office/drawing/2014/main" id="{B9541E75-FF34-45B4-B296-87D6AB497C68}"/>
              </a:ext>
            </a:extLst>
          </p:cNvPr>
          <p:cNvSpPr>
            <a:spLocks noGrp="1"/>
          </p:cNvSpPr>
          <p:nvPr>
            <p:ph type="title"/>
          </p:nvPr>
        </p:nvSpPr>
        <p:spPr>
          <a:xfrm>
            <a:off x="294503" y="233890"/>
            <a:ext cx="9590903" cy="1325563"/>
          </a:xfrm>
        </p:spPr>
        <p:txBody>
          <a:bodyPr>
            <a:normAutofit fontScale="90000"/>
          </a:bodyPr>
          <a:lstStyle/>
          <a:p>
            <a:r>
              <a:rPr lang="en-US" dirty="0"/>
              <a:t>Expanding employment opportunities &amp; Promoting Recovery-Ready Workplace policies </a:t>
            </a:r>
          </a:p>
        </p:txBody>
      </p:sp>
    </p:spTree>
    <p:extLst>
      <p:ext uri="{BB962C8B-B14F-4D97-AF65-F5344CB8AC3E}">
        <p14:creationId xmlns:p14="http://schemas.microsoft.com/office/powerpoint/2010/main" val="334025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65-2EA7-4DEB-B312-4124C47D2B00}"/>
              </a:ext>
            </a:extLst>
          </p:cNvPr>
          <p:cNvSpPr>
            <a:spLocks noGrp="1"/>
          </p:cNvSpPr>
          <p:nvPr>
            <p:ph type="title"/>
          </p:nvPr>
        </p:nvSpPr>
        <p:spPr>
          <a:xfrm>
            <a:off x="727668" y="262513"/>
            <a:ext cx="10515600" cy="1325563"/>
          </a:xfrm>
        </p:spPr>
        <p:txBody>
          <a:bodyPr/>
          <a:lstStyle/>
          <a:p>
            <a:r>
              <a:rPr lang="en-US" dirty="0"/>
              <a:t>Announcement of Toolkit &amp; Other Resources/Actions</a:t>
            </a:r>
          </a:p>
        </p:txBody>
      </p:sp>
      <p:sp>
        <p:nvSpPr>
          <p:cNvPr id="3" name="Content Placeholder 2">
            <a:extLst>
              <a:ext uri="{FF2B5EF4-FFF2-40B4-BE49-F238E27FC236}">
                <a16:creationId xmlns:a16="http://schemas.microsoft.com/office/drawing/2014/main" id="{9734982B-201C-45B3-81EC-91A9E5631AAA}"/>
              </a:ext>
            </a:extLst>
          </p:cNvPr>
          <p:cNvSpPr>
            <a:spLocks noGrp="1"/>
          </p:cNvSpPr>
          <p:nvPr>
            <p:ph idx="1"/>
          </p:nvPr>
        </p:nvSpPr>
        <p:spPr>
          <a:xfrm>
            <a:off x="436265" y="1963232"/>
            <a:ext cx="6765235" cy="4351338"/>
          </a:xfrm>
        </p:spPr>
        <p:txBody>
          <a:bodyPr>
            <a:normAutofit/>
          </a:bodyPr>
          <a:lstStyle/>
          <a:p>
            <a:r>
              <a:rPr lang="en-US" sz="3200" dirty="0"/>
              <a:t>RRW Toolkit </a:t>
            </a:r>
            <a:r>
              <a:rPr lang="en-US" sz="1800" dirty="0"/>
              <a:t>(</a:t>
            </a:r>
            <a:r>
              <a:rPr lang="en-US" sz="1800" dirty="0">
                <a:hlinkClick r:id="rId3"/>
              </a:rPr>
              <a:t>https://www.dol.gov/agencies/eta/RRW-hub/Toolkit</a:t>
            </a:r>
            <a:r>
              <a:rPr lang="en-US" sz="1800" dirty="0"/>
              <a:t>) </a:t>
            </a:r>
          </a:p>
          <a:p>
            <a:pPr>
              <a:spcBef>
                <a:spcPts val="1800"/>
              </a:spcBef>
            </a:pPr>
            <a:r>
              <a:rPr lang="en-US" sz="3200" dirty="0"/>
              <a:t>Launch of National Recovery Friendly Workplace Institute </a:t>
            </a:r>
          </a:p>
          <a:p>
            <a:pPr>
              <a:spcBef>
                <a:spcPts val="1800"/>
              </a:spcBef>
            </a:pPr>
            <a:r>
              <a:rPr lang="en-US" sz="3200" dirty="0"/>
              <a:t>Google commitment to become recovery-ready workplace</a:t>
            </a:r>
          </a:p>
          <a:p>
            <a:pPr>
              <a:spcBef>
                <a:spcPts val="1800"/>
              </a:spcBef>
            </a:pPr>
            <a:r>
              <a:rPr lang="en-US" sz="3200" dirty="0"/>
              <a:t>Model State Recovery Ready Workplaces Act</a:t>
            </a:r>
          </a:p>
        </p:txBody>
      </p:sp>
      <p:pic>
        <p:nvPicPr>
          <p:cNvPr id="5" name="Picture 4">
            <a:extLst>
              <a:ext uri="{FF2B5EF4-FFF2-40B4-BE49-F238E27FC236}">
                <a16:creationId xmlns:a16="http://schemas.microsoft.com/office/drawing/2014/main" id="{58433D9B-029E-4896-8258-4151F3550D09}"/>
              </a:ext>
            </a:extLst>
          </p:cNvPr>
          <p:cNvPicPr>
            <a:picLocks noChangeAspect="1"/>
          </p:cNvPicPr>
          <p:nvPr/>
        </p:nvPicPr>
        <p:blipFill rotWithShape="1">
          <a:blip r:embed="rId4"/>
          <a:srcRect l="26251" t="15816" r="27502" b="6117"/>
          <a:stretch/>
        </p:blipFill>
        <p:spPr>
          <a:xfrm rot="1099154">
            <a:off x="7538968" y="1609249"/>
            <a:ext cx="4059672" cy="385476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61256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203201"/>
            <a:ext cx="11054080" cy="1416368"/>
          </a:xfrm>
        </p:spPr>
        <p:txBody>
          <a:bodyPr/>
          <a:lstStyle/>
          <a:p>
            <a:r>
              <a:rPr lang="en-US" dirty="0"/>
              <a:t>Overview: Recovery-Ready Workplaces (RRWs)</a:t>
            </a:r>
          </a:p>
        </p:txBody>
      </p:sp>
      <p:sp>
        <p:nvSpPr>
          <p:cNvPr id="3" name="Content Placeholder 2"/>
          <p:cNvSpPr>
            <a:spLocks noGrp="1"/>
          </p:cNvSpPr>
          <p:nvPr>
            <p:ph idx="1"/>
          </p:nvPr>
        </p:nvSpPr>
        <p:spPr>
          <a:xfrm>
            <a:off x="465513" y="2026927"/>
            <a:ext cx="7680111" cy="4438528"/>
          </a:xfrm>
        </p:spPr>
        <p:txBody>
          <a:bodyPr>
            <a:normAutofit fontScale="77500" lnSpcReduction="20000"/>
          </a:bodyPr>
          <a:lstStyle/>
          <a:p>
            <a:pPr>
              <a:lnSpc>
                <a:spcPct val="100000"/>
              </a:lnSpc>
              <a:spcBef>
                <a:spcPts val="0"/>
              </a:spcBef>
              <a:spcAft>
                <a:spcPts val="1800"/>
              </a:spcAft>
            </a:pPr>
            <a:r>
              <a:rPr lang="en-US" sz="2900" dirty="0"/>
              <a:t>Emphasize hiring of people in recovery </a:t>
            </a:r>
            <a:r>
              <a:rPr lang="en-US" sz="2900" i="1" dirty="0"/>
              <a:t>(and sometimes people with current SUD)</a:t>
            </a:r>
          </a:p>
          <a:p>
            <a:pPr>
              <a:lnSpc>
                <a:spcPct val="100000"/>
              </a:lnSpc>
              <a:spcBef>
                <a:spcPts val="0"/>
              </a:spcBef>
              <a:spcAft>
                <a:spcPts val="1800"/>
              </a:spcAft>
            </a:pPr>
            <a:r>
              <a:rPr lang="en-US" sz="2900" dirty="0"/>
              <a:t>Provide ongoing education, information and work to reduce stigma and misunderstanding </a:t>
            </a:r>
          </a:p>
          <a:p>
            <a:pPr>
              <a:lnSpc>
                <a:spcPct val="100000"/>
              </a:lnSpc>
              <a:spcBef>
                <a:spcPts val="0"/>
              </a:spcBef>
              <a:spcAft>
                <a:spcPts val="1800"/>
              </a:spcAft>
            </a:pPr>
            <a:r>
              <a:rPr lang="en-US" sz="2900" dirty="0"/>
              <a:t>Identify and address injury risk factors/stress in the workplace</a:t>
            </a:r>
          </a:p>
          <a:p>
            <a:pPr>
              <a:lnSpc>
                <a:spcPct val="100000"/>
              </a:lnSpc>
              <a:spcBef>
                <a:spcPts val="0"/>
              </a:spcBef>
              <a:spcAft>
                <a:spcPts val="1800"/>
              </a:spcAft>
            </a:pPr>
            <a:r>
              <a:rPr lang="en-US" sz="2900" dirty="0"/>
              <a:t>Treat SUD in the workforce as a health condition and encourage/facilitate help-seeking</a:t>
            </a:r>
          </a:p>
          <a:p>
            <a:pPr>
              <a:lnSpc>
                <a:spcPct val="100000"/>
              </a:lnSpc>
              <a:spcBef>
                <a:spcPts val="0"/>
              </a:spcBef>
              <a:spcAft>
                <a:spcPts val="1800"/>
              </a:spcAft>
            </a:pPr>
            <a:r>
              <a:rPr lang="en-US" sz="2900" dirty="0"/>
              <a:t>Accommodate treatment and ongoing support needs</a:t>
            </a:r>
          </a:p>
          <a:p>
            <a:pPr>
              <a:lnSpc>
                <a:spcPct val="100000"/>
              </a:lnSpc>
              <a:spcBef>
                <a:spcPts val="0"/>
              </a:spcBef>
              <a:spcAft>
                <a:spcPts val="1800"/>
              </a:spcAft>
            </a:pPr>
            <a:r>
              <a:rPr lang="en-US" sz="2900" dirty="0"/>
              <a:t>Build an informed and supportive workforce, including through volunteer or dedicated peer mentors/consultants</a:t>
            </a:r>
          </a:p>
          <a:p>
            <a:pPr marL="0" indent="0">
              <a:spcBef>
                <a:spcPts val="0"/>
              </a:spcBef>
              <a:spcAft>
                <a:spcPts val="1800"/>
              </a:spcAft>
              <a:buNone/>
            </a:pPr>
            <a:endParaRPr lang="en-US" spc="100" dirty="0">
              <a:solidFill>
                <a:srgbClr val="333B46"/>
              </a:solidFill>
            </a:endParaRPr>
          </a:p>
          <a:p>
            <a:pPr>
              <a:spcBef>
                <a:spcPts val="0"/>
              </a:spcBef>
              <a:spcAft>
                <a:spcPts val="1200"/>
              </a:spcAft>
            </a:pPr>
            <a:endParaRPr lang="en-US" dirty="0"/>
          </a:p>
        </p:txBody>
      </p:sp>
      <p:sp>
        <p:nvSpPr>
          <p:cNvPr id="4" name="Rectangle 3">
            <a:extLst>
              <a:ext uri="{FF2B5EF4-FFF2-40B4-BE49-F238E27FC236}">
                <a16:creationId xmlns:a16="http://schemas.microsoft.com/office/drawing/2014/main" id="{04FFC59D-0679-4F0A-9E4B-001BE7C14D75}"/>
              </a:ext>
            </a:extLst>
          </p:cNvPr>
          <p:cNvSpPr/>
          <p:nvPr/>
        </p:nvSpPr>
        <p:spPr>
          <a:xfrm>
            <a:off x="8488764" y="2232201"/>
            <a:ext cx="3237723" cy="3207545"/>
          </a:xfrm>
          <a:prstGeom prst="rect">
            <a:avLst/>
          </a:prstGeom>
          <a:solidFill>
            <a:srgbClr val="001848"/>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solidFill>
                  <a:schemeClr val="bg1"/>
                </a:solidFill>
                <a:effectLst/>
                <a:latin typeface="Source Sans Pro" panose="020B0503030403020204" pitchFamily="34" charset="0"/>
                <a:ea typeface="Source Sans Pro" panose="020B0503030403020204" pitchFamily="34" charset="0"/>
                <a:cs typeface="Times New Roman" panose="02020603050405020304" pitchFamily="18" charset="0"/>
              </a:rPr>
              <a:t>When employees fear that seeking help for a substance use problem may result in discipline, termination, or other negative impacts, they will hide their condition, exposing them, their family members, their fellow workers, and the organization to the consequences of untreated substance use disorder.</a:t>
            </a:r>
            <a:endParaRPr lang="en-US" dirty="0">
              <a:solidFill>
                <a:schemeClr val="bg1"/>
              </a:solidFill>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40935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8BC-0DA3-4ABD-9512-026A656A52A8}"/>
              </a:ext>
            </a:extLst>
          </p:cNvPr>
          <p:cNvSpPr>
            <a:spLocks noGrp="1"/>
          </p:cNvSpPr>
          <p:nvPr>
            <p:ph type="title"/>
          </p:nvPr>
        </p:nvSpPr>
        <p:spPr/>
        <p:txBody>
          <a:bodyPr/>
          <a:lstStyle/>
          <a:p>
            <a:r>
              <a:rPr lang="en-US" dirty="0"/>
              <a:t>Components of a Recovery-Ready Workplace</a:t>
            </a:r>
          </a:p>
        </p:txBody>
      </p:sp>
      <p:sp>
        <p:nvSpPr>
          <p:cNvPr id="3" name="Content Placeholder 2">
            <a:extLst>
              <a:ext uri="{FF2B5EF4-FFF2-40B4-BE49-F238E27FC236}">
                <a16:creationId xmlns:a16="http://schemas.microsoft.com/office/drawing/2014/main" id="{15E70C47-392E-4AFF-AA5A-7EB96F0213E5}"/>
              </a:ext>
            </a:extLst>
          </p:cNvPr>
          <p:cNvSpPr>
            <a:spLocks noGrp="1"/>
          </p:cNvSpPr>
          <p:nvPr>
            <p:ph idx="1"/>
          </p:nvPr>
        </p:nvSpPr>
        <p:spPr>
          <a:xfrm>
            <a:off x="244764" y="1921432"/>
            <a:ext cx="4641272" cy="4009118"/>
          </a:xfrm>
        </p:spPr>
        <p:txBody>
          <a:bodyPr>
            <a:normAutofit fontScale="85000" lnSpcReduction="20000"/>
          </a:bodyPr>
          <a:lstStyle/>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RRW policies can thought of as having four primary pillars: </a:t>
            </a:r>
          </a:p>
          <a:p>
            <a:pPr marL="342900" marR="0" lvl="0" indent="-342900">
              <a:lnSpc>
                <a:spcPct val="107000"/>
              </a:lnSpc>
              <a:spcBef>
                <a:spcPts val="1800"/>
              </a:spcBef>
              <a:spcAft>
                <a:spcPts val="60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Prevention and Risk Reduction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800"/>
              </a:spcBef>
              <a:spcAft>
                <a:spcPts val="60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Training and Education </a:t>
            </a:r>
            <a:r>
              <a:rPr lang="en-US" sz="2000" i="1" dirty="0">
                <a:effectLst/>
                <a:latin typeface="Calibri" panose="020F0502020204030204" pitchFamily="34" charset="0"/>
                <a:ea typeface="Calibri" panose="020F0502020204030204" pitchFamily="34" charset="0"/>
                <a:cs typeface="Calibri" panose="020F0502020204030204" pitchFamily="34" charset="0"/>
              </a:rPr>
              <a:t>(includes stigma reduction efforts/activities)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800"/>
              </a:spcBef>
              <a:spcAft>
                <a:spcPts val="60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Hiring and Employment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800"/>
              </a:spcBef>
              <a:spcAft>
                <a:spcPts val="60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Treatment and Recovery Support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1E8FA8C7-93CD-4679-8CE1-5FD73B62DE13}"/>
              </a:ext>
            </a:extLst>
          </p:cNvPr>
          <p:cNvPicPr>
            <a:picLocks noChangeAspect="1"/>
          </p:cNvPicPr>
          <p:nvPr/>
        </p:nvPicPr>
        <p:blipFill>
          <a:blip r:embed="rId5"/>
          <a:stretch>
            <a:fillRect/>
          </a:stretch>
        </p:blipFill>
        <p:spPr>
          <a:xfrm>
            <a:off x="3576463" y="1164467"/>
            <a:ext cx="8472102" cy="4766083"/>
          </a:xfrm>
          <a:prstGeom prst="rect">
            <a:avLst/>
          </a:prstGeom>
        </p:spPr>
      </p:pic>
    </p:spTree>
    <p:extLst>
      <p:ext uri="{BB962C8B-B14F-4D97-AF65-F5344CB8AC3E}">
        <p14:creationId xmlns:p14="http://schemas.microsoft.com/office/powerpoint/2010/main" val="40882683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ED9DB-3094-4B86-B4D6-CEFD70957310}"/>
              </a:ext>
            </a:extLst>
          </p:cNvPr>
          <p:cNvSpPr/>
          <p:nvPr/>
        </p:nvSpPr>
        <p:spPr>
          <a:xfrm>
            <a:off x="0" y="1828800"/>
            <a:ext cx="12192000" cy="23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65A4E79-E67C-486C-91FE-DAD90F547B71}"/>
              </a:ext>
            </a:extLst>
          </p:cNvPr>
          <p:cNvSpPr/>
          <p:nvPr/>
        </p:nvSpPr>
        <p:spPr>
          <a:xfrm>
            <a:off x="10888133" y="5647268"/>
            <a:ext cx="1126067" cy="1049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8F0067-A14A-42B7-9F1A-A2E7B90FADEB}"/>
              </a:ext>
            </a:extLst>
          </p:cNvPr>
          <p:cNvGrpSpPr/>
          <p:nvPr/>
        </p:nvGrpSpPr>
        <p:grpSpPr>
          <a:xfrm>
            <a:off x="322263" y="0"/>
            <a:ext cx="11547475" cy="7061200"/>
            <a:chOff x="542925" y="-203200"/>
            <a:chExt cx="11547475" cy="7061200"/>
          </a:xfrm>
        </p:grpSpPr>
        <p:sp>
          <p:nvSpPr>
            <p:cNvPr id="8" name="TextBox 7">
              <a:extLst>
                <a:ext uri="{FF2B5EF4-FFF2-40B4-BE49-F238E27FC236}">
                  <a16:creationId xmlns:a16="http://schemas.microsoft.com/office/drawing/2014/main" id="{45BD1513-5C27-4663-8124-3E4833F78AF8}"/>
                </a:ext>
              </a:extLst>
            </p:cNvPr>
            <p:cNvSpPr txBox="1"/>
            <p:nvPr/>
          </p:nvSpPr>
          <p:spPr>
            <a:xfrm>
              <a:off x="8554496" y="3414206"/>
              <a:ext cx="2829885" cy="2974313"/>
            </a:xfrm>
            <a:prstGeom prst="rect">
              <a:avLst/>
            </a:prstGeom>
            <a:ln w="15875">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buNone/>
              </a:pPr>
              <a:endParaRPr lang="en-US" sz="1200" kern="1200" dirty="0"/>
            </a:p>
            <a:p>
              <a:pPr marL="0" lvl="0" indent="0" algn="l" defTabSz="622300">
                <a:lnSpc>
                  <a:spcPct val="90000"/>
                </a:lnSpc>
                <a:spcBef>
                  <a:spcPct val="0"/>
                </a:spcBef>
                <a:spcAft>
                  <a:spcPts val="600"/>
                </a:spcAft>
                <a:buNone/>
              </a:pPr>
              <a:r>
                <a:rPr lang="en-US" sz="1200" kern="1200" dirty="0"/>
                <a:t>Evaluate implementation process and new policies</a:t>
              </a:r>
            </a:p>
            <a:p>
              <a:pPr marL="0" lvl="0" indent="0" algn="l" defTabSz="622300">
                <a:lnSpc>
                  <a:spcPct val="90000"/>
                </a:lnSpc>
                <a:spcBef>
                  <a:spcPct val="0"/>
                </a:spcBef>
                <a:spcAft>
                  <a:spcPts val="600"/>
                </a:spcAft>
                <a:buNone/>
              </a:pPr>
              <a:r>
                <a:rPr lang="en-US" sz="1200" dirty="0"/>
                <a:t>Survey employees to:</a:t>
              </a:r>
            </a:p>
            <a:p>
              <a:pPr marL="354330" lvl="0" indent="-171450" algn="l" defTabSz="622300">
                <a:lnSpc>
                  <a:spcPct val="90000"/>
                </a:lnSpc>
                <a:spcBef>
                  <a:spcPct val="0"/>
                </a:spcBef>
                <a:spcAft>
                  <a:spcPts val="600"/>
                </a:spcAft>
                <a:buFont typeface="Arial" panose="020B0604020202020204" pitchFamily="34" charset="0"/>
                <a:buChar char="•"/>
              </a:pPr>
              <a:r>
                <a:rPr lang="en-US" sz="1200" dirty="0"/>
                <a:t>Evaluate understanding of SUD, recovery, and new policies</a:t>
              </a:r>
            </a:p>
            <a:p>
              <a:pPr marL="354330" lvl="0" indent="-171450" algn="l" defTabSz="622300">
                <a:lnSpc>
                  <a:spcPct val="90000"/>
                </a:lnSpc>
                <a:spcBef>
                  <a:spcPct val="0"/>
                </a:spcBef>
                <a:spcAft>
                  <a:spcPts val="600"/>
                </a:spcAft>
                <a:buFont typeface="Arial" panose="020B0604020202020204" pitchFamily="34" charset="0"/>
                <a:buChar char="•"/>
              </a:pPr>
              <a:r>
                <a:rPr lang="en-US" sz="1200" kern="1200" dirty="0"/>
                <a:t>Understand attitu</a:t>
              </a:r>
              <a:r>
                <a:rPr lang="en-US" sz="1200" dirty="0"/>
                <a:t>des toward SU and recovery, willingness to seek help, and support for employees who are seeking help or in recovery</a:t>
              </a:r>
            </a:p>
            <a:p>
              <a:pPr marL="0" lvl="0" indent="0" algn="l" defTabSz="622300">
                <a:lnSpc>
                  <a:spcPct val="90000"/>
                </a:lnSpc>
                <a:spcBef>
                  <a:spcPct val="0"/>
                </a:spcBef>
                <a:spcAft>
                  <a:spcPts val="600"/>
                </a:spcAft>
                <a:buNone/>
              </a:pPr>
              <a:r>
                <a:rPr lang="en-US" sz="1200" kern="1200" dirty="0"/>
                <a:t>Review formal </a:t>
              </a:r>
              <a:r>
                <a:rPr lang="en-US" sz="1200" dirty="0"/>
                <a:t>and informal partnerships with (RRW/RFW initiatives, treatment providers, etc.)</a:t>
              </a:r>
            </a:p>
            <a:p>
              <a:pPr marL="0" lvl="0" indent="0" algn="l" defTabSz="622300">
                <a:lnSpc>
                  <a:spcPct val="90000"/>
                </a:lnSpc>
                <a:spcBef>
                  <a:spcPct val="0"/>
                </a:spcBef>
                <a:spcAft>
                  <a:spcPts val="600"/>
                </a:spcAft>
                <a:buNone/>
              </a:pPr>
              <a:r>
                <a:rPr lang="en-US" sz="1200" kern="1200" dirty="0"/>
                <a:t>Make adjustments as needed</a:t>
              </a:r>
            </a:p>
            <a:p>
              <a:pPr marL="0" lvl="0" indent="0" algn="l" defTabSz="622300">
                <a:lnSpc>
                  <a:spcPct val="90000"/>
                </a:lnSpc>
                <a:spcBef>
                  <a:spcPct val="0"/>
                </a:spcBef>
                <a:spcAft>
                  <a:spcPct val="35000"/>
                </a:spcAft>
                <a:buNone/>
              </a:pPr>
              <a:endParaRPr lang="en-US" sz="1400" kern="1200" dirty="0"/>
            </a:p>
          </p:txBody>
        </p:sp>
        <p:graphicFrame>
          <p:nvGraphicFramePr>
            <p:cNvPr id="2" name="Diagram 1">
              <a:extLst>
                <a:ext uri="{FF2B5EF4-FFF2-40B4-BE49-F238E27FC236}">
                  <a16:creationId xmlns:a16="http://schemas.microsoft.com/office/drawing/2014/main" id="{9C02375B-12C5-491F-96CB-27063ED2D365}"/>
                </a:ext>
              </a:extLst>
            </p:cNvPr>
            <p:cNvGraphicFramePr/>
            <p:nvPr>
              <p:extLst>
                <p:ext uri="{D42A27DB-BD31-4B8C-83A1-F6EECF244321}">
                  <p14:modId xmlns:p14="http://schemas.microsoft.com/office/powerpoint/2010/main" val="688971197"/>
                </p:ext>
              </p:extLst>
            </p:nvPr>
          </p:nvGraphicFramePr>
          <p:xfrm>
            <a:off x="542925" y="-203200"/>
            <a:ext cx="11547475" cy="706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7" name="TextBox 6">
            <a:extLst>
              <a:ext uri="{FF2B5EF4-FFF2-40B4-BE49-F238E27FC236}">
                <a16:creationId xmlns:a16="http://schemas.microsoft.com/office/drawing/2014/main" id="{C51AB0B0-1578-4ADB-88B3-9F68ADBEBAE1}"/>
              </a:ext>
            </a:extLst>
          </p:cNvPr>
          <p:cNvSpPr txBox="1"/>
          <p:nvPr/>
        </p:nvSpPr>
        <p:spPr>
          <a:xfrm>
            <a:off x="660400" y="247190"/>
            <a:ext cx="6096000" cy="707886"/>
          </a:xfrm>
          <a:prstGeom prst="rect">
            <a:avLst/>
          </a:prstGeom>
          <a:noFill/>
        </p:spPr>
        <p:txBody>
          <a:bodyPr wrap="square">
            <a:spAutoFit/>
          </a:bodyPr>
          <a:lstStyle/>
          <a:p>
            <a:r>
              <a:rPr kumimoji="0" lang="en-US" sz="4000" b="0" i="0" u="none" strike="noStrike" kern="1200" cap="none" spc="300" normalizeH="0" baseline="0" noProof="0" dirty="0">
                <a:ln>
                  <a:noFill/>
                </a:ln>
                <a:solidFill>
                  <a:prstClr val="white"/>
                </a:solidFill>
                <a:effectLst/>
                <a:uLnTx/>
                <a:uFillTx/>
                <a:latin typeface="Merriweather" pitchFamily="2" charset="77"/>
                <a:ea typeface="+mn-ea"/>
                <a:cs typeface="+mn-cs"/>
              </a:rPr>
              <a:t>Implementation</a:t>
            </a:r>
            <a:endParaRPr lang="en-US" dirty="0"/>
          </a:p>
        </p:txBody>
      </p:sp>
    </p:spTree>
    <p:extLst>
      <p:ext uri="{BB962C8B-B14F-4D97-AF65-F5344CB8AC3E}">
        <p14:creationId xmlns:p14="http://schemas.microsoft.com/office/powerpoint/2010/main" val="42587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35A7-E476-4B48-8627-F2FB72B222A1}"/>
              </a:ext>
            </a:extLst>
          </p:cNvPr>
          <p:cNvSpPr>
            <a:spLocks noGrp="1"/>
          </p:cNvSpPr>
          <p:nvPr>
            <p:ph type="title"/>
          </p:nvPr>
        </p:nvSpPr>
        <p:spPr>
          <a:xfrm>
            <a:off x="523875" y="211502"/>
            <a:ext cx="10515600" cy="1325563"/>
          </a:xfrm>
        </p:spPr>
        <p:txBody>
          <a:bodyPr/>
          <a:lstStyle/>
          <a:p>
            <a:r>
              <a:rPr lang="en-US" dirty="0"/>
              <a:t>Model State Recovery-Ready Workplaces Act</a:t>
            </a:r>
          </a:p>
        </p:txBody>
      </p:sp>
      <p:sp>
        <p:nvSpPr>
          <p:cNvPr id="3" name="Content Placeholder 2">
            <a:extLst>
              <a:ext uri="{FF2B5EF4-FFF2-40B4-BE49-F238E27FC236}">
                <a16:creationId xmlns:a16="http://schemas.microsoft.com/office/drawing/2014/main" id="{BD70624F-4A00-4E74-BA5F-48B02852EA43}"/>
              </a:ext>
            </a:extLst>
          </p:cNvPr>
          <p:cNvSpPr>
            <a:spLocks noGrp="1"/>
          </p:cNvSpPr>
          <p:nvPr>
            <p:ph idx="1"/>
          </p:nvPr>
        </p:nvSpPr>
        <p:spPr>
          <a:xfrm>
            <a:off x="163705" y="1929003"/>
            <a:ext cx="9252144" cy="4617012"/>
          </a:xfrm>
        </p:spPr>
        <p:txBody>
          <a:bodyPr>
            <a:normAutofit fontScale="55000" lnSpcReduction="20000"/>
          </a:bodyPr>
          <a:lstStyle/>
          <a:p>
            <a:pPr>
              <a:lnSpc>
                <a:spcPct val="110000"/>
              </a:lnSpc>
              <a:spcBef>
                <a:spcPts val="800"/>
              </a:spcBef>
            </a:pPr>
            <a:r>
              <a:rPr lang="en-US" sz="3300" dirty="0"/>
              <a:t>Developed with input from expert stakeholders</a:t>
            </a:r>
          </a:p>
          <a:p>
            <a:pPr>
              <a:lnSpc>
                <a:spcPct val="110000"/>
              </a:lnSpc>
              <a:spcBef>
                <a:spcPts val="800"/>
              </a:spcBef>
            </a:pPr>
            <a:r>
              <a:rPr lang="en-US" sz="3300" dirty="0"/>
              <a:t>Provides two-tiered approach—employers can become “participants” or “certified recovery-ready workplaces”</a:t>
            </a:r>
          </a:p>
          <a:p>
            <a:pPr marL="228600" lvl="1">
              <a:lnSpc>
                <a:spcPct val="110000"/>
              </a:lnSpc>
              <a:spcBef>
                <a:spcPts val="800"/>
              </a:spcBef>
              <a:buFont typeface="Wingdings" panose="05000000000000000000" pitchFamily="2" charset="2"/>
              <a:buChar char="§"/>
            </a:pPr>
            <a:r>
              <a:rPr lang="en-US" sz="3300" dirty="0"/>
              <a:t>Encourage employers to institute workplace policies and procedures that:</a:t>
            </a:r>
          </a:p>
          <a:p>
            <a:pPr marL="800100" lvl="2" indent="-342900">
              <a:lnSpc>
                <a:spcPct val="110000"/>
              </a:lnSpc>
              <a:spcBef>
                <a:spcPts val="600"/>
              </a:spcBef>
              <a:buFont typeface="Source Sans Pro" panose="020B0503030403020204" pitchFamily="34" charset="0"/>
              <a:buChar char="−"/>
            </a:pPr>
            <a:r>
              <a:rPr lang="en-US" sz="2900" dirty="0"/>
              <a:t>Promote a culture that values a healthy work environment and offers opportunities for employee recovery and retention; </a:t>
            </a:r>
          </a:p>
          <a:p>
            <a:pPr marL="800100" lvl="2" indent="-342900">
              <a:lnSpc>
                <a:spcPct val="110000"/>
              </a:lnSpc>
              <a:spcBef>
                <a:spcPts val="600"/>
              </a:spcBef>
              <a:buFont typeface="Source Sans Pro" panose="020B0503030403020204" pitchFamily="34" charset="0"/>
              <a:buChar char="−"/>
            </a:pPr>
            <a:r>
              <a:rPr lang="en-US" sz="2900" dirty="0"/>
              <a:t>Help reduce occupational injuries and work-related stressors that may lead to substance misuse; </a:t>
            </a:r>
          </a:p>
          <a:p>
            <a:pPr marL="800100" lvl="2" indent="-342900">
              <a:lnSpc>
                <a:spcPct val="110000"/>
              </a:lnSpc>
              <a:spcBef>
                <a:spcPts val="600"/>
              </a:spcBef>
              <a:buFont typeface="Source Sans Pro" panose="020B0503030403020204" pitchFamily="34" charset="0"/>
              <a:buChar char="−"/>
            </a:pPr>
            <a:r>
              <a:rPr lang="en-US" sz="2900" dirty="0"/>
              <a:t>Encourage hiring of qualified people in recovery, including those with a history of CJS involvement; </a:t>
            </a:r>
          </a:p>
          <a:p>
            <a:pPr marL="800100" lvl="2" indent="-342900">
              <a:lnSpc>
                <a:spcPct val="110000"/>
              </a:lnSpc>
              <a:spcBef>
                <a:spcPts val="600"/>
              </a:spcBef>
              <a:buFont typeface="Source Sans Pro" panose="020B0503030403020204" pitchFamily="34" charset="0"/>
              <a:buChar char="−"/>
            </a:pPr>
            <a:r>
              <a:rPr lang="en-US" sz="2900" dirty="0"/>
              <a:t>Remove barriers to help-seeking for SUD; and</a:t>
            </a:r>
          </a:p>
          <a:p>
            <a:pPr marL="800100" lvl="2" indent="-342900">
              <a:lnSpc>
                <a:spcPct val="110000"/>
              </a:lnSpc>
              <a:spcBef>
                <a:spcPts val="600"/>
              </a:spcBef>
              <a:buFont typeface="Source Sans Pro" panose="020B0503030403020204" pitchFamily="34" charset="0"/>
              <a:buChar char="−"/>
            </a:pPr>
            <a:r>
              <a:rPr lang="en-US" sz="2900" dirty="0"/>
              <a:t>Support employees in maintaining recovery, wellness, safety, and productivity.</a:t>
            </a:r>
          </a:p>
          <a:p>
            <a:pPr marL="228600" lvl="1">
              <a:lnSpc>
                <a:spcPct val="110000"/>
              </a:lnSpc>
              <a:spcBef>
                <a:spcPts val="800"/>
              </a:spcBef>
              <a:buFont typeface="Wingdings" panose="05000000000000000000" pitchFamily="2" charset="2"/>
              <a:buChar char="§"/>
            </a:pPr>
            <a:r>
              <a:rPr lang="en-US" sz="3300" dirty="0"/>
              <a:t>Establishes tax credit and stipend for employers that are certified as recovery-ready workplaces; </a:t>
            </a:r>
          </a:p>
          <a:p>
            <a:pPr marL="228600" lvl="1">
              <a:lnSpc>
                <a:spcPct val="110000"/>
              </a:lnSpc>
              <a:spcBef>
                <a:spcPts val="800"/>
              </a:spcBef>
              <a:buFont typeface="Wingdings" panose="05000000000000000000" pitchFamily="2" charset="2"/>
              <a:buChar char="§"/>
            </a:pPr>
            <a:r>
              <a:rPr lang="en-US" sz="3300" dirty="0"/>
              <a:t>Creates state-based funding mechanism to implement program</a:t>
            </a:r>
          </a:p>
          <a:p>
            <a:pPr marL="228600" lvl="1">
              <a:lnSpc>
                <a:spcPct val="110000"/>
              </a:lnSpc>
              <a:spcBef>
                <a:spcPts val="600"/>
              </a:spcBef>
              <a:buFont typeface="Wingdings" panose="05000000000000000000" pitchFamily="2" charset="2"/>
              <a:buChar char="§"/>
            </a:pPr>
            <a:endParaRPr lang="en-US" sz="3300" dirty="0"/>
          </a:p>
          <a:p>
            <a:pPr>
              <a:spcBef>
                <a:spcPts val="1200"/>
              </a:spcBef>
            </a:pPr>
            <a:endParaRPr lang="en-US" sz="2600" dirty="0"/>
          </a:p>
        </p:txBody>
      </p:sp>
      <p:pic>
        <p:nvPicPr>
          <p:cNvPr id="4" name="Picture 3">
            <a:extLst>
              <a:ext uri="{FF2B5EF4-FFF2-40B4-BE49-F238E27FC236}">
                <a16:creationId xmlns:a16="http://schemas.microsoft.com/office/drawing/2014/main" id="{F7C23F6D-2885-4BF4-90BC-A85F725292EC}"/>
              </a:ext>
            </a:extLst>
          </p:cNvPr>
          <p:cNvPicPr>
            <a:picLocks noChangeAspect="1"/>
          </p:cNvPicPr>
          <p:nvPr/>
        </p:nvPicPr>
        <p:blipFill>
          <a:blip r:embed="rId3"/>
          <a:stretch>
            <a:fillRect/>
          </a:stretch>
        </p:blipFill>
        <p:spPr>
          <a:xfrm rot="20938466">
            <a:off x="9031874" y="103946"/>
            <a:ext cx="3651821" cy="4127350"/>
          </a:xfrm>
          <a:prstGeom prst="rect">
            <a:avLst/>
          </a:prstGeom>
        </p:spPr>
      </p:pic>
      <p:sp>
        <p:nvSpPr>
          <p:cNvPr id="7" name="TextBox 6">
            <a:extLst>
              <a:ext uri="{FF2B5EF4-FFF2-40B4-BE49-F238E27FC236}">
                <a16:creationId xmlns:a16="http://schemas.microsoft.com/office/drawing/2014/main" id="{67D7DED5-7F91-4079-B580-DC65F44AC50B}"/>
              </a:ext>
            </a:extLst>
          </p:cNvPr>
          <p:cNvSpPr txBox="1"/>
          <p:nvPr/>
        </p:nvSpPr>
        <p:spPr>
          <a:xfrm rot="405497">
            <a:off x="9293839" y="3829989"/>
            <a:ext cx="2652807" cy="923330"/>
          </a:xfrm>
          <a:prstGeom prst="rect">
            <a:avLst/>
          </a:prstGeom>
          <a:noFill/>
        </p:spPr>
        <p:txBody>
          <a:bodyPr wrap="square" rtlCol="0">
            <a:spAutoFit/>
          </a:bodyPr>
          <a:lstStyle/>
          <a:p>
            <a:r>
              <a:rPr lang="en-US" dirty="0">
                <a:hlinkClick r:id="rId4"/>
              </a:rPr>
              <a:t>https://legislativeanalysis.org/model-recovery-ready-workplaces-act/</a:t>
            </a:r>
            <a:r>
              <a:rPr lang="en-US" dirty="0"/>
              <a:t> </a:t>
            </a:r>
          </a:p>
        </p:txBody>
      </p:sp>
    </p:spTree>
    <p:extLst>
      <p:ext uri="{BB962C8B-B14F-4D97-AF65-F5344CB8AC3E}">
        <p14:creationId xmlns:p14="http://schemas.microsoft.com/office/powerpoint/2010/main" val="5014720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76ab5d-c363-4cb9-b177-8b68990486e8" xsi:nil="true"/>
    <lcf76f155ced4ddcb4097134ff3c332f xmlns="03dfb928-5554-4a87-8e9a-edea6c8e310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FFC962BD627F4EA76B28DDC6E46AD9" ma:contentTypeVersion="18" ma:contentTypeDescription="Create a new document." ma:contentTypeScope="" ma:versionID="1b3349cfe4e30f2f0ed150aa6a98c9e0">
  <xsd:schema xmlns:xsd="http://www.w3.org/2001/XMLSchema" xmlns:xs="http://www.w3.org/2001/XMLSchema" xmlns:p="http://schemas.microsoft.com/office/2006/metadata/properties" xmlns:ns2="03dfb928-5554-4a87-8e9a-edea6c8e3105" xmlns:ns3="d876ab5d-c363-4cb9-b177-8b68990486e8" targetNamespace="http://schemas.microsoft.com/office/2006/metadata/properties" ma:root="true" ma:fieldsID="ae046be87a6e9bc3ae4b93cf525dea45" ns2:_="" ns3:_="">
    <xsd:import namespace="03dfb928-5554-4a87-8e9a-edea6c8e3105"/>
    <xsd:import namespace="d876ab5d-c363-4cb9-b177-8b68990486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fb928-5554-4a87-8e9a-edea6c8e31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b9d03e-f63d-43c7-9a43-349d0cf1a4d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76ab5d-c363-4cb9-b177-8b68990486e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38cad6-e624-4609-8f59-2c75c4e321dd}" ma:internalName="TaxCatchAll" ma:showField="CatchAllData" ma:web="d876ab5d-c363-4cb9-b177-8b68990486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7CE3C7-026C-4BD4-A151-48C3548599CD}">
  <ds:schemaRefs>
    <ds:schemaRef ds:uri="http://schemas.microsoft.com/sharepoint/v3/contenttype/forms"/>
  </ds:schemaRefs>
</ds:datastoreItem>
</file>

<file path=customXml/itemProps2.xml><?xml version="1.0" encoding="utf-8"?>
<ds:datastoreItem xmlns:ds="http://schemas.openxmlformats.org/officeDocument/2006/customXml" ds:itemID="{6897ED6F-3F49-43DF-BD00-88E74B540647}">
  <ds:schemaRefs>
    <ds:schemaRef ds:uri="http://www.w3.org/XML/1998/namespace"/>
    <ds:schemaRef ds:uri="http://schemas.microsoft.com/office/2006/documentManagement/types"/>
    <ds:schemaRef ds:uri="http://purl.org/dc/elements/1.1/"/>
    <ds:schemaRef ds:uri="http://purl.org/dc/terms/"/>
    <ds:schemaRef ds:uri="03dfb928-5554-4a87-8e9a-edea6c8e3105"/>
    <ds:schemaRef ds:uri="http://schemas.openxmlformats.org/package/2006/metadata/core-properties"/>
    <ds:schemaRef ds:uri="http://purl.org/dc/dcmitype/"/>
    <ds:schemaRef ds:uri="http://schemas.microsoft.com/office/infopath/2007/PartnerControls"/>
    <ds:schemaRef ds:uri="http://schemas.microsoft.com/office/2006/metadata/properties"/>
    <ds:schemaRef ds:uri="d876ab5d-c363-4cb9-b177-8b68990486e8"/>
  </ds:schemaRefs>
</ds:datastoreItem>
</file>

<file path=customXml/itemProps3.xml><?xml version="1.0" encoding="utf-8"?>
<ds:datastoreItem xmlns:ds="http://schemas.openxmlformats.org/officeDocument/2006/customXml" ds:itemID="{7DE7A07F-90B0-48EB-A390-BFBEC6591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dfb928-5554-4a87-8e9a-edea6c8e3105"/>
    <ds:schemaRef ds:uri="d876ab5d-c363-4cb9-b177-8b6899048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19039</TotalTime>
  <Words>2216</Words>
  <Application>Microsoft Office PowerPoint</Application>
  <PresentationFormat>Widescreen</PresentationFormat>
  <Paragraphs>167</Paragraphs>
  <Slides>14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Symbol</vt:lpstr>
      <vt:lpstr>Merriweather</vt:lpstr>
      <vt:lpstr>Courier New</vt:lpstr>
      <vt:lpstr>Calibri</vt:lpstr>
      <vt:lpstr>Source Sans Pro</vt:lpstr>
      <vt:lpstr>Lato Black</vt:lpstr>
      <vt:lpstr>Times New Roman</vt:lpstr>
      <vt:lpstr>Wingdings</vt:lpstr>
      <vt:lpstr>1_Office Theme</vt:lpstr>
      <vt:lpstr>PowerPoint Presentation</vt:lpstr>
      <vt:lpstr>National Drug Control Strategy (NDCS)</vt:lpstr>
      <vt:lpstr>Building a Recovery-Ready Nation</vt:lpstr>
      <vt:lpstr>Expanding employment opportunities &amp; Promoting Recovery-Ready Workplace policies </vt:lpstr>
      <vt:lpstr>Announcement of Toolkit &amp; Other Resources/Actions</vt:lpstr>
      <vt:lpstr>Overview: Recovery-Ready Workplaces (RRWs)</vt:lpstr>
      <vt:lpstr>Components of a Recovery-Ready Workplace</vt:lpstr>
      <vt:lpstr>PowerPoint Presentation</vt:lpstr>
      <vt:lpstr>Model State Recovery-Ready Workplaces Act</vt:lpstr>
      <vt:lpstr>Why Adopt RRW Policies?</vt:lpstr>
      <vt:lpstr>Business Case</vt:lpstr>
      <vt:lpstr>Key Components of RRW Initiatives</vt:lpstr>
      <vt:lpstr>Summing it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Situation: What the Data Tell Us</dc:title>
  <dc:creator>Gaumond, Gerard (Peter) P. EOP/ONDCP</dc:creator>
  <cp:lastModifiedBy>Spencer Abrams</cp:lastModifiedBy>
  <cp:revision>509</cp:revision>
  <dcterms:created xsi:type="dcterms:W3CDTF">2021-07-21T14:04:44Z</dcterms:created>
  <dcterms:modified xsi:type="dcterms:W3CDTF">2024-03-08T19:39:23Z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2021-07-21T18:52:20Z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f74fb296-896f-445a-a067-8391db436965</vt:lpwstr>
  </property>
  <property fmtid="{D5CDD505-2E9C-101B-9397-08002B2CF9AE}" pid="8" name="MSIP_Label_8af03ff0-41c5-4c41-b55e-fabb8fae94be_ContentBits">
    <vt:lpwstr>0</vt:lpwstr>
  </property>
  <property fmtid="{D5CDD505-2E9C-101B-9397-08002B2CF9AE}" pid="9" name="ContentTypeId">
    <vt:lpwstr>0x010100BFFFC962BD627F4EA76B28DDC6E46AD9</vt:lpwstr>
  </property>
  <property fmtid="{D5CDD505-2E9C-101B-9397-08002B2CF9AE}" pid="10" name="_dlc_DocIdItemGuid">
    <vt:lpwstr>261f634a-9bc4-4257-a0ad-23c5a32a4872</vt:lpwstr>
  </property>
  <property fmtid="{D5CDD505-2E9C-101B-9397-08002B2CF9AE}" pid="11" name="MediaServiceImageTags">
    <vt:lpwstr/>
  </property>
</Properties>
</file>