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 id="2147483683" r:id="rId5"/>
  </p:sldMasterIdLst>
  <p:notesMasterIdLst>
    <p:notesMasterId r:id="rId31"/>
  </p:notesMasterIdLst>
  <p:handoutMasterIdLst>
    <p:handoutMasterId r:id="rId32"/>
  </p:handoutMasterIdLst>
  <p:sldIdLst>
    <p:sldId id="256" r:id="rId6"/>
    <p:sldId id="303" r:id="rId7"/>
    <p:sldId id="293" r:id="rId8"/>
    <p:sldId id="321" r:id="rId9"/>
    <p:sldId id="298" r:id="rId10"/>
    <p:sldId id="294" r:id="rId11"/>
    <p:sldId id="295" r:id="rId12"/>
    <p:sldId id="296" r:id="rId13"/>
    <p:sldId id="368" r:id="rId14"/>
    <p:sldId id="369" r:id="rId15"/>
    <p:sldId id="357" r:id="rId16"/>
    <p:sldId id="359" r:id="rId17"/>
    <p:sldId id="360" r:id="rId18"/>
    <p:sldId id="380" r:id="rId19"/>
    <p:sldId id="370" r:id="rId20"/>
    <p:sldId id="376" r:id="rId21"/>
    <p:sldId id="375" r:id="rId22"/>
    <p:sldId id="381" r:id="rId23"/>
    <p:sldId id="382" r:id="rId24"/>
    <p:sldId id="373" r:id="rId25"/>
    <p:sldId id="383" r:id="rId26"/>
    <p:sldId id="378" r:id="rId27"/>
    <p:sldId id="377" r:id="rId28"/>
    <p:sldId id="374" r:id="rId29"/>
    <p:sldId id="316" r:id="rId30"/>
  </p:sldIdLst>
  <p:sldSz cx="12192000" cy="6858000"/>
  <p:notesSz cx="6858000" cy="9144000"/>
  <p:embeddedFontLst>
    <p:embeddedFont>
      <p:font typeface="Bahnschrift" panose="020B0502040204020203" pitchFamily="34" charset="0"/>
      <p:regular r:id="rId33"/>
      <p:bold r:id="rId34"/>
    </p:embeddedFont>
    <p:embeddedFont>
      <p:font typeface="Open Sans" panose="020B060603050402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Slab" pitchFamily="2" charset="0"/>
      <p:regular r:id="rId43"/>
      <p:bold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211"/>
    <a:srgbClr val="003057"/>
    <a:srgbClr val="857437"/>
    <a:srgbClr val="3E6280"/>
    <a:srgbClr val="A7934B"/>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4609" autoAdjust="0"/>
  </p:normalViewPr>
  <p:slideViewPr>
    <p:cSldViewPr snapToGrid="0" snapToObjects="1">
      <p:cViewPr varScale="1">
        <p:scale>
          <a:sx n="47" d="100"/>
          <a:sy n="47" d="100"/>
        </p:scale>
        <p:origin x="1420" y="44"/>
      </p:cViewPr>
      <p:guideLst>
        <p:guide orient="horz" pos="773"/>
        <p:guide pos="244"/>
      </p:guideLst>
    </p:cSldViewPr>
  </p:slideViewPr>
  <p:outlineViewPr>
    <p:cViewPr>
      <p:scale>
        <a:sx n="33" d="100"/>
        <a:sy n="33" d="100"/>
      </p:scale>
      <p:origin x="0" y="-1560"/>
    </p:cViewPr>
  </p:outlineViewPr>
  <p:notesTextViewPr>
    <p:cViewPr>
      <p:scale>
        <a:sx n="100" d="100"/>
        <a:sy n="100" d="100"/>
      </p:scale>
      <p:origin x="0" y="0"/>
    </p:cViewPr>
  </p:notesTextViewPr>
  <p:sorterViewPr>
    <p:cViewPr>
      <p:scale>
        <a:sx n="125" d="100"/>
        <a:sy n="125" d="100"/>
      </p:scale>
      <p:origin x="0" y="-1842"/>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mcgriff3\Desktop\County%20Residential%20Population%20Projections,%202020-2060%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Bedrooms per Home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276206556480603E-2"/>
          <c:y val="0.14137599908273099"/>
          <c:w val="0.76364377608536649"/>
          <c:h val="0.56412766112569257"/>
        </c:manualLayout>
      </c:layout>
      <c:barChart>
        <c:barDir val="col"/>
        <c:grouping val="clustered"/>
        <c:varyColors val="0"/>
        <c:ser>
          <c:idx val="1"/>
          <c:order val="1"/>
          <c:tx>
            <c:strRef>
              <c:f>'Working '!$C$3</c:f>
              <c:strCache>
                <c:ptCount val="1"/>
                <c:pt idx="0">
                  <c:v>Americus </c:v>
                </c:pt>
              </c:strCache>
            </c:strRef>
          </c:tx>
          <c:spPr>
            <a:solidFill>
              <a:srgbClr val="002060"/>
            </a:solidFill>
            <a:ln>
              <a:noFill/>
            </a:ln>
            <a:effectLst/>
          </c:spPr>
          <c:invertIfNegative val="0"/>
          <c:cat>
            <c:strRef>
              <c:f>'Working '!$A$4:$A$9</c:f>
              <c:strCache>
                <c:ptCount val="6"/>
                <c:pt idx="0">
                  <c:v>0</c:v>
                </c:pt>
                <c:pt idx="1">
                  <c:v>1</c:v>
                </c:pt>
                <c:pt idx="2">
                  <c:v>2</c:v>
                </c:pt>
                <c:pt idx="3">
                  <c:v>3</c:v>
                </c:pt>
                <c:pt idx="4">
                  <c:v>4</c:v>
                </c:pt>
                <c:pt idx="5">
                  <c:v>5+</c:v>
                </c:pt>
              </c:strCache>
              <c:extLst/>
            </c:strRef>
          </c:cat>
          <c:val>
            <c:numRef>
              <c:f>'Working '!$C$4:$C$9</c:f>
              <c:numCache>
                <c:formatCode>#,##0</c:formatCode>
                <c:ptCount val="6"/>
                <c:pt idx="0">
                  <c:v>197</c:v>
                </c:pt>
                <c:pt idx="1">
                  <c:v>622</c:v>
                </c:pt>
                <c:pt idx="2">
                  <c:v>1621</c:v>
                </c:pt>
                <c:pt idx="3">
                  <c:v>2894</c:v>
                </c:pt>
                <c:pt idx="4">
                  <c:v>692</c:v>
                </c:pt>
                <c:pt idx="5">
                  <c:v>120</c:v>
                </c:pt>
              </c:numCache>
              <c:extLst/>
            </c:numRef>
          </c:val>
          <c:extLst>
            <c:ext xmlns:c16="http://schemas.microsoft.com/office/drawing/2014/chart" uri="{C3380CC4-5D6E-409C-BE32-E72D297353CC}">
              <c16:uniqueId val="{00000000-EDF7-400D-A020-BEECD05499E7}"/>
            </c:ext>
          </c:extLst>
        </c:ser>
        <c:dLbls>
          <c:showLegendKey val="0"/>
          <c:showVal val="0"/>
          <c:showCatName val="0"/>
          <c:showSerName val="0"/>
          <c:showPercent val="0"/>
          <c:showBubbleSize val="0"/>
        </c:dLbls>
        <c:gapWidth val="50"/>
        <c:overlap val="-27"/>
        <c:axId val="498735680"/>
        <c:axId val="491198688"/>
        <c:extLst>
          <c:ext xmlns:c15="http://schemas.microsoft.com/office/drawing/2012/chart" uri="{02D57815-91ED-43cb-92C2-25804820EDAC}">
            <c15:filteredBarSeries>
              <c15:ser>
                <c:idx val="0"/>
                <c:order val="0"/>
                <c:tx>
                  <c:strRef>
                    <c:extLst>
                      <c:ext uri="{02D57815-91ED-43cb-92C2-25804820EDAC}">
                        <c15:formulaRef>
                          <c15:sqref>'Working '!$B$3</c15:sqref>
                        </c15:formulaRef>
                      </c:ext>
                    </c:extLst>
                    <c:strCache>
                      <c:ptCount val="1"/>
                      <c:pt idx="0">
                        <c:v>Sumter</c:v>
                      </c:pt>
                    </c:strCache>
                  </c:strRef>
                </c:tx>
                <c:spPr>
                  <a:solidFill>
                    <a:schemeClr val="accent1"/>
                  </a:solidFill>
                  <a:ln>
                    <a:noFill/>
                  </a:ln>
                  <a:effectLst/>
                </c:spPr>
                <c:invertIfNegative val="0"/>
                <c:cat>
                  <c:strRef>
                    <c:extLst>
                      <c:ext uri="{02D57815-91ED-43cb-92C2-25804820EDAC}">
                        <c15:formulaRef>
                          <c15:sqref>'Working '!$A$4:$A$9</c15:sqref>
                        </c15:formulaRef>
                      </c:ext>
                    </c:extLst>
                    <c:strCache>
                      <c:ptCount val="6"/>
                      <c:pt idx="0">
                        <c:v>0</c:v>
                      </c:pt>
                      <c:pt idx="1">
                        <c:v>1</c:v>
                      </c:pt>
                      <c:pt idx="2">
                        <c:v>2</c:v>
                      </c:pt>
                      <c:pt idx="3">
                        <c:v>3</c:v>
                      </c:pt>
                      <c:pt idx="4">
                        <c:v>4</c:v>
                      </c:pt>
                      <c:pt idx="5">
                        <c:v>5+</c:v>
                      </c:pt>
                    </c:strCache>
                  </c:strRef>
                </c:cat>
                <c:val>
                  <c:numRef>
                    <c:extLst>
                      <c:ext uri="{02D57815-91ED-43cb-92C2-25804820EDAC}">
                        <c15:formulaRef>
                          <c15:sqref>'Working '!$B$4:$B$9</c15:sqref>
                        </c15:formulaRef>
                      </c:ext>
                    </c:extLst>
                    <c:numCache>
                      <c:formatCode>#,##0</c:formatCode>
                      <c:ptCount val="6"/>
                      <c:pt idx="0">
                        <c:v>240</c:v>
                      </c:pt>
                      <c:pt idx="1">
                        <c:v>716</c:v>
                      </c:pt>
                      <c:pt idx="2">
                        <c:v>2404</c:v>
                      </c:pt>
                      <c:pt idx="3">
                        <c:v>5774</c:v>
                      </c:pt>
                      <c:pt idx="4">
                        <c:v>1409</c:v>
                      </c:pt>
                      <c:pt idx="5">
                        <c:v>282</c:v>
                      </c:pt>
                    </c:numCache>
                  </c:numRef>
                </c:val>
                <c:extLst>
                  <c:ext xmlns:c16="http://schemas.microsoft.com/office/drawing/2014/chart" uri="{C3380CC4-5D6E-409C-BE32-E72D297353CC}">
                    <c16:uniqueId val="{00000001-EDF7-400D-A020-BEECD05499E7}"/>
                  </c:ext>
                </c:extLst>
              </c15:ser>
            </c15:filteredBarSeries>
          </c:ext>
        </c:extLst>
      </c:barChart>
      <c:catAx>
        <c:axId val="49873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1198688"/>
        <c:crosses val="autoZero"/>
        <c:auto val="1"/>
        <c:lblAlgn val="ctr"/>
        <c:lblOffset val="100"/>
        <c:noMultiLvlLbl val="0"/>
      </c:catAx>
      <c:valAx>
        <c:axId val="4911986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735680"/>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Household Size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'Working '!$C$11</c:f>
              <c:strCache>
                <c:ptCount val="1"/>
                <c:pt idx="0">
                  <c:v>Americus</c:v>
                </c:pt>
              </c:strCache>
            </c:strRef>
          </c:tx>
          <c:spPr>
            <a:solidFill>
              <a:srgbClr val="002060"/>
            </a:solidFill>
            <a:ln>
              <a:noFill/>
            </a:ln>
            <a:effectLst/>
          </c:spPr>
          <c:invertIfNegative val="0"/>
          <c:cat>
            <c:strRef>
              <c:f>'Working '!$A$12:$A$18</c:f>
              <c:strCache>
                <c:ptCount val="7"/>
                <c:pt idx="0">
                  <c:v>1</c:v>
                </c:pt>
                <c:pt idx="1">
                  <c:v>2</c:v>
                </c:pt>
                <c:pt idx="2">
                  <c:v>3</c:v>
                </c:pt>
                <c:pt idx="3">
                  <c:v>4</c:v>
                </c:pt>
                <c:pt idx="4">
                  <c:v>5</c:v>
                </c:pt>
                <c:pt idx="5">
                  <c:v>6</c:v>
                </c:pt>
                <c:pt idx="6">
                  <c:v>7+</c:v>
                </c:pt>
              </c:strCache>
            </c:strRef>
          </c:cat>
          <c:val>
            <c:numRef>
              <c:f>'Working '!$C$12:$C$18</c:f>
              <c:numCache>
                <c:formatCode>#,##0</c:formatCode>
                <c:ptCount val="7"/>
                <c:pt idx="0">
                  <c:v>2549</c:v>
                </c:pt>
                <c:pt idx="1">
                  <c:v>1915</c:v>
                </c:pt>
                <c:pt idx="2">
                  <c:v>904</c:v>
                </c:pt>
                <c:pt idx="3">
                  <c:v>580</c:v>
                </c:pt>
                <c:pt idx="4">
                  <c:v>180</c:v>
                </c:pt>
                <c:pt idx="5">
                  <c:v>14</c:v>
                </c:pt>
                <c:pt idx="6">
                  <c:v>4</c:v>
                </c:pt>
              </c:numCache>
            </c:numRef>
          </c:val>
          <c:extLst>
            <c:ext xmlns:c16="http://schemas.microsoft.com/office/drawing/2014/chart" uri="{C3380CC4-5D6E-409C-BE32-E72D297353CC}">
              <c16:uniqueId val="{00000000-7850-4AB6-BA80-6CADA6A50B8B}"/>
            </c:ext>
          </c:extLst>
        </c:ser>
        <c:dLbls>
          <c:showLegendKey val="0"/>
          <c:showVal val="0"/>
          <c:showCatName val="0"/>
          <c:showSerName val="0"/>
          <c:showPercent val="0"/>
          <c:showBubbleSize val="0"/>
        </c:dLbls>
        <c:gapWidth val="50"/>
        <c:overlap val="-27"/>
        <c:axId val="504915024"/>
        <c:axId val="1048629856"/>
      </c:barChart>
      <c:catAx>
        <c:axId val="50491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8629856"/>
        <c:crosses val="autoZero"/>
        <c:auto val="1"/>
        <c:lblAlgn val="ctr"/>
        <c:lblOffset val="100"/>
        <c:noMultiLvlLbl val="0"/>
      </c:catAx>
      <c:valAx>
        <c:axId val="10486298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4915024"/>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APPLING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Sheet1!$B$2:$AP$2</c:f>
            </c:numRef>
          </c:val>
          <c:smooth val="0"/>
          <c:extLst>
            <c:ext xmlns:c16="http://schemas.microsoft.com/office/drawing/2014/chart" uri="{C3380CC4-5D6E-409C-BE32-E72D297353CC}">
              <c16:uniqueId val="{00000000-B42B-48F1-997E-3D1F3847D051}"/>
            </c:ext>
          </c:extLst>
        </c:ser>
        <c:ser>
          <c:idx val="1"/>
          <c:order val="1"/>
          <c:tx>
            <c:strRef>
              <c:f>Sheet1!$A$3</c:f>
              <c:strCache>
                <c:ptCount val="1"/>
                <c:pt idx="0">
                  <c:v>ATKINSON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Sheet1!$B$3:$AP$3</c:f>
            </c:numRef>
          </c:val>
          <c:smooth val="0"/>
          <c:extLst>
            <c:ext xmlns:c16="http://schemas.microsoft.com/office/drawing/2014/chart" uri="{C3380CC4-5D6E-409C-BE32-E72D297353CC}">
              <c16:uniqueId val="{00000001-B42B-48F1-997E-3D1F3847D051}"/>
            </c:ext>
          </c:extLst>
        </c:ser>
        <c:ser>
          <c:idx val="2"/>
          <c:order val="2"/>
          <c:tx>
            <c:strRef>
              <c:f>Sheet1!$A$4</c:f>
              <c:strCache>
                <c:ptCount val="1"/>
                <c:pt idx="0">
                  <c:v>BACON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Sheet1!$B$4:$AP$4</c:f>
            </c:numRef>
          </c:val>
          <c:smooth val="0"/>
          <c:extLst>
            <c:ext xmlns:c16="http://schemas.microsoft.com/office/drawing/2014/chart" uri="{C3380CC4-5D6E-409C-BE32-E72D297353CC}">
              <c16:uniqueId val="{00000002-B42B-48F1-997E-3D1F3847D051}"/>
            </c:ext>
          </c:extLst>
        </c:ser>
        <c:ser>
          <c:idx val="3"/>
          <c:order val="3"/>
          <c:tx>
            <c:strRef>
              <c:f>Sheet1!$A$5</c:f>
              <c:strCache>
                <c:ptCount val="1"/>
                <c:pt idx="0">
                  <c:v>BAKER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Sheet1!$B$5:$AP$5</c:f>
            </c:numRef>
          </c:val>
          <c:smooth val="0"/>
          <c:extLst>
            <c:ext xmlns:c16="http://schemas.microsoft.com/office/drawing/2014/chart" uri="{C3380CC4-5D6E-409C-BE32-E72D297353CC}">
              <c16:uniqueId val="{00000003-B42B-48F1-997E-3D1F3847D051}"/>
            </c:ext>
          </c:extLst>
        </c:ser>
        <c:ser>
          <c:idx val="4"/>
          <c:order val="4"/>
          <c:tx>
            <c:strRef>
              <c:f>Sheet1!$A$6</c:f>
              <c:strCache>
                <c:ptCount val="1"/>
                <c:pt idx="0">
                  <c:v>BALDWIN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Sheet1!$B$6:$AP$6</c:f>
            </c:numRef>
          </c:val>
          <c:smooth val="0"/>
          <c:extLst>
            <c:ext xmlns:c16="http://schemas.microsoft.com/office/drawing/2014/chart" uri="{C3380CC4-5D6E-409C-BE32-E72D297353CC}">
              <c16:uniqueId val="{00000004-B42B-48F1-997E-3D1F3847D051}"/>
            </c:ext>
          </c:extLst>
        </c:ser>
        <c:ser>
          <c:idx val="5"/>
          <c:order val="5"/>
          <c:tx>
            <c:strRef>
              <c:f>Sheet1!$A$7</c:f>
              <c:strCache>
                <c:ptCount val="1"/>
                <c:pt idx="0">
                  <c:v>BANKS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Sheet1!$B$7:$AP$7</c:f>
            </c:numRef>
          </c:val>
          <c:smooth val="0"/>
          <c:extLst>
            <c:ext xmlns:c16="http://schemas.microsoft.com/office/drawing/2014/chart" uri="{C3380CC4-5D6E-409C-BE32-E72D297353CC}">
              <c16:uniqueId val="{00000005-B42B-48F1-997E-3D1F3847D051}"/>
            </c:ext>
          </c:extLst>
        </c:ser>
        <c:ser>
          <c:idx val="6"/>
          <c:order val="6"/>
          <c:tx>
            <c:strRef>
              <c:f>Sheet1!$A$8</c:f>
              <c:strCache>
                <c:ptCount val="1"/>
                <c:pt idx="0">
                  <c:v>BARROW</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Sheet1!$B$8:$AP$8</c:f>
            </c:numRef>
          </c:val>
          <c:smooth val="0"/>
          <c:extLst>
            <c:ext xmlns:c16="http://schemas.microsoft.com/office/drawing/2014/chart" uri="{C3380CC4-5D6E-409C-BE32-E72D297353CC}">
              <c16:uniqueId val="{00000006-B42B-48F1-997E-3D1F3847D051}"/>
            </c:ext>
          </c:extLst>
        </c:ser>
        <c:ser>
          <c:idx val="7"/>
          <c:order val="7"/>
          <c:tx>
            <c:strRef>
              <c:f>Sheet1!$A$9</c:f>
              <c:strCache>
                <c:ptCount val="1"/>
                <c:pt idx="0">
                  <c:v>BARTOW</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Sheet1!$B$9:$AP$9</c:f>
            </c:numRef>
          </c:val>
          <c:smooth val="0"/>
          <c:extLst>
            <c:ext xmlns:c16="http://schemas.microsoft.com/office/drawing/2014/chart" uri="{C3380CC4-5D6E-409C-BE32-E72D297353CC}">
              <c16:uniqueId val="{00000007-B42B-48F1-997E-3D1F3847D051}"/>
            </c:ext>
          </c:extLst>
        </c:ser>
        <c:ser>
          <c:idx val="8"/>
          <c:order val="8"/>
          <c:tx>
            <c:strRef>
              <c:f>Sheet1!$A$10</c:f>
              <c:strCache>
                <c:ptCount val="1"/>
                <c:pt idx="0">
                  <c:v>BEN HILL</c:v>
                </c:pt>
              </c:strCache>
            </c:strRef>
          </c:tx>
          <c:spPr>
            <a:ln w="28575" cap="rnd">
              <a:solidFill>
                <a:srgbClr val="002060"/>
              </a:solidFill>
              <a:round/>
            </a:ln>
            <a:effectLst/>
          </c:spPr>
          <c:marker>
            <c:symbol val="none"/>
          </c:marker>
          <c:cat>
            <c:strRef>
              <c:f>Sheet1!$B$1:$AP$1</c:f>
              <c:strCache>
                <c:ptCount val="4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strCache>
            </c:strRef>
          </c:cat>
          <c:val>
            <c:numRef>
              <c:f>Sheet1!$B$10:$AP$10</c:f>
              <c:numCache>
                <c:formatCode>#,##0</c:formatCode>
                <c:ptCount val="41"/>
                <c:pt idx="0">
                  <c:v>16614</c:v>
                </c:pt>
                <c:pt idx="1">
                  <c:v>16681</c:v>
                </c:pt>
                <c:pt idx="2">
                  <c:v>16742</c:v>
                </c:pt>
                <c:pt idx="3">
                  <c:v>16816</c:v>
                </c:pt>
                <c:pt idx="4">
                  <c:v>16877</c:v>
                </c:pt>
                <c:pt idx="5">
                  <c:v>16944</c:v>
                </c:pt>
                <c:pt idx="6">
                  <c:v>16987</c:v>
                </c:pt>
                <c:pt idx="7">
                  <c:v>17026</c:v>
                </c:pt>
                <c:pt idx="8">
                  <c:v>17083</c:v>
                </c:pt>
                <c:pt idx="9">
                  <c:v>17122</c:v>
                </c:pt>
                <c:pt idx="10">
                  <c:v>17165</c:v>
                </c:pt>
                <c:pt idx="11">
                  <c:v>17200</c:v>
                </c:pt>
                <c:pt idx="12">
                  <c:v>17235</c:v>
                </c:pt>
                <c:pt idx="13">
                  <c:v>17271</c:v>
                </c:pt>
                <c:pt idx="14">
                  <c:v>17306</c:v>
                </c:pt>
                <c:pt idx="15">
                  <c:v>17341</c:v>
                </c:pt>
                <c:pt idx="16">
                  <c:v>17374</c:v>
                </c:pt>
                <c:pt idx="17">
                  <c:v>17412</c:v>
                </c:pt>
                <c:pt idx="18">
                  <c:v>17453</c:v>
                </c:pt>
                <c:pt idx="19">
                  <c:v>17491</c:v>
                </c:pt>
                <c:pt idx="20">
                  <c:v>17524</c:v>
                </c:pt>
                <c:pt idx="21">
                  <c:v>17529</c:v>
                </c:pt>
                <c:pt idx="22">
                  <c:v>17527</c:v>
                </c:pt>
                <c:pt idx="23">
                  <c:v>17525</c:v>
                </c:pt>
                <c:pt idx="24">
                  <c:v>17523</c:v>
                </c:pt>
                <c:pt idx="25">
                  <c:v>17528</c:v>
                </c:pt>
                <c:pt idx="26">
                  <c:v>17512</c:v>
                </c:pt>
                <c:pt idx="27">
                  <c:v>17496</c:v>
                </c:pt>
                <c:pt idx="28">
                  <c:v>17480</c:v>
                </c:pt>
                <c:pt idx="29">
                  <c:v>17464</c:v>
                </c:pt>
                <c:pt idx="30">
                  <c:v>17448</c:v>
                </c:pt>
                <c:pt idx="31">
                  <c:v>17436</c:v>
                </c:pt>
                <c:pt idx="32">
                  <c:v>17432</c:v>
                </c:pt>
                <c:pt idx="33">
                  <c:v>17405</c:v>
                </c:pt>
                <c:pt idx="34">
                  <c:v>17401</c:v>
                </c:pt>
                <c:pt idx="35">
                  <c:v>17389</c:v>
                </c:pt>
                <c:pt idx="36">
                  <c:v>17378</c:v>
                </c:pt>
                <c:pt idx="37">
                  <c:v>17370</c:v>
                </c:pt>
                <c:pt idx="38">
                  <c:v>17361</c:v>
                </c:pt>
                <c:pt idx="39">
                  <c:v>17353</c:v>
                </c:pt>
                <c:pt idx="40">
                  <c:v>17342</c:v>
                </c:pt>
              </c:numCache>
            </c:numRef>
          </c:val>
          <c:smooth val="0"/>
          <c:extLst>
            <c:ext xmlns:c16="http://schemas.microsoft.com/office/drawing/2014/chart" uri="{C3380CC4-5D6E-409C-BE32-E72D297353CC}">
              <c16:uniqueId val="{00000008-B42B-48F1-997E-3D1F3847D051}"/>
            </c:ext>
          </c:extLst>
        </c:ser>
        <c:dLbls>
          <c:showLegendKey val="0"/>
          <c:showVal val="0"/>
          <c:showCatName val="0"/>
          <c:showSerName val="0"/>
          <c:showPercent val="0"/>
          <c:showBubbleSize val="0"/>
        </c:dLbls>
        <c:smooth val="0"/>
        <c:axId val="1408722559"/>
        <c:axId val="1398981775"/>
      </c:lineChart>
      <c:dateAx>
        <c:axId val="1408722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98981775"/>
        <c:crosses val="autoZero"/>
        <c:auto val="0"/>
        <c:lblOffset val="100"/>
        <c:baseTimeUnit val="days"/>
      </c:dateAx>
      <c:valAx>
        <c:axId val="139898177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08722559"/>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3/8/2024</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2AD32-6B80-4AC0-AEA3-2952712AB3B0}"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FDC62-485A-4325-8AAA-A09FC836C4B6}" type="slidenum">
              <a:rPr lang="en-US" smtClean="0"/>
              <a:t>‹#›</a:t>
            </a:fld>
            <a:endParaRPr lang="en-US"/>
          </a:p>
        </p:txBody>
      </p:sp>
    </p:spTree>
    <p:extLst>
      <p:ext uri="{BB962C8B-B14F-4D97-AF65-F5344CB8AC3E}">
        <p14:creationId xmlns:p14="http://schemas.microsoft.com/office/powerpoint/2010/main" val="2303969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Talked about the larger market trends but now want to discuss data points and trends that can be pulled for your community </a:t>
            </a:r>
          </a:p>
          <a:p>
            <a:pPr marL="171450" indent="-171450">
              <a:buFont typeface="Arial" panose="020B0604020202020204" pitchFamily="34" charset="0"/>
              <a:buChar char="•"/>
            </a:pPr>
            <a:r>
              <a:rPr lang="en-US" dirty="0"/>
              <a:t>Data can be used to focus on attracting investment and growth and to manage growth-I know that we have a diverse set of stakeholders in the room with different markets and needs but a lot of this data is useful during each stage of your housing work </a:t>
            </a:r>
          </a:p>
          <a:p>
            <a:pPr marL="171450" indent="-171450">
              <a:buFont typeface="Arial" panose="020B0604020202020204" pitchFamily="34" charset="0"/>
              <a:buChar char="•"/>
            </a:pPr>
            <a:r>
              <a:rPr lang="en-US" dirty="0"/>
              <a:t>I know we have up there attracting investment but the data and analysis we are talking about can also be used to manage growth you are experiencing so you are pro active and not reactive </a:t>
            </a:r>
          </a:p>
        </p:txBody>
      </p:sp>
      <p:sp>
        <p:nvSpPr>
          <p:cNvPr id="4" name="Slide Number Placeholder 3"/>
          <p:cNvSpPr>
            <a:spLocks noGrp="1"/>
          </p:cNvSpPr>
          <p:nvPr>
            <p:ph type="sldNum" sz="quarter" idx="5"/>
          </p:nvPr>
        </p:nvSpPr>
        <p:spPr/>
        <p:txBody>
          <a:bodyPr/>
          <a:lstStyle/>
          <a:p>
            <a:fld id="{F99FDC62-485A-4325-8AAA-A09FC836C4B6}" type="slidenum">
              <a:rPr lang="en-US" smtClean="0"/>
              <a:t>15</a:t>
            </a:fld>
            <a:endParaRPr lang="en-US"/>
          </a:p>
        </p:txBody>
      </p:sp>
    </p:spTree>
    <p:extLst>
      <p:ext uri="{BB962C8B-B14F-4D97-AF65-F5344CB8AC3E}">
        <p14:creationId xmlns:p14="http://schemas.microsoft.com/office/powerpoint/2010/main" val="123750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 of some of the information that can be pulled for your community but is my no means a comprehensive list and the specific data pulled depends on the community we are working in </a:t>
            </a:r>
          </a:p>
          <a:p>
            <a:pPr marL="628650" lvl="1" indent="-171450">
              <a:buFont typeface="Arial" panose="020B0604020202020204" pitchFamily="34" charset="0"/>
              <a:buChar char="•"/>
            </a:pPr>
            <a:r>
              <a:rPr lang="en-US" dirty="0"/>
              <a:t>Sale value trends </a:t>
            </a:r>
          </a:p>
          <a:p>
            <a:pPr marL="628650" lvl="1" indent="-171450">
              <a:buFont typeface="Arial" panose="020B0604020202020204" pitchFamily="34" charset="0"/>
              <a:buChar char="•"/>
            </a:pPr>
            <a:r>
              <a:rPr lang="en-US" dirty="0"/>
              <a:t>Mortgage status-by age and by race </a:t>
            </a:r>
          </a:p>
          <a:p>
            <a:pPr marL="628650" lvl="1" indent="-171450">
              <a:buFont typeface="Arial" panose="020B0604020202020204" pitchFamily="34" charset="0"/>
              <a:buChar char="•"/>
            </a:pPr>
            <a:r>
              <a:rPr lang="en-US" dirty="0"/>
              <a:t>Cost burdened </a:t>
            </a:r>
          </a:p>
          <a:p>
            <a:pPr marL="628650" lvl="1" indent="-171450">
              <a:buFont typeface="Arial" panose="020B0604020202020204" pitchFamily="34" charset="0"/>
              <a:buChar char="•"/>
            </a:pPr>
            <a:r>
              <a:rPr lang="en-US" dirty="0"/>
              <a:t>Utility burdened</a:t>
            </a:r>
          </a:p>
          <a:p>
            <a:pPr marL="628650" lvl="1" indent="-171450">
              <a:buFont typeface="Arial" panose="020B0604020202020204" pitchFamily="34" charset="0"/>
              <a:buChar char="•"/>
            </a:pPr>
            <a:r>
              <a:rPr lang="en-US" dirty="0"/>
              <a:t>Vacancy rate  </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 you have public housing, if so what does it look like, how old is it. If you have affordable housing with income restrictions when do they expire and how much of a role do they play in your overall housing stock?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Why is this important?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Helps determine your baseline and what your issues really are- sometimes the issues are what you think but oftentimes different issues arise out of this work. Also understand the magnitude of the problem and if the perception is worse than reality. If it is then how do you combat the perceptions of the problem and the actual problem? </a:t>
            </a:r>
          </a:p>
          <a:p>
            <a:pPr marL="171450" indent="-171450">
              <a:buFont typeface="Arial" panose="020B0604020202020204" pitchFamily="34" charset="0"/>
              <a:buChar char="•"/>
            </a:pPr>
            <a:r>
              <a:rPr lang="en-US" dirty="0"/>
              <a:t>How you are comparing to other communities your size and what strategies to focus on for your community to improve housing in your community </a:t>
            </a:r>
          </a:p>
          <a:p>
            <a:pPr marL="171450" indent="-171450">
              <a:buFont typeface="Arial" panose="020B0604020202020204" pitchFamily="34" charset="0"/>
              <a:buChar char="•"/>
            </a:pPr>
            <a:r>
              <a:rPr lang="en-US" dirty="0"/>
              <a:t>Helps you be ready for potential funding that becomes available-housing has become an important topic across the state of Georgia and the country so there are new funding sources all the time and being able to articulate your need and how you want to address that need is important. Having a document ready that answers these questions can put you ahead with funding opportunities. </a:t>
            </a:r>
          </a:p>
          <a:p>
            <a:pPr marL="628650" lvl="1" indent="-171450">
              <a:buFont typeface="Arial" panose="020B0604020202020204" pitchFamily="34" charset="0"/>
              <a:buChar char="•"/>
            </a:pPr>
            <a:r>
              <a:rPr lang="en-US" dirty="0"/>
              <a:t>Rural Workforce Housing Fund from the State </a:t>
            </a:r>
          </a:p>
          <a:p>
            <a:pPr marL="628650" lvl="1" indent="-171450">
              <a:buFont typeface="Arial" panose="020B0604020202020204" pitchFamily="34" charset="0"/>
              <a:buChar char="•"/>
            </a:pPr>
            <a:r>
              <a:rPr lang="en-US" dirty="0"/>
              <a:t>PRO Housing from the Federal Government </a:t>
            </a:r>
          </a:p>
          <a:p>
            <a:pPr marL="628650" lvl="1" indent="-171450">
              <a:buFont typeface="Arial" panose="020B0604020202020204" pitchFamily="34" charset="0"/>
              <a:buChar char="•"/>
            </a:pPr>
            <a:r>
              <a:rPr lang="en-US" dirty="0"/>
              <a:t>WORTH- Wealth Opportunities Realized Through Homeownership –private funding through Wells Fargo and is looking at closing the homeownership gap with metro Atlanta selected as one of the communities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9FDC62-485A-4325-8AAA-A09FC836C4B6}" type="slidenum">
              <a:rPr lang="en-US" smtClean="0"/>
              <a:t>16</a:t>
            </a:fld>
            <a:endParaRPr lang="en-US"/>
          </a:p>
        </p:txBody>
      </p:sp>
    </p:spTree>
    <p:extLst>
      <p:ext uri="{BB962C8B-B14F-4D97-AF65-F5344CB8AC3E}">
        <p14:creationId xmlns:p14="http://schemas.microsoft.com/office/powerpoint/2010/main" val="12503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units can they absorb and what types of units do they need </a:t>
            </a:r>
          </a:p>
        </p:txBody>
      </p:sp>
      <p:sp>
        <p:nvSpPr>
          <p:cNvPr id="4" name="Slide Number Placeholder 3"/>
          <p:cNvSpPr>
            <a:spLocks noGrp="1"/>
          </p:cNvSpPr>
          <p:nvPr>
            <p:ph type="sldNum" sz="quarter" idx="5"/>
          </p:nvPr>
        </p:nvSpPr>
        <p:spPr/>
        <p:txBody>
          <a:bodyPr/>
          <a:lstStyle/>
          <a:p>
            <a:fld id="{F99FDC62-485A-4325-8AAA-A09FC836C4B6}" type="slidenum">
              <a:rPr lang="en-US" smtClean="0"/>
              <a:t>17</a:t>
            </a:fld>
            <a:endParaRPr lang="en-US"/>
          </a:p>
        </p:txBody>
      </p:sp>
    </p:spTree>
    <p:extLst>
      <p:ext uri="{BB962C8B-B14F-4D97-AF65-F5344CB8AC3E}">
        <p14:creationId xmlns:p14="http://schemas.microsoft.com/office/powerpoint/2010/main" val="1401840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95C37-3CE1-0AB8-7A0B-96A1F5852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16230-A042-1FC8-CA59-9E41081A5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03DFE8-56AC-5B16-659E-1CB628EA30C8}"/>
              </a:ext>
            </a:extLst>
          </p:cNvPr>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B9FB98EA-F689-DA96-E6AE-F63F80ECE23F}"/>
              </a:ext>
            </a:extLst>
          </p:cNvPr>
          <p:cNvSpPr>
            <a:spLocks noGrp="1"/>
          </p:cNvSpPr>
          <p:nvPr>
            <p:ph type="sldNum" sz="quarter" idx="5"/>
          </p:nvPr>
        </p:nvSpPr>
        <p:spPr/>
        <p:txBody>
          <a:bodyPr/>
          <a:lstStyle/>
          <a:p>
            <a:fld id="{F99FDC62-485A-4325-8AAA-A09FC836C4B6}" type="slidenum">
              <a:rPr lang="en-US" smtClean="0"/>
              <a:t>18</a:t>
            </a:fld>
            <a:endParaRPr lang="en-US"/>
          </a:p>
        </p:txBody>
      </p:sp>
    </p:spTree>
    <p:extLst>
      <p:ext uri="{BB962C8B-B14F-4D97-AF65-F5344CB8AC3E}">
        <p14:creationId xmlns:p14="http://schemas.microsoft.com/office/powerpoint/2010/main" val="281205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the slide are just some of the questions to ask when you are thinking about your community and housing needs</a:t>
            </a:r>
          </a:p>
          <a:p>
            <a:pPr marL="171450" indent="-171450">
              <a:buFont typeface="Arial" panose="020B0604020202020204" pitchFamily="34" charset="0"/>
              <a:buChar char="•"/>
            </a:pPr>
            <a:r>
              <a:rPr lang="en-US" dirty="0"/>
              <a:t>Commuters as an untapped market means also looking at your current supply and demand-what is the population projection? What are some known projects that could change this projection? This is one of the many reasons it is important to talk to your economic development folks to see what types of projects they are working on and hope to land and what the anticipated income are for these jobs </a:t>
            </a:r>
          </a:p>
          <a:p>
            <a:pPr marL="171450" indent="-171450">
              <a:buFont typeface="Arial" panose="020B0604020202020204" pitchFamily="34" charset="0"/>
              <a:buChar char="•"/>
            </a:pPr>
            <a:r>
              <a:rPr lang="en-US" dirty="0"/>
              <a:t>How is code enforcement  in your geography? Are there issues that need to be addressed-how can you create a carrot and stick approach for dealing with code enforcement issues especially if homes with code enforcement issues are also part of your affordable housing stock – a partnership with code enforcement can be really important. Really partnerships across government sectors is important </a:t>
            </a:r>
          </a:p>
          <a:p>
            <a:pPr marL="171450" indent="-171450">
              <a:buFont typeface="Arial" panose="020B0604020202020204" pitchFamily="34" charset="0"/>
              <a:buChar char="•"/>
            </a:pPr>
            <a:r>
              <a:rPr lang="en-US" dirty="0"/>
              <a:t>What is the age of your stock and where is it located? Is it concentrated near a downtown or is it more suburban style? What types of housing are you currently supporting with your land use and capital improvements planning? Does your housing stock address the needs of the current population who lives in your community?  </a:t>
            </a:r>
          </a:p>
        </p:txBody>
      </p:sp>
      <p:sp>
        <p:nvSpPr>
          <p:cNvPr id="4" name="Slide Number Placeholder 3"/>
          <p:cNvSpPr>
            <a:spLocks noGrp="1"/>
          </p:cNvSpPr>
          <p:nvPr>
            <p:ph type="sldNum" sz="quarter" idx="5"/>
          </p:nvPr>
        </p:nvSpPr>
        <p:spPr/>
        <p:txBody>
          <a:bodyPr/>
          <a:lstStyle/>
          <a:p>
            <a:fld id="{F99FDC62-485A-4325-8AAA-A09FC836C4B6}" type="slidenum">
              <a:rPr lang="en-US" smtClean="0"/>
              <a:t>20</a:t>
            </a:fld>
            <a:endParaRPr lang="en-US"/>
          </a:p>
        </p:txBody>
      </p:sp>
    </p:spTree>
    <p:extLst>
      <p:ext uri="{BB962C8B-B14F-4D97-AF65-F5344CB8AC3E}">
        <p14:creationId xmlns:p14="http://schemas.microsoft.com/office/powerpoint/2010/main" val="7558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ADUs</a:t>
            </a:r>
          </a:p>
          <a:p>
            <a:pPr marL="228600" indent="-228600">
              <a:buAutoNum type="arabicPeriod"/>
            </a:pPr>
            <a:r>
              <a:rPr lang="en-US" dirty="0"/>
              <a:t>Rebuild like kind</a:t>
            </a:r>
          </a:p>
          <a:p>
            <a:pPr marL="228600" indent="-228600">
              <a:buAutoNum type="arabicPeriod"/>
            </a:pPr>
            <a:r>
              <a:rPr lang="en-US" dirty="0"/>
              <a:t>Consider pre-approved plans</a:t>
            </a:r>
          </a:p>
          <a:p>
            <a:pPr marL="228600" indent="-228600">
              <a:buAutoNum type="arabicPeriod"/>
            </a:pPr>
            <a:r>
              <a:rPr lang="en-US" dirty="0"/>
              <a:t>Density</a:t>
            </a:r>
          </a:p>
          <a:p>
            <a:pPr marL="228600" indent="-228600">
              <a:buAutoNum type="arabicPeriod"/>
            </a:pPr>
            <a:r>
              <a:rPr lang="en-US" dirty="0"/>
              <a:t>Incentives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99FDC62-485A-4325-8AAA-A09FC836C4B6}" type="slidenum">
              <a:rPr lang="en-US" smtClean="0"/>
              <a:t>21</a:t>
            </a:fld>
            <a:endParaRPr lang="en-US"/>
          </a:p>
        </p:txBody>
      </p:sp>
    </p:spTree>
    <p:extLst>
      <p:ext uri="{BB962C8B-B14F-4D97-AF65-F5344CB8AC3E}">
        <p14:creationId xmlns:p14="http://schemas.microsoft.com/office/powerpoint/2010/main" val="918636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we have been hearing a lot from communities recently-want to ensure that they have housing options for every stage of life in their community-this goes a long way with both attracting and retaining residents </a:t>
            </a:r>
          </a:p>
          <a:p>
            <a:pPr marL="171450" indent="-171450">
              <a:buFont typeface="Arial" panose="020B0604020202020204" pitchFamily="34" charset="0"/>
              <a:buChar char="•"/>
            </a:pPr>
            <a:r>
              <a:rPr lang="en-US" dirty="0"/>
              <a:t>A lot of communities are now in a situation where young people can’t afford to live where they grew up or seniors have no where in their community to go if they want to sell their house and downsize-which issues are your community facing and to what degree? </a:t>
            </a:r>
          </a:p>
          <a:p>
            <a:pPr marL="171450" indent="-171450">
              <a:buFont typeface="Arial" panose="020B0604020202020204" pitchFamily="34" charset="0"/>
              <a:buChar char="•"/>
            </a:pPr>
            <a:r>
              <a:rPr lang="en-US" dirty="0"/>
              <a:t>Have to be intention in your strategies to address these issues </a:t>
            </a:r>
          </a:p>
          <a:p>
            <a:pPr marL="171450" indent="-171450">
              <a:buFont typeface="Arial" panose="020B0604020202020204" pitchFamily="34" charset="0"/>
              <a:buChar char="•"/>
            </a:pPr>
            <a:r>
              <a:rPr lang="en-US" dirty="0"/>
              <a:t>We have talked a lot about numbers so far, but it is also important to talk to your local stakeholders to understand their challenges and </a:t>
            </a:r>
            <a:r>
              <a:rPr lang="en-US"/>
              <a:t>any opportunities they see </a:t>
            </a:r>
            <a:endParaRPr lang="en-US" dirty="0"/>
          </a:p>
        </p:txBody>
      </p:sp>
      <p:sp>
        <p:nvSpPr>
          <p:cNvPr id="4" name="Slide Number Placeholder 3"/>
          <p:cNvSpPr>
            <a:spLocks noGrp="1"/>
          </p:cNvSpPr>
          <p:nvPr>
            <p:ph type="sldNum" sz="quarter" idx="5"/>
          </p:nvPr>
        </p:nvSpPr>
        <p:spPr/>
        <p:txBody>
          <a:bodyPr/>
          <a:lstStyle/>
          <a:p>
            <a:fld id="{F99FDC62-485A-4325-8AAA-A09FC836C4B6}" type="slidenum">
              <a:rPr lang="en-US" smtClean="0"/>
              <a:t>22</a:t>
            </a:fld>
            <a:endParaRPr lang="en-US"/>
          </a:p>
        </p:txBody>
      </p:sp>
    </p:spTree>
    <p:extLst>
      <p:ext uri="{BB962C8B-B14F-4D97-AF65-F5344CB8AC3E}">
        <p14:creationId xmlns:p14="http://schemas.microsoft.com/office/powerpoint/2010/main" val="358878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Mentioned earlier but we want to reiterate the importance of understanding the expected supply and demand of housing in your community so that strategies are in place to support a balanced supply and demand </a:t>
            </a:r>
          </a:p>
          <a:p>
            <a:pPr marL="171450" indent="-171450">
              <a:buFont typeface="Arial" panose="020B0604020202020204" pitchFamily="34" charset="0"/>
              <a:buChar char="•"/>
            </a:pPr>
            <a:r>
              <a:rPr lang="en-US" dirty="0"/>
              <a:t>Important to know how many units you need and what size units you need. Do you expect to need more one-bedroom units or are you expecting to need more larger units?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9FDC62-485A-4325-8AAA-A09FC836C4B6}" type="slidenum">
              <a:rPr lang="en-US" smtClean="0"/>
              <a:t>23</a:t>
            </a:fld>
            <a:endParaRPr lang="en-US"/>
          </a:p>
        </p:txBody>
      </p:sp>
    </p:spTree>
    <p:extLst>
      <p:ext uri="{BB962C8B-B14F-4D97-AF65-F5344CB8AC3E}">
        <p14:creationId xmlns:p14="http://schemas.microsoft.com/office/powerpoint/2010/main" val="2641951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some strategies that can come out of the data analysis </a:t>
            </a:r>
          </a:p>
        </p:txBody>
      </p:sp>
      <p:sp>
        <p:nvSpPr>
          <p:cNvPr id="4" name="Slide Number Placeholder 3"/>
          <p:cNvSpPr>
            <a:spLocks noGrp="1"/>
          </p:cNvSpPr>
          <p:nvPr>
            <p:ph type="sldNum" sz="quarter" idx="5"/>
          </p:nvPr>
        </p:nvSpPr>
        <p:spPr/>
        <p:txBody>
          <a:bodyPr/>
          <a:lstStyle/>
          <a:p>
            <a:fld id="{F99FDC62-485A-4325-8AAA-A09FC836C4B6}" type="slidenum">
              <a:rPr lang="en-US" smtClean="0"/>
              <a:t>24</a:t>
            </a:fld>
            <a:endParaRPr lang="en-US"/>
          </a:p>
        </p:txBody>
      </p:sp>
    </p:spTree>
    <p:extLst>
      <p:ext uri="{BB962C8B-B14F-4D97-AF65-F5344CB8AC3E}">
        <p14:creationId xmlns:p14="http://schemas.microsoft.com/office/powerpoint/2010/main" val="977417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2955684" y="1149178"/>
            <a:ext cx="6795912" cy="2643890"/>
          </a:xfrm>
          <a:prstGeom prst="rect">
            <a:avLst/>
          </a:prstGeom>
        </p:spPr>
        <p:txBody>
          <a:bodyPr anchor="b" anchorCtr="0">
            <a:normAutofit/>
          </a:bodyPr>
          <a:lstStyle>
            <a:lvl1pPr algn="l">
              <a:lnSpc>
                <a:spcPts val="4800"/>
              </a:lnSpc>
              <a:defRPr sz="4200" b="0" cap="none" spc="0" baseline="0">
                <a:solidFill>
                  <a:srgbClr val="003057"/>
                </a:solidFill>
                <a:latin typeface="Roboto Slab" pitchFamily="2" charset="0"/>
                <a:ea typeface="Roboto Slab" pitchFamily="2" charset="0"/>
                <a:cs typeface="Roboto" panose="020000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2955682" y="3793068"/>
            <a:ext cx="6795913" cy="1684868"/>
          </a:xfrm>
          <a:prstGeom prst="rect">
            <a:avLst/>
          </a:prstGeom>
        </p:spPr>
        <p:txBody>
          <a:bodyPr>
            <a:noAutofit/>
          </a:bodyPr>
          <a:lstStyle>
            <a:lvl1pPr marL="0" indent="0" algn="l">
              <a:lnSpc>
                <a:spcPts val="3600"/>
              </a:lnSpc>
              <a:buNone/>
              <a:defRPr sz="1800" b="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2955684" y="1149178"/>
            <a:ext cx="6795912" cy="2643890"/>
          </a:xfrm>
          <a:prstGeom prst="rect">
            <a:avLst/>
          </a:prstGeom>
        </p:spPr>
        <p:txBody>
          <a:bodyPr anchor="b" anchorCtr="0">
            <a:normAutofit/>
          </a:bodyPr>
          <a:lstStyle>
            <a:lvl1pPr algn="l">
              <a:lnSpc>
                <a:spcPts val="4800"/>
              </a:lnSpc>
              <a:defRPr sz="4200" b="0" cap="none" spc="0" baseline="0">
                <a:solidFill>
                  <a:srgbClr val="003057"/>
                </a:solidFill>
                <a:latin typeface="Roboto Slab" pitchFamily="2" charset="0"/>
                <a:ea typeface="Roboto Slab" pitchFamily="2" charset="0"/>
                <a:cs typeface="Roboto" panose="020000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2955682" y="3793068"/>
            <a:ext cx="6795913" cy="1684868"/>
          </a:xfrm>
          <a:prstGeom prst="rect">
            <a:avLst/>
          </a:prstGeom>
        </p:spPr>
        <p:txBody>
          <a:bodyPr>
            <a:noAutofit/>
          </a:bodyPr>
          <a:lstStyle>
            <a:lvl1pPr marL="0" indent="0" algn="l">
              <a:lnSpc>
                <a:spcPts val="3600"/>
              </a:lnSpc>
              <a:buNone/>
              <a:defRPr sz="1800" b="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3087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67312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72524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3/8/2024</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695" r:id="rId2"/>
    <p:sldLayoutId id="2147483697" r:id="rId3"/>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30000"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4411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3/8/2024</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441135"/>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4411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6" r:id="rId10"/>
  </p:sldLayoutIdLst>
  <p:txStyles>
    <p:titleStyle>
      <a:lvl1pPr algn="l" defTabSz="914400" rtl="0" eaLnBrk="1" latinLnBrk="0" hangingPunct="1">
        <a:lnSpc>
          <a:spcPct val="90000"/>
        </a:lnSpc>
        <a:spcBef>
          <a:spcPct val="0"/>
        </a:spcBef>
        <a:buNone/>
        <a:defRPr sz="3600" b="0" i="0" kern="1200" baseline="0">
          <a:solidFill>
            <a:srgbClr val="A7934B"/>
          </a:solidFill>
          <a:latin typeface="Roboto Slab" pitchFamily="2" charset="0"/>
          <a:ea typeface="Roboto Slab"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emf"/><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2553418" y="-1257508"/>
            <a:ext cx="9066362" cy="2866311"/>
          </a:xfrm>
          <a:prstGeom prst="rect">
            <a:avLst/>
          </a:prstGeom>
        </p:spPr>
        <p:txBody>
          <a:bodyPr wrap="square">
            <a:normAutofit/>
          </a:bodyPr>
          <a:lstStyle/>
          <a:p>
            <a:r>
              <a:rPr lang="en-US" sz="3200" b="1" dirty="0">
                <a:solidFill>
                  <a:schemeClr val="tx2"/>
                </a:solidFill>
              </a:rPr>
              <a:t>What Data Says About the Housing Crisis</a:t>
            </a:r>
          </a:p>
        </p:txBody>
      </p:sp>
      <p:sp>
        <p:nvSpPr>
          <p:cNvPr id="6" name="Rectangle 5">
            <a:extLst>
              <a:ext uri="{FF2B5EF4-FFF2-40B4-BE49-F238E27FC236}">
                <a16:creationId xmlns:a16="http://schemas.microsoft.com/office/drawing/2014/main" id="{2C5BCCCF-B400-8744-BA61-F276B7003F40}"/>
              </a:ext>
            </a:extLst>
          </p:cNvPr>
          <p:cNvSpPr/>
          <p:nvPr/>
        </p:nvSpPr>
        <p:spPr>
          <a:xfrm>
            <a:off x="9322904" y="5718577"/>
            <a:ext cx="2673626" cy="930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731657-76DD-0645-2891-E95CDB416926}"/>
              </a:ext>
            </a:extLst>
          </p:cNvPr>
          <p:cNvPicPr>
            <a:picLocks noChangeAspect="1"/>
          </p:cNvPicPr>
          <p:nvPr/>
        </p:nvPicPr>
        <p:blipFill>
          <a:blip r:embed="rId3"/>
          <a:stretch>
            <a:fillRect/>
          </a:stretch>
        </p:blipFill>
        <p:spPr>
          <a:xfrm>
            <a:off x="8850929" y="5892735"/>
            <a:ext cx="3120887" cy="605218"/>
          </a:xfrm>
          <a:prstGeom prst="rect">
            <a:avLst/>
          </a:prstGeom>
        </p:spPr>
      </p:pic>
      <p:sp>
        <p:nvSpPr>
          <p:cNvPr id="4" name="Subtitle 2">
            <a:extLst>
              <a:ext uri="{FF2B5EF4-FFF2-40B4-BE49-F238E27FC236}">
                <a16:creationId xmlns:a16="http://schemas.microsoft.com/office/drawing/2014/main" id="{86CA2989-F827-10FD-A2AB-5D4D2A4FD137}"/>
              </a:ext>
            </a:extLst>
          </p:cNvPr>
          <p:cNvSpPr txBox="1">
            <a:spLocks/>
          </p:cNvSpPr>
          <p:nvPr/>
        </p:nvSpPr>
        <p:spPr>
          <a:xfrm>
            <a:off x="3675753" y="1608803"/>
            <a:ext cx="5415944" cy="832472"/>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gn="ctr">
              <a:lnSpc>
                <a:spcPct val="100000"/>
              </a:lnSpc>
            </a:pPr>
            <a:r>
              <a:rPr lang="en-US" sz="1600" dirty="0"/>
              <a:t>The National Association of Development Organizations (NADO) &amp; The Development District Association of Appalachia (DDAA) </a:t>
            </a:r>
          </a:p>
          <a:p>
            <a:pPr algn="ctr">
              <a:lnSpc>
                <a:spcPct val="100000"/>
              </a:lnSpc>
            </a:pPr>
            <a:r>
              <a:rPr lang="en-US" sz="1600" dirty="0"/>
              <a:t>2024 Washington Conference</a:t>
            </a:r>
            <a:endParaRPr lang="en-US" dirty="0"/>
          </a:p>
          <a:p>
            <a:pPr algn="ctr">
              <a:lnSpc>
                <a:spcPct val="100000"/>
              </a:lnSpc>
            </a:pPr>
            <a:endParaRPr lang="en-US" dirty="0"/>
          </a:p>
          <a:p>
            <a:pPr algn="ctr">
              <a:lnSpc>
                <a:spcPct val="100000"/>
              </a:lnSpc>
            </a:pPr>
            <a:endParaRPr lang="en-US" dirty="0"/>
          </a:p>
          <a:p>
            <a:pPr algn="ctr">
              <a:lnSpc>
                <a:spcPct val="100000"/>
              </a:lnSpc>
            </a:pPr>
            <a:endParaRPr lang="en-US" dirty="0"/>
          </a:p>
        </p:txBody>
      </p:sp>
      <p:sp>
        <p:nvSpPr>
          <p:cNvPr id="5" name="Subtitle 2">
            <a:extLst>
              <a:ext uri="{FF2B5EF4-FFF2-40B4-BE49-F238E27FC236}">
                <a16:creationId xmlns:a16="http://schemas.microsoft.com/office/drawing/2014/main" id="{92547797-64A9-780D-4B4C-2DB4EB447D36}"/>
              </a:ext>
            </a:extLst>
          </p:cNvPr>
          <p:cNvSpPr txBox="1">
            <a:spLocks/>
          </p:cNvSpPr>
          <p:nvPr/>
        </p:nvSpPr>
        <p:spPr>
          <a:xfrm>
            <a:off x="195470" y="6372736"/>
            <a:ext cx="7636966" cy="413683"/>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nSpc>
                <a:spcPct val="100000"/>
              </a:lnSpc>
            </a:pPr>
            <a:r>
              <a:rPr lang="en-US" sz="2200" dirty="0"/>
              <a:t>ENGINEERING </a:t>
            </a:r>
            <a:r>
              <a:rPr lang="en-US" sz="2200" b="1" i="1" dirty="0">
                <a:solidFill>
                  <a:schemeClr val="tx2"/>
                </a:solidFill>
              </a:rPr>
              <a:t>YOUR</a:t>
            </a:r>
            <a:r>
              <a:rPr lang="en-US" sz="2200" dirty="0"/>
              <a:t> ECONOMIC DEVELOPMENT SUCCESS</a:t>
            </a:r>
          </a:p>
        </p:txBody>
      </p:sp>
      <p:sp>
        <p:nvSpPr>
          <p:cNvPr id="8" name="Subtitle 2">
            <a:extLst>
              <a:ext uri="{FF2B5EF4-FFF2-40B4-BE49-F238E27FC236}">
                <a16:creationId xmlns:a16="http://schemas.microsoft.com/office/drawing/2014/main" id="{6E645CF7-DD67-A16C-2B02-1D525B1260EE}"/>
              </a:ext>
            </a:extLst>
          </p:cNvPr>
          <p:cNvSpPr txBox="1">
            <a:spLocks/>
          </p:cNvSpPr>
          <p:nvPr/>
        </p:nvSpPr>
        <p:spPr>
          <a:xfrm>
            <a:off x="2055016" y="3727980"/>
            <a:ext cx="6795913" cy="2769973"/>
          </a:xfrm>
          <a:prstGeom prst="rect">
            <a:avLst/>
          </a:prstGeom>
        </p:spPr>
        <p:txBody>
          <a:bodyPr anchor="t">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marL="0" marR="0">
              <a:lnSpc>
                <a:spcPct val="107000"/>
              </a:lnSpc>
              <a:spcBef>
                <a:spcPts val="0"/>
              </a:spcBef>
              <a:spcAft>
                <a:spcPts val="0"/>
              </a:spcAft>
              <a:tabLst>
                <a:tab pos="2971800" algn="ctr"/>
              </a:tabLst>
            </a:pPr>
            <a:r>
              <a:rPr lang="en-US" sz="28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Betsy McGriff</a:t>
            </a:r>
            <a:br>
              <a:rPr lang="en-US"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US"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Center for Economic Development Research</a:t>
            </a:r>
          </a:p>
          <a:p>
            <a:pPr marL="0" marR="0">
              <a:lnSpc>
                <a:spcPct val="107000"/>
              </a:lnSpc>
              <a:spcBef>
                <a:spcPts val="0"/>
              </a:spcBef>
              <a:spcAft>
                <a:spcPts val="0"/>
              </a:spcAft>
              <a:tabLst>
                <a:tab pos="2971800" algn="ctr"/>
              </a:tabLst>
            </a:pPr>
            <a:r>
              <a:rPr lang="en-US"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Georgia Tech, Enterprise Innovation Institute</a:t>
            </a:r>
          </a:p>
          <a:p>
            <a:pPr marL="0" marR="0">
              <a:lnSpc>
                <a:spcPct val="107000"/>
              </a:lnSpc>
              <a:spcBef>
                <a:spcPts val="0"/>
              </a:spcBef>
              <a:spcAft>
                <a:spcPts val="0"/>
              </a:spcAft>
              <a:tabLst>
                <a:tab pos="2971800" algn="ctr"/>
              </a:tabLst>
            </a:pPr>
            <a:r>
              <a:rPr lang="en-US" sz="20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www.cedr.gatech.edu</a:t>
            </a:r>
            <a:endParaRPr lang="en-US" sz="1600" dirty="0"/>
          </a:p>
        </p:txBody>
      </p:sp>
    </p:spTree>
    <p:extLst>
      <p:ext uri="{BB962C8B-B14F-4D97-AF65-F5344CB8AC3E}">
        <p14:creationId xmlns:p14="http://schemas.microsoft.com/office/powerpoint/2010/main" val="278977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prstGeom prst="rect">
            <a:avLst/>
          </a:prstGeom>
        </p:spPr>
        <p:txBody>
          <a:bodyPr wrap="square">
            <a:normAutofit/>
          </a:bodyPr>
          <a:lstStyle/>
          <a:p>
            <a:r>
              <a:rPr lang="en-US" dirty="0">
                <a:solidFill>
                  <a:schemeClr val="tx2"/>
                </a:solidFill>
              </a:rPr>
              <a:t>HOW DID WE GET HERE?</a:t>
            </a:r>
          </a:p>
        </p:txBody>
      </p:sp>
      <p:sp>
        <p:nvSpPr>
          <p:cNvPr id="6" name="Rectangle 5">
            <a:extLst>
              <a:ext uri="{FF2B5EF4-FFF2-40B4-BE49-F238E27FC236}">
                <a16:creationId xmlns:a16="http://schemas.microsoft.com/office/drawing/2014/main" id="{2C5BCCCF-B400-8744-BA61-F276B7003F40}"/>
              </a:ext>
            </a:extLst>
          </p:cNvPr>
          <p:cNvSpPr/>
          <p:nvPr/>
        </p:nvSpPr>
        <p:spPr>
          <a:xfrm>
            <a:off x="9322904" y="5718577"/>
            <a:ext cx="2673626" cy="930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731657-76DD-0645-2891-E95CDB416926}"/>
              </a:ext>
            </a:extLst>
          </p:cNvPr>
          <p:cNvPicPr>
            <a:picLocks noChangeAspect="1"/>
          </p:cNvPicPr>
          <p:nvPr/>
        </p:nvPicPr>
        <p:blipFill>
          <a:blip r:embed="rId2"/>
          <a:stretch>
            <a:fillRect/>
          </a:stretch>
        </p:blipFill>
        <p:spPr>
          <a:xfrm>
            <a:off x="8850929" y="5892735"/>
            <a:ext cx="3120887" cy="605218"/>
          </a:xfrm>
          <a:prstGeom prst="rect">
            <a:avLst/>
          </a:prstGeom>
        </p:spPr>
      </p:pic>
      <p:sp>
        <p:nvSpPr>
          <p:cNvPr id="5" name="Subtitle 2">
            <a:extLst>
              <a:ext uri="{FF2B5EF4-FFF2-40B4-BE49-F238E27FC236}">
                <a16:creationId xmlns:a16="http://schemas.microsoft.com/office/drawing/2014/main" id="{92547797-64A9-780D-4B4C-2DB4EB447D36}"/>
              </a:ext>
            </a:extLst>
          </p:cNvPr>
          <p:cNvSpPr txBox="1">
            <a:spLocks/>
          </p:cNvSpPr>
          <p:nvPr/>
        </p:nvSpPr>
        <p:spPr>
          <a:xfrm>
            <a:off x="195470" y="6372736"/>
            <a:ext cx="7636966" cy="413683"/>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nSpc>
                <a:spcPct val="100000"/>
              </a:lnSpc>
            </a:pPr>
            <a:r>
              <a:rPr lang="en-US" sz="2200" dirty="0"/>
              <a:t>ENGINEERING </a:t>
            </a:r>
            <a:r>
              <a:rPr lang="en-US" sz="2200" b="1" i="1" dirty="0">
                <a:solidFill>
                  <a:schemeClr val="tx2"/>
                </a:solidFill>
              </a:rPr>
              <a:t>YOUR</a:t>
            </a:r>
            <a:r>
              <a:rPr lang="en-US" sz="2200" dirty="0"/>
              <a:t> ECONOMIC DEVELOPMENT SUCCESS</a:t>
            </a:r>
          </a:p>
        </p:txBody>
      </p:sp>
    </p:spTree>
    <p:extLst>
      <p:ext uri="{BB962C8B-B14F-4D97-AF65-F5344CB8AC3E}">
        <p14:creationId xmlns:p14="http://schemas.microsoft.com/office/powerpoint/2010/main" val="410938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E91A2F-E140-7662-CE69-F44D7D57F5C3}"/>
              </a:ext>
            </a:extLst>
          </p:cNvPr>
          <p:cNvSpPr txBox="1"/>
          <p:nvPr/>
        </p:nvSpPr>
        <p:spPr>
          <a:xfrm>
            <a:off x="5399043" y="1812069"/>
            <a:ext cx="3281423" cy="3477875"/>
          </a:xfrm>
          <a:prstGeom prst="rect">
            <a:avLst/>
          </a:prstGeom>
          <a:noFill/>
        </p:spPr>
        <p:txBody>
          <a:bodyPr wrap="square" rtlCol="0">
            <a:spAutoFit/>
          </a:bodyPr>
          <a:lstStyle/>
          <a:p>
            <a:pPr algn="r"/>
            <a:r>
              <a:rPr lang="en-US" sz="2000" b="1" dirty="0"/>
              <a:t>AVERAGE SF OF NEW SINGLE-FAMILY HOME</a:t>
            </a:r>
          </a:p>
          <a:p>
            <a:pPr algn="r"/>
            <a:endParaRPr lang="en-US" sz="2000" b="1" dirty="0"/>
          </a:p>
          <a:p>
            <a:pPr algn="r"/>
            <a:r>
              <a:rPr lang="en-US" sz="2000" b="1" dirty="0"/>
              <a:t>NUMBER OF PEOPLE PER HOUSEHOLD</a:t>
            </a:r>
          </a:p>
          <a:p>
            <a:pPr algn="r"/>
            <a:endParaRPr lang="en-US" sz="2000" b="1" dirty="0"/>
          </a:p>
          <a:p>
            <a:pPr algn="r"/>
            <a:r>
              <a:rPr lang="en-US" sz="2000" b="1" dirty="0"/>
              <a:t>SF OF LIVING SPACE PER PERSON</a:t>
            </a:r>
          </a:p>
          <a:p>
            <a:pPr algn="r"/>
            <a:endParaRPr lang="en-US" sz="2000" b="1" dirty="0"/>
          </a:p>
          <a:p>
            <a:pPr algn="r"/>
            <a:r>
              <a:rPr lang="en-US" sz="2000" b="1" dirty="0"/>
              <a:t>AVERAGE NEW </a:t>
            </a:r>
          </a:p>
          <a:p>
            <a:pPr algn="r"/>
            <a:r>
              <a:rPr lang="en-US" sz="2000" b="1" dirty="0"/>
              <a:t>HOUSE PRICE</a:t>
            </a:r>
          </a:p>
        </p:txBody>
      </p:sp>
      <p:sp>
        <p:nvSpPr>
          <p:cNvPr id="6" name="Rectangle 5">
            <a:extLst>
              <a:ext uri="{FF2B5EF4-FFF2-40B4-BE49-F238E27FC236}">
                <a16:creationId xmlns:a16="http://schemas.microsoft.com/office/drawing/2014/main" id="{8E45CC41-A32E-6A1D-CFE4-F1E2F306061E}"/>
              </a:ext>
            </a:extLst>
          </p:cNvPr>
          <p:cNvSpPr/>
          <p:nvPr/>
        </p:nvSpPr>
        <p:spPr>
          <a:xfrm>
            <a:off x="8773062" y="1036565"/>
            <a:ext cx="1363319" cy="411584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EF25C8-1D05-E2EB-77B9-784E119BCA6F}"/>
              </a:ext>
            </a:extLst>
          </p:cNvPr>
          <p:cNvSpPr/>
          <p:nvPr/>
        </p:nvSpPr>
        <p:spPr>
          <a:xfrm>
            <a:off x="10210253" y="1036565"/>
            <a:ext cx="1284790" cy="411584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8D543EA-63F1-B265-6CCB-554F77F1C8A1}"/>
              </a:ext>
            </a:extLst>
          </p:cNvPr>
          <p:cNvSpPr txBox="1"/>
          <p:nvPr/>
        </p:nvSpPr>
        <p:spPr>
          <a:xfrm>
            <a:off x="8773063" y="1070760"/>
            <a:ext cx="1349417" cy="646331"/>
          </a:xfrm>
          <a:prstGeom prst="rect">
            <a:avLst/>
          </a:prstGeom>
          <a:noFill/>
        </p:spPr>
        <p:txBody>
          <a:bodyPr wrap="square">
            <a:spAutoFit/>
          </a:bodyPr>
          <a:lstStyle/>
          <a:p>
            <a:pPr algn="ctr"/>
            <a:r>
              <a:rPr lang="en-US" sz="3600" b="1" dirty="0"/>
              <a:t>1950</a:t>
            </a:r>
            <a:endParaRPr lang="en-US" sz="3600" dirty="0"/>
          </a:p>
        </p:txBody>
      </p:sp>
      <p:sp>
        <p:nvSpPr>
          <p:cNvPr id="10" name="TextBox 9">
            <a:extLst>
              <a:ext uri="{FF2B5EF4-FFF2-40B4-BE49-F238E27FC236}">
                <a16:creationId xmlns:a16="http://schemas.microsoft.com/office/drawing/2014/main" id="{9837966B-FDED-DAB9-24CF-D832A2EB31CE}"/>
              </a:ext>
            </a:extLst>
          </p:cNvPr>
          <p:cNvSpPr txBox="1"/>
          <p:nvPr/>
        </p:nvSpPr>
        <p:spPr>
          <a:xfrm>
            <a:off x="10210254" y="1070759"/>
            <a:ext cx="1284790" cy="646331"/>
          </a:xfrm>
          <a:prstGeom prst="rect">
            <a:avLst/>
          </a:prstGeom>
          <a:noFill/>
        </p:spPr>
        <p:txBody>
          <a:bodyPr wrap="square">
            <a:spAutoFit/>
          </a:bodyPr>
          <a:lstStyle/>
          <a:p>
            <a:pPr algn="ctr"/>
            <a:r>
              <a:rPr lang="en-US" sz="3600" b="1" dirty="0"/>
              <a:t>2022</a:t>
            </a:r>
            <a:endParaRPr lang="en-US" sz="3600" dirty="0"/>
          </a:p>
        </p:txBody>
      </p:sp>
      <p:sp>
        <p:nvSpPr>
          <p:cNvPr id="11" name="TextBox 10">
            <a:extLst>
              <a:ext uri="{FF2B5EF4-FFF2-40B4-BE49-F238E27FC236}">
                <a16:creationId xmlns:a16="http://schemas.microsoft.com/office/drawing/2014/main" id="{820DF27F-7A11-3628-3E9A-F35928AD91F0}"/>
              </a:ext>
            </a:extLst>
          </p:cNvPr>
          <p:cNvSpPr txBox="1"/>
          <p:nvPr/>
        </p:nvSpPr>
        <p:spPr>
          <a:xfrm>
            <a:off x="8773062" y="1837047"/>
            <a:ext cx="1349417" cy="584775"/>
          </a:xfrm>
          <a:prstGeom prst="rect">
            <a:avLst/>
          </a:prstGeom>
          <a:noFill/>
        </p:spPr>
        <p:txBody>
          <a:bodyPr wrap="square">
            <a:spAutoFit/>
          </a:bodyPr>
          <a:lstStyle/>
          <a:p>
            <a:pPr algn="ctr"/>
            <a:r>
              <a:rPr lang="en-US" sz="3200" b="1" dirty="0">
                <a:solidFill>
                  <a:srgbClr val="00B0F0"/>
                </a:solidFill>
              </a:rPr>
              <a:t>983</a:t>
            </a:r>
            <a:endParaRPr lang="en-US" sz="3200" dirty="0">
              <a:solidFill>
                <a:srgbClr val="00B0F0"/>
              </a:solidFill>
            </a:endParaRPr>
          </a:p>
        </p:txBody>
      </p:sp>
      <p:sp>
        <p:nvSpPr>
          <p:cNvPr id="12" name="TextBox 11">
            <a:extLst>
              <a:ext uri="{FF2B5EF4-FFF2-40B4-BE49-F238E27FC236}">
                <a16:creationId xmlns:a16="http://schemas.microsoft.com/office/drawing/2014/main" id="{1E30BB10-7B9E-2198-096A-C3AF077D6FC3}"/>
              </a:ext>
            </a:extLst>
          </p:cNvPr>
          <p:cNvSpPr txBox="1"/>
          <p:nvPr/>
        </p:nvSpPr>
        <p:spPr>
          <a:xfrm>
            <a:off x="10205630" y="1844475"/>
            <a:ext cx="1284789" cy="584775"/>
          </a:xfrm>
          <a:prstGeom prst="rect">
            <a:avLst/>
          </a:prstGeom>
          <a:noFill/>
        </p:spPr>
        <p:txBody>
          <a:bodyPr wrap="square">
            <a:spAutoFit/>
          </a:bodyPr>
          <a:lstStyle/>
          <a:p>
            <a:pPr algn="ctr"/>
            <a:r>
              <a:rPr lang="en-US" sz="3200" b="1" dirty="0">
                <a:solidFill>
                  <a:srgbClr val="00B0F0"/>
                </a:solidFill>
              </a:rPr>
              <a:t>2,522</a:t>
            </a:r>
            <a:endParaRPr lang="en-US" sz="3200" dirty="0">
              <a:solidFill>
                <a:srgbClr val="00B0F0"/>
              </a:solidFill>
            </a:endParaRPr>
          </a:p>
        </p:txBody>
      </p:sp>
      <p:sp>
        <p:nvSpPr>
          <p:cNvPr id="13" name="TextBox 12">
            <a:extLst>
              <a:ext uri="{FF2B5EF4-FFF2-40B4-BE49-F238E27FC236}">
                <a16:creationId xmlns:a16="http://schemas.microsoft.com/office/drawing/2014/main" id="{A4001189-89D1-9F6B-6CC5-A69C6F049957}"/>
              </a:ext>
            </a:extLst>
          </p:cNvPr>
          <p:cNvSpPr txBox="1"/>
          <p:nvPr/>
        </p:nvSpPr>
        <p:spPr>
          <a:xfrm>
            <a:off x="8754540" y="2759161"/>
            <a:ext cx="1367940" cy="584775"/>
          </a:xfrm>
          <a:prstGeom prst="rect">
            <a:avLst/>
          </a:prstGeom>
          <a:noFill/>
        </p:spPr>
        <p:txBody>
          <a:bodyPr wrap="square">
            <a:spAutoFit/>
          </a:bodyPr>
          <a:lstStyle/>
          <a:p>
            <a:pPr algn="ctr"/>
            <a:r>
              <a:rPr lang="en-US" sz="3200" b="1" dirty="0">
                <a:solidFill>
                  <a:srgbClr val="00B0F0"/>
                </a:solidFill>
              </a:rPr>
              <a:t>3.8</a:t>
            </a:r>
            <a:endParaRPr lang="en-US" sz="3200" dirty="0">
              <a:solidFill>
                <a:srgbClr val="00B0F0"/>
              </a:solidFill>
            </a:endParaRPr>
          </a:p>
        </p:txBody>
      </p:sp>
      <p:sp>
        <p:nvSpPr>
          <p:cNvPr id="14" name="TextBox 13">
            <a:extLst>
              <a:ext uri="{FF2B5EF4-FFF2-40B4-BE49-F238E27FC236}">
                <a16:creationId xmlns:a16="http://schemas.microsoft.com/office/drawing/2014/main" id="{8C7D9F1E-5C2D-0F19-036B-FEFEB2D75D4A}"/>
              </a:ext>
            </a:extLst>
          </p:cNvPr>
          <p:cNvSpPr txBox="1"/>
          <p:nvPr/>
        </p:nvSpPr>
        <p:spPr>
          <a:xfrm>
            <a:off x="10224155" y="2746516"/>
            <a:ext cx="1284789" cy="584775"/>
          </a:xfrm>
          <a:prstGeom prst="rect">
            <a:avLst/>
          </a:prstGeom>
          <a:noFill/>
        </p:spPr>
        <p:txBody>
          <a:bodyPr wrap="square">
            <a:spAutoFit/>
          </a:bodyPr>
          <a:lstStyle/>
          <a:p>
            <a:pPr algn="ctr"/>
            <a:r>
              <a:rPr lang="en-US" sz="3200" b="1" dirty="0">
                <a:solidFill>
                  <a:srgbClr val="00B0F0"/>
                </a:solidFill>
              </a:rPr>
              <a:t>2.5</a:t>
            </a:r>
            <a:endParaRPr lang="en-US" sz="3200" dirty="0">
              <a:solidFill>
                <a:srgbClr val="00B0F0"/>
              </a:solidFill>
            </a:endParaRPr>
          </a:p>
        </p:txBody>
      </p:sp>
      <p:sp>
        <p:nvSpPr>
          <p:cNvPr id="15" name="TextBox 14">
            <a:extLst>
              <a:ext uri="{FF2B5EF4-FFF2-40B4-BE49-F238E27FC236}">
                <a16:creationId xmlns:a16="http://schemas.microsoft.com/office/drawing/2014/main" id="{90A42E8D-4C62-F43E-2E85-702ACC086289}"/>
              </a:ext>
            </a:extLst>
          </p:cNvPr>
          <p:cNvSpPr txBox="1"/>
          <p:nvPr/>
        </p:nvSpPr>
        <p:spPr>
          <a:xfrm>
            <a:off x="8762469" y="3600902"/>
            <a:ext cx="1367940" cy="584775"/>
          </a:xfrm>
          <a:prstGeom prst="rect">
            <a:avLst/>
          </a:prstGeom>
          <a:noFill/>
        </p:spPr>
        <p:txBody>
          <a:bodyPr wrap="square">
            <a:spAutoFit/>
          </a:bodyPr>
          <a:lstStyle/>
          <a:p>
            <a:pPr algn="ctr"/>
            <a:r>
              <a:rPr lang="en-US" sz="3200" b="1" dirty="0">
                <a:solidFill>
                  <a:srgbClr val="00B0F0"/>
                </a:solidFill>
              </a:rPr>
              <a:t>260</a:t>
            </a:r>
            <a:endParaRPr lang="en-US" sz="3200" dirty="0">
              <a:solidFill>
                <a:srgbClr val="00B0F0"/>
              </a:solidFill>
            </a:endParaRPr>
          </a:p>
        </p:txBody>
      </p:sp>
      <p:sp>
        <p:nvSpPr>
          <p:cNvPr id="16" name="TextBox 15">
            <a:extLst>
              <a:ext uri="{FF2B5EF4-FFF2-40B4-BE49-F238E27FC236}">
                <a16:creationId xmlns:a16="http://schemas.microsoft.com/office/drawing/2014/main" id="{71F1BD53-50FA-D06A-9419-6F23CEA375F2}"/>
              </a:ext>
            </a:extLst>
          </p:cNvPr>
          <p:cNvSpPr txBox="1"/>
          <p:nvPr/>
        </p:nvSpPr>
        <p:spPr>
          <a:xfrm>
            <a:off x="10210252" y="3575614"/>
            <a:ext cx="1280167" cy="584775"/>
          </a:xfrm>
          <a:prstGeom prst="rect">
            <a:avLst/>
          </a:prstGeom>
          <a:noFill/>
        </p:spPr>
        <p:txBody>
          <a:bodyPr wrap="square">
            <a:spAutoFit/>
          </a:bodyPr>
          <a:lstStyle/>
          <a:p>
            <a:pPr algn="ctr"/>
            <a:r>
              <a:rPr lang="en-US" sz="3200" b="1" dirty="0">
                <a:solidFill>
                  <a:srgbClr val="00B0F0"/>
                </a:solidFill>
              </a:rPr>
              <a:t>1,008</a:t>
            </a:r>
            <a:endParaRPr lang="en-US" sz="3200" dirty="0">
              <a:solidFill>
                <a:srgbClr val="00B0F0"/>
              </a:solidFill>
            </a:endParaRPr>
          </a:p>
        </p:txBody>
      </p:sp>
      <p:sp>
        <p:nvSpPr>
          <p:cNvPr id="17" name="TextBox 16">
            <a:extLst>
              <a:ext uri="{FF2B5EF4-FFF2-40B4-BE49-F238E27FC236}">
                <a16:creationId xmlns:a16="http://schemas.microsoft.com/office/drawing/2014/main" id="{ABC9D811-8F16-4B3B-7CF6-65260CAD5801}"/>
              </a:ext>
            </a:extLst>
          </p:cNvPr>
          <p:cNvSpPr txBox="1"/>
          <p:nvPr/>
        </p:nvSpPr>
        <p:spPr>
          <a:xfrm>
            <a:off x="8751295" y="4356797"/>
            <a:ext cx="1458957" cy="707886"/>
          </a:xfrm>
          <a:prstGeom prst="rect">
            <a:avLst/>
          </a:prstGeom>
          <a:noFill/>
        </p:spPr>
        <p:txBody>
          <a:bodyPr wrap="square">
            <a:spAutoFit/>
          </a:bodyPr>
          <a:lstStyle/>
          <a:p>
            <a:pPr algn="ctr"/>
            <a:r>
              <a:rPr lang="en-US" sz="2000" b="1" dirty="0">
                <a:solidFill>
                  <a:srgbClr val="00B0F0"/>
                </a:solidFill>
              </a:rPr>
              <a:t>$12,000</a:t>
            </a:r>
          </a:p>
          <a:p>
            <a:pPr algn="ctr"/>
            <a:r>
              <a:rPr lang="en-US" sz="2000" b="1" dirty="0">
                <a:solidFill>
                  <a:srgbClr val="00B0F0"/>
                </a:solidFill>
              </a:rPr>
              <a:t>($152,000)</a:t>
            </a:r>
            <a:endParaRPr lang="en-US" sz="2000" dirty="0">
              <a:solidFill>
                <a:srgbClr val="00B0F0"/>
              </a:solidFill>
            </a:endParaRPr>
          </a:p>
        </p:txBody>
      </p:sp>
      <p:sp>
        <p:nvSpPr>
          <p:cNvPr id="19" name="TextBox 18">
            <a:extLst>
              <a:ext uri="{FF2B5EF4-FFF2-40B4-BE49-F238E27FC236}">
                <a16:creationId xmlns:a16="http://schemas.microsoft.com/office/drawing/2014/main" id="{46C804B6-BC97-446E-6E82-8424D2425B99}"/>
              </a:ext>
            </a:extLst>
          </p:cNvPr>
          <p:cNvSpPr txBox="1"/>
          <p:nvPr/>
        </p:nvSpPr>
        <p:spPr>
          <a:xfrm>
            <a:off x="10224155" y="4664573"/>
            <a:ext cx="1284790" cy="400110"/>
          </a:xfrm>
          <a:prstGeom prst="rect">
            <a:avLst/>
          </a:prstGeom>
          <a:noFill/>
        </p:spPr>
        <p:txBody>
          <a:bodyPr wrap="square">
            <a:spAutoFit/>
          </a:bodyPr>
          <a:lstStyle/>
          <a:p>
            <a:pPr algn="ctr"/>
            <a:r>
              <a:rPr lang="en-US" sz="2000" b="1" dirty="0">
                <a:solidFill>
                  <a:srgbClr val="00B0F0"/>
                </a:solidFill>
              </a:rPr>
              <a:t>$540,000</a:t>
            </a:r>
            <a:endParaRPr lang="en-US" sz="2000" dirty="0">
              <a:solidFill>
                <a:srgbClr val="00B0F0"/>
              </a:solidFill>
            </a:endParaRPr>
          </a:p>
        </p:txBody>
      </p:sp>
      <p:pic>
        <p:nvPicPr>
          <p:cNvPr id="21" name="Picture 20" descr="A group of people standing in front of a house">
            <a:extLst>
              <a:ext uri="{FF2B5EF4-FFF2-40B4-BE49-F238E27FC236}">
                <a16:creationId xmlns:a16="http://schemas.microsoft.com/office/drawing/2014/main" id="{D9538393-53FF-FFE9-5E3F-654BCEA073AE}"/>
              </a:ext>
            </a:extLst>
          </p:cNvPr>
          <p:cNvPicPr>
            <a:picLocks noChangeAspect="1"/>
          </p:cNvPicPr>
          <p:nvPr/>
        </p:nvPicPr>
        <p:blipFill>
          <a:blip r:embed="rId2"/>
          <a:stretch>
            <a:fillRect/>
          </a:stretch>
        </p:blipFill>
        <p:spPr>
          <a:xfrm>
            <a:off x="2033533" y="0"/>
            <a:ext cx="3281423" cy="2461068"/>
          </a:xfrm>
          <a:prstGeom prst="rect">
            <a:avLst/>
          </a:prstGeom>
        </p:spPr>
      </p:pic>
      <p:pic>
        <p:nvPicPr>
          <p:cNvPr id="23" name="Picture 22" descr="A house with a lot of windows&#10;&#10;Description automatically generated">
            <a:extLst>
              <a:ext uri="{FF2B5EF4-FFF2-40B4-BE49-F238E27FC236}">
                <a16:creationId xmlns:a16="http://schemas.microsoft.com/office/drawing/2014/main" id="{0ED124E2-A0CC-C57B-ABD4-104867549573}"/>
              </a:ext>
            </a:extLst>
          </p:cNvPr>
          <p:cNvPicPr>
            <a:picLocks noChangeAspect="1"/>
          </p:cNvPicPr>
          <p:nvPr/>
        </p:nvPicPr>
        <p:blipFill>
          <a:blip r:embed="rId3"/>
          <a:stretch>
            <a:fillRect/>
          </a:stretch>
        </p:blipFill>
        <p:spPr>
          <a:xfrm>
            <a:off x="2033533" y="2521004"/>
            <a:ext cx="3281423" cy="4336996"/>
          </a:xfrm>
          <a:prstGeom prst="rect">
            <a:avLst/>
          </a:prstGeom>
        </p:spPr>
      </p:pic>
    </p:spTree>
    <p:extLst>
      <p:ext uri="{BB962C8B-B14F-4D97-AF65-F5344CB8AC3E}">
        <p14:creationId xmlns:p14="http://schemas.microsoft.com/office/powerpoint/2010/main" val="3395167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yellow house with trees around it">
            <a:extLst>
              <a:ext uri="{FF2B5EF4-FFF2-40B4-BE49-F238E27FC236}">
                <a16:creationId xmlns:a16="http://schemas.microsoft.com/office/drawing/2014/main" id="{6E23A62A-C881-C715-12B3-9A25B06E072E}"/>
              </a:ext>
            </a:extLst>
          </p:cNvPr>
          <p:cNvPicPr>
            <a:picLocks noChangeAspect="1"/>
          </p:cNvPicPr>
          <p:nvPr/>
        </p:nvPicPr>
        <p:blipFill rotWithShape="1">
          <a:blip r:embed="rId2"/>
          <a:srcRect b="19312"/>
          <a:stretch/>
        </p:blipFill>
        <p:spPr>
          <a:xfrm>
            <a:off x="5136394" y="110813"/>
            <a:ext cx="6650587" cy="3577492"/>
          </a:xfrm>
          <a:prstGeom prst="rect">
            <a:avLst/>
          </a:prstGeom>
        </p:spPr>
      </p:pic>
      <p:pic>
        <p:nvPicPr>
          <p:cNvPr id="11" name="Picture 10">
            <a:extLst>
              <a:ext uri="{FF2B5EF4-FFF2-40B4-BE49-F238E27FC236}">
                <a16:creationId xmlns:a16="http://schemas.microsoft.com/office/drawing/2014/main" id="{2E2F7B08-2809-78EB-B6B2-BA3C3DD38D09}"/>
              </a:ext>
            </a:extLst>
          </p:cNvPr>
          <p:cNvPicPr>
            <a:picLocks noChangeAspect="1"/>
          </p:cNvPicPr>
          <p:nvPr/>
        </p:nvPicPr>
        <p:blipFill rotWithShape="1">
          <a:blip r:embed="rId3"/>
          <a:srcRect l="6221" t="16193" r="8655" b="9633"/>
          <a:stretch/>
        </p:blipFill>
        <p:spPr>
          <a:xfrm>
            <a:off x="111488" y="3793130"/>
            <a:ext cx="6685152" cy="2962067"/>
          </a:xfrm>
          <a:prstGeom prst="rect">
            <a:avLst/>
          </a:prstGeom>
        </p:spPr>
      </p:pic>
      <p:sp>
        <p:nvSpPr>
          <p:cNvPr id="12" name="TextBox 11">
            <a:extLst>
              <a:ext uri="{FF2B5EF4-FFF2-40B4-BE49-F238E27FC236}">
                <a16:creationId xmlns:a16="http://schemas.microsoft.com/office/drawing/2014/main" id="{4814DAAD-D570-ECC9-0535-3D59A479F81D}"/>
              </a:ext>
            </a:extLst>
          </p:cNvPr>
          <p:cNvSpPr txBox="1"/>
          <p:nvPr/>
        </p:nvSpPr>
        <p:spPr>
          <a:xfrm>
            <a:off x="8794546" y="3671473"/>
            <a:ext cx="3158452" cy="400110"/>
          </a:xfrm>
          <a:prstGeom prst="rect">
            <a:avLst/>
          </a:prstGeom>
          <a:noFill/>
        </p:spPr>
        <p:txBody>
          <a:bodyPr wrap="square" rtlCol="0">
            <a:spAutoFit/>
          </a:bodyPr>
          <a:lstStyle/>
          <a:p>
            <a:r>
              <a:rPr lang="en-US" sz="2000" b="1" dirty="0"/>
              <a:t>1963: $18,000 ($177,000)</a:t>
            </a:r>
          </a:p>
        </p:txBody>
      </p:sp>
      <p:sp>
        <p:nvSpPr>
          <p:cNvPr id="13" name="TextBox 12">
            <a:extLst>
              <a:ext uri="{FF2B5EF4-FFF2-40B4-BE49-F238E27FC236}">
                <a16:creationId xmlns:a16="http://schemas.microsoft.com/office/drawing/2014/main" id="{F5273FE2-EE6B-1362-238F-D6534EB3AB2D}"/>
              </a:ext>
            </a:extLst>
          </p:cNvPr>
          <p:cNvSpPr txBox="1"/>
          <p:nvPr/>
        </p:nvSpPr>
        <p:spPr>
          <a:xfrm>
            <a:off x="2264286" y="6384789"/>
            <a:ext cx="3769982" cy="400110"/>
          </a:xfrm>
          <a:prstGeom prst="rect">
            <a:avLst/>
          </a:prstGeom>
          <a:noFill/>
        </p:spPr>
        <p:txBody>
          <a:bodyPr wrap="square" rtlCol="0">
            <a:spAutoFit/>
          </a:bodyPr>
          <a:lstStyle/>
          <a:p>
            <a:r>
              <a:rPr lang="en-US" sz="2000" b="1" dirty="0">
                <a:solidFill>
                  <a:schemeClr val="bg1"/>
                </a:solidFill>
              </a:rPr>
              <a:t>1972: $27,600 ($201,400)</a:t>
            </a:r>
          </a:p>
        </p:txBody>
      </p:sp>
      <p:pic>
        <p:nvPicPr>
          <p:cNvPr id="2" name="Picture 1" descr="A group of people standing in front of a house">
            <a:extLst>
              <a:ext uri="{FF2B5EF4-FFF2-40B4-BE49-F238E27FC236}">
                <a16:creationId xmlns:a16="http://schemas.microsoft.com/office/drawing/2014/main" id="{B769E480-3F57-1644-804B-006E2B726CB8}"/>
              </a:ext>
            </a:extLst>
          </p:cNvPr>
          <p:cNvPicPr>
            <a:picLocks noChangeAspect="1"/>
          </p:cNvPicPr>
          <p:nvPr/>
        </p:nvPicPr>
        <p:blipFill rotWithShape="1">
          <a:blip r:embed="rId4"/>
          <a:srcRect b="3543"/>
          <a:stretch/>
        </p:blipFill>
        <p:spPr>
          <a:xfrm>
            <a:off x="111487" y="115747"/>
            <a:ext cx="4945214" cy="3577493"/>
          </a:xfrm>
          <a:prstGeom prst="rect">
            <a:avLst/>
          </a:prstGeom>
        </p:spPr>
      </p:pic>
      <p:sp>
        <p:nvSpPr>
          <p:cNvPr id="14" name="TextBox 13">
            <a:extLst>
              <a:ext uri="{FF2B5EF4-FFF2-40B4-BE49-F238E27FC236}">
                <a16:creationId xmlns:a16="http://schemas.microsoft.com/office/drawing/2014/main" id="{57C8CC99-ED78-BA5B-83F3-CA445CEA27B6}"/>
              </a:ext>
            </a:extLst>
          </p:cNvPr>
          <p:cNvSpPr txBox="1"/>
          <p:nvPr/>
        </p:nvSpPr>
        <p:spPr>
          <a:xfrm>
            <a:off x="1977941" y="3312544"/>
            <a:ext cx="3158453" cy="400110"/>
          </a:xfrm>
          <a:prstGeom prst="rect">
            <a:avLst/>
          </a:prstGeom>
          <a:noFill/>
        </p:spPr>
        <p:txBody>
          <a:bodyPr wrap="square" rtlCol="0">
            <a:spAutoFit/>
          </a:bodyPr>
          <a:lstStyle/>
          <a:p>
            <a:r>
              <a:rPr lang="en-US" sz="2000" b="1" dirty="0">
                <a:solidFill>
                  <a:schemeClr val="bg1"/>
                </a:solidFill>
              </a:rPr>
              <a:t>1950: $12,000 ($152,200)</a:t>
            </a:r>
          </a:p>
        </p:txBody>
      </p:sp>
      <p:sp>
        <p:nvSpPr>
          <p:cNvPr id="15" name="TextBox 14">
            <a:extLst>
              <a:ext uri="{FF2B5EF4-FFF2-40B4-BE49-F238E27FC236}">
                <a16:creationId xmlns:a16="http://schemas.microsoft.com/office/drawing/2014/main" id="{BC810E7D-26FC-5ADB-DF1B-6445B18A1257}"/>
              </a:ext>
            </a:extLst>
          </p:cNvPr>
          <p:cNvSpPr txBox="1"/>
          <p:nvPr/>
        </p:nvSpPr>
        <p:spPr>
          <a:xfrm>
            <a:off x="7054182" y="6030846"/>
            <a:ext cx="3875287" cy="553998"/>
          </a:xfrm>
          <a:prstGeom prst="rect">
            <a:avLst/>
          </a:prstGeom>
          <a:noFill/>
        </p:spPr>
        <p:txBody>
          <a:bodyPr wrap="square" rtlCol="0">
            <a:spAutoFit/>
          </a:bodyPr>
          <a:lstStyle/>
          <a:p>
            <a:r>
              <a:rPr lang="en-US" b="1" dirty="0"/>
              <a:t>$Avg New Home Price</a:t>
            </a:r>
          </a:p>
          <a:p>
            <a:r>
              <a:rPr lang="en-US" sz="1200" b="1" dirty="0"/>
              <a:t>($Inflation Adjusted 2023 Dollars)</a:t>
            </a:r>
          </a:p>
        </p:txBody>
      </p:sp>
    </p:spTree>
    <p:extLst>
      <p:ext uri="{BB962C8B-B14F-4D97-AF65-F5344CB8AC3E}">
        <p14:creationId xmlns:p14="http://schemas.microsoft.com/office/powerpoint/2010/main" val="2670366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with trees around it&#10;&#10;Description automatically generated">
            <a:extLst>
              <a:ext uri="{FF2B5EF4-FFF2-40B4-BE49-F238E27FC236}">
                <a16:creationId xmlns:a16="http://schemas.microsoft.com/office/drawing/2014/main" id="{44993091-F176-A0A6-0BAC-FB480DED1C1D}"/>
              </a:ext>
            </a:extLst>
          </p:cNvPr>
          <p:cNvPicPr>
            <a:picLocks noChangeAspect="1"/>
          </p:cNvPicPr>
          <p:nvPr/>
        </p:nvPicPr>
        <p:blipFill>
          <a:blip r:embed="rId2"/>
          <a:stretch>
            <a:fillRect/>
          </a:stretch>
        </p:blipFill>
        <p:spPr>
          <a:xfrm>
            <a:off x="124308" y="88558"/>
            <a:ext cx="4661461" cy="3098096"/>
          </a:xfrm>
          <a:prstGeom prst="rect">
            <a:avLst/>
          </a:prstGeom>
        </p:spPr>
      </p:pic>
      <p:sp>
        <p:nvSpPr>
          <p:cNvPr id="4" name="TextBox 3">
            <a:extLst>
              <a:ext uri="{FF2B5EF4-FFF2-40B4-BE49-F238E27FC236}">
                <a16:creationId xmlns:a16="http://schemas.microsoft.com/office/drawing/2014/main" id="{1ECBE2C5-959C-7B94-3F83-D26C5A4C1040}"/>
              </a:ext>
            </a:extLst>
          </p:cNvPr>
          <p:cNvSpPr txBox="1"/>
          <p:nvPr/>
        </p:nvSpPr>
        <p:spPr>
          <a:xfrm>
            <a:off x="2243805" y="2734748"/>
            <a:ext cx="3769982" cy="400110"/>
          </a:xfrm>
          <a:prstGeom prst="rect">
            <a:avLst/>
          </a:prstGeom>
          <a:noFill/>
        </p:spPr>
        <p:txBody>
          <a:bodyPr wrap="square" rtlCol="0">
            <a:spAutoFit/>
          </a:bodyPr>
          <a:lstStyle/>
          <a:p>
            <a:r>
              <a:rPr lang="en-US" sz="2000" b="1" dirty="0">
                <a:solidFill>
                  <a:schemeClr val="bg1"/>
                </a:solidFill>
              </a:rPr>
              <a:t>$101,000 ($286,400)</a:t>
            </a:r>
          </a:p>
        </p:txBody>
      </p:sp>
      <p:pic>
        <p:nvPicPr>
          <p:cNvPr id="9" name="Picture 8">
            <a:extLst>
              <a:ext uri="{FF2B5EF4-FFF2-40B4-BE49-F238E27FC236}">
                <a16:creationId xmlns:a16="http://schemas.microsoft.com/office/drawing/2014/main" id="{E45664E6-022E-52D4-5682-01DD2D39C1B1}"/>
              </a:ext>
            </a:extLst>
          </p:cNvPr>
          <p:cNvPicPr>
            <a:picLocks noChangeAspect="1"/>
          </p:cNvPicPr>
          <p:nvPr/>
        </p:nvPicPr>
        <p:blipFill>
          <a:blip r:embed="rId3"/>
          <a:stretch>
            <a:fillRect/>
          </a:stretch>
        </p:blipFill>
        <p:spPr>
          <a:xfrm>
            <a:off x="108873" y="3242687"/>
            <a:ext cx="4676896" cy="3526756"/>
          </a:xfrm>
          <a:prstGeom prst="rect">
            <a:avLst/>
          </a:prstGeom>
        </p:spPr>
      </p:pic>
      <p:sp>
        <p:nvSpPr>
          <p:cNvPr id="10" name="TextBox 9">
            <a:extLst>
              <a:ext uri="{FF2B5EF4-FFF2-40B4-BE49-F238E27FC236}">
                <a16:creationId xmlns:a16="http://schemas.microsoft.com/office/drawing/2014/main" id="{B447200E-476A-6AC0-0296-F45022ABE13C}"/>
              </a:ext>
            </a:extLst>
          </p:cNvPr>
          <p:cNvSpPr txBox="1"/>
          <p:nvPr/>
        </p:nvSpPr>
        <p:spPr>
          <a:xfrm>
            <a:off x="2243805" y="6316169"/>
            <a:ext cx="2541963" cy="400110"/>
          </a:xfrm>
          <a:prstGeom prst="rect">
            <a:avLst/>
          </a:prstGeom>
          <a:noFill/>
        </p:spPr>
        <p:txBody>
          <a:bodyPr wrap="square" rtlCol="0">
            <a:spAutoFit/>
          </a:bodyPr>
          <a:lstStyle/>
          <a:p>
            <a:r>
              <a:rPr lang="en-US" sz="2000" b="1" dirty="0">
                <a:solidFill>
                  <a:schemeClr val="bg1"/>
                </a:solidFill>
              </a:rPr>
              <a:t>$297,000 ($464,637)</a:t>
            </a:r>
          </a:p>
        </p:txBody>
      </p:sp>
      <p:pic>
        <p:nvPicPr>
          <p:cNvPr id="12" name="Picture 11" descr="A house with a lawn and trees">
            <a:extLst>
              <a:ext uri="{FF2B5EF4-FFF2-40B4-BE49-F238E27FC236}">
                <a16:creationId xmlns:a16="http://schemas.microsoft.com/office/drawing/2014/main" id="{77C2967B-03AD-F0F2-1735-0C1FC79D3A61}"/>
              </a:ext>
            </a:extLst>
          </p:cNvPr>
          <p:cNvPicPr>
            <a:picLocks noChangeAspect="1"/>
          </p:cNvPicPr>
          <p:nvPr/>
        </p:nvPicPr>
        <p:blipFill rotWithShape="1">
          <a:blip r:embed="rId4"/>
          <a:srcRect l="4693" t="3867" r="2166" b="4693"/>
          <a:stretch/>
        </p:blipFill>
        <p:spPr>
          <a:xfrm>
            <a:off x="4903248" y="88558"/>
            <a:ext cx="4564219" cy="3098096"/>
          </a:xfrm>
          <a:prstGeom prst="rect">
            <a:avLst/>
          </a:prstGeom>
        </p:spPr>
      </p:pic>
      <p:sp>
        <p:nvSpPr>
          <p:cNvPr id="5" name="TextBox 4">
            <a:extLst>
              <a:ext uri="{FF2B5EF4-FFF2-40B4-BE49-F238E27FC236}">
                <a16:creationId xmlns:a16="http://schemas.microsoft.com/office/drawing/2014/main" id="{638E45B4-71A3-F13F-A59A-2C55A508259A}"/>
              </a:ext>
            </a:extLst>
          </p:cNvPr>
          <p:cNvSpPr txBox="1"/>
          <p:nvPr/>
        </p:nvSpPr>
        <p:spPr>
          <a:xfrm>
            <a:off x="4903248" y="2764067"/>
            <a:ext cx="3427847" cy="400110"/>
          </a:xfrm>
          <a:prstGeom prst="rect">
            <a:avLst/>
          </a:prstGeom>
          <a:noFill/>
        </p:spPr>
        <p:txBody>
          <a:bodyPr wrap="square" rtlCol="0">
            <a:spAutoFit/>
          </a:bodyPr>
          <a:lstStyle/>
          <a:p>
            <a:r>
              <a:rPr lang="en-US" sz="2000" b="1" dirty="0">
                <a:solidFill>
                  <a:schemeClr val="bg1"/>
                </a:solidFill>
              </a:rPr>
              <a:t>$158,700 ($318,000)</a:t>
            </a:r>
          </a:p>
        </p:txBody>
      </p:sp>
      <p:pic>
        <p:nvPicPr>
          <p:cNvPr id="14" name="Picture 13">
            <a:extLst>
              <a:ext uri="{FF2B5EF4-FFF2-40B4-BE49-F238E27FC236}">
                <a16:creationId xmlns:a16="http://schemas.microsoft.com/office/drawing/2014/main" id="{D9121385-9B92-5B88-1EDD-EF8C9D473853}"/>
              </a:ext>
            </a:extLst>
          </p:cNvPr>
          <p:cNvPicPr>
            <a:picLocks noChangeAspect="1"/>
          </p:cNvPicPr>
          <p:nvPr/>
        </p:nvPicPr>
        <p:blipFill rotWithShape="1">
          <a:blip r:embed="rId5"/>
          <a:srcRect b="2147"/>
          <a:stretch/>
        </p:blipFill>
        <p:spPr>
          <a:xfrm>
            <a:off x="4903248" y="3242687"/>
            <a:ext cx="4564218" cy="3526755"/>
          </a:xfrm>
          <a:prstGeom prst="rect">
            <a:avLst/>
          </a:prstGeom>
        </p:spPr>
      </p:pic>
      <p:sp>
        <p:nvSpPr>
          <p:cNvPr id="16" name="TextBox 15">
            <a:extLst>
              <a:ext uri="{FF2B5EF4-FFF2-40B4-BE49-F238E27FC236}">
                <a16:creationId xmlns:a16="http://schemas.microsoft.com/office/drawing/2014/main" id="{5AEFA820-FACF-408C-6B4E-47D8C7A3DA85}"/>
              </a:ext>
            </a:extLst>
          </p:cNvPr>
          <p:cNvSpPr txBox="1"/>
          <p:nvPr/>
        </p:nvSpPr>
        <p:spPr>
          <a:xfrm>
            <a:off x="124308" y="120917"/>
            <a:ext cx="1322763" cy="584775"/>
          </a:xfrm>
          <a:prstGeom prst="rect">
            <a:avLst/>
          </a:prstGeom>
          <a:noFill/>
        </p:spPr>
        <p:txBody>
          <a:bodyPr wrap="square" rtlCol="0">
            <a:spAutoFit/>
          </a:bodyPr>
          <a:lstStyle/>
          <a:p>
            <a:r>
              <a:rPr lang="en-US" sz="3200" b="1" dirty="0">
                <a:solidFill>
                  <a:schemeClr val="bg1"/>
                </a:solidFill>
              </a:rPr>
              <a:t>1985</a:t>
            </a:r>
          </a:p>
        </p:txBody>
      </p:sp>
      <p:sp>
        <p:nvSpPr>
          <p:cNvPr id="17" name="TextBox 16">
            <a:extLst>
              <a:ext uri="{FF2B5EF4-FFF2-40B4-BE49-F238E27FC236}">
                <a16:creationId xmlns:a16="http://schemas.microsoft.com/office/drawing/2014/main" id="{A87BB7FD-EEA7-C6E2-2091-6FCBF3E97C21}"/>
              </a:ext>
            </a:extLst>
          </p:cNvPr>
          <p:cNvSpPr txBox="1"/>
          <p:nvPr/>
        </p:nvSpPr>
        <p:spPr>
          <a:xfrm>
            <a:off x="8262183" y="68581"/>
            <a:ext cx="1322763" cy="584775"/>
          </a:xfrm>
          <a:prstGeom prst="rect">
            <a:avLst/>
          </a:prstGeom>
          <a:noFill/>
        </p:spPr>
        <p:txBody>
          <a:bodyPr wrap="square" rtlCol="0">
            <a:spAutoFit/>
          </a:bodyPr>
          <a:lstStyle/>
          <a:p>
            <a:r>
              <a:rPr lang="en-US" sz="3200" b="1" dirty="0">
                <a:solidFill>
                  <a:schemeClr val="bg1"/>
                </a:solidFill>
              </a:rPr>
              <a:t>1995</a:t>
            </a:r>
          </a:p>
        </p:txBody>
      </p:sp>
      <p:sp>
        <p:nvSpPr>
          <p:cNvPr id="18" name="TextBox 17">
            <a:extLst>
              <a:ext uri="{FF2B5EF4-FFF2-40B4-BE49-F238E27FC236}">
                <a16:creationId xmlns:a16="http://schemas.microsoft.com/office/drawing/2014/main" id="{4AD013C1-FEE2-C39E-5850-4B970FFCE1D5}"/>
              </a:ext>
            </a:extLst>
          </p:cNvPr>
          <p:cNvSpPr txBox="1"/>
          <p:nvPr/>
        </p:nvSpPr>
        <p:spPr>
          <a:xfrm>
            <a:off x="108872" y="3260270"/>
            <a:ext cx="1322763" cy="584775"/>
          </a:xfrm>
          <a:prstGeom prst="rect">
            <a:avLst/>
          </a:prstGeom>
          <a:noFill/>
        </p:spPr>
        <p:txBody>
          <a:bodyPr wrap="square" rtlCol="0">
            <a:spAutoFit/>
          </a:bodyPr>
          <a:lstStyle/>
          <a:p>
            <a:r>
              <a:rPr lang="en-US" sz="3200" b="1" dirty="0">
                <a:solidFill>
                  <a:schemeClr val="bg1"/>
                </a:solidFill>
              </a:rPr>
              <a:t>2005</a:t>
            </a:r>
          </a:p>
        </p:txBody>
      </p:sp>
      <p:sp>
        <p:nvSpPr>
          <p:cNvPr id="19" name="TextBox 18">
            <a:extLst>
              <a:ext uri="{FF2B5EF4-FFF2-40B4-BE49-F238E27FC236}">
                <a16:creationId xmlns:a16="http://schemas.microsoft.com/office/drawing/2014/main" id="{0546A0A7-413F-F20E-08FD-2877CE0BCBCC}"/>
              </a:ext>
            </a:extLst>
          </p:cNvPr>
          <p:cNvSpPr txBox="1"/>
          <p:nvPr/>
        </p:nvSpPr>
        <p:spPr>
          <a:xfrm>
            <a:off x="8262183" y="3250144"/>
            <a:ext cx="1322763" cy="584775"/>
          </a:xfrm>
          <a:prstGeom prst="rect">
            <a:avLst/>
          </a:prstGeom>
          <a:noFill/>
        </p:spPr>
        <p:txBody>
          <a:bodyPr wrap="square" rtlCol="0">
            <a:spAutoFit/>
          </a:bodyPr>
          <a:lstStyle/>
          <a:p>
            <a:r>
              <a:rPr lang="en-US" sz="3200" b="1" dirty="0">
                <a:solidFill>
                  <a:schemeClr val="bg1"/>
                </a:solidFill>
              </a:rPr>
              <a:t>2022</a:t>
            </a:r>
          </a:p>
        </p:txBody>
      </p:sp>
      <p:sp>
        <p:nvSpPr>
          <p:cNvPr id="20" name="Rectangle 19">
            <a:extLst>
              <a:ext uri="{FF2B5EF4-FFF2-40B4-BE49-F238E27FC236}">
                <a16:creationId xmlns:a16="http://schemas.microsoft.com/office/drawing/2014/main" id="{4299ECAB-A2EC-48D9-BD14-17120FAD8298}"/>
              </a:ext>
            </a:extLst>
          </p:cNvPr>
          <p:cNvSpPr/>
          <p:nvPr/>
        </p:nvSpPr>
        <p:spPr>
          <a:xfrm>
            <a:off x="4925655" y="6319630"/>
            <a:ext cx="2481909" cy="4001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F94584F-29FD-2A90-647F-4FF68177F89D}"/>
              </a:ext>
            </a:extLst>
          </p:cNvPr>
          <p:cNvSpPr txBox="1"/>
          <p:nvPr/>
        </p:nvSpPr>
        <p:spPr>
          <a:xfrm>
            <a:off x="4903247" y="6319630"/>
            <a:ext cx="3769982" cy="400110"/>
          </a:xfrm>
          <a:prstGeom prst="rect">
            <a:avLst/>
          </a:prstGeom>
          <a:noFill/>
        </p:spPr>
        <p:txBody>
          <a:bodyPr wrap="square" rtlCol="0">
            <a:spAutoFit/>
          </a:bodyPr>
          <a:lstStyle/>
          <a:p>
            <a:r>
              <a:rPr lang="en-US" sz="2000" b="1" dirty="0">
                <a:solidFill>
                  <a:schemeClr val="bg1"/>
                </a:solidFill>
              </a:rPr>
              <a:t>$540,000 ($557,200)</a:t>
            </a:r>
          </a:p>
        </p:txBody>
      </p:sp>
      <p:sp>
        <p:nvSpPr>
          <p:cNvPr id="21" name="TextBox 20">
            <a:extLst>
              <a:ext uri="{FF2B5EF4-FFF2-40B4-BE49-F238E27FC236}">
                <a16:creationId xmlns:a16="http://schemas.microsoft.com/office/drawing/2014/main" id="{F5881222-DCD0-9FF3-A153-AA88D4B5DEA6}"/>
              </a:ext>
            </a:extLst>
          </p:cNvPr>
          <p:cNvSpPr txBox="1"/>
          <p:nvPr/>
        </p:nvSpPr>
        <p:spPr>
          <a:xfrm>
            <a:off x="9584945" y="5274164"/>
            <a:ext cx="3875287" cy="553998"/>
          </a:xfrm>
          <a:prstGeom prst="rect">
            <a:avLst/>
          </a:prstGeom>
          <a:noFill/>
        </p:spPr>
        <p:txBody>
          <a:bodyPr wrap="square" rtlCol="0">
            <a:spAutoFit/>
          </a:bodyPr>
          <a:lstStyle/>
          <a:p>
            <a:r>
              <a:rPr lang="en-US" b="1" dirty="0"/>
              <a:t>$Avg New Home Price</a:t>
            </a:r>
          </a:p>
          <a:p>
            <a:r>
              <a:rPr lang="en-US" sz="1200" b="1" dirty="0"/>
              <a:t>($Inflation Adjusted 2023 Dollars)</a:t>
            </a:r>
          </a:p>
        </p:txBody>
      </p:sp>
    </p:spTree>
    <p:extLst>
      <p:ext uri="{BB962C8B-B14F-4D97-AF65-F5344CB8AC3E}">
        <p14:creationId xmlns:p14="http://schemas.microsoft.com/office/powerpoint/2010/main" val="2277972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6B80-4662-7281-F48B-3E4C381E9395}"/>
              </a:ext>
            </a:extLst>
          </p:cNvPr>
          <p:cNvSpPr>
            <a:spLocks noGrp="1"/>
          </p:cNvSpPr>
          <p:nvPr>
            <p:ph type="title"/>
          </p:nvPr>
        </p:nvSpPr>
        <p:spPr>
          <a:xfrm>
            <a:off x="153002" y="195134"/>
            <a:ext cx="3932767" cy="1142399"/>
          </a:xfrm>
        </p:spPr>
        <p:txBody>
          <a:bodyPr anchor="b">
            <a:normAutofit/>
          </a:bodyPr>
          <a:lstStyle/>
          <a:p>
            <a:r>
              <a:rPr lang="en-US" dirty="0"/>
              <a:t>Drastic Decline in Affordability</a:t>
            </a:r>
          </a:p>
        </p:txBody>
      </p:sp>
      <p:pic>
        <p:nvPicPr>
          <p:cNvPr id="3" name="Picture 2">
            <a:extLst>
              <a:ext uri="{FF2B5EF4-FFF2-40B4-BE49-F238E27FC236}">
                <a16:creationId xmlns:a16="http://schemas.microsoft.com/office/drawing/2014/main" id="{FE648A55-C50A-2EF1-C34D-D19AEB18C338}"/>
              </a:ext>
            </a:extLst>
          </p:cNvPr>
          <p:cNvPicPr>
            <a:picLocks noChangeAspect="1"/>
          </p:cNvPicPr>
          <p:nvPr/>
        </p:nvPicPr>
        <p:blipFill>
          <a:blip r:embed="rId2"/>
          <a:stretch>
            <a:fillRect/>
          </a:stretch>
        </p:blipFill>
        <p:spPr>
          <a:xfrm>
            <a:off x="6459415" y="81515"/>
            <a:ext cx="3634062" cy="6761047"/>
          </a:xfrm>
          <a:prstGeom prst="rect">
            <a:avLst/>
          </a:prstGeom>
          <a:noFill/>
        </p:spPr>
      </p:pic>
      <p:sp>
        <p:nvSpPr>
          <p:cNvPr id="8" name="Text Placeholder 3">
            <a:extLst>
              <a:ext uri="{FF2B5EF4-FFF2-40B4-BE49-F238E27FC236}">
                <a16:creationId xmlns:a16="http://schemas.microsoft.com/office/drawing/2014/main" id="{5E87B990-4183-4651-83DF-FDAA7B381940}"/>
              </a:ext>
            </a:extLst>
          </p:cNvPr>
          <p:cNvSpPr>
            <a:spLocks noGrp="1"/>
          </p:cNvSpPr>
          <p:nvPr>
            <p:ph type="body" sz="half" idx="2"/>
          </p:nvPr>
        </p:nvSpPr>
        <p:spPr>
          <a:xfrm>
            <a:off x="-4442882" y="1602103"/>
            <a:ext cx="3932767" cy="3166286"/>
          </a:xfrm>
        </p:spPr>
        <p:txBody>
          <a:bodyPr>
            <a:normAutofit fontScale="92500"/>
          </a:bodyPr>
          <a:lstStyle/>
          <a:p>
            <a:pPr algn="l"/>
            <a:r>
              <a:rPr lang="en-US" b="0" i="0" dirty="0">
                <a:solidFill>
                  <a:schemeClr val="bg1"/>
                </a:solidFill>
                <a:effectLst/>
                <a:latin typeface="Open Sans" panose="020B0606030504020204" pitchFamily="34" charset="0"/>
              </a:rPr>
              <a:t>In 2020, a household earning $59,000 annually could comfortably afford the monthly mortgage on a typical U.S. home, spending no more than 30% of its income with a 10% down payment. That was below the U.S. median income of about $66,000, meaning more than half of American households had the financial means to afford homeownership.</a:t>
            </a:r>
          </a:p>
          <a:p>
            <a:pPr algn="l"/>
            <a:r>
              <a:rPr lang="en-US" b="0" i="0" dirty="0">
                <a:solidFill>
                  <a:schemeClr val="bg1"/>
                </a:solidFill>
                <a:effectLst/>
                <a:latin typeface="Open Sans" panose="020B0606030504020204" pitchFamily="34" charset="0"/>
              </a:rPr>
              <a:t>Now, the roughly $106,500 needed to comfortably afford the mortgage payment on a typical home is well above what a typical U.S. household earns each year, estimated at about $81,000.  </a:t>
            </a:r>
          </a:p>
          <a:p>
            <a:endParaRPr lang="en-US" dirty="0">
              <a:solidFill>
                <a:schemeClr val="bg1"/>
              </a:solidFill>
            </a:endParaRPr>
          </a:p>
        </p:txBody>
      </p:sp>
      <p:grpSp>
        <p:nvGrpSpPr>
          <p:cNvPr id="11" name="Group 10">
            <a:extLst>
              <a:ext uri="{FF2B5EF4-FFF2-40B4-BE49-F238E27FC236}">
                <a16:creationId xmlns:a16="http://schemas.microsoft.com/office/drawing/2014/main" id="{B0D49208-6526-CE16-0819-3CD26CA336B7}"/>
              </a:ext>
            </a:extLst>
          </p:cNvPr>
          <p:cNvGrpSpPr/>
          <p:nvPr/>
        </p:nvGrpSpPr>
        <p:grpSpPr>
          <a:xfrm>
            <a:off x="153002" y="1337533"/>
            <a:ext cx="4864567" cy="2889137"/>
            <a:chOff x="153002" y="2270845"/>
            <a:chExt cx="4864567" cy="2889137"/>
          </a:xfrm>
        </p:grpSpPr>
        <p:pic>
          <p:nvPicPr>
            <p:cNvPr id="6" name="Graphic 5" descr="House with solid fill">
              <a:extLst>
                <a:ext uri="{FF2B5EF4-FFF2-40B4-BE49-F238E27FC236}">
                  <a16:creationId xmlns:a16="http://schemas.microsoft.com/office/drawing/2014/main" id="{291EDF76-6EF0-F537-C3AA-3E0D94415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002" y="2270845"/>
              <a:ext cx="1142399" cy="1142399"/>
            </a:xfrm>
            <a:prstGeom prst="rect">
              <a:avLst/>
            </a:prstGeom>
          </p:spPr>
        </p:pic>
        <p:sp>
          <p:nvSpPr>
            <p:cNvPr id="7" name="TextBox 6">
              <a:extLst>
                <a:ext uri="{FF2B5EF4-FFF2-40B4-BE49-F238E27FC236}">
                  <a16:creationId xmlns:a16="http://schemas.microsoft.com/office/drawing/2014/main" id="{E42B0458-41D8-124C-0AA2-0310B5A0BAF8}"/>
                </a:ext>
              </a:extLst>
            </p:cNvPr>
            <p:cNvSpPr txBox="1"/>
            <p:nvPr/>
          </p:nvSpPr>
          <p:spPr>
            <a:xfrm>
              <a:off x="1307470" y="2403231"/>
              <a:ext cx="3634062" cy="923330"/>
            </a:xfrm>
            <a:prstGeom prst="rect">
              <a:avLst/>
            </a:prstGeom>
            <a:noFill/>
          </p:spPr>
          <p:txBody>
            <a:bodyPr wrap="square" rtlCol="0">
              <a:spAutoFit/>
            </a:bodyPr>
            <a:lstStyle/>
            <a:p>
              <a:r>
                <a:rPr lang="en-US" dirty="0"/>
                <a:t>2020 Mortgage Affordability</a:t>
              </a:r>
            </a:p>
            <a:p>
              <a:endParaRPr lang="en-US" dirty="0"/>
            </a:p>
            <a:p>
              <a:r>
                <a:rPr lang="en-US" dirty="0"/>
                <a:t>$59,000</a:t>
              </a:r>
            </a:p>
          </p:txBody>
        </p:sp>
        <p:pic>
          <p:nvPicPr>
            <p:cNvPr id="9" name="Graphic 8" descr="House with solid fill">
              <a:extLst>
                <a:ext uri="{FF2B5EF4-FFF2-40B4-BE49-F238E27FC236}">
                  <a16:creationId xmlns:a16="http://schemas.microsoft.com/office/drawing/2014/main" id="{0B51AD35-5A04-BAA2-7CA5-9D014FEA22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002" y="4017583"/>
              <a:ext cx="1142399" cy="1142399"/>
            </a:xfrm>
            <a:prstGeom prst="rect">
              <a:avLst/>
            </a:prstGeom>
          </p:spPr>
        </p:pic>
        <p:sp>
          <p:nvSpPr>
            <p:cNvPr id="10" name="TextBox 9">
              <a:extLst>
                <a:ext uri="{FF2B5EF4-FFF2-40B4-BE49-F238E27FC236}">
                  <a16:creationId xmlns:a16="http://schemas.microsoft.com/office/drawing/2014/main" id="{7EADD6F6-E29C-892C-9AC5-40B00E2B8A91}"/>
                </a:ext>
              </a:extLst>
            </p:cNvPr>
            <p:cNvSpPr txBox="1"/>
            <p:nvPr/>
          </p:nvSpPr>
          <p:spPr>
            <a:xfrm>
              <a:off x="1383507" y="4132330"/>
              <a:ext cx="3634062" cy="923330"/>
            </a:xfrm>
            <a:prstGeom prst="rect">
              <a:avLst/>
            </a:prstGeom>
            <a:noFill/>
          </p:spPr>
          <p:txBody>
            <a:bodyPr wrap="square" rtlCol="0">
              <a:spAutoFit/>
            </a:bodyPr>
            <a:lstStyle/>
            <a:p>
              <a:r>
                <a:rPr lang="en-US" dirty="0"/>
                <a:t>2023 Mortgage Affordability</a:t>
              </a:r>
            </a:p>
            <a:p>
              <a:endParaRPr lang="en-US" dirty="0"/>
            </a:p>
            <a:p>
              <a:r>
                <a:rPr lang="en-US" dirty="0"/>
                <a:t>$106,500</a:t>
              </a:r>
            </a:p>
          </p:txBody>
        </p:sp>
      </p:grpSp>
      <p:sp>
        <p:nvSpPr>
          <p:cNvPr id="12" name="Speech Bubble: Rectangle with Corners Rounded 11">
            <a:extLst>
              <a:ext uri="{FF2B5EF4-FFF2-40B4-BE49-F238E27FC236}">
                <a16:creationId xmlns:a16="http://schemas.microsoft.com/office/drawing/2014/main" id="{94BC6FC5-12C3-AC12-AA8D-018902B87B1F}"/>
              </a:ext>
            </a:extLst>
          </p:cNvPr>
          <p:cNvSpPr/>
          <p:nvPr/>
        </p:nvSpPr>
        <p:spPr>
          <a:xfrm>
            <a:off x="237566" y="4807156"/>
            <a:ext cx="5773869" cy="1443679"/>
          </a:xfrm>
          <a:prstGeom prst="wedgeRoundRectCallout">
            <a:avLst>
              <a:gd name="adj1" fmla="val -51289"/>
              <a:gd name="adj2" fmla="val 62500"/>
              <a:gd name="adj3" fmla="val 16667"/>
            </a:avLst>
          </a:prstGeom>
          <a:solidFill>
            <a:srgbClr val="0030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0073DF-EE36-2C73-832E-5A8A39863BAE}"/>
              </a:ext>
            </a:extLst>
          </p:cNvPr>
          <p:cNvSpPr txBox="1"/>
          <p:nvPr/>
        </p:nvSpPr>
        <p:spPr>
          <a:xfrm>
            <a:off x="568316" y="4807156"/>
            <a:ext cx="5363307" cy="1384995"/>
          </a:xfrm>
          <a:prstGeom prst="rect">
            <a:avLst/>
          </a:prstGeom>
          <a:noFill/>
        </p:spPr>
        <p:txBody>
          <a:bodyPr wrap="square">
            <a:spAutoFit/>
          </a:bodyPr>
          <a:lstStyle/>
          <a:p>
            <a:r>
              <a:rPr lang="en-US" sz="2800" b="1" i="0" dirty="0">
                <a:solidFill>
                  <a:schemeClr val="bg1"/>
                </a:solidFill>
                <a:effectLst/>
                <a:latin typeface="ui-sans-serif"/>
              </a:rPr>
              <a:t>Zillow: Income needed to comfortably afford a home is up 80% since 2020!</a:t>
            </a:r>
            <a:endParaRPr lang="en-US" sz="2800" dirty="0">
              <a:solidFill>
                <a:schemeClr val="bg1"/>
              </a:solidFill>
            </a:endParaRPr>
          </a:p>
        </p:txBody>
      </p:sp>
    </p:spTree>
    <p:extLst>
      <p:ext uri="{BB962C8B-B14F-4D97-AF65-F5344CB8AC3E}">
        <p14:creationId xmlns:p14="http://schemas.microsoft.com/office/powerpoint/2010/main" val="1232235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1615440" y="1665663"/>
            <a:ext cx="9398000" cy="2643890"/>
          </a:xfrm>
          <a:prstGeom prst="rect">
            <a:avLst/>
          </a:prstGeom>
        </p:spPr>
        <p:txBody>
          <a:bodyPr wrap="square">
            <a:normAutofit/>
          </a:bodyPr>
          <a:lstStyle/>
          <a:p>
            <a:pPr algn="ctr"/>
            <a:r>
              <a:rPr lang="en-US" dirty="0">
                <a:solidFill>
                  <a:schemeClr val="tx2"/>
                </a:solidFill>
              </a:rPr>
              <a:t>ATTRACTING INVESTMENT</a:t>
            </a:r>
            <a:br>
              <a:rPr lang="en-US" dirty="0">
                <a:solidFill>
                  <a:schemeClr val="tx2"/>
                </a:solidFill>
              </a:rPr>
            </a:br>
            <a:br>
              <a:rPr lang="en-US" dirty="0">
                <a:solidFill>
                  <a:schemeClr val="tx2"/>
                </a:solidFill>
              </a:rPr>
            </a:br>
            <a:r>
              <a:rPr lang="en-US" sz="2800" dirty="0">
                <a:solidFill>
                  <a:srgbClr val="857437"/>
                </a:solidFill>
              </a:rPr>
              <a:t>Utilizing Data to Demonstrate Needs</a:t>
            </a:r>
            <a:endParaRPr lang="en-US" dirty="0">
              <a:solidFill>
                <a:srgbClr val="857437"/>
              </a:solidFill>
            </a:endParaRPr>
          </a:p>
        </p:txBody>
      </p:sp>
      <p:sp>
        <p:nvSpPr>
          <p:cNvPr id="6" name="Rectangle 5">
            <a:extLst>
              <a:ext uri="{FF2B5EF4-FFF2-40B4-BE49-F238E27FC236}">
                <a16:creationId xmlns:a16="http://schemas.microsoft.com/office/drawing/2014/main" id="{2C5BCCCF-B400-8744-BA61-F276B7003F40}"/>
              </a:ext>
            </a:extLst>
          </p:cNvPr>
          <p:cNvSpPr/>
          <p:nvPr/>
        </p:nvSpPr>
        <p:spPr>
          <a:xfrm>
            <a:off x="9322904" y="5718577"/>
            <a:ext cx="2673626" cy="930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731657-76DD-0645-2891-E95CDB416926}"/>
              </a:ext>
            </a:extLst>
          </p:cNvPr>
          <p:cNvPicPr>
            <a:picLocks noChangeAspect="1"/>
          </p:cNvPicPr>
          <p:nvPr/>
        </p:nvPicPr>
        <p:blipFill>
          <a:blip r:embed="rId3"/>
          <a:stretch>
            <a:fillRect/>
          </a:stretch>
        </p:blipFill>
        <p:spPr>
          <a:xfrm>
            <a:off x="8850929" y="5892735"/>
            <a:ext cx="3120887" cy="605218"/>
          </a:xfrm>
          <a:prstGeom prst="rect">
            <a:avLst/>
          </a:prstGeom>
        </p:spPr>
      </p:pic>
      <p:sp>
        <p:nvSpPr>
          <p:cNvPr id="5" name="Subtitle 2">
            <a:extLst>
              <a:ext uri="{FF2B5EF4-FFF2-40B4-BE49-F238E27FC236}">
                <a16:creationId xmlns:a16="http://schemas.microsoft.com/office/drawing/2014/main" id="{92547797-64A9-780D-4B4C-2DB4EB447D36}"/>
              </a:ext>
            </a:extLst>
          </p:cNvPr>
          <p:cNvSpPr txBox="1">
            <a:spLocks/>
          </p:cNvSpPr>
          <p:nvPr/>
        </p:nvSpPr>
        <p:spPr>
          <a:xfrm>
            <a:off x="195470" y="6372736"/>
            <a:ext cx="7636966" cy="413683"/>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nSpc>
                <a:spcPct val="100000"/>
              </a:lnSpc>
            </a:pPr>
            <a:r>
              <a:rPr lang="en-US" sz="2200" dirty="0"/>
              <a:t>ENGINEERING </a:t>
            </a:r>
            <a:r>
              <a:rPr lang="en-US" sz="2200" b="1" i="1" dirty="0">
                <a:solidFill>
                  <a:schemeClr val="tx2"/>
                </a:solidFill>
              </a:rPr>
              <a:t>YOUR</a:t>
            </a:r>
            <a:r>
              <a:rPr lang="en-US" sz="2200" dirty="0"/>
              <a:t> ECONOMIC DEVELOPMENT SUCCESS</a:t>
            </a:r>
          </a:p>
        </p:txBody>
      </p:sp>
    </p:spTree>
    <p:extLst>
      <p:ext uri="{BB962C8B-B14F-4D97-AF65-F5344CB8AC3E}">
        <p14:creationId xmlns:p14="http://schemas.microsoft.com/office/powerpoint/2010/main" val="3149296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5BCCCF-B400-8744-BA61-F276B7003F40}"/>
              </a:ext>
            </a:extLst>
          </p:cNvPr>
          <p:cNvSpPr/>
          <p:nvPr/>
        </p:nvSpPr>
        <p:spPr>
          <a:xfrm>
            <a:off x="9322904" y="5718577"/>
            <a:ext cx="2673626" cy="930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731657-76DD-0645-2891-E95CDB416926}"/>
              </a:ext>
            </a:extLst>
          </p:cNvPr>
          <p:cNvPicPr>
            <a:picLocks noChangeAspect="1"/>
          </p:cNvPicPr>
          <p:nvPr/>
        </p:nvPicPr>
        <p:blipFill>
          <a:blip r:embed="rId3"/>
          <a:stretch>
            <a:fillRect/>
          </a:stretch>
        </p:blipFill>
        <p:spPr>
          <a:xfrm>
            <a:off x="8850929" y="5892735"/>
            <a:ext cx="3120887" cy="605218"/>
          </a:xfrm>
          <a:prstGeom prst="rect">
            <a:avLst/>
          </a:prstGeom>
        </p:spPr>
      </p:pic>
      <p:sp>
        <p:nvSpPr>
          <p:cNvPr id="5" name="Subtitle 2">
            <a:extLst>
              <a:ext uri="{FF2B5EF4-FFF2-40B4-BE49-F238E27FC236}">
                <a16:creationId xmlns:a16="http://schemas.microsoft.com/office/drawing/2014/main" id="{92547797-64A9-780D-4B4C-2DB4EB447D36}"/>
              </a:ext>
            </a:extLst>
          </p:cNvPr>
          <p:cNvSpPr txBox="1">
            <a:spLocks/>
          </p:cNvSpPr>
          <p:nvPr/>
        </p:nvSpPr>
        <p:spPr>
          <a:xfrm>
            <a:off x="195470" y="6372736"/>
            <a:ext cx="7636966" cy="413683"/>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nSpc>
                <a:spcPct val="100000"/>
              </a:lnSpc>
            </a:pPr>
            <a:r>
              <a:rPr lang="en-US" sz="2200" dirty="0"/>
              <a:t>ENGINEERING </a:t>
            </a:r>
            <a:r>
              <a:rPr lang="en-US" sz="2200" b="1" i="1" dirty="0">
                <a:solidFill>
                  <a:schemeClr val="tx2"/>
                </a:solidFill>
              </a:rPr>
              <a:t>YOUR</a:t>
            </a:r>
            <a:r>
              <a:rPr lang="en-US" sz="2200" dirty="0"/>
              <a:t> ECONOMIC DEVELOPMENT SUCCESS</a:t>
            </a:r>
          </a:p>
        </p:txBody>
      </p:sp>
      <p:sp>
        <p:nvSpPr>
          <p:cNvPr id="7" name="Title 6">
            <a:extLst>
              <a:ext uri="{FF2B5EF4-FFF2-40B4-BE49-F238E27FC236}">
                <a16:creationId xmlns:a16="http://schemas.microsoft.com/office/drawing/2014/main" id="{2553F526-2E62-CDD9-BE36-B7A13C1FCD72}"/>
              </a:ext>
            </a:extLst>
          </p:cNvPr>
          <p:cNvSpPr>
            <a:spLocks noGrp="1"/>
          </p:cNvSpPr>
          <p:nvPr>
            <p:ph type="title"/>
          </p:nvPr>
        </p:nvSpPr>
        <p:spPr/>
        <p:txBody>
          <a:bodyPr/>
          <a:lstStyle/>
          <a:p>
            <a:r>
              <a:rPr lang="en-US" dirty="0"/>
              <a:t>Demographics &amp; </a:t>
            </a:r>
            <a:r>
              <a:rPr lang="en-US" dirty="0">
                <a:solidFill>
                  <a:srgbClr val="003057"/>
                </a:solidFill>
              </a:rPr>
              <a:t>YOUR</a:t>
            </a:r>
            <a:r>
              <a:rPr lang="en-US" dirty="0"/>
              <a:t> Housing Market</a:t>
            </a:r>
          </a:p>
        </p:txBody>
      </p:sp>
      <p:sp>
        <p:nvSpPr>
          <p:cNvPr id="8" name="Content Placeholder 7">
            <a:extLst>
              <a:ext uri="{FF2B5EF4-FFF2-40B4-BE49-F238E27FC236}">
                <a16:creationId xmlns:a16="http://schemas.microsoft.com/office/drawing/2014/main" id="{A6B8AFA0-E98D-285B-E703-0D81B19A5FFE}"/>
              </a:ext>
            </a:extLst>
          </p:cNvPr>
          <p:cNvSpPr>
            <a:spLocks noGrp="1"/>
          </p:cNvSpPr>
          <p:nvPr>
            <p:ph sz="half" idx="1"/>
          </p:nvPr>
        </p:nvSpPr>
        <p:spPr/>
        <p:txBody>
          <a:bodyPr>
            <a:normAutofit fontScale="92500" lnSpcReduction="20000"/>
          </a:bodyPr>
          <a:lstStyle/>
          <a:p>
            <a:r>
              <a:rPr lang="en-US" dirty="0"/>
              <a:t>Homeowners v Renter Data</a:t>
            </a:r>
          </a:p>
          <a:p>
            <a:pPr lvl="1"/>
            <a:r>
              <a:rPr lang="en-US" dirty="0"/>
              <a:t>Age</a:t>
            </a:r>
          </a:p>
          <a:p>
            <a:pPr lvl="1"/>
            <a:r>
              <a:rPr lang="en-US" dirty="0"/>
              <a:t>Income</a:t>
            </a:r>
          </a:p>
          <a:p>
            <a:pPr lvl="1"/>
            <a:r>
              <a:rPr lang="en-US" dirty="0"/>
              <a:t>Length of Residency</a:t>
            </a:r>
          </a:p>
          <a:p>
            <a:pPr lvl="1"/>
            <a:r>
              <a:rPr lang="en-US" dirty="0"/>
              <a:t>Future Projections</a:t>
            </a:r>
          </a:p>
          <a:p>
            <a:r>
              <a:rPr lang="en-US" dirty="0"/>
              <a:t>Existing Property Data</a:t>
            </a:r>
          </a:p>
          <a:p>
            <a:pPr lvl="1"/>
            <a:r>
              <a:rPr lang="en-US" dirty="0"/>
              <a:t>Monthly Rents</a:t>
            </a:r>
          </a:p>
          <a:p>
            <a:pPr lvl="1"/>
            <a:r>
              <a:rPr lang="en-US" dirty="0"/>
              <a:t>Layout Mix</a:t>
            </a:r>
          </a:p>
          <a:p>
            <a:pPr lvl="1"/>
            <a:r>
              <a:rPr lang="en-US" dirty="0"/>
              <a:t>Vacancy</a:t>
            </a:r>
          </a:p>
          <a:p>
            <a:r>
              <a:rPr lang="en-US" dirty="0"/>
              <a:t>Public Housing Inventory</a:t>
            </a:r>
          </a:p>
          <a:p>
            <a:r>
              <a:rPr lang="en-US" dirty="0"/>
              <a:t>Community Resident Profiles</a:t>
            </a:r>
          </a:p>
          <a:p>
            <a:r>
              <a:rPr lang="en-US" dirty="0"/>
              <a:t>Comparable Community Analysis</a:t>
            </a:r>
          </a:p>
        </p:txBody>
      </p:sp>
      <p:pic>
        <p:nvPicPr>
          <p:cNvPr id="1028" name="Picture 4" descr="Zillow logo transparent PNG - StickPNG">
            <a:extLst>
              <a:ext uri="{FF2B5EF4-FFF2-40B4-BE49-F238E27FC236}">
                <a16:creationId xmlns:a16="http://schemas.microsoft.com/office/drawing/2014/main" id="{F8F96426-A52A-CDEF-9497-8251D334F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129" y="187635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AAEF3E0-6C5F-B925-67F6-0E65780CB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608" y="1081017"/>
            <a:ext cx="28670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sri Releases Updated Land-Cover Map with New Sets of Global Data |  Business Wire">
            <a:extLst>
              <a:ext uri="{FF2B5EF4-FFF2-40B4-BE49-F238E27FC236}">
                <a16:creationId xmlns:a16="http://schemas.microsoft.com/office/drawing/2014/main" id="{33F4F4DA-14A7-7BFA-F307-1EB1359711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9791" y="3225877"/>
            <a:ext cx="3245631" cy="169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3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C0D4C3A-8C5B-43B2-A6E7-2F4B2B7C3884}"/>
              </a:ext>
            </a:extLst>
          </p:cNvPr>
          <p:cNvSpPr>
            <a:spLocks noGrp="1"/>
          </p:cNvSpPr>
          <p:nvPr>
            <p:ph type="title"/>
          </p:nvPr>
        </p:nvSpPr>
        <p:spPr>
          <a:xfrm>
            <a:off x="381000" y="404775"/>
            <a:ext cx="11430000" cy="1014761"/>
          </a:xfrm>
        </p:spPr>
        <p:txBody>
          <a:bodyPr>
            <a:normAutofit fontScale="90000"/>
          </a:bodyPr>
          <a:lstStyle/>
          <a:p>
            <a:r>
              <a:rPr lang="en-US" dirty="0"/>
              <a:t>Affordability</a:t>
            </a:r>
            <a:br>
              <a:rPr lang="en-US" dirty="0"/>
            </a:br>
            <a:r>
              <a:rPr lang="en-US" sz="2200" dirty="0">
                <a:solidFill>
                  <a:srgbClr val="003057"/>
                </a:solidFill>
              </a:rPr>
              <a:t>Understanding what’s affordable AND community incomes is key to planning sustainable investments.</a:t>
            </a:r>
            <a:br>
              <a:rPr lang="en-US" sz="2200" dirty="0">
                <a:solidFill>
                  <a:srgbClr val="003057"/>
                </a:solidFill>
              </a:rPr>
            </a:br>
            <a:endParaRPr lang="en-US" dirty="0">
              <a:solidFill>
                <a:srgbClr val="003057"/>
              </a:solidFill>
            </a:endParaRPr>
          </a:p>
        </p:txBody>
      </p:sp>
      <p:pic>
        <p:nvPicPr>
          <p:cNvPr id="5" name="Picture Placeholder 4">
            <a:extLst>
              <a:ext uri="{FF2B5EF4-FFF2-40B4-BE49-F238E27FC236}">
                <a16:creationId xmlns:a16="http://schemas.microsoft.com/office/drawing/2014/main" id="{1BA49906-0BC4-C31B-EFDF-0F7F69CED019}"/>
              </a:ext>
            </a:extLst>
          </p:cNvPr>
          <p:cNvPicPr>
            <a:picLocks noGrp="1" noChangeAspect="1"/>
          </p:cNvPicPr>
          <p:nvPr>
            <p:ph sz="half" idx="1"/>
          </p:nvPr>
        </p:nvPicPr>
        <p:blipFill>
          <a:blip r:embed="rId3"/>
          <a:stretch>
            <a:fillRect/>
          </a:stretch>
        </p:blipFill>
        <p:spPr>
          <a:xfrm>
            <a:off x="-5198221" y="596342"/>
            <a:ext cx="4698238" cy="4455102"/>
          </a:xfrm>
          <a:prstGeom prst="rect">
            <a:avLst/>
          </a:prstGeom>
          <a:noFill/>
        </p:spPr>
      </p:pic>
      <p:pic>
        <p:nvPicPr>
          <p:cNvPr id="9" name="Picture 8">
            <a:extLst>
              <a:ext uri="{FF2B5EF4-FFF2-40B4-BE49-F238E27FC236}">
                <a16:creationId xmlns:a16="http://schemas.microsoft.com/office/drawing/2014/main" id="{03EC180E-90F4-683F-A56F-3B0B16120A5E}"/>
              </a:ext>
            </a:extLst>
          </p:cNvPr>
          <p:cNvPicPr>
            <a:picLocks noChangeAspect="1"/>
          </p:cNvPicPr>
          <p:nvPr/>
        </p:nvPicPr>
        <p:blipFill>
          <a:blip r:embed="rId4"/>
          <a:stretch>
            <a:fillRect/>
          </a:stretch>
        </p:blipFill>
        <p:spPr>
          <a:xfrm>
            <a:off x="1124957" y="1576166"/>
            <a:ext cx="3658955" cy="4079525"/>
          </a:xfrm>
          <a:prstGeom prst="rect">
            <a:avLst/>
          </a:prstGeom>
        </p:spPr>
      </p:pic>
      <p:sp>
        <p:nvSpPr>
          <p:cNvPr id="11" name="TextBox 10">
            <a:extLst>
              <a:ext uri="{FF2B5EF4-FFF2-40B4-BE49-F238E27FC236}">
                <a16:creationId xmlns:a16="http://schemas.microsoft.com/office/drawing/2014/main" id="{DE29A70A-C850-8E90-A246-2F381E4F516D}"/>
              </a:ext>
            </a:extLst>
          </p:cNvPr>
          <p:cNvSpPr txBox="1"/>
          <p:nvPr/>
        </p:nvSpPr>
        <p:spPr>
          <a:xfrm>
            <a:off x="5938345" y="1660634"/>
            <a:ext cx="4813738" cy="2308324"/>
          </a:xfrm>
          <a:prstGeom prst="rect">
            <a:avLst/>
          </a:prstGeom>
          <a:noFill/>
        </p:spPr>
        <p:txBody>
          <a:bodyPr wrap="square" rtlCol="0">
            <a:spAutoFit/>
          </a:bodyPr>
          <a:lstStyle/>
          <a:p>
            <a:r>
              <a:rPr lang="en-US" dirty="0"/>
              <a:t>Monthly Payment = $ 2,788</a:t>
            </a:r>
          </a:p>
          <a:p>
            <a:endParaRPr lang="en-US" dirty="0"/>
          </a:p>
          <a:p>
            <a:r>
              <a:rPr lang="en-US" dirty="0"/>
              <a:t>Requires Annual HH Income of $110,000</a:t>
            </a:r>
          </a:p>
          <a:p>
            <a:endParaRPr lang="en-US" dirty="0"/>
          </a:p>
          <a:p>
            <a:endParaRPr lang="en-US" dirty="0"/>
          </a:p>
          <a:p>
            <a:r>
              <a:rPr lang="en-US" dirty="0"/>
              <a:t>Georgia Median Home Price = $358,000</a:t>
            </a:r>
          </a:p>
          <a:p>
            <a:endParaRPr lang="en-US" dirty="0"/>
          </a:p>
          <a:p>
            <a:r>
              <a:rPr lang="en-US" dirty="0"/>
              <a:t>Georgia Median HH Income = $61,224</a:t>
            </a:r>
          </a:p>
        </p:txBody>
      </p:sp>
    </p:spTree>
    <p:extLst>
      <p:ext uri="{BB962C8B-B14F-4D97-AF65-F5344CB8AC3E}">
        <p14:creationId xmlns:p14="http://schemas.microsoft.com/office/powerpoint/2010/main" val="196590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FEABE-FF12-728E-6B37-A8BDDA002E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BF3D9C5-3F01-284D-B985-1ABE9FE2CC3B}"/>
              </a:ext>
            </a:extLst>
          </p:cNvPr>
          <p:cNvSpPr/>
          <p:nvPr/>
        </p:nvSpPr>
        <p:spPr>
          <a:xfrm>
            <a:off x="9322904" y="5718577"/>
            <a:ext cx="2673626" cy="930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FBB8B4D-DBB7-E15F-FC5D-12A5FC6CFEE9}"/>
              </a:ext>
            </a:extLst>
          </p:cNvPr>
          <p:cNvPicPr>
            <a:picLocks noChangeAspect="1"/>
          </p:cNvPicPr>
          <p:nvPr/>
        </p:nvPicPr>
        <p:blipFill>
          <a:blip r:embed="rId3"/>
          <a:stretch>
            <a:fillRect/>
          </a:stretch>
        </p:blipFill>
        <p:spPr>
          <a:xfrm>
            <a:off x="8850929" y="5892735"/>
            <a:ext cx="3120887" cy="605218"/>
          </a:xfrm>
          <a:prstGeom prst="rect">
            <a:avLst/>
          </a:prstGeom>
        </p:spPr>
      </p:pic>
      <p:sp>
        <p:nvSpPr>
          <p:cNvPr id="5" name="Subtitle 2">
            <a:extLst>
              <a:ext uri="{FF2B5EF4-FFF2-40B4-BE49-F238E27FC236}">
                <a16:creationId xmlns:a16="http://schemas.microsoft.com/office/drawing/2014/main" id="{21B677BB-1F41-6267-1B55-4503D0583902}"/>
              </a:ext>
            </a:extLst>
          </p:cNvPr>
          <p:cNvSpPr txBox="1">
            <a:spLocks/>
          </p:cNvSpPr>
          <p:nvPr/>
        </p:nvSpPr>
        <p:spPr>
          <a:xfrm>
            <a:off x="195470" y="6372736"/>
            <a:ext cx="7636966" cy="413683"/>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nSpc>
                <a:spcPct val="100000"/>
              </a:lnSpc>
            </a:pPr>
            <a:r>
              <a:rPr lang="en-US" sz="2200" dirty="0"/>
              <a:t>ENGINEERING </a:t>
            </a:r>
            <a:r>
              <a:rPr lang="en-US" sz="2200" b="1" i="1" dirty="0">
                <a:solidFill>
                  <a:schemeClr val="tx2"/>
                </a:solidFill>
              </a:rPr>
              <a:t>YOUR</a:t>
            </a:r>
            <a:r>
              <a:rPr lang="en-US" sz="2200" dirty="0"/>
              <a:t> ECONOMIC DEVELOPMENT SUCCESS</a:t>
            </a:r>
          </a:p>
        </p:txBody>
      </p:sp>
      <p:sp>
        <p:nvSpPr>
          <p:cNvPr id="7" name="Title 6">
            <a:extLst>
              <a:ext uri="{FF2B5EF4-FFF2-40B4-BE49-F238E27FC236}">
                <a16:creationId xmlns:a16="http://schemas.microsoft.com/office/drawing/2014/main" id="{E27BB5CE-0A77-C19F-650D-57E145A59416}"/>
              </a:ext>
            </a:extLst>
          </p:cNvPr>
          <p:cNvSpPr>
            <a:spLocks noGrp="1"/>
          </p:cNvSpPr>
          <p:nvPr>
            <p:ph type="title"/>
          </p:nvPr>
        </p:nvSpPr>
        <p:spPr/>
        <p:txBody>
          <a:bodyPr/>
          <a:lstStyle/>
          <a:p>
            <a:r>
              <a:rPr lang="en-US" dirty="0"/>
              <a:t>Income Visualization</a:t>
            </a:r>
          </a:p>
        </p:txBody>
      </p:sp>
      <p:pic>
        <p:nvPicPr>
          <p:cNvPr id="4" name="Picture 3" descr="A black and white screen with black text&#10;&#10;Description automatically generated">
            <a:extLst>
              <a:ext uri="{FF2B5EF4-FFF2-40B4-BE49-F238E27FC236}">
                <a16:creationId xmlns:a16="http://schemas.microsoft.com/office/drawing/2014/main" id="{4921C8B1-439B-287D-6E55-AAD83DE72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894" y="2242277"/>
            <a:ext cx="8677260" cy="2057889"/>
          </a:xfrm>
          <a:prstGeom prst="rect">
            <a:avLst/>
          </a:prstGeom>
        </p:spPr>
      </p:pic>
      <p:pic>
        <p:nvPicPr>
          <p:cNvPr id="2" name="Picture 1">
            <a:extLst>
              <a:ext uri="{FF2B5EF4-FFF2-40B4-BE49-F238E27FC236}">
                <a16:creationId xmlns:a16="http://schemas.microsoft.com/office/drawing/2014/main" id="{DC8F411F-ACCD-7CA5-451A-6CE57B0D4CCB}"/>
              </a:ext>
            </a:extLst>
          </p:cNvPr>
          <p:cNvPicPr>
            <a:picLocks noChangeAspect="1"/>
          </p:cNvPicPr>
          <p:nvPr/>
        </p:nvPicPr>
        <p:blipFill rotWithShape="1">
          <a:blip r:embed="rId5">
            <a:alphaModFix amt="35000"/>
          </a:blip>
          <a:srcRect b="7558"/>
          <a:stretch/>
        </p:blipFill>
        <p:spPr>
          <a:xfrm>
            <a:off x="2099529" y="3674462"/>
            <a:ext cx="1685925" cy="2509466"/>
          </a:xfrm>
          <a:prstGeom prst="rect">
            <a:avLst/>
          </a:prstGeom>
        </p:spPr>
      </p:pic>
      <p:pic>
        <p:nvPicPr>
          <p:cNvPr id="3" name="Picture 2">
            <a:extLst>
              <a:ext uri="{FF2B5EF4-FFF2-40B4-BE49-F238E27FC236}">
                <a16:creationId xmlns:a16="http://schemas.microsoft.com/office/drawing/2014/main" id="{B098D480-07A0-5D7A-4FE3-DE1C23823BEE}"/>
              </a:ext>
            </a:extLst>
          </p:cNvPr>
          <p:cNvPicPr>
            <a:picLocks noChangeAspect="1"/>
          </p:cNvPicPr>
          <p:nvPr/>
        </p:nvPicPr>
        <p:blipFill>
          <a:blip r:embed="rId6">
            <a:alphaModFix amt="35000"/>
          </a:blip>
          <a:stretch>
            <a:fillRect/>
          </a:stretch>
        </p:blipFill>
        <p:spPr>
          <a:xfrm>
            <a:off x="4657358" y="1215483"/>
            <a:ext cx="2619375" cy="1743075"/>
          </a:xfrm>
          <a:prstGeom prst="rect">
            <a:avLst/>
          </a:prstGeom>
        </p:spPr>
      </p:pic>
      <p:pic>
        <p:nvPicPr>
          <p:cNvPr id="8" name="Picture 7">
            <a:extLst>
              <a:ext uri="{FF2B5EF4-FFF2-40B4-BE49-F238E27FC236}">
                <a16:creationId xmlns:a16="http://schemas.microsoft.com/office/drawing/2014/main" id="{D6333910-34DD-B7A4-9720-D21546D64E94}"/>
              </a:ext>
            </a:extLst>
          </p:cNvPr>
          <p:cNvPicPr>
            <a:picLocks noChangeAspect="1"/>
          </p:cNvPicPr>
          <p:nvPr/>
        </p:nvPicPr>
        <p:blipFill>
          <a:blip r:embed="rId7">
            <a:alphaModFix amt="35000"/>
          </a:blip>
          <a:stretch>
            <a:fillRect/>
          </a:stretch>
        </p:blipFill>
        <p:spPr>
          <a:xfrm>
            <a:off x="6624959" y="3674462"/>
            <a:ext cx="2414954" cy="2414954"/>
          </a:xfrm>
          <a:prstGeom prst="rect">
            <a:avLst/>
          </a:prstGeom>
        </p:spPr>
      </p:pic>
      <p:pic>
        <p:nvPicPr>
          <p:cNvPr id="2050" name="Picture 2" descr="5 Things Truck Drivers Want You to Know - Source One">
            <a:extLst>
              <a:ext uri="{FF2B5EF4-FFF2-40B4-BE49-F238E27FC236}">
                <a16:creationId xmlns:a16="http://schemas.microsoft.com/office/drawing/2014/main" id="{DA1E95F0-312F-8DC6-8CBC-52DD58312F10}"/>
              </a:ext>
            </a:extLst>
          </p:cNvPr>
          <p:cNvPicPr>
            <a:picLocks noChangeAspect="1" noChangeArrowheads="1"/>
          </p:cNvPicPr>
          <p:nvPr/>
        </p:nvPicPr>
        <p:blipFill>
          <a:blip r:embed="rId8">
            <a:alphaModFix amt="35000"/>
            <a:extLst>
              <a:ext uri="{28A0092B-C50C-407E-A947-70E740481C1C}">
                <a14:useLocalDpi xmlns:a14="http://schemas.microsoft.com/office/drawing/2010/main" val="0"/>
              </a:ext>
            </a:extLst>
          </a:blip>
          <a:srcRect/>
          <a:stretch>
            <a:fillRect/>
          </a:stretch>
        </p:blipFill>
        <p:spPr bwMode="auto">
          <a:xfrm>
            <a:off x="8572500" y="1405258"/>
            <a:ext cx="32385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89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18D9-39F5-D2F9-CB15-26C820632A31}"/>
              </a:ext>
            </a:extLst>
          </p:cNvPr>
          <p:cNvSpPr>
            <a:spLocks noGrp="1"/>
          </p:cNvSpPr>
          <p:nvPr>
            <p:ph type="title"/>
          </p:nvPr>
        </p:nvSpPr>
        <p:spPr/>
        <p:txBody>
          <a:bodyPr/>
          <a:lstStyle/>
          <a:p>
            <a:r>
              <a:rPr lang="en-US" dirty="0"/>
              <a:t>Size Mismatch</a:t>
            </a:r>
          </a:p>
        </p:txBody>
      </p:sp>
      <p:graphicFrame>
        <p:nvGraphicFramePr>
          <p:cNvPr id="8" name="Content Placeholder 7">
            <a:extLst>
              <a:ext uri="{FF2B5EF4-FFF2-40B4-BE49-F238E27FC236}">
                <a16:creationId xmlns:a16="http://schemas.microsoft.com/office/drawing/2014/main" id="{4C3D9C6C-C986-A9AC-FCC5-0BB5124D06AE}"/>
              </a:ext>
            </a:extLst>
          </p:cNvPr>
          <p:cNvGraphicFramePr>
            <a:graphicFrameLocks noGrp="1"/>
          </p:cNvGraphicFramePr>
          <p:nvPr>
            <p:ph sz="half" idx="1"/>
            <p:extLst>
              <p:ext uri="{D42A27DB-BD31-4B8C-83A1-F6EECF244321}">
                <p14:modId xmlns:p14="http://schemas.microsoft.com/office/powerpoint/2010/main" val="1844369010"/>
              </p:ext>
            </p:extLst>
          </p:nvPr>
        </p:nvGraphicFramePr>
        <p:xfrm>
          <a:off x="379413" y="1790456"/>
          <a:ext cx="5614987" cy="4224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a:extLst>
              <a:ext uri="{FF2B5EF4-FFF2-40B4-BE49-F238E27FC236}">
                <a16:creationId xmlns:a16="http://schemas.microsoft.com/office/drawing/2014/main" id="{531CD443-8B6D-9833-0ACF-1A2C8F6A047D}"/>
              </a:ext>
            </a:extLst>
          </p:cNvPr>
          <p:cNvGraphicFramePr>
            <a:graphicFrameLocks noGrp="1"/>
          </p:cNvGraphicFramePr>
          <p:nvPr>
            <p:ph sz="half" idx="2"/>
            <p:extLst>
              <p:ext uri="{D42A27DB-BD31-4B8C-83A1-F6EECF244321}">
                <p14:modId xmlns:p14="http://schemas.microsoft.com/office/powerpoint/2010/main" val="1289397882"/>
              </p:ext>
            </p:extLst>
          </p:nvPr>
        </p:nvGraphicFramePr>
        <p:xfrm>
          <a:off x="6197602" y="1674812"/>
          <a:ext cx="5035062" cy="35083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F229258-F5C0-13FD-F960-39538C09218E}"/>
              </a:ext>
            </a:extLst>
          </p:cNvPr>
          <p:cNvSpPr txBox="1"/>
          <p:nvPr/>
        </p:nvSpPr>
        <p:spPr>
          <a:xfrm>
            <a:off x="6413412" y="6098022"/>
            <a:ext cx="4421714" cy="230832"/>
          </a:xfrm>
          <a:prstGeom prst="rect">
            <a:avLst/>
          </a:prstGeom>
          <a:noFill/>
        </p:spPr>
        <p:txBody>
          <a:bodyPr wrap="square">
            <a:spAutoFit/>
          </a:bodyPr>
          <a:lstStyle/>
          <a:p>
            <a:pPr marL="91440" indent="-182880"/>
            <a:r>
              <a:rPr lang="en-US" sz="900" dirty="0">
                <a:solidFill>
                  <a:schemeClr val="bg1">
                    <a:lumMod val="65000"/>
                  </a:schemeClr>
                </a:solidFill>
                <a:latin typeface="Bahnschrift"/>
                <a:ea typeface="Roboto" panose="02000000000000000000" pitchFamily="2" charset="0"/>
                <a:cs typeface="Arial" panose="020B0604020202020204" pitchFamily="34" charset="0"/>
              </a:rPr>
              <a:t>Source: Social Explorer – ACS 2021 (%-Year Estimates)</a:t>
            </a:r>
          </a:p>
        </p:txBody>
      </p:sp>
    </p:spTree>
    <p:extLst>
      <p:ext uri="{BB962C8B-B14F-4D97-AF65-F5344CB8AC3E}">
        <p14:creationId xmlns:p14="http://schemas.microsoft.com/office/powerpoint/2010/main" val="2231372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7F0BA7-41AB-3CFE-EE53-C42F8B1FB48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D0A80CB-C2DF-471A-19A7-348F196EEA9C}"/>
              </a:ext>
            </a:extLst>
          </p:cNvPr>
          <p:cNvPicPr>
            <a:picLocks noChangeAspect="1"/>
          </p:cNvPicPr>
          <p:nvPr/>
        </p:nvPicPr>
        <p:blipFill>
          <a:blip r:embed="rId3"/>
          <a:stretch>
            <a:fillRect/>
          </a:stretch>
        </p:blipFill>
        <p:spPr>
          <a:xfrm>
            <a:off x="8799995" y="6134443"/>
            <a:ext cx="3196535" cy="611319"/>
          </a:xfrm>
          <a:prstGeom prst="rect">
            <a:avLst/>
          </a:prstGeom>
        </p:spPr>
      </p:pic>
      <p:sp>
        <p:nvSpPr>
          <p:cNvPr id="6" name="Title 1">
            <a:extLst>
              <a:ext uri="{FF2B5EF4-FFF2-40B4-BE49-F238E27FC236}">
                <a16:creationId xmlns:a16="http://schemas.microsoft.com/office/drawing/2014/main" id="{96466B06-56CA-FCC5-EEF7-EB63A7CC4655}"/>
              </a:ext>
            </a:extLst>
          </p:cNvPr>
          <p:cNvSpPr>
            <a:spLocks noGrp="1"/>
          </p:cNvSpPr>
          <p:nvPr>
            <p:ph type="title"/>
          </p:nvPr>
        </p:nvSpPr>
        <p:spPr>
          <a:xfrm>
            <a:off x="631766" y="200722"/>
            <a:ext cx="11179233" cy="863307"/>
          </a:xfrm>
        </p:spPr>
        <p:txBody>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c</a:t>
            </a:r>
            <a:r>
              <a:rPr lang="en-US" sz="3600" b="1" dirty="0">
                <a:effectLst/>
                <a:latin typeface="Calibri" panose="020F0502020204030204" pitchFamily="34" charset="0"/>
                <a:ea typeface="Calibri" panose="020F0502020204030204" pitchFamily="34" charset="0"/>
                <a:cs typeface="Times New Roman" panose="02020603050405020304" pitchFamily="18" charset="0"/>
              </a:rPr>
              <a:t>edr.gatech.edu</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B2DF1E52-019F-2E8D-1F90-A0E981A50C30}"/>
              </a:ext>
            </a:extLst>
          </p:cNvPr>
          <p:cNvSpPr txBox="1"/>
          <p:nvPr/>
        </p:nvSpPr>
        <p:spPr>
          <a:xfrm>
            <a:off x="315882" y="3460312"/>
            <a:ext cx="7306889"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Economic and Fiscal Impact Assessments</a:t>
            </a:r>
          </a:p>
          <a:p>
            <a:pPr marL="342900" indent="-342900">
              <a:buFont typeface="Arial" panose="020B0604020202020204" pitchFamily="34" charset="0"/>
              <a:buChar char="•"/>
            </a:pPr>
            <a:r>
              <a:rPr lang="en-US" sz="2000" dirty="0"/>
              <a:t>Strategic Planning: City, County, Regional, State</a:t>
            </a:r>
          </a:p>
          <a:p>
            <a:pPr marL="342900" indent="-342900">
              <a:buFont typeface="Arial" panose="020B0604020202020204" pitchFamily="34" charset="0"/>
              <a:buChar char="•"/>
            </a:pPr>
            <a:r>
              <a:rPr lang="en-US" sz="2000" dirty="0"/>
              <a:t>Labor Market Analysis and Workforce Development</a:t>
            </a:r>
          </a:p>
          <a:p>
            <a:pPr marL="342900" indent="-342900">
              <a:buFont typeface="Arial" panose="020B0604020202020204" pitchFamily="34" charset="0"/>
              <a:buChar char="•"/>
            </a:pPr>
            <a:r>
              <a:rPr lang="en-US" sz="2000" dirty="0"/>
              <a:t>Cost of Community Services</a:t>
            </a:r>
          </a:p>
          <a:p>
            <a:pPr marL="342900" indent="-342900">
              <a:buFont typeface="Arial" panose="020B0604020202020204" pitchFamily="34" charset="0"/>
              <a:buChar char="•"/>
            </a:pPr>
            <a:r>
              <a:rPr lang="en-US" sz="2000" dirty="0"/>
              <a:t>Economic Recovery and Resilience</a:t>
            </a:r>
          </a:p>
          <a:p>
            <a:pPr marL="342900" indent="-342900">
              <a:buFont typeface="Arial" panose="020B0604020202020204" pitchFamily="34" charset="0"/>
              <a:buChar char="•"/>
            </a:pPr>
            <a:r>
              <a:rPr lang="en-US" sz="2000" dirty="0"/>
              <a:t>Housing Market &amp; Needs Analyses</a:t>
            </a:r>
          </a:p>
          <a:p>
            <a:pPr marL="342900" indent="-342900">
              <a:buFont typeface="Arial" panose="020B0604020202020204" pitchFamily="34" charset="0"/>
              <a:buChar char="•"/>
            </a:pPr>
            <a:r>
              <a:rPr lang="en-US" sz="2000" dirty="0"/>
              <a:t>Downtown Development and Real Estate Redevelopment</a:t>
            </a:r>
          </a:p>
          <a:p>
            <a:pPr marL="342900" indent="-342900">
              <a:buFont typeface="Arial" panose="020B0604020202020204" pitchFamily="34" charset="0"/>
              <a:buChar char="•"/>
            </a:pPr>
            <a:r>
              <a:rPr lang="en-US" sz="2000" dirty="0"/>
              <a:t>Basic Economic Development Course, IEDC</a:t>
            </a:r>
          </a:p>
          <a:p>
            <a:pPr marL="342900" indent="-342900">
              <a:buFont typeface="Arial" panose="020B0604020202020204" pitchFamily="34" charset="0"/>
              <a:buChar char="•"/>
            </a:pPr>
            <a:r>
              <a:rPr lang="en-US" sz="2000" dirty="0"/>
              <a:t>Research Assistance Grants – EDRP</a:t>
            </a:r>
          </a:p>
          <a:p>
            <a:pPr marL="342900" indent="-342900">
              <a:buFont typeface="Arial" panose="020B0604020202020204" pitchFamily="34" charset="0"/>
              <a:buChar char="•"/>
            </a:pPr>
            <a:r>
              <a:rPr lang="en-US" sz="2000" dirty="0"/>
              <a:t>Georgia Artificial Intelligence Manufacturing (GA-AIM) </a:t>
            </a:r>
          </a:p>
        </p:txBody>
      </p:sp>
    </p:spTree>
    <p:extLst>
      <p:ext uri="{BB962C8B-B14F-4D97-AF65-F5344CB8AC3E}">
        <p14:creationId xmlns:p14="http://schemas.microsoft.com/office/powerpoint/2010/main" val="3045518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47C76-67D7-8C22-ECCD-7C99B15CF6F4}"/>
              </a:ext>
            </a:extLst>
          </p:cNvPr>
          <p:cNvSpPr>
            <a:spLocks noGrp="1"/>
          </p:cNvSpPr>
          <p:nvPr>
            <p:ph type="title"/>
          </p:nvPr>
        </p:nvSpPr>
        <p:spPr/>
        <p:txBody>
          <a:bodyPr/>
          <a:lstStyle/>
          <a:p>
            <a:r>
              <a:rPr lang="en-US" dirty="0"/>
              <a:t>Using Data to Tell Your Story</a:t>
            </a:r>
          </a:p>
        </p:txBody>
      </p:sp>
      <p:sp>
        <p:nvSpPr>
          <p:cNvPr id="6" name="Text Placeholder 5">
            <a:extLst>
              <a:ext uri="{FF2B5EF4-FFF2-40B4-BE49-F238E27FC236}">
                <a16:creationId xmlns:a16="http://schemas.microsoft.com/office/drawing/2014/main" id="{7CC11F44-3646-E7F5-C733-E945D049EBDD}"/>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Are in-commuters an untapped market?</a:t>
            </a:r>
          </a:p>
          <a:p>
            <a:pPr marL="285750" indent="-285750">
              <a:buFont typeface="Arial" panose="020B0604020202020204" pitchFamily="34" charset="0"/>
              <a:buChar char="•"/>
            </a:pPr>
            <a:r>
              <a:rPr lang="en-US" dirty="0"/>
              <a:t>Consider code enforcement goals and loss of housing to demolition</a:t>
            </a:r>
          </a:p>
          <a:p>
            <a:pPr marL="285750" indent="-285750">
              <a:buFont typeface="Arial" panose="020B0604020202020204" pitchFamily="34" charset="0"/>
              <a:buChar char="•"/>
            </a:pPr>
            <a:r>
              <a:rPr lang="en-US" dirty="0"/>
              <a:t>What is the age of your housing stock?  </a:t>
            </a:r>
          </a:p>
        </p:txBody>
      </p:sp>
      <p:grpSp>
        <p:nvGrpSpPr>
          <p:cNvPr id="14" name="Group 13">
            <a:extLst>
              <a:ext uri="{FF2B5EF4-FFF2-40B4-BE49-F238E27FC236}">
                <a16:creationId xmlns:a16="http://schemas.microsoft.com/office/drawing/2014/main" id="{591FFC8D-309F-72A6-A32C-DBC93BFEC202}"/>
              </a:ext>
            </a:extLst>
          </p:cNvPr>
          <p:cNvGrpSpPr/>
          <p:nvPr/>
        </p:nvGrpSpPr>
        <p:grpSpPr>
          <a:xfrm>
            <a:off x="5913906" y="312587"/>
            <a:ext cx="5130077" cy="2816101"/>
            <a:chOff x="5497346" y="1613067"/>
            <a:chExt cx="5130077" cy="2816101"/>
          </a:xfrm>
        </p:grpSpPr>
        <p:grpSp>
          <p:nvGrpSpPr>
            <p:cNvPr id="7" name="Group 6">
              <a:extLst>
                <a:ext uri="{FF2B5EF4-FFF2-40B4-BE49-F238E27FC236}">
                  <a16:creationId xmlns:a16="http://schemas.microsoft.com/office/drawing/2014/main" id="{4CB1FF64-AEB2-A71E-3685-B78FE230A876}"/>
                </a:ext>
              </a:extLst>
            </p:cNvPr>
            <p:cNvGrpSpPr/>
            <p:nvPr/>
          </p:nvGrpSpPr>
          <p:grpSpPr>
            <a:xfrm>
              <a:off x="5497346" y="1613067"/>
              <a:ext cx="5130077" cy="2140833"/>
              <a:chOff x="176309" y="4142907"/>
              <a:chExt cx="5130077" cy="2140833"/>
            </a:xfrm>
          </p:grpSpPr>
          <p:sp>
            <p:nvSpPr>
              <p:cNvPr id="8" name="Circular Arrow 6">
                <a:extLst>
                  <a:ext uri="{FF2B5EF4-FFF2-40B4-BE49-F238E27FC236}">
                    <a16:creationId xmlns:a16="http://schemas.microsoft.com/office/drawing/2014/main" id="{FE838028-8EFD-1B6D-5C5F-90ECA94BFDD1}"/>
                  </a:ext>
                </a:extLst>
              </p:cNvPr>
              <p:cNvSpPr/>
              <p:nvPr/>
            </p:nvSpPr>
            <p:spPr>
              <a:xfrm>
                <a:off x="1561290" y="4142907"/>
                <a:ext cx="2285326" cy="2140833"/>
              </a:xfrm>
              <a:prstGeom prst="circularArrow">
                <a:avLst>
                  <a:gd name="adj1" fmla="val 12500"/>
                  <a:gd name="adj2" fmla="val 1142319"/>
                  <a:gd name="adj3" fmla="val 20457681"/>
                  <a:gd name="adj4" fmla="val 728211"/>
                  <a:gd name="adj5" fmla="val 12500"/>
                </a:avLst>
              </a:prstGeom>
              <a:solidFill>
                <a:srgbClr val="1436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4365D"/>
                    </a:solidFill>
                  </a:rPr>
                  <a:t>City of Anytown</a:t>
                </a:r>
                <a:endParaRPr lang="en-US" dirty="0">
                  <a:solidFill>
                    <a:srgbClr val="14365D"/>
                  </a:solidFill>
                </a:endParaRPr>
              </a:p>
              <a:p>
                <a:pPr algn="ctr"/>
                <a:r>
                  <a:rPr lang="en-US" dirty="0">
                    <a:solidFill>
                      <a:srgbClr val="14365D"/>
                    </a:solidFill>
                  </a:rPr>
                  <a:t>929</a:t>
                </a:r>
              </a:p>
            </p:txBody>
          </p:sp>
          <p:sp>
            <p:nvSpPr>
              <p:cNvPr id="9" name="Right Arrow 7">
                <a:extLst>
                  <a:ext uri="{FF2B5EF4-FFF2-40B4-BE49-F238E27FC236}">
                    <a16:creationId xmlns:a16="http://schemas.microsoft.com/office/drawing/2014/main" id="{BA26B244-C82A-90C0-47C2-F1606874C416}"/>
                  </a:ext>
                </a:extLst>
              </p:cNvPr>
              <p:cNvSpPr/>
              <p:nvPr/>
            </p:nvSpPr>
            <p:spPr>
              <a:xfrm>
                <a:off x="176309" y="4994371"/>
                <a:ext cx="1459770" cy="552376"/>
              </a:xfrm>
              <a:prstGeom prst="rightArrow">
                <a:avLst/>
              </a:prstGeom>
              <a:solidFill>
                <a:srgbClr val="AA9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3,017</a:t>
                </a:r>
              </a:p>
            </p:txBody>
          </p:sp>
          <p:sp>
            <p:nvSpPr>
              <p:cNvPr id="10" name="Right Arrow 8">
                <a:extLst>
                  <a:ext uri="{FF2B5EF4-FFF2-40B4-BE49-F238E27FC236}">
                    <a16:creationId xmlns:a16="http://schemas.microsoft.com/office/drawing/2014/main" id="{C59AD04E-24D0-DBAA-C750-86AEEE1FCC6D}"/>
                  </a:ext>
                </a:extLst>
              </p:cNvPr>
              <p:cNvSpPr/>
              <p:nvPr/>
            </p:nvSpPr>
            <p:spPr>
              <a:xfrm>
                <a:off x="3846616" y="4937135"/>
                <a:ext cx="1459770" cy="552376"/>
              </a:xfrm>
              <a:prstGeom prst="rightArrow">
                <a:avLst/>
              </a:prstGeom>
              <a:solidFill>
                <a:srgbClr val="AA9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2,272</a:t>
                </a:r>
              </a:p>
            </p:txBody>
          </p:sp>
          <p:sp>
            <p:nvSpPr>
              <p:cNvPr id="11" name="TextBox 10">
                <a:extLst>
                  <a:ext uri="{FF2B5EF4-FFF2-40B4-BE49-F238E27FC236}">
                    <a16:creationId xmlns:a16="http://schemas.microsoft.com/office/drawing/2014/main" id="{CE30B316-C85F-FACC-F9FE-6D0A46BE6FA7}"/>
                  </a:ext>
                </a:extLst>
              </p:cNvPr>
              <p:cNvSpPr txBox="1"/>
              <p:nvPr/>
            </p:nvSpPr>
            <p:spPr>
              <a:xfrm>
                <a:off x="180033" y="5546747"/>
                <a:ext cx="1381257" cy="646331"/>
              </a:xfrm>
              <a:prstGeom prst="rect">
                <a:avLst/>
              </a:prstGeom>
              <a:noFill/>
            </p:spPr>
            <p:txBody>
              <a:bodyPr wrap="square">
                <a:spAutoFit/>
              </a:bodyPr>
              <a:lstStyle/>
              <a:p>
                <a:r>
                  <a:rPr lang="en-US" sz="1200" dirty="0"/>
                  <a:t>Employees commute in each day </a:t>
                </a:r>
              </a:p>
            </p:txBody>
          </p:sp>
          <p:sp>
            <p:nvSpPr>
              <p:cNvPr id="12" name="TextBox 11">
                <a:extLst>
                  <a:ext uri="{FF2B5EF4-FFF2-40B4-BE49-F238E27FC236}">
                    <a16:creationId xmlns:a16="http://schemas.microsoft.com/office/drawing/2014/main" id="{C285A5FF-E02B-7641-3BB5-2C1612854933}"/>
                  </a:ext>
                </a:extLst>
              </p:cNvPr>
              <p:cNvSpPr txBox="1"/>
              <p:nvPr/>
            </p:nvSpPr>
            <p:spPr>
              <a:xfrm>
                <a:off x="3775114" y="5517948"/>
                <a:ext cx="1381257" cy="646331"/>
              </a:xfrm>
              <a:prstGeom prst="rect">
                <a:avLst/>
              </a:prstGeom>
              <a:noFill/>
            </p:spPr>
            <p:txBody>
              <a:bodyPr wrap="square">
                <a:spAutoFit/>
              </a:bodyPr>
              <a:lstStyle/>
              <a:p>
                <a:r>
                  <a:rPr lang="en-US" sz="1200" dirty="0"/>
                  <a:t>Employees commute out each day </a:t>
                </a:r>
              </a:p>
            </p:txBody>
          </p:sp>
        </p:grpSp>
        <p:sp>
          <p:nvSpPr>
            <p:cNvPr id="13" name="TextBox 12">
              <a:extLst>
                <a:ext uri="{FF2B5EF4-FFF2-40B4-BE49-F238E27FC236}">
                  <a16:creationId xmlns:a16="http://schemas.microsoft.com/office/drawing/2014/main" id="{9BCE3766-0C27-49E1-3F6D-C39AEA631297}"/>
                </a:ext>
              </a:extLst>
            </p:cNvPr>
            <p:cNvSpPr txBox="1"/>
            <p:nvPr/>
          </p:nvSpPr>
          <p:spPr>
            <a:xfrm>
              <a:off x="7539798" y="3782837"/>
              <a:ext cx="1381257" cy="646331"/>
            </a:xfrm>
            <a:prstGeom prst="rect">
              <a:avLst/>
            </a:prstGeom>
            <a:noFill/>
          </p:spPr>
          <p:txBody>
            <a:bodyPr wrap="square">
              <a:spAutoFit/>
            </a:bodyPr>
            <a:lstStyle/>
            <a:p>
              <a:r>
                <a:rPr lang="en-US" sz="1200" dirty="0"/>
                <a:t>Employees live and work in Anytown</a:t>
              </a:r>
            </a:p>
          </p:txBody>
        </p:sp>
      </p:grpSp>
      <p:cxnSp>
        <p:nvCxnSpPr>
          <p:cNvPr id="16" name="Straight Connector 15">
            <a:extLst>
              <a:ext uri="{FF2B5EF4-FFF2-40B4-BE49-F238E27FC236}">
                <a16:creationId xmlns:a16="http://schemas.microsoft.com/office/drawing/2014/main" id="{FBF8C5D5-C4D8-EDEA-5BF0-A357CAB723DA}"/>
              </a:ext>
            </a:extLst>
          </p:cNvPr>
          <p:cNvCxnSpPr>
            <a:cxnSpLocks/>
          </p:cNvCxnSpPr>
          <p:nvPr/>
        </p:nvCxnSpPr>
        <p:spPr>
          <a:xfrm>
            <a:off x="5191760" y="3271520"/>
            <a:ext cx="6279313" cy="0"/>
          </a:xfrm>
          <a:prstGeom prst="line">
            <a:avLst/>
          </a:prstGeom>
          <a:ln w="19050">
            <a:solidFill>
              <a:srgbClr val="003057"/>
            </a:solidFill>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E348DA7F-E4F0-B11F-1A1D-9D6686706B58}"/>
              </a:ext>
            </a:extLst>
          </p:cNvPr>
          <p:cNvGraphicFramePr>
            <a:graphicFrameLocks/>
          </p:cNvGraphicFramePr>
          <p:nvPr>
            <p:extLst>
              <p:ext uri="{D42A27DB-BD31-4B8C-83A1-F6EECF244321}">
                <p14:modId xmlns:p14="http://schemas.microsoft.com/office/powerpoint/2010/main" val="3114095590"/>
              </p:ext>
            </p:extLst>
          </p:nvPr>
        </p:nvGraphicFramePr>
        <p:xfrm>
          <a:off x="5742098" y="3828461"/>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FD34D630-E449-4205-C299-EE1DA75CB3FB}"/>
              </a:ext>
            </a:extLst>
          </p:cNvPr>
          <p:cNvSpPr txBox="1"/>
          <p:nvPr/>
        </p:nvSpPr>
        <p:spPr>
          <a:xfrm>
            <a:off x="6132386" y="3985307"/>
            <a:ext cx="5029200" cy="246221"/>
          </a:xfrm>
          <a:prstGeom prst="rect">
            <a:avLst/>
          </a:prstGeom>
          <a:noFill/>
        </p:spPr>
        <p:txBody>
          <a:bodyPr wrap="square">
            <a:spAutoFit/>
          </a:bodyPr>
          <a:lstStyle/>
          <a:p>
            <a:pPr algn="ctr"/>
            <a:r>
              <a:rPr lang="en-US" sz="1000" b="1" cap="all" dirty="0">
                <a:solidFill>
                  <a:srgbClr val="003057"/>
                </a:solidFill>
                <a:effectLst/>
                <a:latin typeface="Bahnschrift" panose="020B0502040204020203" pitchFamily="34" charset="0"/>
                <a:ea typeface="Calibri" panose="020F0502020204030204" pitchFamily="34" charset="0"/>
                <a:cs typeface="Times New Roman" panose="02020603050405020304" pitchFamily="18" charset="0"/>
              </a:rPr>
              <a:t> Projecte</a:t>
            </a:r>
            <a:r>
              <a:rPr lang="en-US" sz="1000" b="1" cap="all" dirty="0">
                <a:solidFill>
                  <a:srgbClr val="003057"/>
                </a:solidFill>
                <a:latin typeface="Bahnschrift" panose="020B0502040204020203" pitchFamily="34" charset="0"/>
                <a:ea typeface="Calibri" panose="020F0502020204030204" pitchFamily="34" charset="0"/>
                <a:cs typeface="Times New Roman" panose="02020603050405020304" pitchFamily="18" charset="0"/>
              </a:rPr>
              <a:t>d Population growth (</a:t>
            </a:r>
            <a:r>
              <a:rPr lang="en-US" sz="1000" b="1" cap="all" dirty="0" err="1">
                <a:solidFill>
                  <a:srgbClr val="003057"/>
                </a:solidFill>
                <a:latin typeface="Bahnschrift" panose="020B0502040204020203" pitchFamily="34" charset="0"/>
                <a:ea typeface="Calibri" panose="020F0502020204030204" pitchFamily="34" charset="0"/>
                <a:cs typeface="Times New Roman" panose="02020603050405020304" pitchFamily="18" charset="0"/>
              </a:rPr>
              <a:t>ANy</a:t>
            </a:r>
            <a:r>
              <a:rPr lang="en-US" sz="1000" b="1" cap="all" dirty="0">
                <a:solidFill>
                  <a:srgbClr val="003057"/>
                </a:solidFill>
                <a:latin typeface="Bahnschrift" panose="020B0502040204020203" pitchFamily="34" charset="0"/>
                <a:ea typeface="Calibri" panose="020F0502020204030204" pitchFamily="34" charset="0"/>
                <a:cs typeface="Times New Roman" panose="02020603050405020304" pitchFamily="18" charset="0"/>
              </a:rPr>
              <a:t> County)</a:t>
            </a:r>
            <a:endParaRPr lang="en-US" sz="1000" b="1" cap="all" dirty="0">
              <a:solidFill>
                <a:srgbClr val="003057"/>
              </a:solidFill>
              <a:effectLst/>
              <a:latin typeface="Bahnschrift"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6172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alternative text description for this image">
            <a:extLst>
              <a:ext uri="{FF2B5EF4-FFF2-40B4-BE49-F238E27FC236}">
                <a16:creationId xmlns:a16="http://schemas.microsoft.com/office/drawing/2014/main" id="{5FAEEB85-98B1-7431-C5C6-A906F65680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15631" y="68263"/>
            <a:ext cx="3360737" cy="6721475"/>
          </a:xfrm>
          <a:prstGeom prst="rect">
            <a:avLst/>
          </a:prstGeom>
          <a:solidFill>
            <a:srgbClr val="FFFFFF"/>
          </a:solidFill>
        </p:spPr>
      </p:pic>
      <p:sp>
        <p:nvSpPr>
          <p:cNvPr id="8" name="Arrow: Right 7">
            <a:extLst>
              <a:ext uri="{FF2B5EF4-FFF2-40B4-BE49-F238E27FC236}">
                <a16:creationId xmlns:a16="http://schemas.microsoft.com/office/drawing/2014/main" id="{84DF6EAB-E5D8-910E-A333-6E7000EA2BF1}"/>
              </a:ext>
            </a:extLst>
          </p:cNvPr>
          <p:cNvSpPr/>
          <p:nvPr/>
        </p:nvSpPr>
        <p:spPr>
          <a:xfrm>
            <a:off x="1524000" y="3985846"/>
            <a:ext cx="3255046" cy="157089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D98DD861-AF9C-D6B3-47F1-AA50C133DAF0}"/>
              </a:ext>
            </a:extLst>
          </p:cNvPr>
          <p:cNvSpPr/>
          <p:nvPr/>
        </p:nvSpPr>
        <p:spPr>
          <a:xfrm>
            <a:off x="2813538" y="5844992"/>
            <a:ext cx="1735015" cy="328246"/>
          </a:xfrm>
          <a:prstGeom prst="rightArrow">
            <a:avLst/>
          </a:prstGeom>
          <a:solidFill>
            <a:schemeClr val="accent4">
              <a:lumMod val="60000"/>
              <a:lumOff val="40000"/>
            </a:schemeClr>
          </a:solidFill>
          <a:ln>
            <a:solidFill>
              <a:srgbClr val="EEB2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72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0560FE-6B09-5E23-B934-CAD94A383701}"/>
              </a:ext>
            </a:extLst>
          </p:cNvPr>
          <p:cNvPicPr>
            <a:picLocks noChangeAspect="1"/>
          </p:cNvPicPr>
          <p:nvPr/>
        </p:nvPicPr>
        <p:blipFill>
          <a:blip r:embed="rId3"/>
          <a:stretch>
            <a:fillRect/>
          </a:stretch>
        </p:blipFill>
        <p:spPr>
          <a:xfrm rot="817636">
            <a:off x="6744238" y="1446124"/>
            <a:ext cx="4680619" cy="2407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5CA9EDF-B939-527F-B413-8F91093A74CC}"/>
              </a:ext>
            </a:extLst>
          </p:cNvPr>
          <p:cNvPicPr>
            <a:picLocks noChangeAspect="1"/>
          </p:cNvPicPr>
          <p:nvPr/>
        </p:nvPicPr>
        <p:blipFill>
          <a:blip r:embed="rId4"/>
          <a:stretch>
            <a:fillRect/>
          </a:stretch>
        </p:blipFill>
        <p:spPr>
          <a:xfrm rot="21209002">
            <a:off x="518260" y="1244483"/>
            <a:ext cx="4771321" cy="2690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CB3FDC98-1E85-1232-74AC-5604BD049961}"/>
              </a:ext>
            </a:extLst>
          </p:cNvPr>
          <p:cNvSpPr>
            <a:spLocks noGrp="1"/>
          </p:cNvSpPr>
          <p:nvPr>
            <p:ph type="title"/>
          </p:nvPr>
        </p:nvSpPr>
        <p:spPr/>
        <p:txBody>
          <a:bodyPr>
            <a:normAutofit/>
          </a:bodyPr>
          <a:lstStyle/>
          <a:p>
            <a:r>
              <a:rPr lang="en-US" dirty="0"/>
              <a:t>Providing Options for </a:t>
            </a:r>
            <a:r>
              <a:rPr lang="en-US" dirty="0">
                <a:solidFill>
                  <a:srgbClr val="003057"/>
                </a:solidFill>
              </a:rPr>
              <a:t>ALL</a:t>
            </a:r>
            <a:r>
              <a:rPr lang="en-US" dirty="0"/>
              <a:t> Residents</a:t>
            </a:r>
          </a:p>
        </p:txBody>
      </p:sp>
      <p:pic>
        <p:nvPicPr>
          <p:cNvPr id="2052" name="Picture 4" descr="Thriving Families, Safer Children Embraces a Public Health Approach to  System Reform - The Annie E. Casey Foundation">
            <a:extLst>
              <a:ext uri="{FF2B5EF4-FFF2-40B4-BE49-F238E27FC236}">
                <a16:creationId xmlns:a16="http://schemas.microsoft.com/office/drawing/2014/main" id="{B91397E1-75D4-754C-2109-19CD21071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45298">
            <a:off x="1133738" y="3904807"/>
            <a:ext cx="4850501" cy="2534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E138331-C12D-0A39-1CC0-649533A019B3}"/>
              </a:ext>
            </a:extLst>
          </p:cNvPr>
          <p:cNvPicPr>
            <a:picLocks noChangeAspect="1"/>
          </p:cNvPicPr>
          <p:nvPr/>
        </p:nvPicPr>
        <p:blipFill>
          <a:blip r:embed="rId6"/>
          <a:stretch>
            <a:fillRect/>
          </a:stretch>
        </p:blipFill>
        <p:spPr>
          <a:xfrm rot="20984807">
            <a:off x="6023061" y="3347476"/>
            <a:ext cx="3240189" cy="332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3641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table of information with text&#10;&#10;Description automatically generated with medium confidence">
            <a:extLst>
              <a:ext uri="{FF2B5EF4-FFF2-40B4-BE49-F238E27FC236}">
                <a16:creationId xmlns:a16="http://schemas.microsoft.com/office/drawing/2014/main" id="{7F84E281-F251-0F2D-8164-AA62A8254049}"/>
              </a:ext>
            </a:extLst>
          </p:cNvPr>
          <p:cNvPicPr>
            <a:picLocks noGrp="1" noChangeAspect="1"/>
          </p:cNvPicPr>
          <p:nvPr>
            <p:ph idx="1"/>
          </p:nvPr>
        </p:nvPicPr>
        <p:blipFill>
          <a:blip r:embed="rId3"/>
          <a:stretch>
            <a:fillRect/>
          </a:stretch>
        </p:blipFill>
        <p:spPr>
          <a:xfrm>
            <a:off x="1696720" y="1066323"/>
            <a:ext cx="7143750" cy="5696391"/>
          </a:xfrm>
          <a:noFill/>
        </p:spPr>
      </p:pic>
      <p:sp>
        <p:nvSpPr>
          <p:cNvPr id="7" name="Title 6">
            <a:extLst>
              <a:ext uri="{FF2B5EF4-FFF2-40B4-BE49-F238E27FC236}">
                <a16:creationId xmlns:a16="http://schemas.microsoft.com/office/drawing/2014/main" id="{0213ECFA-6B5E-41A3-A939-82D071EA496E}"/>
              </a:ext>
            </a:extLst>
          </p:cNvPr>
          <p:cNvSpPr>
            <a:spLocks noGrp="1"/>
          </p:cNvSpPr>
          <p:nvPr>
            <p:ph type="title"/>
          </p:nvPr>
        </p:nvSpPr>
        <p:spPr/>
        <p:txBody>
          <a:bodyPr/>
          <a:lstStyle/>
          <a:p>
            <a:r>
              <a:rPr lang="en-US" dirty="0"/>
              <a:t>Housing Supply &amp; Demand</a:t>
            </a:r>
          </a:p>
        </p:txBody>
      </p:sp>
    </p:spTree>
    <p:extLst>
      <p:ext uri="{BB962C8B-B14F-4D97-AF65-F5344CB8AC3E}">
        <p14:creationId xmlns:p14="http://schemas.microsoft.com/office/powerpoint/2010/main" val="2424924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8CCAA84-474F-B348-D404-56A0A20914B1}"/>
              </a:ext>
            </a:extLst>
          </p:cNvPr>
          <p:cNvSpPr>
            <a:spLocks noGrp="1"/>
          </p:cNvSpPr>
          <p:nvPr>
            <p:ph idx="1"/>
          </p:nvPr>
        </p:nvSpPr>
        <p:spPr>
          <a:xfrm>
            <a:off x="279400" y="1601110"/>
            <a:ext cx="11430000" cy="4225650"/>
          </a:xfrm>
        </p:spPr>
        <p:txBody>
          <a:bodyPr>
            <a:normAutofit fontScale="92500" lnSpcReduction="10000"/>
          </a:bodyPr>
          <a:lstStyle/>
          <a:p>
            <a:pPr defTabSz="342900">
              <a:lnSpc>
                <a:spcPct val="107000"/>
              </a:lnSpc>
              <a:tabLst>
                <a:tab pos="2971800" algn="ctr"/>
              </a:tabLst>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Identify priority sites – greenfield and redevelopment - with proximate infrastructure. This will lower the development cost and efficiently use existing sunk costs.</a:t>
            </a:r>
          </a:p>
          <a:p>
            <a:pPr defTabSz="342900">
              <a:lnSpc>
                <a:spcPct val="107000"/>
              </a:lnSpc>
              <a:tabLst>
                <a:tab pos="2971800" algn="ctr"/>
              </a:tabLst>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Provide “proof-of-concept” for new types of development</a:t>
            </a:r>
          </a:p>
          <a:p>
            <a:pPr defTabSz="342900">
              <a:lnSpc>
                <a:spcPct val="107000"/>
              </a:lnSpc>
              <a:tabLst>
                <a:tab pos="2971800" algn="ctr"/>
              </a:tabLst>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Create marketing material for selected sites. At a minimum, the marketing material should include:</a:t>
            </a:r>
          </a:p>
          <a:p>
            <a:pPr marL="0" lvl="1" defTabSz="342900">
              <a:lnSpc>
                <a:spcPct val="107000"/>
              </a:lnSpc>
              <a:tabLst>
                <a:tab pos="2971800" algn="ctr"/>
              </a:tabLst>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Proof of housing demand </a:t>
            </a:r>
          </a:p>
          <a:p>
            <a:pPr marL="0" lvl="1" defTabSz="342900">
              <a:lnSpc>
                <a:spcPct val="107000"/>
              </a:lnSpc>
              <a:tabLst>
                <a:tab pos="2971800" algn="ctr"/>
              </a:tabLst>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Community commitment to quality housing </a:t>
            </a:r>
          </a:p>
          <a:p>
            <a:pPr marL="0" lvl="1" defTabSz="342900">
              <a:lnSpc>
                <a:spcPct val="107000"/>
              </a:lnSpc>
              <a:tabLst>
                <a:tab pos="2971800" algn="ctr"/>
              </a:tabLst>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Public infrastructure support </a:t>
            </a:r>
          </a:p>
          <a:p>
            <a:pPr marL="0" lvl="1" defTabSz="342900">
              <a:lnSpc>
                <a:spcPct val="107000"/>
              </a:lnSpc>
              <a:tabLst>
                <a:tab pos="2971800" algn="ctr"/>
              </a:tabLst>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Any available incentives </a:t>
            </a:r>
          </a:p>
          <a:p>
            <a:pPr defTabSz="342900">
              <a:lnSpc>
                <a:spcPct val="107000"/>
              </a:lnSpc>
              <a:tabLst>
                <a:tab pos="2971800" algn="ctr"/>
              </a:tabLst>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Establish an outreach plan for developers and share marketing material with them</a:t>
            </a:r>
          </a:p>
          <a:p>
            <a:endParaRPr lang="en-US" dirty="0"/>
          </a:p>
        </p:txBody>
      </p:sp>
      <p:sp>
        <p:nvSpPr>
          <p:cNvPr id="7" name="Title 6">
            <a:extLst>
              <a:ext uri="{FF2B5EF4-FFF2-40B4-BE49-F238E27FC236}">
                <a16:creationId xmlns:a16="http://schemas.microsoft.com/office/drawing/2014/main" id="{7535193D-FF51-C05E-8F9D-F924C44785E4}"/>
              </a:ext>
            </a:extLst>
          </p:cNvPr>
          <p:cNvSpPr>
            <a:spLocks noGrp="1"/>
          </p:cNvSpPr>
          <p:nvPr>
            <p:ph type="title"/>
          </p:nvPr>
        </p:nvSpPr>
        <p:spPr>
          <a:xfrm>
            <a:off x="381000" y="515200"/>
            <a:ext cx="11430000" cy="1014761"/>
          </a:xfrm>
        </p:spPr>
        <p:txBody>
          <a:bodyPr>
            <a:normAutofit fontScale="90000"/>
          </a:bodyPr>
          <a:lstStyle/>
          <a:p>
            <a:r>
              <a:rPr lang="en-US" dirty="0"/>
              <a:t>Site Identification and Marketing </a:t>
            </a:r>
            <a:br>
              <a:rPr lang="en-US" dirty="0"/>
            </a:br>
            <a:endParaRPr lang="en-US" dirty="0"/>
          </a:p>
        </p:txBody>
      </p:sp>
      <p:sp>
        <p:nvSpPr>
          <p:cNvPr id="11" name="Freeform: Shape 10">
            <a:extLst>
              <a:ext uri="{FF2B5EF4-FFF2-40B4-BE49-F238E27FC236}">
                <a16:creationId xmlns:a16="http://schemas.microsoft.com/office/drawing/2014/main" id="{9B95F9C0-6DA0-31B4-82F1-7455CAE1F07D}"/>
              </a:ext>
            </a:extLst>
          </p:cNvPr>
          <p:cNvSpPr/>
          <p:nvPr/>
        </p:nvSpPr>
        <p:spPr>
          <a:xfrm>
            <a:off x="6405828" y="1022581"/>
            <a:ext cx="1665554" cy="2240282"/>
          </a:xfrm>
          <a:custGeom>
            <a:avLst/>
            <a:gdLst>
              <a:gd name="connsiteX0" fmla="*/ 833009 w 1665554"/>
              <a:gd name="connsiteY0" fmla="*/ 1029492 h 2240282"/>
              <a:gd name="connsiteX1" fmla="*/ 492062 w 1665554"/>
              <a:gd name="connsiteY1" fmla="*/ 714546 h 2240282"/>
              <a:gd name="connsiteX2" fmla="*/ 840938 w 1665554"/>
              <a:gd name="connsiteY2" fmla="*/ 406599 h 2240282"/>
              <a:gd name="connsiteX3" fmla="*/ 1189814 w 1665554"/>
              <a:gd name="connsiteY3" fmla="*/ 714546 h 2240282"/>
              <a:gd name="connsiteX4" fmla="*/ 1086737 w 1665554"/>
              <a:gd name="connsiteY4" fmla="*/ 931508 h 2240282"/>
              <a:gd name="connsiteX5" fmla="*/ 833009 w 1665554"/>
              <a:gd name="connsiteY5" fmla="*/ 1029492 h 2240282"/>
              <a:gd name="connsiteX6" fmla="*/ 492062 w 1665554"/>
              <a:gd name="connsiteY6" fmla="*/ 56659 h 2240282"/>
              <a:gd name="connsiteX7" fmla="*/ 95611 w 1665554"/>
              <a:gd name="connsiteY7" fmla="*/ 371605 h 2240282"/>
              <a:gd name="connsiteX8" fmla="*/ 55966 w 1665554"/>
              <a:gd name="connsiteY8" fmla="*/ 973501 h 2240282"/>
              <a:gd name="connsiteX9" fmla="*/ 436559 w 1665554"/>
              <a:gd name="connsiteY9" fmla="*/ 1701376 h 2240282"/>
              <a:gd name="connsiteX10" fmla="*/ 690287 w 1665554"/>
              <a:gd name="connsiteY10" fmla="*/ 2163296 h 2240282"/>
              <a:gd name="connsiteX11" fmla="*/ 833009 w 1665554"/>
              <a:gd name="connsiteY11" fmla="*/ 2240283 h 2240282"/>
              <a:gd name="connsiteX12" fmla="*/ 975731 w 1665554"/>
              <a:gd name="connsiteY12" fmla="*/ 2163296 h 2240282"/>
              <a:gd name="connsiteX13" fmla="*/ 1229460 w 1665554"/>
              <a:gd name="connsiteY13" fmla="*/ 1701376 h 2240282"/>
              <a:gd name="connsiteX14" fmla="*/ 1610052 w 1665554"/>
              <a:gd name="connsiteY14" fmla="*/ 980500 h 2240282"/>
              <a:gd name="connsiteX15" fmla="*/ 1665555 w 1665554"/>
              <a:gd name="connsiteY15" fmla="*/ 714546 h 2240282"/>
              <a:gd name="connsiteX16" fmla="*/ 492062 w 1665554"/>
              <a:gd name="connsiteY16" fmla="*/ 56659 h 224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5554" h="2240282">
                <a:moveTo>
                  <a:pt x="833009" y="1029492"/>
                </a:moveTo>
                <a:cubicBezTo>
                  <a:pt x="642713" y="1029492"/>
                  <a:pt x="484133" y="889516"/>
                  <a:pt x="492062" y="714546"/>
                </a:cubicBezTo>
                <a:cubicBezTo>
                  <a:pt x="492062" y="546575"/>
                  <a:pt x="650642" y="406599"/>
                  <a:pt x="840938" y="406599"/>
                </a:cubicBezTo>
                <a:cubicBezTo>
                  <a:pt x="1031234" y="406599"/>
                  <a:pt x="1189814" y="546575"/>
                  <a:pt x="1189814" y="714546"/>
                </a:cubicBezTo>
                <a:cubicBezTo>
                  <a:pt x="1189814" y="798531"/>
                  <a:pt x="1150169" y="875518"/>
                  <a:pt x="1086737" y="931508"/>
                </a:cubicBezTo>
                <a:cubicBezTo>
                  <a:pt x="1015377" y="994498"/>
                  <a:pt x="928157" y="1029492"/>
                  <a:pt x="833009" y="1029492"/>
                </a:cubicBezTo>
                <a:close/>
                <a:moveTo>
                  <a:pt x="492062" y="56659"/>
                </a:moveTo>
                <a:cubicBezTo>
                  <a:pt x="317624" y="112650"/>
                  <a:pt x="182830" y="231629"/>
                  <a:pt x="95611" y="371605"/>
                </a:cubicBezTo>
                <a:cubicBezTo>
                  <a:pt x="-15395" y="560573"/>
                  <a:pt x="-31253" y="777535"/>
                  <a:pt x="55966" y="973501"/>
                </a:cubicBezTo>
                <a:lnTo>
                  <a:pt x="436559" y="1701376"/>
                </a:lnTo>
                <a:lnTo>
                  <a:pt x="690287" y="2163296"/>
                </a:lnTo>
                <a:cubicBezTo>
                  <a:pt x="714074" y="2212287"/>
                  <a:pt x="769577" y="2240283"/>
                  <a:pt x="833009" y="2240283"/>
                </a:cubicBezTo>
                <a:cubicBezTo>
                  <a:pt x="896441" y="2240283"/>
                  <a:pt x="951944" y="2212287"/>
                  <a:pt x="975731" y="2163296"/>
                </a:cubicBezTo>
                <a:lnTo>
                  <a:pt x="1229460" y="1701376"/>
                </a:lnTo>
                <a:lnTo>
                  <a:pt x="1610052" y="980500"/>
                </a:lnTo>
                <a:cubicBezTo>
                  <a:pt x="1649697" y="896514"/>
                  <a:pt x="1665555" y="805530"/>
                  <a:pt x="1665555" y="714546"/>
                </a:cubicBezTo>
                <a:cubicBezTo>
                  <a:pt x="1665555" y="224631"/>
                  <a:pt x="1094667" y="-146305"/>
                  <a:pt x="492062" y="56659"/>
                </a:cubicBezTo>
                <a:close/>
              </a:path>
            </a:pathLst>
          </a:custGeom>
          <a:solidFill>
            <a:srgbClr val="B3A469">
              <a:alpha val="28000"/>
            </a:srgbClr>
          </a:solidFill>
          <a:ln w="7927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B093054-4146-3F36-EDBC-B7F29E9F210C}"/>
              </a:ext>
            </a:extLst>
          </p:cNvPr>
          <p:cNvSpPr/>
          <p:nvPr/>
        </p:nvSpPr>
        <p:spPr>
          <a:xfrm>
            <a:off x="2481432" y="1653141"/>
            <a:ext cx="6343206" cy="3919323"/>
          </a:xfrm>
          <a:custGeom>
            <a:avLst/>
            <a:gdLst>
              <a:gd name="connsiteX0" fmla="*/ 3013023 w 6343206"/>
              <a:gd name="connsiteY0" fmla="*/ 3380417 h 3919323"/>
              <a:gd name="connsiteX1" fmla="*/ 1744382 w 6343206"/>
              <a:gd name="connsiteY1" fmla="*/ 2820513 h 3919323"/>
              <a:gd name="connsiteX2" fmla="*/ 1744382 w 6343206"/>
              <a:gd name="connsiteY2" fmla="*/ 538907 h 3919323"/>
              <a:gd name="connsiteX3" fmla="*/ 3013023 w 6343206"/>
              <a:gd name="connsiteY3" fmla="*/ 1098810 h 3919323"/>
              <a:gd name="connsiteX4" fmla="*/ 3013023 w 6343206"/>
              <a:gd name="connsiteY4" fmla="*/ 3380417 h 3919323"/>
              <a:gd name="connsiteX5" fmla="*/ 1427222 w 6343206"/>
              <a:gd name="connsiteY5" fmla="*/ 2820513 h 3919323"/>
              <a:gd name="connsiteX6" fmla="*/ 475741 w 6343206"/>
              <a:gd name="connsiteY6" fmla="*/ 3240441 h 3919323"/>
              <a:gd name="connsiteX7" fmla="*/ 475741 w 6343206"/>
              <a:gd name="connsiteY7" fmla="*/ 958835 h 3919323"/>
              <a:gd name="connsiteX8" fmla="*/ 1427222 w 6343206"/>
              <a:gd name="connsiteY8" fmla="*/ 538907 h 3919323"/>
              <a:gd name="connsiteX9" fmla="*/ 1427222 w 6343206"/>
              <a:gd name="connsiteY9" fmla="*/ 2820513 h 3919323"/>
              <a:gd name="connsiteX10" fmla="*/ 5819892 w 6343206"/>
              <a:gd name="connsiteY10" fmla="*/ 468919 h 3919323"/>
              <a:gd name="connsiteX11" fmla="*/ 5819892 w 6343206"/>
              <a:gd name="connsiteY11" fmla="*/ 468919 h 3919323"/>
              <a:gd name="connsiteX12" fmla="*/ 5621667 w 6343206"/>
              <a:gd name="connsiteY12" fmla="*/ 846854 h 3919323"/>
              <a:gd name="connsiteX13" fmla="*/ 5867466 w 6343206"/>
              <a:gd name="connsiteY13" fmla="*/ 958835 h 3919323"/>
              <a:gd name="connsiteX14" fmla="*/ 5867466 w 6343206"/>
              <a:gd name="connsiteY14" fmla="*/ 3240441 h 3919323"/>
              <a:gd name="connsiteX15" fmla="*/ 4915985 w 6343206"/>
              <a:gd name="connsiteY15" fmla="*/ 2820513 h 3919323"/>
              <a:gd name="connsiteX16" fmla="*/ 4915985 w 6343206"/>
              <a:gd name="connsiteY16" fmla="*/ 1889674 h 3919323"/>
              <a:gd name="connsiteX17" fmla="*/ 4598825 w 6343206"/>
              <a:gd name="connsiteY17" fmla="*/ 1889674 h 3919323"/>
              <a:gd name="connsiteX18" fmla="*/ 4598825 w 6343206"/>
              <a:gd name="connsiteY18" fmla="*/ 2820513 h 3919323"/>
              <a:gd name="connsiteX19" fmla="*/ 3330184 w 6343206"/>
              <a:gd name="connsiteY19" fmla="*/ 3380417 h 3919323"/>
              <a:gd name="connsiteX20" fmla="*/ 3330184 w 6343206"/>
              <a:gd name="connsiteY20" fmla="*/ 1098810 h 3919323"/>
              <a:gd name="connsiteX21" fmla="*/ 3893143 w 6343206"/>
              <a:gd name="connsiteY21" fmla="*/ 846854 h 3919323"/>
              <a:gd name="connsiteX22" fmla="*/ 3694918 w 6343206"/>
              <a:gd name="connsiteY22" fmla="*/ 468919 h 3919323"/>
              <a:gd name="connsiteX23" fmla="*/ 3171603 w 6343206"/>
              <a:gd name="connsiteY23" fmla="*/ 699879 h 3919323"/>
              <a:gd name="connsiteX24" fmla="*/ 1585802 w 6343206"/>
              <a:gd name="connsiteY24" fmla="*/ 0 h 3919323"/>
              <a:gd name="connsiteX25" fmla="*/ 0 w 6343206"/>
              <a:gd name="connsiteY25" fmla="*/ 699879 h 3919323"/>
              <a:gd name="connsiteX26" fmla="*/ 0 w 6343206"/>
              <a:gd name="connsiteY26" fmla="*/ 3919323 h 3919323"/>
              <a:gd name="connsiteX27" fmla="*/ 1585802 w 6343206"/>
              <a:gd name="connsiteY27" fmla="*/ 3219444 h 3919323"/>
              <a:gd name="connsiteX28" fmla="*/ 3171603 w 6343206"/>
              <a:gd name="connsiteY28" fmla="*/ 3919323 h 3919323"/>
              <a:gd name="connsiteX29" fmla="*/ 4757405 w 6343206"/>
              <a:gd name="connsiteY29" fmla="*/ 3219444 h 3919323"/>
              <a:gd name="connsiteX30" fmla="*/ 6343207 w 6343206"/>
              <a:gd name="connsiteY30" fmla="*/ 3919323 h 3919323"/>
              <a:gd name="connsiteX31" fmla="*/ 6343207 w 6343206"/>
              <a:gd name="connsiteY31" fmla="*/ 699879 h 3919323"/>
              <a:gd name="connsiteX32" fmla="*/ 5819892 w 6343206"/>
              <a:gd name="connsiteY32" fmla="*/ 468919 h 39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43206" h="3919323">
                <a:moveTo>
                  <a:pt x="3013023" y="3380417"/>
                </a:moveTo>
                <a:lnTo>
                  <a:pt x="1744382" y="2820513"/>
                </a:lnTo>
                <a:lnTo>
                  <a:pt x="1744382" y="538907"/>
                </a:lnTo>
                <a:lnTo>
                  <a:pt x="3013023" y="1098810"/>
                </a:lnTo>
                <a:lnTo>
                  <a:pt x="3013023" y="3380417"/>
                </a:lnTo>
                <a:close/>
                <a:moveTo>
                  <a:pt x="1427222" y="2820513"/>
                </a:moveTo>
                <a:lnTo>
                  <a:pt x="475741" y="3240441"/>
                </a:lnTo>
                <a:lnTo>
                  <a:pt x="475741" y="958835"/>
                </a:lnTo>
                <a:lnTo>
                  <a:pt x="1427222" y="538907"/>
                </a:lnTo>
                <a:lnTo>
                  <a:pt x="1427222" y="2820513"/>
                </a:lnTo>
                <a:close/>
                <a:moveTo>
                  <a:pt x="5819892" y="468919"/>
                </a:moveTo>
                <a:lnTo>
                  <a:pt x="5819892" y="468919"/>
                </a:lnTo>
                <a:lnTo>
                  <a:pt x="5621667" y="846854"/>
                </a:lnTo>
                <a:lnTo>
                  <a:pt x="5867466" y="958835"/>
                </a:lnTo>
                <a:lnTo>
                  <a:pt x="5867466" y="3240441"/>
                </a:lnTo>
                <a:lnTo>
                  <a:pt x="4915985" y="2820513"/>
                </a:lnTo>
                <a:lnTo>
                  <a:pt x="4915985" y="1889674"/>
                </a:lnTo>
                <a:lnTo>
                  <a:pt x="4598825" y="1889674"/>
                </a:lnTo>
                <a:lnTo>
                  <a:pt x="4598825" y="2820513"/>
                </a:lnTo>
                <a:lnTo>
                  <a:pt x="3330184" y="3380417"/>
                </a:lnTo>
                <a:lnTo>
                  <a:pt x="3330184" y="1098810"/>
                </a:lnTo>
                <a:lnTo>
                  <a:pt x="3893143" y="846854"/>
                </a:lnTo>
                <a:lnTo>
                  <a:pt x="3694918" y="468919"/>
                </a:lnTo>
                <a:lnTo>
                  <a:pt x="3171603" y="699879"/>
                </a:lnTo>
                <a:lnTo>
                  <a:pt x="1585802" y="0"/>
                </a:lnTo>
                <a:lnTo>
                  <a:pt x="0" y="699879"/>
                </a:lnTo>
                <a:lnTo>
                  <a:pt x="0" y="3919323"/>
                </a:lnTo>
                <a:lnTo>
                  <a:pt x="1585802" y="3219444"/>
                </a:lnTo>
                <a:lnTo>
                  <a:pt x="3171603" y="3919323"/>
                </a:lnTo>
                <a:lnTo>
                  <a:pt x="4757405" y="3219444"/>
                </a:lnTo>
                <a:lnTo>
                  <a:pt x="6343207" y="3919323"/>
                </a:lnTo>
                <a:lnTo>
                  <a:pt x="6343207" y="699879"/>
                </a:lnTo>
                <a:lnTo>
                  <a:pt x="5819892" y="468919"/>
                </a:lnTo>
                <a:close/>
              </a:path>
            </a:pathLst>
          </a:custGeom>
          <a:solidFill>
            <a:srgbClr val="B3A469">
              <a:alpha val="28000"/>
            </a:srgbClr>
          </a:solidFill>
          <a:ln w="79276" cap="flat">
            <a:noFill/>
            <a:prstDash val="solid"/>
            <a:miter/>
          </a:ln>
        </p:spPr>
        <p:txBody>
          <a:bodyPr rtlCol="0" anchor="ctr"/>
          <a:lstStyle/>
          <a:p>
            <a:endParaRPr lang="en-US"/>
          </a:p>
        </p:txBody>
      </p:sp>
    </p:spTree>
    <p:extLst>
      <p:ext uri="{BB962C8B-B14F-4D97-AF65-F5344CB8AC3E}">
        <p14:creationId xmlns:p14="http://schemas.microsoft.com/office/powerpoint/2010/main" val="4197830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5BCCCF-B400-8744-BA61-F276B7003F40}"/>
              </a:ext>
            </a:extLst>
          </p:cNvPr>
          <p:cNvSpPr/>
          <p:nvPr/>
        </p:nvSpPr>
        <p:spPr>
          <a:xfrm>
            <a:off x="9322904" y="5718577"/>
            <a:ext cx="2673626" cy="930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731657-76DD-0645-2891-E95CDB416926}"/>
              </a:ext>
            </a:extLst>
          </p:cNvPr>
          <p:cNvPicPr>
            <a:picLocks noChangeAspect="1"/>
          </p:cNvPicPr>
          <p:nvPr/>
        </p:nvPicPr>
        <p:blipFill>
          <a:blip r:embed="rId2"/>
          <a:stretch>
            <a:fillRect/>
          </a:stretch>
        </p:blipFill>
        <p:spPr>
          <a:xfrm>
            <a:off x="8850929" y="5892735"/>
            <a:ext cx="3120887" cy="605218"/>
          </a:xfrm>
          <a:prstGeom prst="rect">
            <a:avLst/>
          </a:prstGeom>
        </p:spPr>
      </p:pic>
      <p:sp>
        <p:nvSpPr>
          <p:cNvPr id="8" name="Content Placeholder 2">
            <a:extLst>
              <a:ext uri="{FF2B5EF4-FFF2-40B4-BE49-F238E27FC236}">
                <a16:creationId xmlns:a16="http://schemas.microsoft.com/office/drawing/2014/main" id="{1E9114F9-9AB7-7664-AA54-25004B7F92E0}"/>
              </a:ext>
            </a:extLst>
          </p:cNvPr>
          <p:cNvSpPr txBox="1">
            <a:spLocks/>
          </p:cNvSpPr>
          <p:nvPr/>
        </p:nvSpPr>
        <p:spPr>
          <a:xfrm>
            <a:off x="2826089" y="1461601"/>
            <a:ext cx="7202389" cy="4987407"/>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endParaRPr lang="en-US" dirty="0">
              <a:solidFill>
                <a:schemeClr val="tx1">
                  <a:lumMod val="65000"/>
                  <a:lumOff val="35000"/>
                </a:schemeClr>
              </a:solidFill>
            </a:endParaRPr>
          </a:p>
        </p:txBody>
      </p:sp>
      <p:sp>
        <p:nvSpPr>
          <p:cNvPr id="2" name="Rectangle 1">
            <a:extLst>
              <a:ext uri="{FF2B5EF4-FFF2-40B4-BE49-F238E27FC236}">
                <a16:creationId xmlns:a16="http://schemas.microsoft.com/office/drawing/2014/main" id="{3AD85D36-5C28-FC37-1620-E40BD4F3F0F6}"/>
              </a:ext>
            </a:extLst>
          </p:cNvPr>
          <p:cNvSpPr/>
          <p:nvPr/>
        </p:nvSpPr>
        <p:spPr>
          <a:xfrm>
            <a:off x="2745209" y="1560894"/>
            <a:ext cx="7283269" cy="3512156"/>
          </a:xfrm>
          <a:prstGeom prst="rect">
            <a:avLst/>
          </a:prstGeom>
        </p:spPr>
        <p:txBody>
          <a:bodyPr>
            <a:normAutofit/>
          </a:bodyPr>
          <a:lstStyle/>
          <a:p>
            <a:pPr marL="342900" lvl="1" defTabSz="914400">
              <a:lnSpc>
                <a:spcPct val="150000"/>
              </a:lnSpc>
              <a:spcBef>
                <a:spcPct val="0"/>
              </a:spcBef>
              <a:buSzPct val="70000"/>
            </a:pPr>
            <a:endParaRPr lang="en-US" sz="2800" dirty="0">
              <a:solidFill>
                <a:srgbClr val="A7934B"/>
              </a:solidFill>
              <a:latin typeface="Roboto Slab" pitchFamily="2" charset="0"/>
              <a:ea typeface="Roboto Slab" pitchFamily="2" charset="0"/>
              <a:cs typeface="Roboto" panose="02000000000000000000" pitchFamily="2" charset="0"/>
            </a:endParaRPr>
          </a:p>
        </p:txBody>
      </p:sp>
      <p:sp>
        <p:nvSpPr>
          <p:cNvPr id="3" name="Title 1">
            <a:extLst>
              <a:ext uri="{FF2B5EF4-FFF2-40B4-BE49-F238E27FC236}">
                <a16:creationId xmlns:a16="http://schemas.microsoft.com/office/drawing/2014/main" id="{ED77EE42-9D41-FBDD-0BC8-27F5E015928B}"/>
              </a:ext>
            </a:extLst>
          </p:cNvPr>
          <p:cNvSpPr txBox="1">
            <a:spLocks/>
          </p:cNvSpPr>
          <p:nvPr/>
        </p:nvSpPr>
        <p:spPr>
          <a:xfrm>
            <a:off x="1212167" y="2505533"/>
            <a:ext cx="8630194" cy="1143000"/>
          </a:xfrm>
          <a:prstGeom prst="rect">
            <a:avLst/>
          </a:prstGeom>
        </p:spPr>
        <p:txBody>
          <a:bodyPr anchor="b" anchorCtr="0">
            <a:normAutofit/>
          </a:bodyPr>
          <a:lstStyle>
            <a:lvl1pPr algn="l" defTabSz="342900" rtl="0" eaLnBrk="1" latinLnBrk="0" hangingPunct="1">
              <a:lnSpc>
                <a:spcPts val="4800"/>
              </a:lnSpc>
              <a:spcBef>
                <a:spcPct val="0"/>
              </a:spcBef>
              <a:buNone/>
              <a:defRPr sz="4200" b="0" kern="1200" cap="none" spc="0" baseline="0">
                <a:solidFill>
                  <a:srgbClr val="003057"/>
                </a:solidFill>
                <a:latin typeface="Roboto Slab" pitchFamily="2" charset="0"/>
                <a:ea typeface="Roboto Slab" pitchFamily="2" charset="0"/>
                <a:cs typeface="Roboto" panose="02000000000000000000" pitchFamily="2" charset="0"/>
              </a:defRPr>
            </a:lvl1pPr>
          </a:lstStyle>
          <a:p>
            <a:pPr algn="ctr"/>
            <a:r>
              <a:rPr lang="en-US" sz="4000" b="1" dirty="0">
                <a:solidFill>
                  <a:schemeClr val="tx1">
                    <a:lumMod val="65000"/>
                    <a:lumOff val="35000"/>
                  </a:schemeClr>
                </a:solidFill>
              </a:rPr>
              <a:t>What do You Want to Know?</a:t>
            </a:r>
          </a:p>
        </p:txBody>
      </p:sp>
      <p:sp>
        <p:nvSpPr>
          <p:cNvPr id="5" name="Subtitle 2">
            <a:extLst>
              <a:ext uri="{FF2B5EF4-FFF2-40B4-BE49-F238E27FC236}">
                <a16:creationId xmlns:a16="http://schemas.microsoft.com/office/drawing/2014/main" id="{58B59B98-65FA-6EB7-85CD-4489F352CF89}"/>
              </a:ext>
            </a:extLst>
          </p:cNvPr>
          <p:cNvSpPr txBox="1">
            <a:spLocks/>
          </p:cNvSpPr>
          <p:nvPr/>
        </p:nvSpPr>
        <p:spPr>
          <a:xfrm>
            <a:off x="195470" y="6372736"/>
            <a:ext cx="7636966" cy="413683"/>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nSpc>
                <a:spcPct val="100000"/>
              </a:lnSpc>
            </a:pPr>
            <a:r>
              <a:rPr lang="en-US" sz="2200" dirty="0"/>
              <a:t>ENGINEERING </a:t>
            </a:r>
            <a:r>
              <a:rPr lang="en-US" sz="2200" b="1" i="1" dirty="0">
                <a:solidFill>
                  <a:schemeClr val="tx2"/>
                </a:solidFill>
              </a:rPr>
              <a:t>YOUR</a:t>
            </a:r>
            <a:r>
              <a:rPr lang="en-US" sz="2200" dirty="0"/>
              <a:t> ECONOMIC DEVELOPMENT SUCCESS</a:t>
            </a:r>
          </a:p>
        </p:txBody>
      </p:sp>
      <p:sp>
        <p:nvSpPr>
          <p:cNvPr id="10" name="Subtitle 2">
            <a:extLst>
              <a:ext uri="{FF2B5EF4-FFF2-40B4-BE49-F238E27FC236}">
                <a16:creationId xmlns:a16="http://schemas.microsoft.com/office/drawing/2014/main" id="{1AF0316C-F2B5-CB2E-B6F5-88728A0D9A06}"/>
              </a:ext>
            </a:extLst>
          </p:cNvPr>
          <p:cNvSpPr txBox="1">
            <a:spLocks/>
          </p:cNvSpPr>
          <p:nvPr/>
        </p:nvSpPr>
        <p:spPr>
          <a:xfrm>
            <a:off x="2265773" y="1582065"/>
            <a:ext cx="6795913" cy="1846936"/>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nSpc>
                <a:spcPct val="100000"/>
              </a:lnSpc>
            </a:pPr>
            <a:r>
              <a:rPr lang="en-US" sz="1600" b="1" dirty="0"/>
              <a:t>		</a:t>
            </a: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marL="0" marR="0">
              <a:lnSpc>
                <a:spcPct val="107000"/>
              </a:lnSpc>
              <a:spcBef>
                <a:spcPts val="0"/>
              </a:spcBef>
              <a:spcAft>
                <a:spcPts val="0"/>
              </a:spcAft>
              <a:tabLst>
                <a:tab pos="2971800" algn="ctr"/>
              </a:tabLst>
            </a:pPr>
            <a:endParaRPr lang="en-US" dirty="0"/>
          </a:p>
        </p:txBody>
      </p:sp>
    </p:spTree>
    <p:extLst>
      <p:ext uri="{BB962C8B-B14F-4D97-AF65-F5344CB8AC3E}">
        <p14:creationId xmlns:p14="http://schemas.microsoft.com/office/powerpoint/2010/main" val="1856479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FB104-D5AA-2330-E08C-D141150B3538}"/>
              </a:ext>
            </a:extLst>
          </p:cNvPr>
          <p:cNvSpPr>
            <a:spLocks noGrp="1"/>
          </p:cNvSpPr>
          <p:nvPr>
            <p:ph type="title"/>
          </p:nvPr>
        </p:nvSpPr>
        <p:spPr>
          <a:xfrm>
            <a:off x="381000" y="17842"/>
            <a:ext cx="11430000" cy="1014761"/>
          </a:xfrm>
        </p:spPr>
        <p:txBody>
          <a:bodyPr/>
          <a:lstStyle/>
          <a:p>
            <a:r>
              <a:rPr lang="en-US" dirty="0"/>
              <a:t>Post COVID Trends </a:t>
            </a:r>
          </a:p>
        </p:txBody>
      </p:sp>
      <p:sp>
        <p:nvSpPr>
          <p:cNvPr id="5" name="TextBox 4">
            <a:extLst>
              <a:ext uri="{FF2B5EF4-FFF2-40B4-BE49-F238E27FC236}">
                <a16:creationId xmlns:a16="http://schemas.microsoft.com/office/drawing/2014/main" id="{B0379E84-B600-A51F-BE90-4C0A4B1BBCB3}"/>
              </a:ext>
            </a:extLst>
          </p:cNvPr>
          <p:cNvSpPr txBox="1"/>
          <p:nvPr/>
        </p:nvSpPr>
        <p:spPr>
          <a:xfrm>
            <a:off x="289560" y="1229022"/>
            <a:ext cx="3943865" cy="4278094"/>
          </a:xfrm>
          <a:prstGeom prst="rect">
            <a:avLst/>
          </a:prstGeom>
          <a:noFill/>
        </p:spPr>
        <p:txBody>
          <a:bodyPr wrap="square">
            <a:spAutoFit/>
          </a:bodyPr>
          <a:lstStyle/>
          <a:p>
            <a:pPr>
              <a:spcAft>
                <a:spcPts val="600"/>
              </a:spcAft>
            </a:pPr>
            <a:r>
              <a:rPr lang="en-US" sz="1700" b="1" dirty="0">
                <a:solidFill>
                  <a:schemeClr val="accent1">
                    <a:lumMod val="50000"/>
                  </a:schemeClr>
                </a:solidFill>
              </a:rPr>
              <a:t>Impacts</a:t>
            </a:r>
          </a:p>
          <a:p>
            <a:pPr>
              <a:spcAft>
                <a:spcPts val="600"/>
              </a:spcAft>
            </a:pPr>
            <a:endParaRPr lang="en-US" sz="800" dirty="0">
              <a:solidFill>
                <a:schemeClr val="accent1">
                  <a:lumMod val="50000"/>
                </a:schemeClr>
              </a:solidFill>
            </a:endParaRPr>
          </a:p>
          <a:p>
            <a:pPr marL="285750" indent="-285750">
              <a:spcAft>
                <a:spcPts val="600"/>
              </a:spcAft>
              <a:buFont typeface="Arial" panose="020B0604020202020204" pitchFamily="34" charset="0"/>
              <a:buChar char="•"/>
            </a:pPr>
            <a:r>
              <a:rPr lang="en-US" sz="1700" dirty="0">
                <a:solidFill>
                  <a:schemeClr val="accent1">
                    <a:lumMod val="50000"/>
                  </a:schemeClr>
                </a:solidFill>
              </a:rPr>
              <a:t>60% Small Business Failure</a:t>
            </a:r>
          </a:p>
          <a:p>
            <a:pPr marL="285750" indent="-285750">
              <a:spcAft>
                <a:spcPts val="600"/>
              </a:spcAft>
              <a:buFont typeface="Arial" panose="020B0604020202020204" pitchFamily="34" charset="0"/>
              <a:buChar char="•"/>
            </a:pPr>
            <a:r>
              <a:rPr lang="en-US" sz="1700" dirty="0">
                <a:solidFill>
                  <a:schemeClr val="accent1">
                    <a:lumMod val="50000"/>
                  </a:schemeClr>
                </a:solidFill>
              </a:rPr>
              <a:t>Remote Work, Telecommuting</a:t>
            </a:r>
          </a:p>
          <a:p>
            <a:pPr marL="285750" indent="-285750">
              <a:spcAft>
                <a:spcPts val="600"/>
              </a:spcAft>
              <a:buFont typeface="Arial" panose="020B0604020202020204" pitchFamily="34" charset="0"/>
              <a:buChar char="•"/>
            </a:pPr>
            <a:r>
              <a:rPr lang="en-US" sz="1700" dirty="0">
                <a:solidFill>
                  <a:schemeClr val="accent1">
                    <a:lumMod val="50000"/>
                  </a:schemeClr>
                </a:solidFill>
              </a:rPr>
              <a:t>Online Shopping</a:t>
            </a:r>
          </a:p>
          <a:p>
            <a:pPr marL="285750" indent="-285750">
              <a:spcAft>
                <a:spcPts val="600"/>
              </a:spcAft>
              <a:buFont typeface="Arial" panose="020B0604020202020204" pitchFamily="34" charset="0"/>
              <a:buChar char="•"/>
            </a:pPr>
            <a:r>
              <a:rPr lang="en-US" sz="1700" dirty="0">
                <a:solidFill>
                  <a:schemeClr val="accent1">
                    <a:lumMod val="50000"/>
                  </a:schemeClr>
                </a:solidFill>
              </a:rPr>
              <a:t>Migration Acceleration</a:t>
            </a:r>
          </a:p>
          <a:p>
            <a:pPr marL="285750" indent="-285750">
              <a:spcAft>
                <a:spcPts val="600"/>
              </a:spcAft>
              <a:buFont typeface="Arial" panose="020B0604020202020204" pitchFamily="34" charset="0"/>
              <a:buChar char="•"/>
            </a:pPr>
            <a:r>
              <a:rPr lang="en-US" sz="1700" dirty="0">
                <a:solidFill>
                  <a:schemeClr val="accent1">
                    <a:lumMod val="50000"/>
                  </a:schemeClr>
                </a:solidFill>
              </a:rPr>
              <a:t>Supply Chain Disruption</a:t>
            </a:r>
          </a:p>
          <a:p>
            <a:pPr marL="285750" indent="-285750">
              <a:spcAft>
                <a:spcPts val="600"/>
              </a:spcAft>
              <a:buFont typeface="Arial" panose="020B0604020202020204" pitchFamily="34" charset="0"/>
              <a:buChar char="•"/>
            </a:pPr>
            <a:r>
              <a:rPr lang="en-US" sz="1700" dirty="0">
                <a:solidFill>
                  <a:schemeClr val="accent1">
                    <a:lumMod val="50000"/>
                  </a:schemeClr>
                </a:solidFill>
              </a:rPr>
              <a:t>Reshoring and </a:t>
            </a:r>
            <a:r>
              <a:rPr lang="en-US" sz="1700" dirty="0" err="1">
                <a:solidFill>
                  <a:schemeClr val="accent1">
                    <a:lumMod val="50000"/>
                  </a:schemeClr>
                </a:solidFill>
              </a:rPr>
              <a:t>Friendshoring</a:t>
            </a:r>
            <a:endParaRPr lang="en-US" sz="1700" dirty="0">
              <a:solidFill>
                <a:schemeClr val="accent1">
                  <a:lumMod val="50000"/>
                </a:schemeClr>
              </a:solidFill>
            </a:endParaRPr>
          </a:p>
          <a:p>
            <a:pPr marL="285750" indent="-285750">
              <a:spcAft>
                <a:spcPts val="600"/>
              </a:spcAft>
              <a:buFont typeface="Arial" panose="020B0604020202020204" pitchFamily="34" charset="0"/>
              <a:buChar char="•"/>
            </a:pPr>
            <a:r>
              <a:rPr lang="en-US" sz="1700" dirty="0">
                <a:solidFill>
                  <a:schemeClr val="accent1">
                    <a:lumMod val="50000"/>
                  </a:schemeClr>
                </a:solidFill>
              </a:rPr>
              <a:t>Central Business Districts</a:t>
            </a:r>
          </a:p>
          <a:p>
            <a:pPr marL="285750" indent="-285750">
              <a:spcAft>
                <a:spcPts val="600"/>
              </a:spcAft>
              <a:buFont typeface="Arial" panose="020B0604020202020204" pitchFamily="34" charset="0"/>
              <a:buChar char="•"/>
            </a:pPr>
            <a:r>
              <a:rPr lang="en-US" sz="1700" dirty="0">
                <a:solidFill>
                  <a:schemeClr val="accent1">
                    <a:lumMod val="50000"/>
                  </a:schemeClr>
                </a:solidFill>
              </a:rPr>
              <a:t>Rising Inflation</a:t>
            </a:r>
          </a:p>
          <a:p>
            <a:pPr marL="285750" indent="-285750">
              <a:spcAft>
                <a:spcPts val="600"/>
              </a:spcAft>
              <a:buFont typeface="Arial" panose="020B0604020202020204" pitchFamily="34" charset="0"/>
              <a:buChar char="•"/>
            </a:pPr>
            <a:r>
              <a:rPr lang="en-US" sz="1700" dirty="0">
                <a:solidFill>
                  <a:schemeClr val="accent1">
                    <a:lumMod val="50000"/>
                  </a:schemeClr>
                </a:solidFill>
              </a:rPr>
              <a:t>Increasing Interest Rates</a:t>
            </a:r>
          </a:p>
          <a:p>
            <a:pPr marL="285750" indent="-285750">
              <a:spcAft>
                <a:spcPts val="600"/>
              </a:spcAft>
              <a:buFont typeface="Arial" panose="020B0604020202020204" pitchFamily="34" charset="0"/>
              <a:buChar char="•"/>
            </a:pPr>
            <a:r>
              <a:rPr lang="en-US" sz="1700" dirty="0">
                <a:solidFill>
                  <a:schemeClr val="accent1">
                    <a:lumMod val="50000"/>
                  </a:schemeClr>
                </a:solidFill>
              </a:rPr>
              <a:t>Bank Failures, Lending Impacts</a:t>
            </a:r>
          </a:p>
          <a:p>
            <a:pPr marL="285750" indent="-285750">
              <a:spcAft>
                <a:spcPts val="600"/>
              </a:spcAft>
              <a:buFont typeface="Arial" panose="020B0604020202020204" pitchFamily="34" charset="0"/>
              <a:buChar char="•"/>
            </a:pPr>
            <a:r>
              <a:rPr lang="en-US" sz="1700" dirty="0">
                <a:solidFill>
                  <a:schemeClr val="accent1">
                    <a:lumMod val="50000"/>
                  </a:schemeClr>
                </a:solidFill>
              </a:rPr>
              <a:t>Automation and AI</a:t>
            </a:r>
          </a:p>
        </p:txBody>
      </p:sp>
      <p:pic>
        <p:nvPicPr>
          <p:cNvPr id="4" name="Picture 3" descr="A picture containing ride, roller coaster, sky, outdoor">
            <a:extLst>
              <a:ext uri="{FF2B5EF4-FFF2-40B4-BE49-F238E27FC236}">
                <a16:creationId xmlns:a16="http://schemas.microsoft.com/office/drawing/2014/main" id="{C263D11A-0012-A1A1-FF4A-73D5734DF3F9}"/>
              </a:ext>
            </a:extLst>
          </p:cNvPr>
          <p:cNvPicPr>
            <a:picLocks noChangeAspect="1"/>
          </p:cNvPicPr>
          <p:nvPr/>
        </p:nvPicPr>
        <p:blipFill rotWithShape="1">
          <a:blip r:embed="rId2"/>
          <a:srcRect t="15417"/>
          <a:stretch/>
        </p:blipFill>
        <p:spPr>
          <a:xfrm>
            <a:off x="3987197" y="1215483"/>
            <a:ext cx="7988475" cy="4503496"/>
          </a:xfrm>
          <a:prstGeom prst="rect">
            <a:avLst/>
          </a:prstGeom>
        </p:spPr>
      </p:pic>
    </p:spTree>
    <p:extLst>
      <p:ext uri="{BB962C8B-B14F-4D97-AF65-F5344CB8AC3E}">
        <p14:creationId xmlns:p14="http://schemas.microsoft.com/office/powerpoint/2010/main" val="271781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states&#10;&#10;Description automatically generated">
            <a:extLst>
              <a:ext uri="{FF2B5EF4-FFF2-40B4-BE49-F238E27FC236}">
                <a16:creationId xmlns:a16="http://schemas.microsoft.com/office/drawing/2014/main" id="{5577415F-2D06-895B-FD72-F5707D96D5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58995"/>
            <a:ext cx="7418867" cy="5944606"/>
          </a:xfrm>
          <a:prstGeom prst="rect">
            <a:avLst/>
          </a:prstGeom>
          <a:noFill/>
          <a:ln>
            <a:noFill/>
          </a:ln>
        </p:spPr>
      </p:pic>
      <p:sp>
        <p:nvSpPr>
          <p:cNvPr id="3" name="Title 1">
            <a:extLst>
              <a:ext uri="{FF2B5EF4-FFF2-40B4-BE49-F238E27FC236}">
                <a16:creationId xmlns:a16="http://schemas.microsoft.com/office/drawing/2014/main" id="{252DDC37-C75C-D3AD-D6A6-00DAE8090DA2}"/>
              </a:ext>
            </a:extLst>
          </p:cNvPr>
          <p:cNvSpPr txBox="1">
            <a:spLocks/>
          </p:cNvSpPr>
          <p:nvPr/>
        </p:nvSpPr>
        <p:spPr>
          <a:xfrm>
            <a:off x="381000" y="200722"/>
            <a:ext cx="11430000" cy="1014761"/>
          </a:xfrm>
          <a:prstGeom prst="rect">
            <a:avLst/>
          </a:prstGeom>
        </p:spPr>
        <p:txBody>
          <a:bodyPr/>
          <a:lstStyle>
            <a:lvl1pPr algn="l" defTabSz="914400" rtl="0" eaLnBrk="1" latinLnBrk="0" hangingPunct="1">
              <a:lnSpc>
                <a:spcPct val="90000"/>
              </a:lnSpc>
              <a:spcBef>
                <a:spcPct val="0"/>
              </a:spcBef>
              <a:buNone/>
              <a:defRPr sz="3600" b="0" i="0" kern="1200" baseline="0">
                <a:solidFill>
                  <a:srgbClr val="A7934B"/>
                </a:solidFill>
                <a:latin typeface="Roboto Slab" pitchFamily="2" charset="0"/>
                <a:ea typeface="Roboto Slab" pitchFamily="2" charset="0"/>
                <a:cs typeface="Roboto" panose="02000000000000000000" pitchFamily="2" charset="0"/>
              </a:defRPr>
            </a:lvl1pPr>
          </a:lstStyle>
          <a:p>
            <a:r>
              <a:rPr lang="en-US" dirty="0"/>
              <a:t>The Great COVID Migration </a:t>
            </a:r>
          </a:p>
        </p:txBody>
      </p:sp>
    </p:spTree>
    <p:extLst>
      <p:ext uri="{BB962C8B-B14F-4D97-AF65-F5344CB8AC3E}">
        <p14:creationId xmlns:p14="http://schemas.microsoft.com/office/powerpoint/2010/main" val="362417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EC57B4E-13A2-DF51-289C-57C4E60ACB16}"/>
              </a:ext>
            </a:extLst>
          </p:cNvPr>
          <p:cNvPicPr>
            <a:picLocks noChangeAspect="1"/>
          </p:cNvPicPr>
          <p:nvPr/>
        </p:nvPicPr>
        <p:blipFill>
          <a:blip r:embed="rId2"/>
          <a:stretch>
            <a:fillRect/>
          </a:stretch>
        </p:blipFill>
        <p:spPr>
          <a:xfrm>
            <a:off x="2536661" y="780619"/>
            <a:ext cx="7570725" cy="5114282"/>
          </a:xfrm>
          <a:prstGeom prst="rect">
            <a:avLst/>
          </a:prstGeom>
        </p:spPr>
      </p:pic>
      <p:sp>
        <p:nvSpPr>
          <p:cNvPr id="2" name="Title 1">
            <a:extLst>
              <a:ext uri="{FF2B5EF4-FFF2-40B4-BE49-F238E27FC236}">
                <a16:creationId xmlns:a16="http://schemas.microsoft.com/office/drawing/2014/main" id="{69AFB104-D5AA-2330-E08C-D141150B3538}"/>
              </a:ext>
            </a:extLst>
          </p:cNvPr>
          <p:cNvSpPr>
            <a:spLocks noGrp="1"/>
          </p:cNvSpPr>
          <p:nvPr>
            <p:ph type="title"/>
          </p:nvPr>
        </p:nvSpPr>
        <p:spPr/>
        <p:txBody>
          <a:bodyPr/>
          <a:lstStyle/>
          <a:p>
            <a:r>
              <a:rPr lang="en-US" dirty="0"/>
              <a:t>Post COVID State Winners</a:t>
            </a:r>
          </a:p>
        </p:txBody>
      </p:sp>
      <p:sp>
        <p:nvSpPr>
          <p:cNvPr id="5" name="TextBox 4">
            <a:extLst>
              <a:ext uri="{FF2B5EF4-FFF2-40B4-BE49-F238E27FC236}">
                <a16:creationId xmlns:a16="http://schemas.microsoft.com/office/drawing/2014/main" id="{B0379E84-B600-A51F-BE90-4C0A4B1BBCB3}"/>
              </a:ext>
            </a:extLst>
          </p:cNvPr>
          <p:cNvSpPr txBox="1"/>
          <p:nvPr/>
        </p:nvSpPr>
        <p:spPr>
          <a:xfrm>
            <a:off x="176719" y="3988546"/>
            <a:ext cx="6094476" cy="2585323"/>
          </a:xfrm>
          <a:prstGeom prst="rect">
            <a:avLst/>
          </a:prstGeom>
          <a:noFill/>
        </p:spPr>
        <p:txBody>
          <a:bodyPr wrap="square">
            <a:spAutoFit/>
          </a:bodyPr>
          <a:lstStyle/>
          <a:p>
            <a:r>
              <a:rPr lang="en-US" b="1" dirty="0">
                <a:solidFill>
                  <a:schemeClr val="accent1">
                    <a:lumMod val="50000"/>
                  </a:schemeClr>
                </a:solidFill>
              </a:rPr>
              <a:t>Top States 2021-2022</a:t>
            </a:r>
          </a:p>
          <a:p>
            <a:endParaRPr lang="en-US" dirty="0">
              <a:solidFill>
                <a:schemeClr val="accent1">
                  <a:lumMod val="50000"/>
                </a:schemeClr>
              </a:solidFill>
            </a:endParaRPr>
          </a:p>
          <a:p>
            <a:pPr marL="285750" indent="-285750">
              <a:buFont typeface="Arial" panose="020B0604020202020204" pitchFamily="34" charset="0"/>
              <a:buChar char="•"/>
            </a:pPr>
            <a:r>
              <a:rPr lang="en-US" dirty="0">
                <a:solidFill>
                  <a:schemeClr val="accent1">
                    <a:lumMod val="50000"/>
                  </a:schemeClr>
                </a:solidFill>
              </a:rPr>
              <a:t>Florida (318,855)</a:t>
            </a:r>
          </a:p>
          <a:p>
            <a:pPr marL="285750" indent="-285750">
              <a:buFont typeface="Arial" panose="020B0604020202020204" pitchFamily="34" charset="0"/>
              <a:buChar char="•"/>
            </a:pPr>
            <a:r>
              <a:rPr lang="en-US" dirty="0">
                <a:solidFill>
                  <a:schemeClr val="accent1">
                    <a:lumMod val="50000"/>
                  </a:schemeClr>
                </a:solidFill>
              </a:rPr>
              <a:t>Texas (230,961)</a:t>
            </a:r>
          </a:p>
          <a:p>
            <a:pPr marL="285750" indent="-285750">
              <a:buFont typeface="Arial" panose="020B0604020202020204" pitchFamily="34" charset="0"/>
              <a:buChar char="•"/>
            </a:pPr>
            <a:r>
              <a:rPr lang="en-US" dirty="0">
                <a:solidFill>
                  <a:schemeClr val="accent1">
                    <a:lumMod val="50000"/>
                  </a:schemeClr>
                </a:solidFill>
              </a:rPr>
              <a:t>North Carolina (99,796)</a:t>
            </a:r>
          </a:p>
          <a:p>
            <a:pPr marL="285750" indent="-285750">
              <a:buFont typeface="Arial" panose="020B0604020202020204" pitchFamily="34" charset="0"/>
              <a:buChar char="•"/>
            </a:pPr>
            <a:r>
              <a:rPr lang="en-US" dirty="0">
                <a:solidFill>
                  <a:schemeClr val="accent1">
                    <a:lumMod val="50000"/>
                  </a:schemeClr>
                </a:solidFill>
              </a:rPr>
              <a:t>South Carolina (84,030)</a:t>
            </a:r>
          </a:p>
          <a:p>
            <a:pPr marL="285750" indent="-285750">
              <a:buFont typeface="Arial" panose="020B0604020202020204" pitchFamily="34" charset="0"/>
              <a:buChar char="•"/>
            </a:pPr>
            <a:r>
              <a:rPr lang="en-US" dirty="0">
                <a:solidFill>
                  <a:schemeClr val="accent1">
                    <a:lumMod val="50000"/>
                  </a:schemeClr>
                </a:solidFill>
              </a:rPr>
              <a:t>Tennessee (81,646)</a:t>
            </a:r>
          </a:p>
          <a:p>
            <a:pPr marL="285750" indent="-285750">
              <a:buFont typeface="Arial" panose="020B0604020202020204" pitchFamily="34" charset="0"/>
              <a:buChar char="•"/>
            </a:pPr>
            <a:r>
              <a:rPr lang="en-US" b="1" dirty="0"/>
              <a:t>Georgia (81,406)</a:t>
            </a:r>
          </a:p>
          <a:p>
            <a:pPr marL="285750" indent="-285750">
              <a:buFont typeface="Arial" panose="020B0604020202020204" pitchFamily="34" charset="0"/>
              <a:buChar char="•"/>
            </a:pPr>
            <a:r>
              <a:rPr lang="en-US" dirty="0">
                <a:solidFill>
                  <a:schemeClr val="accent1">
                    <a:lumMod val="50000"/>
                  </a:schemeClr>
                </a:solidFill>
              </a:rPr>
              <a:t>Arizona (70,984)</a:t>
            </a:r>
          </a:p>
        </p:txBody>
      </p:sp>
    </p:spTree>
    <p:extLst>
      <p:ext uri="{BB962C8B-B14F-4D97-AF65-F5344CB8AC3E}">
        <p14:creationId xmlns:p14="http://schemas.microsoft.com/office/powerpoint/2010/main" val="2652258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1A57C-9F5A-A15A-E33A-12A6D8EACD0A}"/>
              </a:ext>
            </a:extLst>
          </p:cNvPr>
          <p:cNvSpPr>
            <a:spLocks noGrp="1"/>
          </p:cNvSpPr>
          <p:nvPr>
            <p:ph type="title"/>
          </p:nvPr>
        </p:nvSpPr>
        <p:spPr/>
        <p:txBody>
          <a:bodyPr/>
          <a:lstStyle/>
          <a:p>
            <a:r>
              <a:rPr lang="en-US" dirty="0"/>
              <a:t>State Migration Totals </a:t>
            </a:r>
          </a:p>
        </p:txBody>
      </p:sp>
      <p:pic>
        <p:nvPicPr>
          <p:cNvPr id="3" name="Picture 2" descr="Chart&#10;&#10;Description automatically generated">
            <a:extLst>
              <a:ext uri="{FF2B5EF4-FFF2-40B4-BE49-F238E27FC236}">
                <a16:creationId xmlns:a16="http://schemas.microsoft.com/office/drawing/2014/main" id="{13F31EDC-4BC5-0ED6-74D0-B9E87B1AAC85}"/>
              </a:ext>
            </a:extLst>
          </p:cNvPr>
          <p:cNvPicPr>
            <a:picLocks noChangeAspect="1"/>
          </p:cNvPicPr>
          <p:nvPr/>
        </p:nvPicPr>
        <p:blipFill>
          <a:blip r:embed="rId2"/>
          <a:stretch>
            <a:fillRect/>
          </a:stretch>
        </p:blipFill>
        <p:spPr>
          <a:xfrm>
            <a:off x="48904" y="1085850"/>
            <a:ext cx="9741882" cy="5508417"/>
          </a:xfrm>
          <a:prstGeom prst="rect">
            <a:avLst/>
          </a:prstGeom>
        </p:spPr>
      </p:pic>
    </p:spTree>
    <p:extLst>
      <p:ext uri="{BB962C8B-B14F-4D97-AF65-F5344CB8AC3E}">
        <p14:creationId xmlns:p14="http://schemas.microsoft.com/office/powerpoint/2010/main" val="327388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E09F-A975-5272-9B43-FE02F5822BF9}"/>
              </a:ext>
            </a:extLst>
          </p:cNvPr>
          <p:cNvSpPr>
            <a:spLocks noGrp="1"/>
          </p:cNvSpPr>
          <p:nvPr>
            <p:ph type="title"/>
          </p:nvPr>
        </p:nvSpPr>
        <p:spPr/>
        <p:txBody>
          <a:bodyPr/>
          <a:lstStyle/>
          <a:p>
            <a:r>
              <a:rPr lang="en-US" dirty="0"/>
              <a:t>Post COVID Metropolitan Winners</a:t>
            </a:r>
          </a:p>
        </p:txBody>
      </p:sp>
      <p:pic>
        <p:nvPicPr>
          <p:cNvPr id="3" name="Picture 2" descr="Chart showing largest two-year domestic net migration as a % of population in Sunbelt cities">
            <a:extLst>
              <a:ext uri="{FF2B5EF4-FFF2-40B4-BE49-F238E27FC236}">
                <a16:creationId xmlns:a16="http://schemas.microsoft.com/office/drawing/2014/main" id="{BBA48AC4-17E5-7B5D-AD3B-7908AA28DD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43" y="1151164"/>
            <a:ext cx="9941742" cy="5005677"/>
          </a:xfrm>
          <a:prstGeom prst="rect">
            <a:avLst/>
          </a:prstGeom>
          <a:noFill/>
          <a:ln>
            <a:noFill/>
          </a:ln>
        </p:spPr>
      </p:pic>
      <p:sp>
        <p:nvSpPr>
          <p:cNvPr id="4" name="TextBox 3">
            <a:extLst>
              <a:ext uri="{FF2B5EF4-FFF2-40B4-BE49-F238E27FC236}">
                <a16:creationId xmlns:a16="http://schemas.microsoft.com/office/drawing/2014/main" id="{C7F81DC8-D316-52BF-0A33-2DAD251AA9CB}"/>
              </a:ext>
            </a:extLst>
          </p:cNvPr>
          <p:cNvSpPr txBox="1"/>
          <p:nvPr/>
        </p:nvSpPr>
        <p:spPr>
          <a:xfrm>
            <a:off x="9410700" y="795974"/>
            <a:ext cx="2590800" cy="3046988"/>
          </a:xfrm>
          <a:prstGeom prst="rect">
            <a:avLst/>
          </a:prstGeom>
          <a:noFill/>
        </p:spPr>
        <p:txBody>
          <a:bodyPr wrap="square">
            <a:spAutoFit/>
          </a:bodyPr>
          <a:lstStyle/>
          <a:p>
            <a:r>
              <a:rPr lang="en-US" b="1" dirty="0">
                <a:solidFill>
                  <a:schemeClr val="accent1">
                    <a:lumMod val="50000"/>
                  </a:schemeClr>
                </a:solidFill>
              </a:rPr>
              <a:t>Top Cities 2021-2022</a:t>
            </a:r>
          </a:p>
          <a:p>
            <a:endParaRPr lang="en-US" dirty="0">
              <a:solidFill>
                <a:schemeClr val="accent1">
                  <a:lumMod val="50000"/>
                </a:schemeClr>
              </a:solidFill>
            </a:endParaRPr>
          </a:p>
          <a:p>
            <a:pPr marL="285750" indent="-285750">
              <a:spcAft>
                <a:spcPts val="600"/>
              </a:spcAft>
              <a:buFont typeface="Arial" panose="020B0604020202020204" pitchFamily="34" charset="0"/>
              <a:buChar char="•"/>
            </a:pPr>
            <a:r>
              <a:rPr lang="en-US" dirty="0">
                <a:solidFill>
                  <a:schemeClr val="accent1">
                    <a:lumMod val="50000"/>
                  </a:schemeClr>
                </a:solidFill>
              </a:rPr>
              <a:t>Dallas/Ft Worth</a:t>
            </a:r>
          </a:p>
          <a:p>
            <a:pPr marL="285750" indent="-285750">
              <a:spcAft>
                <a:spcPts val="600"/>
              </a:spcAft>
              <a:buFont typeface="Arial" panose="020B0604020202020204" pitchFamily="34" charset="0"/>
              <a:buChar char="•"/>
            </a:pPr>
            <a:r>
              <a:rPr lang="en-US" dirty="0">
                <a:solidFill>
                  <a:schemeClr val="accent1">
                    <a:lumMod val="50000"/>
                  </a:schemeClr>
                </a:solidFill>
              </a:rPr>
              <a:t>Austin</a:t>
            </a:r>
          </a:p>
          <a:p>
            <a:pPr marL="285750" indent="-285750">
              <a:spcAft>
                <a:spcPts val="600"/>
              </a:spcAft>
              <a:buFont typeface="Arial" panose="020B0604020202020204" pitchFamily="34" charset="0"/>
              <a:buChar char="•"/>
            </a:pPr>
            <a:r>
              <a:rPr lang="en-US" dirty="0">
                <a:solidFill>
                  <a:schemeClr val="accent1">
                    <a:lumMod val="50000"/>
                  </a:schemeClr>
                </a:solidFill>
              </a:rPr>
              <a:t>Tampa</a:t>
            </a:r>
          </a:p>
          <a:p>
            <a:pPr marL="285750" indent="-285750">
              <a:spcAft>
                <a:spcPts val="600"/>
              </a:spcAft>
              <a:buFont typeface="Arial" panose="020B0604020202020204" pitchFamily="34" charset="0"/>
              <a:buChar char="•"/>
            </a:pPr>
            <a:r>
              <a:rPr lang="en-US" dirty="0">
                <a:solidFill>
                  <a:schemeClr val="accent1">
                    <a:lumMod val="50000"/>
                  </a:schemeClr>
                </a:solidFill>
              </a:rPr>
              <a:t>Nashville</a:t>
            </a:r>
          </a:p>
          <a:p>
            <a:pPr marL="285750" indent="-285750">
              <a:spcAft>
                <a:spcPts val="600"/>
              </a:spcAft>
              <a:buFont typeface="Arial" panose="020B0604020202020204" pitchFamily="34" charset="0"/>
              <a:buChar char="•"/>
            </a:pPr>
            <a:r>
              <a:rPr lang="en-US" dirty="0">
                <a:solidFill>
                  <a:schemeClr val="accent1">
                    <a:lumMod val="50000"/>
                  </a:schemeClr>
                </a:solidFill>
              </a:rPr>
              <a:t>Charlotte </a:t>
            </a:r>
          </a:p>
          <a:p>
            <a:pPr marL="285750" indent="-285750">
              <a:spcAft>
                <a:spcPts val="600"/>
              </a:spcAft>
              <a:buFont typeface="Arial" panose="020B0604020202020204" pitchFamily="34" charset="0"/>
              <a:buChar char="•"/>
            </a:pPr>
            <a:r>
              <a:rPr lang="en-US" dirty="0">
                <a:solidFill>
                  <a:schemeClr val="accent1">
                    <a:lumMod val="50000"/>
                  </a:schemeClr>
                </a:solidFill>
              </a:rPr>
              <a:t>Raleigh</a:t>
            </a:r>
          </a:p>
          <a:p>
            <a:pPr marL="285750" indent="-285750">
              <a:spcAft>
                <a:spcPts val="600"/>
              </a:spcAft>
              <a:buFont typeface="Arial" panose="020B0604020202020204" pitchFamily="34" charset="0"/>
              <a:buChar char="•"/>
            </a:pPr>
            <a:r>
              <a:rPr lang="en-US" dirty="0">
                <a:solidFill>
                  <a:schemeClr val="accent1">
                    <a:lumMod val="50000"/>
                  </a:schemeClr>
                </a:solidFill>
              </a:rPr>
              <a:t>Phoenix</a:t>
            </a:r>
          </a:p>
        </p:txBody>
      </p:sp>
    </p:spTree>
    <p:extLst>
      <p:ext uri="{BB962C8B-B14F-4D97-AF65-F5344CB8AC3E}">
        <p14:creationId xmlns:p14="http://schemas.microsoft.com/office/powerpoint/2010/main" val="2472392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17480F0-47B8-8733-4D84-64E7B00B7F28}"/>
              </a:ext>
            </a:extLst>
          </p:cNvPr>
          <p:cNvPicPr>
            <a:picLocks noChangeAspect="1"/>
          </p:cNvPicPr>
          <p:nvPr/>
        </p:nvPicPr>
        <p:blipFill rotWithShape="1">
          <a:blip r:embed="rId2">
            <a:extLst>
              <a:ext uri="{28A0092B-C50C-407E-A947-70E740481C1C}">
                <a14:useLocalDpi xmlns:a14="http://schemas.microsoft.com/office/drawing/2010/main" val="0"/>
              </a:ext>
            </a:extLst>
          </a:blip>
          <a:srcRect l="1714" t="24104" r="2572" b="2892"/>
          <a:stretch/>
        </p:blipFill>
        <p:spPr>
          <a:xfrm>
            <a:off x="447412" y="687897"/>
            <a:ext cx="9346397" cy="6086680"/>
          </a:xfrm>
          <a:prstGeom prst="rect">
            <a:avLst/>
          </a:prstGeom>
        </p:spPr>
      </p:pic>
      <p:sp>
        <p:nvSpPr>
          <p:cNvPr id="2" name="Title 1">
            <a:extLst>
              <a:ext uri="{FF2B5EF4-FFF2-40B4-BE49-F238E27FC236}">
                <a16:creationId xmlns:a16="http://schemas.microsoft.com/office/drawing/2014/main" id="{318203AD-6D64-0C0D-8B42-1299D8E6DA56}"/>
              </a:ext>
            </a:extLst>
          </p:cNvPr>
          <p:cNvSpPr>
            <a:spLocks noGrp="1"/>
          </p:cNvSpPr>
          <p:nvPr>
            <p:ph type="title"/>
          </p:nvPr>
        </p:nvSpPr>
        <p:spPr>
          <a:xfrm>
            <a:off x="381000" y="83423"/>
            <a:ext cx="11430000" cy="1014761"/>
          </a:xfrm>
        </p:spPr>
        <p:txBody>
          <a:bodyPr/>
          <a:lstStyle/>
          <a:p>
            <a:r>
              <a:rPr lang="en-US" sz="3600" dirty="0">
                <a:effectLst/>
                <a:latin typeface="Calibri" panose="020F0502020204030204" pitchFamily="34" charset="0"/>
                <a:ea typeface="Calibri" panose="020F0502020204030204" pitchFamily="34" charset="0"/>
                <a:cs typeface="Times New Roman" panose="02020603050405020304" pitchFamily="18" charset="0"/>
              </a:rPr>
              <a:t>City </a:t>
            </a:r>
            <a:r>
              <a:rPr lang="en-US" dirty="0">
                <a:latin typeface="Calibri" panose="020F0502020204030204" pitchFamily="34" charset="0"/>
                <a:ea typeface="Calibri" panose="020F0502020204030204" pitchFamily="34" charset="0"/>
                <a:cs typeface="Times New Roman" panose="02020603050405020304" pitchFamily="18" charset="0"/>
              </a:rPr>
              <a:t>vs</a:t>
            </a:r>
            <a:r>
              <a:rPr lang="en-US" sz="3600" dirty="0">
                <a:effectLst/>
                <a:latin typeface="Calibri" panose="020F0502020204030204" pitchFamily="34" charset="0"/>
                <a:ea typeface="Calibri" panose="020F0502020204030204" pitchFamily="34" charset="0"/>
                <a:cs typeface="Times New Roman" panose="02020603050405020304" pitchFamily="18" charset="0"/>
              </a:rPr>
              <a:t> Suburb Relocations</a:t>
            </a:r>
            <a:endParaRPr lang="en-US" dirty="0"/>
          </a:p>
        </p:txBody>
      </p:sp>
      <p:sp>
        <p:nvSpPr>
          <p:cNvPr id="5" name="TextBox 4">
            <a:extLst>
              <a:ext uri="{FF2B5EF4-FFF2-40B4-BE49-F238E27FC236}">
                <a16:creationId xmlns:a16="http://schemas.microsoft.com/office/drawing/2014/main" id="{989894CF-9DB8-7140-4CC9-651C0B7189DF}"/>
              </a:ext>
            </a:extLst>
          </p:cNvPr>
          <p:cNvSpPr txBox="1"/>
          <p:nvPr/>
        </p:nvSpPr>
        <p:spPr>
          <a:xfrm>
            <a:off x="9350595" y="3046276"/>
            <a:ext cx="2903620" cy="2492990"/>
          </a:xfrm>
          <a:prstGeom prst="rect">
            <a:avLst/>
          </a:prstGeom>
          <a:noFill/>
        </p:spPr>
        <p:txBody>
          <a:bodyPr wrap="square">
            <a:spAutoFit/>
          </a:bodyPr>
          <a:lstStyle/>
          <a:p>
            <a:pPr marL="0" marR="0">
              <a:spcBef>
                <a:spcPts val="0"/>
              </a:spcBef>
              <a:spcAft>
                <a:spcPts val="800"/>
              </a:spcAft>
            </a:pPr>
            <a:r>
              <a:rPr lang="en-US"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Reasons for Relo</a:t>
            </a:r>
            <a:r>
              <a:rPr lang="en-US"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cation</a:t>
            </a:r>
          </a:p>
          <a:p>
            <a:pPr marL="0" marR="0">
              <a:spcBef>
                <a:spcPts val="0"/>
              </a:spcBef>
              <a:spcAft>
                <a:spcPts val="800"/>
              </a:spcAft>
            </a:pPr>
            <a:endParaRPr lang="en-US" sz="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Font typeface="Arial" panose="020B0604020202020204" pitchFamily="34" charset="0"/>
              <a:buChar char="•"/>
            </a:pPr>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Quality of Life</a:t>
            </a:r>
            <a:endParaRPr lang="en-U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Font typeface="Arial" panose="020B0604020202020204" pitchFamily="34" charset="0"/>
              <a:buChar char="•"/>
            </a:pPr>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Crime</a:t>
            </a:r>
            <a:endParaRPr lang="en-U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Font typeface="Arial" panose="020B0604020202020204" pitchFamily="34" charset="0"/>
              <a:buChar char="•"/>
            </a:pPr>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Cost of Living</a:t>
            </a:r>
          </a:p>
          <a:p>
            <a:pPr marL="285750" marR="0" indent="-285750">
              <a:spcBef>
                <a:spcPts val="0"/>
              </a:spcBef>
              <a:spcAft>
                <a:spcPts val="800"/>
              </a:spcAft>
              <a:buFont typeface="Arial" panose="020B0604020202020204" pitchFamily="34" charset="0"/>
              <a:buChar char="•"/>
            </a:pPr>
            <a:r>
              <a:rPr lang="en-U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B</a:t>
            </a:r>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usiness Environment</a:t>
            </a:r>
            <a:endParaRPr lang="en-U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Font typeface="Arial" panose="020B0604020202020204" pitchFamily="34" charset="0"/>
              <a:buChar char="•"/>
            </a:pPr>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School Quality</a:t>
            </a:r>
          </a:p>
        </p:txBody>
      </p:sp>
    </p:spTree>
    <p:extLst>
      <p:ext uri="{BB962C8B-B14F-4D97-AF65-F5344CB8AC3E}">
        <p14:creationId xmlns:p14="http://schemas.microsoft.com/office/powerpoint/2010/main" val="91270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92AD49-CF66-1DE6-0E8E-4111F34C4A07}"/>
              </a:ext>
            </a:extLst>
          </p:cNvPr>
          <p:cNvSpPr>
            <a:spLocks noGrp="1"/>
          </p:cNvSpPr>
          <p:nvPr>
            <p:ph idx="1"/>
          </p:nvPr>
        </p:nvSpPr>
        <p:spPr/>
        <p:txBody>
          <a:bodyPr/>
          <a:lstStyle/>
          <a:p>
            <a:pPr marL="0" indent="0">
              <a:buNone/>
            </a:pPr>
            <a:r>
              <a:rPr lang="en-US" sz="3200" b="1" dirty="0">
                <a:solidFill>
                  <a:srgbClr val="A7934B"/>
                </a:solidFill>
                <a:latin typeface="Calibri" panose="020F0502020204030204" pitchFamily="34" charset="0"/>
                <a:ea typeface="Calibri" panose="020F0502020204030204" pitchFamily="34" charset="0"/>
                <a:cs typeface="Times New Roman" panose="02020603050405020304" pitchFamily="18" charset="0"/>
              </a:rPr>
              <a:t>Nationwide:</a:t>
            </a:r>
          </a:p>
          <a:p>
            <a:pPr marL="571500" indent="-571500">
              <a:buFont typeface="Arial" panose="020B0604020202020204" pitchFamily="34" charset="0"/>
              <a:buChar char="•"/>
            </a:pPr>
            <a:r>
              <a:rPr lang="en-US" sz="2800" dirty="0">
                <a:solidFill>
                  <a:srgbClr val="A7934B"/>
                </a:solidFill>
                <a:latin typeface="Calibri" panose="020F0502020204030204" pitchFamily="34" charset="0"/>
                <a:ea typeface="Calibri" panose="020F0502020204030204" pitchFamily="34" charset="0"/>
                <a:cs typeface="Times New Roman" panose="02020603050405020304" pitchFamily="18" charset="0"/>
              </a:rPr>
              <a:t>4 million housing units short</a:t>
            </a:r>
          </a:p>
          <a:p>
            <a:pPr marL="571500" indent="-571500">
              <a:buFont typeface="Arial" panose="020B0604020202020204" pitchFamily="34" charset="0"/>
              <a:buChar char="•"/>
            </a:pPr>
            <a:r>
              <a:rPr lang="en-US" sz="2800" dirty="0">
                <a:solidFill>
                  <a:srgbClr val="A7934B"/>
                </a:solidFill>
                <a:latin typeface="Calibri" panose="020F0502020204030204" pitchFamily="34" charset="0"/>
                <a:ea typeface="Calibri" panose="020F0502020204030204" pitchFamily="34" charset="0"/>
                <a:cs typeface="Times New Roman" panose="02020603050405020304" pitchFamily="18" charset="0"/>
              </a:rPr>
              <a:t>9 million affordable units lacking (&lt; 30% gross income) </a:t>
            </a:r>
          </a:p>
          <a:p>
            <a:pPr marL="571500" indent="-571500">
              <a:buFont typeface="Arial" panose="020B0604020202020204" pitchFamily="34" charset="0"/>
              <a:buChar char="•"/>
            </a:pPr>
            <a:r>
              <a:rPr lang="en-US" sz="2800" dirty="0">
                <a:solidFill>
                  <a:srgbClr val="A7934B"/>
                </a:solidFill>
                <a:latin typeface="Calibri" panose="020F0502020204030204" pitchFamily="34" charset="0"/>
                <a:ea typeface="Calibri" panose="020F0502020204030204" pitchFamily="34" charset="0"/>
                <a:cs typeface="Times New Roman" panose="02020603050405020304" pitchFamily="18" charset="0"/>
              </a:rPr>
              <a:t>Interest rates are 8% for &lt; 740 FICO</a:t>
            </a:r>
          </a:p>
          <a:p>
            <a:pPr marL="571500" indent="-571500">
              <a:buFont typeface="Arial" panose="020B0604020202020204" pitchFamily="34" charset="0"/>
              <a:buChar char="•"/>
            </a:pPr>
            <a:r>
              <a:rPr lang="en-US" sz="2800" dirty="0">
                <a:solidFill>
                  <a:srgbClr val="A7934B"/>
                </a:solidFill>
                <a:latin typeface="Calibri" panose="020F0502020204030204" pitchFamily="34" charset="0"/>
                <a:ea typeface="Calibri" panose="020F0502020204030204" pitchFamily="34" charset="0"/>
                <a:cs typeface="Times New Roman" panose="02020603050405020304" pitchFamily="18" charset="0"/>
              </a:rPr>
              <a:t>Housing market frozen</a:t>
            </a:r>
          </a:p>
          <a:p>
            <a:pPr marL="571500" indent="-571500">
              <a:buFont typeface="Arial" panose="020B0604020202020204" pitchFamily="34" charset="0"/>
              <a:buChar char="•"/>
            </a:pPr>
            <a:r>
              <a:rPr lang="en-US" sz="2800" dirty="0">
                <a:solidFill>
                  <a:srgbClr val="A7934B"/>
                </a:solidFill>
                <a:latin typeface="Calibri" panose="020F0502020204030204" pitchFamily="34" charset="0"/>
                <a:ea typeface="Calibri" panose="020F0502020204030204" pitchFamily="34" charset="0"/>
                <a:cs typeface="Times New Roman" panose="02020603050405020304" pitchFamily="18" charset="0"/>
              </a:rPr>
              <a:t>Move-up buyers limited </a:t>
            </a:r>
          </a:p>
          <a:p>
            <a:pPr marL="571500" indent="-571500">
              <a:buFont typeface="Arial" panose="020B0604020202020204" pitchFamily="34" charset="0"/>
              <a:buChar char="•"/>
            </a:pPr>
            <a:r>
              <a:rPr lang="en-US" sz="2800" dirty="0">
                <a:solidFill>
                  <a:srgbClr val="A7934B"/>
                </a:solidFill>
                <a:latin typeface="Calibri" panose="020F0502020204030204" pitchFamily="34" charset="0"/>
                <a:ea typeface="Calibri" panose="020F0502020204030204" pitchFamily="34" charset="0"/>
                <a:cs typeface="Times New Roman" panose="02020603050405020304" pitchFamily="18" charset="0"/>
              </a:rPr>
              <a:t>First-time buyers locked out  </a:t>
            </a:r>
          </a:p>
          <a:p>
            <a:pPr marL="571500" indent="-571500">
              <a:buFont typeface="Arial" panose="020B0604020202020204" pitchFamily="34" charset="0"/>
              <a:buChar char="•"/>
            </a:pPr>
            <a:r>
              <a:rPr lang="en-US" sz="2800" dirty="0">
                <a:solidFill>
                  <a:srgbClr val="A7934B"/>
                </a:solidFill>
                <a:latin typeface="Calibri" panose="020F0502020204030204" pitchFamily="34" charset="0"/>
                <a:ea typeface="Calibri" panose="020F0502020204030204" pitchFamily="34" charset="0"/>
                <a:cs typeface="Times New Roman" panose="02020603050405020304" pitchFamily="18" charset="0"/>
              </a:rPr>
              <a:t>As rates rise, prices will decline</a:t>
            </a:r>
            <a:endParaRPr lang="en-US" dirty="0"/>
          </a:p>
        </p:txBody>
      </p:sp>
      <p:sp>
        <p:nvSpPr>
          <p:cNvPr id="2" name="Title 1">
            <a:extLst>
              <a:ext uri="{FF2B5EF4-FFF2-40B4-BE49-F238E27FC236}">
                <a16:creationId xmlns:a16="http://schemas.microsoft.com/office/drawing/2014/main" id="{9C0E95FB-AFDA-C24E-BDC1-87184FFF62A0}"/>
              </a:ext>
            </a:extLst>
          </p:cNvPr>
          <p:cNvSpPr>
            <a:spLocks noGrp="1"/>
          </p:cNvSpPr>
          <p:nvPr>
            <p:ph type="title"/>
          </p:nvPr>
        </p:nvSpPr>
        <p:spPr>
          <a:prstGeom prst="rect">
            <a:avLst/>
          </a:prstGeom>
        </p:spPr>
        <p:txBody>
          <a:bodyPr wrap="square">
            <a:normAutofit/>
          </a:bodyPr>
          <a:lstStyle/>
          <a:p>
            <a:r>
              <a:rPr lang="en-US" dirty="0">
                <a:solidFill>
                  <a:schemeClr val="tx2"/>
                </a:solidFill>
              </a:rPr>
              <a:t>Housing</a:t>
            </a:r>
          </a:p>
        </p:txBody>
      </p:sp>
      <p:sp>
        <p:nvSpPr>
          <p:cNvPr id="6" name="Rectangle 5">
            <a:extLst>
              <a:ext uri="{FF2B5EF4-FFF2-40B4-BE49-F238E27FC236}">
                <a16:creationId xmlns:a16="http://schemas.microsoft.com/office/drawing/2014/main" id="{2C5BCCCF-B400-8744-BA61-F276B7003F40}"/>
              </a:ext>
            </a:extLst>
          </p:cNvPr>
          <p:cNvSpPr/>
          <p:nvPr/>
        </p:nvSpPr>
        <p:spPr>
          <a:xfrm>
            <a:off x="9322904" y="5718577"/>
            <a:ext cx="2673626" cy="930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731657-76DD-0645-2891-E95CDB416926}"/>
              </a:ext>
            </a:extLst>
          </p:cNvPr>
          <p:cNvPicPr>
            <a:picLocks noChangeAspect="1"/>
          </p:cNvPicPr>
          <p:nvPr/>
        </p:nvPicPr>
        <p:blipFill>
          <a:blip r:embed="rId2"/>
          <a:stretch>
            <a:fillRect/>
          </a:stretch>
        </p:blipFill>
        <p:spPr>
          <a:xfrm>
            <a:off x="8850929" y="5892735"/>
            <a:ext cx="3120887" cy="605218"/>
          </a:xfrm>
          <a:prstGeom prst="rect">
            <a:avLst/>
          </a:prstGeom>
        </p:spPr>
      </p:pic>
      <p:sp>
        <p:nvSpPr>
          <p:cNvPr id="5" name="Subtitle 2">
            <a:extLst>
              <a:ext uri="{FF2B5EF4-FFF2-40B4-BE49-F238E27FC236}">
                <a16:creationId xmlns:a16="http://schemas.microsoft.com/office/drawing/2014/main" id="{92547797-64A9-780D-4B4C-2DB4EB447D36}"/>
              </a:ext>
            </a:extLst>
          </p:cNvPr>
          <p:cNvSpPr txBox="1">
            <a:spLocks/>
          </p:cNvSpPr>
          <p:nvPr/>
        </p:nvSpPr>
        <p:spPr>
          <a:xfrm>
            <a:off x="195470" y="6372736"/>
            <a:ext cx="7636966" cy="413683"/>
          </a:xfrm>
          <a:prstGeom prst="rect">
            <a:avLst/>
          </a:prstGeom>
        </p:spPr>
        <p:txBody>
          <a:bodyPr>
            <a:noAutofit/>
          </a:bodyPr>
          <a:lstStyle>
            <a:lvl1pPr marL="0" indent="0" algn="l" defTabSz="342900" rtl="0" eaLnBrk="1" latinLnBrk="0" hangingPunct="1">
              <a:lnSpc>
                <a:spcPts val="3600"/>
              </a:lnSpc>
              <a:spcBef>
                <a:spcPct val="20000"/>
              </a:spcBef>
              <a:buFont typeface="Arial"/>
              <a:buNone/>
              <a:defRPr sz="1800" b="0" kern="1200" cap="none" spc="0" baseline="0">
                <a:solidFill>
                  <a:srgbClr val="857437"/>
                </a:solidFill>
                <a:latin typeface="Roboto" panose="02000000000000000000" pitchFamily="2" charset="0"/>
                <a:ea typeface="Roboto" panose="02000000000000000000" pitchFamily="2" charset="0"/>
                <a:cs typeface="Roboto" panose="02000000000000000000" pitchFamily="2"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mn-lt"/>
                <a:ea typeface="+mn-ea"/>
                <a:cs typeface="+mn-cs"/>
              </a:defRPr>
            </a:lvl2pPr>
            <a:lvl3pPr marL="685800" indent="0" algn="ctr" defTabSz="3429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0287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4pPr>
            <a:lvl5pPr marL="13716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nSpc>
                <a:spcPct val="100000"/>
              </a:lnSpc>
            </a:pPr>
            <a:r>
              <a:rPr lang="en-US" sz="2200" dirty="0"/>
              <a:t>ENGINEERING </a:t>
            </a:r>
            <a:r>
              <a:rPr lang="en-US" sz="2200" b="1" i="1" dirty="0">
                <a:solidFill>
                  <a:schemeClr val="tx2"/>
                </a:solidFill>
              </a:rPr>
              <a:t>YOUR</a:t>
            </a:r>
            <a:r>
              <a:rPr lang="en-US" sz="2200" dirty="0"/>
              <a:t> ECONOMIC DEVELOPMENT SUCCESS</a:t>
            </a:r>
          </a:p>
        </p:txBody>
      </p:sp>
    </p:spTree>
    <p:extLst>
      <p:ext uri="{BB962C8B-B14F-4D97-AF65-F5344CB8AC3E}">
        <p14:creationId xmlns:p14="http://schemas.microsoft.com/office/powerpoint/2010/main" val="419791970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CDE54F6-6007-2848-B683-2C1822FC5485}" vid="{C0D1DEBA-DE5C-9C46-9118-2685038DF7C3}"/>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CDE54F6-6007-2848-B683-2C1822FC5485}" vid="{FB47B6FD-F52A-2B42-851E-06D2988544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FFC962BD627F4EA76B28DDC6E46AD9" ma:contentTypeVersion="18" ma:contentTypeDescription="Create a new document." ma:contentTypeScope="" ma:versionID="1b3349cfe4e30f2f0ed150aa6a98c9e0">
  <xsd:schema xmlns:xsd="http://www.w3.org/2001/XMLSchema" xmlns:xs="http://www.w3.org/2001/XMLSchema" xmlns:p="http://schemas.microsoft.com/office/2006/metadata/properties" xmlns:ns2="03dfb928-5554-4a87-8e9a-edea6c8e3105" xmlns:ns3="d876ab5d-c363-4cb9-b177-8b68990486e8" targetNamespace="http://schemas.microsoft.com/office/2006/metadata/properties" ma:root="true" ma:fieldsID="ae046be87a6e9bc3ae4b93cf525dea45" ns2:_="" ns3:_="">
    <xsd:import namespace="03dfb928-5554-4a87-8e9a-edea6c8e3105"/>
    <xsd:import namespace="d876ab5d-c363-4cb9-b177-8b68990486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fb928-5554-4a87-8e9a-edea6c8e3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b9d03e-f63d-43c7-9a43-349d0cf1a4d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76ab5d-c363-4cb9-b177-8b68990486e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d38cad6-e624-4609-8f59-2c75c4e321dd}" ma:internalName="TaxCatchAll" ma:showField="CatchAllData" ma:web="d876ab5d-c363-4cb9-b177-8b6899048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876ab5d-c363-4cb9-b177-8b68990486e8" xsi:nil="true"/>
    <lcf76f155ced4ddcb4097134ff3c332f xmlns="03dfb928-5554-4a87-8e9a-edea6c8e31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C0EF27-211C-483A-96F1-1CABF140A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dfb928-5554-4a87-8e9a-edea6c8e3105"/>
    <ds:schemaRef ds:uri="d876ab5d-c363-4cb9-b177-8b6899048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B6274B-835E-41F0-89A3-ACEA86107916}">
  <ds:schemaRefs>
    <ds:schemaRef ds:uri="http://schemas.microsoft.com/sharepoint/v3/contenttype/forms"/>
  </ds:schemaRefs>
</ds:datastoreItem>
</file>

<file path=customXml/itemProps3.xml><?xml version="1.0" encoding="utf-8"?>
<ds:datastoreItem xmlns:ds="http://schemas.openxmlformats.org/officeDocument/2006/customXml" ds:itemID="{CDF4FFC9-E125-47EA-8FBE-E6755723691A}">
  <ds:schemaRefs>
    <ds:schemaRef ds:uri="d876ab5d-c363-4cb9-b177-8b68990486e8"/>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03dfb928-5554-4a87-8e9a-edea6c8e3105"/>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Custom Design</Template>
  <TotalTime>4050</TotalTime>
  <Words>1671</Words>
  <Application>Microsoft Office PowerPoint</Application>
  <PresentationFormat>Widescreen</PresentationFormat>
  <Paragraphs>227</Paragraphs>
  <Slides>25</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ui-sans-serif</vt:lpstr>
      <vt:lpstr>Calibri</vt:lpstr>
      <vt:lpstr>Roboto Slab</vt:lpstr>
      <vt:lpstr>Bahnschrift</vt:lpstr>
      <vt:lpstr>Open Sans</vt:lpstr>
      <vt:lpstr>Roboto</vt:lpstr>
      <vt:lpstr>Custom Design</vt:lpstr>
      <vt:lpstr>1_Custom Design</vt:lpstr>
      <vt:lpstr>What Data Says About the Housing Crisis</vt:lpstr>
      <vt:lpstr>cedr.gatech.edu  </vt:lpstr>
      <vt:lpstr>Post COVID Trends </vt:lpstr>
      <vt:lpstr>PowerPoint Presentation</vt:lpstr>
      <vt:lpstr>Post COVID State Winners</vt:lpstr>
      <vt:lpstr>State Migration Totals </vt:lpstr>
      <vt:lpstr>Post COVID Metropolitan Winners</vt:lpstr>
      <vt:lpstr>City vs Suburb Relocations</vt:lpstr>
      <vt:lpstr>Housing</vt:lpstr>
      <vt:lpstr>HOW DID WE GET HERE?</vt:lpstr>
      <vt:lpstr>PowerPoint Presentation</vt:lpstr>
      <vt:lpstr>PowerPoint Presentation</vt:lpstr>
      <vt:lpstr>PowerPoint Presentation</vt:lpstr>
      <vt:lpstr>Drastic Decline in Affordability</vt:lpstr>
      <vt:lpstr>ATTRACTING INVESTMENT  Utilizing Data to Demonstrate Needs</vt:lpstr>
      <vt:lpstr>Demographics &amp; YOUR Housing Market</vt:lpstr>
      <vt:lpstr>Affordability Understanding what’s affordable AND community incomes is key to planning sustainable investments. </vt:lpstr>
      <vt:lpstr>Income Visualization</vt:lpstr>
      <vt:lpstr>Size Mismatch</vt:lpstr>
      <vt:lpstr>Using Data to Tell Your Story</vt:lpstr>
      <vt:lpstr>PowerPoint Presentation</vt:lpstr>
      <vt:lpstr>Providing Options for ALL Residents</vt:lpstr>
      <vt:lpstr>Housing Supply &amp; Demand</vt:lpstr>
      <vt:lpstr>Site Identification and Marketing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dc:title>
  <dc:creator>Paul, Peralte C</dc:creator>
  <cp:lastModifiedBy>Spencer Abrams</cp:lastModifiedBy>
  <cp:revision>304</cp:revision>
  <dcterms:created xsi:type="dcterms:W3CDTF">2021-10-05T17:16:16Z</dcterms:created>
  <dcterms:modified xsi:type="dcterms:W3CDTF">2024-03-08T19:02:28Z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0x010100BFFFC962BD627F4EA76B28DDC6E46AD9</vt:lpwstr>
  </property>
  <property fmtid="{D5CDD505-2E9C-101B-9397-08002B2CF9AE}" pid="3" name="MediaServiceImageTags">
    <vt:lpwstr/>
  </property>
</Properties>
</file>