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8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8288000" cy="10287000"/>
  <p:notesSz cx="6858000" cy="9144000"/>
  <p:embeddedFontLst>
    <p:embeddedFont>
      <p:font typeface="Canva Sans" panose="020B0604020202020204" charset="0"/>
      <p:regular r:id="rId18"/>
    </p:embeddedFont>
    <p:embeddedFont>
      <p:font typeface="Canva Sans Bold" panose="020B0604020202020204" charset="0"/>
      <p:regular r:id="rId19"/>
    </p:embeddedFont>
    <p:embeddedFont>
      <p:font typeface="Garet ExtraBold" panose="020B0604020202020204" charset="0"/>
      <p:regular r:id="rId20"/>
    </p:embeddedFont>
    <p:embeddedFont>
      <p:font typeface="Garet ExtraBold Bold" panose="020B0604020202020204" charset="0"/>
      <p:regular r:id="rId21"/>
    </p:embeddedFont>
    <p:embeddedFont>
      <p:font typeface="Garet Ultra-Bold" panose="020B0604020202020204" charset="0"/>
      <p:regular r:id="rId22"/>
    </p:embeddedFont>
    <p:embeddedFont>
      <p:font typeface="Montserrat" panose="00000500000000000000" pitchFamily="2" charset="0"/>
      <p:regular r:id="rId23"/>
    </p:embeddedFont>
    <p:embeddedFont>
      <p:font typeface="Montserrat Bold" panose="00000800000000000000" charset="0"/>
      <p:regular r:id="rId24"/>
    </p:embeddedFont>
    <p:embeddedFont>
      <p:font typeface="Montserrat Medium" panose="00000600000000000000" pitchFamily="2" charset="0"/>
      <p:regular r:id="rId25"/>
    </p:embeddedFont>
    <p:embeddedFont>
      <p:font typeface="Montserrat Semi-Bold" panose="020B0604020202020204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9" d="100"/>
          <a:sy n="69" d="100"/>
        </p:scale>
        <p:origin x="237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07.03.2024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sv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12.jpeg"/><Relationship Id="rId7" Type="http://schemas.openxmlformats.org/officeDocument/2006/relationships/image" Target="../media/image53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Relationship Id="rId9" Type="http://schemas.openxmlformats.org/officeDocument/2006/relationships/image" Target="../media/image55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openxmlformats.org/officeDocument/2006/relationships/image" Target="../media/image11.jpe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10" Type="http://schemas.openxmlformats.org/officeDocument/2006/relationships/image" Target="../media/image62.sv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11.jpe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13" Type="http://schemas.openxmlformats.org/officeDocument/2006/relationships/image" Target="../media/image76.png"/><Relationship Id="rId3" Type="http://schemas.openxmlformats.org/officeDocument/2006/relationships/image" Target="../media/image22.png"/><Relationship Id="rId7" Type="http://schemas.openxmlformats.org/officeDocument/2006/relationships/image" Target="../media/image70.png"/><Relationship Id="rId12" Type="http://schemas.openxmlformats.org/officeDocument/2006/relationships/image" Target="../media/image75.sv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74.png"/><Relationship Id="rId5" Type="http://schemas.openxmlformats.org/officeDocument/2006/relationships/image" Target="../media/image12.jpeg"/><Relationship Id="rId15" Type="http://schemas.openxmlformats.org/officeDocument/2006/relationships/hyperlink" Target="https://georgiaaim.org" TargetMode="External"/><Relationship Id="rId10" Type="http://schemas.openxmlformats.org/officeDocument/2006/relationships/image" Target="../media/image73.svg"/><Relationship Id="rId4" Type="http://schemas.openxmlformats.org/officeDocument/2006/relationships/image" Target="../media/image23.svg"/><Relationship Id="rId9" Type="http://schemas.openxmlformats.org/officeDocument/2006/relationships/image" Target="../media/image72.png"/><Relationship Id="rId14" Type="http://schemas.openxmlformats.org/officeDocument/2006/relationships/image" Target="../media/image7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11.jpe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11" Type="http://schemas.openxmlformats.org/officeDocument/2006/relationships/image" Target="../media/image17.png"/><Relationship Id="rId5" Type="http://schemas.openxmlformats.org/officeDocument/2006/relationships/image" Target="../media/image2.sv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11.jpeg"/><Relationship Id="rId7" Type="http://schemas.openxmlformats.org/officeDocument/2006/relationships/image" Target="../media/image23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.svg"/><Relationship Id="rId10" Type="http://schemas.openxmlformats.org/officeDocument/2006/relationships/image" Target="../media/image25.png"/><Relationship Id="rId4" Type="http://schemas.openxmlformats.org/officeDocument/2006/relationships/image" Target="../media/image1.png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11.jpeg"/><Relationship Id="rId7" Type="http://schemas.openxmlformats.org/officeDocument/2006/relationships/image" Target="../media/image23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1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2.jpeg"/><Relationship Id="rId7" Type="http://schemas.openxmlformats.org/officeDocument/2006/relationships/image" Target="../media/image32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11.jpeg"/><Relationship Id="rId7" Type="http://schemas.openxmlformats.org/officeDocument/2006/relationships/image" Target="../media/image23.sv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8.png"/><Relationship Id="rId5" Type="http://schemas.openxmlformats.org/officeDocument/2006/relationships/image" Target="../media/image2.svg"/><Relationship Id="rId10" Type="http://schemas.openxmlformats.org/officeDocument/2006/relationships/image" Target="../media/image38.png"/><Relationship Id="rId4" Type="http://schemas.openxmlformats.org/officeDocument/2006/relationships/image" Target="../media/image1.png"/><Relationship Id="rId9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2.png"/><Relationship Id="rId7" Type="http://schemas.openxmlformats.org/officeDocument/2006/relationships/image" Target="../media/image41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5.svg"/><Relationship Id="rId5" Type="http://schemas.openxmlformats.org/officeDocument/2006/relationships/image" Target="../media/image12.jpeg"/><Relationship Id="rId10" Type="http://schemas.openxmlformats.org/officeDocument/2006/relationships/image" Target="../media/image44.png"/><Relationship Id="rId4" Type="http://schemas.openxmlformats.org/officeDocument/2006/relationships/image" Target="../media/image23.svg"/><Relationship Id="rId9" Type="http://schemas.openxmlformats.org/officeDocument/2006/relationships/image" Target="../media/image4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700000">
            <a:off x="-2448874" y="6704687"/>
            <a:ext cx="5107226" cy="5107226"/>
          </a:xfrm>
          <a:custGeom>
            <a:avLst/>
            <a:gdLst/>
            <a:ahLst/>
            <a:cxnLst/>
            <a:rect l="l" t="t" r="r" b="b"/>
            <a:pathLst>
              <a:path w="5107226" h="5107226">
                <a:moveTo>
                  <a:pt x="0" y="0"/>
                </a:moveTo>
                <a:lnTo>
                  <a:pt x="5107226" y="0"/>
                </a:lnTo>
                <a:lnTo>
                  <a:pt x="5107226" y="5107226"/>
                </a:lnTo>
                <a:lnTo>
                  <a:pt x="0" y="51072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2700000">
            <a:off x="-2935307" y="-1796961"/>
            <a:ext cx="4959103" cy="4959103"/>
          </a:xfrm>
          <a:custGeom>
            <a:avLst/>
            <a:gdLst/>
            <a:ahLst/>
            <a:cxnLst/>
            <a:rect l="l" t="t" r="r" b="b"/>
            <a:pathLst>
              <a:path w="4959103" h="4959103">
                <a:moveTo>
                  <a:pt x="0" y="0"/>
                </a:moveTo>
                <a:lnTo>
                  <a:pt x="4959103" y="0"/>
                </a:lnTo>
                <a:lnTo>
                  <a:pt x="4959103" y="4959103"/>
                </a:lnTo>
                <a:lnTo>
                  <a:pt x="0" y="49591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2700000">
            <a:off x="950096" y="1350852"/>
            <a:ext cx="6788052" cy="6788052"/>
          </a:xfrm>
          <a:custGeom>
            <a:avLst/>
            <a:gdLst/>
            <a:ahLst/>
            <a:cxnLst/>
            <a:rect l="l" t="t" r="r" b="b"/>
            <a:pathLst>
              <a:path w="6788052" h="6788052">
                <a:moveTo>
                  <a:pt x="0" y="0"/>
                </a:moveTo>
                <a:lnTo>
                  <a:pt x="6788052" y="0"/>
                </a:lnTo>
                <a:lnTo>
                  <a:pt x="6788052" y="6788052"/>
                </a:lnTo>
                <a:lnTo>
                  <a:pt x="0" y="67880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 rot="-2700000">
            <a:off x="1518000" y="1826059"/>
            <a:ext cx="5652245" cy="5837638"/>
            <a:chOff x="0" y="0"/>
            <a:chExt cx="6350000" cy="6558280"/>
          </a:xfrm>
        </p:grpSpPr>
        <p:sp>
          <p:nvSpPr>
            <p:cNvPr id="6" name="Freeform 6"/>
            <p:cNvSpPr/>
            <p:nvPr/>
          </p:nvSpPr>
          <p:spPr>
            <a:xfrm rot="2700000">
              <a:off x="-948734" y="-844594"/>
              <a:ext cx="8247467" cy="8247467"/>
            </a:xfrm>
            <a:custGeom>
              <a:avLst/>
              <a:gdLst/>
              <a:ahLst/>
              <a:cxnLst/>
              <a:rect l="l" t="t" r="r" b="b"/>
              <a:pathLst>
                <a:path w="8247467" h="8247467">
                  <a:moveTo>
                    <a:pt x="7834376" y="3450215"/>
                  </a:moveTo>
                  <a:cubicBezTo>
                    <a:pt x="8247468" y="3863306"/>
                    <a:pt x="8246570" y="4532336"/>
                    <a:pt x="7834376" y="4944529"/>
                  </a:cubicBezTo>
                  <a:lnTo>
                    <a:pt x="4944529" y="7834376"/>
                  </a:lnTo>
                  <a:cubicBezTo>
                    <a:pt x="4531438" y="8247468"/>
                    <a:pt x="3862409" y="8246570"/>
                    <a:pt x="3450215" y="7834376"/>
                  </a:cubicBezTo>
                  <a:lnTo>
                    <a:pt x="413092" y="4797253"/>
                  </a:lnTo>
                  <a:cubicBezTo>
                    <a:pt x="0" y="4384161"/>
                    <a:pt x="898" y="3715132"/>
                    <a:pt x="413092" y="3302939"/>
                  </a:cubicBezTo>
                  <a:lnTo>
                    <a:pt x="3302939" y="413092"/>
                  </a:lnTo>
                  <a:cubicBezTo>
                    <a:pt x="3716030" y="0"/>
                    <a:pt x="4385059" y="899"/>
                    <a:pt x="4797253" y="413092"/>
                  </a:cubicBezTo>
                  <a:lnTo>
                    <a:pt x="7834376" y="3450215"/>
                  </a:lnTo>
                  <a:close/>
                </a:path>
              </a:pathLst>
            </a:custGeom>
            <a:blipFill>
              <a:blip r:embed="rId4"/>
              <a:stretch>
                <a:fillRect l="-91176" r="-9117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C8C8C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 rot="2700000">
            <a:off x="6233295" y="-2144575"/>
            <a:ext cx="4959103" cy="4959103"/>
          </a:xfrm>
          <a:custGeom>
            <a:avLst/>
            <a:gdLst/>
            <a:ahLst/>
            <a:cxnLst/>
            <a:rect l="l" t="t" r="r" b="b"/>
            <a:pathLst>
              <a:path w="4959103" h="4959103">
                <a:moveTo>
                  <a:pt x="0" y="0"/>
                </a:moveTo>
                <a:lnTo>
                  <a:pt x="4959103" y="0"/>
                </a:lnTo>
                <a:lnTo>
                  <a:pt x="4959103" y="4959103"/>
                </a:lnTo>
                <a:lnTo>
                  <a:pt x="0" y="49591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7976891" y="3755544"/>
            <a:ext cx="9790829" cy="2315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013"/>
              </a:lnSpc>
            </a:pPr>
            <a:r>
              <a:rPr lang="en-US" sz="8194">
                <a:solidFill>
                  <a:srgbClr val="12345B"/>
                </a:solidFill>
                <a:latin typeface="Garet ExtraBold Bold"/>
              </a:rPr>
              <a:t>Planning for AI in Your Region</a:t>
            </a:r>
          </a:p>
        </p:txBody>
      </p:sp>
      <p:sp>
        <p:nvSpPr>
          <p:cNvPr id="10" name="Freeform 10"/>
          <p:cNvSpPr/>
          <p:nvPr/>
        </p:nvSpPr>
        <p:spPr>
          <a:xfrm rot="2700000">
            <a:off x="6293948" y="6529980"/>
            <a:ext cx="5251958" cy="5251958"/>
          </a:xfrm>
          <a:custGeom>
            <a:avLst/>
            <a:gdLst/>
            <a:ahLst/>
            <a:cxnLst/>
            <a:rect l="l" t="t" r="r" b="b"/>
            <a:pathLst>
              <a:path w="5251958" h="5251958">
                <a:moveTo>
                  <a:pt x="0" y="0"/>
                </a:moveTo>
                <a:lnTo>
                  <a:pt x="5251958" y="0"/>
                </a:lnTo>
                <a:lnTo>
                  <a:pt x="5251958" y="5251958"/>
                </a:lnTo>
                <a:lnTo>
                  <a:pt x="0" y="52519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>
            <a:grpSpLocks noChangeAspect="1"/>
          </p:cNvGrpSpPr>
          <p:nvPr/>
        </p:nvGrpSpPr>
        <p:grpSpPr>
          <a:xfrm rot="-2700000">
            <a:off x="6996001" y="7118869"/>
            <a:ext cx="3847853" cy="3974062"/>
            <a:chOff x="0" y="0"/>
            <a:chExt cx="6350000" cy="6558280"/>
          </a:xfrm>
        </p:grpSpPr>
        <p:sp>
          <p:nvSpPr>
            <p:cNvPr id="12" name="Freeform 12"/>
            <p:cNvSpPr/>
            <p:nvPr/>
          </p:nvSpPr>
          <p:spPr>
            <a:xfrm rot="2700000">
              <a:off x="-948734" y="-844594"/>
              <a:ext cx="8247467" cy="8247467"/>
            </a:xfrm>
            <a:custGeom>
              <a:avLst/>
              <a:gdLst/>
              <a:ahLst/>
              <a:cxnLst/>
              <a:rect l="l" t="t" r="r" b="b"/>
              <a:pathLst>
                <a:path w="8247467" h="8247467">
                  <a:moveTo>
                    <a:pt x="7834376" y="3450215"/>
                  </a:moveTo>
                  <a:cubicBezTo>
                    <a:pt x="8247468" y="3863306"/>
                    <a:pt x="8246570" y="4532336"/>
                    <a:pt x="7834376" y="4944529"/>
                  </a:cubicBezTo>
                  <a:lnTo>
                    <a:pt x="4944529" y="7834376"/>
                  </a:lnTo>
                  <a:cubicBezTo>
                    <a:pt x="4531438" y="8247468"/>
                    <a:pt x="3862409" y="8246570"/>
                    <a:pt x="3450215" y="7834376"/>
                  </a:cubicBezTo>
                  <a:lnTo>
                    <a:pt x="413092" y="4797253"/>
                  </a:lnTo>
                  <a:cubicBezTo>
                    <a:pt x="0" y="4384161"/>
                    <a:pt x="898" y="3715132"/>
                    <a:pt x="413092" y="3302939"/>
                  </a:cubicBezTo>
                  <a:lnTo>
                    <a:pt x="3302939" y="413092"/>
                  </a:lnTo>
                  <a:cubicBezTo>
                    <a:pt x="3716030" y="0"/>
                    <a:pt x="4385059" y="899"/>
                    <a:pt x="4797253" y="413092"/>
                  </a:cubicBezTo>
                  <a:lnTo>
                    <a:pt x="7834376" y="3450215"/>
                  </a:lnTo>
                  <a:close/>
                </a:path>
              </a:pathLst>
            </a:custGeom>
            <a:blipFill>
              <a:blip r:embed="rId5"/>
              <a:stretch>
                <a:fillRect l="-27738" r="-2773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C8C8C6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 rot="-2700000">
            <a:off x="-1923926" y="7271269"/>
            <a:ext cx="3847853" cy="3974062"/>
            <a:chOff x="0" y="0"/>
            <a:chExt cx="6350000" cy="6558280"/>
          </a:xfrm>
        </p:grpSpPr>
        <p:sp>
          <p:nvSpPr>
            <p:cNvPr id="15" name="Freeform 15"/>
            <p:cNvSpPr/>
            <p:nvPr/>
          </p:nvSpPr>
          <p:spPr>
            <a:xfrm rot="2700000">
              <a:off x="-948734" y="-844594"/>
              <a:ext cx="8247467" cy="8247467"/>
            </a:xfrm>
            <a:custGeom>
              <a:avLst/>
              <a:gdLst/>
              <a:ahLst/>
              <a:cxnLst/>
              <a:rect l="l" t="t" r="r" b="b"/>
              <a:pathLst>
                <a:path w="8247467" h="8247467">
                  <a:moveTo>
                    <a:pt x="7834376" y="3450215"/>
                  </a:moveTo>
                  <a:cubicBezTo>
                    <a:pt x="8247468" y="3863306"/>
                    <a:pt x="8246570" y="4532336"/>
                    <a:pt x="7834376" y="4944529"/>
                  </a:cubicBezTo>
                  <a:lnTo>
                    <a:pt x="4944529" y="7834376"/>
                  </a:lnTo>
                  <a:cubicBezTo>
                    <a:pt x="4531438" y="8247468"/>
                    <a:pt x="3862409" y="8246570"/>
                    <a:pt x="3450215" y="7834376"/>
                  </a:cubicBezTo>
                  <a:lnTo>
                    <a:pt x="413092" y="4797253"/>
                  </a:lnTo>
                  <a:cubicBezTo>
                    <a:pt x="0" y="4384161"/>
                    <a:pt x="898" y="3715132"/>
                    <a:pt x="413092" y="3302939"/>
                  </a:cubicBezTo>
                  <a:lnTo>
                    <a:pt x="3302939" y="413092"/>
                  </a:lnTo>
                  <a:cubicBezTo>
                    <a:pt x="3716030" y="0"/>
                    <a:pt x="4385059" y="899"/>
                    <a:pt x="4797253" y="413092"/>
                  </a:cubicBezTo>
                  <a:lnTo>
                    <a:pt x="7834376" y="3450215"/>
                  </a:lnTo>
                  <a:close/>
                </a:path>
              </a:pathLst>
            </a:custGeom>
            <a:blipFill>
              <a:blip r:embed="rId6"/>
              <a:stretch>
                <a:fillRect l="-2456" r="-4754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C8C8C6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 rot="-2700000">
            <a:off x="6788921" y="-1791580"/>
            <a:ext cx="3847853" cy="3974062"/>
            <a:chOff x="0" y="0"/>
            <a:chExt cx="6350000" cy="6558280"/>
          </a:xfrm>
        </p:grpSpPr>
        <p:sp>
          <p:nvSpPr>
            <p:cNvPr id="18" name="Freeform 18"/>
            <p:cNvSpPr/>
            <p:nvPr/>
          </p:nvSpPr>
          <p:spPr>
            <a:xfrm rot="2700000">
              <a:off x="-948734" y="-844594"/>
              <a:ext cx="8247467" cy="8247467"/>
            </a:xfrm>
            <a:custGeom>
              <a:avLst/>
              <a:gdLst/>
              <a:ahLst/>
              <a:cxnLst/>
              <a:rect l="l" t="t" r="r" b="b"/>
              <a:pathLst>
                <a:path w="8247467" h="8247467">
                  <a:moveTo>
                    <a:pt x="7834376" y="3450215"/>
                  </a:moveTo>
                  <a:cubicBezTo>
                    <a:pt x="8247468" y="3863306"/>
                    <a:pt x="8246570" y="4532336"/>
                    <a:pt x="7834376" y="4944529"/>
                  </a:cubicBezTo>
                  <a:lnTo>
                    <a:pt x="4944529" y="7834376"/>
                  </a:lnTo>
                  <a:cubicBezTo>
                    <a:pt x="4531438" y="8247468"/>
                    <a:pt x="3862409" y="8246570"/>
                    <a:pt x="3450215" y="7834376"/>
                  </a:cubicBezTo>
                  <a:lnTo>
                    <a:pt x="413092" y="4797253"/>
                  </a:lnTo>
                  <a:cubicBezTo>
                    <a:pt x="0" y="4384161"/>
                    <a:pt x="898" y="3715132"/>
                    <a:pt x="413092" y="3302939"/>
                  </a:cubicBezTo>
                  <a:lnTo>
                    <a:pt x="3302939" y="413092"/>
                  </a:lnTo>
                  <a:cubicBezTo>
                    <a:pt x="3716030" y="0"/>
                    <a:pt x="4385059" y="899"/>
                    <a:pt x="4797253" y="413092"/>
                  </a:cubicBezTo>
                  <a:lnTo>
                    <a:pt x="7834376" y="3450215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C8C8C6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 rot="-2700000">
            <a:off x="-2665077" y="-1304440"/>
            <a:ext cx="3847853" cy="3974062"/>
            <a:chOff x="0" y="0"/>
            <a:chExt cx="6350000" cy="6558280"/>
          </a:xfrm>
        </p:grpSpPr>
        <p:sp>
          <p:nvSpPr>
            <p:cNvPr id="21" name="Freeform 21"/>
            <p:cNvSpPr/>
            <p:nvPr/>
          </p:nvSpPr>
          <p:spPr>
            <a:xfrm rot="2700000">
              <a:off x="-948734" y="-844594"/>
              <a:ext cx="8247467" cy="8247467"/>
            </a:xfrm>
            <a:custGeom>
              <a:avLst/>
              <a:gdLst/>
              <a:ahLst/>
              <a:cxnLst/>
              <a:rect l="l" t="t" r="r" b="b"/>
              <a:pathLst>
                <a:path w="8247467" h="8247467">
                  <a:moveTo>
                    <a:pt x="7834376" y="3450215"/>
                  </a:moveTo>
                  <a:cubicBezTo>
                    <a:pt x="8247468" y="3863306"/>
                    <a:pt x="8246570" y="4532336"/>
                    <a:pt x="7834376" y="4944529"/>
                  </a:cubicBezTo>
                  <a:lnTo>
                    <a:pt x="4944529" y="7834376"/>
                  </a:lnTo>
                  <a:cubicBezTo>
                    <a:pt x="4531438" y="8247468"/>
                    <a:pt x="3862409" y="8246570"/>
                    <a:pt x="3450215" y="7834376"/>
                  </a:cubicBezTo>
                  <a:lnTo>
                    <a:pt x="413092" y="4797253"/>
                  </a:lnTo>
                  <a:cubicBezTo>
                    <a:pt x="0" y="4384161"/>
                    <a:pt x="898" y="3715132"/>
                    <a:pt x="413092" y="3302939"/>
                  </a:cubicBezTo>
                  <a:lnTo>
                    <a:pt x="3302939" y="413092"/>
                  </a:lnTo>
                  <a:cubicBezTo>
                    <a:pt x="3716030" y="0"/>
                    <a:pt x="4385059" y="899"/>
                    <a:pt x="4797253" y="413092"/>
                  </a:cubicBezTo>
                  <a:lnTo>
                    <a:pt x="7834376" y="3450215"/>
                  </a:lnTo>
                  <a:close/>
                </a:path>
              </a:pathLst>
            </a:custGeom>
            <a:blipFill>
              <a:blip r:embed="rId8"/>
              <a:stretch>
                <a:fillRect l="-41670" r="-13514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C8C8C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" name="Freeform 23"/>
          <p:cNvSpPr/>
          <p:nvPr/>
        </p:nvSpPr>
        <p:spPr>
          <a:xfrm>
            <a:off x="12219462" y="682591"/>
            <a:ext cx="5485543" cy="1924081"/>
          </a:xfrm>
          <a:custGeom>
            <a:avLst/>
            <a:gdLst/>
            <a:ahLst/>
            <a:cxnLst/>
            <a:rect l="l" t="t" r="r" b="b"/>
            <a:pathLst>
              <a:path w="5485543" h="1924081">
                <a:moveTo>
                  <a:pt x="0" y="0"/>
                </a:moveTo>
                <a:lnTo>
                  <a:pt x="5485543" y="0"/>
                </a:lnTo>
                <a:lnTo>
                  <a:pt x="5485543" y="1924081"/>
                </a:lnTo>
                <a:lnTo>
                  <a:pt x="0" y="192408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10634658" y="6698018"/>
            <a:ext cx="7133061" cy="12515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039"/>
              </a:lnSpc>
              <a:spcBef>
                <a:spcPct val="0"/>
              </a:spcBef>
            </a:pPr>
            <a:r>
              <a:rPr lang="en-US" sz="3599">
                <a:solidFill>
                  <a:srgbClr val="12345B"/>
                </a:solidFill>
                <a:latin typeface="Montserrat Bold"/>
              </a:rPr>
              <a:t>Leigh Hopkins, AICP, CEcD </a:t>
            </a:r>
            <a:r>
              <a:rPr lang="en-US" sz="3599">
                <a:solidFill>
                  <a:srgbClr val="3565AA"/>
                </a:solidFill>
                <a:latin typeface="Montserrat Bold"/>
              </a:rPr>
              <a:t>Assistant Director</a:t>
            </a:r>
          </a:p>
        </p:txBody>
      </p:sp>
      <p:sp>
        <p:nvSpPr>
          <p:cNvPr id="25" name="Freeform 25"/>
          <p:cNvSpPr/>
          <p:nvPr/>
        </p:nvSpPr>
        <p:spPr>
          <a:xfrm>
            <a:off x="5486400" y="3086100"/>
            <a:ext cx="7315200" cy="4114800"/>
          </a:xfrm>
          <a:custGeom>
            <a:avLst/>
            <a:gdLst/>
            <a:ahLst/>
            <a:cxnLst/>
            <a:rect l="l" t="t" r="r" b="b"/>
            <a:pathLst>
              <a:path w="7315200" h="4114800">
                <a:moveTo>
                  <a:pt x="0" y="0"/>
                </a:moveTo>
                <a:lnTo>
                  <a:pt x="7315200" y="0"/>
                </a:lnTo>
                <a:lnTo>
                  <a:pt x="73152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2455148" y="8185569"/>
            <a:ext cx="5312571" cy="1072731"/>
          </a:xfrm>
          <a:custGeom>
            <a:avLst/>
            <a:gdLst/>
            <a:ahLst/>
            <a:cxnLst/>
            <a:rect l="l" t="t" r="r" b="b"/>
            <a:pathLst>
              <a:path w="5312571" h="1072731">
                <a:moveTo>
                  <a:pt x="0" y="0"/>
                </a:moveTo>
                <a:lnTo>
                  <a:pt x="5312571" y="0"/>
                </a:lnTo>
                <a:lnTo>
                  <a:pt x="5312571" y="1072731"/>
                </a:lnTo>
                <a:lnTo>
                  <a:pt x="0" y="107273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6396" t="-27179" r="-7553" b="-32159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59" b="-92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756404" y="430868"/>
            <a:ext cx="16535552" cy="9425264"/>
          </a:xfrm>
          <a:custGeom>
            <a:avLst/>
            <a:gdLst/>
            <a:ahLst/>
            <a:cxnLst/>
            <a:rect l="l" t="t" r="r" b="b"/>
            <a:pathLst>
              <a:path w="16535552" h="9425264">
                <a:moveTo>
                  <a:pt x="0" y="0"/>
                </a:moveTo>
                <a:lnTo>
                  <a:pt x="16535552" y="0"/>
                </a:lnTo>
                <a:lnTo>
                  <a:pt x="16535552" y="9425264"/>
                </a:lnTo>
                <a:lnTo>
                  <a:pt x="0" y="94252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 rot="-5400000">
            <a:off x="-4212910" y="4317686"/>
            <a:ext cx="10287000" cy="1651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04"/>
              </a:lnSpc>
            </a:pPr>
            <a:r>
              <a:rPr lang="en-US" sz="11549">
                <a:solidFill>
                  <a:srgbClr val="12345B">
                    <a:alpha val="74902"/>
                  </a:srgbClr>
                </a:solidFill>
                <a:latin typeface="Garet ExtraBold"/>
              </a:rPr>
              <a:t>Coalitions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497328" y="3269302"/>
            <a:ext cx="6596699" cy="2466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9720"/>
              </a:lnSpc>
              <a:spcBef>
                <a:spcPct val="0"/>
              </a:spcBef>
            </a:pPr>
            <a:r>
              <a:rPr lang="en-US" sz="8100">
                <a:solidFill>
                  <a:srgbClr val="12345B"/>
                </a:solidFill>
                <a:latin typeface="Garet ExtraBold"/>
              </a:rPr>
              <a:t>Equity Planning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5075695" cy="10287000"/>
            <a:chOff x="0" y="0"/>
            <a:chExt cx="6767593" cy="1371600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25329" r="25329"/>
            <a:stretch>
              <a:fillRect/>
            </a:stretch>
          </p:blipFill>
          <p:spPr>
            <a:xfrm>
              <a:off x="0" y="0"/>
              <a:ext cx="6767593" cy="13716000"/>
            </a:xfrm>
            <a:prstGeom prst="rect">
              <a:avLst/>
            </a:prstGeom>
          </p:spPr>
        </p:pic>
      </p:grpSp>
      <p:sp>
        <p:nvSpPr>
          <p:cNvPr id="5" name="TextBox 5"/>
          <p:cNvSpPr txBox="1"/>
          <p:nvPr/>
        </p:nvSpPr>
        <p:spPr>
          <a:xfrm>
            <a:off x="6497328" y="5835397"/>
            <a:ext cx="7732169" cy="2432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59"/>
              </a:lnSpc>
            </a:pPr>
            <a:r>
              <a:rPr lang="en-US" sz="2199" spc="87">
                <a:solidFill>
                  <a:srgbClr val="040404"/>
                </a:solidFill>
                <a:latin typeface="Montserrat"/>
              </a:rPr>
              <a:t>Georgia AIM seeks to reach all residents of Georgia, including those historically underrepresented in manufacturing, and supports efforts to reach students from K-12 to college and beyond, including those without a college degree.</a:t>
            </a:r>
          </a:p>
        </p:txBody>
      </p:sp>
      <p:sp>
        <p:nvSpPr>
          <p:cNvPr id="6" name="Freeform 6"/>
          <p:cNvSpPr/>
          <p:nvPr/>
        </p:nvSpPr>
        <p:spPr>
          <a:xfrm rot="2871165">
            <a:off x="17912579" y="6703263"/>
            <a:ext cx="750843" cy="750843"/>
          </a:xfrm>
          <a:custGeom>
            <a:avLst/>
            <a:gdLst/>
            <a:ahLst/>
            <a:cxnLst/>
            <a:rect l="l" t="t" r="r" b="b"/>
            <a:pathLst>
              <a:path w="750843" h="750843">
                <a:moveTo>
                  <a:pt x="0" y="0"/>
                </a:moveTo>
                <a:lnTo>
                  <a:pt x="750842" y="0"/>
                </a:lnTo>
                <a:lnTo>
                  <a:pt x="750842" y="750843"/>
                </a:lnTo>
                <a:lnTo>
                  <a:pt x="0" y="7508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2871165">
            <a:off x="12034797" y="-375421"/>
            <a:ext cx="750843" cy="750843"/>
          </a:xfrm>
          <a:custGeom>
            <a:avLst/>
            <a:gdLst/>
            <a:ahLst/>
            <a:cxnLst/>
            <a:rect l="l" t="t" r="r" b="b"/>
            <a:pathLst>
              <a:path w="750843" h="750843">
                <a:moveTo>
                  <a:pt x="0" y="0"/>
                </a:moveTo>
                <a:lnTo>
                  <a:pt x="750843" y="0"/>
                </a:lnTo>
                <a:lnTo>
                  <a:pt x="750843" y="750842"/>
                </a:lnTo>
                <a:lnTo>
                  <a:pt x="0" y="7508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 rot="-2700000">
            <a:off x="5619543" y="-3200656"/>
            <a:ext cx="5186291" cy="518629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14943" y="0"/>
                  </a:moveTo>
                  <a:lnTo>
                    <a:pt x="697857" y="0"/>
                  </a:lnTo>
                  <a:cubicBezTo>
                    <a:pt x="728342" y="0"/>
                    <a:pt x="757578" y="12110"/>
                    <a:pt x="779134" y="33666"/>
                  </a:cubicBezTo>
                  <a:cubicBezTo>
                    <a:pt x="800690" y="55222"/>
                    <a:pt x="812800" y="84458"/>
                    <a:pt x="812800" y="114943"/>
                  </a:cubicBezTo>
                  <a:lnTo>
                    <a:pt x="812800" y="697857"/>
                  </a:lnTo>
                  <a:cubicBezTo>
                    <a:pt x="812800" y="728342"/>
                    <a:pt x="800690" y="757578"/>
                    <a:pt x="779134" y="779134"/>
                  </a:cubicBezTo>
                  <a:cubicBezTo>
                    <a:pt x="757578" y="800690"/>
                    <a:pt x="728342" y="812800"/>
                    <a:pt x="697857" y="812800"/>
                  </a:cubicBezTo>
                  <a:lnTo>
                    <a:pt x="114943" y="812800"/>
                  </a:lnTo>
                  <a:cubicBezTo>
                    <a:pt x="84458" y="812800"/>
                    <a:pt x="55222" y="800690"/>
                    <a:pt x="33666" y="779134"/>
                  </a:cubicBezTo>
                  <a:cubicBezTo>
                    <a:pt x="12110" y="757578"/>
                    <a:pt x="0" y="728342"/>
                    <a:pt x="0" y="697857"/>
                  </a:cubicBezTo>
                  <a:lnTo>
                    <a:pt x="0" y="114943"/>
                  </a:lnTo>
                  <a:cubicBezTo>
                    <a:pt x="0" y="84458"/>
                    <a:pt x="12110" y="55222"/>
                    <a:pt x="33666" y="33666"/>
                  </a:cubicBezTo>
                  <a:cubicBezTo>
                    <a:pt x="55222" y="12110"/>
                    <a:pt x="84458" y="0"/>
                    <a:pt x="114943" y="0"/>
                  </a:cubicBezTo>
                  <a:close/>
                </a:path>
              </a:pathLst>
            </a:custGeom>
            <a:blipFill>
              <a:blip r:embed="rId6"/>
              <a:stretch>
                <a:fillRect l="-38888" r="-3888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 rot="-2700000">
            <a:off x="15585150" y="7832993"/>
            <a:ext cx="3642125" cy="3642125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63676" y="0"/>
                  </a:moveTo>
                  <a:lnTo>
                    <a:pt x="649124" y="0"/>
                  </a:lnTo>
                  <a:cubicBezTo>
                    <a:pt x="739520" y="0"/>
                    <a:pt x="812800" y="73280"/>
                    <a:pt x="812800" y="163676"/>
                  </a:cubicBezTo>
                  <a:lnTo>
                    <a:pt x="812800" y="649124"/>
                  </a:lnTo>
                  <a:cubicBezTo>
                    <a:pt x="812800" y="739520"/>
                    <a:pt x="739520" y="812800"/>
                    <a:pt x="649124" y="812800"/>
                  </a:cubicBezTo>
                  <a:lnTo>
                    <a:pt x="163676" y="812800"/>
                  </a:lnTo>
                  <a:cubicBezTo>
                    <a:pt x="73280" y="812800"/>
                    <a:pt x="0" y="739520"/>
                    <a:pt x="0" y="649124"/>
                  </a:cubicBezTo>
                  <a:lnTo>
                    <a:pt x="0" y="163676"/>
                  </a:lnTo>
                  <a:cubicBezTo>
                    <a:pt x="0" y="73280"/>
                    <a:pt x="73280" y="0"/>
                    <a:pt x="163676" y="0"/>
                  </a:cubicBezTo>
                  <a:close/>
                </a:path>
              </a:pathLst>
            </a:custGeom>
            <a:blipFill>
              <a:blip r:embed="rId6"/>
              <a:stretch>
                <a:fillRect l="-38888" r="-3888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54590" y="0"/>
            <a:ext cx="19035740" cy="10707604"/>
          </a:xfrm>
          <a:custGeom>
            <a:avLst/>
            <a:gdLst/>
            <a:ahLst/>
            <a:cxnLst/>
            <a:rect l="l" t="t" r="r" b="b"/>
            <a:pathLst>
              <a:path w="19035740" h="10707604">
                <a:moveTo>
                  <a:pt x="0" y="0"/>
                </a:moveTo>
                <a:lnTo>
                  <a:pt x="19035740" y="0"/>
                </a:lnTo>
                <a:lnTo>
                  <a:pt x="19035740" y="10707604"/>
                </a:lnTo>
                <a:lnTo>
                  <a:pt x="0" y="107076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9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5389311" y="2160054"/>
            <a:ext cx="1568106" cy="1568106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7EB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36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-5400000">
            <a:off x="11426229" y="-2991737"/>
            <a:ext cx="1851854" cy="11871687"/>
            <a:chOff x="0" y="0"/>
            <a:chExt cx="1712891" cy="109808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712892" cy="10980841"/>
            </a:xfrm>
            <a:custGeom>
              <a:avLst/>
              <a:gdLst/>
              <a:ahLst/>
              <a:cxnLst/>
              <a:rect l="l" t="t" r="r" b="b"/>
              <a:pathLst>
                <a:path w="1712892" h="10980841">
                  <a:moveTo>
                    <a:pt x="1588431" y="10980840"/>
                  </a:moveTo>
                  <a:lnTo>
                    <a:pt x="124460" y="10980840"/>
                  </a:lnTo>
                  <a:cubicBezTo>
                    <a:pt x="55880" y="10980840"/>
                    <a:pt x="0" y="10924960"/>
                    <a:pt x="0" y="10856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588432" y="0"/>
                  </a:lnTo>
                  <a:cubicBezTo>
                    <a:pt x="1657011" y="0"/>
                    <a:pt x="1712892" y="55880"/>
                    <a:pt x="1712892" y="124460"/>
                  </a:cubicBezTo>
                  <a:lnTo>
                    <a:pt x="1712892" y="10856380"/>
                  </a:lnTo>
                  <a:cubicBezTo>
                    <a:pt x="1712892" y="10924960"/>
                    <a:pt x="1657011" y="10980841"/>
                    <a:pt x="1588432" y="10980841"/>
                  </a:cubicBezTo>
                  <a:close/>
                </a:path>
              </a:pathLst>
            </a:custGeom>
            <a:solidFill>
              <a:srgbClr val="D7EB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 rot="5400000">
            <a:off x="11188810" y="4565681"/>
            <a:ext cx="1851854" cy="2055904"/>
            <a:chOff x="0" y="0"/>
            <a:chExt cx="812800" cy="90236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902360"/>
            </a:xfrm>
            <a:custGeom>
              <a:avLst/>
              <a:gdLst/>
              <a:ahLst/>
              <a:cxnLst/>
              <a:rect l="l" t="t" r="r" b="b"/>
              <a:pathLst>
                <a:path w="812800" h="902360">
                  <a:moveTo>
                    <a:pt x="406400" y="0"/>
                  </a:moveTo>
                  <a:cubicBezTo>
                    <a:pt x="181951" y="0"/>
                    <a:pt x="0" y="202000"/>
                    <a:pt x="0" y="451180"/>
                  </a:cubicBezTo>
                  <a:cubicBezTo>
                    <a:pt x="0" y="700360"/>
                    <a:pt x="181951" y="902360"/>
                    <a:pt x="406400" y="902360"/>
                  </a:cubicBezTo>
                  <a:cubicBezTo>
                    <a:pt x="630849" y="902360"/>
                    <a:pt x="812800" y="700360"/>
                    <a:pt x="812800" y="451180"/>
                  </a:cubicBezTo>
                  <a:cubicBezTo>
                    <a:pt x="812800" y="202000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7EB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36971"/>
              <a:ext cx="660400" cy="7807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36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5400000">
            <a:off x="4699358" y="-342211"/>
            <a:ext cx="2472972" cy="11871687"/>
            <a:chOff x="0" y="0"/>
            <a:chExt cx="2287401" cy="1098084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287401" cy="10980841"/>
            </a:xfrm>
            <a:custGeom>
              <a:avLst/>
              <a:gdLst/>
              <a:ahLst/>
              <a:cxnLst/>
              <a:rect l="l" t="t" r="r" b="b"/>
              <a:pathLst>
                <a:path w="2287401" h="10980841">
                  <a:moveTo>
                    <a:pt x="2162941" y="10980840"/>
                  </a:moveTo>
                  <a:lnTo>
                    <a:pt x="124460" y="10980840"/>
                  </a:lnTo>
                  <a:cubicBezTo>
                    <a:pt x="55880" y="10980840"/>
                    <a:pt x="0" y="10924960"/>
                    <a:pt x="0" y="10856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162941" y="0"/>
                  </a:lnTo>
                  <a:cubicBezTo>
                    <a:pt x="2231521" y="0"/>
                    <a:pt x="2287401" y="55880"/>
                    <a:pt x="2287401" y="124460"/>
                  </a:cubicBezTo>
                  <a:lnTo>
                    <a:pt x="2287401" y="10856380"/>
                  </a:lnTo>
                  <a:cubicBezTo>
                    <a:pt x="2287401" y="10924960"/>
                    <a:pt x="2231521" y="10980841"/>
                    <a:pt x="2162941" y="10980841"/>
                  </a:cubicBezTo>
                  <a:close/>
                </a:path>
              </a:pathLst>
            </a:custGeom>
            <a:solidFill>
              <a:srgbClr val="D7EB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 rot="-5400000">
            <a:off x="5358109" y="7738462"/>
            <a:ext cx="1630510" cy="1630510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7EB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36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 rot="-5400000">
            <a:off x="11115670" y="2617874"/>
            <a:ext cx="2472972" cy="11871687"/>
            <a:chOff x="0" y="0"/>
            <a:chExt cx="2287401" cy="1098084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287401" cy="10980841"/>
            </a:xfrm>
            <a:custGeom>
              <a:avLst/>
              <a:gdLst/>
              <a:ahLst/>
              <a:cxnLst/>
              <a:rect l="l" t="t" r="r" b="b"/>
              <a:pathLst>
                <a:path w="2287401" h="10980841">
                  <a:moveTo>
                    <a:pt x="2162941" y="10980840"/>
                  </a:moveTo>
                  <a:lnTo>
                    <a:pt x="124460" y="10980840"/>
                  </a:lnTo>
                  <a:cubicBezTo>
                    <a:pt x="55880" y="10980840"/>
                    <a:pt x="0" y="10924960"/>
                    <a:pt x="0" y="10856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162941" y="0"/>
                  </a:lnTo>
                  <a:cubicBezTo>
                    <a:pt x="2231521" y="0"/>
                    <a:pt x="2287401" y="55880"/>
                    <a:pt x="2287401" y="124460"/>
                  </a:cubicBezTo>
                  <a:lnTo>
                    <a:pt x="2287401" y="10856380"/>
                  </a:lnTo>
                  <a:cubicBezTo>
                    <a:pt x="2287401" y="10924960"/>
                    <a:pt x="2231521" y="10980841"/>
                    <a:pt x="2162941" y="10980841"/>
                  </a:cubicBezTo>
                  <a:close/>
                </a:path>
              </a:pathLst>
            </a:custGeom>
            <a:solidFill>
              <a:srgbClr val="D7EB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Freeform 18"/>
          <p:cNvSpPr/>
          <p:nvPr/>
        </p:nvSpPr>
        <p:spPr>
          <a:xfrm>
            <a:off x="5585342" y="2494765"/>
            <a:ext cx="883978" cy="898684"/>
          </a:xfrm>
          <a:custGeom>
            <a:avLst/>
            <a:gdLst/>
            <a:ahLst/>
            <a:cxnLst/>
            <a:rect l="l" t="t" r="r" b="b"/>
            <a:pathLst>
              <a:path w="883978" h="898684">
                <a:moveTo>
                  <a:pt x="0" y="0"/>
                </a:moveTo>
                <a:lnTo>
                  <a:pt x="883978" y="0"/>
                </a:lnTo>
                <a:lnTo>
                  <a:pt x="883978" y="898684"/>
                </a:lnTo>
                <a:lnTo>
                  <a:pt x="0" y="8986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1797459" y="5094405"/>
            <a:ext cx="1109394" cy="998455"/>
          </a:xfrm>
          <a:custGeom>
            <a:avLst/>
            <a:gdLst/>
            <a:ahLst/>
            <a:cxnLst/>
            <a:rect l="l" t="t" r="r" b="b"/>
            <a:pathLst>
              <a:path w="1109394" h="998455">
                <a:moveTo>
                  <a:pt x="0" y="0"/>
                </a:moveTo>
                <a:lnTo>
                  <a:pt x="1109394" y="0"/>
                </a:lnTo>
                <a:lnTo>
                  <a:pt x="1109394" y="998455"/>
                </a:lnTo>
                <a:lnTo>
                  <a:pt x="0" y="9984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5541934" y="8150410"/>
            <a:ext cx="874378" cy="806614"/>
          </a:xfrm>
          <a:custGeom>
            <a:avLst/>
            <a:gdLst/>
            <a:ahLst/>
            <a:cxnLst/>
            <a:rect l="l" t="t" r="r" b="b"/>
            <a:pathLst>
              <a:path w="874378" h="806614">
                <a:moveTo>
                  <a:pt x="0" y="0"/>
                </a:moveTo>
                <a:lnTo>
                  <a:pt x="874379" y="0"/>
                </a:lnTo>
                <a:lnTo>
                  <a:pt x="874379" y="806614"/>
                </a:lnTo>
                <a:lnTo>
                  <a:pt x="0" y="8066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552840" y="419100"/>
            <a:ext cx="16706460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9600"/>
              </a:lnSpc>
              <a:spcBef>
                <a:spcPct val="0"/>
              </a:spcBef>
            </a:pPr>
            <a:r>
              <a:rPr lang="en-US" sz="8000">
                <a:solidFill>
                  <a:srgbClr val="F2F2F0"/>
                </a:solidFill>
                <a:latin typeface="Garet ExtraBold"/>
              </a:rPr>
              <a:t>Building the Ecosystem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957417" y="2161787"/>
            <a:ext cx="10888528" cy="1517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60"/>
              </a:lnSpc>
            </a:pPr>
            <a:r>
              <a:rPr lang="en-US" sz="2900">
                <a:solidFill>
                  <a:srgbClr val="12345B"/>
                </a:solidFill>
                <a:latin typeface="Montserrat Bold"/>
              </a:rPr>
              <a:t>Supply Chain and Logistics Institute (SCLI) </a:t>
            </a:r>
          </a:p>
          <a:p>
            <a:pPr>
              <a:lnSpc>
                <a:spcPts val="4060"/>
              </a:lnSpc>
            </a:pPr>
            <a:r>
              <a:rPr lang="en-US" sz="2900">
                <a:solidFill>
                  <a:srgbClr val="12345B"/>
                </a:solidFill>
                <a:latin typeface="Montserrat"/>
              </a:rPr>
              <a:t>bolstering rural supply chains through upskilling and credentialing employees in AI logistics.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82234" y="4811313"/>
            <a:ext cx="11256326" cy="1517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060"/>
              </a:lnSpc>
            </a:pPr>
            <a:r>
              <a:rPr lang="en-US" sz="2900">
                <a:solidFill>
                  <a:srgbClr val="12345B"/>
                </a:solidFill>
                <a:latin typeface="Montserrat Bold"/>
              </a:rPr>
              <a:t>InVenture Prize and GoSTEM</a:t>
            </a:r>
          </a:p>
          <a:p>
            <a:pPr algn="r">
              <a:lnSpc>
                <a:spcPts val="4060"/>
              </a:lnSpc>
            </a:pPr>
            <a:r>
              <a:rPr lang="en-US" sz="2900">
                <a:solidFill>
                  <a:srgbClr val="12345B"/>
                </a:solidFill>
                <a:latin typeface="Montserrat"/>
              </a:rPr>
              <a:t>connecting K-12 students with innovative solutions, creating a pipeline to immersive AI manufacturing education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957417" y="7514222"/>
            <a:ext cx="10888528" cy="203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60"/>
              </a:lnSpc>
            </a:pPr>
            <a:r>
              <a:rPr lang="en-US" sz="2900">
                <a:solidFill>
                  <a:srgbClr val="12345B"/>
                </a:solidFill>
                <a:latin typeface="Montserrat Bold"/>
              </a:rPr>
              <a:t>VentureLab</a:t>
            </a:r>
          </a:p>
          <a:p>
            <a:pPr>
              <a:lnSpc>
                <a:spcPts val="4060"/>
              </a:lnSpc>
            </a:pPr>
            <a:r>
              <a:rPr lang="en-US" sz="2900">
                <a:solidFill>
                  <a:srgbClr val="12345B"/>
                </a:solidFill>
                <a:latin typeface="Montserrat"/>
              </a:rPr>
              <a:t>creating the Center for AI Commercialization to offer training and support for entrepreneurs using AI in manufacturing.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59" b="-92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076748" y="771962"/>
            <a:ext cx="8211252" cy="9572617"/>
          </a:xfrm>
          <a:custGeom>
            <a:avLst/>
            <a:gdLst/>
            <a:ahLst/>
            <a:cxnLst/>
            <a:rect l="l" t="t" r="r" b="b"/>
            <a:pathLst>
              <a:path w="8211252" h="9572617">
                <a:moveTo>
                  <a:pt x="0" y="0"/>
                </a:moveTo>
                <a:lnTo>
                  <a:pt x="8211252" y="0"/>
                </a:lnTo>
                <a:lnTo>
                  <a:pt x="8211252" y="9572617"/>
                </a:lnTo>
                <a:lnTo>
                  <a:pt x="0" y="95726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104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631164" y="4797363"/>
            <a:ext cx="6500659" cy="2169861"/>
            <a:chOff x="0" y="0"/>
            <a:chExt cx="1712108" cy="57148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712108" cy="571486"/>
            </a:xfrm>
            <a:custGeom>
              <a:avLst/>
              <a:gdLst/>
              <a:ahLst/>
              <a:cxnLst/>
              <a:rect l="l" t="t" r="r" b="b"/>
              <a:pathLst>
                <a:path w="1712108" h="571486">
                  <a:moveTo>
                    <a:pt x="35728" y="0"/>
                  </a:moveTo>
                  <a:lnTo>
                    <a:pt x="1676379" y="0"/>
                  </a:lnTo>
                  <a:cubicBezTo>
                    <a:pt x="1696112" y="0"/>
                    <a:pt x="1712108" y="15996"/>
                    <a:pt x="1712108" y="35728"/>
                  </a:cubicBezTo>
                  <a:lnTo>
                    <a:pt x="1712108" y="535758"/>
                  </a:lnTo>
                  <a:cubicBezTo>
                    <a:pt x="1712108" y="545233"/>
                    <a:pt x="1708343" y="554321"/>
                    <a:pt x="1701643" y="561021"/>
                  </a:cubicBezTo>
                  <a:cubicBezTo>
                    <a:pt x="1694943" y="567722"/>
                    <a:pt x="1685855" y="571486"/>
                    <a:pt x="1676379" y="571486"/>
                  </a:cubicBezTo>
                  <a:lnTo>
                    <a:pt x="35728" y="571486"/>
                  </a:lnTo>
                  <a:cubicBezTo>
                    <a:pt x="15996" y="571486"/>
                    <a:pt x="0" y="555490"/>
                    <a:pt x="0" y="535758"/>
                  </a:cubicBezTo>
                  <a:lnTo>
                    <a:pt x="0" y="35728"/>
                  </a:lnTo>
                  <a:cubicBezTo>
                    <a:pt x="0" y="15996"/>
                    <a:pt x="15996" y="0"/>
                    <a:pt x="35728" y="0"/>
                  </a:cubicBezTo>
                  <a:close/>
                </a:path>
              </a:pathLst>
            </a:custGeom>
            <a:solidFill>
              <a:srgbClr val="3565A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1712108" cy="6191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36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31164" y="7371832"/>
            <a:ext cx="6500659" cy="2169861"/>
            <a:chOff x="0" y="0"/>
            <a:chExt cx="1712108" cy="57148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12108" cy="571486"/>
            </a:xfrm>
            <a:custGeom>
              <a:avLst/>
              <a:gdLst/>
              <a:ahLst/>
              <a:cxnLst/>
              <a:rect l="l" t="t" r="r" b="b"/>
              <a:pathLst>
                <a:path w="1712108" h="571486">
                  <a:moveTo>
                    <a:pt x="35728" y="0"/>
                  </a:moveTo>
                  <a:lnTo>
                    <a:pt x="1676379" y="0"/>
                  </a:lnTo>
                  <a:cubicBezTo>
                    <a:pt x="1696112" y="0"/>
                    <a:pt x="1712108" y="15996"/>
                    <a:pt x="1712108" y="35728"/>
                  </a:cubicBezTo>
                  <a:lnTo>
                    <a:pt x="1712108" y="535758"/>
                  </a:lnTo>
                  <a:cubicBezTo>
                    <a:pt x="1712108" y="545233"/>
                    <a:pt x="1708343" y="554321"/>
                    <a:pt x="1701643" y="561021"/>
                  </a:cubicBezTo>
                  <a:cubicBezTo>
                    <a:pt x="1694943" y="567722"/>
                    <a:pt x="1685855" y="571486"/>
                    <a:pt x="1676379" y="571486"/>
                  </a:cubicBezTo>
                  <a:lnTo>
                    <a:pt x="35728" y="571486"/>
                  </a:lnTo>
                  <a:cubicBezTo>
                    <a:pt x="15996" y="571486"/>
                    <a:pt x="0" y="555490"/>
                    <a:pt x="0" y="535758"/>
                  </a:cubicBezTo>
                  <a:lnTo>
                    <a:pt x="0" y="35728"/>
                  </a:lnTo>
                  <a:cubicBezTo>
                    <a:pt x="0" y="15996"/>
                    <a:pt x="15996" y="0"/>
                    <a:pt x="35728" y="0"/>
                  </a:cubicBezTo>
                  <a:close/>
                </a:path>
              </a:pathLst>
            </a:custGeom>
            <a:solidFill>
              <a:srgbClr val="3565A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1712108" cy="6191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36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631164" y="2307568"/>
            <a:ext cx="6500659" cy="2169861"/>
            <a:chOff x="0" y="0"/>
            <a:chExt cx="1712108" cy="57148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712108" cy="571486"/>
            </a:xfrm>
            <a:custGeom>
              <a:avLst/>
              <a:gdLst/>
              <a:ahLst/>
              <a:cxnLst/>
              <a:rect l="l" t="t" r="r" b="b"/>
              <a:pathLst>
                <a:path w="1712108" h="571486">
                  <a:moveTo>
                    <a:pt x="35728" y="0"/>
                  </a:moveTo>
                  <a:lnTo>
                    <a:pt x="1676379" y="0"/>
                  </a:lnTo>
                  <a:cubicBezTo>
                    <a:pt x="1696112" y="0"/>
                    <a:pt x="1712108" y="15996"/>
                    <a:pt x="1712108" y="35728"/>
                  </a:cubicBezTo>
                  <a:lnTo>
                    <a:pt x="1712108" y="535758"/>
                  </a:lnTo>
                  <a:cubicBezTo>
                    <a:pt x="1712108" y="545233"/>
                    <a:pt x="1708343" y="554321"/>
                    <a:pt x="1701643" y="561021"/>
                  </a:cubicBezTo>
                  <a:cubicBezTo>
                    <a:pt x="1694943" y="567722"/>
                    <a:pt x="1685855" y="571486"/>
                    <a:pt x="1676379" y="571486"/>
                  </a:cubicBezTo>
                  <a:lnTo>
                    <a:pt x="35728" y="571486"/>
                  </a:lnTo>
                  <a:cubicBezTo>
                    <a:pt x="15996" y="571486"/>
                    <a:pt x="0" y="555490"/>
                    <a:pt x="0" y="535758"/>
                  </a:cubicBezTo>
                  <a:lnTo>
                    <a:pt x="0" y="35728"/>
                  </a:lnTo>
                  <a:cubicBezTo>
                    <a:pt x="0" y="15996"/>
                    <a:pt x="15996" y="0"/>
                    <a:pt x="35728" y="0"/>
                  </a:cubicBezTo>
                  <a:close/>
                </a:path>
              </a:pathLst>
            </a:custGeom>
            <a:solidFill>
              <a:srgbClr val="3565A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1712108" cy="6191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36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7246049" y="2420609"/>
            <a:ext cx="1793136" cy="1943779"/>
          </a:xfrm>
          <a:custGeom>
            <a:avLst/>
            <a:gdLst/>
            <a:ahLst/>
            <a:cxnLst/>
            <a:rect l="l" t="t" r="r" b="b"/>
            <a:pathLst>
              <a:path w="1793136" h="1943779">
                <a:moveTo>
                  <a:pt x="0" y="0"/>
                </a:moveTo>
                <a:lnTo>
                  <a:pt x="1793136" y="0"/>
                </a:lnTo>
                <a:lnTo>
                  <a:pt x="1793136" y="1943779"/>
                </a:lnTo>
                <a:lnTo>
                  <a:pt x="0" y="19437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7350864" y="7570280"/>
            <a:ext cx="1793136" cy="1772963"/>
          </a:xfrm>
          <a:custGeom>
            <a:avLst/>
            <a:gdLst/>
            <a:ahLst/>
            <a:cxnLst/>
            <a:rect l="l" t="t" r="r" b="b"/>
            <a:pathLst>
              <a:path w="1793136" h="1772963">
                <a:moveTo>
                  <a:pt x="0" y="0"/>
                </a:moveTo>
                <a:lnTo>
                  <a:pt x="1793136" y="0"/>
                </a:lnTo>
                <a:lnTo>
                  <a:pt x="1793136" y="1772964"/>
                </a:lnTo>
                <a:lnTo>
                  <a:pt x="0" y="17729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7246049" y="5029879"/>
            <a:ext cx="1793136" cy="1793136"/>
          </a:xfrm>
          <a:custGeom>
            <a:avLst/>
            <a:gdLst/>
            <a:ahLst/>
            <a:cxnLst/>
            <a:rect l="l" t="t" r="r" b="b"/>
            <a:pathLst>
              <a:path w="1793136" h="1793136">
                <a:moveTo>
                  <a:pt x="0" y="0"/>
                </a:moveTo>
                <a:lnTo>
                  <a:pt x="1793136" y="0"/>
                </a:lnTo>
                <a:lnTo>
                  <a:pt x="1793136" y="1793136"/>
                </a:lnTo>
                <a:lnTo>
                  <a:pt x="0" y="17931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631164" y="538492"/>
            <a:ext cx="15675694" cy="1160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10"/>
              </a:lnSpc>
            </a:pPr>
            <a:r>
              <a:rPr lang="en-US" sz="8100">
                <a:solidFill>
                  <a:srgbClr val="12345B"/>
                </a:solidFill>
                <a:latin typeface="Garet ExtraBold"/>
              </a:rPr>
              <a:t>Regional AI Planning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02532" y="7951913"/>
            <a:ext cx="5951244" cy="1442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59"/>
              </a:lnSpc>
            </a:pPr>
            <a:r>
              <a:rPr lang="en-US" sz="2199" spc="87">
                <a:solidFill>
                  <a:srgbClr val="F2F2F0"/>
                </a:solidFill>
                <a:latin typeface="Montserrat"/>
              </a:rPr>
              <a:t>Hold best practice </a:t>
            </a:r>
            <a:r>
              <a:rPr lang="en-US" sz="2199" spc="87">
                <a:solidFill>
                  <a:srgbClr val="F2F2F0"/>
                </a:solidFill>
                <a:latin typeface="Montserrat Bold"/>
              </a:rPr>
              <a:t>CoP learning exchange workshops</a:t>
            </a:r>
            <a:r>
              <a:rPr lang="en-US" sz="2199" spc="87">
                <a:solidFill>
                  <a:srgbClr val="F2F2F0"/>
                </a:solidFill>
                <a:latin typeface="Montserrat"/>
              </a:rPr>
              <a:t> with a cross section of communities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02532" y="4991779"/>
            <a:ext cx="4574274" cy="399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36"/>
              </a:lnSpc>
            </a:pPr>
            <a:r>
              <a:rPr lang="en-US" sz="2400">
                <a:solidFill>
                  <a:srgbClr val="F2F2F0"/>
                </a:solidFill>
                <a:latin typeface="Garet Ultra-Bold"/>
              </a:rPr>
              <a:t>STEP 2.  ACTIVATE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02532" y="7543100"/>
            <a:ext cx="4150591" cy="399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36"/>
              </a:lnSpc>
            </a:pPr>
            <a:r>
              <a:rPr lang="en-US" sz="2400">
                <a:solidFill>
                  <a:srgbClr val="F2F2F0"/>
                </a:solidFill>
                <a:latin typeface="Garet Ultra-Bold"/>
              </a:rPr>
              <a:t>STEP 3.  SHARE + LEARN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02532" y="2855627"/>
            <a:ext cx="5951244" cy="1442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59"/>
              </a:lnSpc>
            </a:pPr>
            <a:r>
              <a:rPr lang="en-US" sz="2199" spc="87">
                <a:solidFill>
                  <a:srgbClr val="F2F2F0"/>
                </a:solidFill>
                <a:latin typeface="Montserrat"/>
              </a:rPr>
              <a:t>Create a </a:t>
            </a:r>
            <a:r>
              <a:rPr lang="en-US" sz="2199" spc="87">
                <a:solidFill>
                  <a:srgbClr val="F2F2F0"/>
                </a:solidFill>
                <a:latin typeface="Montserrat Bold"/>
              </a:rPr>
              <a:t>statewide AI strategy</a:t>
            </a:r>
            <a:r>
              <a:rPr lang="en-US" sz="2199" spc="87">
                <a:solidFill>
                  <a:srgbClr val="F2F2F0"/>
                </a:solidFill>
                <a:latin typeface="Montserrat"/>
              </a:rPr>
              <a:t> with regional specific goals and recommendations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02532" y="2446489"/>
            <a:ext cx="4574274" cy="399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36"/>
              </a:lnSpc>
            </a:pPr>
            <a:r>
              <a:rPr lang="en-US" sz="2400">
                <a:solidFill>
                  <a:srgbClr val="F2F2F0"/>
                </a:solidFill>
                <a:latin typeface="Garet Ultra-Bold"/>
              </a:rPr>
              <a:t>STEP 1 . BLUEPRINT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02532" y="5400592"/>
            <a:ext cx="5951244" cy="1442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59"/>
              </a:lnSpc>
            </a:pPr>
            <a:r>
              <a:rPr lang="en-US" sz="2199" spc="87">
                <a:solidFill>
                  <a:srgbClr val="F2F2F0"/>
                </a:solidFill>
                <a:latin typeface="Montserrat"/>
              </a:rPr>
              <a:t>Deploy </a:t>
            </a:r>
            <a:r>
              <a:rPr lang="en-US" sz="2199" spc="87">
                <a:solidFill>
                  <a:srgbClr val="F2F2F0"/>
                </a:solidFill>
                <a:latin typeface="Montserrat Bold"/>
              </a:rPr>
              <a:t>pilot projects</a:t>
            </a:r>
            <a:r>
              <a:rPr lang="en-US" sz="2199" spc="87">
                <a:solidFill>
                  <a:srgbClr val="F2F2F0"/>
                </a:solidFill>
                <a:latin typeface="Montserrat"/>
              </a:rPr>
              <a:t> in 9 regions that leverage priorities for meeting the needs of manufacturers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59" b="-925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36944" y="5666734"/>
            <a:ext cx="4271900" cy="4271900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45238" r="-4523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621825" y="5851934"/>
            <a:ext cx="4013206" cy="4013206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25140" r="-2514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2635031" y="2196167"/>
            <a:ext cx="3598720" cy="3598720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27777" r="-2777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4508844" y="3956713"/>
            <a:ext cx="3420041" cy="3420041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l="-40909" r="-4090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4088975" y="6768309"/>
            <a:ext cx="3170325" cy="3170325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 l="-20426" r="-2042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00353" y="250446"/>
            <a:ext cx="3745082" cy="3745082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 l="-25000" r="-2500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Freeform 15"/>
          <p:cNvSpPr/>
          <p:nvPr/>
        </p:nvSpPr>
        <p:spPr>
          <a:xfrm>
            <a:off x="7431432" y="771537"/>
            <a:ext cx="3425137" cy="2963355"/>
          </a:xfrm>
          <a:custGeom>
            <a:avLst/>
            <a:gdLst/>
            <a:ahLst/>
            <a:cxnLst/>
            <a:rect l="l" t="t" r="r" b="b"/>
            <a:pathLst>
              <a:path w="3425137" h="2963355">
                <a:moveTo>
                  <a:pt x="0" y="0"/>
                </a:moveTo>
                <a:lnTo>
                  <a:pt x="3425136" y="0"/>
                </a:lnTo>
                <a:lnTo>
                  <a:pt x="3425136" y="2963354"/>
                </a:lnTo>
                <a:lnTo>
                  <a:pt x="0" y="296335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2417795" y="317121"/>
            <a:ext cx="15675694" cy="1160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910"/>
              </a:lnSpc>
            </a:pPr>
            <a:r>
              <a:rPr lang="en-US" sz="8100">
                <a:solidFill>
                  <a:srgbClr val="12345B"/>
                </a:solidFill>
                <a:latin typeface="Garet ExtraBold"/>
              </a:rPr>
              <a:t>Imagine...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2700000">
            <a:off x="-1292834" y="5943659"/>
            <a:ext cx="1836063" cy="1836063"/>
          </a:xfrm>
          <a:custGeom>
            <a:avLst/>
            <a:gdLst/>
            <a:ahLst/>
            <a:cxnLst/>
            <a:rect l="l" t="t" r="r" b="b"/>
            <a:pathLst>
              <a:path w="1836063" h="1836063">
                <a:moveTo>
                  <a:pt x="0" y="0"/>
                </a:moveTo>
                <a:lnTo>
                  <a:pt x="1836063" y="0"/>
                </a:lnTo>
                <a:lnTo>
                  <a:pt x="1836063" y="1836063"/>
                </a:lnTo>
                <a:lnTo>
                  <a:pt x="0" y="183606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2577605">
            <a:off x="17775598" y="3488410"/>
            <a:ext cx="1024805" cy="1024805"/>
          </a:xfrm>
          <a:custGeom>
            <a:avLst/>
            <a:gdLst/>
            <a:ahLst/>
            <a:cxnLst/>
            <a:rect l="l" t="t" r="r" b="b"/>
            <a:pathLst>
              <a:path w="1024805" h="1024805">
                <a:moveTo>
                  <a:pt x="0" y="0"/>
                </a:moveTo>
                <a:lnTo>
                  <a:pt x="1024804" y="0"/>
                </a:lnTo>
                <a:lnTo>
                  <a:pt x="1024804" y="1024804"/>
                </a:lnTo>
                <a:lnTo>
                  <a:pt x="0" y="10248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 rot="-2700000">
            <a:off x="-2432499" y="-232610"/>
            <a:ext cx="5186291" cy="5186291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14943" y="0"/>
                  </a:moveTo>
                  <a:lnTo>
                    <a:pt x="697857" y="0"/>
                  </a:lnTo>
                  <a:cubicBezTo>
                    <a:pt x="728342" y="0"/>
                    <a:pt x="757578" y="12110"/>
                    <a:pt x="779134" y="33666"/>
                  </a:cubicBezTo>
                  <a:cubicBezTo>
                    <a:pt x="800690" y="55222"/>
                    <a:pt x="812800" y="84458"/>
                    <a:pt x="812800" y="114943"/>
                  </a:cubicBezTo>
                  <a:lnTo>
                    <a:pt x="812800" y="697857"/>
                  </a:lnTo>
                  <a:cubicBezTo>
                    <a:pt x="812800" y="728342"/>
                    <a:pt x="800690" y="757578"/>
                    <a:pt x="779134" y="779134"/>
                  </a:cubicBezTo>
                  <a:cubicBezTo>
                    <a:pt x="757578" y="800690"/>
                    <a:pt x="728342" y="812800"/>
                    <a:pt x="697857" y="812800"/>
                  </a:cubicBezTo>
                  <a:lnTo>
                    <a:pt x="114943" y="812800"/>
                  </a:lnTo>
                  <a:cubicBezTo>
                    <a:pt x="84458" y="812800"/>
                    <a:pt x="55222" y="800690"/>
                    <a:pt x="33666" y="779134"/>
                  </a:cubicBezTo>
                  <a:cubicBezTo>
                    <a:pt x="12110" y="757578"/>
                    <a:pt x="0" y="728342"/>
                    <a:pt x="0" y="697857"/>
                  </a:cubicBezTo>
                  <a:lnTo>
                    <a:pt x="0" y="114943"/>
                  </a:lnTo>
                  <a:cubicBezTo>
                    <a:pt x="0" y="84458"/>
                    <a:pt x="12110" y="55222"/>
                    <a:pt x="33666" y="33666"/>
                  </a:cubicBezTo>
                  <a:cubicBezTo>
                    <a:pt x="55222" y="12110"/>
                    <a:pt x="84458" y="0"/>
                    <a:pt x="114943" y="0"/>
                  </a:cubicBezTo>
                  <a:close/>
                </a:path>
              </a:pathLst>
            </a:custGeom>
            <a:blipFill>
              <a:blip r:embed="rId5"/>
              <a:stretch>
                <a:fillRect l="-38888" r="-3888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 rot="-2700000">
            <a:off x="16790559" y="7101914"/>
            <a:ext cx="5186291" cy="5186291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14943" y="0"/>
                  </a:moveTo>
                  <a:lnTo>
                    <a:pt x="697857" y="0"/>
                  </a:lnTo>
                  <a:cubicBezTo>
                    <a:pt x="728342" y="0"/>
                    <a:pt x="757578" y="12110"/>
                    <a:pt x="779134" y="33666"/>
                  </a:cubicBezTo>
                  <a:cubicBezTo>
                    <a:pt x="800690" y="55222"/>
                    <a:pt x="812800" y="84458"/>
                    <a:pt x="812800" y="114943"/>
                  </a:cubicBezTo>
                  <a:lnTo>
                    <a:pt x="812800" y="697857"/>
                  </a:lnTo>
                  <a:cubicBezTo>
                    <a:pt x="812800" y="728342"/>
                    <a:pt x="800690" y="757578"/>
                    <a:pt x="779134" y="779134"/>
                  </a:cubicBezTo>
                  <a:cubicBezTo>
                    <a:pt x="757578" y="800690"/>
                    <a:pt x="728342" y="812800"/>
                    <a:pt x="697857" y="812800"/>
                  </a:cubicBezTo>
                  <a:lnTo>
                    <a:pt x="114943" y="812800"/>
                  </a:lnTo>
                  <a:cubicBezTo>
                    <a:pt x="84458" y="812800"/>
                    <a:pt x="55222" y="800690"/>
                    <a:pt x="33666" y="779134"/>
                  </a:cubicBezTo>
                  <a:cubicBezTo>
                    <a:pt x="12110" y="757578"/>
                    <a:pt x="0" y="728342"/>
                    <a:pt x="0" y="697857"/>
                  </a:cubicBezTo>
                  <a:lnTo>
                    <a:pt x="0" y="114943"/>
                  </a:lnTo>
                  <a:cubicBezTo>
                    <a:pt x="0" y="84458"/>
                    <a:pt x="12110" y="55222"/>
                    <a:pt x="33666" y="33666"/>
                  </a:cubicBezTo>
                  <a:cubicBezTo>
                    <a:pt x="55222" y="12110"/>
                    <a:pt x="84458" y="0"/>
                    <a:pt x="114943" y="0"/>
                  </a:cubicBezTo>
                  <a:close/>
                </a:path>
              </a:pathLst>
            </a:custGeom>
            <a:blipFill>
              <a:blip r:embed="rId5"/>
              <a:stretch>
                <a:fillRect l="-38888" r="-3888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>
            <a:off x="5588186" y="2852783"/>
            <a:ext cx="7727944" cy="2710615"/>
          </a:xfrm>
          <a:custGeom>
            <a:avLst/>
            <a:gdLst/>
            <a:ahLst/>
            <a:cxnLst/>
            <a:rect l="l" t="t" r="r" b="b"/>
            <a:pathLst>
              <a:path w="7727944" h="2710615">
                <a:moveTo>
                  <a:pt x="0" y="0"/>
                </a:moveTo>
                <a:lnTo>
                  <a:pt x="7727944" y="0"/>
                </a:lnTo>
                <a:lnTo>
                  <a:pt x="7727944" y="2710614"/>
                </a:lnTo>
                <a:lnTo>
                  <a:pt x="0" y="27106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4576766" y="782560"/>
            <a:ext cx="9750784" cy="1577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100"/>
              </a:lnSpc>
            </a:pPr>
            <a:r>
              <a:rPr lang="en-US" sz="11000">
                <a:solidFill>
                  <a:srgbClr val="12345B"/>
                </a:solidFill>
                <a:latin typeface="Garet ExtraBold"/>
              </a:rPr>
              <a:t>THANK YOU!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3029457" y="6193149"/>
            <a:ext cx="14235082" cy="1966834"/>
            <a:chOff x="0" y="0"/>
            <a:chExt cx="18980109" cy="2622445"/>
          </a:xfrm>
        </p:grpSpPr>
        <p:sp>
          <p:nvSpPr>
            <p:cNvPr id="12" name="Freeform 12"/>
            <p:cNvSpPr/>
            <p:nvPr/>
          </p:nvSpPr>
          <p:spPr>
            <a:xfrm>
              <a:off x="9879853" y="0"/>
              <a:ext cx="842660" cy="857469"/>
            </a:xfrm>
            <a:custGeom>
              <a:avLst/>
              <a:gdLst/>
              <a:ahLst/>
              <a:cxnLst/>
              <a:rect l="l" t="t" r="r" b="b"/>
              <a:pathLst>
                <a:path w="842660" h="857469">
                  <a:moveTo>
                    <a:pt x="0" y="0"/>
                  </a:moveTo>
                  <a:lnTo>
                    <a:pt x="842659" y="0"/>
                  </a:lnTo>
                  <a:lnTo>
                    <a:pt x="842659" y="857469"/>
                  </a:lnTo>
                  <a:lnTo>
                    <a:pt x="0" y="857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9879853" y="1179580"/>
              <a:ext cx="857469" cy="857469"/>
            </a:xfrm>
            <a:custGeom>
              <a:avLst/>
              <a:gdLst/>
              <a:ahLst/>
              <a:cxnLst/>
              <a:rect l="l" t="t" r="r" b="b"/>
              <a:pathLst>
                <a:path w="857469" h="857469">
                  <a:moveTo>
                    <a:pt x="0" y="0"/>
                  </a:moveTo>
                  <a:lnTo>
                    <a:pt x="857469" y="0"/>
                  </a:lnTo>
                  <a:lnTo>
                    <a:pt x="857469" y="857469"/>
                  </a:lnTo>
                  <a:lnTo>
                    <a:pt x="0" y="857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0"/>
              <a:ext cx="857469" cy="857469"/>
            </a:xfrm>
            <a:custGeom>
              <a:avLst/>
              <a:gdLst/>
              <a:ahLst/>
              <a:cxnLst/>
              <a:rect l="l" t="t" r="r" b="b"/>
              <a:pathLst>
                <a:path w="857469" h="857469">
                  <a:moveTo>
                    <a:pt x="0" y="0"/>
                  </a:moveTo>
                  <a:lnTo>
                    <a:pt x="857469" y="0"/>
                  </a:lnTo>
                  <a:lnTo>
                    <a:pt x="857469" y="857469"/>
                  </a:lnTo>
                  <a:lnTo>
                    <a:pt x="0" y="857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0" y="1179580"/>
              <a:ext cx="857469" cy="857469"/>
            </a:xfrm>
            <a:custGeom>
              <a:avLst/>
              <a:gdLst/>
              <a:ahLst/>
              <a:cxnLst/>
              <a:rect l="l" t="t" r="r" b="b"/>
              <a:pathLst>
                <a:path w="857469" h="857469">
                  <a:moveTo>
                    <a:pt x="0" y="0"/>
                  </a:moveTo>
                  <a:lnTo>
                    <a:pt x="857469" y="0"/>
                  </a:lnTo>
                  <a:lnTo>
                    <a:pt x="857469" y="857469"/>
                  </a:lnTo>
                  <a:lnTo>
                    <a:pt x="0" y="857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195685" y="65414"/>
              <a:ext cx="8328567" cy="6704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30"/>
                </a:lnSpc>
                <a:spcBef>
                  <a:spcPct val="0"/>
                </a:spcBef>
              </a:pPr>
              <a:r>
                <a:rPr lang="en-US" sz="3043" u="sng">
                  <a:solidFill>
                    <a:srgbClr val="040404"/>
                  </a:solidFill>
                  <a:latin typeface="Montserrat Semi-Bold"/>
                </a:rPr>
                <a:t>leigh.hopkins@gatech.edu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1073242" y="172059"/>
              <a:ext cx="7906867" cy="5611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95"/>
                </a:lnSpc>
              </a:pPr>
              <a:r>
                <a:rPr lang="en-US" sz="3043" u="sng">
                  <a:solidFill>
                    <a:srgbClr val="040404"/>
                  </a:solidFill>
                  <a:latin typeface="Montserrat Semi-Bold"/>
                  <a:hlinkClick r:id="rId15" tooltip="https://georgiaaim.org"/>
                </a:rPr>
                <a:t>www.georgiaaim.org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1073242" y="1245929"/>
              <a:ext cx="6490067" cy="6678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30"/>
                </a:lnSpc>
                <a:spcBef>
                  <a:spcPct val="0"/>
                </a:spcBef>
              </a:pPr>
              <a:r>
                <a:rPr lang="en-US" sz="3043">
                  <a:solidFill>
                    <a:srgbClr val="040404"/>
                  </a:solidFill>
                  <a:latin typeface="Montserrat Semi-Bold"/>
                </a:rPr>
                <a:t>404.894.0933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195685" y="1245929"/>
              <a:ext cx="8328567" cy="13765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30"/>
                </a:lnSpc>
              </a:pPr>
              <a:r>
                <a:rPr lang="en-US" sz="3043">
                  <a:solidFill>
                    <a:srgbClr val="040404"/>
                  </a:solidFill>
                  <a:latin typeface="Montserrat Semi-Bold"/>
                </a:rPr>
                <a:t>Georgia Tech Enterprise</a:t>
              </a:r>
            </a:p>
            <a:p>
              <a:pPr>
                <a:lnSpc>
                  <a:spcPts val="4230"/>
                </a:lnSpc>
                <a:spcBef>
                  <a:spcPct val="0"/>
                </a:spcBef>
              </a:pPr>
              <a:r>
                <a:rPr lang="en-US" sz="3043">
                  <a:solidFill>
                    <a:srgbClr val="040404"/>
                  </a:solidFill>
                  <a:latin typeface="Montserrat Semi-Bold"/>
                </a:rPr>
                <a:t>Innovation Institute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59" b="-92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2700000">
            <a:off x="855182" y="-2055114"/>
            <a:ext cx="4129182" cy="4129182"/>
          </a:xfrm>
          <a:custGeom>
            <a:avLst/>
            <a:gdLst/>
            <a:ahLst/>
            <a:cxnLst/>
            <a:rect l="l" t="t" r="r" b="b"/>
            <a:pathLst>
              <a:path w="4129182" h="4129182">
                <a:moveTo>
                  <a:pt x="0" y="0"/>
                </a:moveTo>
                <a:lnTo>
                  <a:pt x="4129181" y="0"/>
                </a:lnTo>
                <a:lnTo>
                  <a:pt x="4129181" y="4129182"/>
                </a:lnTo>
                <a:lnTo>
                  <a:pt x="0" y="41291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 rot="-2700000">
            <a:off x="768171" y="-2142125"/>
            <a:ext cx="4201264" cy="4201264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41893" y="0"/>
                  </a:moveTo>
                  <a:lnTo>
                    <a:pt x="670907" y="0"/>
                  </a:lnTo>
                  <a:cubicBezTo>
                    <a:pt x="749273" y="0"/>
                    <a:pt x="812800" y="63527"/>
                    <a:pt x="812800" y="141893"/>
                  </a:cubicBezTo>
                  <a:lnTo>
                    <a:pt x="812800" y="670907"/>
                  </a:lnTo>
                  <a:cubicBezTo>
                    <a:pt x="812800" y="749273"/>
                    <a:pt x="749273" y="812800"/>
                    <a:pt x="670907" y="812800"/>
                  </a:cubicBezTo>
                  <a:lnTo>
                    <a:pt x="141893" y="812800"/>
                  </a:lnTo>
                  <a:cubicBezTo>
                    <a:pt x="63527" y="812800"/>
                    <a:pt x="0" y="749273"/>
                    <a:pt x="0" y="670907"/>
                  </a:cubicBezTo>
                  <a:lnTo>
                    <a:pt x="0" y="141893"/>
                  </a:lnTo>
                  <a:cubicBezTo>
                    <a:pt x="0" y="63527"/>
                    <a:pt x="63527" y="0"/>
                    <a:pt x="141893" y="0"/>
                  </a:cubicBezTo>
                  <a:close/>
                </a:path>
              </a:pathLst>
            </a:custGeom>
            <a:blipFill>
              <a:blip r:embed="rId6"/>
              <a:stretch>
                <a:fillRect l="-38888" r="-3888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5270670" y="3160355"/>
            <a:ext cx="3308021" cy="3308021"/>
          </a:xfrm>
          <a:custGeom>
            <a:avLst/>
            <a:gdLst/>
            <a:ahLst/>
            <a:cxnLst/>
            <a:rect l="l" t="t" r="r" b="b"/>
            <a:pathLst>
              <a:path w="3308021" h="3308021">
                <a:moveTo>
                  <a:pt x="0" y="0"/>
                </a:moveTo>
                <a:lnTo>
                  <a:pt x="3308020" y="0"/>
                </a:lnTo>
                <a:lnTo>
                  <a:pt x="3308020" y="3308021"/>
                </a:lnTo>
                <a:lnTo>
                  <a:pt x="0" y="330802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613064" y="6869621"/>
            <a:ext cx="3093350" cy="3093350"/>
          </a:xfrm>
          <a:custGeom>
            <a:avLst/>
            <a:gdLst/>
            <a:ahLst/>
            <a:cxnLst/>
            <a:rect l="l" t="t" r="r" b="b"/>
            <a:pathLst>
              <a:path w="3093350" h="3093350">
                <a:moveTo>
                  <a:pt x="0" y="0"/>
                </a:moveTo>
                <a:lnTo>
                  <a:pt x="3093350" y="0"/>
                </a:lnTo>
                <a:lnTo>
                  <a:pt x="3093350" y="3093351"/>
                </a:lnTo>
                <a:lnTo>
                  <a:pt x="0" y="309335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9005" r="-3877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235764" y="6734339"/>
            <a:ext cx="3363915" cy="3363915"/>
          </a:xfrm>
          <a:custGeom>
            <a:avLst/>
            <a:gdLst/>
            <a:ahLst/>
            <a:cxnLst/>
            <a:rect l="l" t="t" r="r" b="b"/>
            <a:pathLst>
              <a:path w="3363915" h="3363915">
                <a:moveTo>
                  <a:pt x="0" y="0"/>
                </a:moveTo>
                <a:lnTo>
                  <a:pt x="3363915" y="0"/>
                </a:lnTo>
                <a:lnTo>
                  <a:pt x="3363915" y="3363915"/>
                </a:lnTo>
                <a:lnTo>
                  <a:pt x="0" y="336391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273033" y="3160355"/>
            <a:ext cx="3254637" cy="3254637"/>
          </a:xfrm>
          <a:custGeom>
            <a:avLst/>
            <a:gdLst/>
            <a:ahLst/>
            <a:cxnLst/>
            <a:rect l="l" t="t" r="r" b="b"/>
            <a:pathLst>
              <a:path w="3254637" h="3254637">
                <a:moveTo>
                  <a:pt x="0" y="0"/>
                </a:moveTo>
                <a:lnTo>
                  <a:pt x="3254638" y="0"/>
                </a:lnTo>
                <a:lnTo>
                  <a:pt x="3254638" y="3254637"/>
                </a:lnTo>
                <a:lnTo>
                  <a:pt x="0" y="325463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252209" y="2582203"/>
            <a:ext cx="4608792" cy="4608792"/>
          </a:xfrm>
          <a:custGeom>
            <a:avLst/>
            <a:gdLst/>
            <a:ahLst/>
            <a:cxnLst/>
            <a:rect l="l" t="t" r="r" b="b"/>
            <a:pathLst>
              <a:path w="4608792" h="4608792">
                <a:moveTo>
                  <a:pt x="0" y="0"/>
                </a:moveTo>
                <a:lnTo>
                  <a:pt x="4608792" y="0"/>
                </a:lnTo>
                <a:lnTo>
                  <a:pt x="4608792" y="4608791"/>
                </a:lnTo>
                <a:lnTo>
                  <a:pt x="0" y="460879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456290" y="7210928"/>
            <a:ext cx="5794823" cy="2410737"/>
          </a:xfrm>
          <a:custGeom>
            <a:avLst/>
            <a:gdLst/>
            <a:ahLst/>
            <a:cxnLst/>
            <a:rect l="l" t="t" r="r" b="b"/>
            <a:pathLst>
              <a:path w="5794823" h="2410737">
                <a:moveTo>
                  <a:pt x="0" y="0"/>
                </a:moveTo>
                <a:lnTo>
                  <a:pt x="5794824" y="0"/>
                </a:lnTo>
                <a:lnTo>
                  <a:pt x="5794824" y="2410737"/>
                </a:lnTo>
                <a:lnTo>
                  <a:pt x="0" y="241073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0065343" y="6758869"/>
            <a:ext cx="3314855" cy="3314855"/>
          </a:xfrm>
          <a:custGeom>
            <a:avLst/>
            <a:gdLst/>
            <a:ahLst/>
            <a:cxnLst/>
            <a:rect l="l" t="t" r="r" b="b"/>
            <a:pathLst>
              <a:path w="3314855" h="3314855">
                <a:moveTo>
                  <a:pt x="0" y="0"/>
                </a:moveTo>
                <a:lnTo>
                  <a:pt x="3314855" y="0"/>
                </a:lnTo>
                <a:lnTo>
                  <a:pt x="3314855" y="3314855"/>
                </a:lnTo>
                <a:lnTo>
                  <a:pt x="0" y="331485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3222014" y="2929249"/>
            <a:ext cx="4782242" cy="896670"/>
          </a:xfrm>
          <a:custGeom>
            <a:avLst/>
            <a:gdLst/>
            <a:ahLst/>
            <a:cxnLst/>
            <a:rect l="l" t="t" r="r" b="b"/>
            <a:pathLst>
              <a:path w="4782242" h="896670">
                <a:moveTo>
                  <a:pt x="0" y="0"/>
                </a:moveTo>
                <a:lnTo>
                  <a:pt x="4782241" y="0"/>
                </a:lnTo>
                <a:lnTo>
                  <a:pt x="4782241" y="896671"/>
                </a:lnTo>
                <a:lnTo>
                  <a:pt x="0" y="89667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3626590" y="3989307"/>
            <a:ext cx="3973088" cy="2308387"/>
          </a:xfrm>
          <a:custGeom>
            <a:avLst/>
            <a:gdLst/>
            <a:ahLst/>
            <a:cxnLst/>
            <a:rect l="l" t="t" r="r" b="b"/>
            <a:pathLst>
              <a:path w="3973088" h="2308387">
                <a:moveTo>
                  <a:pt x="0" y="0"/>
                </a:moveTo>
                <a:lnTo>
                  <a:pt x="3973089" y="0"/>
                </a:lnTo>
                <a:lnTo>
                  <a:pt x="3973089" y="2308386"/>
                </a:lnTo>
                <a:lnTo>
                  <a:pt x="0" y="230838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31396" t="-42932" r="-26503" b="-4170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8395010" y="438805"/>
            <a:ext cx="9654008" cy="1160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910"/>
              </a:lnSpc>
            </a:pPr>
            <a:r>
              <a:rPr lang="en-US" sz="8100">
                <a:solidFill>
                  <a:srgbClr val="12345B"/>
                </a:solidFill>
                <a:latin typeface="Garet ExtraBold"/>
              </a:rPr>
              <a:t>AI is Everywhere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59" b="-92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2700000">
            <a:off x="855182" y="-2055114"/>
            <a:ext cx="4129182" cy="4129182"/>
          </a:xfrm>
          <a:custGeom>
            <a:avLst/>
            <a:gdLst/>
            <a:ahLst/>
            <a:cxnLst/>
            <a:rect l="l" t="t" r="r" b="b"/>
            <a:pathLst>
              <a:path w="4129182" h="4129182">
                <a:moveTo>
                  <a:pt x="0" y="0"/>
                </a:moveTo>
                <a:lnTo>
                  <a:pt x="4129181" y="0"/>
                </a:lnTo>
                <a:lnTo>
                  <a:pt x="4129181" y="4129182"/>
                </a:lnTo>
                <a:lnTo>
                  <a:pt x="0" y="41291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2700000">
            <a:off x="626081" y="1765723"/>
            <a:ext cx="805238" cy="805238"/>
          </a:xfrm>
          <a:custGeom>
            <a:avLst/>
            <a:gdLst/>
            <a:ahLst/>
            <a:cxnLst/>
            <a:rect l="l" t="t" r="r" b="b"/>
            <a:pathLst>
              <a:path w="805238" h="805238">
                <a:moveTo>
                  <a:pt x="0" y="0"/>
                </a:moveTo>
                <a:lnTo>
                  <a:pt x="805238" y="0"/>
                </a:lnTo>
                <a:lnTo>
                  <a:pt x="805238" y="805238"/>
                </a:lnTo>
                <a:lnTo>
                  <a:pt x="0" y="8052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 rot="-3548023">
            <a:off x="14666154" y="7255325"/>
            <a:ext cx="5186291" cy="5186291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0754" y="0"/>
                  </a:moveTo>
                  <a:lnTo>
                    <a:pt x="762046" y="0"/>
                  </a:lnTo>
                  <a:cubicBezTo>
                    <a:pt x="775507" y="0"/>
                    <a:pt x="788416" y="5347"/>
                    <a:pt x="797934" y="14866"/>
                  </a:cubicBezTo>
                  <a:cubicBezTo>
                    <a:pt x="807453" y="24384"/>
                    <a:pt x="812800" y="37293"/>
                    <a:pt x="812800" y="50754"/>
                  </a:cubicBezTo>
                  <a:lnTo>
                    <a:pt x="812800" y="762046"/>
                  </a:lnTo>
                  <a:cubicBezTo>
                    <a:pt x="812800" y="775507"/>
                    <a:pt x="807453" y="788416"/>
                    <a:pt x="797934" y="797934"/>
                  </a:cubicBezTo>
                  <a:cubicBezTo>
                    <a:pt x="788416" y="807453"/>
                    <a:pt x="775507" y="812800"/>
                    <a:pt x="762046" y="812800"/>
                  </a:cubicBezTo>
                  <a:lnTo>
                    <a:pt x="50754" y="812800"/>
                  </a:lnTo>
                  <a:cubicBezTo>
                    <a:pt x="37293" y="812800"/>
                    <a:pt x="24384" y="807453"/>
                    <a:pt x="14866" y="797934"/>
                  </a:cubicBezTo>
                  <a:cubicBezTo>
                    <a:pt x="5347" y="788416"/>
                    <a:pt x="0" y="775507"/>
                    <a:pt x="0" y="762046"/>
                  </a:cubicBezTo>
                  <a:lnTo>
                    <a:pt x="0" y="50754"/>
                  </a:lnTo>
                  <a:cubicBezTo>
                    <a:pt x="0" y="37293"/>
                    <a:pt x="5347" y="24384"/>
                    <a:pt x="14866" y="14866"/>
                  </a:cubicBezTo>
                  <a:cubicBezTo>
                    <a:pt x="24384" y="5347"/>
                    <a:pt x="37293" y="0"/>
                    <a:pt x="50754" y="0"/>
                  </a:cubicBezTo>
                  <a:close/>
                </a:path>
              </a:pathLst>
            </a:custGeom>
            <a:blipFill>
              <a:blip r:embed="rId8"/>
              <a:stretch>
                <a:fillRect l="-38888" r="-3888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 rot="-2700000">
            <a:off x="768171" y="-2142125"/>
            <a:ext cx="4201264" cy="4201264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41893" y="0"/>
                  </a:moveTo>
                  <a:lnTo>
                    <a:pt x="670907" y="0"/>
                  </a:lnTo>
                  <a:cubicBezTo>
                    <a:pt x="749273" y="0"/>
                    <a:pt x="812800" y="63527"/>
                    <a:pt x="812800" y="141893"/>
                  </a:cubicBezTo>
                  <a:lnTo>
                    <a:pt x="812800" y="670907"/>
                  </a:lnTo>
                  <a:cubicBezTo>
                    <a:pt x="812800" y="749273"/>
                    <a:pt x="749273" y="812800"/>
                    <a:pt x="670907" y="812800"/>
                  </a:cubicBezTo>
                  <a:lnTo>
                    <a:pt x="141893" y="812800"/>
                  </a:lnTo>
                  <a:cubicBezTo>
                    <a:pt x="63527" y="812800"/>
                    <a:pt x="0" y="749273"/>
                    <a:pt x="0" y="670907"/>
                  </a:cubicBezTo>
                  <a:lnTo>
                    <a:pt x="0" y="141893"/>
                  </a:lnTo>
                  <a:cubicBezTo>
                    <a:pt x="0" y="63527"/>
                    <a:pt x="63527" y="0"/>
                    <a:pt x="141893" y="0"/>
                  </a:cubicBezTo>
                  <a:close/>
                </a:path>
              </a:pathLst>
            </a:custGeom>
            <a:blipFill>
              <a:blip r:embed="rId8"/>
              <a:stretch>
                <a:fillRect l="-38888" r="-3888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>
            <a:off x="459311" y="3290650"/>
            <a:ext cx="7650438" cy="5502218"/>
          </a:xfrm>
          <a:custGeom>
            <a:avLst/>
            <a:gdLst/>
            <a:ahLst/>
            <a:cxnLst/>
            <a:rect l="l" t="t" r="r" b="b"/>
            <a:pathLst>
              <a:path w="7650438" h="5502218">
                <a:moveTo>
                  <a:pt x="0" y="0"/>
                </a:moveTo>
                <a:lnTo>
                  <a:pt x="7650438" y="0"/>
                </a:lnTo>
                <a:lnTo>
                  <a:pt x="7650438" y="5502218"/>
                </a:lnTo>
                <a:lnTo>
                  <a:pt x="0" y="550221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7415530" y="2443792"/>
            <a:ext cx="8309824" cy="7195933"/>
            <a:chOff x="0" y="0"/>
            <a:chExt cx="4282440" cy="3708400"/>
          </a:xfrm>
        </p:grpSpPr>
        <p:sp>
          <p:nvSpPr>
            <p:cNvPr id="11" name="Freeform 11"/>
            <p:cNvSpPr/>
            <p:nvPr/>
          </p:nvSpPr>
          <p:spPr>
            <a:xfrm>
              <a:off x="26199" y="0"/>
              <a:ext cx="4230043" cy="3708400"/>
            </a:xfrm>
            <a:custGeom>
              <a:avLst/>
              <a:gdLst/>
              <a:ahLst/>
              <a:cxnLst/>
              <a:rect l="l" t="t" r="r" b="b"/>
              <a:pathLst>
                <a:path w="4230043" h="3708400">
                  <a:moveTo>
                    <a:pt x="3048188" y="0"/>
                  </a:moveTo>
                  <a:lnTo>
                    <a:pt x="1181854" y="0"/>
                  </a:lnTo>
                  <a:cubicBezTo>
                    <a:pt x="1096804" y="0"/>
                    <a:pt x="1018213" y="45372"/>
                    <a:pt x="975685" y="119027"/>
                  </a:cubicBezTo>
                  <a:lnTo>
                    <a:pt x="42527" y="1735173"/>
                  </a:lnTo>
                  <a:cubicBezTo>
                    <a:pt x="0" y="1808826"/>
                    <a:pt x="0" y="1899574"/>
                    <a:pt x="42527" y="1973227"/>
                  </a:cubicBezTo>
                  <a:lnTo>
                    <a:pt x="975685" y="3589374"/>
                  </a:lnTo>
                  <a:cubicBezTo>
                    <a:pt x="1018213" y="3663028"/>
                    <a:pt x="1096804" y="3708400"/>
                    <a:pt x="1181854" y="3708400"/>
                  </a:cubicBezTo>
                  <a:lnTo>
                    <a:pt x="3048188" y="3708400"/>
                  </a:lnTo>
                  <a:cubicBezTo>
                    <a:pt x="3133239" y="3708400"/>
                    <a:pt x="3211829" y="3663028"/>
                    <a:pt x="3254357" y="3589374"/>
                  </a:cubicBezTo>
                  <a:lnTo>
                    <a:pt x="4187516" y="1973227"/>
                  </a:lnTo>
                  <a:cubicBezTo>
                    <a:pt x="4230043" y="1899574"/>
                    <a:pt x="4230043" y="1808826"/>
                    <a:pt x="4187516" y="1735173"/>
                  </a:cubicBezTo>
                  <a:lnTo>
                    <a:pt x="3254357" y="119027"/>
                  </a:lnTo>
                  <a:cubicBezTo>
                    <a:pt x="3211829" y="45372"/>
                    <a:pt x="3133238" y="0"/>
                    <a:pt x="3048188" y="0"/>
                  </a:cubicBezTo>
                  <a:close/>
                </a:path>
              </a:pathLst>
            </a:custGeom>
            <a:blipFill>
              <a:blip r:embed="rId10"/>
              <a:stretch>
                <a:fillRect l="-27968" r="-4249"/>
              </a:stretch>
            </a:blipFill>
            <a:ln w="180975" cap="rnd">
              <a:solidFill>
                <a:srgbClr val="12345B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4870697" y="608172"/>
            <a:ext cx="12912515" cy="1160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910"/>
              </a:lnSpc>
            </a:pPr>
            <a:r>
              <a:rPr lang="en-US" sz="8100">
                <a:solidFill>
                  <a:srgbClr val="12345B"/>
                </a:solidFill>
                <a:latin typeface="Garet ExtraBold"/>
              </a:rPr>
              <a:t>The AI Generation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59" b="-92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2700000">
            <a:off x="855182" y="-2055114"/>
            <a:ext cx="4129182" cy="4129182"/>
          </a:xfrm>
          <a:custGeom>
            <a:avLst/>
            <a:gdLst/>
            <a:ahLst/>
            <a:cxnLst/>
            <a:rect l="l" t="t" r="r" b="b"/>
            <a:pathLst>
              <a:path w="4129182" h="4129182">
                <a:moveTo>
                  <a:pt x="0" y="0"/>
                </a:moveTo>
                <a:lnTo>
                  <a:pt x="4129181" y="0"/>
                </a:lnTo>
                <a:lnTo>
                  <a:pt x="4129181" y="4129182"/>
                </a:lnTo>
                <a:lnTo>
                  <a:pt x="0" y="41291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2700000">
            <a:off x="11721972" y="8370690"/>
            <a:ext cx="4129182" cy="4129182"/>
          </a:xfrm>
          <a:custGeom>
            <a:avLst/>
            <a:gdLst/>
            <a:ahLst/>
            <a:cxnLst/>
            <a:rect l="l" t="t" r="r" b="b"/>
            <a:pathLst>
              <a:path w="4129182" h="4129182">
                <a:moveTo>
                  <a:pt x="0" y="0"/>
                </a:moveTo>
                <a:lnTo>
                  <a:pt x="4129181" y="0"/>
                </a:lnTo>
                <a:lnTo>
                  <a:pt x="4129181" y="4129182"/>
                </a:lnTo>
                <a:lnTo>
                  <a:pt x="0" y="41291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700000">
            <a:off x="16303716" y="8855681"/>
            <a:ext cx="805238" cy="805238"/>
          </a:xfrm>
          <a:custGeom>
            <a:avLst/>
            <a:gdLst/>
            <a:ahLst/>
            <a:cxnLst/>
            <a:rect l="l" t="t" r="r" b="b"/>
            <a:pathLst>
              <a:path w="805238" h="805238">
                <a:moveTo>
                  <a:pt x="0" y="0"/>
                </a:moveTo>
                <a:lnTo>
                  <a:pt x="805238" y="0"/>
                </a:lnTo>
                <a:lnTo>
                  <a:pt x="805238" y="805238"/>
                </a:lnTo>
                <a:lnTo>
                  <a:pt x="0" y="8052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 rot="-2700000">
            <a:off x="11193417" y="8397652"/>
            <a:ext cx="5186291" cy="518629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14943" y="0"/>
                  </a:moveTo>
                  <a:lnTo>
                    <a:pt x="697857" y="0"/>
                  </a:lnTo>
                  <a:cubicBezTo>
                    <a:pt x="728342" y="0"/>
                    <a:pt x="757578" y="12110"/>
                    <a:pt x="779134" y="33666"/>
                  </a:cubicBezTo>
                  <a:cubicBezTo>
                    <a:pt x="800690" y="55222"/>
                    <a:pt x="812800" y="84458"/>
                    <a:pt x="812800" y="114943"/>
                  </a:cubicBezTo>
                  <a:lnTo>
                    <a:pt x="812800" y="697857"/>
                  </a:lnTo>
                  <a:cubicBezTo>
                    <a:pt x="812800" y="728342"/>
                    <a:pt x="800690" y="757578"/>
                    <a:pt x="779134" y="779134"/>
                  </a:cubicBezTo>
                  <a:cubicBezTo>
                    <a:pt x="757578" y="800690"/>
                    <a:pt x="728342" y="812800"/>
                    <a:pt x="697857" y="812800"/>
                  </a:cubicBezTo>
                  <a:lnTo>
                    <a:pt x="114943" y="812800"/>
                  </a:lnTo>
                  <a:cubicBezTo>
                    <a:pt x="84458" y="812800"/>
                    <a:pt x="55222" y="800690"/>
                    <a:pt x="33666" y="779134"/>
                  </a:cubicBezTo>
                  <a:cubicBezTo>
                    <a:pt x="12110" y="757578"/>
                    <a:pt x="0" y="728342"/>
                    <a:pt x="0" y="697857"/>
                  </a:cubicBezTo>
                  <a:lnTo>
                    <a:pt x="0" y="114943"/>
                  </a:lnTo>
                  <a:cubicBezTo>
                    <a:pt x="0" y="84458"/>
                    <a:pt x="12110" y="55222"/>
                    <a:pt x="33666" y="33666"/>
                  </a:cubicBezTo>
                  <a:cubicBezTo>
                    <a:pt x="55222" y="12110"/>
                    <a:pt x="84458" y="0"/>
                    <a:pt x="114943" y="0"/>
                  </a:cubicBezTo>
                  <a:close/>
                </a:path>
              </a:pathLst>
            </a:custGeom>
            <a:blipFill>
              <a:blip r:embed="rId8"/>
              <a:stretch>
                <a:fillRect l="-38888" r="-3888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 rot="-2700000">
            <a:off x="768171" y="-2142125"/>
            <a:ext cx="4201264" cy="420126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41893" y="0"/>
                  </a:moveTo>
                  <a:lnTo>
                    <a:pt x="670907" y="0"/>
                  </a:lnTo>
                  <a:cubicBezTo>
                    <a:pt x="749273" y="0"/>
                    <a:pt x="812800" y="63527"/>
                    <a:pt x="812800" y="141893"/>
                  </a:cubicBezTo>
                  <a:lnTo>
                    <a:pt x="812800" y="670907"/>
                  </a:lnTo>
                  <a:cubicBezTo>
                    <a:pt x="812800" y="749273"/>
                    <a:pt x="749273" y="812800"/>
                    <a:pt x="670907" y="812800"/>
                  </a:cubicBezTo>
                  <a:lnTo>
                    <a:pt x="141893" y="812800"/>
                  </a:lnTo>
                  <a:cubicBezTo>
                    <a:pt x="63527" y="812800"/>
                    <a:pt x="0" y="749273"/>
                    <a:pt x="0" y="670907"/>
                  </a:cubicBezTo>
                  <a:lnTo>
                    <a:pt x="0" y="141893"/>
                  </a:lnTo>
                  <a:cubicBezTo>
                    <a:pt x="0" y="63527"/>
                    <a:pt x="63527" y="0"/>
                    <a:pt x="141893" y="0"/>
                  </a:cubicBezTo>
                  <a:close/>
                </a:path>
              </a:pathLst>
            </a:custGeom>
            <a:blipFill>
              <a:blip r:embed="rId8"/>
              <a:stretch>
                <a:fillRect l="-38888" r="-3888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267421" y="2078587"/>
            <a:ext cx="12127893" cy="7179713"/>
          </a:xfrm>
          <a:custGeom>
            <a:avLst/>
            <a:gdLst/>
            <a:ahLst/>
            <a:cxnLst/>
            <a:rect l="l" t="t" r="r" b="b"/>
            <a:pathLst>
              <a:path w="12127893" h="7179713">
                <a:moveTo>
                  <a:pt x="0" y="0"/>
                </a:moveTo>
                <a:lnTo>
                  <a:pt x="12127892" y="0"/>
                </a:lnTo>
                <a:lnTo>
                  <a:pt x="12127892" y="7179713"/>
                </a:lnTo>
                <a:lnTo>
                  <a:pt x="0" y="717971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5375485" y="642067"/>
            <a:ext cx="12912515" cy="1160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910"/>
              </a:lnSpc>
            </a:pPr>
            <a:r>
              <a:rPr lang="en-US" sz="8100">
                <a:solidFill>
                  <a:srgbClr val="12345B"/>
                </a:solidFill>
                <a:latin typeface="Garet ExtraBold"/>
              </a:rPr>
              <a:t>Not Just for “Big Tech”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653891" y="3069468"/>
            <a:ext cx="5370941" cy="3642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169"/>
              </a:lnSpc>
              <a:spcBef>
                <a:spcPct val="0"/>
              </a:spcBef>
            </a:pPr>
            <a:r>
              <a:rPr lang="en-US" sz="2999">
                <a:solidFill>
                  <a:srgbClr val="12345B"/>
                </a:solidFill>
                <a:latin typeface="Canva Sans"/>
              </a:rPr>
              <a:t>THE GLOBAL ARTIFICIAL INTELLIGENCE (AI) IN MANUFACTURING MARKET SIZE WAS $3.8B IN 2022. IT IS EXPECTED TO HIT AROUND $68.36B BY 2032, </a:t>
            </a:r>
            <a:r>
              <a:rPr lang="en-US" sz="2999">
                <a:solidFill>
                  <a:srgbClr val="12345B"/>
                </a:solidFill>
                <a:latin typeface="Canva Sans Bold"/>
              </a:rPr>
              <a:t>GROWING AT A CAGR OF 33.5%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59" b="-92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2700000">
            <a:off x="626081" y="1765723"/>
            <a:ext cx="805238" cy="805238"/>
          </a:xfrm>
          <a:custGeom>
            <a:avLst/>
            <a:gdLst/>
            <a:ahLst/>
            <a:cxnLst/>
            <a:rect l="l" t="t" r="r" b="b"/>
            <a:pathLst>
              <a:path w="805238" h="805238">
                <a:moveTo>
                  <a:pt x="0" y="0"/>
                </a:moveTo>
                <a:lnTo>
                  <a:pt x="805238" y="0"/>
                </a:lnTo>
                <a:lnTo>
                  <a:pt x="805238" y="805238"/>
                </a:lnTo>
                <a:lnTo>
                  <a:pt x="0" y="8052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1588406">
            <a:off x="15209396" y="8330751"/>
            <a:ext cx="1855099" cy="1855099"/>
          </a:xfrm>
          <a:custGeom>
            <a:avLst/>
            <a:gdLst/>
            <a:ahLst/>
            <a:cxnLst/>
            <a:rect l="l" t="t" r="r" b="b"/>
            <a:pathLst>
              <a:path w="1855099" h="1855099">
                <a:moveTo>
                  <a:pt x="0" y="0"/>
                </a:moveTo>
                <a:lnTo>
                  <a:pt x="1855099" y="0"/>
                </a:lnTo>
                <a:lnTo>
                  <a:pt x="1855099" y="1855098"/>
                </a:lnTo>
                <a:lnTo>
                  <a:pt x="0" y="18550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 rot="-3770294">
            <a:off x="10052841" y="3635544"/>
            <a:ext cx="5186291" cy="5186291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14943" y="0"/>
                  </a:moveTo>
                  <a:lnTo>
                    <a:pt x="697857" y="0"/>
                  </a:lnTo>
                  <a:cubicBezTo>
                    <a:pt x="728342" y="0"/>
                    <a:pt x="757578" y="12110"/>
                    <a:pt x="779134" y="33666"/>
                  </a:cubicBezTo>
                  <a:cubicBezTo>
                    <a:pt x="800690" y="55222"/>
                    <a:pt x="812800" y="84458"/>
                    <a:pt x="812800" y="114943"/>
                  </a:cubicBezTo>
                  <a:lnTo>
                    <a:pt x="812800" y="697857"/>
                  </a:lnTo>
                  <a:cubicBezTo>
                    <a:pt x="812800" y="728342"/>
                    <a:pt x="800690" y="757578"/>
                    <a:pt x="779134" y="779134"/>
                  </a:cubicBezTo>
                  <a:cubicBezTo>
                    <a:pt x="757578" y="800690"/>
                    <a:pt x="728342" y="812800"/>
                    <a:pt x="697857" y="812800"/>
                  </a:cubicBezTo>
                  <a:lnTo>
                    <a:pt x="114943" y="812800"/>
                  </a:lnTo>
                  <a:cubicBezTo>
                    <a:pt x="84458" y="812800"/>
                    <a:pt x="55222" y="800690"/>
                    <a:pt x="33666" y="779134"/>
                  </a:cubicBezTo>
                  <a:cubicBezTo>
                    <a:pt x="12110" y="757578"/>
                    <a:pt x="0" y="728342"/>
                    <a:pt x="0" y="697857"/>
                  </a:cubicBezTo>
                  <a:lnTo>
                    <a:pt x="0" y="114943"/>
                  </a:lnTo>
                  <a:cubicBezTo>
                    <a:pt x="0" y="84458"/>
                    <a:pt x="12110" y="55222"/>
                    <a:pt x="33666" y="33666"/>
                  </a:cubicBezTo>
                  <a:cubicBezTo>
                    <a:pt x="55222" y="12110"/>
                    <a:pt x="84458" y="0"/>
                    <a:pt x="114943" y="0"/>
                  </a:cubicBezTo>
                  <a:close/>
                </a:path>
              </a:pathLst>
            </a:custGeom>
            <a:blipFill>
              <a:blip r:embed="rId6"/>
              <a:stretch>
                <a:fillRect l="-38888" r="-3888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9144000" y="3474961"/>
            <a:ext cx="8574391" cy="5507458"/>
            <a:chOff x="0" y="0"/>
            <a:chExt cx="11432522" cy="734327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790324" cy="7343278"/>
            </a:xfrm>
            <a:custGeom>
              <a:avLst/>
              <a:gdLst/>
              <a:ahLst/>
              <a:cxnLst/>
              <a:rect l="l" t="t" r="r" b="b"/>
              <a:pathLst>
                <a:path w="6790324" h="7343278">
                  <a:moveTo>
                    <a:pt x="0" y="0"/>
                  </a:moveTo>
                  <a:lnTo>
                    <a:pt x="6790324" y="0"/>
                  </a:lnTo>
                  <a:lnTo>
                    <a:pt x="6790324" y="7343278"/>
                  </a:lnTo>
                  <a:lnTo>
                    <a:pt x="0" y="73432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r="-13890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6790324" y="0"/>
              <a:ext cx="4642198" cy="7343278"/>
            </a:xfrm>
            <a:custGeom>
              <a:avLst/>
              <a:gdLst/>
              <a:ahLst/>
              <a:cxnLst/>
              <a:rect l="l" t="t" r="r" b="b"/>
              <a:pathLst>
                <a:path w="4642198" h="7343278">
                  <a:moveTo>
                    <a:pt x="0" y="0"/>
                  </a:moveTo>
                  <a:lnTo>
                    <a:pt x="4642198" y="0"/>
                  </a:lnTo>
                  <a:lnTo>
                    <a:pt x="4642198" y="7343278"/>
                  </a:lnTo>
                  <a:lnTo>
                    <a:pt x="0" y="73432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195915" r="-5353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-1808680" y="2926164"/>
            <a:ext cx="10256973" cy="8882077"/>
            <a:chOff x="0" y="0"/>
            <a:chExt cx="4282440" cy="3708400"/>
          </a:xfrm>
        </p:grpSpPr>
        <p:sp>
          <p:nvSpPr>
            <p:cNvPr id="11" name="Freeform 11"/>
            <p:cNvSpPr/>
            <p:nvPr/>
          </p:nvSpPr>
          <p:spPr>
            <a:xfrm>
              <a:off x="26531" y="0"/>
              <a:ext cx="4229377" cy="3708400"/>
            </a:xfrm>
            <a:custGeom>
              <a:avLst/>
              <a:gdLst/>
              <a:ahLst/>
              <a:cxnLst/>
              <a:rect l="l" t="t" r="r" b="b"/>
              <a:pathLst>
                <a:path w="4229377" h="3708400">
                  <a:moveTo>
                    <a:pt x="3046110" y="0"/>
                  </a:moveTo>
                  <a:lnTo>
                    <a:pt x="1183268" y="0"/>
                  </a:lnTo>
                  <a:cubicBezTo>
                    <a:pt x="1097137" y="0"/>
                    <a:pt x="1017548" y="45949"/>
                    <a:pt x="974480" y="120539"/>
                  </a:cubicBezTo>
                  <a:lnTo>
                    <a:pt x="43068" y="1733661"/>
                  </a:lnTo>
                  <a:cubicBezTo>
                    <a:pt x="0" y="1808250"/>
                    <a:pt x="0" y="1900150"/>
                    <a:pt x="43068" y="1974739"/>
                  </a:cubicBezTo>
                  <a:lnTo>
                    <a:pt x="974480" y="3587861"/>
                  </a:lnTo>
                  <a:cubicBezTo>
                    <a:pt x="1017548" y="3662451"/>
                    <a:pt x="1097137" y="3708400"/>
                    <a:pt x="1183268" y="3708400"/>
                  </a:cubicBezTo>
                  <a:lnTo>
                    <a:pt x="3046110" y="3708400"/>
                  </a:lnTo>
                  <a:cubicBezTo>
                    <a:pt x="3132241" y="3708400"/>
                    <a:pt x="3211830" y="3662451"/>
                    <a:pt x="3254898" y="3587861"/>
                  </a:cubicBezTo>
                  <a:lnTo>
                    <a:pt x="4186310" y="1974739"/>
                  </a:lnTo>
                  <a:cubicBezTo>
                    <a:pt x="4229378" y="1900150"/>
                    <a:pt x="4229378" y="1808250"/>
                    <a:pt x="4186310" y="1733661"/>
                  </a:cubicBezTo>
                  <a:lnTo>
                    <a:pt x="3254898" y="120539"/>
                  </a:lnTo>
                  <a:cubicBezTo>
                    <a:pt x="3211830" y="45949"/>
                    <a:pt x="3132241" y="0"/>
                    <a:pt x="3046110" y="0"/>
                  </a:cubicBezTo>
                  <a:close/>
                </a:path>
              </a:pathLst>
            </a:custGeom>
            <a:blipFill>
              <a:blip r:embed="rId8"/>
              <a:stretch>
                <a:fillRect l="-25014" r="-886"/>
              </a:stretch>
            </a:blipFill>
            <a:ln w="152400" cap="rnd">
              <a:solidFill>
                <a:srgbClr val="12345B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2000540" y="-2508639"/>
            <a:ext cx="6058479" cy="5246370"/>
            <a:chOff x="0" y="0"/>
            <a:chExt cx="4282440" cy="3708400"/>
          </a:xfrm>
        </p:grpSpPr>
        <p:sp>
          <p:nvSpPr>
            <p:cNvPr id="13" name="Freeform 13"/>
            <p:cNvSpPr/>
            <p:nvPr/>
          </p:nvSpPr>
          <p:spPr>
            <a:xfrm>
              <a:off x="23100" y="0"/>
              <a:ext cx="4236239" cy="3708400"/>
            </a:xfrm>
            <a:custGeom>
              <a:avLst/>
              <a:gdLst/>
              <a:ahLst/>
              <a:cxnLst/>
              <a:rect l="l" t="t" r="r" b="b"/>
              <a:pathLst>
                <a:path w="4236239" h="3708400">
                  <a:moveTo>
                    <a:pt x="3067540" y="0"/>
                  </a:moveTo>
                  <a:lnTo>
                    <a:pt x="1168700" y="0"/>
                  </a:lnTo>
                  <a:cubicBezTo>
                    <a:pt x="1093707" y="0"/>
                    <a:pt x="1024410" y="40007"/>
                    <a:pt x="986912" y="104951"/>
                  </a:cubicBezTo>
                  <a:lnTo>
                    <a:pt x="37498" y="1749249"/>
                  </a:lnTo>
                  <a:cubicBezTo>
                    <a:pt x="0" y="1814192"/>
                    <a:pt x="0" y="1894208"/>
                    <a:pt x="37498" y="1959151"/>
                  </a:cubicBezTo>
                  <a:lnTo>
                    <a:pt x="986912" y="3603449"/>
                  </a:lnTo>
                  <a:cubicBezTo>
                    <a:pt x="1024410" y="3668393"/>
                    <a:pt x="1093707" y="3708400"/>
                    <a:pt x="1168700" y="3708400"/>
                  </a:cubicBezTo>
                  <a:lnTo>
                    <a:pt x="3067541" y="3708400"/>
                  </a:lnTo>
                  <a:cubicBezTo>
                    <a:pt x="3142533" y="3708400"/>
                    <a:pt x="3211830" y="3668393"/>
                    <a:pt x="3249329" y="3603449"/>
                  </a:cubicBezTo>
                  <a:lnTo>
                    <a:pt x="4198742" y="1959151"/>
                  </a:lnTo>
                  <a:cubicBezTo>
                    <a:pt x="4236240" y="1894208"/>
                    <a:pt x="4236240" y="1814192"/>
                    <a:pt x="4198742" y="1749249"/>
                  </a:cubicBezTo>
                  <a:lnTo>
                    <a:pt x="3249329" y="104951"/>
                  </a:lnTo>
                  <a:cubicBezTo>
                    <a:pt x="3211830" y="40007"/>
                    <a:pt x="3142533" y="0"/>
                    <a:pt x="3067540" y="0"/>
                  </a:cubicBezTo>
                  <a:close/>
                </a:path>
              </a:pathLst>
            </a:custGeom>
            <a:blipFill>
              <a:blip r:embed="rId6"/>
              <a:stretch>
                <a:fillRect l="-105210" r="-770" b="-3177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5375485" y="642067"/>
            <a:ext cx="12912515" cy="2284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910"/>
              </a:lnSpc>
            </a:pPr>
            <a:r>
              <a:rPr lang="en-US" sz="8100">
                <a:solidFill>
                  <a:srgbClr val="12345B"/>
                </a:solidFill>
                <a:latin typeface="Garet ExtraBold"/>
              </a:rPr>
              <a:t>Georgia’s Manufacturing Sector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54590" y="0"/>
            <a:ext cx="19035740" cy="10707604"/>
          </a:xfrm>
          <a:custGeom>
            <a:avLst/>
            <a:gdLst/>
            <a:ahLst/>
            <a:cxnLst/>
            <a:rect l="l" t="t" r="r" b="b"/>
            <a:pathLst>
              <a:path w="19035740" h="10707604">
                <a:moveTo>
                  <a:pt x="0" y="0"/>
                </a:moveTo>
                <a:lnTo>
                  <a:pt x="19035740" y="0"/>
                </a:lnTo>
                <a:lnTo>
                  <a:pt x="19035740" y="10707604"/>
                </a:lnTo>
                <a:lnTo>
                  <a:pt x="0" y="107076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9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3745216" y="3009500"/>
            <a:ext cx="2344302" cy="2344302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F2F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36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219193" y="3009500"/>
            <a:ext cx="2344302" cy="2344302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F2F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36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697320" y="3886834"/>
            <a:ext cx="3388048" cy="4359851"/>
            <a:chOff x="0" y="0"/>
            <a:chExt cx="3133810" cy="403268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133810" cy="4032690"/>
            </a:xfrm>
            <a:custGeom>
              <a:avLst/>
              <a:gdLst/>
              <a:ahLst/>
              <a:cxnLst/>
              <a:rect l="l" t="t" r="r" b="b"/>
              <a:pathLst>
                <a:path w="3133810" h="4032690">
                  <a:moveTo>
                    <a:pt x="3009350" y="4032689"/>
                  </a:moveTo>
                  <a:lnTo>
                    <a:pt x="124460" y="4032689"/>
                  </a:lnTo>
                  <a:cubicBezTo>
                    <a:pt x="55880" y="4032689"/>
                    <a:pt x="0" y="3976809"/>
                    <a:pt x="0" y="390822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09350" y="0"/>
                  </a:lnTo>
                  <a:cubicBezTo>
                    <a:pt x="3077930" y="0"/>
                    <a:pt x="3133810" y="55880"/>
                    <a:pt x="3133810" y="124460"/>
                  </a:cubicBezTo>
                  <a:lnTo>
                    <a:pt x="3133810" y="3908229"/>
                  </a:lnTo>
                  <a:cubicBezTo>
                    <a:pt x="3133810" y="3976809"/>
                    <a:pt x="3077930" y="4032690"/>
                    <a:pt x="3009350" y="4032690"/>
                  </a:cubicBezTo>
                  <a:close/>
                </a:path>
              </a:pathLst>
            </a:custGeom>
            <a:solidFill>
              <a:srgbClr val="F2F2F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903209" y="3009500"/>
            <a:ext cx="2344302" cy="2344302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F2F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36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367528" y="3886834"/>
            <a:ext cx="3388048" cy="4359851"/>
            <a:chOff x="0" y="0"/>
            <a:chExt cx="3133810" cy="403268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133810" cy="4032690"/>
            </a:xfrm>
            <a:custGeom>
              <a:avLst/>
              <a:gdLst/>
              <a:ahLst/>
              <a:cxnLst/>
              <a:rect l="l" t="t" r="r" b="b"/>
              <a:pathLst>
                <a:path w="3133810" h="4032690">
                  <a:moveTo>
                    <a:pt x="3009350" y="4032689"/>
                  </a:moveTo>
                  <a:lnTo>
                    <a:pt x="124460" y="4032689"/>
                  </a:lnTo>
                  <a:cubicBezTo>
                    <a:pt x="55880" y="4032689"/>
                    <a:pt x="0" y="3976809"/>
                    <a:pt x="0" y="390822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09350" y="0"/>
                  </a:lnTo>
                  <a:cubicBezTo>
                    <a:pt x="3077930" y="0"/>
                    <a:pt x="3133810" y="55880"/>
                    <a:pt x="3133810" y="124460"/>
                  </a:cubicBezTo>
                  <a:lnTo>
                    <a:pt x="3133810" y="3908229"/>
                  </a:lnTo>
                  <a:cubicBezTo>
                    <a:pt x="3133810" y="3976809"/>
                    <a:pt x="3077930" y="4032690"/>
                    <a:pt x="3009350" y="4032690"/>
                  </a:cubicBezTo>
                  <a:close/>
                </a:path>
              </a:pathLst>
            </a:custGeom>
            <a:solidFill>
              <a:srgbClr val="F2F2F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3202632" y="3886834"/>
            <a:ext cx="3388048" cy="4359851"/>
            <a:chOff x="0" y="0"/>
            <a:chExt cx="3133810" cy="403268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133810" cy="4032690"/>
            </a:xfrm>
            <a:custGeom>
              <a:avLst/>
              <a:gdLst/>
              <a:ahLst/>
              <a:cxnLst/>
              <a:rect l="l" t="t" r="r" b="b"/>
              <a:pathLst>
                <a:path w="3133810" h="4032690">
                  <a:moveTo>
                    <a:pt x="3009350" y="4032689"/>
                  </a:moveTo>
                  <a:lnTo>
                    <a:pt x="124460" y="4032689"/>
                  </a:lnTo>
                  <a:cubicBezTo>
                    <a:pt x="55880" y="4032689"/>
                    <a:pt x="0" y="3976809"/>
                    <a:pt x="0" y="390822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09350" y="0"/>
                  </a:lnTo>
                  <a:cubicBezTo>
                    <a:pt x="3077930" y="0"/>
                    <a:pt x="3133810" y="55880"/>
                    <a:pt x="3133810" y="124460"/>
                  </a:cubicBezTo>
                  <a:lnTo>
                    <a:pt x="3133810" y="3908229"/>
                  </a:lnTo>
                  <a:cubicBezTo>
                    <a:pt x="3133810" y="3976809"/>
                    <a:pt x="3077930" y="4032690"/>
                    <a:pt x="3009350" y="4032690"/>
                  </a:cubicBezTo>
                  <a:close/>
                </a:path>
              </a:pathLst>
            </a:custGeom>
            <a:solidFill>
              <a:srgbClr val="F2F2F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5532424" y="3886834"/>
            <a:ext cx="3388048" cy="4359851"/>
            <a:chOff x="0" y="0"/>
            <a:chExt cx="3133810" cy="403268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3133810" cy="4032690"/>
            </a:xfrm>
            <a:custGeom>
              <a:avLst/>
              <a:gdLst/>
              <a:ahLst/>
              <a:cxnLst/>
              <a:rect l="l" t="t" r="r" b="b"/>
              <a:pathLst>
                <a:path w="3133810" h="4032690">
                  <a:moveTo>
                    <a:pt x="3009350" y="4032689"/>
                  </a:moveTo>
                  <a:lnTo>
                    <a:pt x="124460" y="4032689"/>
                  </a:lnTo>
                  <a:cubicBezTo>
                    <a:pt x="55880" y="4032689"/>
                    <a:pt x="0" y="3976809"/>
                    <a:pt x="0" y="390822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09350" y="0"/>
                  </a:lnTo>
                  <a:cubicBezTo>
                    <a:pt x="3077930" y="0"/>
                    <a:pt x="3133810" y="55880"/>
                    <a:pt x="3133810" y="124460"/>
                  </a:cubicBezTo>
                  <a:lnTo>
                    <a:pt x="3133810" y="3908229"/>
                  </a:lnTo>
                  <a:cubicBezTo>
                    <a:pt x="3133810" y="3976809"/>
                    <a:pt x="3077930" y="4032690"/>
                    <a:pt x="3009350" y="4032690"/>
                  </a:cubicBezTo>
                  <a:close/>
                </a:path>
              </a:pathLst>
            </a:custGeom>
            <a:solidFill>
              <a:srgbClr val="F2F2F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6061201" y="3009500"/>
            <a:ext cx="2344302" cy="2344302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F2F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36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10587455" y="3115227"/>
            <a:ext cx="948195" cy="1163429"/>
          </a:xfrm>
          <a:custGeom>
            <a:avLst/>
            <a:gdLst/>
            <a:ahLst/>
            <a:cxnLst/>
            <a:rect l="l" t="t" r="r" b="b"/>
            <a:pathLst>
              <a:path w="948195" h="1163429">
                <a:moveTo>
                  <a:pt x="0" y="0"/>
                </a:moveTo>
                <a:lnTo>
                  <a:pt x="948194" y="0"/>
                </a:lnTo>
                <a:lnTo>
                  <a:pt x="948194" y="1163429"/>
                </a:lnTo>
                <a:lnTo>
                  <a:pt x="0" y="11634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2382802">
            <a:off x="2849177" y="3072865"/>
            <a:ext cx="1084333" cy="1248153"/>
          </a:xfrm>
          <a:custGeom>
            <a:avLst/>
            <a:gdLst/>
            <a:ahLst/>
            <a:cxnLst/>
            <a:rect l="l" t="t" r="r" b="b"/>
            <a:pathLst>
              <a:path w="1084333" h="1248153">
                <a:moveTo>
                  <a:pt x="0" y="0"/>
                </a:moveTo>
                <a:lnTo>
                  <a:pt x="1084334" y="0"/>
                </a:lnTo>
                <a:lnTo>
                  <a:pt x="1084334" y="1248153"/>
                </a:lnTo>
                <a:lnTo>
                  <a:pt x="0" y="12481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6780641" y="3251135"/>
            <a:ext cx="891613" cy="891613"/>
          </a:xfrm>
          <a:custGeom>
            <a:avLst/>
            <a:gdLst/>
            <a:ahLst/>
            <a:cxnLst/>
            <a:rect l="l" t="t" r="r" b="b"/>
            <a:pathLst>
              <a:path w="891613" h="891613">
                <a:moveTo>
                  <a:pt x="0" y="0"/>
                </a:moveTo>
                <a:lnTo>
                  <a:pt x="891614" y="0"/>
                </a:lnTo>
                <a:lnTo>
                  <a:pt x="891614" y="891613"/>
                </a:lnTo>
                <a:lnTo>
                  <a:pt x="0" y="8916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4467304" y="3169780"/>
            <a:ext cx="900128" cy="1054322"/>
          </a:xfrm>
          <a:custGeom>
            <a:avLst/>
            <a:gdLst/>
            <a:ahLst/>
            <a:cxnLst/>
            <a:rect l="l" t="t" r="r" b="b"/>
            <a:pathLst>
              <a:path w="900128" h="1054322">
                <a:moveTo>
                  <a:pt x="0" y="0"/>
                </a:moveTo>
                <a:lnTo>
                  <a:pt x="900127" y="0"/>
                </a:lnTo>
                <a:lnTo>
                  <a:pt x="900127" y="1054322"/>
                </a:lnTo>
                <a:lnTo>
                  <a:pt x="0" y="10543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TextBox 27"/>
          <p:cNvSpPr txBox="1"/>
          <p:nvPr/>
        </p:nvSpPr>
        <p:spPr>
          <a:xfrm>
            <a:off x="1586538" y="1079754"/>
            <a:ext cx="15561980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  <a:spcBef>
                <a:spcPct val="0"/>
              </a:spcBef>
            </a:pPr>
            <a:r>
              <a:rPr lang="en-US" sz="8000">
                <a:solidFill>
                  <a:srgbClr val="F2F2F0"/>
                </a:solidFill>
                <a:latin typeface="Garet ExtraBold"/>
              </a:rPr>
              <a:t>AI in MANUFACTURING 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959767" y="4777931"/>
            <a:ext cx="2877332" cy="1988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65"/>
              </a:lnSpc>
              <a:spcBef>
                <a:spcPct val="0"/>
              </a:spcBef>
            </a:pPr>
            <a:r>
              <a:rPr lang="en-US" sz="2434" spc="97">
                <a:solidFill>
                  <a:srgbClr val="12345B"/>
                </a:solidFill>
                <a:latin typeface="Montserrat Medium"/>
              </a:rPr>
              <a:t>Manufacturing is the </a:t>
            </a:r>
            <a:r>
              <a:rPr lang="en-US" sz="2434" spc="97">
                <a:solidFill>
                  <a:srgbClr val="12345B"/>
                </a:solidFill>
                <a:latin typeface="Montserrat Bold"/>
              </a:rPr>
              <a:t>largest private industry</a:t>
            </a:r>
            <a:r>
              <a:rPr lang="en-US" sz="2434" spc="97">
                <a:solidFill>
                  <a:srgbClr val="12345B"/>
                </a:solidFill>
                <a:latin typeface="Montserrat Medium"/>
              </a:rPr>
              <a:t> sector in Georgia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5794686" y="4777931"/>
            <a:ext cx="2877332" cy="2788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65"/>
              </a:lnSpc>
              <a:spcBef>
                <a:spcPct val="0"/>
              </a:spcBef>
            </a:pPr>
            <a:r>
              <a:rPr lang="en-US" sz="2434" spc="97">
                <a:solidFill>
                  <a:srgbClr val="12345B"/>
                </a:solidFill>
                <a:latin typeface="Montserrat Bold"/>
              </a:rPr>
              <a:t>Minimize disruptions: </a:t>
            </a:r>
            <a:r>
              <a:rPr lang="en-US" sz="2434" spc="97">
                <a:solidFill>
                  <a:srgbClr val="12345B"/>
                </a:solidFill>
                <a:latin typeface="Montserrat Medium"/>
              </a:rPr>
              <a:t>supply chain, workforce, ransomware attacks and national security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9622886" y="4777931"/>
            <a:ext cx="2877332" cy="2388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65"/>
              </a:lnSpc>
              <a:spcBef>
                <a:spcPct val="0"/>
              </a:spcBef>
            </a:pPr>
            <a:r>
              <a:rPr lang="en-US" sz="2434" spc="97">
                <a:solidFill>
                  <a:srgbClr val="12345B"/>
                </a:solidFill>
                <a:latin typeface="Montserrat Medium"/>
              </a:rPr>
              <a:t>AI is the </a:t>
            </a:r>
            <a:r>
              <a:rPr lang="en-US" sz="2434" spc="97">
                <a:solidFill>
                  <a:srgbClr val="12345B"/>
                </a:solidFill>
                <a:latin typeface="Montserrat Bold"/>
              </a:rPr>
              <a:t>top technology</a:t>
            </a:r>
            <a:r>
              <a:rPr lang="en-US" sz="2434" spc="97">
                <a:solidFill>
                  <a:srgbClr val="12345B"/>
                </a:solidFill>
                <a:latin typeface="Montserrat Medium"/>
              </a:rPr>
              <a:t> </a:t>
            </a:r>
            <a:r>
              <a:rPr lang="en-US" sz="2434" spc="97">
                <a:solidFill>
                  <a:srgbClr val="12345B"/>
                </a:solidFill>
                <a:latin typeface="Montserrat Bold"/>
              </a:rPr>
              <a:t>investment </a:t>
            </a:r>
            <a:r>
              <a:rPr lang="en-US" sz="2434" spc="97">
                <a:solidFill>
                  <a:srgbClr val="12345B"/>
                </a:solidFill>
                <a:latin typeface="Montserrat Medium"/>
              </a:rPr>
              <a:t>identified by manufacturers. (NAM, 2021)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3450901" y="4777931"/>
            <a:ext cx="2877332" cy="2388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65"/>
              </a:lnSpc>
              <a:spcBef>
                <a:spcPct val="0"/>
              </a:spcBef>
            </a:pPr>
            <a:r>
              <a:rPr lang="en-US" sz="2434" spc="97">
                <a:solidFill>
                  <a:srgbClr val="12345B"/>
                </a:solidFill>
                <a:latin typeface="Montserrat Medium"/>
              </a:rPr>
              <a:t>AI research is a </a:t>
            </a:r>
            <a:r>
              <a:rPr lang="en-US" sz="2434" spc="97">
                <a:solidFill>
                  <a:srgbClr val="12345B"/>
                </a:solidFill>
                <a:latin typeface="Montserrat Bold"/>
              </a:rPr>
              <a:t>critical priority</a:t>
            </a:r>
            <a:r>
              <a:rPr lang="en-US" sz="2434" spc="97">
                <a:solidFill>
                  <a:srgbClr val="12345B"/>
                </a:solidFill>
                <a:latin typeface="Montserrat Medium"/>
              </a:rPr>
              <a:t> for Georgia Tech and computing technology in the state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59" b="-92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2700000">
            <a:off x="855182" y="-2055114"/>
            <a:ext cx="4129182" cy="4129182"/>
          </a:xfrm>
          <a:custGeom>
            <a:avLst/>
            <a:gdLst/>
            <a:ahLst/>
            <a:cxnLst/>
            <a:rect l="l" t="t" r="r" b="b"/>
            <a:pathLst>
              <a:path w="4129182" h="4129182">
                <a:moveTo>
                  <a:pt x="0" y="0"/>
                </a:moveTo>
                <a:lnTo>
                  <a:pt x="4129181" y="0"/>
                </a:lnTo>
                <a:lnTo>
                  <a:pt x="4129181" y="4129182"/>
                </a:lnTo>
                <a:lnTo>
                  <a:pt x="0" y="41291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2700000">
            <a:off x="626081" y="1765723"/>
            <a:ext cx="805238" cy="805238"/>
          </a:xfrm>
          <a:custGeom>
            <a:avLst/>
            <a:gdLst/>
            <a:ahLst/>
            <a:cxnLst/>
            <a:rect l="l" t="t" r="r" b="b"/>
            <a:pathLst>
              <a:path w="805238" h="805238">
                <a:moveTo>
                  <a:pt x="0" y="0"/>
                </a:moveTo>
                <a:lnTo>
                  <a:pt x="805238" y="0"/>
                </a:lnTo>
                <a:lnTo>
                  <a:pt x="805238" y="805238"/>
                </a:lnTo>
                <a:lnTo>
                  <a:pt x="0" y="8052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700000">
            <a:off x="16303716" y="8855681"/>
            <a:ext cx="805238" cy="805238"/>
          </a:xfrm>
          <a:custGeom>
            <a:avLst/>
            <a:gdLst/>
            <a:ahLst/>
            <a:cxnLst/>
            <a:rect l="l" t="t" r="r" b="b"/>
            <a:pathLst>
              <a:path w="805238" h="805238">
                <a:moveTo>
                  <a:pt x="0" y="0"/>
                </a:moveTo>
                <a:lnTo>
                  <a:pt x="805238" y="0"/>
                </a:lnTo>
                <a:lnTo>
                  <a:pt x="805238" y="805238"/>
                </a:lnTo>
                <a:lnTo>
                  <a:pt x="0" y="8052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 rot="-2700000">
            <a:off x="768171" y="-2142125"/>
            <a:ext cx="4201264" cy="4201264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41893" y="0"/>
                  </a:moveTo>
                  <a:lnTo>
                    <a:pt x="670907" y="0"/>
                  </a:lnTo>
                  <a:cubicBezTo>
                    <a:pt x="749273" y="0"/>
                    <a:pt x="812800" y="63527"/>
                    <a:pt x="812800" y="141893"/>
                  </a:cubicBezTo>
                  <a:lnTo>
                    <a:pt x="812800" y="670907"/>
                  </a:lnTo>
                  <a:cubicBezTo>
                    <a:pt x="812800" y="749273"/>
                    <a:pt x="749273" y="812800"/>
                    <a:pt x="670907" y="812800"/>
                  </a:cubicBezTo>
                  <a:lnTo>
                    <a:pt x="141893" y="812800"/>
                  </a:lnTo>
                  <a:cubicBezTo>
                    <a:pt x="63527" y="812800"/>
                    <a:pt x="0" y="749273"/>
                    <a:pt x="0" y="670907"/>
                  </a:cubicBezTo>
                  <a:lnTo>
                    <a:pt x="0" y="141893"/>
                  </a:lnTo>
                  <a:cubicBezTo>
                    <a:pt x="0" y="63527"/>
                    <a:pt x="63527" y="0"/>
                    <a:pt x="141893" y="0"/>
                  </a:cubicBezTo>
                  <a:close/>
                </a:path>
              </a:pathLst>
            </a:custGeom>
            <a:blipFill>
              <a:blip r:embed="rId8"/>
              <a:stretch>
                <a:fillRect l="-38888" r="-3888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459311" y="5429250"/>
            <a:ext cx="2647666" cy="3697045"/>
          </a:xfrm>
          <a:custGeom>
            <a:avLst/>
            <a:gdLst/>
            <a:ahLst/>
            <a:cxnLst/>
            <a:rect l="l" t="t" r="r" b="b"/>
            <a:pathLst>
              <a:path w="2647666" h="3697045">
                <a:moveTo>
                  <a:pt x="0" y="0"/>
                </a:moveTo>
                <a:lnTo>
                  <a:pt x="2647665" y="0"/>
                </a:lnTo>
                <a:lnTo>
                  <a:pt x="2647665" y="3697045"/>
                </a:lnTo>
                <a:lnTo>
                  <a:pt x="0" y="369704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6346275" y="2026827"/>
            <a:ext cx="11946467" cy="7919512"/>
          </a:xfrm>
          <a:custGeom>
            <a:avLst/>
            <a:gdLst/>
            <a:ahLst/>
            <a:cxnLst/>
            <a:rect l="l" t="t" r="r" b="b"/>
            <a:pathLst>
              <a:path w="11946467" h="7919512">
                <a:moveTo>
                  <a:pt x="0" y="0"/>
                </a:moveTo>
                <a:lnTo>
                  <a:pt x="11946467" y="0"/>
                </a:lnTo>
                <a:lnTo>
                  <a:pt x="11946467" y="7919512"/>
                </a:lnTo>
                <a:lnTo>
                  <a:pt x="0" y="791951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459311" y="3219419"/>
            <a:ext cx="5485543" cy="1924081"/>
          </a:xfrm>
          <a:custGeom>
            <a:avLst/>
            <a:gdLst/>
            <a:ahLst/>
            <a:cxnLst/>
            <a:rect l="l" t="t" r="r" b="b"/>
            <a:pathLst>
              <a:path w="5485543" h="1924081">
                <a:moveTo>
                  <a:pt x="0" y="0"/>
                </a:moveTo>
                <a:lnTo>
                  <a:pt x="5485543" y="0"/>
                </a:lnTo>
                <a:lnTo>
                  <a:pt x="5485543" y="1924081"/>
                </a:lnTo>
                <a:lnTo>
                  <a:pt x="0" y="192408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5239907" y="481964"/>
            <a:ext cx="12912515" cy="1160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910"/>
              </a:lnSpc>
            </a:pPr>
            <a:r>
              <a:rPr lang="en-US" sz="8100">
                <a:solidFill>
                  <a:srgbClr val="12345B"/>
                </a:solidFill>
                <a:latin typeface="Garet ExtraBold"/>
              </a:rPr>
              <a:t>About Georgia AIM</a:t>
            </a:r>
          </a:p>
        </p:txBody>
      </p:sp>
      <p:sp>
        <p:nvSpPr>
          <p:cNvPr id="12" name="Freeform 12"/>
          <p:cNvSpPr/>
          <p:nvPr/>
        </p:nvSpPr>
        <p:spPr>
          <a:xfrm>
            <a:off x="3368934" y="5986583"/>
            <a:ext cx="2710641" cy="2258867"/>
          </a:xfrm>
          <a:custGeom>
            <a:avLst/>
            <a:gdLst/>
            <a:ahLst/>
            <a:cxnLst/>
            <a:rect l="l" t="t" r="r" b="b"/>
            <a:pathLst>
              <a:path w="2710641" h="2258867">
                <a:moveTo>
                  <a:pt x="0" y="0"/>
                </a:moveTo>
                <a:lnTo>
                  <a:pt x="2710641" y="0"/>
                </a:lnTo>
                <a:lnTo>
                  <a:pt x="2710641" y="2258868"/>
                </a:lnTo>
                <a:lnTo>
                  <a:pt x="0" y="225886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700000">
            <a:off x="2777733" y="8737050"/>
            <a:ext cx="805238" cy="805238"/>
          </a:xfrm>
          <a:custGeom>
            <a:avLst/>
            <a:gdLst/>
            <a:ahLst/>
            <a:cxnLst/>
            <a:rect l="l" t="t" r="r" b="b"/>
            <a:pathLst>
              <a:path w="805238" h="805238">
                <a:moveTo>
                  <a:pt x="0" y="0"/>
                </a:moveTo>
                <a:lnTo>
                  <a:pt x="805238" y="0"/>
                </a:lnTo>
                <a:lnTo>
                  <a:pt x="805238" y="805238"/>
                </a:lnTo>
                <a:lnTo>
                  <a:pt x="0" y="8052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936688" y="1128758"/>
            <a:ext cx="6500659" cy="2169861"/>
            <a:chOff x="0" y="0"/>
            <a:chExt cx="1712108" cy="57148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12108" cy="571486"/>
            </a:xfrm>
            <a:custGeom>
              <a:avLst/>
              <a:gdLst/>
              <a:ahLst/>
              <a:cxnLst/>
              <a:rect l="l" t="t" r="r" b="b"/>
              <a:pathLst>
                <a:path w="1712108" h="571486">
                  <a:moveTo>
                    <a:pt x="35728" y="0"/>
                  </a:moveTo>
                  <a:lnTo>
                    <a:pt x="1676379" y="0"/>
                  </a:lnTo>
                  <a:cubicBezTo>
                    <a:pt x="1696112" y="0"/>
                    <a:pt x="1712108" y="15996"/>
                    <a:pt x="1712108" y="35728"/>
                  </a:cubicBezTo>
                  <a:lnTo>
                    <a:pt x="1712108" y="535758"/>
                  </a:lnTo>
                  <a:cubicBezTo>
                    <a:pt x="1712108" y="545233"/>
                    <a:pt x="1708343" y="554321"/>
                    <a:pt x="1701643" y="561021"/>
                  </a:cubicBezTo>
                  <a:cubicBezTo>
                    <a:pt x="1694943" y="567722"/>
                    <a:pt x="1685855" y="571486"/>
                    <a:pt x="1676379" y="571486"/>
                  </a:cubicBezTo>
                  <a:lnTo>
                    <a:pt x="35728" y="571486"/>
                  </a:lnTo>
                  <a:cubicBezTo>
                    <a:pt x="15996" y="571486"/>
                    <a:pt x="0" y="555490"/>
                    <a:pt x="0" y="535758"/>
                  </a:cubicBezTo>
                  <a:lnTo>
                    <a:pt x="0" y="35728"/>
                  </a:lnTo>
                  <a:cubicBezTo>
                    <a:pt x="0" y="15996"/>
                    <a:pt x="15996" y="0"/>
                    <a:pt x="35728" y="0"/>
                  </a:cubicBezTo>
                  <a:close/>
                </a:path>
              </a:pathLst>
            </a:custGeom>
            <a:solidFill>
              <a:srgbClr val="3565A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712108" cy="6191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36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941835" y="3841448"/>
            <a:ext cx="6495512" cy="2458745"/>
            <a:chOff x="0" y="0"/>
            <a:chExt cx="1710752" cy="64757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710752" cy="647571"/>
            </a:xfrm>
            <a:custGeom>
              <a:avLst/>
              <a:gdLst/>
              <a:ahLst/>
              <a:cxnLst/>
              <a:rect l="l" t="t" r="r" b="b"/>
              <a:pathLst>
                <a:path w="1710752" h="647571">
                  <a:moveTo>
                    <a:pt x="35757" y="0"/>
                  </a:moveTo>
                  <a:lnTo>
                    <a:pt x="1674996" y="0"/>
                  </a:lnTo>
                  <a:cubicBezTo>
                    <a:pt x="1694743" y="0"/>
                    <a:pt x="1710752" y="16009"/>
                    <a:pt x="1710752" y="35757"/>
                  </a:cubicBezTo>
                  <a:lnTo>
                    <a:pt x="1710752" y="611814"/>
                  </a:lnTo>
                  <a:cubicBezTo>
                    <a:pt x="1710752" y="631562"/>
                    <a:pt x="1694743" y="647571"/>
                    <a:pt x="1674996" y="647571"/>
                  </a:cubicBezTo>
                  <a:lnTo>
                    <a:pt x="35757" y="647571"/>
                  </a:lnTo>
                  <a:cubicBezTo>
                    <a:pt x="16009" y="647571"/>
                    <a:pt x="0" y="631562"/>
                    <a:pt x="0" y="611814"/>
                  </a:cubicBezTo>
                  <a:lnTo>
                    <a:pt x="0" y="35757"/>
                  </a:lnTo>
                  <a:cubicBezTo>
                    <a:pt x="0" y="16009"/>
                    <a:pt x="16009" y="0"/>
                    <a:pt x="35757" y="0"/>
                  </a:cubicBezTo>
                  <a:close/>
                </a:path>
              </a:pathLst>
            </a:custGeom>
            <a:solidFill>
              <a:srgbClr val="3565A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1710752" cy="6951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36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936688" y="6843022"/>
            <a:ext cx="6500659" cy="2191427"/>
            <a:chOff x="0" y="0"/>
            <a:chExt cx="1712108" cy="57716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712108" cy="577166"/>
            </a:xfrm>
            <a:custGeom>
              <a:avLst/>
              <a:gdLst/>
              <a:ahLst/>
              <a:cxnLst/>
              <a:rect l="l" t="t" r="r" b="b"/>
              <a:pathLst>
                <a:path w="1712108" h="577166">
                  <a:moveTo>
                    <a:pt x="35728" y="0"/>
                  </a:moveTo>
                  <a:lnTo>
                    <a:pt x="1676379" y="0"/>
                  </a:lnTo>
                  <a:cubicBezTo>
                    <a:pt x="1696112" y="0"/>
                    <a:pt x="1712108" y="15996"/>
                    <a:pt x="1712108" y="35728"/>
                  </a:cubicBezTo>
                  <a:lnTo>
                    <a:pt x="1712108" y="541438"/>
                  </a:lnTo>
                  <a:cubicBezTo>
                    <a:pt x="1712108" y="550913"/>
                    <a:pt x="1708343" y="560001"/>
                    <a:pt x="1701643" y="566701"/>
                  </a:cubicBezTo>
                  <a:cubicBezTo>
                    <a:pt x="1694943" y="573402"/>
                    <a:pt x="1685855" y="577166"/>
                    <a:pt x="1676379" y="577166"/>
                  </a:cubicBezTo>
                  <a:lnTo>
                    <a:pt x="35728" y="577166"/>
                  </a:lnTo>
                  <a:cubicBezTo>
                    <a:pt x="15996" y="577166"/>
                    <a:pt x="0" y="561170"/>
                    <a:pt x="0" y="541438"/>
                  </a:cubicBezTo>
                  <a:lnTo>
                    <a:pt x="0" y="35728"/>
                  </a:lnTo>
                  <a:cubicBezTo>
                    <a:pt x="0" y="15996"/>
                    <a:pt x="15996" y="0"/>
                    <a:pt x="35728" y="0"/>
                  </a:cubicBezTo>
                  <a:close/>
                </a:path>
              </a:pathLst>
            </a:custGeom>
            <a:solidFill>
              <a:srgbClr val="3565A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1712108" cy="6247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36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rot="2700000">
            <a:off x="626081" y="1765723"/>
            <a:ext cx="805238" cy="805238"/>
          </a:xfrm>
          <a:custGeom>
            <a:avLst/>
            <a:gdLst/>
            <a:ahLst/>
            <a:cxnLst/>
            <a:rect l="l" t="t" r="r" b="b"/>
            <a:pathLst>
              <a:path w="805238" h="805238">
                <a:moveTo>
                  <a:pt x="0" y="0"/>
                </a:moveTo>
                <a:lnTo>
                  <a:pt x="805238" y="0"/>
                </a:lnTo>
                <a:lnTo>
                  <a:pt x="805238" y="805238"/>
                </a:lnTo>
                <a:lnTo>
                  <a:pt x="0" y="8052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 rot="-2700000">
            <a:off x="3685079" y="8140990"/>
            <a:ext cx="5186291" cy="5186291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14943" y="0"/>
                  </a:moveTo>
                  <a:lnTo>
                    <a:pt x="697857" y="0"/>
                  </a:lnTo>
                  <a:cubicBezTo>
                    <a:pt x="728342" y="0"/>
                    <a:pt x="757578" y="12110"/>
                    <a:pt x="779134" y="33666"/>
                  </a:cubicBezTo>
                  <a:cubicBezTo>
                    <a:pt x="800690" y="55222"/>
                    <a:pt x="812800" y="84458"/>
                    <a:pt x="812800" y="114943"/>
                  </a:cubicBezTo>
                  <a:lnTo>
                    <a:pt x="812800" y="697857"/>
                  </a:lnTo>
                  <a:cubicBezTo>
                    <a:pt x="812800" y="728342"/>
                    <a:pt x="800690" y="757578"/>
                    <a:pt x="779134" y="779134"/>
                  </a:cubicBezTo>
                  <a:cubicBezTo>
                    <a:pt x="757578" y="800690"/>
                    <a:pt x="728342" y="812800"/>
                    <a:pt x="697857" y="812800"/>
                  </a:cubicBezTo>
                  <a:lnTo>
                    <a:pt x="114943" y="812800"/>
                  </a:lnTo>
                  <a:cubicBezTo>
                    <a:pt x="84458" y="812800"/>
                    <a:pt x="55222" y="800690"/>
                    <a:pt x="33666" y="779134"/>
                  </a:cubicBezTo>
                  <a:cubicBezTo>
                    <a:pt x="12110" y="757578"/>
                    <a:pt x="0" y="728342"/>
                    <a:pt x="0" y="697857"/>
                  </a:cubicBezTo>
                  <a:lnTo>
                    <a:pt x="0" y="114943"/>
                  </a:lnTo>
                  <a:cubicBezTo>
                    <a:pt x="0" y="84458"/>
                    <a:pt x="12110" y="55222"/>
                    <a:pt x="33666" y="33666"/>
                  </a:cubicBezTo>
                  <a:cubicBezTo>
                    <a:pt x="55222" y="12110"/>
                    <a:pt x="84458" y="0"/>
                    <a:pt x="114943" y="0"/>
                  </a:cubicBezTo>
                  <a:close/>
                </a:path>
              </a:pathLst>
            </a:custGeom>
            <a:blipFill>
              <a:blip r:embed="rId5"/>
              <a:stretch>
                <a:fillRect l="-38888" r="-3888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/>
          <p:cNvGrpSpPr/>
          <p:nvPr/>
        </p:nvGrpSpPr>
        <p:grpSpPr>
          <a:xfrm rot="-2700000">
            <a:off x="1745806" y="-953359"/>
            <a:ext cx="3462493" cy="3462493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72167" y="0"/>
                  </a:moveTo>
                  <a:lnTo>
                    <a:pt x="640633" y="0"/>
                  </a:lnTo>
                  <a:cubicBezTo>
                    <a:pt x="735718" y="0"/>
                    <a:pt x="812800" y="77082"/>
                    <a:pt x="812800" y="172167"/>
                  </a:cubicBezTo>
                  <a:lnTo>
                    <a:pt x="812800" y="640633"/>
                  </a:lnTo>
                  <a:cubicBezTo>
                    <a:pt x="812800" y="735718"/>
                    <a:pt x="735718" y="812800"/>
                    <a:pt x="640633" y="812800"/>
                  </a:cubicBezTo>
                  <a:lnTo>
                    <a:pt x="172167" y="812800"/>
                  </a:lnTo>
                  <a:cubicBezTo>
                    <a:pt x="77082" y="812800"/>
                    <a:pt x="0" y="735718"/>
                    <a:pt x="0" y="640633"/>
                  </a:cubicBezTo>
                  <a:lnTo>
                    <a:pt x="0" y="172167"/>
                  </a:lnTo>
                  <a:cubicBezTo>
                    <a:pt x="0" y="77082"/>
                    <a:pt x="77082" y="0"/>
                    <a:pt x="172167" y="0"/>
                  </a:cubicBezTo>
                  <a:close/>
                </a:path>
              </a:pathLst>
            </a:custGeom>
            <a:blipFill>
              <a:blip r:embed="rId5"/>
              <a:stretch>
                <a:fillRect l="-38888" r="-3888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Freeform 17"/>
          <p:cNvSpPr/>
          <p:nvPr/>
        </p:nvSpPr>
        <p:spPr>
          <a:xfrm>
            <a:off x="9080847" y="1509942"/>
            <a:ext cx="1729280" cy="1227789"/>
          </a:xfrm>
          <a:custGeom>
            <a:avLst/>
            <a:gdLst/>
            <a:ahLst/>
            <a:cxnLst/>
            <a:rect l="l" t="t" r="r" b="b"/>
            <a:pathLst>
              <a:path w="1729280" h="1227789">
                <a:moveTo>
                  <a:pt x="0" y="0"/>
                </a:moveTo>
                <a:lnTo>
                  <a:pt x="1729280" y="0"/>
                </a:lnTo>
                <a:lnTo>
                  <a:pt x="1729280" y="1227789"/>
                </a:lnTo>
                <a:lnTo>
                  <a:pt x="0" y="12277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9163302" y="4152122"/>
            <a:ext cx="1564369" cy="1608606"/>
          </a:xfrm>
          <a:custGeom>
            <a:avLst/>
            <a:gdLst/>
            <a:ahLst/>
            <a:cxnLst/>
            <a:rect l="l" t="t" r="r" b="b"/>
            <a:pathLst>
              <a:path w="1564369" h="1608606">
                <a:moveTo>
                  <a:pt x="0" y="0"/>
                </a:moveTo>
                <a:lnTo>
                  <a:pt x="1564369" y="0"/>
                </a:lnTo>
                <a:lnTo>
                  <a:pt x="1564369" y="1608606"/>
                </a:lnTo>
                <a:lnTo>
                  <a:pt x="0" y="1608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9015058" y="7053995"/>
            <a:ext cx="1795069" cy="1795069"/>
          </a:xfrm>
          <a:custGeom>
            <a:avLst/>
            <a:gdLst/>
            <a:ahLst/>
            <a:cxnLst/>
            <a:rect l="l" t="t" r="r" b="b"/>
            <a:pathLst>
              <a:path w="1795069" h="1795069">
                <a:moveTo>
                  <a:pt x="0" y="0"/>
                </a:moveTo>
                <a:lnTo>
                  <a:pt x="1795069" y="0"/>
                </a:lnTo>
                <a:lnTo>
                  <a:pt x="1795069" y="1795070"/>
                </a:lnTo>
                <a:lnTo>
                  <a:pt x="0" y="179507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1028700" y="3257344"/>
            <a:ext cx="6753693" cy="1160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10"/>
              </a:lnSpc>
            </a:pPr>
            <a:r>
              <a:rPr lang="en-US" sz="8100">
                <a:solidFill>
                  <a:srgbClr val="12345B"/>
                </a:solidFill>
                <a:latin typeface="Garet ExtraBold"/>
              </a:rPr>
              <a:t>Vision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28700" y="4505925"/>
            <a:ext cx="6054920" cy="3101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39"/>
              </a:lnSpc>
            </a:pPr>
            <a:r>
              <a:rPr lang="en-US" sz="2299" spc="91">
                <a:solidFill>
                  <a:srgbClr val="040404"/>
                </a:solidFill>
                <a:latin typeface="Montserrat Semi-Bold"/>
              </a:rPr>
              <a:t>Revolutionizing the industrial economy of Georgia and the nation through the equitable development and deployment of talent and innovation in AI for all manufacturing sectors.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308056" y="1765840"/>
            <a:ext cx="5951244" cy="1937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59"/>
              </a:lnSpc>
            </a:pPr>
            <a:r>
              <a:rPr lang="en-US" sz="2199" spc="87">
                <a:solidFill>
                  <a:srgbClr val="F2F2F0"/>
                </a:solidFill>
                <a:latin typeface="Montserrat Semi-Bold"/>
              </a:rPr>
              <a:t>Active participation from underserved populations in rural and distressed communities</a:t>
            </a:r>
          </a:p>
          <a:p>
            <a:pPr>
              <a:lnSpc>
                <a:spcPts val="3959"/>
              </a:lnSpc>
            </a:pPr>
            <a:endParaRPr lang="en-US" sz="2199" spc="87">
              <a:solidFill>
                <a:srgbClr val="F2F2F0"/>
              </a:solidFill>
              <a:latin typeface="Montserrat Semi-Bol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1313203" y="4516010"/>
            <a:ext cx="5951244" cy="1442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59"/>
              </a:lnSpc>
            </a:pPr>
            <a:r>
              <a:rPr lang="en-US" sz="2199" spc="87">
                <a:solidFill>
                  <a:srgbClr val="F2F2F0"/>
                </a:solidFill>
                <a:latin typeface="Montserrat Semi-Bold"/>
              </a:rPr>
              <a:t>Efficient manufacturing and tech deployment with job creation, career pathway development, and upskilling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308056" y="7480105"/>
            <a:ext cx="5951244" cy="1442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59"/>
              </a:lnSpc>
            </a:pPr>
            <a:r>
              <a:rPr lang="en-US" sz="2199" spc="87">
                <a:solidFill>
                  <a:srgbClr val="F2F2F0"/>
                </a:solidFill>
                <a:latin typeface="Montserrat Semi-Bold"/>
              </a:rPr>
              <a:t>Safeguarding U.S. manufacturing from economic shocks and global competition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308056" y="1300026"/>
            <a:ext cx="3438804" cy="399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36"/>
              </a:lnSpc>
            </a:pPr>
            <a:r>
              <a:rPr lang="en-US" sz="2400">
                <a:solidFill>
                  <a:srgbClr val="F2F2F0"/>
                </a:solidFill>
                <a:latin typeface="Garet Ultra-Bold"/>
              </a:rPr>
              <a:t>ENGAGEMENT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1313203" y="4050196"/>
            <a:ext cx="3438804" cy="399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36"/>
              </a:lnSpc>
            </a:pPr>
            <a:r>
              <a:rPr lang="en-US" sz="2400">
                <a:solidFill>
                  <a:srgbClr val="F2F2F0"/>
                </a:solidFill>
                <a:latin typeface="Garet Ultra-Bold"/>
              </a:rPr>
              <a:t>INNOVATION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1308056" y="7015895"/>
            <a:ext cx="5362863" cy="399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36"/>
              </a:lnSpc>
            </a:pPr>
            <a:r>
              <a:rPr lang="en-US" sz="2400">
                <a:solidFill>
                  <a:srgbClr val="F2F2F0"/>
                </a:solidFill>
                <a:latin typeface="Garet Ultra-Bold"/>
              </a:rPr>
              <a:t>SUSTAINABILITY + RESILIENCE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59" b="-92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127115" y="3161290"/>
            <a:ext cx="15132185" cy="6097010"/>
          </a:xfrm>
          <a:custGeom>
            <a:avLst/>
            <a:gdLst/>
            <a:ahLst/>
            <a:cxnLst/>
            <a:rect l="l" t="t" r="r" b="b"/>
            <a:pathLst>
              <a:path w="15132185" h="6097010">
                <a:moveTo>
                  <a:pt x="0" y="0"/>
                </a:moveTo>
                <a:lnTo>
                  <a:pt x="15132185" y="0"/>
                </a:lnTo>
                <a:lnTo>
                  <a:pt x="15132185" y="6097010"/>
                </a:lnTo>
                <a:lnTo>
                  <a:pt x="0" y="60970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881804" y="171318"/>
            <a:ext cx="8524393" cy="2989973"/>
          </a:xfrm>
          <a:custGeom>
            <a:avLst/>
            <a:gdLst/>
            <a:ahLst/>
            <a:cxnLst/>
            <a:rect l="l" t="t" r="r" b="b"/>
            <a:pathLst>
              <a:path w="8524393" h="2989973">
                <a:moveTo>
                  <a:pt x="0" y="0"/>
                </a:moveTo>
                <a:lnTo>
                  <a:pt x="8524392" y="0"/>
                </a:lnTo>
                <a:lnTo>
                  <a:pt x="8524392" y="2989972"/>
                </a:lnTo>
                <a:lnTo>
                  <a:pt x="0" y="29899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 rot="-5400000">
            <a:off x="-4212910" y="4317686"/>
            <a:ext cx="10287000" cy="1651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04"/>
              </a:lnSpc>
            </a:pPr>
            <a:r>
              <a:rPr lang="en-US" sz="11549">
                <a:solidFill>
                  <a:srgbClr val="12345B">
                    <a:alpha val="74902"/>
                  </a:srgbClr>
                </a:solidFill>
                <a:latin typeface="Garet ExtraBold"/>
              </a:rPr>
              <a:t>Partners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FFFC962BD627F4EA76B28DDC6E46AD9" ma:contentTypeVersion="18" ma:contentTypeDescription="Create a new document." ma:contentTypeScope="" ma:versionID="1b3349cfe4e30f2f0ed150aa6a98c9e0">
  <xsd:schema xmlns:xsd="http://www.w3.org/2001/XMLSchema" xmlns:xs="http://www.w3.org/2001/XMLSchema" xmlns:p="http://schemas.microsoft.com/office/2006/metadata/properties" xmlns:ns2="03dfb928-5554-4a87-8e9a-edea6c8e3105" xmlns:ns3="d876ab5d-c363-4cb9-b177-8b68990486e8" targetNamespace="http://schemas.microsoft.com/office/2006/metadata/properties" ma:root="true" ma:fieldsID="ae046be87a6e9bc3ae4b93cf525dea45" ns2:_="" ns3:_="">
    <xsd:import namespace="03dfb928-5554-4a87-8e9a-edea6c8e3105"/>
    <xsd:import namespace="d876ab5d-c363-4cb9-b177-8b68990486e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dfb928-5554-4a87-8e9a-edea6c8e310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a0b9d03e-f63d-43c7-9a43-349d0cf1a4d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76ab5d-c363-4cb9-b177-8b68990486e8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8d38cad6-e624-4609-8f59-2c75c4e321dd}" ma:internalName="TaxCatchAll" ma:showField="CatchAllData" ma:web="d876ab5d-c363-4cb9-b177-8b68990486e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876ab5d-c363-4cb9-b177-8b68990486e8" xsi:nil="true"/>
    <lcf76f155ced4ddcb4097134ff3c332f xmlns="03dfb928-5554-4a87-8e9a-edea6c8e3105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B24C9E7-9D8A-489F-A028-4FE2F3BF341C}"/>
</file>

<file path=customXml/itemProps2.xml><?xml version="1.0" encoding="utf-8"?>
<ds:datastoreItem xmlns:ds="http://schemas.openxmlformats.org/officeDocument/2006/customXml" ds:itemID="{EE7CE9C2-A9D3-4463-86BB-799CF5899FA2}"/>
</file>

<file path=customXml/itemProps3.xml><?xml version="1.0" encoding="utf-8"?>
<ds:datastoreItem xmlns:ds="http://schemas.openxmlformats.org/officeDocument/2006/customXml" ds:itemID="{BC1B934D-97AC-446D-A288-3843D78020C2}"/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400</Words>
  <Application>Microsoft Office PowerPoint</Application>
  <PresentationFormat>Custom</PresentationFormat>
  <Paragraphs>72</Paragraphs>
  <Slides>15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Canva Sans</vt:lpstr>
      <vt:lpstr>Calibri</vt:lpstr>
      <vt:lpstr>Canva Sans Bold</vt:lpstr>
      <vt:lpstr>Montserrat Bold</vt:lpstr>
      <vt:lpstr>Arial</vt:lpstr>
      <vt:lpstr>Garet ExtraBold Bold</vt:lpstr>
      <vt:lpstr>Montserrat Medium</vt:lpstr>
      <vt:lpstr>Montserrat</vt:lpstr>
      <vt:lpstr>Garet ExtraBold</vt:lpstr>
      <vt:lpstr>Garet Ultra-Bold</vt:lpstr>
      <vt:lpstr>Montserrat Semi-Bold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NADO Conference Slides</dc:title>
  <dc:creator>Hopkins, Leigh</dc:creator>
  <cp:lastModifiedBy>Hopkins, Leigh</cp:lastModifiedBy>
  <cp:revision>2</cp:revision>
  <dcterms:created xsi:type="dcterms:W3CDTF">2006-08-16T00:00:00Z</dcterms:created>
  <dcterms:modified xsi:type="dcterms:W3CDTF">2024-03-07T21:28:58Z</dcterms:modified>
  <dc:identifier>DAF6tvDK8gk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0x010100BFFFC962BD627F4EA76B28DDC6E46AD9</vt:lpwstr>
  </property>
</Properties>
</file>