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71" r:id="rId5"/>
  </p:sldMasterIdLst>
  <p:notesMasterIdLst>
    <p:notesMasterId r:id="rId21"/>
  </p:notesMasterIdLst>
  <p:handoutMasterIdLst>
    <p:handoutMasterId r:id="rId22"/>
  </p:handoutMasterIdLst>
  <p:sldIdLst>
    <p:sldId id="320" r:id="rId6"/>
    <p:sldId id="266" r:id="rId7"/>
    <p:sldId id="321" r:id="rId8"/>
    <p:sldId id="307" r:id="rId9"/>
    <p:sldId id="322" r:id="rId10"/>
    <p:sldId id="293" r:id="rId11"/>
    <p:sldId id="292" r:id="rId12"/>
    <p:sldId id="319" r:id="rId13"/>
    <p:sldId id="318" r:id="rId14"/>
    <p:sldId id="302" r:id="rId15"/>
    <p:sldId id="301" r:id="rId16"/>
    <p:sldId id="294" r:id="rId17"/>
    <p:sldId id="311" r:id="rId18"/>
    <p:sldId id="304" r:id="rId19"/>
    <p:sldId id="300" r:id="rId20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40"/>
    <a:srgbClr val="E89030"/>
    <a:srgbClr val="00AE40"/>
    <a:srgbClr val="79AE02"/>
    <a:srgbClr val="01C6FD"/>
    <a:srgbClr val="067F9C"/>
    <a:srgbClr val="014E52"/>
    <a:srgbClr val="0C596D"/>
    <a:srgbClr val="03556D"/>
    <a:srgbClr val="145C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8" autoAdjust="0"/>
    <p:restoredTop sz="71680" autoAdjust="0"/>
  </p:normalViewPr>
  <p:slideViewPr>
    <p:cSldViewPr snapToGrid="0">
      <p:cViewPr varScale="1">
        <p:scale>
          <a:sx n="45" d="100"/>
          <a:sy n="45" d="100"/>
        </p:scale>
        <p:origin x="13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21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3011699" cy="463408"/>
          </a:xfrm>
          <a:prstGeom prst="rect">
            <a:avLst/>
          </a:prstGeom>
        </p:spPr>
        <p:txBody>
          <a:bodyPr vert="horz" lIns="92481" tIns="46240" rIns="92481" bIns="4624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70" y="2"/>
            <a:ext cx="3011699" cy="463408"/>
          </a:xfrm>
          <a:prstGeom prst="rect">
            <a:avLst/>
          </a:prstGeom>
        </p:spPr>
        <p:txBody>
          <a:bodyPr vert="horz" lIns="92481" tIns="46240" rIns="92481" bIns="4624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71"/>
            <a:ext cx="3011699" cy="463407"/>
          </a:xfrm>
          <a:prstGeom prst="rect">
            <a:avLst/>
          </a:prstGeom>
        </p:spPr>
        <p:txBody>
          <a:bodyPr vert="horz" lIns="92481" tIns="46240" rIns="92481" bIns="4624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70" y="8772671"/>
            <a:ext cx="3011699" cy="463407"/>
          </a:xfrm>
          <a:prstGeom prst="rect">
            <a:avLst/>
          </a:prstGeom>
        </p:spPr>
        <p:txBody>
          <a:bodyPr vert="horz" lIns="92481" tIns="46240" rIns="92481" bIns="4624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11699" cy="463408"/>
          </a:xfrm>
          <a:prstGeom prst="rect">
            <a:avLst/>
          </a:prstGeom>
        </p:spPr>
        <p:txBody>
          <a:bodyPr vert="horz" lIns="92481" tIns="46240" rIns="92481" bIns="4624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70" y="2"/>
            <a:ext cx="3011699" cy="463408"/>
          </a:xfrm>
          <a:prstGeom prst="rect">
            <a:avLst/>
          </a:prstGeom>
        </p:spPr>
        <p:txBody>
          <a:bodyPr vert="horz" lIns="92481" tIns="46240" rIns="92481" bIns="4624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GB" smtClean="0"/>
              <a:t>08/03/2024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1" tIns="46240" rIns="92481" bIns="4624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3"/>
            <a:ext cx="5560060" cy="3636705"/>
          </a:xfrm>
          <a:prstGeom prst="rect">
            <a:avLst/>
          </a:prstGeom>
        </p:spPr>
        <p:txBody>
          <a:bodyPr vert="horz" lIns="92481" tIns="46240" rIns="92481" bIns="4624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1"/>
            <a:ext cx="3011699" cy="463407"/>
          </a:xfrm>
          <a:prstGeom prst="rect">
            <a:avLst/>
          </a:prstGeom>
        </p:spPr>
        <p:txBody>
          <a:bodyPr vert="horz" lIns="92481" tIns="46240" rIns="92481" bIns="4624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70" y="8772671"/>
            <a:ext cx="3011699" cy="463407"/>
          </a:xfrm>
          <a:prstGeom prst="rect">
            <a:avLst/>
          </a:prstGeom>
        </p:spPr>
        <p:txBody>
          <a:bodyPr vert="horz" lIns="92481" tIns="46240" rIns="92481" bIns="4624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E8F2A-B3D4-43F2-B39B-CD77F64A195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522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821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428 people/companies participated, 379 one-on-one mtgs arranged btw. the prime’s procurement staff and potential suppliers, 69 new contracts (that we know of)</a:t>
            </a:r>
          </a:p>
          <a:p>
            <a:endParaRPr lang="en-US" dirty="0"/>
          </a:p>
          <a:p>
            <a:r>
              <a:rPr lang="en-US" dirty="0"/>
              <a:t>WV DOH</a:t>
            </a:r>
          </a:p>
          <a:p>
            <a:r>
              <a:rPr lang="en-US" dirty="0"/>
              <a:t>Toyota</a:t>
            </a:r>
          </a:p>
          <a:p>
            <a:r>
              <a:rPr lang="en-US" dirty="0"/>
              <a:t>NGK</a:t>
            </a:r>
          </a:p>
          <a:p>
            <a:r>
              <a:rPr lang="en-US" dirty="0" err="1"/>
              <a:t>Sogefi</a:t>
            </a:r>
            <a:endParaRPr lang="en-US" dirty="0"/>
          </a:p>
          <a:p>
            <a:r>
              <a:rPr lang="en-US" dirty="0"/>
              <a:t>Braskem</a:t>
            </a:r>
          </a:p>
          <a:p>
            <a:r>
              <a:rPr lang="en-US" dirty="0"/>
              <a:t>DuPont</a:t>
            </a:r>
          </a:p>
          <a:p>
            <a:r>
              <a:rPr lang="en-US" dirty="0"/>
              <a:t>Kureha</a:t>
            </a:r>
          </a:p>
          <a:p>
            <a:r>
              <a:rPr lang="en-US" dirty="0"/>
              <a:t>MATRIC</a:t>
            </a:r>
          </a:p>
          <a:p>
            <a:r>
              <a:rPr lang="en-US" dirty="0"/>
              <a:t>Optima Belle</a:t>
            </a:r>
          </a:p>
          <a:p>
            <a:r>
              <a:rPr lang="en-US" dirty="0"/>
              <a:t>APG</a:t>
            </a:r>
          </a:p>
          <a:p>
            <a:r>
              <a:rPr lang="en-US" dirty="0" err="1"/>
              <a:t>Clearon</a:t>
            </a:r>
            <a:endParaRPr lang="en-US" dirty="0"/>
          </a:p>
          <a:p>
            <a:r>
              <a:rPr lang="en-US" dirty="0" err="1"/>
              <a:t>Rubberlite</a:t>
            </a:r>
            <a:endParaRPr lang="en-US" dirty="0"/>
          </a:p>
          <a:p>
            <a:r>
              <a:rPr lang="en-US" dirty="0"/>
              <a:t>Steel of WV (and sister </a:t>
            </a:r>
            <a:r>
              <a:rPr lang="en-US" dirty="0" err="1"/>
              <a:t>co.s</a:t>
            </a:r>
            <a:r>
              <a:rPr lang="en-US" dirty="0"/>
              <a:t>)</a:t>
            </a:r>
          </a:p>
          <a:p>
            <a:r>
              <a:rPr lang="en-US" dirty="0"/>
              <a:t>Constellium</a:t>
            </a:r>
          </a:p>
          <a:p>
            <a:r>
              <a:rPr lang="en-US" dirty="0"/>
              <a:t>Mountain Health Network</a:t>
            </a:r>
          </a:p>
          <a:p>
            <a:r>
              <a:rPr lang="en-US" dirty="0"/>
              <a:t>CAMC</a:t>
            </a:r>
          </a:p>
          <a:p>
            <a:r>
              <a:rPr lang="en-US" dirty="0"/>
              <a:t>Thomas Health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E8F2A-B3D4-43F2-B39B-CD77F64A195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539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E8F2A-B3D4-43F2-B39B-CD77F64A195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580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E8F2A-B3D4-43F2-B39B-CD77F64A195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969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111,000 seconds per month savings at Buffalo plant</a:t>
            </a:r>
          </a:p>
          <a:p>
            <a:r>
              <a:rPr lang="en-US" dirty="0"/>
              <a:t>Kaizen award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E8F2A-B3D4-43F2-B39B-CD77F64A195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986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020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6514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4195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2182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 EXAMPLES:</a:t>
            </a:r>
          </a:p>
          <a:p>
            <a:r>
              <a:rPr lang="en-US" dirty="0" err="1"/>
              <a:t>Felman</a:t>
            </a:r>
            <a:r>
              <a:rPr lang="en-US" dirty="0"/>
              <a:t> Production – AWS Welding evaluation, training, &amp; certs – 19ppl</a:t>
            </a:r>
          </a:p>
          <a:p>
            <a:r>
              <a:rPr lang="en-US" dirty="0"/>
              <a:t>Northrup Grumman – Mastercam (yearly class, 6 current)</a:t>
            </a:r>
          </a:p>
          <a:p>
            <a:r>
              <a:rPr lang="en-US" dirty="0" err="1"/>
              <a:t>Walhonde</a:t>
            </a:r>
            <a:r>
              <a:rPr lang="en-US" dirty="0"/>
              <a:t> Tool – Fast Track CNC – one week</a:t>
            </a:r>
          </a:p>
          <a:p>
            <a:r>
              <a:rPr lang="en-US" dirty="0"/>
              <a:t>Level 1 CNC efficiencies, tooling, tolerances, etc. 16 ppl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422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Apprenticeships in WV: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AHF Products (Beverly): Industrial Maintenance Mechanic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Brinker Machines (Leon): Precision Machinist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Cyclops Industries (South Charleston): Precision Machinist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Europtec (Clarksburg); Quality Control Technician; CNC Operator/Programmer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Gestamp (South Charleston): Tool &amp; Die Maker; Industrial Maintenance Mechanic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 Bank Observatory (Green Bank): CNC Operator/Programmer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Huntington Plating (Huntington): Precision Machinist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Koppers Inc. (Huntington): CNC Operator/Programmer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1 Fasteners (Huntington): CNC Operator/Programmer; Quality Control Technician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Niche Polymer (Ravenswood): Electrician, Maintenance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Weyerhaueser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(Buckhannon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Industrial Maintenance Mechanic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Weyerhaeuser (Sutton): Industrial Maintenance Mechanic</a:t>
            </a:r>
          </a:p>
          <a:p>
            <a:r>
              <a:rPr lang="en-US" dirty="0"/>
              <a:t>Navy 3DP techs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50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Content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0601" y="651477"/>
            <a:ext cx="3932767" cy="683329"/>
          </a:xfrm>
        </p:spPr>
        <p:txBody>
          <a:bodyPr anchor="t" anchorCtr="0">
            <a:spAutoFit/>
          </a:bodyPr>
          <a:lstStyle>
            <a:lvl1pPr>
              <a:defRPr sz="4267">
                <a:solidFill>
                  <a:srgbClr val="009939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183717" y="0"/>
            <a:ext cx="7008283" cy="6858000"/>
          </a:xfrm>
        </p:spPr>
        <p:txBody>
          <a:bodyPr anchor="ctr" anchorCtr="0"/>
          <a:lstStyle>
            <a:lvl1pPr marL="0" indent="0" algn="ctr">
              <a:buNone/>
              <a:defRPr sz="4267">
                <a:solidFill>
                  <a:srgbClr val="A2AAAD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Photo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0601" y="1365518"/>
            <a:ext cx="3932767" cy="1697581"/>
          </a:xfrm>
        </p:spPr>
        <p:txBody>
          <a:bodyPr>
            <a:sp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r>
              <a:rPr lang="en-US"/>
              <a:t>In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in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rutrum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5455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713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65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48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02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85929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7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4853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29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162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9878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12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778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4923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36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199" y="1600200"/>
            <a:ext cx="487680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9" y="1600200"/>
            <a:ext cx="487680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C2A3-CD19-48AB-9F64-ECCF75182EDD}" type="datetime1">
              <a:rPr lang="en-US"/>
              <a:t>3/8/2024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42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66" r:id="rId8"/>
    <p:sldLayoutId id="2147483664" r:id="rId9"/>
    <p:sldLayoutId id="2147483663" r:id="rId10"/>
    <p:sldLayoutId id="2147483667" r:id="rId11"/>
    <p:sldLayoutId id="2147483665" r:id="rId12"/>
    <p:sldLayoutId id="2147483669" r:id="rId13"/>
    <p:sldLayoutId id="2147483670" r:id="rId14"/>
    <p:sldLayoutId id="2147483687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0">
          <p15:clr>
            <a:srgbClr val="F26B43"/>
          </p15:clr>
        </p15:guide>
        <p15:guide id="4" pos="7320">
          <p15:clr>
            <a:srgbClr val="F26B43"/>
          </p15:clr>
        </p15:guide>
        <p15:guide id="5" orient="horz" pos="360">
          <p15:clr>
            <a:srgbClr val="F26B43"/>
          </p15:clr>
        </p15:guide>
        <p15:guide id="6" orient="horz" pos="3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rcbi.org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3626" y="4450369"/>
            <a:ext cx="7148374" cy="2000548"/>
          </a:xfrm>
        </p:spPr>
        <p:txBody>
          <a:bodyPr/>
          <a:lstStyle/>
          <a:p>
            <a:pPr marL="304815" indent="-304815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</a:rPr>
              <a:t>Founded in 1990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</a:rPr>
              <a:t>Initial funding from DoD to support defense suppliers – mission has broadened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</a:rPr>
              <a:t>32 staff, multiple locations in West Virginia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</a:rPr>
              <a:t>Serves 300+ manufacturers &amp; trains 900+ per year</a:t>
            </a:r>
          </a:p>
        </p:txBody>
      </p:sp>
      <p:sp>
        <p:nvSpPr>
          <p:cNvPr id="6" name="Rectangle 5"/>
          <p:cNvSpPr/>
          <p:nvPr/>
        </p:nvSpPr>
        <p:spPr>
          <a:xfrm>
            <a:off x="357352" y="4511866"/>
            <a:ext cx="158842" cy="1663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3"/>
          <a:stretch/>
        </p:blipFill>
        <p:spPr>
          <a:xfrm>
            <a:off x="-112734" y="-83998"/>
            <a:ext cx="12342364" cy="4518212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DCF55C-10F9-3DC1-C7E1-EEDCBC3A37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2720" y="4429135"/>
            <a:ext cx="4686274" cy="188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43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373235" y="0"/>
            <a:ext cx="1949835" cy="142168"/>
          </a:xfrm>
          <a:prstGeom prst="flowChartProcess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235" y="4435366"/>
            <a:ext cx="467593" cy="17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 txBox="1">
            <a:spLocks/>
          </p:cNvSpPr>
          <p:nvPr/>
        </p:nvSpPr>
        <p:spPr>
          <a:xfrm>
            <a:off x="373235" y="335261"/>
            <a:ext cx="11174186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/>
              <a:t>Customized Training for Companies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503" y="1470203"/>
            <a:ext cx="1120003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i="1" dirty="0">
                <a:latin typeface="Century Gothic" panose="020B0502020202020204" pitchFamily="34" charset="0"/>
              </a:rPr>
              <a:t>Flexible solutions for industry…on-the-job or at our facilities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3174" y="241584"/>
            <a:ext cx="1929955" cy="777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08A637-3553-463C-82D2-D5E167DA6DA8}"/>
              </a:ext>
            </a:extLst>
          </p:cNvPr>
          <p:cNvSpPr txBox="1"/>
          <p:nvPr/>
        </p:nvSpPr>
        <p:spPr>
          <a:xfrm>
            <a:off x="204503" y="2767865"/>
            <a:ext cx="395842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Common examples: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CAD/CAM software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Machine programming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Cross-training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Supervisory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Root Cause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Precision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Blueprint reading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Design engineering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9EBEF0-4444-45E5-9B19-8696BA5482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393" y="2316589"/>
            <a:ext cx="6598197" cy="439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62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373235" y="0"/>
            <a:ext cx="1949835" cy="142168"/>
          </a:xfrm>
          <a:prstGeom prst="flowChartProcess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235" y="4435366"/>
            <a:ext cx="467593" cy="17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3174" y="241584"/>
            <a:ext cx="1929955" cy="7773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13323" y="2819533"/>
            <a:ext cx="6250479" cy="398570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Additive Manufacturing/</a:t>
            </a:r>
            <a:b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3D Printing Technician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CNC Operator/</a:t>
            </a:r>
            <a:b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Programmer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Assembly Technician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Tool and Die Maker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Maintenance Technician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Welding Technician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Industrial Manufacturing Technician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Machinist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Quality Control Technician</a:t>
            </a:r>
            <a:b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sz="1600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Composites Technician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Robotics Technician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Die Setter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Press Brake Operator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Press Operator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Molder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Core Maker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Pattern Maker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Maintenance Electrician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Engineering Assistant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34" y="2413924"/>
            <a:ext cx="5030729" cy="334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132306" y="241584"/>
            <a:ext cx="86765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Manufacturing Apprenticeships</a:t>
            </a:r>
          </a:p>
          <a:p>
            <a:r>
              <a:rPr lang="en-US" sz="2800" i="1" dirty="0"/>
              <a:t>US DOL registered &amp; funded nationwide effort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903361" y="2312133"/>
            <a:ext cx="4094122" cy="400110"/>
            <a:chOff x="5903361" y="2312133"/>
            <a:chExt cx="4094122" cy="400110"/>
          </a:xfrm>
        </p:grpSpPr>
        <p:sp>
          <p:nvSpPr>
            <p:cNvPr id="4" name="Isosceles Triangle 3"/>
            <p:cNvSpPr/>
            <p:nvPr/>
          </p:nvSpPr>
          <p:spPr>
            <a:xfrm rot="5400000">
              <a:off x="5886756" y="2430529"/>
              <a:ext cx="240776" cy="207566"/>
            </a:xfrm>
            <a:prstGeom prst="triangle">
              <a:avLst/>
            </a:prstGeom>
            <a:solidFill>
              <a:srgbClr val="00B1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19165" y="2312133"/>
              <a:ext cx="38783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Common Occupations: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9043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373235" y="0"/>
            <a:ext cx="1949835" cy="142168"/>
          </a:xfrm>
          <a:prstGeom prst="flowChartProcess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235" y="4435366"/>
            <a:ext cx="467593" cy="17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 txBox="1">
            <a:spLocks/>
          </p:cNvSpPr>
          <p:nvPr/>
        </p:nvSpPr>
        <p:spPr>
          <a:xfrm>
            <a:off x="3478686" y="392844"/>
            <a:ext cx="11174186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Quality Systems Implementation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7181541" y="1851311"/>
            <a:ext cx="4537493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Quality practices open diversification opportunities in new markets and ensure customer satisfaction with continuous improvement.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ISO 9001 Standards, including:</a:t>
            </a:r>
            <a:r>
              <a:rPr lang="en-US" sz="1400" dirty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AS 9100 aerospace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IT 16949 automotive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ISO 14001 environmental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ISO 17025 testing labs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ISO 13485 medical devices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Lean &amp; Six Sigma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Environmental &amp; Energy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Leadership/Supervisor training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99 percent certification rate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31" y="1900056"/>
            <a:ext cx="6414288" cy="45487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3174" y="241584"/>
            <a:ext cx="1929955" cy="7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13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FBF5C4F-4FD1-45A4-93DF-C641792C4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3754">
            <a:off x="4280927" y="1430317"/>
            <a:ext cx="3398871" cy="44012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Flowchart: Process 5"/>
          <p:cNvSpPr/>
          <p:nvPr/>
        </p:nvSpPr>
        <p:spPr>
          <a:xfrm>
            <a:off x="373235" y="0"/>
            <a:ext cx="1949835" cy="142168"/>
          </a:xfrm>
          <a:prstGeom prst="flowChartProcess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235" y="4435366"/>
            <a:ext cx="467593" cy="17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52" y="1508808"/>
            <a:ext cx="39192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Hosted 14 Supply Chain Expos for larger primes in region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We source suppliers to meet their specs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Hundreds of new B2B connections &amp; contracts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MAMC can help suppliers earn needed certifications to compete for contracts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Government Contracting Support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Partner with local EDAs, Advantage Valley,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18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 txBox="1">
            <a:spLocks/>
          </p:cNvSpPr>
          <p:nvPr/>
        </p:nvSpPr>
        <p:spPr>
          <a:xfrm>
            <a:off x="3919003" y="226822"/>
            <a:ext cx="7358504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Supply Chain Support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A9D3F9B1-DFDA-457F-9DBF-60FAE8FA8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3575">
            <a:off x="7305495" y="1001588"/>
            <a:ext cx="4062280" cy="52586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3174" y="241584"/>
            <a:ext cx="1929955" cy="777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9FB2B5-4939-458A-8B02-4C86AE6D5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46837">
            <a:off x="4124198" y="2859326"/>
            <a:ext cx="4705709" cy="31520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D5E6038-1E58-490D-8871-DAF1CCE43C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83856">
            <a:off x="7984728" y="2028488"/>
            <a:ext cx="3585230" cy="29129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B2508A9-48F8-455C-B42F-BB2234313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1268" y="2590972"/>
            <a:ext cx="3091896" cy="16760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94590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 txBox="1">
            <a:spLocks/>
          </p:cNvSpPr>
          <p:nvPr/>
        </p:nvSpPr>
        <p:spPr>
          <a:xfrm>
            <a:off x="1143000" y="356928"/>
            <a:ext cx="9220200" cy="88634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99CB38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7" y="5334000"/>
            <a:ext cx="1218882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060" y="1752600"/>
            <a:ext cx="5410200" cy="426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14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6,200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14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14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students each year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14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3D printing summer camps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NASA-VEX sponsored robotics competitions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West Virginia Makes Festival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Workshops and micro-credentials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Career and STEM fairs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Mentored d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rone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teams &amp; competitions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Maker Space memberships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 – as low as $25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558" y="4114015"/>
            <a:ext cx="1900442" cy="1580221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529178"/>
            <a:ext cx="4334764" cy="2895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573" y="3306395"/>
            <a:ext cx="4005070" cy="3197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CDCFA4-5294-170E-B476-B0A626142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32" y="351668"/>
            <a:ext cx="1926503" cy="774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775D9C-65A0-7D80-8331-3E03078F8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603" y="124276"/>
            <a:ext cx="1950889" cy="1402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32DF14-C5CF-2A26-C9DB-2A8000BF8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492" y="588835"/>
            <a:ext cx="5076508" cy="50177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S.T.E.M. Education &amp; Campus Maker Space</a:t>
            </a:r>
          </a:p>
        </p:txBody>
      </p:sp>
    </p:spTree>
    <p:extLst>
      <p:ext uri="{BB962C8B-B14F-4D97-AF65-F5344CB8AC3E}">
        <p14:creationId xmlns:p14="http://schemas.microsoft.com/office/powerpoint/2010/main" val="125577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373235" y="0"/>
            <a:ext cx="1949835" cy="142168"/>
          </a:xfrm>
          <a:prstGeom prst="flowChartProcess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2725" y="4519445"/>
            <a:ext cx="467593" cy="17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 txBox="1">
            <a:spLocks/>
          </p:cNvSpPr>
          <p:nvPr/>
        </p:nvSpPr>
        <p:spPr>
          <a:xfrm>
            <a:off x="457870" y="1194957"/>
            <a:ext cx="11174186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Let’s Get to Work!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3174" y="241584"/>
            <a:ext cx="1929955" cy="777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870" y="1902347"/>
            <a:ext cx="4077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Contact us to learn how we can</a:t>
            </a:r>
          </a:p>
          <a:p>
            <a:r>
              <a:rPr lang="en-US" dirty="0"/>
              <a:t>help you develop a new product, grow your business, connect to new markets, innovate and thrive!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7291" y="3712159"/>
            <a:ext cx="4140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304-781-1625</a:t>
            </a:r>
            <a:endParaRPr lang="en-US" sz="2400" b="1" dirty="0"/>
          </a:p>
          <a:p>
            <a:endParaRPr lang="en-US" dirty="0">
              <a:hlinkClick r:id="rId3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870" y="4697245"/>
            <a:ext cx="876380" cy="8763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91" y="3406527"/>
            <a:ext cx="965200" cy="965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92697" y="4865752"/>
            <a:ext cx="4140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info@rcbi.org</a:t>
            </a:r>
          </a:p>
          <a:p>
            <a:endParaRPr lang="en-US" dirty="0">
              <a:hlinkClick r:id="rId3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8BAB4A-E448-45D2-AE62-F1C1B3BB63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515" y="1740166"/>
            <a:ext cx="4804485" cy="3051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4AD0BF-2D6E-6B2D-547C-198C53AE7B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6604" y="3429000"/>
            <a:ext cx="418912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4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Process 12"/>
          <p:cNvSpPr/>
          <p:nvPr/>
        </p:nvSpPr>
        <p:spPr>
          <a:xfrm>
            <a:off x="373235" y="0"/>
            <a:ext cx="1949835" cy="142168"/>
          </a:xfrm>
          <a:prstGeom prst="flowChartProcess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90802" y="2999457"/>
            <a:ext cx="40686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latin typeface="Century Gothic" panose="020B0502020202020204" pitchFamily="34" charset="0"/>
                <a:ea typeface="Adobe Gothic Std B" panose="020B0800000000000000" pitchFamily="34" charset="-128"/>
              </a:rPr>
              <a:t>For 34 years, we have delivered innovative solutions with leading-edge technology to advance manufacturing, entrepreneurship and</a:t>
            </a:r>
          </a:p>
          <a:p>
            <a:r>
              <a:rPr lang="en-US" sz="2700" dirty="0">
                <a:latin typeface="Century Gothic" panose="020B0502020202020204" pitchFamily="34" charset="0"/>
                <a:ea typeface="Adobe Gothic Std B" panose="020B0800000000000000" pitchFamily="34" charset="-128"/>
              </a:rPr>
              <a:t>job creation.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11252200" y="6273800"/>
            <a:ext cx="810509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29" y="1211651"/>
            <a:ext cx="7850073" cy="5255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3174" y="241584"/>
            <a:ext cx="1929955" cy="777343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 txBox="1">
            <a:spLocks/>
          </p:cNvSpPr>
          <p:nvPr/>
        </p:nvSpPr>
        <p:spPr>
          <a:xfrm>
            <a:off x="8266204" y="2124526"/>
            <a:ext cx="11174186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What We Do</a:t>
            </a:r>
          </a:p>
        </p:txBody>
      </p:sp>
    </p:spTree>
    <p:extLst>
      <p:ext uri="{BB962C8B-B14F-4D97-AF65-F5344CB8AC3E}">
        <p14:creationId xmlns:p14="http://schemas.microsoft.com/office/powerpoint/2010/main" val="3727818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373235" y="0"/>
            <a:ext cx="1949835" cy="142168"/>
          </a:xfrm>
          <a:prstGeom prst="flowChartProcess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235" y="4435366"/>
            <a:ext cx="467593" cy="17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52" y="1317117"/>
            <a:ext cx="437396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Engineering &amp; technical team w/industry experience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$22million in leading-edge equipment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Multi-axis CNCs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Waterjet, laser cutters &amp; injection molding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3D printing in polymers, resins, carbon fiber &amp; metals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Design Engineering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Reverse Engineering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Product Development/Prototyping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618" y="1225606"/>
            <a:ext cx="7487291" cy="4996518"/>
          </a:xfrm>
          <a:prstGeom prst="rect">
            <a:avLst/>
          </a:prstGeom>
        </p:spPr>
      </p:pic>
      <p:sp>
        <p:nvSpPr>
          <p:cNvPr id="18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 txBox="1">
            <a:spLocks/>
          </p:cNvSpPr>
          <p:nvPr/>
        </p:nvSpPr>
        <p:spPr>
          <a:xfrm>
            <a:off x="2731168" y="128172"/>
            <a:ext cx="11608516" cy="9787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Technical Services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	</a:t>
            </a:r>
            <a:r>
              <a:rPr kumimoji="0" lang="en-US" sz="240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Applied Engineering, Shared Equipment &amp; Private Sector IP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3174" y="241584"/>
            <a:ext cx="1929955" cy="7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67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373235" y="0"/>
            <a:ext cx="1949835" cy="142168"/>
          </a:xfrm>
          <a:prstGeom prst="flowChartProcess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 txBox="1">
            <a:spLocks/>
          </p:cNvSpPr>
          <p:nvPr/>
        </p:nvSpPr>
        <p:spPr>
          <a:xfrm>
            <a:off x="2462785" y="551923"/>
            <a:ext cx="9729216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Design Engineering Case Study - Toyota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3174" y="241584"/>
            <a:ext cx="1929955" cy="777343"/>
          </a:xfrm>
          <a:prstGeom prst="rect">
            <a:avLst/>
          </a:prstGeom>
        </p:spPr>
      </p:pic>
      <p:pic>
        <p:nvPicPr>
          <p:cNvPr id="7" name="Picture 6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4EC2DEB6-9C26-48BE-AB5E-5799DF483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118" y="1649003"/>
            <a:ext cx="3792849" cy="50571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6033" y="1649003"/>
            <a:ext cx="7887085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Transmission coupler jig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Reversed engineered transmission block &amp; mapped connection points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Designed tool for teammates to more quickly test blocks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Repetitive stress &amp; time savings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3DP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 masse at MAMC using ULTEM or Carbon Fiber Nylons – multiple iterations developed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Toyota pays for these services &amp; retains 100% of IP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Local Toyota engineering team won global Kaizen award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Jig is used worldwide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  <a:cs typeface="+mn-cs"/>
              </a:rPr>
              <a:t>Dozens of other similar projects</a:t>
            </a:r>
          </a:p>
        </p:txBody>
      </p:sp>
    </p:spTree>
    <p:extLst>
      <p:ext uri="{BB962C8B-B14F-4D97-AF65-F5344CB8AC3E}">
        <p14:creationId xmlns:p14="http://schemas.microsoft.com/office/powerpoint/2010/main" val="3669494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26B6E0-4809-E30A-BABA-D62270F1C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748" y="1506630"/>
            <a:ext cx="6890405" cy="5321265"/>
          </a:xfrm>
        </p:spPr>
        <p:txBody>
          <a:bodyPr vert="horz" wrap="square" lIns="121920" tIns="60960" rIns="121920" bIns="60960" rtlCol="0" anchor="t">
            <a:spAutoFit/>
          </a:bodyPr>
          <a:lstStyle/>
          <a:p>
            <a:r>
              <a:rPr lang="en-US" sz="1867" dirty="0">
                <a:solidFill>
                  <a:srgbClr val="000000"/>
                </a:solidFill>
                <a:latin typeface="+mj-lt"/>
                <a:ea typeface="Tahoma"/>
                <a:cs typeface="Tahoma"/>
              </a:rPr>
              <a:t>M-Rock, a Monroe County landscape business, with two employees sought MAMC's help to design a DIY rock-façade hanging system</a:t>
            </a:r>
            <a:endParaRPr lang="en-US" sz="1867" dirty="0">
              <a:solidFill>
                <a:srgbClr val="000000"/>
              </a:solidFill>
              <a:latin typeface="+mj-lt"/>
            </a:endParaRPr>
          </a:p>
          <a:p>
            <a:pPr marL="228594" indent="-228594">
              <a:buChar char="•"/>
            </a:pPr>
            <a:r>
              <a:rPr lang="en-US" sz="1867" dirty="0">
                <a:solidFill>
                  <a:srgbClr val="000000"/>
                </a:solidFill>
                <a:latin typeface="+mj-lt"/>
                <a:ea typeface="Tahoma"/>
                <a:cs typeface="Tahoma"/>
              </a:rPr>
              <a:t>MAMC engineers designed rack &amp; helped with molds</a:t>
            </a:r>
            <a:endParaRPr lang="en-US" sz="1867" dirty="0">
              <a:solidFill>
                <a:srgbClr val="000000"/>
              </a:solidFill>
              <a:latin typeface="+mj-lt"/>
            </a:endParaRPr>
          </a:p>
          <a:p>
            <a:pPr marL="228594" indent="-228594">
              <a:buFont typeface="Arial"/>
              <a:buChar char="•"/>
            </a:pPr>
            <a:r>
              <a:rPr lang="en-US" sz="1867" dirty="0">
                <a:solidFill>
                  <a:srgbClr val="000000"/>
                </a:solidFill>
                <a:latin typeface="+mj-lt"/>
                <a:ea typeface="Tahoma"/>
                <a:cs typeface="Tahoma"/>
              </a:rPr>
              <a:t>4 patents awarded, 100% of IP retained by M-Rock</a:t>
            </a:r>
          </a:p>
          <a:p>
            <a:pPr marL="228594" indent="-228594">
              <a:buFont typeface="Arial"/>
              <a:buChar char="•"/>
            </a:pPr>
            <a:r>
              <a:rPr lang="en-US" sz="1867" dirty="0">
                <a:solidFill>
                  <a:srgbClr val="000000"/>
                </a:solidFill>
                <a:latin typeface="+mj-lt"/>
                <a:ea typeface="Tahoma"/>
                <a:cs typeface="Tahoma"/>
              </a:rPr>
              <a:t>M-Rock began direct to consumer sales</a:t>
            </a:r>
          </a:p>
          <a:p>
            <a:pPr marL="228594" indent="-228594">
              <a:buFont typeface="Arial"/>
              <a:buChar char="•"/>
            </a:pPr>
            <a:r>
              <a:rPr lang="en-US" sz="1867" dirty="0">
                <a:solidFill>
                  <a:srgbClr val="000000"/>
                </a:solidFill>
                <a:latin typeface="+mj-lt"/>
                <a:ea typeface="Tahoma"/>
                <a:cs typeface="Tahoma"/>
              </a:rPr>
              <a:t>Connected M-Rock with PTI in Mason Co. to mass-produce plastic racks</a:t>
            </a:r>
          </a:p>
          <a:p>
            <a:pPr marL="228594" indent="-228594">
              <a:buFont typeface="Arial"/>
              <a:buChar char="•"/>
            </a:pPr>
            <a:r>
              <a:rPr lang="en-US" sz="1867" dirty="0">
                <a:solidFill>
                  <a:srgbClr val="000000"/>
                </a:solidFill>
                <a:latin typeface="+mj-lt"/>
                <a:ea typeface="Tahoma"/>
                <a:cs typeface="Tahoma"/>
              </a:rPr>
              <a:t>M-Rock pours concrete into rock molds</a:t>
            </a:r>
            <a:endParaRPr lang="en-US" dirty="0">
              <a:latin typeface="+mj-lt"/>
            </a:endParaRPr>
          </a:p>
          <a:p>
            <a:pPr marL="228594" indent="-228594">
              <a:buFont typeface="Arial"/>
              <a:buChar char="•"/>
            </a:pPr>
            <a:r>
              <a:rPr lang="en-US" sz="1867" dirty="0">
                <a:solidFill>
                  <a:srgbClr val="000000"/>
                </a:solidFill>
                <a:latin typeface="+mj-lt"/>
                <a:ea typeface="Tahoma"/>
                <a:cs typeface="Tahoma"/>
              </a:rPr>
              <a:t>Secured nationwide Lowe's sales order</a:t>
            </a:r>
          </a:p>
          <a:p>
            <a:pPr marL="228594" indent="-228594">
              <a:buFont typeface="Arial"/>
              <a:buChar char="•"/>
            </a:pPr>
            <a:r>
              <a:rPr lang="en-US" sz="1867" dirty="0">
                <a:solidFill>
                  <a:srgbClr val="000000"/>
                </a:solidFill>
                <a:latin typeface="+mj-lt"/>
                <a:ea typeface="Tahoma"/>
                <a:cs typeface="Tahoma"/>
              </a:rPr>
              <a:t>M-Rock now has 23 employees and two PTI jobs supported</a:t>
            </a:r>
          </a:p>
          <a:p>
            <a:pPr marL="228594" indent="-228594">
              <a:buChar char="•"/>
            </a:pPr>
            <a:r>
              <a:rPr lang="en-US" sz="1867" dirty="0">
                <a:solidFill>
                  <a:srgbClr val="000000"/>
                </a:solidFill>
                <a:latin typeface="+mj-lt"/>
                <a:ea typeface="Tahoma"/>
                <a:cs typeface="Tahoma"/>
              </a:rPr>
              <a:t>M-Rock currently working with MAMC on new product lines</a:t>
            </a:r>
            <a:endParaRPr lang="en-US" sz="1867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+mj-lt"/>
              </a:rPr>
              <a:t>m-rockstone.com</a:t>
            </a:r>
            <a:endParaRPr lang="en-US" dirty="0">
              <a:latin typeface="+mj-lt"/>
            </a:endParaRPr>
          </a:p>
        </p:txBody>
      </p:sp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15AC5313-5CC5-8598-E19A-6CA4ED6B9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0" y="0"/>
            <a:ext cx="3319767" cy="1334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FE767C-BA8F-1175-E18E-5D3B0980459D}"/>
              </a:ext>
            </a:extLst>
          </p:cNvPr>
          <p:cNvSpPr txBox="1"/>
          <p:nvPr/>
        </p:nvSpPr>
        <p:spPr>
          <a:xfrm>
            <a:off x="3747247" y="172644"/>
            <a:ext cx="8367983" cy="73866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Times New Roman"/>
              </a:rPr>
              <a:t>Entrepreneurship Success Story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A diagram of a rail system&#10;&#10;Description automatically generated">
            <a:extLst>
              <a:ext uri="{FF2B5EF4-FFF2-40B4-BE49-F238E27FC236}">
                <a16:creationId xmlns:a16="http://schemas.microsoft.com/office/drawing/2014/main" id="{E25984DE-8D3F-AF11-462E-00F6C3CCD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537" y="1567684"/>
            <a:ext cx="5269299" cy="527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27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373235" y="0"/>
            <a:ext cx="1949835" cy="142168"/>
          </a:xfrm>
          <a:prstGeom prst="flowChartProcess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235" y="4435366"/>
            <a:ext cx="467593" cy="17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51537" y="1397878"/>
            <a:ext cx="4688115" cy="4424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Career Skills Programs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Customized Training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Apprenticeships &amp;</a:t>
            </a:r>
            <a:b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Pre-apprenticeships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Quality Implementation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Trained more than 26,000 individuals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26" y="1544115"/>
            <a:ext cx="6657279" cy="5144260"/>
          </a:xfrm>
          <a:prstGeom prst="rect">
            <a:avLst/>
          </a:prstGeom>
        </p:spPr>
      </p:pic>
      <p:sp>
        <p:nvSpPr>
          <p:cNvPr id="8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 txBox="1">
            <a:spLocks/>
          </p:cNvSpPr>
          <p:nvPr/>
        </p:nvSpPr>
        <p:spPr>
          <a:xfrm>
            <a:off x="2659221" y="401669"/>
            <a:ext cx="9380431" cy="1015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/>
              <a:t>Workforce Development</a:t>
            </a:r>
          </a:p>
          <a:p>
            <a:pPr lvl="1" algn="r"/>
            <a:r>
              <a:rPr lang="en-US" sz="2400" i="1" dirty="0"/>
              <a:t>Solutions for Industry &amp; Individuals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3174" y="241584"/>
            <a:ext cx="1929955" cy="7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47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373235" y="0"/>
            <a:ext cx="1949835" cy="142168"/>
          </a:xfrm>
          <a:prstGeom prst="flowChartProcess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235" y="4435366"/>
            <a:ext cx="467593" cy="17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 txBox="1">
            <a:spLocks/>
          </p:cNvSpPr>
          <p:nvPr/>
        </p:nvSpPr>
        <p:spPr>
          <a:xfrm>
            <a:off x="2587344" y="460312"/>
            <a:ext cx="9221482" cy="11172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Career Skills Training for Individuals</a:t>
            </a:r>
            <a:endParaRPr lang="en-US" sz="1000" dirty="0"/>
          </a:p>
          <a:p>
            <a:pPr algn="ctr"/>
            <a:r>
              <a:rPr lang="en-US" sz="1000" b="0" i="1" dirty="0"/>
              <a:t>	</a:t>
            </a:r>
          </a:p>
          <a:p>
            <a:pPr algn="ctr"/>
            <a:r>
              <a:rPr lang="en-US" sz="2400" b="0" i="1" dirty="0"/>
              <a:t>Academic &amp; Short-Term…with nearly 100% job placement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45681" y="1687170"/>
            <a:ext cx="484022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Associates Programs with CTCs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CNC/Machinist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754 completers, since ‘98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Welding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265 completers, since ’12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Students earn industry credentials (NIMS &amp; AWS, over 2,400 earned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Short Term “Fast Track” options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Cohorts for Veterans, Youth, &amp; Women</a:t>
            </a:r>
          </a:p>
          <a:p>
            <a:pPr lvl="1">
              <a:spcAft>
                <a:spcPts val="600"/>
              </a:spcAft>
            </a:pPr>
            <a:endParaRPr lang="en-US" sz="800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New “SMART” Industrial Maintenance tech program… </a:t>
            </a:r>
          </a:p>
          <a:p>
            <a:pPr>
              <a:spcAft>
                <a:spcPts val="600"/>
              </a:spcAft>
            </a:pPr>
            <a:r>
              <a:rPr lang="en-US" sz="800" dirty="0">
                <a:latin typeface="Century Gothic" panose="020B0502020202020204" pitchFamily="34" charset="0"/>
              </a:rPr>
              <a:t>	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93" y="2081463"/>
            <a:ext cx="6772374" cy="4520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3174" y="241584"/>
            <a:ext cx="1929955" cy="7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82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373235" y="0"/>
            <a:ext cx="1949835" cy="142168"/>
          </a:xfrm>
          <a:prstGeom prst="flowChartProcess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235" y="4435366"/>
            <a:ext cx="467593" cy="17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 txBox="1">
            <a:spLocks/>
          </p:cNvSpPr>
          <p:nvPr/>
        </p:nvSpPr>
        <p:spPr>
          <a:xfrm>
            <a:off x="2587344" y="183313"/>
            <a:ext cx="9604656" cy="167122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u="sng" dirty="0"/>
              <a:t>S</a:t>
            </a:r>
            <a:r>
              <a:rPr lang="en-US" sz="4000" dirty="0"/>
              <a:t>ystems </a:t>
            </a:r>
            <a:r>
              <a:rPr lang="en-US" sz="4000" u="sng" dirty="0"/>
              <a:t>M</a:t>
            </a:r>
            <a:r>
              <a:rPr lang="en-US" sz="4000" dirty="0"/>
              <a:t>aintenance, </a:t>
            </a:r>
            <a:r>
              <a:rPr lang="en-US" sz="4000" u="sng" dirty="0"/>
              <a:t>A</a:t>
            </a:r>
            <a:r>
              <a:rPr lang="en-US" sz="4000" dirty="0"/>
              <a:t>utomation, &amp; </a:t>
            </a:r>
            <a:r>
              <a:rPr lang="en-US" sz="4000" u="sng" dirty="0"/>
              <a:t>R</a:t>
            </a:r>
            <a:r>
              <a:rPr lang="en-US" sz="4000" dirty="0"/>
              <a:t>obotics </a:t>
            </a:r>
            <a:r>
              <a:rPr lang="en-US" sz="4000" u="sng" dirty="0"/>
              <a:t>T</a:t>
            </a:r>
            <a:r>
              <a:rPr lang="en-US" sz="4000" dirty="0"/>
              <a:t>echnology program</a:t>
            </a:r>
            <a:endParaRPr lang="en-US" sz="1000" dirty="0"/>
          </a:p>
          <a:p>
            <a:pPr algn="ctr"/>
            <a:r>
              <a:rPr lang="en-US" sz="1000" b="0" i="1" dirty="0"/>
              <a:t>	</a:t>
            </a:r>
          </a:p>
          <a:p>
            <a:pPr algn="ctr"/>
            <a:r>
              <a:rPr lang="en-US" sz="2400" b="0" i="1" dirty="0"/>
              <a:t>new industrial maintenance skills program for 2024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3174" y="241584"/>
            <a:ext cx="1929955" cy="777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295F9A-27D7-BFB0-EE6F-4ED4B8E50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750" y="1837419"/>
            <a:ext cx="3553250" cy="2445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958CAF-6B18-D408-FB81-2A4149DE09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72"/>
          <a:stretch/>
        </p:blipFill>
        <p:spPr>
          <a:xfrm>
            <a:off x="8243873" y="4282810"/>
            <a:ext cx="3948127" cy="2575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C116DD-CFEF-A0DD-060C-59854A2D6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10" y="1850706"/>
            <a:ext cx="6077094" cy="3420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B2B64F-E9F2-5C94-BE5B-ECFE43554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1" y="4614797"/>
            <a:ext cx="4166918" cy="2261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7F942A-6B00-99ED-EA55-50CCFE16B5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3784" y="1850706"/>
            <a:ext cx="2785339" cy="27853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9B2C3B-CD6C-248C-D330-A2A775E9E7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6230" y="4601532"/>
            <a:ext cx="4067644" cy="226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64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373235" y="0"/>
            <a:ext cx="1949835" cy="142168"/>
          </a:xfrm>
          <a:prstGeom prst="flowChartProcess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235" y="4435366"/>
            <a:ext cx="467593" cy="17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 txBox="1">
            <a:spLocks/>
          </p:cNvSpPr>
          <p:nvPr/>
        </p:nvSpPr>
        <p:spPr>
          <a:xfrm>
            <a:off x="2587344" y="349512"/>
            <a:ext cx="9221482" cy="1338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u="sng" dirty="0"/>
              <a:t>S</a:t>
            </a:r>
            <a:r>
              <a:rPr lang="en-US" sz="4000" dirty="0"/>
              <a:t>ystems </a:t>
            </a:r>
            <a:r>
              <a:rPr lang="en-US" sz="4000" u="sng" dirty="0"/>
              <a:t>M</a:t>
            </a:r>
            <a:r>
              <a:rPr lang="en-US" sz="4000" dirty="0"/>
              <a:t>aintenance, </a:t>
            </a:r>
            <a:r>
              <a:rPr lang="en-US" sz="4000" u="sng" dirty="0"/>
              <a:t>A</a:t>
            </a:r>
            <a:r>
              <a:rPr lang="en-US" sz="4000" dirty="0"/>
              <a:t>utomation, &amp; </a:t>
            </a:r>
            <a:r>
              <a:rPr lang="en-US" sz="4000" u="sng" dirty="0"/>
              <a:t>R</a:t>
            </a:r>
            <a:r>
              <a:rPr lang="en-US" sz="4000" dirty="0"/>
              <a:t>obotics </a:t>
            </a:r>
            <a:r>
              <a:rPr lang="en-US" sz="4000" u="sng" dirty="0"/>
              <a:t>T</a:t>
            </a:r>
            <a:r>
              <a:rPr lang="en-US" sz="4000" dirty="0"/>
              <a:t>echnology program</a:t>
            </a:r>
            <a:endParaRPr lang="en-US" sz="1000" dirty="0"/>
          </a:p>
          <a:p>
            <a:pPr algn="ctr"/>
            <a:r>
              <a:rPr lang="en-US" sz="1000" b="0" i="1" dirty="0"/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5411" y="1687170"/>
            <a:ext cx="8120494" cy="67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To be offered at Point Pleasant &amp; Huntington, Fall 2024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Academic partnership with Mountwest &amp; MAMC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Associates Degree &amp; Short Certificates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Students can earn industry credentials (NIMS)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Will align with new Marshall Engineering BAS well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Student track eligible for various financial programs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Direct, customized training for current industry employees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On-site at companies or at our training facilities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Workforce grants can subsidize costs often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High School pathways in 2025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3174" y="241584"/>
            <a:ext cx="1929955" cy="777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48C21A-F736-2D1E-6F2D-E193D5816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34" y="1687170"/>
            <a:ext cx="3692177" cy="492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64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00B140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6" id="{BB375E5A-8FC3-4FB7-A6E8-9040068211FB}" vid="{2B89D3CB-A611-48CF-BED1-C43F5F04533B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00B140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6" id="{BB375E5A-8FC3-4FB7-A6E8-9040068211FB}" vid="{2B89D3CB-A611-48CF-BED1-C43F5F04533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76ab5d-c363-4cb9-b177-8b68990486e8" xsi:nil="true"/>
    <lcf76f155ced4ddcb4097134ff3c332f xmlns="03dfb928-5554-4a87-8e9a-edea6c8e310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FFC962BD627F4EA76B28DDC6E46AD9" ma:contentTypeVersion="18" ma:contentTypeDescription="Create a new document." ma:contentTypeScope="" ma:versionID="1b3349cfe4e30f2f0ed150aa6a98c9e0">
  <xsd:schema xmlns:xsd="http://www.w3.org/2001/XMLSchema" xmlns:xs="http://www.w3.org/2001/XMLSchema" xmlns:p="http://schemas.microsoft.com/office/2006/metadata/properties" xmlns:ns2="03dfb928-5554-4a87-8e9a-edea6c8e3105" xmlns:ns3="d876ab5d-c363-4cb9-b177-8b68990486e8" targetNamespace="http://schemas.microsoft.com/office/2006/metadata/properties" ma:root="true" ma:fieldsID="ae046be87a6e9bc3ae4b93cf525dea45" ns2:_="" ns3:_="">
    <xsd:import namespace="03dfb928-5554-4a87-8e9a-edea6c8e3105"/>
    <xsd:import namespace="d876ab5d-c363-4cb9-b177-8b68990486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dfb928-5554-4a87-8e9a-edea6c8e3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b9d03e-f63d-43c7-9a43-349d0cf1a4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76ab5d-c363-4cb9-b177-8b68990486e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d38cad6-e624-4609-8f59-2c75c4e321dd}" ma:internalName="TaxCatchAll" ma:showField="CatchAllData" ma:web="d876ab5d-c363-4cb9-b177-8b68990486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C87BE7-3DAF-4C03-B2CD-B360154E90FC}">
  <ds:schemaRefs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03dfb928-5554-4a87-8e9a-edea6c8e3105"/>
    <ds:schemaRef ds:uri="http://purl.org/dc/terms/"/>
    <ds:schemaRef ds:uri="d876ab5d-c363-4cb9-b177-8b68990486e8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FBB53E8-7225-457A-B5F1-D326C5BB27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EF097B-2B7B-4707-9AAD-85A39AA2A2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dfb928-5554-4a87-8e9a-edea6c8e3105"/>
    <ds:schemaRef ds:uri="d876ab5d-c363-4cb9-b177-8b68990486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1016</Words>
  <Application>Microsoft Office PowerPoint</Application>
  <PresentationFormat>Widescreen</PresentationFormat>
  <Paragraphs>207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S.T.E.M. Education &amp; Campus Maker Space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2019-03-11T13:51:41Z</dcterms:created>
  <dcterms:modified xsi:type="dcterms:W3CDTF">2024-03-08T20:53:06Z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0x010100BFFFC962BD627F4EA76B28DDC6E46AD9</vt:lpwstr>
  </property>
  <property fmtid="{D5CDD505-2E9C-101B-9397-08002B2CF9AE}" pid="3" name="MediaServiceImageTags">
    <vt:lpwstr/>
  </property>
</Properties>
</file>