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6"/>
  </p:notesMasterIdLst>
  <p:handoutMasterIdLst>
    <p:handoutMasterId r:id="rId37"/>
  </p:handoutMasterIdLst>
  <p:sldIdLst>
    <p:sldId id="256" r:id="rId6"/>
    <p:sldId id="314" r:id="rId7"/>
    <p:sldId id="316" r:id="rId8"/>
    <p:sldId id="313" r:id="rId9"/>
    <p:sldId id="317" r:id="rId10"/>
    <p:sldId id="318" r:id="rId11"/>
    <p:sldId id="319" r:id="rId12"/>
    <p:sldId id="312" r:id="rId13"/>
    <p:sldId id="328" r:id="rId14"/>
    <p:sldId id="352" r:id="rId15"/>
    <p:sldId id="329" r:id="rId16"/>
    <p:sldId id="340" r:id="rId17"/>
    <p:sldId id="330" r:id="rId18"/>
    <p:sldId id="341" r:id="rId19"/>
    <p:sldId id="331" r:id="rId20"/>
    <p:sldId id="332" r:id="rId21"/>
    <p:sldId id="342" r:id="rId22"/>
    <p:sldId id="333" r:id="rId23"/>
    <p:sldId id="334" r:id="rId24"/>
    <p:sldId id="336" r:id="rId25"/>
    <p:sldId id="339" r:id="rId26"/>
    <p:sldId id="337" r:id="rId27"/>
    <p:sldId id="338" r:id="rId28"/>
    <p:sldId id="343" r:id="rId29"/>
    <p:sldId id="346" r:id="rId30"/>
    <p:sldId id="344" r:id="rId31"/>
    <p:sldId id="347" r:id="rId32"/>
    <p:sldId id="348" r:id="rId33"/>
    <p:sldId id="351" r:id="rId34"/>
    <p:sldId id="350" r:id="rId35"/>
  </p:sldIdLst>
  <p:sldSz cx="12192000" cy="6858000"/>
  <p:notesSz cx="7010400" cy="9296400"/>
  <p:defaultTextStyle>
    <a:defPPr>
      <a:defRPr lang="en-US"/>
    </a:defPPr>
    <a:lvl1pPr algn="l" rtl="0" fontAlgn="base">
      <a:spcBef>
        <a:spcPct val="0"/>
      </a:spcBef>
      <a:spcAft>
        <a:spcPct val="0"/>
      </a:spcAft>
      <a:defRPr sz="2400" b="1" kern="1200">
        <a:solidFill>
          <a:schemeClr val="tx1"/>
        </a:solidFill>
        <a:latin typeface="Arial" charset="0"/>
        <a:ea typeface="+mn-ea"/>
        <a:cs typeface="+mn-cs"/>
      </a:defRPr>
    </a:lvl1pPr>
    <a:lvl2pPr marL="457200" algn="l" rtl="0" fontAlgn="base">
      <a:spcBef>
        <a:spcPct val="0"/>
      </a:spcBef>
      <a:spcAft>
        <a:spcPct val="0"/>
      </a:spcAft>
      <a:defRPr sz="2400" b="1" kern="1200">
        <a:solidFill>
          <a:schemeClr val="tx1"/>
        </a:solidFill>
        <a:latin typeface="Arial" charset="0"/>
        <a:ea typeface="+mn-ea"/>
        <a:cs typeface="+mn-cs"/>
      </a:defRPr>
    </a:lvl2pPr>
    <a:lvl3pPr marL="914400" algn="l" rtl="0" fontAlgn="base">
      <a:spcBef>
        <a:spcPct val="0"/>
      </a:spcBef>
      <a:spcAft>
        <a:spcPct val="0"/>
      </a:spcAft>
      <a:defRPr sz="2400" b="1" kern="1200">
        <a:solidFill>
          <a:schemeClr val="tx1"/>
        </a:solidFill>
        <a:latin typeface="Arial" charset="0"/>
        <a:ea typeface="+mn-ea"/>
        <a:cs typeface="+mn-cs"/>
      </a:defRPr>
    </a:lvl3pPr>
    <a:lvl4pPr marL="1371600" algn="l" rtl="0" fontAlgn="base">
      <a:spcBef>
        <a:spcPct val="0"/>
      </a:spcBef>
      <a:spcAft>
        <a:spcPct val="0"/>
      </a:spcAft>
      <a:defRPr sz="2400" b="1" kern="1200">
        <a:solidFill>
          <a:schemeClr val="tx1"/>
        </a:solidFill>
        <a:latin typeface="Arial" charset="0"/>
        <a:ea typeface="+mn-ea"/>
        <a:cs typeface="+mn-cs"/>
      </a:defRPr>
    </a:lvl4pPr>
    <a:lvl5pPr marL="1828800" algn="l"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200" userDrawn="1">
          <p15:clr>
            <a:srgbClr val="A4A3A4"/>
          </p15:clr>
        </p15:guide>
        <p15:guide id="3" pos="39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75F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70" autoAdjust="0"/>
  </p:normalViewPr>
  <p:slideViewPr>
    <p:cSldViewPr>
      <p:cViewPr varScale="1">
        <p:scale>
          <a:sx n="116" d="100"/>
          <a:sy n="116" d="100"/>
        </p:scale>
        <p:origin x="276" y="114"/>
      </p:cViewPr>
      <p:guideLst>
        <p:guide orient="horz" pos="2160"/>
        <p:guide pos="1200"/>
        <p:guide pos="394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7413" cy="464184"/>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1365" eaLnBrk="0" hangingPunct="0">
              <a:defRPr sz="1200" b="0">
                <a:latin typeface="Times New Roman" pitchFamily="18" charset="0"/>
              </a:defRPr>
            </a:lvl1pPr>
          </a:lstStyle>
          <a:p>
            <a:endParaRPr lang="en-US"/>
          </a:p>
        </p:txBody>
      </p:sp>
      <p:sp>
        <p:nvSpPr>
          <p:cNvPr id="26627" name="Rectangle 3"/>
          <p:cNvSpPr>
            <a:spLocks noGrp="1" noChangeArrowheads="1"/>
          </p:cNvSpPr>
          <p:nvPr>
            <p:ph type="dt" sz="quarter" idx="1"/>
          </p:nvPr>
        </p:nvSpPr>
        <p:spPr bwMode="auto">
          <a:xfrm>
            <a:off x="3972987" y="0"/>
            <a:ext cx="3037413" cy="464184"/>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1365" eaLnBrk="0" hangingPunct="0">
              <a:defRPr sz="1200" b="0">
                <a:latin typeface="Times New Roman" pitchFamily="18" charset="0"/>
              </a:defRPr>
            </a:lvl1pPr>
          </a:lstStyle>
          <a:p>
            <a:endParaRPr lang="en-US"/>
          </a:p>
        </p:txBody>
      </p:sp>
      <p:sp>
        <p:nvSpPr>
          <p:cNvPr id="26628" name="Rectangle 4"/>
          <p:cNvSpPr>
            <a:spLocks noGrp="1" noChangeArrowheads="1"/>
          </p:cNvSpPr>
          <p:nvPr>
            <p:ph type="ftr" sz="quarter" idx="2"/>
          </p:nvPr>
        </p:nvSpPr>
        <p:spPr bwMode="auto">
          <a:xfrm>
            <a:off x="0" y="8832216"/>
            <a:ext cx="3037413" cy="464184"/>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1365" eaLnBrk="0" hangingPunct="0">
              <a:defRPr sz="1200" b="0">
                <a:latin typeface="Times New Roman" pitchFamily="18" charset="0"/>
              </a:defRPr>
            </a:lvl1pPr>
          </a:lstStyle>
          <a:p>
            <a:endParaRPr lang="en-US"/>
          </a:p>
        </p:txBody>
      </p:sp>
      <p:sp>
        <p:nvSpPr>
          <p:cNvPr id="26629" name="Rectangle 5"/>
          <p:cNvSpPr>
            <a:spLocks noGrp="1" noChangeArrowheads="1"/>
          </p:cNvSpPr>
          <p:nvPr>
            <p:ph type="sldNum" sz="quarter" idx="3"/>
          </p:nvPr>
        </p:nvSpPr>
        <p:spPr bwMode="auto">
          <a:xfrm>
            <a:off x="3972987" y="8832216"/>
            <a:ext cx="3037413" cy="464184"/>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1365" eaLnBrk="0" hangingPunct="0">
              <a:defRPr sz="1200" b="0">
                <a:latin typeface="Times New Roman" pitchFamily="18" charset="0"/>
              </a:defRPr>
            </a:lvl1pPr>
          </a:lstStyle>
          <a:p>
            <a:fld id="{60D0774F-FBBD-46FD-81D9-FEDC6E236F62}" type="slidenum">
              <a:rPr lang="en-US"/>
              <a:pPr/>
              <a:t>‹#›</a:t>
            </a:fld>
            <a:endParaRPr lang="en-US"/>
          </a:p>
        </p:txBody>
      </p:sp>
    </p:spTree>
    <p:extLst>
      <p:ext uri="{BB962C8B-B14F-4D97-AF65-F5344CB8AC3E}">
        <p14:creationId xmlns:p14="http://schemas.microsoft.com/office/powerpoint/2010/main" val="379269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7413" cy="464184"/>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1365" eaLnBrk="0" hangingPunct="0">
              <a:defRPr sz="1200" b="0">
                <a:latin typeface="Times New Roman" pitchFamily="18" charset="0"/>
              </a:defRPr>
            </a:lvl1pPr>
          </a:lstStyle>
          <a:p>
            <a:endParaRPr lang="en-US"/>
          </a:p>
        </p:txBody>
      </p:sp>
      <p:sp>
        <p:nvSpPr>
          <p:cNvPr id="24579" name="Rectangle 3"/>
          <p:cNvSpPr>
            <a:spLocks noGrp="1" noChangeArrowheads="1"/>
          </p:cNvSpPr>
          <p:nvPr>
            <p:ph type="dt" idx="1"/>
          </p:nvPr>
        </p:nvSpPr>
        <p:spPr bwMode="auto">
          <a:xfrm>
            <a:off x="3972987" y="0"/>
            <a:ext cx="3037413" cy="464184"/>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1365" eaLnBrk="0" hangingPunct="0">
              <a:defRPr sz="1200" b="0">
                <a:latin typeface="Times New Roman" pitchFamily="18" charset="0"/>
              </a:defRPr>
            </a:lvl1pPr>
          </a:lstStyle>
          <a:p>
            <a:endParaRPr lang="en-US"/>
          </a:p>
        </p:txBody>
      </p:sp>
      <p:sp>
        <p:nvSpPr>
          <p:cNvPr id="24580"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a:effectLst/>
        </p:spPr>
      </p:sp>
      <p:sp>
        <p:nvSpPr>
          <p:cNvPr id="24581" name="Rectangle 5"/>
          <p:cNvSpPr>
            <a:spLocks noGrp="1" noChangeArrowheads="1"/>
          </p:cNvSpPr>
          <p:nvPr>
            <p:ph type="body" sz="quarter" idx="3"/>
          </p:nvPr>
        </p:nvSpPr>
        <p:spPr bwMode="auto">
          <a:xfrm>
            <a:off x="933974" y="4416108"/>
            <a:ext cx="5142455" cy="4182427"/>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2" name="Rectangle 6"/>
          <p:cNvSpPr>
            <a:spLocks noGrp="1" noChangeArrowheads="1"/>
          </p:cNvSpPr>
          <p:nvPr>
            <p:ph type="ftr" sz="quarter" idx="4"/>
          </p:nvPr>
        </p:nvSpPr>
        <p:spPr bwMode="auto">
          <a:xfrm>
            <a:off x="0" y="8832216"/>
            <a:ext cx="3037413" cy="464184"/>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1365" eaLnBrk="0" hangingPunct="0">
              <a:defRPr sz="1200" b="0">
                <a:latin typeface="Times New Roman" pitchFamily="18" charset="0"/>
              </a:defRPr>
            </a:lvl1pPr>
          </a:lstStyle>
          <a:p>
            <a:endParaRPr lang="en-US"/>
          </a:p>
        </p:txBody>
      </p:sp>
      <p:sp>
        <p:nvSpPr>
          <p:cNvPr id="24583" name="Rectangle 7"/>
          <p:cNvSpPr>
            <a:spLocks noGrp="1" noChangeArrowheads="1"/>
          </p:cNvSpPr>
          <p:nvPr>
            <p:ph type="sldNum" sz="quarter" idx="5"/>
          </p:nvPr>
        </p:nvSpPr>
        <p:spPr bwMode="auto">
          <a:xfrm>
            <a:off x="3972987" y="8832216"/>
            <a:ext cx="3037413" cy="464184"/>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1365" eaLnBrk="0" hangingPunct="0">
              <a:defRPr sz="1200" b="0">
                <a:latin typeface="Times New Roman" pitchFamily="18" charset="0"/>
              </a:defRPr>
            </a:lvl1pPr>
          </a:lstStyle>
          <a:p>
            <a:fld id="{6EE440CE-A8E1-44F9-8446-146043BAAA88}" type="slidenum">
              <a:rPr lang="en-US"/>
              <a:pPr/>
              <a:t>‹#›</a:t>
            </a:fld>
            <a:endParaRPr lang="en-US"/>
          </a:p>
        </p:txBody>
      </p:sp>
    </p:spTree>
    <p:extLst>
      <p:ext uri="{BB962C8B-B14F-4D97-AF65-F5344CB8AC3E}">
        <p14:creationId xmlns:p14="http://schemas.microsoft.com/office/powerpoint/2010/main" val="10342788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E440CE-A8E1-44F9-8446-146043BAAA88}"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88" name="Rectangle 16"/>
          <p:cNvSpPr>
            <a:spLocks noGrp="1" noChangeArrowheads="1"/>
          </p:cNvSpPr>
          <p:nvPr>
            <p:ph type="ctrTitle" sz="quarter"/>
          </p:nvPr>
        </p:nvSpPr>
        <p:spPr>
          <a:xfrm>
            <a:off x="3251200" y="2133601"/>
            <a:ext cx="7416800" cy="1774825"/>
          </a:xfrm>
        </p:spPr>
        <p:txBody>
          <a:bodyPr/>
          <a:lstStyle>
            <a:lvl1pPr>
              <a:lnSpc>
                <a:spcPct val="100000"/>
              </a:lnSpc>
              <a:defRPr sz="4800"/>
            </a:lvl1pPr>
          </a:lstStyle>
          <a:p>
            <a:r>
              <a:rPr lang="en-US"/>
              <a:t>Click to edit Master title style</a:t>
            </a:r>
          </a:p>
        </p:txBody>
      </p:sp>
      <p:sp>
        <p:nvSpPr>
          <p:cNvPr id="3089" name="Rectangle 17"/>
          <p:cNvSpPr>
            <a:spLocks noGrp="1" noChangeArrowheads="1"/>
          </p:cNvSpPr>
          <p:nvPr>
            <p:ph type="subTitle" sz="quarter" idx="1"/>
          </p:nvPr>
        </p:nvSpPr>
        <p:spPr>
          <a:xfrm>
            <a:off x="3251200" y="3962400"/>
            <a:ext cx="7416800" cy="990600"/>
          </a:xfrm>
        </p:spPr>
        <p:txBody>
          <a:bodyPr/>
          <a:lstStyle>
            <a:lvl1pPr marL="0" indent="0">
              <a:buFontTx/>
              <a:buNone/>
              <a:defRPr/>
            </a:lvl1pPr>
          </a:lstStyle>
          <a:p>
            <a:r>
              <a:rPr lang="en-US"/>
              <a:t>Click to edit Master subtitle style</a:t>
            </a:r>
          </a:p>
        </p:txBody>
      </p:sp>
      <p:pic>
        <p:nvPicPr>
          <p:cNvPr id="3" name="Picture 2" descr="A blue triangle with black text&#10;&#10;Description automatically generated">
            <a:extLst>
              <a:ext uri="{FF2B5EF4-FFF2-40B4-BE49-F238E27FC236}">
                <a16:creationId xmlns:a16="http://schemas.microsoft.com/office/drawing/2014/main" id="{EBFDE97B-2192-FEC5-DC1E-45C328AD35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0800" y="6172200"/>
            <a:ext cx="1826456" cy="520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FF8442-17D1-4B00-B968-37AA91F7DF3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1000" y="274639"/>
            <a:ext cx="2616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274639"/>
            <a:ext cx="7645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8F2926-5275-4BAC-AD22-EC0959303B1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2FBB8D-1B53-4AC0-8889-D957DFE86271}"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FBB8D-1B53-4AC0-8889-D957DFE86271}"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FBB8D-1B53-4AC0-8889-D957DFE86271}"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2FBB8D-1B53-4AC0-8889-D957DFE86271}"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2FBB8D-1B53-4AC0-8889-D957DFE86271}" type="datetimeFigureOut">
              <a:rPr lang="en-US" smtClean="0"/>
              <a:pPr/>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2FBB8D-1B53-4AC0-8889-D957DFE86271}" type="datetimeFigureOut">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FBB8D-1B53-4AC0-8889-D957DFE86271}" type="datetimeFigureOut">
              <a:rPr lang="en-US" smtClean="0"/>
              <a:pPr/>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FBB8D-1B53-4AC0-8889-D957DFE86271}"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73447-5CC5-4DF4-9486-07DFB945ED1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FBB8D-1B53-4AC0-8889-D957DFE86271}"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FBB8D-1B53-4AC0-8889-D957DFE86271}"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FBB8D-1B53-4AC0-8889-D957DFE86271}"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2FBB8D-1B53-4AC0-8889-D957DFE86271}" type="datetimeFigureOut">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23566-CC75-4DC8-8AE9-DCC7B4EE009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C26ADA-6C09-4B12-BD7A-DFCDB4B0C07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1"/>
            <a:ext cx="477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1"/>
            <a:ext cx="477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9ADA9A-3244-418E-8E8B-3AF6E4A1F35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quarter"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ACE8CF7-47FE-46F9-B2E4-80FF653A684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quarter"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F973B38-DB7E-4B4D-92D1-34B5C85EB9A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3F0862E-2EFB-4957-8655-1F02069A0EB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512566-3A5C-4E86-925E-9CAFD4203E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A2BBEA-0CF0-484B-913C-604BFE8AC80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6" name="Rectangle 12"/>
          <p:cNvSpPr>
            <a:spLocks noGrp="1" noChangeArrowheads="1"/>
          </p:cNvSpPr>
          <p:nvPr>
            <p:ph type="title"/>
          </p:nvPr>
        </p:nvSpPr>
        <p:spPr bwMode="auto">
          <a:xfrm>
            <a:off x="1422400" y="274638"/>
            <a:ext cx="10464800" cy="11731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7" name="Rectangle 13"/>
          <p:cNvSpPr>
            <a:spLocks noGrp="1" noChangeArrowheads="1"/>
          </p:cNvSpPr>
          <p:nvPr>
            <p:ph type="body" idx="1"/>
          </p:nvPr>
        </p:nvSpPr>
        <p:spPr bwMode="auto">
          <a:xfrm>
            <a:off x="1422400" y="1600201"/>
            <a:ext cx="9753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quarter" idx="2"/>
          </p:nvPr>
        </p:nvSpPr>
        <p:spPr bwMode="auto">
          <a:xfrm>
            <a:off x="304800" y="6400801"/>
            <a:ext cx="2844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200" b="0">
                <a:solidFill>
                  <a:srgbClr val="000000"/>
                </a:solidFill>
                <a:latin typeface="+mn-lt"/>
              </a:defRPr>
            </a:lvl1pPr>
          </a:lstStyle>
          <a:p>
            <a:endParaRPr lang="en-US"/>
          </a:p>
        </p:txBody>
      </p:sp>
      <p:sp>
        <p:nvSpPr>
          <p:cNvPr id="1042" name="Rectangle 18"/>
          <p:cNvSpPr>
            <a:spLocks noGrp="1" noChangeArrowheads="1"/>
          </p:cNvSpPr>
          <p:nvPr>
            <p:ph type="ftr" sz="quarter" idx="3"/>
          </p:nvPr>
        </p:nvSpPr>
        <p:spPr bwMode="auto">
          <a:xfrm>
            <a:off x="3454400" y="6400801"/>
            <a:ext cx="6502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200" b="0">
                <a:solidFill>
                  <a:srgbClr val="000000"/>
                </a:solidFill>
                <a:latin typeface="+mn-lt"/>
              </a:defRPr>
            </a:lvl1pPr>
          </a:lstStyle>
          <a:p>
            <a:endParaRPr lang="en-US"/>
          </a:p>
        </p:txBody>
      </p:sp>
      <p:sp>
        <p:nvSpPr>
          <p:cNvPr id="1043" name="Rectangle 19"/>
          <p:cNvSpPr>
            <a:spLocks noGrp="1" noChangeArrowheads="1"/>
          </p:cNvSpPr>
          <p:nvPr>
            <p:ph type="sldNum" sz="quarter" idx="4"/>
          </p:nvPr>
        </p:nvSpPr>
        <p:spPr bwMode="auto">
          <a:xfrm>
            <a:off x="10261600" y="6400801"/>
            <a:ext cx="17272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200" b="0">
                <a:solidFill>
                  <a:srgbClr val="000000"/>
                </a:solidFill>
                <a:latin typeface="+mn-lt"/>
              </a:defRPr>
            </a:lvl1pPr>
          </a:lstStyle>
          <a:p>
            <a:fld id="{A1889D04-F40D-4DA5-A9F6-4146D770615E}" type="slidenum">
              <a:rPr lang="en-US"/>
              <a:pPr/>
              <a:t>‹#›</a:t>
            </a:fld>
            <a:endParaRPr lang="en-US"/>
          </a:p>
        </p:txBody>
      </p:sp>
      <p:pic>
        <p:nvPicPr>
          <p:cNvPr id="2" name="Picture 1">
            <a:extLst>
              <a:ext uri="{FF2B5EF4-FFF2-40B4-BE49-F238E27FC236}">
                <a16:creationId xmlns:a16="http://schemas.microsoft.com/office/drawing/2014/main" id="{DB3250DE-E455-29BB-FEC2-7BD37A9DBCCA}"/>
              </a:ext>
            </a:extLst>
          </p:cNvPr>
          <p:cNvPicPr>
            <a:picLocks noChangeAspect="1"/>
          </p:cNvPicPr>
          <p:nvPr userDrawn="1"/>
        </p:nvPicPr>
        <p:blipFill>
          <a:blip r:embed="rId14"/>
          <a:stretch>
            <a:fillRect/>
          </a:stretch>
        </p:blipFill>
        <p:spPr>
          <a:xfrm>
            <a:off x="10131373" y="6104985"/>
            <a:ext cx="2060627" cy="749873"/>
          </a:xfrm>
          <a:prstGeom prst="rect">
            <a:avLst/>
          </a:prstGeom>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80000"/>
        </a:lnSpc>
        <a:spcBef>
          <a:spcPct val="0"/>
        </a:spcBef>
        <a:spcAft>
          <a:spcPct val="0"/>
        </a:spcAft>
        <a:defRPr sz="4000">
          <a:solidFill>
            <a:srgbClr val="000000"/>
          </a:solidFill>
          <a:latin typeface="+mj-lt"/>
          <a:ea typeface="+mj-ea"/>
          <a:cs typeface="+mj-cs"/>
        </a:defRPr>
      </a:lvl1pPr>
      <a:lvl2pPr algn="l" rtl="0" eaLnBrk="1" fontAlgn="base" hangingPunct="1">
        <a:lnSpc>
          <a:spcPct val="80000"/>
        </a:lnSpc>
        <a:spcBef>
          <a:spcPct val="0"/>
        </a:spcBef>
        <a:spcAft>
          <a:spcPct val="0"/>
        </a:spcAft>
        <a:defRPr sz="4000">
          <a:solidFill>
            <a:srgbClr val="000000"/>
          </a:solidFill>
          <a:latin typeface="Garamond" pitchFamily="18" charset="0"/>
        </a:defRPr>
      </a:lvl2pPr>
      <a:lvl3pPr algn="l" rtl="0" eaLnBrk="1" fontAlgn="base" hangingPunct="1">
        <a:lnSpc>
          <a:spcPct val="80000"/>
        </a:lnSpc>
        <a:spcBef>
          <a:spcPct val="0"/>
        </a:spcBef>
        <a:spcAft>
          <a:spcPct val="0"/>
        </a:spcAft>
        <a:defRPr sz="4000">
          <a:solidFill>
            <a:srgbClr val="000000"/>
          </a:solidFill>
          <a:latin typeface="Garamond" pitchFamily="18" charset="0"/>
        </a:defRPr>
      </a:lvl3pPr>
      <a:lvl4pPr algn="l" rtl="0" eaLnBrk="1" fontAlgn="base" hangingPunct="1">
        <a:lnSpc>
          <a:spcPct val="80000"/>
        </a:lnSpc>
        <a:spcBef>
          <a:spcPct val="0"/>
        </a:spcBef>
        <a:spcAft>
          <a:spcPct val="0"/>
        </a:spcAft>
        <a:defRPr sz="4000">
          <a:solidFill>
            <a:srgbClr val="000000"/>
          </a:solidFill>
          <a:latin typeface="Garamond" pitchFamily="18" charset="0"/>
        </a:defRPr>
      </a:lvl4pPr>
      <a:lvl5pPr algn="l" rtl="0" eaLnBrk="1" fontAlgn="base" hangingPunct="1">
        <a:lnSpc>
          <a:spcPct val="80000"/>
        </a:lnSpc>
        <a:spcBef>
          <a:spcPct val="0"/>
        </a:spcBef>
        <a:spcAft>
          <a:spcPct val="0"/>
        </a:spcAft>
        <a:defRPr sz="4000">
          <a:solidFill>
            <a:srgbClr val="000000"/>
          </a:solidFill>
          <a:latin typeface="Garamond" pitchFamily="18" charset="0"/>
        </a:defRPr>
      </a:lvl5pPr>
      <a:lvl6pPr marL="457200" algn="l" rtl="0" eaLnBrk="1" fontAlgn="base" hangingPunct="1">
        <a:lnSpc>
          <a:spcPct val="80000"/>
        </a:lnSpc>
        <a:spcBef>
          <a:spcPct val="0"/>
        </a:spcBef>
        <a:spcAft>
          <a:spcPct val="0"/>
        </a:spcAft>
        <a:defRPr sz="4000">
          <a:solidFill>
            <a:srgbClr val="000000"/>
          </a:solidFill>
          <a:latin typeface="Garamond" pitchFamily="18" charset="0"/>
        </a:defRPr>
      </a:lvl6pPr>
      <a:lvl7pPr marL="914400" algn="l" rtl="0" eaLnBrk="1" fontAlgn="base" hangingPunct="1">
        <a:lnSpc>
          <a:spcPct val="80000"/>
        </a:lnSpc>
        <a:spcBef>
          <a:spcPct val="0"/>
        </a:spcBef>
        <a:spcAft>
          <a:spcPct val="0"/>
        </a:spcAft>
        <a:defRPr sz="4000">
          <a:solidFill>
            <a:srgbClr val="000000"/>
          </a:solidFill>
          <a:latin typeface="Garamond" pitchFamily="18" charset="0"/>
        </a:defRPr>
      </a:lvl7pPr>
      <a:lvl8pPr marL="1371600" algn="l" rtl="0" eaLnBrk="1" fontAlgn="base" hangingPunct="1">
        <a:lnSpc>
          <a:spcPct val="80000"/>
        </a:lnSpc>
        <a:spcBef>
          <a:spcPct val="0"/>
        </a:spcBef>
        <a:spcAft>
          <a:spcPct val="0"/>
        </a:spcAft>
        <a:defRPr sz="4000">
          <a:solidFill>
            <a:srgbClr val="000000"/>
          </a:solidFill>
          <a:latin typeface="Garamond" pitchFamily="18" charset="0"/>
        </a:defRPr>
      </a:lvl8pPr>
      <a:lvl9pPr marL="1828800" algn="l" rtl="0" eaLnBrk="1" fontAlgn="base" hangingPunct="1">
        <a:lnSpc>
          <a:spcPct val="80000"/>
        </a:lnSpc>
        <a:spcBef>
          <a:spcPct val="0"/>
        </a:spcBef>
        <a:spcAft>
          <a:spcPct val="0"/>
        </a:spcAft>
        <a:defRPr sz="4000">
          <a:solidFill>
            <a:srgbClr val="000000"/>
          </a:solidFill>
          <a:latin typeface="Garamond" pitchFamily="18" charset="0"/>
        </a:defRPr>
      </a:lvl9pPr>
    </p:titleStyle>
    <p:bodyStyle>
      <a:lvl1pPr marL="342900" indent="-342900" algn="l" rtl="0" eaLnBrk="1" fontAlgn="base" hangingPunct="1">
        <a:spcBef>
          <a:spcPct val="60000"/>
        </a:spcBef>
        <a:spcAft>
          <a:spcPct val="0"/>
        </a:spcAft>
        <a:buClr>
          <a:srgbClr val="000000"/>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Font typeface="Garamond" pitchFamily="18" charset="0"/>
        <a:buChar char="−"/>
        <a:defRPr sz="2400">
          <a:solidFill>
            <a:srgbClr val="000000"/>
          </a:solidFill>
          <a:latin typeface="+mn-lt"/>
        </a:defRPr>
      </a:lvl2pPr>
      <a:lvl3pPr marL="1143000" indent="-228600" algn="l" rtl="0" eaLnBrk="1" fontAlgn="base" hangingPunct="1">
        <a:spcBef>
          <a:spcPct val="20000"/>
        </a:spcBef>
        <a:spcAft>
          <a:spcPct val="0"/>
        </a:spcAft>
        <a:buClr>
          <a:srgbClr val="000000"/>
        </a:buClr>
        <a:buChar char="•"/>
        <a:defRPr sz="2000">
          <a:solidFill>
            <a:srgbClr val="000000"/>
          </a:solidFill>
          <a:latin typeface="+mn-lt"/>
        </a:defRPr>
      </a:lvl3pPr>
      <a:lvl4pPr marL="1600200" indent="-228600" algn="l" rtl="0" eaLnBrk="1" fontAlgn="base" hangingPunct="1">
        <a:spcBef>
          <a:spcPct val="20000"/>
        </a:spcBef>
        <a:spcAft>
          <a:spcPct val="0"/>
        </a:spcAft>
        <a:buClr>
          <a:srgbClr val="000000"/>
        </a:buClr>
        <a:buFont typeface="Garamond" pitchFamily="18" charset="0"/>
        <a:buChar char="−"/>
        <a:defRPr sz="1600">
          <a:solidFill>
            <a:srgbClr val="000000"/>
          </a:solidFill>
          <a:latin typeface="+mn-lt"/>
        </a:defRPr>
      </a:lvl4pPr>
      <a:lvl5pPr marL="2057400" indent="-228600" algn="l" rtl="0" eaLnBrk="1" fontAlgn="base" hangingPunct="1">
        <a:spcBef>
          <a:spcPct val="20000"/>
        </a:spcBef>
        <a:spcAft>
          <a:spcPct val="0"/>
        </a:spcAft>
        <a:buClr>
          <a:srgbClr val="000000"/>
        </a:buClr>
        <a:buChar char="•"/>
        <a:defRPr sz="1600">
          <a:solidFill>
            <a:srgbClr val="000000"/>
          </a:solidFill>
          <a:latin typeface="+mn-lt"/>
        </a:defRPr>
      </a:lvl5pPr>
      <a:lvl6pPr marL="2514600" indent="-228600" algn="l" rtl="0" eaLnBrk="1" fontAlgn="base" hangingPunct="1">
        <a:spcBef>
          <a:spcPct val="20000"/>
        </a:spcBef>
        <a:spcAft>
          <a:spcPct val="0"/>
        </a:spcAft>
        <a:buClr>
          <a:srgbClr val="000000"/>
        </a:buClr>
        <a:buChar char="•"/>
        <a:defRPr sz="1600">
          <a:solidFill>
            <a:srgbClr val="000000"/>
          </a:solidFill>
          <a:latin typeface="+mn-lt"/>
        </a:defRPr>
      </a:lvl6pPr>
      <a:lvl7pPr marL="2971800" indent="-228600" algn="l" rtl="0" eaLnBrk="1" fontAlgn="base" hangingPunct="1">
        <a:spcBef>
          <a:spcPct val="20000"/>
        </a:spcBef>
        <a:spcAft>
          <a:spcPct val="0"/>
        </a:spcAft>
        <a:buClr>
          <a:srgbClr val="000000"/>
        </a:buClr>
        <a:buChar char="•"/>
        <a:defRPr sz="1600">
          <a:solidFill>
            <a:srgbClr val="000000"/>
          </a:solidFill>
          <a:latin typeface="+mn-lt"/>
        </a:defRPr>
      </a:lvl7pPr>
      <a:lvl8pPr marL="3429000" indent="-228600" algn="l" rtl="0" eaLnBrk="1" fontAlgn="base" hangingPunct="1">
        <a:spcBef>
          <a:spcPct val="20000"/>
        </a:spcBef>
        <a:spcAft>
          <a:spcPct val="0"/>
        </a:spcAft>
        <a:buClr>
          <a:srgbClr val="000000"/>
        </a:buClr>
        <a:buChar char="•"/>
        <a:defRPr sz="1600">
          <a:solidFill>
            <a:srgbClr val="000000"/>
          </a:solidFill>
          <a:latin typeface="+mn-lt"/>
        </a:defRPr>
      </a:lvl8pPr>
      <a:lvl9pPr marL="3886200" indent="-228600" algn="l" rtl="0" eaLnBrk="1" fontAlgn="base" hangingPunct="1">
        <a:spcBef>
          <a:spcPct val="20000"/>
        </a:spcBef>
        <a:spcAft>
          <a:spcPct val="0"/>
        </a:spcAft>
        <a:buClr>
          <a:srgbClr val="000000"/>
        </a:buClr>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FBB8D-1B53-4AC0-8889-D957DFE86271}" type="datetimeFigureOut">
              <a:rPr lang="en-US" smtClean="0"/>
              <a:pPr/>
              <a:t>3/19/2024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23566-CC75-4DC8-8AE9-DCC7B4EE009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torymaps.arcgis.com/stories/b87eaad844b94f7f9fa448f61883ea6b"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mailto:fbryan@gmrc.ga.gov" TargetMode="External"/><Relationship Id="rId2" Type="http://schemas.openxmlformats.org/officeDocument/2006/relationships/hyperlink" Target="http://www.gmrc.g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ctrTitle" sz="quarter"/>
          </p:nvPr>
        </p:nvSpPr>
        <p:spPr>
          <a:xfrm>
            <a:off x="1905000" y="1066800"/>
            <a:ext cx="8610600" cy="1524001"/>
          </a:xfrm>
        </p:spPr>
        <p:txBody>
          <a:bodyPr/>
          <a:lstStyle/>
          <a:p>
            <a:pPr>
              <a:spcBef>
                <a:spcPts val="600"/>
              </a:spcBef>
              <a:spcAft>
                <a:spcPts val="600"/>
              </a:spcAft>
            </a:pPr>
            <a:r>
              <a:rPr lang="en-US" sz="4000" b="1" dirty="0"/>
              <a:t>How GIS Mapping Helped Respond to EPA Regulations</a:t>
            </a:r>
          </a:p>
        </p:txBody>
      </p:sp>
      <p:sp>
        <p:nvSpPr>
          <p:cNvPr id="4103" name="Rectangle 7"/>
          <p:cNvSpPr>
            <a:spLocks noGrp="1" noChangeArrowheads="1"/>
          </p:cNvSpPr>
          <p:nvPr>
            <p:ph type="subTitle" sz="quarter" idx="1"/>
          </p:nvPr>
        </p:nvSpPr>
        <p:spPr>
          <a:xfrm>
            <a:off x="1905000" y="3124200"/>
            <a:ext cx="6781800" cy="2971800"/>
          </a:xfrm>
        </p:spPr>
        <p:txBody>
          <a:bodyPr/>
          <a:lstStyle/>
          <a:p>
            <a:pPr algn="ctr"/>
            <a:endParaRPr lang="en-US" sz="2400" b="1" dirty="0"/>
          </a:p>
          <a:p>
            <a:pPr>
              <a:spcBef>
                <a:spcPts val="300"/>
              </a:spcBef>
            </a:pPr>
            <a:r>
              <a:rPr lang="en-US" sz="2400" b="1" dirty="0"/>
              <a:t>NADO – DDAA 2024 Washington Conference</a:t>
            </a:r>
          </a:p>
          <a:p>
            <a:pPr>
              <a:spcBef>
                <a:spcPts val="300"/>
              </a:spcBef>
            </a:pPr>
            <a:r>
              <a:rPr lang="en-US" sz="2400" b="1" dirty="0"/>
              <a:t>March 12, 2024</a:t>
            </a:r>
          </a:p>
          <a:p>
            <a:pPr>
              <a:spcBef>
                <a:spcPts val="300"/>
              </a:spcBef>
            </a:pPr>
            <a:endParaRPr lang="en-US" sz="2400" b="1" dirty="0"/>
          </a:p>
          <a:p>
            <a:pPr>
              <a:spcBef>
                <a:spcPts val="300"/>
              </a:spcBef>
            </a:pPr>
            <a:r>
              <a:rPr lang="en-US" sz="2400" b="1" dirty="0"/>
              <a:t>Faith Bryan, GISP</a:t>
            </a:r>
          </a:p>
          <a:p>
            <a:pPr>
              <a:spcBef>
                <a:spcPts val="300"/>
              </a:spcBef>
            </a:pPr>
            <a:r>
              <a:rPr lang="en-US" sz="2400" b="1" dirty="0"/>
              <a:t>Georgia Mountains Regional Commission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47536C-F26F-0FD7-7A07-D42DE6556208}"/>
              </a:ext>
            </a:extLst>
          </p:cNvPr>
          <p:cNvSpPr txBox="1"/>
          <p:nvPr/>
        </p:nvSpPr>
        <p:spPr>
          <a:xfrm>
            <a:off x="2209800" y="5955268"/>
            <a:ext cx="7620000" cy="369332"/>
          </a:xfrm>
          <a:prstGeom prst="rect">
            <a:avLst/>
          </a:prstGeom>
          <a:noFill/>
        </p:spPr>
        <p:txBody>
          <a:bodyPr wrap="square" rtlCol="0">
            <a:spAutoFit/>
          </a:bodyPr>
          <a:lstStyle/>
          <a:p>
            <a:r>
              <a:rPr lang="en-US" sz="1800" u="sng">
                <a:solidFill>
                  <a:srgbClr val="0563C1"/>
                </a:solidFill>
                <a:effectLst/>
                <a:latin typeface="Calibri" panose="020F0502020204030204" pitchFamily="34" charset="0"/>
                <a:ea typeface="Aptos" panose="020B0004020202020204" pitchFamily="34" charset="0"/>
                <a:hlinkClick r:id="rId2"/>
              </a:rPr>
              <a:t>https://storymaps.arcgis.com/stories/b87eaad844b94f7f9fa448f61883ea6b</a:t>
            </a:r>
            <a:endParaRPr lang="en-US" dirty="0"/>
          </a:p>
        </p:txBody>
      </p:sp>
      <p:pic>
        <p:nvPicPr>
          <p:cNvPr id="6" name="Picture 5">
            <a:extLst>
              <a:ext uri="{FF2B5EF4-FFF2-40B4-BE49-F238E27FC236}">
                <a16:creationId xmlns:a16="http://schemas.microsoft.com/office/drawing/2014/main" id="{6DB1449F-8485-7F51-6C7D-33E037E9DA21}"/>
              </a:ext>
            </a:extLst>
          </p:cNvPr>
          <p:cNvPicPr>
            <a:picLocks noChangeAspect="1"/>
          </p:cNvPicPr>
          <p:nvPr/>
        </p:nvPicPr>
        <p:blipFill rotWithShape="1">
          <a:blip r:embed="rId3"/>
          <a:srcRect l="56016" t="11539" r="6016" b="4722"/>
          <a:stretch/>
        </p:blipFill>
        <p:spPr>
          <a:xfrm>
            <a:off x="1305643" y="152400"/>
            <a:ext cx="9213427" cy="5715000"/>
          </a:xfrm>
          <a:prstGeom prst="rect">
            <a:avLst/>
          </a:prstGeom>
        </p:spPr>
      </p:pic>
    </p:spTree>
    <p:extLst>
      <p:ext uri="{BB962C8B-B14F-4D97-AF65-F5344CB8AC3E}">
        <p14:creationId xmlns:p14="http://schemas.microsoft.com/office/powerpoint/2010/main" val="338153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08B05-7D19-C045-E170-4673082E2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149A9-8183-C08C-E666-7F4B741A7BB0}"/>
              </a:ext>
            </a:extLst>
          </p:cNvPr>
          <p:cNvSpPr>
            <a:spLocks noGrp="1"/>
          </p:cNvSpPr>
          <p:nvPr>
            <p:ph type="title"/>
          </p:nvPr>
        </p:nvSpPr>
        <p:spPr>
          <a:xfrm>
            <a:off x="1905000" y="228600"/>
            <a:ext cx="7848600" cy="1173162"/>
          </a:xfrm>
        </p:spPr>
        <p:txBody>
          <a:bodyPr/>
          <a:lstStyle/>
          <a:p>
            <a:pPr algn="ctr"/>
            <a:r>
              <a:rPr lang="en-US" b="1" dirty="0"/>
              <a:t>City of Dahlonega</a:t>
            </a:r>
            <a:br>
              <a:rPr lang="en-US" b="1" dirty="0"/>
            </a:br>
            <a:r>
              <a:rPr lang="en-US" b="1" dirty="0"/>
              <a:t>Water/Sewer/Storm Water Project</a:t>
            </a:r>
          </a:p>
        </p:txBody>
      </p:sp>
      <p:sp>
        <p:nvSpPr>
          <p:cNvPr id="5" name="Content Placeholder 4">
            <a:extLst>
              <a:ext uri="{FF2B5EF4-FFF2-40B4-BE49-F238E27FC236}">
                <a16:creationId xmlns:a16="http://schemas.microsoft.com/office/drawing/2014/main" id="{BA802004-111F-7031-9966-F4ED46D0E82C}"/>
              </a:ext>
            </a:extLst>
          </p:cNvPr>
          <p:cNvSpPr>
            <a:spLocks noGrp="1"/>
          </p:cNvSpPr>
          <p:nvPr>
            <p:ph idx="1"/>
          </p:nvPr>
        </p:nvSpPr>
        <p:spPr>
          <a:xfrm>
            <a:off x="685800" y="1600200"/>
            <a:ext cx="10439400" cy="4525963"/>
          </a:xfrm>
        </p:spPr>
        <p:txBody>
          <a:bodyPr/>
          <a:lstStyle/>
          <a:p>
            <a:pPr marL="457200" lvl="2" indent="0" algn="l">
              <a:lnSpc>
                <a:spcPct val="160000"/>
              </a:lnSpc>
              <a:spcBef>
                <a:spcPts val="0"/>
              </a:spcBef>
              <a:buNone/>
              <a:defRPr/>
            </a:pPr>
            <a:r>
              <a:rPr lang="en-US" sz="2800" b="1" dirty="0"/>
              <a:t>Phase II – Field Data Collecti</a:t>
            </a:r>
            <a:r>
              <a:rPr lang="en-US" sz="2400" b="1" dirty="0"/>
              <a:t>on (February 2021 through January 2023)</a:t>
            </a:r>
            <a:endParaRPr lang="en-US" sz="2400" b="1" i="1" dirty="0">
              <a:solidFill>
                <a:sysClr val="windowText" lastClr="000000"/>
              </a:solidFill>
              <a:ea typeface="Cambria" panose="02040503050406030204" pitchFamily="18" charset="0"/>
            </a:endParaRPr>
          </a:p>
          <a:p>
            <a:pPr marL="457200" lvl="3" indent="0" algn="l">
              <a:lnSpc>
                <a:spcPct val="160000"/>
              </a:lnSpc>
              <a:spcBef>
                <a:spcPts val="0"/>
              </a:spcBef>
              <a:buNone/>
              <a:defRPr/>
            </a:pPr>
            <a:r>
              <a:rPr kumimoji="0" lang="en-US" sz="2400" b="1" u="none" strike="noStrike" kern="1200" cap="none" spc="0" normalizeH="0" baseline="0" noProof="0" dirty="0">
                <a:ln>
                  <a:noFill/>
                </a:ln>
                <a:solidFill>
                  <a:sysClr val="windowText" lastClr="000000"/>
                </a:solidFill>
                <a:effectLst/>
                <a:uLnTx/>
                <a:uFillTx/>
                <a:ea typeface="Cambria" panose="02040503050406030204" pitchFamily="18" charset="0"/>
              </a:rPr>
              <a:t>Water System </a:t>
            </a:r>
          </a:p>
          <a:p>
            <a:pPr marL="742950" lvl="3" indent="-285750" algn="l">
              <a:lnSpc>
                <a:spcPct val="160000"/>
              </a:lnSpc>
              <a:spcBef>
                <a:spcPts val="0"/>
              </a:spcBef>
              <a:buFont typeface="Arial" panose="020B0604020202020204" pitchFamily="34" charset="0"/>
              <a:buChar char="•"/>
              <a:defRPr/>
            </a:pPr>
            <a:r>
              <a:rPr lang="en-US" sz="2400" b="1" dirty="0">
                <a:solidFill>
                  <a:sysClr val="windowText" lastClr="000000"/>
                </a:solidFill>
                <a:ea typeface="Cambria" panose="02040503050406030204" pitchFamily="18" charset="0"/>
              </a:rPr>
              <a:t>Fire Hydrants (428)</a:t>
            </a:r>
          </a:p>
          <a:p>
            <a:pPr marL="742950" lvl="3" indent="-285750" algn="l">
              <a:lnSpc>
                <a:spcPct val="160000"/>
              </a:lnSpc>
              <a:spcBef>
                <a:spcPts val="0"/>
              </a:spcBef>
              <a:buFont typeface="Arial" panose="020B0604020202020204" pitchFamily="34" charset="0"/>
              <a:buChar char="•"/>
              <a:defRPr/>
            </a:pPr>
            <a:r>
              <a:rPr kumimoji="0" lang="en-US" sz="2400" b="1" u="none" strike="noStrike" kern="1200" cap="none" spc="0" normalizeH="0" baseline="0" noProof="0" dirty="0">
                <a:ln>
                  <a:noFill/>
                </a:ln>
                <a:solidFill>
                  <a:sysClr val="windowText" lastClr="000000"/>
                </a:solidFill>
                <a:effectLst/>
                <a:uLnTx/>
                <a:uFillTx/>
                <a:ea typeface="Cambria" panose="02040503050406030204" pitchFamily="18" charset="0"/>
              </a:rPr>
              <a:t>Water Valves (883)</a:t>
            </a:r>
          </a:p>
          <a:p>
            <a:pPr marL="742950" lvl="3" indent="-285750" algn="l">
              <a:lnSpc>
                <a:spcPct val="160000"/>
              </a:lnSpc>
              <a:spcBef>
                <a:spcPts val="0"/>
              </a:spcBef>
              <a:buFont typeface="Arial" panose="020B0604020202020204" pitchFamily="34" charset="0"/>
              <a:buChar char="•"/>
              <a:defRPr/>
            </a:pPr>
            <a:r>
              <a:rPr lang="en-US" sz="2400" b="1" dirty="0">
                <a:solidFill>
                  <a:sysClr val="windowText" lastClr="000000"/>
                </a:solidFill>
                <a:ea typeface="Cambria" panose="02040503050406030204" pitchFamily="18" charset="0"/>
              </a:rPr>
              <a:t>Water Meters (1452)</a:t>
            </a:r>
          </a:p>
          <a:p>
            <a:pPr marL="742950" lvl="3" indent="-285750" algn="l">
              <a:lnSpc>
                <a:spcPct val="160000"/>
              </a:lnSpc>
              <a:spcBef>
                <a:spcPts val="0"/>
              </a:spcBef>
              <a:buFont typeface="Arial" panose="020B0604020202020204" pitchFamily="34" charset="0"/>
              <a:buChar char="•"/>
              <a:defRPr/>
            </a:pPr>
            <a:r>
              <a:rPr lang="en-US" sz="2400" b="1" dirty="0">
                <a:solidFill>
                  <a:sysClr val="windowText" lastClr="000000"/>
                </a:solidFill>
                <a:ea typeface="Cambria" panose="02040503050406030204" pitchFamily="18" charset="0"/>
              </a:rPr>
              <a:t>Water Lines (In-office created and attributed)</a:t>
            </a:r>
          </a:p>
          <a:p>
            <a:pPr marL="0" indent="0">
              <a:buNone/>
            </a:pPr>
            <a:endParaRPr lang="en-US" sz="2400" b="1" dirty="0"/>
          </a:p>
          <a:p>
            <a:pPr marL="914400" lvl="2" indent="0">
              <a:buNone/>
            </a:pPr>
            <a:endParaRPr lang="en-US" b="1" dirty="0"/>
          </a:p>
        </p:txBody>
      </p:sp>
      <p:pic>
        <p:nvPicPr>
          <p:cNvPr id="3" name="Picture 2">
            <a:extLst>
              <a:ext uri="{FF2B5EF4-FFF2-40B4-BE49-F238E27FC236}">
                <a16:creationId xmlns:a16="http://schemas.microsoft.com/office/drawing/2014/main" id="{97D2D1A2-5D9C-6A86-07D8-0A60D591CAFC}"/>
              </a:ext>
            </a:extLst>
          </p:cNvPr>
          <p:cNvPicPr>
            <a:picLocks noChangeAspect="1"/>
          </p:cNvPicPr>
          <p:nvPr/>
        </p:nvPicPr>
        <p:blipFill>
          <a:blip r:embed="rId2"/>
          <a:stretch>
            <a:fillRect/>
          </a:stretch>
        </p:blipFill>
        <p:spPr>
          <a:xfrm>
            <a:off x="7772400" y="2819400"/>
            <a:ext cx="3886200" cy="2914650"/>
          </a:xfrm>
          <a:prstGeom prst="rect">
            <a:avLst/>
          </a:prstGeom>
        </p:spPr>
      </p:pic>
    </p:spTree>
    <p:extLst>
      <p:ext uri="{BB962C8B-B14F-4D97-AF65-F5344CB8AC3E}">
        <p14:creationId xmlns:p14="http://schemas.microsoft.com/office/powerpoint/2010/main" val="213659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CF51BD1C-59DD-D8C2-8301-120094AE9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859161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BCE86-2F7B-E87F-7D30-033A5795C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0592D-13E1-50F9-1000-634770D074D2}"/>
              </a:ext>
            </a:extLst>
          </p:cNvPr>
          <p:cNvSpPr>
            <a:spLocks noGrp="1"/>
          </p:cNvSpPr>
          <p:nvPr>
            <p:ph type="title"/>
          </p:nvPr>
        </p:nvSpPr>
        <p:spPr>
          <a:xfrm>
            <a:off x="1905000" y="228600"/>
            <a:ext cx="7848600" cy="1173162"/>
          </a:xfrm>
        </p:spPr>
        <p:txBody>
          <a:bodyPr/>
          <a:lstStyle/>
          <a:p>
            <a:pPr algn="ctr"/>
            <a:r>
              <a:rPr lang="en-US" b="1" dirty="0"/>
              <a:t>City of Dahlonega</a:t>
            </a:r>
            <a:br>
              <a:rPr lang="en-US" b="1" dirty="0"/>
            </a:br>
            <a:r>
              <a:rPr lang="en-US" b="1" dirty="0"/>
              <a:t>Water/Sewer/Storm Water Project</a:t>
            </a:r>
          </a:p>
        </p:txBody>
      </p:sp>
      <p:sp>
        <p:nvSpPr>
          <p:cNvPr id="5" name="Content Placeholder 4">
            <a:extLst>
              <a:ext uri="{FF2B5EF4-FFF2-40B4-BE49-F238E27FC236}">
                <a16:creationId xmlns:a16="http://schemas.microsoft.com/office/drawing/2014/main" id="{C84E0EBD-9F7F-71D7-3DDA-6B500485C5ED}"/>
              </a:ext>
            </a:extLst>
          </p:cNvPr>
          <p:cNvSpPr>
            <a:spLocks noGrp="1"/>
          </p:cNvSpPr>
          <p:nvPr>
            <p:ph idx="1"/>
          </p:nvPr>
        </p:nvSpPr>
        <p:spPr/>
        <p:txBody>
          <a:bodyPr/>
          <a:lstStyle/>
          <a:p>
            <a:pPr marL="457200" lvl="2" indent="0" algn="l">
              <a:lnSpc>
                <a:spcPct val="160000"/>
              </a:lnSpc>
              <a:spcBef>
                <a:spcPts val="0"/>
              </a:spcBef>
              <a:buNone/>
              <a:defRPr/>
            </a:pPr>
            <a:r>
              <a:rPr lang="en-US" sz="2800" b="1" dirty="0"/>
              <a:t>Phase II – Field Data Collection</a:t>
            </a:r>
            <a:endParaRPr lang="en-US" sz="2800" b="1" dirty="0">
              <a:solidFill>
                <a:sysClr val="windowText" lastClr="000000"/>
              </a:solidFill>
              <a:ea typeface="Cambria" panose="02040503050406030204" pitchFamily="18" charset="0"/>
            </a:endParaRPr>
          </a:p>
          <a:p>
            <a:pPr marL="457200" lvl="3" indent="0" algn="l">
              <a:lnSpc>
                <a:spcPct val="160000"/>
              </a:lnSpc>
              <a:spcBef>
                <a:spcPts val="0"/>
              </a:spcBef>
              <a:buNone/>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Sewer System</a:t>
            </a:r>
          </a:p>
          <a:p>
            <a:pPr marL="742950" lvl="3" indent="-285750">
              <a:lnSpc>
                <a:spcPct val="160000"/>
              </a:lnSpc>
              <a:spcBef>
                <a:spcPts val="0"/>
              </a:spcBef>
              <a:buFont typeface="Arial" panose="020B0604020202020204" pitchFamily="34" charset="0"/>
              <a:buChar char="•"/>
              <a:defRPr/>
            </a:pPr>
            <a:r>
              <a:rPr lang="en-US" sz="2000" b="1" dirty="0">
                <a:solidFill>
                  <a:sysClr val="windowText" lastClr="000000"/>
                </a:solidFill>
                <a:ea typeface="Cambria" panose="02040503050406030204" pitchFamily="18" charset="0"/>
              </a:rPr>
              <a:t>Manholes (725)</a:t>
            </a:r>
          </a:p>
          <a:p>
            <a:pPr marL="742950" lvl="3" indent="-285750">
              <a:lnSpc>
                <a:spcPct val="160000"/>
              </a:lnSpc>
              <a:spcBef>
                <a:spcPts val="0"/>
              </a:spcBef>
              <a:buFont typeface="Arial" panose="020B0604020202020204" pitchFamily="34" charset="0"/>
              <a:buChar char="•"/>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Sewer cleanout</a:t>
            </a:r>
          </a:p>
          <a:p>
            <a:pPr marL="742950" lvl="3" indent="-285750">
              <a:lnSpc>
                <a:spcPct val="160000"/>
              </a:lnSpc>
              <a:spcBef>
                <a:spcPts val="0"/>
              </a:spcBef>
              <a:buFont typeface="Arial" panose="020B0604020202020204" pitchFamily="34" charset="0"/>
              <a:buChar char="•"/>
              <a:defRPr/>
            </a:pPr>
            <a:r>
              <a:rPr lang="en-US" sz="2000" b="1" dirty="0">
                <a:solidFill>
                  <a:sysClr val="windowText" lastClr="000000"/>
                </a:solidFill>
                <a:ea typeface="Cambria" panose="02040503050406030204" pitchFamily="18" charset="0"/>
              </a:rPr>
              <a:t>Sewer Valves (59)</a:t>
            </a:r>
          </a:p>
          <a:p>
            <a:pPr marL="742950" lvl="3" indent="-285750">
              <a:lnSpc>
                <a:spcPct val="160000"/>
              </a:lnSpc>
              <a:spcBef>
                <a:spcPts val="0"/>
              </a:spcBef>
              <a:buFont typeface="Arial" panose="020B0604020202020204" pitchFamily="34" charset="0"/>
              <a:buChar char="•"/>
              <a:defRPr/>
            </a:pPr>
            <a:r>
              <a:rPr lang="en-US" sz="2000" b="1" dirty="0">
                <a:solidFill>
                  <a:sysClr val="windowText" lastClr="000000"/>
                </a:solidFill>
                <a:ea typeface="Cambria" panose="02040503050406030204" pitchFamily="18" charset="0"/>
              </a:rPr>
              <a:t>Grinder Pump Locations (Converted from address list)</a:t>
            </a:r>
          </a:p>
          <a:p>
            <a:pPr marL="742950" lvl="3" indent="-285750">
              <a:lnSpc>
                <a:spcPct val="160000"/>
              </a:lnSpc>
              <a:spcBef>
                <a:spcPts val="0"/>
              </a:spcBef>
              <a:buFont typeface="Arial" panose="020B0604020202020204" pitchFamily="34" charset="0"/>
              <a:buChar char="•"/>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Sewer Lines (In-office created and attributed)</a:t>
            </a:r>
          </a:p>
          <a:p>
            <a:endParaRPr lang="en-US" b="1" dirty="0"/>
          </a:p>
          <a:p>
            <a:pPr marL="914400" lvl="2" indent="0">
              <a:buNone/>
            </a:pPr>
            <a:endParaRPr lang="en-US" b="1" dirty="0"/>
          </a:p>
        </p:txBody>
      </p:sp>
      <p:pic>
        <p:nvPicPr>
          <p:cNvPr id="4" name="Picture 3" descr="A manhole cover on a stone surface&#10;&#10;Description automatically generated">
            <a:extLst>
              <a:ext uri="{FF2B5EF4-FFF2-40B4-BE49-F238E27FC236}">
                <a16:creationId xmlns:a16="http://schemas.microsoft.com/office/drawing/2014/main" id="{6556B741-DEA5-48AD-A44D-B2E1D342F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200" y="1524000"/>
            <a:ext cx="3257550" cy="4343400"/>
          </a:xfrm>
          <a:prstGeom prst="rect">
            <a:avLst/>
          </a:prstGeom>
        </p:spPr>
      </p:pic>
    </p:spTree>
    <p:extLst>
      <p:ext uri="{BB962C8B-B14F-4D97-AF65-F5344CB8AC3E}">
        <p14:creationId xmlns:p14="http://schemas.microsoft.com/office/powerpoint/2010/main" val="302787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E89C1ED7-21BD-0984-8D5B-F8C8A85994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3835750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5F8A5-4006-7DDD-BC5F-37310D9E8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CD5D5-423C-AAA8-BEFA-7628C7921115}"/>
              </a:ext>
            </a:extLst>
          </p:cNvPr>
          <p:cNvSpPr>
            <a:spLocks noGrp="1"/>
          </p:cNvSpPr>
          <p:nvPr>
            <p:ph type="title"/>
          </p:nvPr>
        </p:nvSpPr>
        <p:spPr>
          <a:xfrm>
            <a:off x="1905000" y="228600"/>
            <a:ext cx="7848600" cy="1173162"/>
          </a:xfrm>
        </p:spPr>
        <p:txBody>
          <a:bodyPr/>
          <a:lstStyle/>
          <a:p>
            <a:pPr algn="ctr"/>
            <a:r>
              <a:rPr lang="en-US" b="1" dirty="0"/>
              <a:t>City of Dahlonega</a:t>
            </a:r>
            <a:br>
              <a:rPr lang="en-US" b="1" dirty="0"/>
            </a:br>
            <a:r>
              <a:rPr lang="en-US" b="1" dirty="0"/>
              <a:t>Water/Sewer/Storm Water Project</a:t>
            </a:r>
          </a:p>
        </p:txBody>
      </p:sp>
      <p:sp>
        <p:nvSpPr>
          <p:cNvPr id="5" name="Content Placeholder 4">
            <a:extLst>
              <a:ext uri="{FF2B5EF4-FFF2-40B4-BE49-F238E27FC236}">
                <a16:creationId xmlns:a16="http://schemas.microsoft.com/office/drawing/2014/main" id="{8C5B05D1-8D84-FA0D-8187-E6D491787C7C}"/>
              </a:ext>
            </a:extLst>
          </p:cNvPr>
          <p:cNvSpPr>
            <a:spLocks noGrp="1"/>
          </p:cNvSpPr>
          <p:nvPr>
            <p:ph idx="1"/>
          </p:nvPr>
        </p:nvSpPr>
        <p:spPr/>
        <p:txBody>
          <a:bodyPr/>
          <a:lstStyle/>
          <a:p>
            <a:pPr marL="457200" lvl="2" indent="0" algn="l">
              <a:lnSpc>
                <a:spcPct val="160000"/>
              </a:lnSpc>
              <a:spcBef>
                <a:spcPts val="0"/>
              </a:spcBef>
              <a:buNone/>
              <a:defRPr/>
            </a:pPr>
            <a:r>
              <a:rPr lang="en-US" sz="2800" b="1" dirty="0"/>
              <a:t>Phase II – Field Data Collection</a:t>
            </a:r>
            <a:endParaRPr lang="en-US" sz="2800" b="1" dirty="0">
              <a:solidFill>
                <a:sysClr val="windowText" lastClr="000000"/>
              </a:solidFill>
              <a:ea typeface="Cambria" panose="02040503050406030204" pitchFamily="18" charset="0"/>
            </a:endParaRPr>
          </a:p>
          <a:p>
            <a:pPr marL="457200" lvl="3" indent="0" algn="l">
              <a:lnSpc>
                <a:spcPct val="160000"/>
              </a:lnSpc>
              <a:spcBef>
                <a:spcPts val="0"/>
              </a:spcBef>
              <a:buNone/>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Storm Water System (1,164 structures)</a:t>
            </a:r>
          </a:p>
          <a:p>
            <a:pPr marL="742950" lvl="3" indent="-285750">
              <a:lnSpc>
                <a:spcPct val="160000"/>
              </a:lnSpc>
              <a:spcBef>
                <a:spcPts val="0"/>
              </a:spcBef>
              <a:buFont typeface="Arial" panose="020B0604020202020204" pitchFamily="34" charset="0"/>
              <a:buChar char="•"/>
              <a:defRPr/>
            </a:pPr>
            <a:r>
              <a:rPr lang="en-US" sz="2000" b="1" dirty="0">
                <a:solidFill>
                  <a:sysClr val="windowText" lastClr="000000"/>
                </a:solidFill>
                <a:ea typeface="Cambria" panose="02040503050406030204" pitchFamily="18" charset="0"/>
              </a:rPr>
              <a:t>Weir, Combo, Curb, Drop, and Yard Inlets</a:t>
            </a:r>
          </a:p>
          <a:p>
            <a:pPr marL="742950" lvl="3" indent="-285750">
              <a:lnSpc>
                <a:spcPct val="160000"/>
              </a:lnSpc>
              <a:spcBef>
                <a:spcPts val="0"/>
              </a:spcBef>
              <a:buFont typeface="Arial" panose="020B0604020202020204" pitchFamily="34" charset="0"/>
              <a:buChar char="•"/>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Storm water manholes (100)</a:t>
            </a:r>
          </a:p>
          <a:p>
            <a:pPr marL="742950" lvl="3" indent="-285750">
              <a:lnSpc>
                <a:spcPct val="160000"/>
              </a:lnSpc>
              <a:spcBef>
                <a:spcPts val="0"/>
              </a:spcBef>
              <a:buFont typeface="Arial" panose="020B0604020202020204" pitchFamily="34" charset="0"/>
              <a:buChar char="•"/>
              <a:defRPr/>
            </a:pPr>
            <a:r>
              <a:rPr lang="en-US" sz="2000" b="1" kern="1200" dirty="0">
                <a:solidFill>
                  <a:sysClr val="windowText" lastClr="000000"/>
                </a:solidFill>
                <a:ea typeface="Cambria" panose="02040503050406030204" pitchFamily="18" charset="0"/>
              </a:rPr>
              <a:t>Flumes</a:t>
            </a:r>
          </a:p>
          <a:p>
            <a:pPr marL="742950" lvl="3" indent="-285750">
              <a:lnSpc>
                <a:spcPct val="160000"/>
              </a:lnSpc>
              <a:spcBef>
                <a:spcPts val="0"/>
              </a:spcBef>
              <a:buFont typeface="Arial" panose="020B0604020202020204" pitchFamily="34" charset="0"/>
              <a:buChar char="•"/>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Headwalls</a:t>
            </a:r>
          </a:p>
          <a:p>
            <a:pPr marL="742950" lvl="3" indent="-285750">
              <a:lnSpc>
                <a:spcPct val="160000"/>
              </a:lnSpc>
              <a:spcBef>
                <a:spcPts val="0"/>
              </a:spcBef>
              <a:buFont typeface="Arial" panose="020B0604020202020204" pitchFamily="34" charset="0"/>
              <a:buChar char="•"/>
              <a:defRPr/>
            </a:pPr>
            <a:r>
              <a:rPr lang="en-US" sz="2000" b="1" kern="1200" dirty="0">
                <a:solidFill>
                  <a:sysClr val="windowText" lastClr="000000"/>
                </a:solidFill>
                <a:ea typeface="Cambria" panose="02040503050406030204" pitchFamily="18" charset="0"/>
              </a:rPr>
              <a:t>Detention Ponds</a:t>
            </a:r>
          </a:p>
          <a:p>
            <a:pPr marL="742950" lvl="3" indent="-285750">
              <a:lnSpc>
                <a:spcPct val="160000"/>
              </a:lnSpc>
              <a:spcBef>
                <a:spcPts val="0"/>
              </a:spcBef>
              <a:buFont typeface="Arial" panose="020B0604020202020204" pitchFamily="34" charset="0"/>
              <a:buChar char="•"/>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Catch Basins</a:t>
            </a:r>
          </a:p>
          <a:p>
            <a:pPr marL="742950" lvl="3" indent="-285750">
              <a:lnSpc>
                <a:spcPct val="160000"/>
              </a:lnSpc>
              <a:spcBef>
                <a:spcPts val="0"/>
              </a:spcBef>
              <a:buFont typeface="Arial" panose="020B0604020202020204" pitchFamily="34" charset="0"/>
              <a:buChar char="•"/>
              <a:defRPr/>
            </a:pPr>
            <a:r>
              <a:rPr lang="en-US" sz="2000" b="1" kern="1200" dirty="0">
                <a:solidFill>
                  <a:sysClr val="windowText" lastClr="000000"/>
                </a:solidFill>
                <a:ea typeface="Cambria" panose="02040503050406030204" pitchFamily="18" charset="0"/>
              </a:rPr>
              <a:t>Storm Water Lines</a:t>
            </a:r>
            <a:endPar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endParaRPr>
          </a:p>
          <a:p>
            <a:endParaRPr lang="en-US" b="1" dirty="0"/>
          </a:p>
          <a:p>
            <a:pPr marL="914400" lvl="2" indent="0">
              <a:buNone/>
            </a:pPr>
            <a:endParaRPr lang="en-US" b="1" dirty="0"/>
          </a:p>
        </p:txBody>
      </p:sp>
      <p:pic>
        <p:nvPicPr>
          <p:cNvPr id="4" name="Picture 3" descr="A person on a bicycle in a road&#10;&#10;Description automatically generated">
            <a:extLst>
              <a:ext uri="{FF2B5EF4-FFF2-40B4-BE49-F238E27FC236}">
                <a16:creationId xmlns:a16="http://schemas.microsoft.com/office/drawing/2014/main" id="{BA49A986-B9F7-513B-2D66-2D98FE666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1600200"/>
            <a:ext cx="2758997" cy="1488407"/>
          </a:xfrm>
          <a:prstGeom prst="rect">
            <a:avLst/>
          </a:prstGeom>
        </p:spPr>
      </p:pic>
      <p:pic>
        <p:nvPicPr>
          <p:cNvPr id="7" name="Picture 6" descr="A drain hole in a dirt hill&#10;&#10;Description automatically generated with medium confidence">
            <a:extLst>
              <a:ext uri="{FF2B5EF4-FFF2-40B4-BE49-F238E27FC236}">
                <a16:creationId xmlns:a16="http://schemas.microsoft.com/office/drawing/2014/main" id="{78082CE1-E252-18CB-C39A-3F8D5A4F8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3200400"/>
            <a:ext cx="2705100" cy="1704975"/>
          </a:xfrm>
          <a:prstGeom prst="rect">
            <a:avLst/>
          </a:prstGeom>
        </p:spPr>
      </p:pic>
      <p:pic>
        <p:nvPicPr>
          <p:cNvPr id="9" name="Picture 8" descr="A concrete slab in a grassy area&#10;&#10;Description automatically generated">
            <a:extLst>
              <a:ext uri="{FF2B5EF4-FFF2-40B4-BE49-F238E27FC236}">
                <a16:creationId xmlns:a16="http://schemas.microsoft.com/office/drawing/2014/main" id="{86FA7CA4-6898-3E19-4058-2BEC3F63B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5029200"/>
            <a:ext cx="2564106" cy="1695450"/>
          </a:xfrm>
          <a:prstGeom prst="rect">
            <a:avLst/>
          </a:prstGeom>
        </p:spPr>
      </p:pic>
    </p:spTree>
    <p:extLst>
      <p:ext uri="{BB962C8B-B14F-4D97-AF65-F5344CB8AC3E}">
        <p14:creationId xmlns:p14="http://schemas.microsoft.com/office/powerpoint/2010/main" val="2416286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4F833-BE11-9E18-45B9-B40755182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6C352-4FCC-22E4-06CF-34A7DCB4045F}"/>
              </a:ext>
            </a:extLst>
          </p:cNvPr>
          <p:cNvSpPr>
            <a:spLocks noGrp="1"/>
          </p:cNvSpPr>
          <p:nvPr>
            <p:ph type="title"/>
          </p:nvPr>
        </p:nvSpPr>
        <p:spPr>
          <a:xfrm>
            <a:off x="1905000" y="228600"/>
            <a:ext cx="7848600" cy="1173162"/>
          </a:xfrm>
        </p:spPr>
        <p:txBody>
          <a:bodyPr/>
          <a:lstStyle/>
          <a:p>
            <a:pPr algn="ctr"/>
            <a:r>
              <a:rPr lang="en-US" b="1" dirty="0"/>
              <a:t>City of Dahlonega</a:t>
            </a:r>
            <a:br>
              <a:rPr lang="en-US" b="1" dirty="0"/>
            </a:br>
            <a:r>
              <a:rPr lang="en-US" b="1" dirty="0"/>
              <a:t>Water/Sewer/Storm Water Project</a:t>
            </a:r>
          </a:p>
        </p:txBody>
      </p:sp>
      <p:sp>
        <p:nvSpPr>
          <p:cNvPr id="5" name="Content Placeholder 4">
            <a:extLst>
              <a:ext uri="{FF2B5EF4-FFF2-40B4-BE49-F238E27FC236}">
                <a16:creationId xmlns:a16="http://schemas.microsoft.com/office/drawing/2014/main" id="{26EA0CF6-1621-B82C-6042-2F88F615800B}"/>
              </a:ext>
            </a:extLst>
          </p:cNvPr>
          <p:cNvSpPr>
            <a:spLocks noGrp="1"/>
          </p:cNvSpPr>
          <p:nvPr>
            <p:ph idx="1"/>
          </p:nvPr>
        </p:nvSpPr>
        <p:spPr/>
        <p:txBody>
          <a:bodyPr/>
          <a:lstStyle/>
          <a:p>
            <a:pPr marL="457200" lvl="2" indent="0" algn="l">
              <a:lnSpc>
                <a:spcPct val="160000"/>
              </a:lnSpc>
              <a:spcBef>
                <a:spcPts val="0"/>
              </a:spcBef>
              <a:buNone/>
              <a:defRPr/>
            </a:pPr>
            <a:r>
              <a:rPr lang="en-US" sz="2800" b="1" dirty="0"/>
              <a:t>Phase II – Field Data Collection</a:t>
            </a:r>
            <a:endParaRPr lang="en-US" sz="2800" b="1" dirty="0">
              <a:solidFill>
                <a:sysClr val="windowText" lastClr="000000"/>
              </a:solidFill>
              <a:ea typeface="Cambria" panose="02040503050406030204" pitchFamily="18" charset="0"/>
            </a:endParaRPr>
          </a:p>
          <a:p>
            <a:pPr marL="457200" lvl="3" indent="0">
              <a:lnSpc>
                <a:spcPct val="160000"/>
              </a:lnSpc>
              <a:spcBef>
                <a:spcPts val="0"/>
              </a:spcBef>
              <a:buNone/>
              <a:defRPr/>
            </a:pPr>
            <a:r>
              <a:rPr lang="en-US" sz="2000" b="1" kern="1200" dirty="0">
                <a:solidFill>
                  <a:sysClr val="windowText" lastClr="000000"/>
                </a:solidFill>
                <a:ea typeface="Cambria" panose="02040503050406030204" pitchFamily="18" charset="0"/>
              </a:rPr>
              <a:t>Storm Water Lines</a:t>
            </a:r>
          </a:p>
          <a:p>
            <a:pPr marL="1200150" lvl="4" indent="-285750">
              <a:lnSpc>
                <a:spcPct val="160000"/>
              </a:lnSpc>
              <a:spcBef>
                <a:spcPts val="0"/>
              </a:spcBef>
              <a:buFont typeface="Arial" panose="020B0604020202020204" pitchFamily="34" charset="0"/>
              <a:buChar char="•"/>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Closed Conduit (8.4 miles)</a:t>
            </a:r>
          </a:p>
          <a:p>
            <a:pPr marL="1200150" lvl="4" indent="-285750">
              <a:lnSpc>
                <a:spcPct val="160000"/>
              </a:lnSpc>
              <a:spcBef>
                <a:spcPts val="0"/>
              </a:spcBef>
              <a:buFont typeface="Arial" panose="020B0604020202020204" pitchFamily="34" charset="0"/>
              <a:buChar char="•"/>
              <a:defRPr/>
            </a:pPr>
            <a:r>
              <a:rPr lang="en-US" sz="2000" b="1" kern="1200" dirty="0">
                <a:solidFill>
                  <a:sysClr val="windowText" lastClr="000000"/>
                </a:solidFill>
                <a:ea typeface="Cambria" panose="02040503050406030204" pitchFamily="18" charset="0"/>
              </a:rPr>
              <a:t>Ditches (27.6 miles)</a:t>
            </a:r>
          </a:p>
          <a:p>
            <a:pPr marL="1200150" lvl="4" indent="-285750">
              <a:lnSpc>
                <a:spcPct val="160000"/>
              </a:lnSpc>
              <a:spcBef>
                <a:spcPts val="0"/>
              </a:spcBef>
              <a:buFont typeface="Arial" panose="020B0604020202020204" pitchFamily="34" charset="0"/>
              <a:buChar char="•"/>
              <a:defRPr/>
            </a:pPr>
            <a:r>
              <a:rPr kumimoji="0" lang="en-US" sz="2000" b="1" u="none" strike="noStrike" kern="1200" cap="none" spc="0" normalizeH="0" baseline="0" noProof="0" dirty="0">
                <a:ln>
                  <a:noFill/>
                </a:ln>
                <a:solidFill>
                  <a:sysClr val="windowText" lastClr="000000"/>
                </a:solidFill>
                <a:effectLst/>
                <a:uLnTx/>
                <a:uFillTx/>
                <a:ea typeface="Cambria" panose="02040503050406030204" pitchFamily="18" charset="0"/>
              </a:rPr>
              <a:t>Culverts</a:t>
            </a:r>
          </a:p>
          <a:p>
            <a:endParaRPr lang="en-US" b="1" dirty="0"/>
          </a:p>
          <a:p>
            <a:pPr marL="914400" lvl="2" indent="0">
              <a:buNone/>
            </a:pPr>
            <a:endParaRPr lang="en-US" b="1" dirty="0"/>
          </a:p>
        </p:txBody>
      </p:sp>
      <p:pic>
        <p:nvPicPr>
          <p:cNvPr id="4" name="Picture 3" descr="A black pipe in the ground&#10;&#10;Description automatically generated">
            <a:extLst>
              <a:ext uri="{FF2B5EF4-FFF2-40B4-BE49-F238E27FC236}">
                <a16:creationId xmlns:a16="http://schemas.microsoft.com/office/drawing/2014/main" id="{F20B320D-198E-E389-5149-0EEE80EB9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0" y="1600200"/>
            <a:ext cx="2314575" cy="2423992"/>
          </a:xfrm>
          <a:prstGeom prst="rect">
            <a:avLst/>
          </a:prstGeom>
        </p:spPr>
      </p:pic>
      <p:pic>
        <p:nvPicPr>
          <p:cNvPr id="7" name="Picture 6" descr="A concrete curb next to a road&#10;&#10;Description automatically generated">
            <a:extLst>
              <a:ext uri="{FF2B5EF4-FFF2-40B4-BE49-F238E27FC236}">
                <a16:creationId xmlns:a16="http://schemas.microsoft.com/office/drawing/2014/main" id="{ACAC05E9-3320-6AA0-CCBB-0E937E95B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4191000"/>
            <a:ext cx="4143375" cy="2351645"/>
          </a:xfrm>
          <a:prstGeom prst="rect">
            <a:avLst/>
          </a:prstGeom>
        </p:spPr>
      </p:pic>
    </p:spTree>
    <p:extLst>
      <p:ext uri="{BB962C8B-B14F-4D97-AF65-F5344CB8AC3E}">
        <p14:creationId xmlns:p14="http://schemas.microsoft.com/office/powerpoint/2010/main" val="1450930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128D15B1-7D7C-E888-B7CF-663EEA1A4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721992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07CE0-A72D-C8BB-9D23-39E9554D5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1BDE1-4248-6DB1-FBF2-7A3AEBE08722}"/>
              </a:ext>
            </a:extLst>
          </p:cNvPr>
          <p:cNvSpPr>
            <a:spLocks noGrp="1"/>
          </p:cNvSpPr>
          <p:nvPr>
            <p:ph type="title"/>
          </p:nvPr>
        </p:nvSpPr>
        <p:spPr>
          <a:xfrm>
            <a:off x="457201" y="152400"/>
            <a:ext cx="5791199" cy="1162050"/>
          </a:xfrm>
        </p:spPr>
        <p:txBody>
          <a:bodyPr/>
          <a:lstStyle/>
          <a:p>
            <a:r>
              <a:rPr lang="en-US" sz="4000" dirty="0"/>
              <a:t>City Project Requests</a:t>
            </a:r>
          </a:p>
        </p:txBody>
      </p:sp>
      <p:sp>
        <p:nvSpPr>
          <p:cNvPr id="4" name="Text Placeholder 3">
            <a:extLst>
              <a:ext uri="{FF2B5EF4-FFF2-40B4-BE49-F238E27FC236}">
                <a16:creationId xmlns:a16="http://schemas.microsoft.com/office/drawing/2014/main" id="{BF5C8235-3376-6794-C558-DEA7BACBD9F0}"/>
              </a:ext>
            </a:extLst>
          </p:cNvPr>
          <p:cNvSpPr>
            <a:spLocks noGrp="1"/>
          </p:cNvSpPr>
          <p:nvPr>
            <p:ph type="body" sz="half" idx="2"/>
          </p:nvPr>
        </p:nvSpPr>
        <p:spPr/>
        <p:txBody>
          <a:bodyPr/>
          <a:lstStyle/>
          <a:p>
            <a:endParaRPr lang="en-US" dirty="0"/>
          </a:p>
        </p:txBody>
      </p:sp>
      <p:sp>
        <p:nvSpPr>
          <p:cNvPr id="10" name="TextBox 9">
            <a:extLst>
              <a:ext uri="{FF2B5EF4-FFF2-40B4-BE49-F238E27FC236}">
                <a16:creationId xmlns:a16="http://schemas.microsoft.com/office/drawing/2014/main" id="{4BDCADD4-1933-C18E-BF28-03D59BBA4578}"/>
              </a:ext>
            </a:extLst>
          </p:cNvPr>
          <p:cNvSpPr txBox="1"/>
          <p:nvPr/>
        </p:nvSpPr>
        <p:spPr>
          <a:xfrm>
            <a:off x="6781800" y="1419285"/>
            <a:ext cx="4876800" cy="4524315"/>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All field collected features were photographed (fire hydrants, manholes, valves, storm water, meters, lift stations, etc.)</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Attributes such as material type, size, identification number or name, condition were to be added in the field or office (defined by the City)</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Monthly project calls and reports with City Project Manager, City Staff, and GMRC Staff</a:t>
            </a:r>
          </a:p>
        </p:txBody>
      </p:sp>
      <p:pic>
        <p:nvPicPr>
          <p:cNvPr id="12" name="Picture 11">
            <a:extLst>
              <a:ext uri="{FF2B5EF4-FFF2-40B4-BE49-F238E27FC236}">
                <a16:creationId xmlns:a16="http://schemas.microsoft.com/office/drawing/2014/main" id="{931622DF-2514-8578-EC36-937EE36DCD72}"/>
              </a:ext>
            </a:extLst>
          </p:cNvPr>
          <p:cNvPicPr>
            <a:picLocks noChangeAspect="1"/>
          </p:cNvPicPr>
          <p:nvPr/>
        </p:nvPicPr>
        <p:blipFill rotWithShape="1">
          <a:blip r:embed="rId2">
            <a:extLst>
              <a:ext uri="{28A0092B-C50C-407E-A947-70E740481C1C}">
                <a14:useLocalDpi xmlns:a14="http://schemas.microsoft.com/office/drawing/2010/main" val="0"/>
              </a:ext>
            </a:extLst>
          </a:blip>
          <a:srcRect l="15624" r="12751"/>
          <a:stretch/>
        </p:blipFill>
        <p:spPr>
          <a:xfrm>
            <a:off x="533400" y="1371600"/>
            <a:ext cx="5686425" cy="4961976"/>
          </a:xfrm>
          <a:prstGeom prst="rect">
            <a:avLst/>
          </a:prstGeom>
        </p:spPr>
      </p:pic>
    </p:spTree>
    <p:extLst>
      <p:ext uri="{BB962C8B-B14F-4D97-AF65-F5344CB8AC3E}">
        <p14:creationId xmlns:p14="http://schemas.microsoft.com/office/powerpoint/2010/main" val="856763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22274-1D3A-EE20-E414-2CD3D0CAA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653FB-CFC5-7C99-3F2B-E5D4727648E2}"/>
              </a:ext>
            </a:extLst>
          </p:cNvPr>
          <p:cNvSpPr>
            <a:spLocks noGrp="1"/>
          </p:cNvSpPr>
          <p:nvPr>
            <p:ph type="title"/>
          </p:nvPr>
        </p:nvSpPr>
        <p:spPr>
          <a:xfrm>
            <a:off x="457201" y="152400"/>
            <a:ext cx="5791199" cy="1162050"/>
          </a:xfrm>
        </p:spPr>
        <p:txBody>
          <a:bodyPr/>
          <a:lstStyle/>
          <a:p>
            <a:r>
              <a:rPr lang="en-US" sz="4000" dirty="0"/>
              <a:t>City Project Requests</a:t>
            </a:r>
          </a:p>
        </p:txBody>
      </p:sp>
      <p:sp>
        <p:nvSpPr>
          <p:cNvPr id="4" name="Text Placeholder 3">
            <a:extLst>
              <a:ext uri="{FF2B5EF4-FFF2-40B4-BE49-F238E27FC236}">
                <a16:creationId xmlns:a16="http://schemas.microsoft.com/office/drawing/2014/main" id="{5E10B8C1-C079-7EF4-2244-513C57D0FD39}"/>
              </a:ext>
            </a:extLst>
          </p:cNvPr>
          <p:cNvSpPr>
            <a:spLocks noGrp="1"/>
          </p:cNvSpPr>
          <p:nvPr>
            <p:ph type="body" sz="half" idx="2"/>
          </p:nvPr>
        </p:nvSpPr>
        <p:spPr/>
        <p:txBody>
          <a:bodyPr/>
          <a:lstStyle/>
          <a:p>
            <a:endParaRPr lang="en-US" dirty="0"/>
          </a:p>
        </p:txBody>
      </p:sp>
      <p:sp>
        <p:nvSpPr>
          <p:cNvPr id="10" name="TextBox 9">
            <a:extLst>
              <a:ext uri="{FF2B5EF4-FFF2-40B4-BE49-F238E27FC236}">
                <a16:creationId xmlns:a16="http://schemas.microsoft.com/office/drawing/2014/main" id="{66BD77A2-E5B5-E20E-7149-2935A7393255}"/>
              </a:ext>
            </a:extLst>
          </p:cNvPr>
          <p:cNvSpPr txBox="1"/>
          <p:nvPr/>
        </p:nvSpPr>
        <p:spPr>
          <a:xfrm>
            <a:off x="6781800" y="1290221"/>
            <a:ext cx="4876800" cy="5262979"/>
          </a:xfrm>
          <a:prstGeom prst="rect">
            <a:avLst/>
          </a:prstGeom>
          <a:noFill/>
        </p:spPr>
        <p:txBody>
          <a:bodyPr wrap="square" rtlCol="0">
            <a:spAutoFit/>
          </a:bodyPr>
          <a:lstStyle/>
          <a:p>
            <a:r>
              <a:rPr lang="en-US" dirty="0">
                <a:solidFill>
                  <a:schemeClr val="accent4">
                    <a:lumMod val="10000"/>
                  </a:schemeClr>
                </a:solidFill>
                <a:latin typeface="Garamond" panose="02020404030301010803" pitchFamily="18" charset="0"/>
              </a:rPr>
              <a:t>During one of our project meetings the City Project Manager mentions an amendment to the Safe Drinking Water Rules regarding lead pipe inventory.</a:t>
            </a:r>
          </a:p>
          <a:p>
            <a:endParaRPr lang="en-US" dirty="0">
              <a:solidFill>
                <a:schemeClr val="accent4">
                  <a:lumMod val="10000"/>
                </a:schemeClr>
              </a:solidFill>
              <a:latin typeface="Garamond" panose="02020404030301010803" pitchFamily="18" charset="0"/>
            </a:endParaRPr>
          </a:p>
          <a:p>
            <a:r>
              <a:rPr lang="en-US" dirty="0">
                <a:solidFill>
                  <a:schemeClr val="accent4">
                    <a:lumMod val="10000"/>
                  </a:schemeClr>
                </a:solidFill>
                <a:latin typeface="Garamond" panose="02020404030301010803" pitchFamily="18" charset="0"/>
              </a:rPr>
              <a:t>We added the following attributes to the Customer Water Meter point data:</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Installation Date</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Customer side pipe material</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Customer side pipe size</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City side pipe material</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City side pipe size</a:t>
            </a:r>
          </a:p>
        </p:txBody>
      </p:sp>
      <p:pic>
        <p:nvPicPr>
          <p:cNvPr id="12" name="Picture 11">
            <a:extLst>
              <a:ext uri="{FF2B5EF4-FFF2-40B4-BE49-F238E27FC236}">
                <a16:creationId xmlns:a16="http://schemas.microsoft.com/office/drawing/2014/main" id="{6E72BF3D-A628-D6DB-CEA8-7A98F3032657}"/>
              </a:ext>
            </a:extLst>
          </p:cNvPr>
          <p:cNvPicPr>
            <a:picLocks noChangeAspect="1"/>
          </p:cNvPicPr>
          <p:nvPr/>
        </p:nvPicPr>
        <p:blipFill rotWithShape="1">
          <a:blip r:embed="rId2">
            <a:extLst>
              <a:ext uri="{28A0092B-C50C-407E-A947-70E740481C1C}">
                <a14:useLocalDpi xmlns:a14="http://schemas.microsoft.com/office/drawing/2010/main" val="0"/>
              </a:ext>
            </a:extLst>
          </a:blip>
          <a:srcRect l="15624" r="12751"/>
          <a:stretch/>
        </p:blipFill>
        <p:spPr>
          <a:xfrm>
            <a:off x="533400" y="1371600"/>
            <a:ext cx="5686425" cy="4961976"/>
          </a:xfrm>
          <a:prstGeom prst="rect">
            <a:avLst/>
          </a:prstGeom>
        </p:spPr>
      </p:pic>
    </p:spTree>
    <p:extLst>
      <p:ext uri="{BB962C8B-B14F-4D97-AF65-F5344CB8AC3E}">
        <p14:creationId xmlns:p14="http://schemas.microsoft.com/office/powerpoint/2010/main" val="3926462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2AE76-ADED-55C0-1CD4-5260241BFC27}"/>
              </a:ext>
            </a:extLst>
          </p:cNvPr>
          <p:cNvSpPr>
            <a:spLocks noGrp="1"/>
          </p:cNvSpPr>
          <p:nvPr>
            <p:ph type="title"/>
          </p:nvPr>
        </p:nvSpPr>
        <p:spPr/>
        <p:txBody>
          <a:bodyPr/>
          <a:lstStyle/>
          <a:p>
            <a:r>
              <a:rPr lang="en-US" sz="4800" dirty="0"/>
              <a:t>History</a:t>
            </a:r>
          </a:p>
        </p:txBody>
      </p:sp>
      <p:sp>
        <p:nvSpPr>
          <p:cNvPr id="5" name="TextBox 4">
            <a:extLst>
              <a:ext uri="{FF2B5EF4-FFF2-40B4-BE49-F238E27FC236}">
                <a16:creationId xmlns:a16="http://schemas.microsoft.com/office/drawing/2014/main" id="{A0000272-C92D-D84A-EC43-B9E08A556012}"/>
              </a:ext>
            </a:extLst>
          </p:cNvPr>
          <p:cNvSpPr txBox="1"/>
          <p:nvPr/>
        </p:nvSpPr>
        <p:spPr>
          <a:xfrm>
            <a:off x="7010400" y="2133600"/>
            <a:ext cx="4876800" cy="3046988"/>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Discovery of gold in 1828 caused one of the first major gold rushes in the nation</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In 1833, an unnamed site, which would become the City of Dahlonega was established as the official county seat of Lumpkin County</a:t>
            </a:r>
          </a:p>
        </p:txBody>
      </p:sp>
      <p:pic>
        <p:nvPicPr>
          <p:cNvPr id="6" name="Picture 5">
            <a:extLst>
              <a:ext uri="{FF2B5EF4-FFF2-40B4-BE49-F238E27FC236}">
                <a16:creationId xmlns:a16="http://schemas.microsoft.com/office/drawing/2014/main" id="{246A71E5-ED0B-0DAC-8E8F-FCC2B8483AAE}"/>
              </a:ext>
            </a:extLst>
          </p:cNvPr>
          <p:cNvPicPr>
            <a:picLocks noChangeAspect="1"/>
          </p:cNvPicPr>
          <p:nvPr/>
        </p:nvPicPr>
        <p:blipFill>
          <a:blip r:embed="rId2"/>
          <a:stretch>
            <a:fillRect/>
          </a:stretch>
        </p:blipFill>
        <p:spPr>
          <a:xfrm>
            <a:off x="609600" y="1676400"/>
            <a:ext cx="5782541" cy="4038600"/>
          </a:xfrm>
          <a:prstGeom prst="rect">
            <a:avLst/>
          </a:prstGeom>
        </p:spPr>
      </p:pic>
    </p:spTree>
    <p:extLst>
      <p:ext uri="{BB962C8B-B14F-4D97-AF65-F5344CB8AC3E}">
        <p14:creationId xmlns:p14="http://schemas.microsoft.com/office/powerpoint/2010/main" val="685141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5203-B246-AF6C-D7C9-06C6821F48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22B12-3970-6ED9-6FE0-C06D891F9404}"/>
              </a:ext>
            </a:extLst>
          </p:cNvPr>
          <p:cNvSpPr>
            <a:spLocks noGrp="1"/>
          </p:cNvSpPr>
          <p:nvPr>
            <p:ph type="title"/>
          </p:nvPr>
        </p:nvSpPr>
        <p:spPr>
          <a:xfrm>
            <a:off x="1447800" y="228600"/>
            <a:ext cx="9677400" cy="1173162"/>
          </a:xfrm>
        </p:spPr>
        <p:txBody>
          <a:bodyPr/>
          <a:lstStyle/>
          <a:p>
            <a:pPr algn="ctr"/>
            <a:r>
              <a:rPr lang="en-US" sz="3600" b="1" dirty="0"/>
              <a:t>Rule 391-3-5-.25 Treatment Techniques, Lead and Copper Requirements</a:t>
            </a:r>
          </a:p>
        </p:txBody>
      </p:sp>
      <p:sp>
        <p:nvSpPr>
          <p:cNvPr id="5" name="Content Placeholder 4">
            <a:extLst>
              <a:ext uri="{FF2B5EF4-FFF2-40B4-BE49-F238E27FC236}">
                <a16:creationId xmlns:a16="http://schemas.microsoft.com/office/drawing/2014/main" id="{AF84A30F-6D30-45AB-65C8-B7E8B5837A88}"/>
              </a:ext>
            </a:extLst>
          </p:cNvPr>
          <p:cNvSpPr>
            <a:spLocks noGrp="1"/>
          </p:cNvSpPr>
          <p:nvPr>
            <p:ph idx="1"/>
          </p:nvPr>
        </p:nvSpPr>
        <p:spPr/>
        <p:txBody>
          <a:bodyPr/>
          <a:lstStyle/>
          <a:p>
            <a:pPr marL="0" indent="0">
              <a:buNone/>
            </a:pPr>
            <a:r>
              <a:rPr lang="en-US" b="1" dirty="0"/>
              <a:t>(13) All water systems must develop an initial lead service line inventory by October 16, 2024 in accordance with 40 CFR 141.84(a), and submit it to the Division in accordance with 40 CFR Part 141.90 (e) in an electronic format prescribed by the Director.</a:t>
            </a:r>
          </a:p>
        </p:txBody>
      </p:sp>
      <p:pic>
        <p:nvPicPr>
          <p:cNvPr id="4" name="Picture 3" descr="A close-up of a manual&#10;&#10;Description automatically generated">
            <a:extLst>
              <a:ext uri="{FF2B5EF4-FFF2-40B4-BE49-F238E27FC236}">
                <a16:creationId xmlns:a16="http://schemas.microsoft.com/office/drawing/2014/main" id="{782F2E8A-7EDC-0DCD-07AA-4D3E724B59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23" t="63333" r="20343" b="18889"/>
          <a:stretch/>
        </p:blipFill>
        <p:spPr>
          <a:xfrm>
            <a:off x="4191000" y="4191000"/>
            <a:ext cx="4308872" cy="1676400"/>
          </a:xfrm>
          <a:prstGeom prst="rect">
            <a:avLst/>
          </a:prstGeom>
        </p:spPr>
      </p:pic>
    </p:spTree>
    <p:extLst>
      <p:ext uri="{BB962C8B-B14F-4D97-AF65-F5344CB8AC3E}">
        <p14:creationId xmlns:p14="http://schemas.microsoft.com/office/powerpoint/2010/main" val="825595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F4EB8-87E6-B35B-7FE7-96E337233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56783-A181-5669-895B-28DBF45B1351}"/>
              </a:ext>
            </a:extLst>
          </p:cNvPr>
          <p:cNvSpPr>
            <a:spLocks noGrp="1"/>
          </p:cNvSpPr>
          <p:nvPr>
            <p:ph type="title"/>
          </p:nvPr>
        </p:nvSpPr>
        <p:spPr>
          <a:xfrm>
            <a:off x="1905000" y="228600"/>
            <a:ext cx="7848600" cy="1173162"/>
          </a:xfrm>
        </p:spPr>
        <p:txBody>
          <a:bodyPr/>
          <a:lstStyle/>
          <a:p>
            <a:pPr algn="ctr"/>
            <a:r>
              <a:rPr lang="en-US" b="1" dirty="0"/>
              <a:t>Service Line Inventory Overview</a:t>
            </a:r>
          </a:p>
        </p:txBody>
      </p:sp>
      <p:sp>
        <p:nvSpPr>
          <p:cNvPr id="5" name="Content Placeholder 4">
            <a:extLst>
              <a:ext uri="{FF2B5EF4-FFF2-40B4-BE49-F238E27FC236}">
                <a16:creationId xmlns:a16="http://schemas.microsoft.com/office/drawing/2014/main" id="{7046F016-5CA9-A1F6-6F5C-B156A0A93356}"/>
              </a:ext>
            </a:extLst>
          </p:cNvPr>
          <p:cNvSpPr>
            <a:spLocks noGrp="1"/>
          </p:cNvSpPr>
          <p:nvPr>
            <p:ph idx="1"/>
          </p:nvPr>
        </p:nvSpPr>
        <p:spPr>
          <a:xfrm>
            <a:off x="685800" y="1600200"/>
            <a:ext cx="10439400" cy="4525963"/>
          </a:xfrm>
        </p:spPr>
        <p:txBody>
          <a:bodyPr/>
          <a:lstStyle/>
          <a:p>
            <a:r>
              <a:rPr lang="en-US" sz="2000" b="1" dirty="0"/>
              <a:t>All Community Water Systems must develop and submit a comprehensive Service Line Inventory (SLI) to the Georgia EPD on or before October 16, 2024</a:t>
            </a:r>
          </a:p>
          <a:p>
            <a:r>
              <a:rPr lang="en-US" sz="2000" b="1" dirty="0"/>
              <a:t>After initial SLI is submitted, updates are due to EPD each year on or before July 1</a:t>
            </a:r>
          </a:p>
          <a:p>
            <a:r>
              <a:rPr lang="en-US" sz="2000" b="1" dirty="0"/>
              <a:t>Must submit using the GA EPD LCRR Service Line Inventory Spreadsheet</a:t>
            </a:r>
          </a:p>
          <a:p>
            <a:r>
              <a:rPr lang="en-US" sz="2000" b="1" dirty="0"/>
              <a:t>Water systems must make their SLIs publicly available.  Water systems serving a population exceeding 50,000 must make their inventory available online</a:t>
            </a:r>
          </a:p>
          <a:p>
            <a:r>
              <a:rPr lang="en-US" sz="2000" b="1" dirty="0"/>
              <a:t>Consumer Confidence Reports must indicate where customers can find their SLI</a:t>
            </a:r>
          </a:p>
          <a:p>
            <a:r>
              <a:rPr lang="en-US" sz="2000" b="1" dirty="0"/>
              <a:t>Water systems must provide notification to persons served with a service line classified as Lead, Galvanized Requiring Replacement (GRR), or Lead Status Unknown within 30 days of submitting their SLI. </a:t>
            </a:r>
          </a:p>
          <a:p>
            <a:pPr marL="914400" lvl="2" indent="0">
              <a:buNone/>
            </a:pPr>
            <a:endParaRPr lang="en-US" b="1" dirty="0"/>
          </a:p>
        </p:txBody>
      </p:sp>
    </p:spTree>
    <p:extLst>
      <p:ext uri="{BB962C8B-B14F-4D97-AF65-F5344CB8AC3E}">
        <p14:creationId xmlns:p14="http://schemas.microsoft.com/office/powerpoint/2010/main" val="2634007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E3134-2F67-EC94-D9F6-4C9164A8A3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21" t="3815" r="9085" b="16294"/>
          <a:stretch/>
        </p:blipFill>
        <p:spPr>
          <a:xfrm>
            <a:off x="3352800" y="76200"/>
            <a:ext cx="5191995" cy="6668726"/>
          </a:xfrm>
          <a:prstGeom prst="rect">
            <a:avLst/>
          </a:prstGeom>
        </p:spPr>
      </p:pic>
    </p:spTree>
    <p:extLst>
      <p:ext uri="{BB962C8B-B14F-4D97-AF65-F5344CB8AC3E}">
        <p14:creationId xmlns:p14="http://schemas.microsoft.com/office/powerpoint/2010/main" val="1717201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house with a diagram&#10;&#10;Description automatically generated">
            <a:extLst>
              <a:ext uri="{FF2B5EF4-FFF2-40B4-BE49-F238E27FC236}">
                <a16:creationId xmlns:a16="http://schemas.microsoft.com/office/drawing/2014/main" id="{FE9611D4-B925-20EA-1861-B4866DF5CC51}"/>
              </a:ext>
            </a:extLst>
          </p:cNvPr>
          <p:cNvPicPr>
            <a:picLocks noChangeAspect="1"/>
          </p:cNvPicPr>
          <p:nvPr/>
        </p:nvPicPr>
        <p:blipFill rotWithShape="1">
          <a:blip r:embed="rId2">
            <a:extLst>
              <a:ext uri="{28A0092B-C50C-407E-A947-70E740481C1C}">
                <a14:useLocalDpi xmlns:a14="http://schemas.microsoft.com/office/drawing/2010/main" val="0"/>
              </a:ext>
            </a:extLst>
          </a:blip>
          <a:srcRect l="11895" t="51805" r="14233" b="10556"/>
          <a:stretch/>
        </p:blipFill>
        <p:spPr>
          <a:xfrm>
            <a:off x="1905000" y="457200"/>
            <a:ext cx="8443296" cy="5567236"/>
          </a:xfrm>
          <a:prstGeom prst="rect">
            <a:avLst/>
          </a:prstGeom>
        </p:spPr>
      </p:pic>
    </p:spTree>
    <p:extLst>
      <p:ext uri="{BB962C8B-B14F-4D97-AF65-F5344CB8AC3E}">
        <p14:creationId xmlns:p14="http://schemas.microsoft.com/office/powerpoint/2010/main" val="1144867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20107D6C-D4DC-DF8D-6B93-3988E3112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5299364" cy="6858000"/>
          </a:xfrm>
          <a:prstGeom prst="rect">
            <a:avLst/>
          </a:prstGeom>
        </p:spPr>
      </p:pic>
      <p:sp>
        <p:nvSpPr>
          <p:cNvPr id="4" name="TextBox 3">
            <a:extLst>
              <a:ext uri="{FF2B5EF4-FFF2-40B4-BE49-F238E27FC236}">
                <a16:creationId xmlns:a16="http://schemas.microsoft.com/office/drawing/2014/main" id="{1E7046EE-B97D-6FF3-D1DD-CF910C511885}"/>
              </a:ext>
            </a:extLst>
          </p:cNvPr>
          <p:cNvSpPr txBox="1"/>
          <p:nvPr/>
        </p:nvSpPr>
        <p:spPr>
          <a:xfrm>
            <a:off x="6781800" y="609600"/>
            <a:ext cx="4876800" cy="526297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0000"/>
                </a:solidFill>
                <a:latin typeface="+mn-lt"/>
              </a:rPr>
              <a:t>1,452 Customer Water Meters</a:t>
            </a:r>
          </a:p>
          <a:p>
            <a:pPr marL="342900" indent="-342900">
              <a:buFont typeface="Arial" panose="020B0604020202020204" pitchFamily="34" charset="0"/>
              <a:buChar char="•"/>
            </a:pPr>
            <a:r>
              <a:rPr lang="en-US" dirty="0">
                <a:solidFill>
                  <a:srgbClr val="000000"/>
                </a:solidFill>
                <a:latin typeface="+mn-lt"/>
              </a:rPr>
              <a:t>Any service lines installed after January 1, 1990 can be considered Non-Lead based on the effective dates of the Federal/State lead ban</a:t>
            </a:r>
          </a:p>
          <a:p>
            <a:pPr marL="342900" indent="-342900">
              <a:buFont typeface="Arial" panose="020B0604020202020204" pitchFamily="34" charset="0"/>
              <a:buChar char="•"/>
            </a:pPr>
            <a:r>
              <a:rPr lang="en-US" dirty="0">
                <a:solidFill>
                  <a:srgbClr val="000000"/>
                </a:solidFill>
                <a:latin typeface="+mn-lt"/>
              </a:rPr>
              <a:t>GMRC Staff joined the Dahlonega water customer database (points) with the Lumpkin County Tax Parcels</a:t>
            </a:r>
          </a:p>
          <a:p>
            <a:pPr marL="342900" indent="-342900">
              <a:buFont typeface="Arial" panose="020B0604020202020204" pitchFamily="34" charset="0"/>
              <a:buChar char="•"/>
            </a:pPr>
            <a:r>
              <a:rPr lang="en-US" dirty="0">
                <a:solidFill>
                  <a:srgbClr val="000000"/>
                </a:solidFill>
                <a:latin typeface="+mn-lt"/>
              </a:rPr>
              <a:t>Within the tax parcel database, information such as date home or business built and owners or business name</a:t>
            </a:r>
          </a:p>
        </p:txBody>
      </p:sp>
    </p:spTree>
    <p:extLst>
      <p:ext uri="{BB962C8B-B14F-4D97-AF65-F5344CB8AC3E}">
        <p14:creationId xmlns:p14="http://schemas.microsoft.com/office/powerpoint/2010/main" val="3026925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0F4B5-B1B6-AF78-D7C6-5244035403A8}"/>
              </a:ext>
            </a:extLst>
          </p:cNvPr>
          <p:cNvPicPr>
            <a:picLocks noChangeAspect="1"/>
          </p:cNvPicPr>
          <p:nvPr/>
        </p:nvPicPr>
        <p:blipFill rotWithShape="1">
          <a:blip r:embed="rId2"/>
          <a:srcRect l="9297" t="11944" r="65234" b="10000"/>
          <a:stretch/>
        </p:blipFill>
        <p:spPr>
          <a:xfrm>
            <a:off x="228600" y="609600"/>
            <a:ext cx="6188197" cy="5334000"/>
          </a:xfrm>
          <a:prstGeom prst="rect">
            <a:avLst/>
          </a:prstGeom>
        </p:spPr>
      </p:pic>
      <p:pic>
        <p:nvPicPr>
          <p:cNvPr id="5" name="Picture 4">
            <a:extLst>
              <a:ext uri="{FF2B5EF4-FFF2-40B4-BE49-F238E27FC236}">
                <a16:creationId xmlns:a16="http://schemas.microsoft.com/office/drawing/2014/main" id="{E759D143-77F6-A892-3FB1-AC99B2818488}"/>
              </a:ext>
            </a:extLst>
          </p:cNvPr>
          <p:cNvPicPr>
            <a:picLocks noChangeAspect="1"/>
          </p:cNvPicPr>
          <p:nvPr/>
        </p:nvPicPr>
        <p:blipFill rotWithShape="1">
          <a:blip r:embed="rId3"/>
          <a:srcRect l="9063" t="24167" r="65031" b="5278"/>
          <a:stretch/>
        </p:blipFill>
        <p:spPr>
          <a:xfrm>
            <a:off x="6553200" y="1143000"/>
            <a:ext cx="5471327" cy="4191000"/>
          </a:xfrm>
          <a:prstGeom prst="rect">
            <a:avLst/>
          </a:prstGeom>
        </p:spPr>
      </p:pic>
    </p:spTree>
    <p:extLst>
      <p:ext uri="{BB962C8B-B14F-4D97-AF65-F5344CB8AC3E}">
        <p14:creationId xmlns:p14="http://schemas.microsoft.com/office/powerpoint/2010/main" val="3111252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9C05A-1578-5E11-FA6E-B57B3009A563}"/>
              </a:ext>
            </a:extLst>
          </p:cNvPr>
          <p:cNvPicPr>
            <a:picLocks noChangeAspect="1"/>
          </p:cNvPicPr>
          <p:nvPr/>
        </p:nvPicPr>
        <p:blipFill rotWithShape="1">
          <a:blip r:embed="rId2"/>
          <a:srcRect t="8333" r="50078"/>
          <a:stretch/>
        </p:blipFill>
        <p:spPr>
          <a:xfrm>
            <a:off x="609600" y="1143000"/>
            <a:ext cx="7967748" cy="4114800"/>
          </a:xfrm>
          <a:prstGeom prst="rect">
            <a:avLst/>
          </a:prstGeom>
        </p:spPr>
      </p:pic>
      <p:pic>
        <p:nvPicPr>
          <p:cNvPr id="5" name="Picture 4">
            <a:extLst>
              <a:ext uri="{FF2B5EF4-FFF2-40B4-BE49-F238E27FC236}">
                <a16:creationId xmlns:a16="http://schemas.microsoft.com/office/drawing/2014/main" id="{32C04551-E936-1B13-BB83-F6FC080DC01E}"/>
              </a:ext>
            </a:extLst>
          </p:cNvPr>
          <p:cNvPicPr>
            <a:picLocks noChangeAspect="1"/>
          </p:cNvPicPr>
          <p:nvPr/>
        </p:nvPicPr>
        <p:blipFill rotWithShape="1">
          <a:blip r:embed="rId3"/>
          <a:srcRect l="18047" r="68125"/>
          <a:stretch/>
        </p:blipFill>
        <p:spPr>
          <a:xfrm>
            <a:off x="9220200" y="762000"/>
            <a:ext cx="2362200" cy="4804474"/>
          </a:xfrm>
          <a:prstGeom prst="rect">
            <a:avLst/>
          </a:prstGeom>
        </p:spPr>
      </p:pic>
      <p:sp>
        <p:nvSpPr>
          <p:cNvPr id="6" name="Title 1">
            <a:extLst>
              <a:ext uri="{FF2B5EF4-FFF2-40B4-BE49-F238E27FC236}">
                <a16:creationId xmlns:a16="http://schemas.microsoft.com/office/drawing/2014/main" id="{57EB8C24-8296-EED0-7D30-1BD3C69EADF0}"/>
              </a:ext>
            </a:extLst>
          </p:cNvPr>
          <p:cNvSpPr txBox="1">
            <a:spLocks/>
          </p:cNvSpPr>
          <p:nvPr/>
        </p:nvSpPr>
        <p:spPr>
          <a:xfrm>
            <a:off x="1905000" y="228600"/>
            <a:ext cx="7848600" cy="1173162"/>
          </a:xfrm>
          <a:prstGeom prst="rect">
            <a:avLst/>
          </a:prstGeom>
        </p:spPr>
        <p:txBody>
          <a:bodyPr/>
          <a:lstStyle>
            <a:lvl1pPr algn="l" rtl="0" eaLnBrk="1" fontAlgn="base" hangingPunct="1">
              <a:lnSpc>
                <a:spcPct val="80000"/>
              </a:lnSpc>
              <a:spcBef>
                <a:spcPct val="0"/>
              </a:spcBef>
              <a:spcAft>
                <a:spcPct val="0"/>
              </a:spcAft>
              <a:defRPr sz="4000">
                <a:solidFill>
                  <a:srgbClr val="000000"/>
                </a:solidFill>
                <a:latin typeface="+mj-lt"/>
                <a:ea typeface="+mj-ea"/>
                <a:cs typeface="+mj-cs"/>
              </a:defRPr>
            </a:lvl1pPr>
            <a:lvl2pPr algn="l" rtl="0" eaLnBrk="1" fontAlgn="base" hangingPunct="1">
              <a:lnSpc>
                <a:spcPct val="80000"/>
              </a:lnSpc>
              <a:spcBef>
                <a:spcPct val="0"/>
              </a:spcBef>
              <a:spcAft>
                <a:spcPct val="0"/>
              </a:spcAft>
              <a:defRPr sz="4000">
                <a:solidFill>
                  <a:srgbClr val="000000"/>
                </a:solidFill>
                <a:latin typeface="Garamond" pitchFamily="18" charset="0"/>
              </a:defRPr>
            </a:lvl2pPr>
            <a:lvl3pPr algn="l" rtl="0" eaLnBrk="1" fontAlgn="base" hangingPunct="1">
              <a:lnSpc>
                <a:spcPct val="80000"/>
              </a:lnSpc>
              <a:spcBef>
                <a:spcPct val="0"/>
              </a:spcBef>
              <a:spcAft>
                <a:spcPct val="0"/>
              </a:spcAft>
              <a:defRPr sz="4000">
                <a:solidFill>
                  <a:srgbClr val="000000"/>
                </a:solidFill>
                <a:latin typeface="Garamond" pitchFamily="18" charset="0"/>
              </a:defRPr>
            </a:lvl3pPr>
            <a:lvl4pPr algn="l" rtl="0" eaLnBrk="1" fontAlgn="base" hangingPunct="1">
              <a:lnSpc>
                <a:spcPct val="80000"/>
              </a:lnSpc>
              <a:spcBef>
                <a:spcPct val="0"/>
              </a:spcBef>
              <a:spcAft>
                <a:spcPct val="0"/>
              </a:spcAft>
              <a:defRPr sz="4000">
                <a:solidFill>
                  <a:srgbClr val="000000"/>
                </a:solidFill>
                <a:latin typeface="Garamond" pitchFamily="18" charset="0"/>
              </a:defRPr>
            </a:lvl4pPr>
            <a:lvl5pPr algn="l" rtl="0" eaLnBrk="1" fontAlgn="base" hangingPunct="1">
              <a:lnSpc>
                <a:spcPct val="80000"/>
              </a:lnSpc>
              <a:spcBef>
                <a:spcPct val="0"/>
              </a:spcBef>
              <a:spcAft>
                <a:spcPct val="0"/>
              </a:spcAft>
              <a:defRPr sz="4000">
                <a:solidFill>
                  <a:srgbClr val="000000"/>
                </a:solidFill>
                <a:latin typeface="Garamond" pitchFamily="18" charset="0"/>
              </a:defRPr>
            </a:lvl5pPr>
            <a:lvl6pPr marL="457200" algn="l" rtl="0" eaLnBrk="1" fontAlgn="base" hangingPunct="1">
              <a:lnSpc>
                <a:spcPct val="80000"/>
              </a:lnSpc>
              <a:spcBef>
                <a:spcPct val="0"/>
              </a:spcBef>
              <a:spcAft>
                <a:spcPct val="0"/>
              </a:spcAft>
              <a:defRPr sz="4000">
                <a:solidFill>
                  <a:srgbClr val="000000"/>
                </a:solidFill>
                <a:latin typeface="Garamond" pitchFamily="18" charset="0"/>
              </a:defRPr>
            </a:lvl6pPr>
            <a:lvl7pPr marL="914400" algn="l" rtl="0" eaLnBrk="1" fontAlgn="base" hangingPunct="1">
              <a:lnSpc>
                <a:spcPct val="80000"/>
              </a:lnSpc>
              <a:spcBef>
                <a:spcPct val="0"/>
              </a:spcBef>
              <a:spcAft>
                <a:spcPct val="0"/>
              </a:spcAft>
              <a:defRPr sz="4000">
                <a:solidFill>
                  <a:srgbClr val="000000"/>
                </a:solidFill>
                <a:latin typeface="Garamond" pitchFamily="18" charset="0"/>
              </a:defRPr>
            </a:lvl7pPr>
            <a:lvl8pPr marL="1371600" algn="l" rtl="0" eaLnBrk="1" fontAlgn="base" hangingPunct="1">
              <a:lnSpc>
                <a:spcPct val="80000"/>
              </a:lnSpc>
              <a:spcBef>
                <a:spcPct val="0"/>
              </a:spcBef>
              <a:spcAft>
                <a:spcPct val="0"/>
              </a:spcAft>
              <a:defRPr sz="4000">
                <a:solidFill>
                  <a:srgbClr val="000000"/>
                </a:solidFill>
                <a:latin typeface="Garamond" pitchFamily="18" charset="0"/>
              </a:defRPr>
            </a:lvl8pPr>
            <a:lvl9pPr marL="1828800" algn="l" rtl="0" eaLnBrk="1" fontAlgn="base" hangingPunct="1">
              <a:lnSpc>
                <a:spcPct val="80000"/>
              </a:lnSpc>
              <a:spcBef>
                <a:spcPct val="0"/>
              </a:spcBef>
              <a:spcAft>
                <a:spcPct val="0"/>
              </a:spcAft>
              <a:defRPr sz="4000">
                <a:solidFill>
                  <a:srgbClr val="000000"/>
                </a:solidFill>
                <a:latin typeface="Garamond" pitchFamily="18" charset="0"/>
              </a:defRPr>
            </a:lvl9pPr>
          </a:lstStyle>
          <a:p>
            <a:pPr algn="ctr"/>
            <a:r>
              <a:rPr lang="en-US" kern="0" dirty="0"/>
              <a:t>ESRI Tools Available</a:t>
            </a:r>
            <a:endParaRPr lang="en-US" b="1" kern="0" dirty="0"/>
          </a:p>
        </p:txBody>
      </p:sp>
      <p:sp>
        <p:nvSpPr>
          <p:cNvPr id="7" name="TextBox 6">
            <a:extLst>
              <a:ext uri="{FF2B5EF4-FFF2-40B4-BE49-F238E27FC236}">
                <a16:creationId xmlns:a16="http://schemas.microsoft.com/office/drawing/2014/main" id="{D4878A15-9191-82D9-518F-DD2409513F3E}"/>
              </a:ext>
            </a:extLst>
          </p:cNvPr>
          <p:cNvSpPr txBox="1"/>
          <p:nvPr/>
        </p:nvSpPr>
        <p:spPr>
          <a:xfrm>
            <a:off x="3124200" y="5334000"/>
            <a:ext cx="3017749" cy="461665"/>
          </a:xfrm>
          <a:prstGeom prst="rect">
            <a:avLst/>
          </a:prstGeom>
          <a:noFill/>
        </p:spPr>
        <p:txBody>
          <a:bodyPr wrap="none" rtlCol="0">
            <a:spAutoFit/>
          </a:bodyPr>
          <a:lstStyle/>
          <a:p>
            <a:r>
              <a:rPr lang="en-US" i="1" dirty="0">
                <a:solidFill>
                  <a:srgbClr val="000000"/>
                </a:solidFill>
                <a:latin typeface="+mn-lt"/>
              </a:rPr>
              <a:t>Web Map Application</a:t>
            </a:r>
          </a:p>
        </p:txBody>
      </p:sp>
      <p:sp>
        <p:nvSpPr>
          <p:cNvPr id="8" name="TextBox 7">
            <a:extLst>
              <a:ext uri="{FF2B5EF4-FFF2-40B4-BE49-F238E27FC236}">
                <a16:creationId xmlns:a16="http://schemas.microsoft.com/office/drawing/2014/main" id="{C4C74B67-63A0-94B4-1DA2-0F0DAC6E0C7F}"/>
              </a:ext>
            </a:extLst>
          </p:cNvPr>
          <p:cNvSpPr txBox="1"/>
          <p:nvPr/>
        </p:nvSpPr>
        <p:spPr>
          <a:xfrm>
            <a:off x="8763000" y="5634335"/>
            <a:ext cx="3249608" cy="461665"/>
          </a:xfrm>
          <a:prstGeom prst="rect">
            <a:avLst/>
          </a:prstGeom>
          <a:noFill/>
        </p:spPr>
        <p:txBody>
          <a:bodyPr wrap="none" rtlCol="0">
            <a:spAutoFit/>
          </a:bodyPr>
          <a:lstStyle/>
          <a:p>
            <a:r>
              <a:rPr lang="en-US" i="1" dirty="0">
                <a:solidFill>
                  <a:srgbClr val="000000"/>
                </a:solidFill>
                <a:latin typeface="+mn-lt"/>
              </a:rPr>
              <a:t>Field Maps Application</a:t>
            </a:r>
          </a:p>
        </p:txBody>
      </p:sp>
    </p:spTree>
    <p:extLst>
      <p:ext uri="{BB962C8B-B14F-4D97-AF65-F5344CB8AC3E}">
        <p14:creationId xmlns:p14="http://schemas.microsoft.com/office/powerpoint/2010/main" val="4246517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554E-248D-947F-FC39-8908B94255F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7D2E0E-722C-F326-3091-15FA88FE0F51}"/>
              </a:ext>
            </a:extLst>
          </p:cNvPr>
          <p:cNvSpPr txBox="1"/>
          <p:nvPr/>
        </p:nvSpPr>
        <p:spPr>
          <a:xfrm>
            <a:off x="6781800" y="609600"/>
            <a:ext cx="4876800" cy="5632311"/>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0000"/>
                </a:solidFill>
                <a:latin typeface="+mn-lt"/>
              </a:rPr>
              <a:t>Each Meter pit/box was opened and assessed</a:t>
            </a:r>
          </a:p>
          <a:p>
            <a:pPr marL="342900" indent="-342900">
              <a:buFont typeface="Arial" panose="020B0604020202020204" pitchFamily="34" charset="0"/>
              <a:buChar char="•"/>
            </a:pPr>
            <a:r>
              <a:rPr lang="en-US" dirty="0">
                <a:solidFill>
                  <a:srgbClr val="000000"/>
                </a:solidFill>
                <a:latin typeface="+mn-lt"/>
              </a:rPr>
              <a:t>Photo was taken</a:t>
            </a:r>
          </a:p>
          <a:p>
            <a:pPr marL="342900" indent="-342900">
              <a:buFont typeface="Arial" panose="020B0604020202020204" pitchFamily="34" charset="0"/>
              <a:buChar char="•"/>
            </a:pPr>
            <a:r>
              <a:rPr lang="en-US" dirty="0">
                <a:solidFill>
                  <a:srgbClr val="000000"/>
                </a:solidFill>
                <a:latin typeface="+mn-lt"/>
              </a:rPr>
              <a:t>Service line information was recorded for each water customer meter on both sides</a:t>
            </a:r>
          </a:p>
          <a:p>
            <a:pPr marL="342900" indent="-342900">
              <a:buFont typeface="Arial" panose="020B0604020202020204" pitchFamily="34" charset="0"/>
              <a:buChar char="•"/>
            </a:pPr>
            <a:r>
              <a:rPr lang="en-US" dirty="0">
                <a:solidFill>
                  <a:srgbClr val="000000"/>
                </a:solidFill>
                <a:latin typeface="+mn-lt"/>
              </a:rPr>
              <a:t>As of February 22</a:t>
            </a:r>
            <a:r>
              <a:rPr lang="en-US" baseline="30000" dirty="0">
                <a:solidFill>
                  <a:srgbClr val="000000"/>
                </a:solidFill>
                <a:latin typeface="+mn-lt"/>
              </a:rPr>
              <a:t>nd</a:t>
            </a:r>
            <a:r>
              <a:rPr lang="en-US" dirty="0">
                <a:solidFill>
                  <a:srgbClr val="000000"/>
                </a:solidFill>
                <a:latin typeface="+mn-lt"/>
              </a:rPr>
              <a:t>, Dahlonega has completed the assessment of all Meters</a:t>
            </a:r>
          </a:p>
          <a:p>
            <a:pPr marL="342900" indent="-342900">
              <a:buFont typeface="Arial" panose="020B0604020202020204" pitchFamily="34" charset="0"/>
              <a:buChar char="•"/>
            </a:pPr>
            <a:r>
              <a:rPr lang="en-US" dirty="0">
                <a:solidFill>
                  <a:srgbClr val="000000"/>
                </a:solidFill>
                <a:latin typeface="+mn-lt"/>
              </a:rPr>
              <a:t>Most difficult area was downtown where all meters were in the sidewalk</a:t>
            </a:r>
          </a:p>
          <a:p>
            <a:pPr marL="342900" indent="-342900">
              <a:buFont typeface="Arial" panose="020B0604020202020204" pitchFamily="34" charset="0"/>
              <a:buChar char="•"/>
            </a:pPr>
            <a:r>
              <a:rPr lang="en-US" dirty="0">
                <a:solidFill>
                  <a:srgbClr val="000000"/>
                </a:solidFill>
                <a:latin typeface="+mn-lt"/>
              </a:rPr>
              <a:t>No Lead service lines were located on Dahlonega’s water system</a:t>
            </a:r>
          </a:p>
        </p:txBody>
      </p:sp>
      <p:pic>
        <p:nvPicPr>
          <p:cNvPr id="2" name="Picture 1">
            <a:extLst>
              <a:ext uri="{FF2B5EF4-FFF2-40B4-BE49-F238E27FC236}">
                <a16:creationId xmlns:a16="http://schemas.microsoft.com/office/drawing/2014/main" id="{16147546-C392-AA6B-030A-CC1232FA5553}"/>
              </a:ext>
            </a:extLst>
          </p:cNvPr>
          <p:cNvPicPr>
            <a:picLocks noChangeAspect="1"/>
          </p:cNvPicPr>
          <p:nvPr/>
        </p:nvPicPr>
        <p:blipFill rotWithShape="1">
          <a:blip r:embed="rId2"/>
          <a:srcRect l="15936" t="20216" r="70815" b="17187"/>
          <a:stretch/>
        </p:blipFill>
        <p:spPr>
          <a:xfrm>
            <a:off x="914400" y="381000"/>
            <a:ext cx="4648200" cy="6176662"/>
          </a:xfrm>
          <a:prstGeom prst="rect">
            <a:avLst/>
          </a:prstGeom>
        </p:spPr>
      </p:pic>
    </p:spTree>
    <p:extLst>
      <p:ext uri="{BB962C8B-B14F-4D97-AF65-F5344CB8AC3E}">
        <p14:creationId xmlns:p14="http://schemas.microsoft.com/office/powerpoint/2010/main" val="2837728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C0C07-55A8-3822-5E9D-495486D95B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E3E857-7C11-5EFA-90F5-26BF33B42B97}"/>
              </a:ext>
            </a:extLst>
          </p:cNvPr>
          <p:cNvSpPr txBox="1"/>
          <p:nvPr/>
        </p:nvSpPr>
        <p:spPr>
          <a:xfrm>
            <a:off x="6781800" y="609600"/>
            <a:ext cx="4876800" cy="3785652"/>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0000"/>
                </a:solidFill>
                <a:latin typeface="+mn-lt"/>
              </a:rPr>
              <a:t>Service line inventory and assessment can be exported to the GA EPD LCRR Service Line spreadsheet and submitted electronically</a:t>
            </a:r>
          </a:p>
          <a:p>
            <a:pPr marL="342900" indent="-342900">
              <a:buFont typeface="Arial" panose="020B0604020202020204" pitchFamily="34" charset="0"/>
              <a:buChar char="•"/>
            </a:pPr>
            <a:r>
              <a:rPr lang="en-US" dirty="0">
                <a:solidFill>
                  <a:srgbClr val="000000"/>
                </a:solidFill>
                <a:latin typeface="+mn-lt"/>
              </a:rPr>
              <a:t>Next steps for Dahlonega?</a:t>
            </a:r>
          </a:p>
          <a:p>
            <a:pPr marL="800100" lvl="1" indent="-342900">
              <a:buFont typeface="Arial" panose="020B0604020202020204" pitchFamily="34" charset="0"/>
              <a:buChar char="•"/>
            </a:pPr>
            <a:r>
              <a:rPr lang="en-US" dirty="0">
                <a:solidFill>
                  <a:srgbClr val="000000"/>
                </a:solidFill>
                <a:latin typeface="+mn-lt"/>
              </a:rPr>
              <a:t>Replacing galvanized service lines found on the water system</a:t>
            </a:r>
          </a:p>
          <a:p>
            <a:endParaRPr lang="en-US" dirty="0">
              <a:solidFill>
                <a:srgbClr val="000000"/>
              </a:solidFill>
              <a:latin typeface="+mn-lt"/>
            </a:endParaRPr>
          </a:p>
        </p:txBody>
      </p:sp>
      <p:pic>
        <p:nvPicPr>
          <p:cNvPr id="2" name="Picture 1">
            <a:extLst>
              <a:ext uri="{FF2B5EF4-FFF2-40B4-BE49-F238E27FC236}">
                <a16:creationId xmlns:a16="http://schemas.microsoft.com/office/drawing/2014/main" id="{A4F2D996-FD9B-79E9-89EE-054CF8973642}"/>
              </a:ext>
            </a:extLst>
          </p:cNvPr>
          <p:cNvPicPr>
            <a:picLocks noChangeAspect="1"/>
          </p:cNvPicPr>
          <p:nvPr/>
        </p:nvPicPr>
        <p:blipFill rotWithShape="1">
          <a:blip r:embed="rId2"/>
          <a:srcRect l="15936" t="20216" r="70815" b="17187"/>
          <a:stretch/>
        </p:blipFill>
        <p:spPr>
          <a:xfrm>
            <a:off x="914400" y="381000"/>
            <a:ext cx="4648200" cy="6176662"/>
          </a:xfrm>
          <a:prstGeom prst="rect">
            <a:avLst/>
          </a:prstGeom>
        </p:spPr>
      </p:pic>
    </p:spTree>
    <p:extLst>
      <p:ext uri="{BB962C8B-B14F-4D97-AF65-F5344CB8AC3E}">
        <p14:creationId xmlns:p14="http://schemas.microsoft.com/office/powerpoint/2010/main" val="2876452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B7959-D049-CDF3-A779-650C1942DA38}"/>
              </a:ext>
            </a:extLst>
          </p:cNvPr>
          <p:cNvPicPr>
            <a:picLocks noChangeAspect="1"/>
          </p:cNvPicPr>
          <p:nvPr/>
        </p:nvPicPr>
        <p:blipFill rotWithShape="1">
          <a:blip r:embed="rId2"/>
          <a:srcRect l="4922" t="13333" r="54765" b="6667"/>
          <a:stretch/>
        </p:blipFill>
        <p:spPr>
          <a:xfrm>
            <a:off x="4419600" y="3505200"/>
            <a:ext cx="5734050" cy="3200400"/>
          </a:xfrm>
          <a:prstGeom prst="rect">
            <a:avLst/>
          </a:prstGeom>
        </p:spPr>
      </p:pic>
      <p:pic>
        <p:nvPicPr>
          <p:cNvPr id="5" name="Picture 4">
            <a:extLst>
              <a:ext uri="{FF2B5EF4-FFF2-40B4-BE49-F238E27FC236}">
                <a16:creationId xmlns:a16="http://schemas.microsoft.com/office/drawing/2014/main" id="{6C458202-BE38-358A-9A04-4D60771F4C4B}"/>
              </a:ext>
            </a:extLst>
          </p:cNvPr>
          <p:cNvPicPr>
            <a:picLocks noChangeAspect="1"/>
          </p:cNvPicPr>
          <p:nvPr/>
        </p:nvPicPr>
        <p:blipFill rotWithShape="1">
          <a:blip r:embed="rId3"/>
          <a:srcRect t="12222" r="49765" b="4167"/>
          <a:stretch/>
        </p:blipFill>
        <p:spPr>
          <a:xfrm>
            <a:off x="381000" y="304800"/>
            <a:ext cx="6511176" cy="3048000"/>
          </a:xfrm>
          <a:prstGeom prst="rect">
            <a:avLst/>
          </a:prstGeom>
        </p:spPr>
      </p:pic>
    </p:spTree>
    <p:extLst>
      <p:ext uri="{BB962C8B-B14F-4D97-AF65-F5344CB8AC3E}">
        <p14:creationId xmlns:p14="http://schemas.microsoft.com/office/powerpoint/2010/main" val="594983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53FA8-A06F-0259-F90C-606B99CA9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0E392-BA5C-8140-6613-FEFA94927882}"/>
              </a:ext>
            </a:extLst>
          </p:cNvPr>
          <p:cNvSpPr>
            <a:spLocks noGrp="1"/>
          </p:cNvSpPr>
          <p:nvPr>
            <p:ph type="title"/>
          </p:nvPr>
        </p:nvSpPr>
        <p:spPr/>
        <p:txBody>
          <a:bodyPr/>
          <a:lstStyle/>
          <a:p>
            <a:r>
              <a:rPr lang="en-US" sz="4800" dirty="0"/>
              <a:t>History</a:t>
            </a:r>
          </a:p>
        </p:txBody>
      </p:sp>
      <p:sp>
        <p:nvSpPr>
          <p:cNvPr id="5" name="TextBox 4">
            <a:extLst>
              <a:ext uri="{FF2B5EF4-FFF2-40B4-BE49-F238E27FC236}">
                <a16:creationId xmlns:a16="http://schemas.microsoft.com/office/drawing/2014/main" id="{329C0C23-3C4B-21EC-0734-A4FE54863187}"/>
              </a:ext>
            </a:extLst>
          </p:cNvPr>
          <p:cNvSpPr txBox="1"/>
          <p:nvPr/>
        </p:nvSpPr>
        <p:spPr>
          <a:xfrm>
            <a:off x="7010400" y="2286000"/>
            <a:ext cx="4876800" cy="2677656"/>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The new town was surveyed and the present-day gridiron pattern  with a public square was laid out</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A permanent courthouse was built on the square in 1836 and residential and commercial uses developed around it</a:t>
            </a:r>
          </a:p>
        </p:txBody>
      </p:sp>
      <p:pic>
        <p:nvPicPr>
          <p:cNvPr id="7" name="Picture 6" descr="A brick building with a white sign with Dahlonega Gold Museum Historic Site in the background&#10;&#10;Description automatically generated">
            <a:extLst>
              <a:ext uri="{FF2B5EF4-FFF2-40B4-BE49-F238E27FC236}">
                <a16:creationId xmlns:a16="http://schemas.microsoft.com/office/drawing/2014/main" id="{9BCA5AFC-F703-E056-AB19-02A92EC1B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92" y="1828800"/>
            <a:ext cx="5837408" cy="3886200"/>
          </a:xfrm>
          <a:prstGeom prst="rect">
            <a:avLst/>
          </a:prstGeom>
        </p:spPr>
      </p:pic>
    </p:spTree>
    <p:extLst>
      <p:ext uri="{BB962C8B-B14F-4D97-AF65-F5344CB8AC3E}">
        <p14:creationId xmlns:p14="http://schemas.microsoft.com/office/powerpoint/2010/main" val="796633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8A47-F538-1924-5AB0-B17EDF34FF1A}"/>
              </a:ext>
            </a:extLst>
          </p:cNvPr>
          <p:cNvSpPr>
            <a:spLocks noGrp="1"/>
          </p:cNvSpPr>
          <p:nvPr>
            <p:ph type="title"/>
          </p:nvPr>
        </p:nvSpPr>
        <p:spPr/>
        <p:txBody>
          <a:bodyPr/>
          <a:lstStyle/>
          <a:p>
            <a:r>
              <a:rPr lang="en-US" b="1" dirty="0"/>
              <a:t>Questions?</a:t>
            </a:r>
          </a:p>
        </p:txBody>
      </p:sp>
      <p:sp>
        <p:nvSpPr>
          <p:cNvPr id="3" name="Content Placeholder 2">
            <a:extLst>
              <a:ext uri="{FF2B5EF4-FFF2-40B4-BE49-F238E27FC236}">
                <a16:creationId xmlns:a16="http://schemas.microsoft.com/office/drawing/2014/main" id="{C23B29AF-1BCC-24DC-A53C-F903BD105B32}"/>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sz="2400" b="1" dirty="0"/>
              <a:t>Faith Bryan, GISP</a:t>
            </a:r>
          </a:p>
          <a:p>
            <a:pPr marL="0" indent="0">
              <a:buNone/>
            </a:pPr>
            <a:r>
              <a:rPr lang="en-US" sz="2400" b="1" dirty="0"/>
              <a:t>Director of Information Services</a:t>
            </a:r>
          </a:p>
          <a:p>
            <a:pPr marL="0" indent="0">
              <a:buNone/>
            </a:pPr>
            <a:r>
              <a:rPr lang="en-US" sz="2400" b="1" dirty="0"/>
              <a:t>Georgia Mountains Regional Commission – </a:t>
            </a:r>
            <a:r>
              <a:rPr lang="en-US" sz="2400" b="1" dirty="0">
                <a:hlinkClick r:id="rId2"/>
              </a:rPr>
              <a:t>www.gmrc.ga.gov</a:t>
            </a:r>
            <a:endParaRPr lang="en-US" sz="2400" b="1" dirty="0"/>
          </a:p>
          <a:p>
            <a:pPr marL="0" indent="0">
              <a:buNone/>
            </a:pPr>
            <a:r>
              <a:rPr lang="en-US" sz="2400" b="1" dirty="0">
                <a:hlinkClick r:id="rId3"/>
              </a:rPr>
              <a:t>fbryan@gmrc.ga.gov</a:t>
            </a:r>
            <a:endParaRPr lang="en-US" sz="2400" b="1" dirty="0"/>
          </a:p>
          <a:p>
            <a:pPr marL="0" indent="0">
              <a:buNone/>
            </a:pPr>
            <a:r>
              <a:rPr lang="en-US" sz="2400" b="1" dirty="0"/>
              <a:t>(770)538-2614</a:t>
            </a:r>
          </a:p>
        </p:txBody>
      </p:sp>
    </p:spTree>
    <p:extLst>
      <p:ext uri="{BB962C8B-B14F-4D97-AF65-F5344CB8AC3E}">
        <p14:creationId xmlns:p14="http://schemas.microsoft.com/office/powerpoint/2010/main" val="101747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state with a location&#10;&#10;Description automatically generated">
            <a:extLst>
              <a:ext uri="{FF2B5EF4-FFF2-40B4-BE49-F238E27FC236}">
                <a16:creationId xmlns:a16="http://schemas.microsoft.com/office/drawing/2014/main" id="{CC2F1317-9C6B-9E4F-FEC4-6AE5EDE605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73" t="2941" r="7180" b="2941"/>
          <a:stretch/>
        </p:blipFill>
        <p:spPr>
          <a:xfrm>
            <a:off x="228600" y="380999"/>
            <a:ext cx="3352800" cy="4565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map of a city&#10;&#10;Description automatically generated">
            <a:extLst>
              <a:ext uri="{FF2B5EF4-FFF2-40B4-BE49-F238E27FC236}">
                <a16:creationId xmlns:a16="http://schemas.microsoft.com/office/drawing/2014/main" id="{B9C89AC7-08AC-FF47-E9BC-5472F0E41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2194112"/>
            <a:ext cx="3200400" cy="4141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935B856C-C1D7-29F1-2CD6-79F6D8E432EC}"/>
              </a:ext>
            </a:extLst>
          </p:cNvPr>
          <p:cNvSpPr txBox="1"/>
          <p:nvPr/>
        </p:nvSpPr>
        <p:spPr>
          <a:xfrm>
            <a:off x="7162800" y="1676400"/>
            <a:ext cx="4876800" cy="2308324"/>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Located in the foothills of the North Georgia Mountains</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Approximately 70 miles north of Atlanta</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Incorporated on December 21, 1833</a:t>
            </a:r>
          </a:p>
        </p:txBody>
      </p:sp>
    </p:spTree>
    <p:extLst>
      <p:ext uri="{BB962C8B-B14F-4D97-AF65-F5344CB8AC3E}">
        <p14:creationId xmlns:p14="http://schemas.microsoft.com/office/powerpoint/2010/main" val="1151708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E2755-C8D3-651B-B882-9296FE13B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3A533-E485-77C4-81A6-D1D9CA83B0C0}"/>
              </a:ext>
            </a:extLst>
          </p:cNvPr>
          <p:cNvSpPr>
            <a:spLocks noGrp="1"/>
          </p:cNvSpPr>
          <p:nvPr>
            <p:ph type="title"/>
          </p:nvPr>
        </p:nvSpPr>
        <p:spPr/>
        <p:txBody>
          <a:bodyPr/>
          <a:lstStyle/>
          <a:p>
            <a:r>
              <a:rPr lang="en-US" sz="4800" dirty="0"/>
              <a:t>History</a:t>
            </a:r>
          </a:p>
        </p:txBody>
      </p:sp>
      <p:sp>
        <p:nvSpPr>
          <p:cNvPr id="5" name="TextBox 4">
            <a:extLst>
              <a:ext uri="{FF2B5EF4-FFF2-40B4-BE49-F238E27FC236}">
                <a16:creationId xmlns:a16="http://schemas.microsoft.com/office/drawing/2014/main" id="{5EFFBF85-7B25-6CDE-FFAF-15AFAB1CF185}"/>
              </a:ext>
            </a:extLst>
          </p:cNvPr>
          <p:cNvSpPr txBox="1"/>
          <p:nvPr/>
        </p:nvSpPr>
        <p:spPr>
          <a:xfrm>
            <a:off x="6858000" y="762000"/>
            <a:ext cx="4876800" cy="5262979"/>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The US Government recognized the importance of gold mining in Lumpkin County and in 1838 established the US Branch Mint at Dahlonega</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The Branch Mint operated until the start of the Civil War, ceasing operation in June 1861</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In 1871, ownership of the mint was passed to the State of Georgia for the establishment of North Georgia Agriculture College, now known as University of North Georgia</a:t>
            </a:r>
          </a:p>
        </p:txBody>
      </p:sp>
      <p:pic>
        <p:nvPicPr>
          <p:cNvPr id="6" name="Picture 5">
            <a:extLst>
              <a:ext uri="{FF2B5EF4-FFF2-40B4-BE49-F238E27FC236}">
                <a16:creationId xmlns:a16="http://schemas.microsoft.com/office/drawing/2014/main" id="{9724FEEC-F5DF-0052-5EDC-BD46415874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4975" y="1524000"/>
            <a:ext cx="5307462" cy="4267200"/>
          </a:xfrm>
          <a:prstGeom prst="rect">
            <a:avLst/>
          </a:prstGeom>
        </p:spPr>
      </p:pic>
    </p:spTree>
    <p:extLst>
      <p:ext uri="{BB962C8B-B14F-4D97-AF65-F5344CB8AC3E}">
        <p14:creationId xmlns:p14="http://schemas.microsoft.com/office/powerpoint/2010/main" val="2880684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B1E7A-74D9-EE8E-3447-C17A7F73E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91EE7-C23B-BF8D-3DE6-137B214C2D40}"/>
              </a:ext>
            </a:extLst>
          </p:cNvPr>
          <p:cNvSpPr>
            <a:spLocks noGrp="1"/>
          </p:cNvSpPr>
          <p:nvPr>
            <p:ph type="title"/>
          </p:nvPr>
        </p:nvSpPr>
        <p:spPr>
          <a:xfrm>
            <a:off x="609601" y="152400"/>
            <a:ext cx="4011084" cy="1162050"/>
          </a:xfrm>
        </p:spPr>
        <p:txBody>
          <a:bodyPr/>
          <a:lstStyle/>
          <a:p>
            <a:r>
              <a:rPr lang="en-US" sz="4800" dirty="0"/>
              <a:t>History</a:t>
            </a:r>
          </a:p>
        </p:txBody>
      </p:sp>
      <p:sp>
        <p:nvSpPr>
          <p:cNvPr id="5" name="TextBox 4">
            <a:extLst>
              <a:ext uri="{FF2B5EF4-FFF2-40B4-BE49-F238E27FC236}">
                <a16:creationId xmlns:a16="http://schemas.microsoft.com/office/drawing/2014/main" id="{C5B904F7-2AA7-B2BD-986F-EA2D93FFF6E5}"/>
              </a:ext>
            </a:extLst>
          </p:cNvPr>
          <p:cNvSpPr txBox="1"/>
          <p:nvPr/>
        </p:nvSpPr>
        <p:spPr>
          <a:xfrm>
            <a:off x="6858000" y="1102816"/>
            <a:ext cx="4876800" cy="4154984"/>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Price Memorial Hall was built on the site of the US Mint after it burned down in 1878</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The gold steeple was added to Price Memorial Hall in 1972 with genuine Dahlonega gold</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This building is one of two in the State of Georgia to use Dahlonega gold</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Georgia State Capitol is the second building</a:t>
            </a:r>
          </a:p>
        </p:txBody>
      </p:sp>
      <p:pic>
        <p:nvPicPr>
          <p:cNvPr id="7" name="Picture 6" descr="A building with a steeple&#10;&#10;Description automatically generated">
            <a:extLst>
              <a:ext uri="{FF2B5EF4-FFF2-40B4-BE49-F238E27FC236}">
                <a16:creationId xmlns:a16="http://schemas.microsoft.com/office/drawing/2014/main" id="{23406BB2-4999-6B27-CC13-40916E7EF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 y="1371600"/>
            <a:ext cx="3891605" cy="2590800"/>
          </a:xfrm>
          <a:prstGeom prst="rect">
            <a:avLst/>
          </a:prstGeom>
        </p:spPr>
      </p:pic>
      <p:pic>
        <p:nvPicPr>
          <p:cNvPr id="9" name="Picture 8" descr="A building with a dome and trees&#10;&#10;Description automatically generated">
            <a:extLst>
              <a:ext uri="{FF2B5EF4-FFF2-40B4-BE49-F238E27FC236}">
                <a16:creationId xmlns:a16="http://schemas.microsoft.com/office/drawing/2014/main" id="{9956BC14-9C54-0406-B9EE-1DBD9D86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4038600"/>
            <a:ext cx="4165028" cy="2774950"/>
          </a:xfrm>
          <a:prstGeom prst="rect">
            <a:avLst/>
          </a:prstGeom>
        </p:spPr>
      </p:pic>
    </p:spTree>
    <p:extLst>
      <p:ext uri="{BB962C8B-B14F-4D97-AF65-F5344CB8AC3E}">
        <p14:creationId xmlns:p14="http://schemas.microsoft.com/office/powerpoint/2010/main" val="1656401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6CCFE-FB5F-1C94-059D-A57CF2EB2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60607C-D9FA-F9D5-AFD5-0A7ECEEB6FD8}"/>
              </a:ext>
            </a:extLst>
          </p:cNvPr>
          <p:cNvSpPr>
            <a:spLocks noGrp="1"/>
          </p:cNvSpPr>
          <p:nvPr>
            <p:ph type="title"/>
          </p:nvPr>
        </p:nvSpPr>
        <p:spPr>
          <a:xfrm>
            <a:off x="609601" y="152400"/>
            <a:ext cx="4011084" cy="1162050"/>
          </a:xfrm>
        </p:spPr>
        <p:txBody>
          <a:bodyPr/>
          <a:lstStyle/>
          <a:p>
            <a:r>
              <a:rPr lang="en-US" sz="4800" dirty="0"/>
              <a:t>Dahlonega</a:t>
            </a:r>
          </a:p>
        </p:txBody>
      </p:sp>
      <p:sp>
        <p:nvSpPr>
          <p:cNvPr id="4" name="Text Placeholder 3">
            <a:extLst>
              <a:ext uri="{FF2B5EF4-FFF2-40B4-BE49-F238E27FC236}">
                <a16:creationId xmlns:a16="http://schemas.microsoft.com/office/drawing/2014/main" id="{3C7FADAA-9BFF-7D58-ECD6-F7FE6D56A570}"/>
              </a:ext>
            </a:extLst>
          </p:cNvPr>
          <p:cNvSpPr>
            <a:spLocks noGrp="1"/>
          </p:cNvSpPr>
          <p:nvPr>
            <p:ph type="body" sz="half" idx="2"/>
          </p:nvPr>
        </p:nvSpPr>
        <p:spPr/>
        <p:txBody>
          <a:bodyPr/>
          <a:lstStyle/>
          <a:p>
            <a:endParaRPr lang="en-US" dirty="0"/>
          </a:p>
        </p:txBody>
      </p:sp>
      <p:sp>
        <p:nvSpPr>
          <p:cNvPr id="5" name="TextBox 4">
            <a:extLst>
              <a:ext uri="{FF2B5EF4-FFF2-40B4-BE49-F238E27FC236}">
                <a16:creationId xmlns:a16="http://schemas.microsoft.com/office/drawing/2014/main" id="{5D430B3B-0019-0052-BA76-9FDC7B0FBD6F}"/>
              </a:ext>
            </a:extLst>
          </p:cNvPr>
          <p:cNvSpPr txBox="1"/>
          <p:nvPr/>
        </p:nvSpPr>
        <p:spPr>
          <a:xfrm>
            <a:off x="6858000" y="1114485"/>
            <a:ext cx="4876800" cy="4524315"/>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Southern gateway to Chattahoochee National Forest</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Springer Mountain, southern terminus of the Appalachian National Scenic Trail, 15 miles northwest of the City</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Camp Frank D Merrill, a US Army Ranger training installation</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University of North Georgia</a:t>
            </a:r>
          </a:p>
          <a:p>
            <a:pPr marL="342900" indent="-342900">
              <a:buFont typeface="Arial" panose="020B0604020202020204" pitchFamily="34" charset="0"/>
              <a:buChar char="•"/>
            </a:pPr>
            <a:r>
              <a:rPr lang="en-US" dirty="0">
                <a:solidFill>
                  <a:schemeClr val="accent4">
                    <a:lumMod val="10000"/>
                  </a:schemeClr>
                </a:solidFill>
                <a:latin typeface="Garamond" panose="02020404030301010803" pitchFamily="18" charset="0"/>
              </a:rPr>
              <a:t>Eight wineries located in Dahlonega - Lumpkin County area</a:t>
            </a:r>
          </a:p>
        </p:txBody>
      </p:sp>
      <p:pic>
        <p:nvPicPr>
          <p:cNvPr id="7" name="Picture 6">
            <a:extLst>
              <a:ext uri="{FF2B5EF4-FFF2-40B4-BE49-F238E27FC236}">
                <a16:creationId xmlns:a16="http://schemas.microsoft.com/office/drawing/2014/main" id="{CC16E4B3-E1F7-0C87-BA29-357E4BE8B4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9599" y="1371600"/>
            <a:ext cx="4248736" cy="2389913"/>
          </a:xfrm>
          <a:prstGeom prst="rect">
            <a:avLst/>
          </a:prstGeom>
        </p:spPr>
      </p:pic>
      <p:pic>
        <p:nvPicPr>
          <p:cNvPr id="9" name="Picture 8">
            <a:extLst>
              <a:ext uri="{FF2B5EF4-FFF2-40B4-BE49-F238E27FC236}">
                <a16:creationId xmlns:a16="http://schemas.microsoft.com/office/drawing/2014/main" id="{869419CC-9BA1-A7F4-CFEB-E7AFAD7C4B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14601" y="3866200"/>
            <a:ext cx="3934864" cy="2947350"/>
          </a:xfrm>
          <a:prstGeom prst="rect">
            <a:avLst/>
          </a:prstGeom>
        </p:spPr>
      </p:pic>
    </p:spTree>
    <p:extLst>
      <p:ext uri="{BB962C8B-B14F-4D97-AF65-F5344CB8AC3E}">
        <p14:creationId xmlns:p14="http://schemas.microsoft.com/office/powerpoint/2010/main" val="3068797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7848600" cy="1173162"/>
          </a:xfrm>
        </p:spPr>
        <p:txBody>
          <a:bodyPr/>
          <a:lstStyle/>
          <a:p>
            <a:pPr algn="ctr"/>
            <a:r>
              <a:rPr lang="en-US" b="1" dirty="0"/>
              <a:t>City of Dahlonega</a:t>
            </a:r>
            <a:br>
              <a:rPr lang="en-US" b="1" dirty="0"/>
            </a:br>
            <a:r>
              <a:rPr lang="en-US" b="1" dirty="0"/>
              <a:t>Water/Sewer/Storm Water Project</a:t>
            </a:r>
          </a:p>
        </p:txBody>
      </p:sp>
      <p:sp>
        <p:nvSpPr>
          <p:cNvPr id="5" name="Content Placeholder 4">
            <a:extLst>
              <a:ext uri="{FF2B5EF4-FFF2-40B4-BE49-F238E27FC236}">
                <a16:creationId xmlns:a16="http://schemas.microsoft.com/office/drawing/2014/main" id="{32B23960-5A92-BADE-95EE-E5C54A05D462}"/>
              </a:ext>
            </a:extLst>
          </p:cNvPr>
          <p:cNvSpPr>
            <a:spLocks noGrp="1"/>
          </p:cNvSpPr>
          <p:nvPr>
            <p:ph idx="1"/>
          </p:nvPr>
        </p:nvSpPr>
        <p:spPr/>
        <p:txBody>
          <a:bodyPr/>
          <a:lstStyle/>
          <a:p>
            <a:r>
              <a:rPr lang="en-US" b="1" dirty="0"/>
              <a:t>GMRC was contacted by the City for assistance</a:t>
            </a:r>
          </a:p>
          <a:p>
            <a:r>
              <a:rPr lang="en-US" b="1" dirty="0"/>
              <a:t>Accuracy of existing data was of great concern, no trust in data</a:t>
            </a:r>
          </a:p>
          <a:p>
            <a:r>
              <a:rPr lang="en-US" b="1" dirty="0"/>
              <a:t>Storm water information was non-existent</a:t>
            </a:r>
          </a:p>
          <a:p>
            <a:r>
              <a:rPr lang="en-US" b="1" dirty="0"/>
              <a:t>City was using a combination of .</a:t>
            </a:r>
            <a:r>
              <a:rPr lang="en-US" b="1" dirty="0" err="1"/>
              <a:t>kml’s</a:t>
            </a:r>
            <a:r>
              <a:rPr lang="en-US" b="1" dirty="0"/>
              <a:t> (Google based),  Engineer project data, spreadsheets, paper maps, and utility crew location knowledge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89ED4-4199-5899-23EC-4CD5A3445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91701-C066-9BBC-52A2-29ABD3A2B097}"/>
              </a:ext>
            </a:extLst>
          </p:cNvPr>
          <p:cNvSpPr>
            <a:spLocks noGrp="1"/>
          </p:cNvSpPr>
          <p:nvPr>
            <p:ph type="title"/>
          </p:nvPr>
        </p:nvSpPr>
        <p:spPr>
          <a:xfrm>
            <a:off x="1905000" y="228600"/>
            <a:ext cx="7848600" cy="1173162"/>
          </a:xfrm>
        </p:spPr>
        <p:txBody>
          <a:bodyPr/>
          <a:lstStyle/>
          <a:p>
            <a:pPr algn="ctr"/>
            <a:r>
              <a:rPr lang="en-US" b="1" dirty="0"/>
              <a:t>City of Dahlonega</a:t>
            </a:r>
            <a:br>
              <a:rPr lang="en-US" b="1" dirty="0"/>
            </a:br>
            <a:r>
              <a:rPr lang="en-US" b="1" dirty="0"/>
              <a:t>Water/Sewer/Storm Water Project</a:t>
            </a:r>
          </a:p>
        </p:txBody>
      </p:sp>
      <p:sp>
        <p:nvSpPr>
          <p:cNvPr id="5" name="Content Placeholder 4">
            <a:extLst>
              <a:ext uri="{FF2B5EF4-FFF2-40B4-BE49-F238E27FC236}">
                <a16:creationId xmlns:a16="http://schemas.microsoft.com/office/drawing/2014/main" id="{194527BC-5AEF-AA87-FA47-D2B069C23DCD}"/>
              </a:ext>
            </a:extLst>
          </p:cNvPr>
          <p:cNvSpPr>
            <a:spLocks noGrp="1"/>
          </p:cNvSpPr>
          <p:nvPr>
            <p:ph idx="1"/>
          </p:nvPr>
        </p:nvSpPr>
        <p:spPr/>
        <p:txBody>
          <a:bodyPr/>
          <a:lstStyle/>
          <a:p>
            <a:r>
              <a:rPr lang="en-US" b="1" dirty="0"/>
              <a:t>2 ½ Year Multi-Phase Project</a:t>
            </a:r>
          </a:p>
          <a:p>
            <a:r>
              <a:rPr lang="en-US" b="1" dirty="0"/>
              <a:t>Phase I (August 2020 through January 2021)</a:t>
            </a:r>
          </a:p>
          <a:p>
            <a:pPr lvl="1"/>
            <a:r>
              <a:rPr lang="en-US" b="1" dirty="0"/>
              <a:t>Acquisition of City files and existing data sets</a:t>
            </a:r>
          </a:p>
          <a:p>
            <a:pPr lvl="1"/>
            <a:r>
              <a:rPr lang="en-US" b="1" dirty="0"/>
              <a:t>Acquisition of Lumpkin County GIS data</a:t>
            </a:r>
          </a:p>
          <a:p>
            <a:pPr lvl="2"/>
            <a:r>
              <a:rPr lang="en-US" b="1" dirty="0"/>
              <a:t>Parcels, Road Centerlines, Aerial Photography (</a:t>
            </a:r>
            <a:r>
              <a:rPr lang="en-US" b="1" dirty="0" err="1"/>
              <a:t>Pictometry</a:t>
            </a:r>
            <a:r>
              <a:rPr lang="en-US" b="1" dirty="0"/>
              <a:t>/</a:t>
            </a:r>
            <a:r>
              <a:rPr lang="en-US" b="1" dirty="0" err="1"/>
              <a:t>Eagleview</a:t>
            </a:r>
            <a:r>
              <a:rPr lang="en-US" b="1" dirty="0"/>
              <a:t>)</a:t>
            </a:r>
          </a:p>
          <a:p>
            <a:pPr lvl="1"/>
            <a:r>
              <a:rPr lang="en-US" b="1" dirty="0"/>
              <a:t>Creation of Project Progress Online Map</a:t>
            </a:r>
          </a:p>
          <a:p>
            <a:pPr lvl="1"/>
            <a:r>
              <a:rPr lang="en-US" b="1" dirty="0"/>
              <a:t>Field collection (GPS) of:</a:t>
            </a:r>
          </a:p>
          <a:p>
            <a:pPr lvl="2"/>
            <a:r>
              <a:rPr lang="en-US" b="1" dirty="0"/>
              <a:t>Water and Wastewater Treatment Plants</a:t>
            </a:r>
          </a:p>
          <a:p>
            <a:pPr lvl="2"/>
            <a:r>
              <a:rPr lang="en-US" b="1" dirty="0"/>
              <a:t>Intakes, Booster Pumps, Lift Stations, Discharge Points</a:t>
            </a:r>
          </a:p>
          <a:p>
            <a:pPr lvl="2"/>
            <a:r>
              <a:rPr lang="en-US" b="1" dirty="0"/>
              <a:t>Clear Well</a:t>
            </a:r>
          </a:p>
          <a:p>
            <a:pPr lvl="2"/>
            <a:r>
              <a:rPr lang="en-US" b="1" dirty="0"/>
              <a:t>Water Storage Tanks</a:t>
            </a:r>
          </a:p>
          <a:p>
            <a:pPr marL="914400" lvl="2" indent="0">
              <a:buNone/>
            </a:pPr>
            <a:endParaRPr lang="en-US" b="1" dirty="0"/>
          </a:p>
        </p:txBody>
      </p:sp>
    </p:spTree>
    <p:extLst>
      <p:ext uri="{BB962C8B-B14F-4D97-AF65-F5344CB8AC3E}">
        <p14:creationId xmlns:p14="http://schemas.microsoft.com/office/powerpoint/2010/main" val="2166450503"/>
      </p:ext>
    </p:extLst>
  </p:cSld>
  <p:clrMapOvr>
    <a:masterClrMapping/>
  </p:clrMapOvr>
</p:sld>
</file>

<file path=ppt/theme/theme1.xml><?xml version="1.0" encoding="utf-8"?>
<a:theme xmlns:a="http://schemas.openxmlformats.org/drawingml/2006/main" name="Presentation for project post-mortem">
  <a:themeElements>
    <a:clrScheme name="Office Them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Office Them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Office Them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Office Them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Office Theme 5">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
      <a:clrScheme name="Office Theme 6">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76ab5d-c363-4cb9-b177-8b68990486e8" xsi:nil="true"/>
    <lcf76f155ced4ddcb4097134ff3c332f xmlns="03dfb928-5554-4a87-8e9a-edea6c8e310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FFC962BD627F4EA76B28DDC6E46AD9" ma:contentTypeVersion="18" ma:contentTypeDescription="Create a new document." ma:contentTypeScope="" ma:versionID="1b3349cfe4e30f2f0ed150aa6a98c9e0">
  <xsd:schema xmlns:xsd="http://www.w3.org/2001/XMLSchema" xmlns:xs="http://www.w3.org/2001/XMLSchema" xmlns:p="http://schemas.microsoft.com/office/2006/metadata/properties" xmlns:ns2="03dfb928-5554-4a87-8e9a-edea6c8e3105" xmlns:ns3="d876ab5d-c363-4cb9-b177-8b68990486e8" targetNamespace="http://schemas.microsoft.com/office/2006/metadata/properties" ma:root="true" ma:fieldsID="ae046be87a6e9bc3ae4b93cf525dea45" ns2:_="" ns3:_="">
    <xsd:import namespace="03dfb928-5554-4a87-8e9a-edea6c8e3105"/>
    <xsd:import namespace="d876ab5d-c363-4cb9-b177-8b68990486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fb928-5554-4a87-8e9a-edea6c8e3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b9d03e-f63d-43c7-9a43-349d0cf1a4d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76ab5d-c363-4cb9-b177-8b68990486e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d38cad6-e624-4609-8f59-2c75c4e321dd}" ma:internalName="TaxCatchAll" ma:showField="CatchAllData" ma:web="d876ab5d-c363-4cb9-b177-8b6899048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BA34A-67C3-44C8-A42C-27225EC3CC0D}">
  <ds:schemaRefs>
    <ds:schemaRef ds:uri="http://www.w3.org/XML/1998/namespace"/>
    <ds:schemaRef ds:uri="http://purl.org/dc/elements/1.1/"/>
    <ds:schemaRef ds:uri="88e4e5e6-3059-4796-aea1-e56d219fc68c"/>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4ff11b02-7584-466f-bb77-fae10e654577"/>
  </ds:schemaRefs>
</ds:datastoreItem>
</file>

<file path=customXml/itemProps2.xml><?xml version="1.0" encoding="utf-8"?>
<ds:datastoreItem xmlns:ds="http://schemas.openxmlformats.org/officeDocument/2006/customXml" ds:itemID="{22AD9A40-C1A0-481A-B780-53B4D7D28DA9}">
  <ds:schemaRefs>
    <ds:schemaRef ds:uri="http://schemas.microsoft.com/sharepoint/v3/contenttype/forms"/>
  </ds:schemaRefs>
</ds:datastoreItem>
</file>

<file path=customXml/itemProps3.xml><?xml version="1.0" encoding="utf-8"?>
<ds:datastoreItem xmlns:ds="http://schemas.openxmlformats.org/officeDocument/2006/customXml" ds:itemID="{7F5D1B13-38AB-4852-A468-7DD62D12252F}"/>
</file>

<file path=docProps/app.xml><?xml version="1.0" encoding="utf-8"?>
<Properties xmlns="http://schemas.openxmlformats.org/officeDocument/2006/extended-properties" xmlns:vt="http://schemas.openxmlformats.org/officeDocument/2006/docPropsVTypes">
  <Template>Presentation for project post-mortem</Template>
  <TotalTime>5485</TotalTime>
  <Words>1155</Words>
  <Application>Microsoft Office PowerPoint</Application>
  <PresentationFormat>Widescreen</PresentationFormat>
  <Paragraphs>127</Paragraphs>
  <Slides>30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Cambria</vt:lpstr>
      <vt:lpstr>Garamond</vt:lpstr>
      <vt:lpstr>Times New Roman</vt:lpstr>
      <vt:lpstr>Presentation for project post-mortem</vt:lpstr>
      <vt:lpstr>Custom Design</vt:lpstr>
      <vt:lpstr>How GIS Mapping Helped Respond to EPA Regulations</vt:lpstr>
      <vt:lpstr>History</vt:lpstr>
      <vt:lpstr>History</vt:lpstr>
      <vt:lpstr>PowerPoint Presentation</vt:lpstr>
      <vt:lpstr>History</vt:lpstr>
      <vt:lpstr>History</vt:lpstr>
      <vt:lpstr>Dahlonega</vt:lpstr>
      <vt:lpstr>City of Dahlonega Water/Sewer/Storm Water Project</vt:lpstr>
      <vt:lpstr>City of Dahlonega Water/Sewer/Storm Water Project</vt:lpstr>
      <vt:lpstr>PowerPoint Presentation</vt:lpstr>
      <vt:lpstr>City of Dahlonega Water/Sewer/Storm Water Project</vt:lpstr>
      <vt:lpstr>PowerPoint Presentation</vt:lpstr>
      <vt:lpstr>City of Dahlonega Water/Sewer/Storm Water Project</vt:lpstr>
      <vt:lpstr>PowerPoint Presentation</vt:lpstr>
      <vt:lpstr>City of Dahlonega Water/Sewer/Storm Water Project</vt:lpstr>
      <vt:lpstr>City of Dahlonega Water/Sewer/Storm Water Project</vt:lpstr>
      <vt:lpstr>PowerPoint Presentation</vt:lpstr>
      <vt:lpstr>City Project Requests</vt:lpstr>
      <vt:lpstr>City Project Requests</vt:lpstr>
      <vt:lpstr>Rule 391-3-5-.25 Treatment Techniques, Lead and Copper Requirements</vt:lpstr>
      <vt:lpstr>Service Line Inventory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Select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Name]</dc:title>
  <dc:creator>Select User</dc:creator>
  <cp:lastModifiedBy>Leif Olson</cp:lastModifiedBy>
  <cp:revision>287</cp:revision>
  <cp:lastPrinted>2016-08-08T17:22:23Z</cp:lastPrinted>
  <dcterms:created xsi:type="dcterms:W3CDTF">2008-10-09T19:35:09Z</dcterms:created>
  <dcterms:modified xsi:type="dcterms:W3CDTF">2024-03-19T12:38:20Z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TC010184551033</vt:lpwstr>
  </property>
  <property fmtid="{D5CDD505-2E9C-101B-9397-08002B2CF9AE}" pid="3" name="ContentTypeId">
    <vt:lpwstr>0x0101003744FE4285287645853D07461C7E2C33</vt:lpwstr>
  </property>
</Properties>
</file>