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4"/>
  </p:notesMasterIdLst>
  <p:sldIdLst>
    <p:sldId id="256" r:id="rId5"/>
    <p:sldId id="265" r:id="rId6"/>
    <p:sldId id="681" r:id="rId7"/>
    <p:sldId id="705" r:id="rId8"/>
    <p:sldId id="691" r:id="rId9"/>
    <p:sldId id="692" r:id="rId10"/>
    <p:sldId id="693" r:id="rId11"/>
    <p:sldId id="702" r:id="rId12"/>
    <p:sldId id="699" r:id="rId13"/>
    <p:sldId id="700" r:id="rId14"/>
    <p:sldId id="701" r:id="rId15"/>
    <p:sldId id="706" r:id="rId16"/>
    <p:sldId id="707" r:id="rId17"/>
    <p:sldId id="703" r:id="rId18"/>
    <p:sldId id="704" r:id="rId19"/>
    <p:sldId id="698" r:id="rId20"/>
    <p:sldId id="696" r:id="rId21"/>
    <p:sldId id="697" r:id="rId22"/>
    <p:sldId id="262" r:id="rId23"/>
  </p:sldIdLst>
  <p:sldSz cx="12192000" cy="6858000"/>
  <p:notesSz cx="6858000" cy="9144000"/>
  <p:embeddedFontLst>
    <p:embeddedFont>
      <p:font typeface="Aptos Narrow" panose="020B0004020202020204" pitchFamily="34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Open Sans Light" panose="020B0306030504020204" pitchFamily="34" charset="0"/>
      <p:regular r:id="rId33"/>
      <p:italic r:id="rId34"/>
    </p:embeddedFont>
    <p:embeddedFont>
      <p:font typeface="Oswald SemiBold" pitchFamily="2" charset="0"/>
      <p:bold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McAllister" initials="JM" lastIdx="2" clrIdx="0">
    <p:extLst>
      <p:ext uri="{19B8F6BF-5375-455C-9EA6-DF929625EA0E}">
        <p15:presenceInfo xmlns:p15="http://schemas.microsoft.com/office/powerpoint/2012/main" userId="S::jennifer@RURALHOME.ORG::98bb9495-e4d2-4c02-a209-2564e18f5030" providerId="AD"/>
      </p:ext>
    </p:extLst>
  </p:cmAuthor>
  <p:cmAuthor id="2" name="Daniel Stern" initials="DS" lastIdx="1" clrIdx="1">
    <p:extLst>
      <p:ext uri="{19B8F6BF-5375-455C-9EA6-DF929625EA0E}">
        <p15:presenceInfo xmlns:p15="http://schemas.microsoft.com/office/powerpoint/2012/main" userId="S::dan@ruralhome.org::663ac496-ed8f-47a9-aea3-8cb8f3e88a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5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540381-B904-4D70-A4CD-BCA8C1FAA39C}" v="351" vWet="353" dt="2024-03-08T18:42:19.372"/>
    <p1510:client id="{E96E9CAE-F1B9-4A24-AC18-FA888769CCE2}" v="33" dt="2024-03-08T18:47:05.7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8" autoAdjust="0"/>
    <p:restoredTop sz="83051" autoAdjust="0"/>
  </p:normalViewPr>
  <p:slideViewPr>
    <p:cSldViewPr snapToGrid="0">
      <p:cViewPr varScale="1">
        <p:scale>
          <a:sx n="52" d="100"/>
          <a:sy n="52" d="100"/>
        </p:scale>
        <p:origin x="12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uralhome-my.sharepoint.com/personal/keith_ruralhome_org/Documents/Documents/Projects/2024/DDAA_conference_presentation/data/output/ChasCatHhld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Appalachian</a:t>
            </a:r>
            <a:r>
              <a:rPr lang="en-US" baseline="0"/>
              <a:t> Region </a:t>
            </a:r>
            <a:r>
              <a:rPr lang="en-US"/>
              <a:t>Households</a:t>
            </a:r>
            <a:r>
              <a:rPr lang="en-US" baseline="0"/>
              <a:t> by AMI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4679813253432"/>
          <c:y val="9.3435295896654877E-2"/>
          <c:w val="0.88921288557594735"/>
          <c:h val="0.641854120086840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&lt; 30% AMI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Sheet1!$A$16:$A$22</c:f>
              <c:strCache>
                <c:ptCount val="7"/>
                <c:pt idx="0">
                  <c:v>United States</c:v>
                </c:pt>
                <c:pt idx="1">
                  <c:v>Appalachian Region -Total</c:v>
                </c:pt>
                <c:pt idx="2">
                  <c:v>Appalachian Region -Northern</c:v>
                </c:pt>
                <c:pt idx="3">
                  <c:v>Appalachian Region -North Central</c:v>
                </c:pt>
                <c:pt idx="4">
                  <c:v>Appalachian Region -Central</c:v>
                </c:pt>
                <c:pt idx="5">
                  <c:v>Appalachian Region -South Central</c:v>
                </c:pt>
                <c:pt idx="6">
                  <c:v>Appalachian Region -Southern</c:v>
                </c:pt>
              </c:strCache>
            </c:strRef>
          </c:cat>
          <c:val>
            <c:numRef>
              <c:f>Sheet1!$B$16:$B$22</c:f>
              <c:numCache>
                <c:formatCode>General</c:formatCode>
                <c:ptCount val="7"/>
                <c:pt idx="0">
                  <c:v>13.9</c:v>
                </c:pt>
                <c:pt idx="1">
                  <c:v>13.3</c:v>
                </c:pt>
                <c:pt idx="2">
                  <c:v>13.4</c:v>
                </c:pt>
                <c:pt idx="3">
                  <c:v>13.8</c:v>
                </c:pt>
                <c:pt idx="4">
                  <c:v>17.5</c:v>
                </c:pt>
                <c:pt idx="5">
                  <c:v>12.6</c:v>
                </c:pt>
                <c:pt idx="6">
                  <c:v>12.6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F4-4189-B413-D3EBB4855A86}"/>
            </c:ext>
          </c:extLst>
        </c:ser>
        <c:ser>
          <c:idx val="1"/>
          <c:order val="1"/>
          <c:tx>
            <c:strRef>
              <c:f>Sheet1!$C$15</c:f>
              <c:strCache>
                <c:ptCount val="1"/>
                <c:pt idx="0">
                  <c:v>30 to 50% AMI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Sheet1!$A$16:$A$22</c:f>
              <c:strCache>
                <c:ptCount val="7"/>
                <c:pt idx="0">
                  <c:v>United States</c:v>
                </c:pt>
                <c:pt idx="1">
                  <c:v>Appalachian Region -Total</c:v>
                </c:pt>
                <c:pt idx="2">
                  <c:v>Appalachian Region -Northern</c:v>
                </c:pt>
                <c:pt idx="3">
                  <c:v>Appalachian Region -North Central</c:v>
                </c:pt>
                <c:pt idx="4">
                  <c:v>Appalachian Region -Central</c:v>
                </c:pt>
                <c:pt idx="5">
                  <c:v>Appalachian Region -South Central</c:v>
                </c:pt>
                <c:pt idx="6">
                  <c:v>Appalachian Region -Southern</c:v>
                </c:pt>
              </c:strCache>
            </c:strRef>
          </c:cat>
          <c:val>
            <c:numRef>
              <c:f>Sheet1!$C$16:$C$22</c:f>
              <c:numCache>
                <c:formatCode>General</c:formatCode>
                <c:ptCount val="7"/>
                <c:pt idx="0">
                  <c:v>12.2</c:v>
                </c:pt>
                <c:pt idx="1">
                  <c:v>12.7</c:v>
                </c:pt>
                <c:pt idx="2">
                  <c:v>12.8</c:v>
                </c:pt>
                <c:pt idx="3">
                  <c:v>12.6</c:v>
                </c:pt>
                <c:pt idx="4">
                  <c:v>14.3</c:v>
                </c:pt>
                <c:pt idx="5">
                  <c:v>12.7</c:v>
                </c:pt>
                <c:pt idx="6">
                  <c:v>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F4-4189-B413-D3EBB4855A86}"/>
            </c:ext>
          </c:extLst>
        </c:ser>
        <c:ser>
          <c:idx val="2"/>
          <c:order val="2"/>
          <c:tx>
            <c:strRef>
              <c:f>Sheet1!$D$15</c:f>
              <c:strCache>
                <c:ptCount val="1"/>
                <c:pt idx="0">
                  <c:v>51 to 80% AMI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Sheet1!$A$16:$A$22</c:f>
              <c:strCache>
                <c:ptCount val="7"/>
                <c:pt idx="0">
                  <c:v>United States</c:v>
                </c:pt>
                <c:pt idx="1">
                  <c:v>Appalachian Region -Total</c:v>
                </c:pt>
                <c:pt idx="2">
                  <c:v>Appalachian Region -Northern</c:v>
                </c:pt>
                <c:pt idx="3">
                  <c:v>Appalachian Region -North Central</c:v>
                </c:pt>
                <c:pt idx="4">
                  <c:v>Appalachian Region -Central</c:v>
                </c:pt>
                <c:pt idx="5">
                  <c:v>Appalachian Region -South Central</c:v>
                </c:pt>
                <c:pt idx="6">
                  <c:v>Appalachian Region -Southern</c:v>
                </c:pt>
              </c:strCache>
            </c:strRef>
          </c:cat>
          <c:val>
            <c:numRef>
              <c:f>Sheet1!$D$16:$D$22</c:f>
              <c:numCache>
                <c:formatCode>General</c:formatCode>
                <c:ptCount val="7"/>
                <c:pt idx="0">
                  <c:v>17.3</c:v>
                </c:pt>
                <c:pt idx="1">
                  <c:v>18</c:v>
                </c:pt>
                <c:pt idx="2">
                  <c:v>18.3</c:v>
                </c:pt>
                <c:pt idx="3">
                  <c:v>17.7</c:v>
                </c:pt>
                <c:pt idx="4">
                  <c:v>18</c:v>
                </c:pt>
                <c:pt idx="5">
                  <c:v>17.899999999999999</c:v>
                </c:pt>
                <c:pt idx="6">
                  <c:v>17.7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F4-4189-B413-D3EBB4855A86}"/>
            </c:ext>
          </c:extLst>
        </c:ser>
        <c:ser>
          <c:idx val="3"/>
          <c:order val="3"/>
          <c:tx>
            <c:strRef>
              <c:f>Sheet1!$E$15</c:f>
              <c:strCache>
                <c:ptCount val="1"/>
                <c:pt idx="0">
                  <c:v>81 to 120% AMI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Sheet1!$A$16:$A$22</c:f>
              <c:strCache>
                <c:ptCount val="7"/>
                <c:pt idx="0">
                  <c:v>United States</c:v>
                </c:pt>
                <c:pt idx="1">
                  <c:v>Appalachian Region -Total</c:v>
                </c:pt>
                <c:pt idx="2">
                  <c:v>Appalachian Region -Northern</c:v>
                </c:pt>
                <c:pt idx="3">
                  <c:v>Appalachian Region -North Central</c:v>
                </c:pt>
                <c:pt idx="4">
                  <c:v>Appalachian Region -Central</c:v>
                </c:pt>
                <c:pt idx="5">
                  <c:v>Appalachian Region -South Central</c:v>
                </c:pt>
                <c:pt idx="6">
                  <c:v>Appalachian Region -Southern</c:v>
                </c:pt>
              </c:strCache>
            </c:strRef>
          </c:cat>
          <c:val>
            <c:numRef>
              <c:f>Sheet1!$E$16:$E$22</c:f>
              <c:numCache>
                <c:formatCode>General</c:formatCode>
                <c:ptCount val="7"/>
                <c:pt idx="0">
                  <c:v>19.600000000000001</c:v>
                </c:pt>
                <c:pt idx="1">
                  <c:v>19.5</c:v>
                </c:pt>
                <c:pt idx="2">
                  <c:v>20</c:v>
                </c:pt>
                <c:pt idx="3">
                  <c:v>19.3</c:v>
                </c:pt>
                <c:pt idx="4">
                  <c:v>17.899999999999999</c:v>
                </c:pt>
                <c:pt idx="5">
                  <c:v>19.8</c:v>
                </c:pt>
                <c:pt idx="6">
                  <c:v>19.2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F4-4189-B413-D3EBB4855A86}"/>
            </c:ext>
          </c:extLst>
        </c:ser>
        <c:ser>
          <c:idx val="4"/>
          <c:order val="4"/>
          <c:tx>
            <c:strRef>
              <c:f>Sheet1!$F$15</c:f>
              <c:strCache>
                <c:ptCount val="1"/>
                <c:pt idx="0">
                  <c:v>&gt; 120 % AMI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Sheet1!$A$16:$A$22</c:f>
              <c:strCache>
                <c:ptCount val="7"/>
                <c:pt idx="0">
                  <c:v>United States</c:v>
                </c:pt>
                <c:pt idx="1">
                  <c:v>Appalachian Region -Total</c:v>
                </c:pt>
                <c:pt idx="2">
                  <c:v>Appalachian Region -Northern</c:v>
                </c:pt>
                <c:pt idx="3">
                  <c:v>Appalachian Region -North Central</c:v>
                </c:pt>
                <c:pt idx="4">
                  <c:v>Appalachian Region -Central</c:v>
                </c:pt>
                <c:pt idx="5">
                  <c:v>Appalachian Region -South Central</c:v>
                </c:pt>
                <c:pt idx="6">
                  <c:v>Appalachian Region -Southern</c:v>
                </c:pt>
              </c:strCache>
            </c:strRef>
          </c:cat>
          <c:val>
            <c:numRef>
              <c:f>Sheet1!$F$16:$F$22</c:f>
              <c:numCache>
                <c:formatCode>General</c:formatCode>
                <c:ptCount val="7"/>
                <c:pt idx="0">
                  <c:v>36.9</c:v>
                </c:pt>
                <c:pt idx="1">
                  <c:v>36.6</c:v>
                </c:pt>
                <c:pt idx="2">
                  <c:v>35.6</c:v>
                </c:pt>
                <c:pt idx="3">
                  <c:v>36.6</c:v>
                </c:pt>
                <c:pt idx="4">
                  <c:v>32.299999999999997</c:v>
                </c:pt>
                <c:pt idx="5">
                  <c:v>37</c:v>
                </c:pt>
                <c:pt idx="6">
                  <c:v>38.4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F4-4189-B413-D3EBB4855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4336912"/>
        <c:axId val="584339312"/>
      </c:barChart>
      <c:catAx>
        <c:axId val="58433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39312"/>
        <c:crosses val="autoZero"/>
        <c:auto val="1"/>
        <c:lblAlgn val="ctr"/>
        <c:lblOffset val="100"/>
        <c:noMultiLvlLbl val="0"/>
      </c:catAx>
      <c:valAx>
        <c:axId val="5843393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all</a:t>
                </a:r>
                <a:r>
                  <a:rPr lang="en-US" baseline="0"/>
                  <a:t> </a:t>
                </a:r>
                <a:r>
                  <a:rPr lang="en-US"/>
                  <a:t>Households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36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411274475646296"/>
          <c:y val="0.87688582137109417"/>
          <c:w val="0.63779220960211835"/>
          <c:h val="4.6296620329866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0.03186</cdr:x>
      <cdr:y>0.93416</cdr:y>
    </cdr:from>
    <cdr:to>
      <cdr:x>0.91062</cdr:x>
      <cdr:y>0.9808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107E9DB-4E13-E415-A9D0-60EB1FC9A9A2}"/>
            </a:ext>
          </a:extLst>
        </cdr:cNvPr>
        <cdr:cNvSpPr txBox="1"/>
      </cdr:nvSpPr>
      <cdr:spPr>
        <a:xfrm xmlns:a="http://schemas.openxmlformats.org/drawingml/2006/main">
          <a:off x="228600" y="4324350"/>
          <a:ext cx="63055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/>
            <a:t>Source:</a:t>
          </a:r>
          <a:r>
            <a:rPr lang="en-US" sz="800" baseline="0"/>
            <a:t> Housing Assistance Council tabulation of HUD CHAS data 2020</a:t>
          </a:r>
          <a:endParaRPr lang="en-US" sz="8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5053C-B5F6-41C1-9128-CCA499F24B56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4C381-49B6-4F9B-90AD-1433F341C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1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A296A-6ADF-4D0D-AB04-99BBC3DCA8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AA98-AABB-3C90-DB3E-861CEC3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D6242-D255-529F-6C85-6307334FF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19D28-4A1E-BF9D-F71B-9B62BB8E2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005B-210B-28F1-E1E3-B8EFF39B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026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AA98-AABB-3C90-DB3E-861CEC3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D6242-D255-529F-6C85-6307334FF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19D28-4A1E-BF9D-F71B-9B62BB8E2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005B-210B-28F1-E1E3-B8EFF39B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016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AA98-AABB-3C90-DB3E-861CEC3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D6242-D255-529F-6C85-6307334FF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19D28-4A1E-BF9D-F71B-9B62BB8E2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005B-210B-28F1-E1E3-B8EFF39B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01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AA98-AABB-3C90-DB3E-861CEC3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D6242-D255-529F-6C85-6307334FF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19D28-4A1E-BF9D-F71B-9B62BB8E2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005B-210B-28F1-E1E3-B8EFF39B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115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AA98-AABB-3C90-DB3E-861CEC3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D6242-D255-529F-6C85-6307334FF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19D28-4A1E-BF9D-F71B-9B62BB8E2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005B-210B-28F1-E1E3-B8EFF39B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132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AA98-AABB-3C90-DB3E-861CEC3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D6242-D255-529F-6C85-6307334FF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19D28-4A1E-BF9D-F71B-9B62BB8E2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005B-210B-28F1-E1E3-B8EFF39B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74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491EF-D121-437A-95F2-864BD2F9D11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9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98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64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07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AA98-AABB-3C90-DB3E-861CEC3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D6242-D255-529F-6C85-6307334FF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19D28-4A1E-BF9D-F71B-9B62BB8E2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005B-210B-28F1-E1E3-B8EFF39B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0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AA98-AABB-3C90-DB3E-861CEC3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D6242-D255-529F-6C85-6307334FF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19D28-4A1E-BF9D-F71B-9B62BB8E2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005B-210B-28F1-E1E3-B8EFF39B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94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AA98-AABB-3C90-DB3E-861CEC3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D6242-D255-529F-6C85-6307334FF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19D28-4A1E-BF9D-F71B-9B62BB8E2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005B-210B-28F1-E1E3-B8EFF39B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61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AA98-AABB-3C90-DB3E-861CEC3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D6242-D255-529F-6C85-6307334FF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19D28-4A1E-BF9D-F71B-9B62BB8E2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005B-210B-28F1-E1E3-B8EFF39B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C381-49B6-4F9B-90AD-1433F341CF2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7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5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908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46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135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71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56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434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542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30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044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908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8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list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73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spoken.co.uk/2010/11/unanswered-questions-of-modern-monetary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politics/2023/03/30/red-america-is-growing-because-blue-america-is-shrinkin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pr.org/2023/07/07/1186531913/fighting-population-loss-in-the-shrinking-rural-u-s" TargetMode="External"/><Relationship Id="rId4" Type="http://schemas.openxmlformats.org/officeDocument/2006/relationships/hyperlink" Target="https://dailyyonder.com/regional-population-loss-metastasizes-in-the-last-decade/2021/04/27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34D309-0FDD-4E1E-9FE3-887F064B3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5230" y="763096"/>
            <a:ext cx="5334930" cy="3365771"/>
          </a:xfrm>
        </p:spPr>
        <p:txBody>
          <a:bodyPr>
            <a:noAutofit/>
          </a:bodyPr>
          <a:lstStyle/>
          <a:p>
            <a:r>
              <a:rPr lang="en-US" sz="4800" dirty="0"/>
              <a:t>Using Data to Better Understand Housing Affordability Challenges in Appalachia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F4632-3260-4FA0-BBB1-251113BB6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2188" y="4484101"/>
            <a:ext cx="5334931" cy="218921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National Association of Development Organizations (NADO) and the Development District Association of Appalachia (DDAA) Washington Conference </a:t>
            </a:r>
          </a:p>
          <a:p>
            <a:r>
              <a:rPr lang="en-US" sz="2000" dirty="0"/>
              <a:t>Keith Wiley</a:t>
            </a:r>
          </a:p>
          <a:p>
            <a:r>
              <a:rPr lang="en-US" sz="2000" dirty="0"/>
              <a:t>3-11-2024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0A914-3B49-4ACB-A0B7-5B565159BE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" b="-14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7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F449B-5D27-5629-218E-61945F7B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EBA66-11E0-9430-FEF7-BC9732E5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4023361" cy="17190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>
                <a:latin typeface="+mj-lt"/>
              </a:rPr>
              <a:t>Home Loan </a:t>
            </a:r>
            <a:r>
              <a:rPr lang="en-US" kern="1200">
                <a:latin typeface="+mj-lt"/>
                <a:ea typeface="+mj-ea"/>
                <a:cs typeface="+mj-cs"/>
              </a:rPr>
              <a:t> Increase Outstrips Income Growth</a:t>
            </a:r>
          </a:p>
        </p:txBody>
      </p:sp>
      <p:sp>
        <p:nvSpPr>
          <p:cNvPr id="9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7B925A8F-D905-3C14-7EB5-4121B69A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200" dirty="0"/>
              <a:t>In 40% of counties</a:t>
            </a:r>
            <a:r>
              <a:rPr lang="en-US" sz="2200"/>
              <a:t>,</a:t>
            </a:r>
            <a:r>
              <a:rPr lang="en-US" sz="2200" dirty="0"/>
              <a:t> the increase in median home loans was twice as large as </a:t>
            </a:r>
            <a:r>
              <a:rPr lang="en-US" sz="2200"/>
              <a:t>the </a:t>
            </a:r>
            <a:r>
              <a:rPr lang="en-US" sz="2200" dirty="0"/>
              <a:t>increase in median household income</a:t>
            </a:r>
            <a:r>
              <a:rPr lang="en-US" sz="2200"/>
              <a:t>.</a:t>
            </a:r>
            <a:endParaRPr lang="en-US" sz="2200" dirty="0"/>
          </a:p>
          <a:p>
            <a:r>
              <a:rPr lang="en-US" sz="2200" dirty="0"/>
              <a:t>Homeownership </a:t>
            </a:r>
            <a:r>
              <a:rPr lang="en-US" sz="2200"/>
              <a:t>is </a:t>
            </a:r>
            <a:r>
              <a:rPr lang="en-US" sz="2200" dirty="0"/>
              <a:t>more difficult to obtain under these circumstances</a:t>
            </a:r>
            <a:r>
              <a:rPr lang="en-US" sz="2200"/>
              <a:t>.</a:t>
            </a:r>
            <a:endParaRPr lang="en-US" sz="2200" dirty="0"/>
          </a:p>
          <a:p>
            <a:r>
              <a:rPr lang="en-US" sz="2200" dirty="0"/>
              <a:t>Caveat - Only includes site-built homes</a:t>
            </a:r>
            <a:r>
              <a:rPr lang="en-US" sz="2200"/>
              <a:t>.</a:t>
            </a:r>
            <a:endParaRPr lang="en-US" sz="2200" dirty="0"/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4" name="Picture 3" descr="A map of the united states with red and yellow squares&#10;&#10;Description automatically generated">
            <a:extLst>
              <a:ext uri="{FF2B5EF4-FFF2-40B4-BE49-F238E27FC236}">
                <a16:creationId xmlns:a16="http://schemas.microsoft.com/office/drawing/2014/main" id="{06804BC2-399E-B75D-04EA-274B9F1B3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62437"/>
            <a:ext cx="71021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73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F449B-5D27-5629-218E-61945F7B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EBA66-11E0-9430-FEF7-BC9732E5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77" y="1477348"/>
            <a:ext cx="3429000" cy="91265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Borrower’s Income </a:t>
            </a:r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7B925A8F-D905-3C14-7EB5-4121B69A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000"/>
              <a:t>The 2022 median borrower income was more than 100k in 12% of counties.</a:t>
            </a:r>
          </a:p>
          <a:p>
            <a:r>
              <a:rPr lang="en-US" sz="2000"/>
              <a:t>Recreation/retirement areas stand out.</a:t>
            </a:r>
          </a:p>
          <a:p>
            <a:r>
              <a:rPr lang="en-US" sz="2000"/>
              <a:t>Fannin County, GA ($205K)</a:t>
            </a:r>
          </a:p>
          <a:p>
            <a:r>
              <a:rPr lang="en-US" sz="2000"/>
              <a:t>Garrett County, MD ($195K)</a:t>
            </a:r>
          </a:p>
          <a:p>
            <a:endParaRPr lang="en-US" sz="1700" b="1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D96F1CA0-4674-010F-CF08-3CB5A52E9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53" y="883664"/>
            <a:ext cx="710004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0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F449B-5D27-5629-218E-61945F7B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EBA66-11E0-9430-FEF7-BC9732E5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Change in Borrower’s Income </a:t>
            </a:r>
          </a:p>
        </p:txBody>
      </p:sp>
      <p:sp>
        <p:nvSpPr>
          <p:cNvPr id="110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7B925A8F-D905-3C14-7EB5-4121B69A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r>
              <a:rPr lang="en-US" sz="2400"/>
              <a:t>Areas with smaller populations experienced biggest gains.</a:t>
            </a:r>
          </a:p>
          <a:p>
            <a:r>
              <a:rPr lang="en-US" sz="2400"/>
              <a:t>Similar to pattern of home price changes.</a:t>
            </a:r>
          </a:p>
          <a:p>
            <a:r>
              <a:rPr lang="en-US" sz="2400"/>
              <a:t>Impact of remote work/pandemic – will it continue?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E5B6EF20-765E-5FDB-4687-6DFD94400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62437"/>
            <a:ext cx="71021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2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A339A-2415-D404-F1B8-A69D2138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39193"/>
            <a:ext cx="4015415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latin typeface="+mj-lt"/>
                <a:ea typeface="+mj-ea"/>
                <a:cs typeface="+mj-cs"/>
              </a:rPr>
              <a:t>USDA Section 502 Decline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aph showing a line graph&#10;&#10;Description automatically generated">
            <a:extLst>
              <a:ext uri="{FF2B5EF4-FFF2-40B4-BE49-F238E27FC236}">
                <a16:creationId xmlns:a16="http://schemas.microsoft.com/office/drawing/2014/main" id="{0089DE2F-530F-F047-C562-962365C9A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93" y="486633"/>
            <a:ext cx="8403374" cy="52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4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F449B-5D27-5629-218E-61945F7B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EBA66-11E0-9430-FEF7-BC9732E5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Work Force Housing</a:t>
            </a:r>
            <a:endParaRPr lang="en-US" sz="5400" kern="1200">
              <a:latin typeface="+mj-lt"/>
              <a:ea typeface="+mj-ea"/>
              <a:cs typeface="+mj-cs"/>
            </a:endParaRPr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7B925A8F-D905-3C14-7EB5-4121B69A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000"/>
              <a:t>Increased home prices make homes unaffordable. </a:t>
            </a:r>
          </a:p>
          <a:p>
            <a:r>
              <a:rPr lang="en-US" sz="2000"/>
              <a:t>Unaffordability reaches people making more than the area median income (AMI).</a:t>
            </a:r>
            <a:endParaRPr lang="en-US" sz="2000" b="1"/>
          </a:p>
          <a:p>
            <a:r>
              <a:rPr lang="en-US" sz="2000"/>
              <a:t>Expands workforce housing needs (households earning 80 to 120 AMI). </a:t>
            </a:r>
          </a:p>
          <a:p>
            <a:pPr marL="0" indent="0">
              <a:buNone/>
            </a:pPr>
            <a:endParaRPr lang="en-US" sz="17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FD619DD-61F2-214D-9DC2-09EF5F21A2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9690767"/>
              </p:ext>
            </p:extLst>
          </p:nvPr>
        </p:nvGraphicFramePr>
        <p:xfrm>
          <a:off x="4230674" y="1319589"/>
          <a:ext cx="7175500" cy="4898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1377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F449B-5D27-5629-218E-61945F7B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EBA66-11E0-9430-FEF7-BC9732E5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latin typeface="+mj-lt"/>
              </a:rPr>
              <a:t>Work Force Housing - Housing Problems </a:t>
            </a:r>
            <a:endParaRPr lang="en-US" sz="3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0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7B925A8F-D905-3C14-7EB5-4121B69A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000"/>
              <a:t>Housing problems (lack plumbing, lack kitchen, crowded, cost- burden).</a:t>
            </a:r>
          </a:p>
          <a:p>
            <a:r>
              <a:rPr lang="en-US" sz="2000"/>
              <a:t>In nearly half (47%) of counties, 10 percent of households earning between 80 and 120% AMI have at least 1 housing problem.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4" name="Picture 3" descr="A map of the united states with red and yellow squares&#10;&#10;Description automatically generated">
            <a:extLst>
              <a:ext uri="{FF2B5EF4-FFF2-40B4-BE49-F238E27FC236}">
                <a16:creationId xmlns:a16="http://schemas.microsoft.com/office/drawing/2014/main" id="{A7F5543A-7468-514A-5481-439CA6417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24" y="639520"/>
            <a:ext cx="739588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7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F449B-5D27-5629-218E-61945F7B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EBA66-11E0-9430-FEF7-BC9732E5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Rental Markets </a:t>
            </a:r>
          </a:p>
        </p:txBody>
      </p:sp>
      <p:sp>
        <p:nvSpPr>
          <p:cNvPr id="1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7B925A8F-D905-3C14-7EB5-4121B69A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r>
              <a:rPr lang="en-US" sz="2000" dirty="0"/>
              <a:t>Rental cost-burden is almost universally high.</a:t>
            </a:r>
            <a:endParaRPr lang="en-US" sz="2000" b="1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Made worse by risk to market associated with USDA 515 properties.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64D6D9BD-E3FC-475B-A9BA-9898403B6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62438"/>
            <a:ext cx="6903720" cy="533312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BB0194-2BEC-2E0A-1248-B651A2C26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445603"/>
              </p:ext>
            </p:extLst>
          </p:nvPr>
        </p:nvGraphicFramePr>
        <p:xfrm>
          <a:off x="630936" y="3428998"/>
          <a:ext cx="3822401" cy="1799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498">
                  <a:extLst>
                    <a:ext uri="{9D8B030D-6E8A-4147-A177-3AD203B41FA5}">
                      <a16:colId xmlns:a16="http://schemas.microsoft.com/office/drawing/2014/main" val="3458570987"/>
                    </a:ext>
                  </a:extLst>
                </a:gridCol>
                <a:gridCol w="1133885">
                  <a:extLst>
                    <a:ext uri="{9D8B030D-6E8A-4147-A177-3AD203B41FA5}">
                      <a16:colId xmlns:a16="http://schemas.microsoft.com/office/drawing/2014/main" val="1260722059"/>
                    </a:ext>
                  </a:extLst>
                </a:gridCol>
                <a:gridCol w="1005142">
                  <a:extLst>
                    <a:ext uri="{9D8B030D-6E8A-4147-A177-3AD203B41FA5}">
                      <a16:colId xmlns:a16="http://schemas.microsoft.com/office/drawing/2014/main" val="3642481637"/>
                    </a:ext>
                  </a:extLst>
                </a:gridCol>
                <a:gridCol w="746876">
                  <a:extLst>
                    <a:ext uri="{9D8B030D-6E8A-4147-A177-3AD203B41FA5}">
                      <a16:colId xmlns:a16="http://schemas.microsoft.com/office/drawing/2014/main" val="3183800599"/>
                    </a:ext>
                  </a:extLst>
                </a:gridCol>
              </a:tblGrid>
              <a:tr h="199904"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</a:rPr>
                        <a:t>Renter Occupied Cost Burdened Units, ACS 2022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310467"/>
                  </a:ext>
                </a:extLst>
              </a:tr>
              <a:tr h="799616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>
                          <a:effectLst/>
                        </a:rPr>
                        <a:t>Geography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effectLst/>
                        </a:rPr>
                        <a:t>Outside of Metropolitan Area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effectLst/>
                        </a:rPr>
                        <a:t>Inside Metropolitan Area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effectLst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582629686"/>
                  </a:ext>
                </a:extLst>
              </a:tr>
              <a:tr h="59971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Appalachian Region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>
                          <a:effectLst/>
                        </a:rPr>
                        <a:t>45.6%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>
                          <a:effectLst/>
                        </a:rPr>
                        <a:t>47.3%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>
                          <a:effectLst/>
                        </a:rPr>
                        <a:t>46.8%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86488148"/>
                  </a:ext>
                </a:extLst>
              </a:tr>
              <a:tr h="19990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U.S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>
                          <a:effectLst/>
                        </a:rPr>
                        <a:t>45.6%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>
                          <a:effectLst/>
                        </a:rPr>
                        <a:t>50.5%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>
                          <a:effectLst/>
                        </a:rPr>
                        <a:t>49.9%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873009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74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F449B-5D27-5629-218E-61945F7B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EBA66-11E0-9430-FEF7-BC9732E5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Broadband Subscription</a:t>
            </a:r>
          </a:p>
        </p:txBody>
      </p:sp>
      <p:sp>
        <p:nvSpPr>
          <p:cNvPr id="8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united states with red and yellow squares&#10;&#10;Description automatically generated">
            <a:extLst>
              <a:ext uri="{FF2B5EF4-FFF2-40B4-BE49-F238E27FC236}">
                <a16:creationId xmlns:a16="http://schemas.microsoft.com/office/drawing/2014/main" id="{58C8DC12-B308-9E68-1CD7-E16D0FD6D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78" y="359478"/>
            <a:ext cx="7457244" cy="576072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4EA7E7-D9EA-C65E-8A39-B4F6F2E6A9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710665"/>
              </p:ext>
            </p:extLst>
          </p:nvPr>
        </p:nvGraphicFramePr>
        <p:xfrm>
          <a:off x="538916" y="2998112"/>
          <a:ext cx="3255096" cy="2482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7820">
                  <a:extLst>
                    <a:ext uri="{9D8B030D-6E8A-4147-A177-3AD203B41FA5}">
                      <a16:colId xmlns:a16="http://schemas.microsoft.com/office/drawing/2014/main" val="1174586120"/>
                    </a:ext>
                  </a:extLst>
                </a:gridCol>
                <a:gridCol w="598638">
                  <a:extLst>
                    <a:ext uri="{9D8B030D-6E8A-4147-A177-3AD203B41FA5}">
                      <a16:colId xmlns:a16="http://schemas.microsoft.com/office/drawing/2014/main" val="3452329458"/>
                    </a:ext>
                  </a:extLst>
                </a:gridCol>
                <a:gridCol w="598638">
                  <a:extLst>
                    <a:ext uri="{9D8B030D-6E8A-4147-A177-3AD203B41FA5}">
                      <a16:colId xmlns:a16="http://schemas.microsoft.com/office/drawing/2014/main" val="2499077980"/>
                    </a:ext>
                  </a:extLst>
                </a:gridCol>
              </a:tblGrid>
              <a:tr h="83356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% Population &lt;18 in household with computer but no broadband subscription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Appalachian Region Counties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027196"/>
                  </a:ext>
                </a:extLst>
              </a:tr>
              <a:tr h="3246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Count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40922180"/>
                  </a:ext>
                </a:extLst>
              </a:tr>
              <a:tr h="3311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Under 4.5%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40.7%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6332670"/>
                  </a:ext>
                </a:extLst>
              </a:tr>
              <a:tr h="3311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4.5 to 9%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40.9%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74096470"/>
                  </a:ext>
                </a:extLst>
              </a:tr>
              <a:tr h="3311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More than 9%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18.4%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88491440"/>
                  </a:ext>
                </a:extLst>
              </a:tr>
              <a:tr h="3311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60331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536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E46D3-1E06-2B29-0584-D51BAA98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EF5F1-D8D1-12D4-0650-6C6C313ED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9015"/>
            <a:ext cx="10515600" cy="4580592"/>
          </a:xfrm>
        </p:spPr>
        <p:txBody>
          <a:bodyPr>
            <a:normAutofit lnSpcReduction="10000"/>
          </a:bodyPr>
          <a:lstStyle/>
          <a:p>
            <a:r>
              <a:rPr lang="en-US"/>
              <a:t>About </a:t>
            </a:r>
            <a:r>
              <a:rPr lang="en-US" dirty="0"/>
              <a:t>38% of the region’s counties </a:t>
            </a:r>
            <a:r>
              <a:rPr lang="en-US"/>
              <a:t>grew </a:t>
            </a:r>
            <a:r>
              <a:rPr lang="en-US" dirty="0"/>
              <a:t>last decade</a:t>
            </a:r>
            <a:r>
              <a:rPr lang="en-US"/>
              <a:t>.</a:t>
            </a:r>
            <a:endParaRPr lang="en-US" dirty="0"/>
          </a:p>
          <a:p>
            <a:r>
              <a:rPr lang="en-US" dirty="0"/>
              <a:t>Growth was concentrated in Southern Appalachia</a:t>
            </a:r>
            <a:r>
              <a:rPr lang="en-US"/>
              <a:t>.</a:t>
            </a:r>
            <a:endParaRPr lang="en-US" dirty="0"/>
          </a:p>
          <a:p>
            <a:r>
              <a:rPr lang="en-US" dirty="0"/>
              <a:t>Home prices increased at a faster rate than incomes</a:t>
            </a:r>
            <a:r>
              <a:rPr lang="en-US"/>
              <a:t>.</a:t>
            </a:r>
            <a:endParaRPr lang="en-US" dirty="0"/>
          </a:p>
          <a:p>
            <a:r>
              <a:rPr lang="en-US" dirty="0"/>
              <a:t>25 </a:t>
            </a:r>
            <a:r>
              <a:rPr lang="en-US"/>
              <a:t>counties </a:t>
            </a:r>
            <a:r>
              <a:rPr lang="en-US" dirty="0"/>
              <a:t>with median loan amounts of $250,000 or more</a:t>
            </a:r>
            <a:r>
              <a:rPr lang="en-US"/>
              <a:t>.</a:t>
            </a:r>
            <a:endParaRPr lang="en-US" dirty="0"/>
          </a:p>
          <a:p>
            <a:r>
              <a:rPr lang="en-US" dirty="0"/>
              <a:t>Affordability issues made worse, and it impacts workforce housing needs</a:t>
            </a:r>
            <a:r>
              <a:rPr lang="en-US"/>
              <a:t>.</a:t>
            </a:r>
            <a:endParaRPr lang="en-US" dirty="0"/>
          </a:p>
          <a:p>
            <a:r>
              <a:rPr lang="en-US" dirty="0"/>
              <a:t>Renters most </a:t>
            </a:r>
            <a:r>
              <a:rPr lang="en-US"/>
              <a:t>impacted </a:t>
            </a:r>
            <a:r>
              <a:rPr lang="en-US" dirty="0"/>
              <a:t>– threat of losing USDA 515</a:t>
            </a:r>
            <a:r>
              <a:rPr lang="en-US"/>
              <a:t>.</a:t>
            </a:r>
            <a:endParaRPr lang="en-US" dirty="0"/>
          </a:p>
          <a:p>
            <a:r>
              <a:rPr lang="en-US" dirty="0"/>
              <a:t>Along with housing needs, improved infrastructure</a:t>
            </a:r>
            <a:r>
              <a:rPr lang="en-US"/>
              <a:t>,</a:t>
            </a:r>
            <a:r>
              <a:rPr lang="en-US" dirty="0"/>
              <a:t> like broadband</a:t>
            </a:r>
            <a:r>
              <a:rPr lang="en-US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684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37A3AF2-00E4-42FB-8DA2-279E7E0386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24848" y="0"/>
            <a:ext cx="6867152" cy="62352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B2CF71-DC1A-4D33-B081-2D34843A0872}"/>
              </a:ext>
            </a:extLst>
          </p:cNvPr>
          <p:cNvSpPr txBox="1"/>
          <p:nvPr/>
        </p:nvSpPr>
        <p:spPr>
          <a:xfrm>
            <a:off x="9795190" y="6870700"/>
            <a:ext cx="239681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://www.3spoken.co.uk/2010/11/unanswered-questions-of-modern-monetary.html"/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/3.0/"/>
              </a:rPr>
              <a:t>CC BY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B9E71-0D18-4C4C-88F2-A624912B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8440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DB553-B8B5-4FCE-B804-710744A3F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669025"/>
          </a:xfrm>
        </p:spPr>
        <p:txBody>
          <a:bodyPr anchor="b">
            <a:normAutofit/>
          </a:bodyPr>
          <a:lstStyle/>
          <a:p>
            <a:r>
              <a:rPr lang="en-US" sz="3000" dirty="0"/>
              <a:t>Housing Assistance Council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BBE9655-1671-4AF7-A4F4-4FF9551FA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71" y="4620083"/>
            <a:ext cx="4818888" cy="1173092"/>
          </a:xfrm>
        </p:spPr>
        <p:txBody>
          <a:bodyPr anchor="t">
            <a:normAutofit/>
          </a:bodyPr>
          <a:lstStyle/>
          <a:p>
            <a:r>
              <a:rPr lang="en-US" sz="1600" dirty="0"/>
              <a:t>National </a:t>
            </a:r>
            <a:r>
              <a:rPr lang="en-US" sz="1600" dirty="0">
                <a:solidFill>
                  <a:srgbClr val="034564"/>
                </a:solidFill>
              </a:rPr>
              <a:t>Off</a:t>
            </a:r>
            <a:r>
              <a:rPr lang="en-US" sz="1600" dirty="0"/>
              <a:t>ice</a:t>
            </a:r>
          </a:p>
          <a:p>
            <a:pPr marL="457200" lvl="1" indent="0">
              <a:buNone/>
            </a:pPr>
            <a:r>
              <a:rPr lang="en-US" sz="1200" dirty="0"/>
              <a:t>1828 L Street, N.W., Suite #505</a:t>
            </a:r>
          </a:p>
          <a:p>
            <a:pPr marL="457200" lvl="1" indent="0">
              <a:buNone/>
            </a:pPr>
            <a:r>
              <a:rPr lang="en-US" sz="1200" dirty="0"/>
              <a:t>Washington, DC 20036</a:t>
            </a:r>
          </a:p>
          <a:p>
            <a:pPr marL="457200" lvl="1" indent="0">
              <a:buNone/>
            </a:pPr>
            <a:r>
              <a:rPr lang="en-US" sz="1200" dirty="0"/>
              <a:t>202-842-8600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726DD3-9E4E-46A5-A55D-4BDBFA668DCF}"/>
              </a:ext>
            </a:extLst>
          </p:cNvPr>
          <p:cNvSpPr txBox="1"/>
          <p:nvPr/>
        </p:nvSpPr>
        <p:spPr>
          <a:xfrm>
            <a:off x="1637763" y="5793175"/>
            <a:ext cx="360765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+mj-lt"/>
              </a:rPr>
              <a:t>Housing Assistance Council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60" baseline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Building Rural Communities since 1971</a:t>
            </a:r>
            <a:endParaRPr lang="en-US" sz="2000" spc="60" baseline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41" name="Picture 4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7B0CA21-E641-4954-98A4-9BE0F0785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7" y="5514406"/>
            <a:ext cx="1153039" cy="1173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6CB566-C4B2-4C1D-FDBD-79F77684DA80}"/>
              </a:ext>
            </a:extLst>
          </p:cNvPr>
          <p:cNvSpPr txBox="1"/>
          <p:nvPr/>
        </p:nvSpPr>
        <p:spPr>
          <a:xfrm>
            <a:off x="706784" y="1379461"/>
            <a:ext cx="86770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34564"/>
              </a:solidFill>
            </a:endParaRPr>
          </a:p>
          <a:p>
            <a:r>
              <a:rPr lang="en-US" sz="2400" dirty="0">
                <a:solidFill>
                  <a:srgbClr val="034564"/>
                </a:solidFill>
              </a:rPr>
              <a:t>Housing Assistance Council’s mission is to improve housing conditions for the rural poor, with an emphasis on the poorest of the poor in the most rural places.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671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150"/>
    </mc:Choice>
    <mc:Fallback xmlns="">
      <p:transition advTm="551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72E3B0-DA9E-33E9-F76A-C8C1A658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Outline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AE6A13-27CF-6DE1-E8C3-732507D7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Background</a:t>
            </a:r>
          </a:p>
          <a:p>
            <a:endParaRPr lang="en-US" dirty="0"/>
          </a:p>
          <a:p>
            <a:r>
              <a:rPr lang="en-US" dirty="0"/>
              <a:t>Home Price Increase</a:t>
            </a:r>
          </a:p>
          <a:p>
            <a:endParaRPr lang="en-US" dirty="0"/>
          </a:p>
          <a:p>
            <a:r>
              <a:rPr lang="en-US" dirty="0"/>
              <a:t>Workforce Housing</a:t>
            </a:r>
          </a:p>
          <a:p>
            <a:endParaRPr lang="en-US" dirty="0"/>
          </a:p>
          <a:p>
            <a:r>
              <a:rPr lang="en-US" dirty="0"/>
              <a:t>Rental Market</a:t>
            </a:r>
          </a:p>
          <a:p>
            <a:endParaRPr lang="en-US" dirty="0"/>
          </a:p>
          <a:p>
            <a:r>
              <a:rPr lang="en-US" dirty="0"/>
              <a:t>Other Needs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0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443ADB1B-D89A-4FD4-037E-8454860FB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75" y="228600"/>
            <a:ext cx="64116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88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94A70A-2770-67C8-4832-624ADDAF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Usual Story - Decline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261FB-9899-D603-E33C-73E70A259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1800"/>
              <a:t>“Red America is Growing Because Blue America is Shrinking”, by Phillip Bump, </a:t>
            </a:r>
            <a:r>
              <a:rPr lang="en-US" sz="1800" i="1"/>
              <a:t>The Washington Post</a:t>
            </a:r>
            <a:r>
              <a:rPr lang="en-US" sz="1800"/>
              <a:t>, 3-30-2023 </a:t>
            </a:r>
            <a:r>
              <a:rPr lang="en-US" sz="1800">
                <a:hlinkClick r:id="rId3"/>
              </a:rPr>
              <a:t>https://www.washingtonpost.com/politics/2023/03/30/red-america-is-growing-because-blue-america-is-shrinking/</a:t>
            </a:r>
            <a:endParaRPr lang="en-US" sz="1800"/>
          </a:p>
          <a:p>
            <a:endParaRPr lang="en-US" sz="1800"/>
          </a:p>
          <a:p>
            <a:r>
              <a:rPr lang="en-US" sz="1800"/>
              <a:t>“Regional Population Loss ‘Metastasizes’ in the Last Decade”, Robert Cushing, </a:t>
            </a:r>
            <a:r>
              <a:rPr lang="en-US" sz="1800" i="1"/>
              <a:t>The Daily Yonder</a:t>
            </a:r>
            <a:r>
              <a:rPr lang="en-US" sz="1800"/>
              <a:t>, 4-1-2021 </a:t>
            </a:r>
            <a:r>
              <a:rPr lang="en-US" sz="1800">
                <a:hlinkClick r:id="rId4"/>
              </a:rPr>
              <a:t>https://dailyyonder.com/regional-population-loss-metastasizes-in-the-last-decade/2021/04/27/</a:t>
            </a:r>
            <a:endParaRPr lang="en-US" sz="1800"/>
          </a:p>
          <a:p>
            <a:endParaRPr lang="en-US" sz="1800"/>
          </a:p>
          <a:p>
            <a:r>
              <a:rPr lang="en-US" sz="1800"/>
              <a:t>“Fighting Population loss in the rural U.S.”, Dylan </a:t>
            </a:r>
            <a:r>
              <a:rPr lang="en-US" sz="1800" err="1"/>
              <a:t>Lysen</a:t>
            </a:r>
            <a:r>
              <a:rPr lang="en-US" sz="1800"/>
              <a:t>, </a:t>
            </a:r>
            <a:r>
              <a:rPr lang="en-US" sz="1800" i="1"/>
              <a:t>NPR-All Things Considered</a:t>
            </a:r>
            <a:r>
              <a:rPr lang="en-US" sz="1800"/>
              <a:t>, 7-7-2023 </a:t>
            </a:r>
            <a:r>
              <a:rPr lang="en-US" sz="1800">
                <a:hlinkClick r:id="rId5"/>
              </a:rPr>
              <a:t>https://www.npr.org/2023/07/07/1186531913/fighting-population-loss-in-the-shrinking-rural-u-s</a:t>
            </a:r>
            <a:endParaRPr lang="en-US" sz="1800"/>
          </a:p>
          <a:p>
            <a:r>
              <a:rPr lang="en-US" sz="1800"/>
              <a:t> 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91481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217308-4147-93A4-BE40-8B66C474D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11864-1BD5-533F-F3E7-B06728D3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Nuanced Story</a:t>
            </a:r>
          </a:p>
        </p:txBody>
      </p:sp>
      <p:sp>
        <p:nvSpPr>
          <p:cNvPr id="8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28D897C5-A0C5-7710-2AFE-5FB5CA4AB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38% of Appalachian counties (159) gained population 2010-2020</a:t>
            </a:r>
          </a:p>
          <a:p>
            <a:r>
              <a:rPr lang="en-US" sz="2200" dirty="0"/>
              <a:t>1/3</a:t>
            </a:r>
            <a:r>
              <a:rPr lang="en-US" sz="2200" baseline="30000" dirty="0"/>
              <a:t>rd</a:t>
            </a:r>
            <a:r>
              <a:rPr lang="en-US" sz="2200" dirty="0"/>
              <a:t> of these counties (52) had a growth rate exceeding the U.S. rate (&gt;7.4%)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248549A7-FEA4-4375-E40D-AED420751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70" y="548640"/>
            <a:ext cx="7455051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35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F449B-5D27-5629-218E-61945F7B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F2F14A1C-9524-12CC-2E00-6B2125771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EBA66-11E0-9430-FEF7-BC9732E5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Housing Affordability </a:t>
            </a:r>
          </a:p>
        </p:txBody>
      </p:sp>
      <p:sp>
        <p:nvSpPr>
          <p:cNvPr id="82" name="sketch line">
            <a:extLst>
              <a:ext uri="{FF2B5EF4-FFF2-40B4-BE49-F238E27FC236}">
                <a16:creationId xmlns:a16="http://schemas.microsoft.com/office/drawing/2014/main" id="{B7FFE594-C12D-D46D-E761-E9663E41C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7B925A8F-D905-3C14-7EB5-4121B69A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" y="2807208"/>
            <a:ext cx="4177487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Over the last few decades:</a:t>
            </a:r>
          </a:p>
          <a:p>
            <a:r>
              <a:rPr lang="en-US" sz="2200" dirty="0"/>
              <a:t>Significant reduction in substandard housing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1970- 12% lacked plumbing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2022- 0.4% lacked plumbing </a:t>
            </a:r>
          </a:p>
          <a:p>
            <a:r>
              <a:rPr lang="en-US" sz="2200" dirty="0"/>
              <a:t>Housing affordability worsened</a:t>
            </a:r>
          </a:p>
          <a:p>
            <a:pPr lvl="1"/>
            <a:r>
              <a:rPr lang="en-US" sz="1700" b="1" dirty="0">
                <a:solidFill>
                  <a:schemeClr val="tx2"/>
                </a:solidFill>
              </a:rPr>
              <a:t>1980- 21% Cost Burdened</a:t>
            </a:r>
          </a:p>
          <a:p>
            <a:pPr lvl="1"/>
            <a:r>
              <a:rPr lang="en-US" sz="1700" b="1" dirty="0">
                <a:solidFill>
                  <a:schemeClr val="tx2"/>
                </a:solidFill>
              </a:rPr>
              <a:t>2022- 25% Cost Burdened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305DEFB1-EC2B-6FCE-3CFD-69204DF08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06" y="548640"/>
            <a:ext cx="7455046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50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F449B-5D27-5629-218E-61945F7B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EBA66-11E0-9430-FEF7-BC9732E5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Home </a:t>
            </a:r>
            <a:r>
              <a:rPr lang="en-US" sz="5400" dirty="0">
                <a:latin typeface="+mj-lt"/>
              </a:rPr>
              <a:t>Loans</a:t>
            </a:r>
            <a:endParaRPr lang="en-US" sz="5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9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7B925A8F-D905-3C14-7EB5-4121B69A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78" y="2685288"/>
            <a:ext cx="3429000" cy="3410712"/>
          </a:xfrm>
        </p:spPr>
        <p:txBody>
          <a:bodyPr anchor="t">
            <a:normAutofit fontScale="92500"/>
          </a:bodyPr>
          <a:lstStyle/>
          <a:p>
            <a:r>
              <a:rPr lang="en-US" sz="2200" dirty="0"/>
              <a:t>Median loan amount was $205K or higher for 39% of counties.</a:t>
            </a:r>
            <a:endParaRPr lang="en-US" sz="2200" b="1" dirty="0"/>
          </a:p>
          <a:p>
            <a:r>
              <a:rPr lang="en-US" sz="2200" dirty="0"/>
              <a:t>Highest concentration of counties with loans exceeding $205K are in Georgia, Tennessee, and North Carolina.</a:t>
            </a:r>
          </a:p>
          <a:p>
            <a:r>
              <a:rPr lang="en-US" sz="2200" dirty="0"/>
              <a:t>High amenity and exurban areas standout.</a:t>
            </a:r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8C36F9DD-58CA-F985-C6E6-125D997C0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62437"/>
            <a:ext cx="71021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4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F449B-5D27-5629-218E-61945F7B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EBA66-11E0-9430-FEF7-BC9732E5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Increasing Home Loan Amounts</a:t>
            </a:r>
          </a:p>
        </p:txBody>
      </p:sp>
      <p:sp>
        <p:nvSpPr>
          <p:cNvPr id="9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7B925A8F-D905-3C14-7EB5-4121B69A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3698178" cy="3803904"/>
          </a:xfrm>
        </p:spPr>
        <p:txBody>
          <a:bodyPr anchor="t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100" dirty="0"/>
              <a:t>Median home loan amount increased by 50% or more in 3 of 10 counties.</a:t>
            </a:r>
          </a:p>
          <a:p>
            <a:pPr>
              <a:lnSpc>
                <a:spcPct val="110000"/>
              </a:lnSpc>
            </a:pPr>
            <a:r>
              <a:rPr lang="en-US" sz="2100" dirty="0"/>
              <a:t>Greatest area of concentration again in South and South-Central Appalachia.</a:t>
            </a:r>
          </a:p>
          <a:p>
            <a:pPr>
              <a:lnSpc>
                <a:spcPct val="110000"/>
              </a:lnSpc>
            </a:pPr>
            <a:r>
              <a:rPr lang="en-US" sz="2100" dirty="0"/>
              <a:t>Widespread increase overall, 38% of Kentucky and 25% of Virginia counties experienced a more than 50% increase in median loan amount.</a:t>
            </a:r>
          </a:p>
          <a:p>
            <a:endParaRPr lang="en-US" sz="1700" b="1" dirty="0"/>
          </a:p>
          <a:p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AF34C3DB-97C6-BB73-39C8-0AC2904B1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62437"/>
            <a:ext cx="71021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71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C Style Guid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4564"/>
      </a:accent1>
      <a:accent2>
        <a:srgbClr val="F1B92A"/>
      </a:accent2>
      <a:accent3>
        <a:srgbClr val="74803F"/>
      </a:accent3>
      <a:accent4>
        <a:srgbClr val="748393"/>
      </a:accent4>
      <a:accent5>
        <a:srgbClr val="EB5C63"/>
      </a:accent5>
      <a:accent6>
        <a:srgbClr val="D7865D"/>
      </a:accent6>
      <a:hlink>
        <a:srgbClr val="034564"/>
      </a:hlink>
      <a:folHlink>
        <a:srgbClr val="F1B92A"/>
      </a:folHlink>
    </a:clrScheme>
    <a:fontScheme name="Custom 1">
      <a:majorFont>
        <a:latin typeface="Oswald"/>
        <a:ea typeface=""/>
        <a:cs typeface=""/>
      </a:majorFont>
      <a:minorFont>
        <a:latin typeface="Montserra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C PowerPoint Template No Footer  -  Read-Only" id="{56520A0F-CA9C-47AE-99E5-08F08B7D190C}" vid="{5B9F2D8C-1B46-402D-B399-83F36C3936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dfb928-5554-4a87-8e9a-edea6c8e3105">
      <Terms xmlns="http://schemas.microsoft.com/office/infopath/2007/PartnerControls"/>
    </lcf76f155ced4ddcb4097134ff3c332f>
    <TaxCatchAll xmlns="d876ab5d-c363-4cb9-b177-8b68990486e8" xsi:nil="true"/>
    <SharedWithUsers xmlns="d876ab5d-c363-4cb9-b177-8b68990486e8">
      <UserInfo>
        <DisplayName>Christina Davila</DisplayName>
        <AccountId>33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FFC962BD627F4EA76B28DDC6E46AD9" ma:contentTypeVersion="18" ma:contentTypeDescription="Create a new document." ma:contentTypeScope="" ma:versionID="1b3349cfe4e30f2f0ed150aa6a98c9e0">
  <xsd:schema xmlns:xsd="http://www.w3.org/2001/XMLSchema" xmlns:xs="http://www.w3.org/2001/XMLSchema" xmlns:p="http://schemas.microsoft.com/office/2006/metadata/properties" xmlns:ns2="03dfb928-5554-4a87-8e9a-edea6c8e3105" xmlns:ns3="d876ab5d-c363-4cb9-b177-8b68990486e8" targetNamespace="http://schemas.microsoft.com/office/2006/metadata/properties" ma:root="true" ma:fieldsID="ae046be87a6e9bc3ae4b93cf525dea45" ns2:_="" ns3:_="">
    <xsd:import namespace="03dfb928-5554-4a87-8e9a-edea6c8e3105"/>
    <xsd:import namespace="d876ab5d-c363-4cb9-b177-8b68990486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fb928-5554-4a87-8e9a-edea6c8e3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b9d03e-f63d-43c7-9a43-349d0cf1a4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6ab5d-c363-4cb9-b177-8b6899048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d38cad6-e624-4609-8f59-2c75c4e321dd}" ma:internalName="TaxCatchAll" ma:showField="CatchAllData" ma:web="d876ab5d-c363-4cb9-b177-8b68990486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5A4F89-E64B-4743-B89F-2D56700599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95B255-6420-4826-9172-2657089C3FC9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d876ab5d-c363-4cb9-b177-8b68990486e8"/>
    <ds:schemaRef ds:uri="http://purl.org/dc/elements/1.1/"/>
    <ds:schemaRef ds:uri="http://purl.org/dc/dcmitype/"/>
    <ds:schemaRef ds:uri="03dfb928-5554-4a87-8e9a-edea6c8e3105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40C9E7-CED1-476D-81FD-3249AFA2DB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dfb928-5554-4a87-8e9a-edea6c8e3105"/>
    <ds:schemaRef ds:uri="d876ab5d-c363-4cb9-b177-8b68990486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HAC PowerPoint Template</Template>
  <TotalTime>4861</TotalTime>
  <Words>790</Words>
  <Application>Microsoft Office PowerPoint</Application>
  <PresentationFormat>Widescreen</PresentationFormat>
  <Paragraphs>138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 Narrow</vt:lpstr>
      <vt:lpstr>Montserrat</vt:lpstr>
      <vt:lpstr>Arial</vt:lpstr>
      <vt:lpstr>Oswald SemiBold</vt:lpstr>
      <vt:lpstr>Calibri</vt:lpstr>
      <vt:lpstr>Open Sans Light</vt:lpstr>
      <vt:lpstr>Office Theme</vt:lpstr>
      <vt:lpstr>Using Data to Better Understand Housing Affordability Challenges in Appalachia</vt:lpstr>
      <vt:lpstr>Housing Assistance Council</vt:lpstr>
      <vt:lpstr>Outline</vt:lpstr>
      <vt:lpstr>PowerPoint Presentation</vt:lpstr>
      <vt:lpstr>Usual Story - Decline</vt:lpstr>
      <vt:lpstr>Nuanced Story</vt:lpstr>
      <vt:lpstr>Housing Affordability </vt:lpstr>
      <vt:lpstr>Home Loans</vt:lpstr>
      <vt:lpstr>Increasing Home Loan Amounts</vt:lpstr>
      <vt:lpstr>Home Loan  Increase Outstrips Income Growth</vt:lpstr>
      <vt:lpstr>Borrower’s Income </vt:lpstr>
      <vt:lpstr>Change in Borrower’s Income </vt:lpstr>
      <vt:lpstr>USDA Section 502 Decline</vt:lpstr>
      <vt:lpstr>Work Force Housing</vt:lpstr>
      <vt:lpstr>Work Force Housing - Housing Problems </vt:lpstr>
      <vt:lpstr>Rental Markets </vt:lpstr>
      <vt:lpstr>Broadband Subscription</vt:lpstr>
      <vt:lpstr>Conclusion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Needs Assessment &amp; Data-Informed Planning</dc:title>
  <dc:creator>Nicole Opfer</dc:creator>
  <cp:lastModifiedBy>Spencer Abrams</cp:lastModifiedBy>
  <cp:revision>9</cp:revision>
  <dcterms:created xsi:type="dcterms:W3CDTF">2023-10-30T18:10:25Z</dcterms:created>
  <dcterms:modified xsi:type="dcterms:W3CDTF">2024-03-08T19:01:20Z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0x010100BFFFC962BD627F4EA76B28DDC6E46AD9</vt:lpwstr>
  </property>
  <property fmtid="{D5CDD505-2E9C-101B-9397-08002B2CF9AE}" pid="3" name="MediaServiceImageTags">
    <vt:lpwstr/>
  </property>
</Properties>
</file>