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67" r:id="rId5"/>
    <p:sldMasterId id="2147483648" r:id="rId6"/>
  </p:sldMasterIdLst>
  <p:notesMasterIdLst>
    <p:notesMasterId r:id="rId38"/>
  </p:notesMasterIdLst>
  <p:sldIdLst>
    <p:sldId id="973" r:id="rId7"/>
    <p:sldId id="301" r:id="rId8"/>
    <p:sldId id="996" r:id="rId9"/>
    <p:sldId id="284" r:id="rId10"/>
    <p:sldId id="285" r:id="rId11"/>
    <p:sldId id="286" r:id="rId12"/>
    <p:sldId id="287" r:id="rId13"/>
    <p:sldId id="524" r:id="rId14"/>
    <p:sldId id="291" r:id="rId15"/>
    <p:sldId id="262" r:id="rId16"/>
    <p:sldId id="961" r:id="rId17"/>
    <p:sldId id="257" r:id="rId18"/>
    <p:sldId id="266" r:id="rId19"/>
    <p:sldId id="571" r:id="rId20"/>
    <p:sldId id="543" r:id="rId21"/>
    <p:sldId id="907" r:id="rId22"/>
    <p:sldId id="909" r:id="rId23"/>
    <p:sldId id="991" r:id="rId24"/>
    <p:sldId id="897" r:id="rId25"/>
    <p:sldId id="544" r:id="rId26"/>
    <p:sldId id="995" r:id="rId27"/>
    <p:sldId id="965" r:id="rId28"/>
    <p:sldId id="349" r:id="rId29"/>
    <p:sldId id="970" r:id="rId30"/>
    <p:sldId id="963" r:id="rId31"/>
    <p:sldId id="964" r:id="rId32"/>
    <p:sldId id="878" r:id="rId33"/>
    <p:sldId id="999" r:id="rId34"/>
    <p:sldId id="998" r:id="rId35"/>
    <p:sldId id="541" r:id="rId36"/>
    <p:sldId id="9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AEB24D-0CD1-259E-D843-BDF0088600D0}" name="Leslie Drake (Federal)" initials="L(" userId="S::leslie.drake@trade.gov::946b90ea-71aa-4ef7-8495-1ac2584211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0" d="100"/>
          <a:sy n="50" d="100"/>
        </p:scale>
        <p:origin x="5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Ulaky" userId="3727bf41-aada-47f7-85ac-5d6350142196" providerId="ADAL" clId="{8E18E12A-C797-42D2-B769-824762086FA4}"/>
    <pc:docChg chg="">
      <pc:chgData name="Allison Ulaky" userId="3727bf41-aada-47f7-85ac-5d6350142196" providerId="ADAL" clId="{8E18E12A-C797-42D2-B769-824762086FA4}" dt="2024-03-11T21:50:45.741" v="0"/>
      <pc:docMkLst>
        <pc:docMk/>
      </pc:docMkLst>
      <pc:sldChg chg="delCm">
        <pc:chgData name="Allison Ulaky" userId="3727bf41-aada-47f7-85ac-5d6350142196" providerId="ADAL" clId="{8E18E12A-C797-42D2-B769-824762086FA4}" dt="2024-03-11T21:50:45.741" v="0"/>
        <pc:sldMkLst>
          <pc:docMk/>
          <pc:sldMk cId="254842303" sldId="997"/>
        </pc:sldMkLst>
        <pc:extLst>
          <p:ext xmlns:p="http://schemas.openxmlformats.org/presentationml/2006/main" uri="{D6D511B9-2390-475A-947B-AFAB55BFBCF1}">
            <pc226:cmChg xmlns:pc226="http://schemas.microsoft.com/office/powerpoint/2022/06/main/command" chg="del">
              <pc226:chgData name="Allison Ulaky" userId="3727bf41-aada-47f7-85ac-5d6350142196" providerId="ADAL" clId="{8E18E12A-C797-42D2-B769-824762086FA4}" dt="2024-03-11T21:50:45.741" v="0"/>
              <pc2:cmMkLst xmlns:pc2="http://schemas.microsoft.com/office/powerpoint/2019/9/main/command">
                <pc:docMk/>
                <pc:sldMk cId="254842303" sldId="997"/>
                <pc2:cmMk id="{5D2FE64B-198D-4349-9BDD-5CB111375397}"/>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CC666-C9AB-49CD-B51C-726612953387}"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0BD39DCF-7555-459F-813A-1213613BEA3C}">
      <dgm:prSet/>
      <dgm:spPr>
        <a:solidFill>
          <a:schemeClr val="bg1"/>
        </a:solidFill>
      </dgm:spPr>
      <dgm:t>
        <a:bodyPr/>
        <a:lstStyle/>
        <a:p>
          <a:endParaRPr lang="en-US"/>
        </a:p>
      </dgm:t>
    </dgm:pt>
    <dgm:pt modelId="{A7ECB868-8D7B-404A-A663-F8E70DD70BD3}" type="parTrans" cxnId="{885E3CD1-06E6-4720-864A-5B6F2D5570B8}">
      <dgm:prSet/>
      <dgm:spPr/>
      <dgm:t>
        <a:bodyPr/>
        <a:lstStyle/>
        <a:p>
          <a:endParaRPr lang="en-US"/>
        </a:p>
      </dgm:t>
    </dgm:pt>
    <dgm:pt modelId="{AFE70DF9-B950-4F80-8535-D2FB2C0575C0}" type="sibTrans" cxnId="{885E3CD1-06E6-4720-864A-5B6F2D5570B8}">
      <dgm:prSet/>
      <dgm:spPr/>
      <dgm:t>
        <a:bodyPr/>
        <a:lstStyle/>
        <a:p>
          <a:endParaRPr lang="en-US"/>
        </a:p>
      </dgm:t>
    </dgm:pt>
    <dgm:pt modelId="{6EBA56A4-0517-44F3-9845-7B14D858BE72}">
      <dgm:prSet/>
      <dgm:spPr/>
      <dgm:t>
        <a:bodyPr/>
        <a:lstStyle/>
        <a:p>
          <a:endParaRPr lang="en-US"/>
        </a:p>
      </dgm:t>
    </dgm:pt>
    <dgm:pt modelId="{1511D85D-992F-444D-B44A-7A4DDF5DED3D}" type="parTrans" cxnId="{CEF377D6-CA4A-4479-9722-465F2A3B2D7A}">
      <dgm:prSet/>
      <dgm:spPr/>
      <dgm:t>
        <a:bodyPr/>
        <a:lstStyle/>
        <a:p>
          <a:endParaRPr lang="en-US"/>
        </a:p>
      </dgm:t>
    </dgm:pt>
    <dgm:pt modelId="{9242DB48-5B21-4AB7-AD2F-2CA936CD3274}" type="sibTrans" cxnId="{CEF377D6-CA4A-4479-9722-465F2A3B2D7A}">
      <dgm:prSet/>
      <dgm:spPr/>
      <dgm:t>
        <a:bodyPr/>
        <a:lstStyle/>
        <a:p>
          <a:endParaRPr lang="en-US"/>
        </a:p>
      </dgm:t>
    </dgm:pt>
    <dgm:pt modelId="{06057D0E-2FF2-4002-A53C-7495F119655F}">
      <dgm:prSet/>
      <dgm:spPr/>
      <dgm:t>
        <a:bodyPr/>
        <a:lstStyle/>
        <a:p>
          <a:endParaRPr lang="en-US"/>
        </a:p>
      </dgm:t>
    </dgm:pt>
    <dgm:pt modelId="{7DCB39BA-0191-4647-A090-57E96AD8109C}" type="parTrans" cxnId="{DD8798E7-4594-4CC3-A073-2285FF6A9CFF}">
      <dgm:prSet/>
      <dgm:spPr/>
      <dgm:t>
        <a:bodyPr/>
        <a:lstStyle/>
        <a:p>
          <a:endParaRPr lang="en-US"/>
        </a:p>
      </dgm:t>
    </dgm:pt>
    <dgm:pt modelId="{325F128D-E6E7-4835-B086-5921DF788005}" type="sibTrans" cxnId="{DD8798E7-4594-4CC3-A073-2285FF6A9CFF}">
      <dgm:prSet/>
      <dgm:spPr/>
      <dgm:t>
        <a:bodyPr/>
        <a:lstStyle/>
        <a:p>
          <a:endParaRPr lang="en-US"/>
        </a:p>
      </dgm:t>
    </dgm:pt>
    <dgm:pt modelId="{6DDCB907-7020-49EF-B4ED-85051659E9F8}">
      <dgm:prSet/>
      <dgm:spPr/>
      <dgm:t>
        <a:bodyPr/>
        <a:lstStyle/>
        <a:p>
          <a:endParaRPr lang="en-US"/>
        </a:p>
      </dgm:t>
    </dgm:pt>
    <dgm:pt modelId="{330A96E7-657D-406D-A427-307252705A35}" type="parTrans" cxnId="{889B657B-1C35-4BDB-8C9E-04F591AF87A3}">
      <dgm:prSet/>
      <dgm:spPr/>
      <dgm:t>
        <a:bodyPr/>
        <a:lstStyle/>
        <a:p>
          <a:endParaRPr lang="en-US"/>
        </a:p>
      </dgm:t>
    </dgm:pt>
    <dgm:pt modelId="{048FFCC0-BCDF-46F1-BD75-DEB30B4CC4E5}" type="sibTrans" cxnId="{889B657B-1C35-4BDB-8C9E-04F591AF87A3}">
      <dgm:prSet/>
      <dgm:spPr/>
      <dgm:t>
        <a:bodyPr/>
        <a:lstStyle/>
        <a:p>
          <a:endParaRPr lang="en-US"/>
        </a:p>
      </dgm:t>
    </dgm:pt>
    <dgm:pt modelId="{3F0B06BB-B713-4135-98FA-03E6A9D9DC10}">
      <dgm:prSet/>
      <dgm:spPr/>
      <dgm:t>
        <a:bodyPr/>
        <a:lstStyle/>
        <a:p>
          <a:endParaRPr lang="en-US"/>
        </a:p>
      </dgm:t>
    </dgm:pt>
    <dgm:pt modelId="{C0E8D34D-F7B7-4CC0-A57E-AFA50F8B41F4}" type="parTrans" cxnId="{EBE1DA8A-7308-4654-B767-097237053D49}">
      <dgm:prSet/>
      <dgm:spPr/>
      <dgm:t>
        <a:bodyPr/>
        <a:lstStyle/>
        <a:p>
          <a:endParaRPr lang="en-US"/>
        </a:p>
      </dgm:t>
    </dgm:pt>
    <dgm:pt modelId="{F82E7337-1EFD-40DB-975D-D193A0A819CC}" type="sibTrans" cxnId="{EBE1DA8A-7308-4654-B767-097237053D49}">
      <dgm:prSet/>
      <dgm:spPr/>
      <dgm:t>
        <a:bodyPr/>
        <a:lstStyle/>
        <a:p>
          <a:endParaRPr lang="en-US"/>
        </a:p>
      </dgm:t>
    </dgm:pt>
    <dgm:pt modelId="{8C081EEE-426E-483D-8C02-7B84F684E2B9}">
      <dgm:prSet/>
      <dgm:spPr/>
      <dgm:t>
        <a:bodyPr/>
        <a:lstStyle/>
        <a:p>
          <a:endParaRPr lang="en-US"/>
        </a:p>
      </dgm:t>
    </dgm:pt>
    <dgm:pt modelId="{32A32AD8-B37E-47F5-9D10-DFD3C90B41CB}" type="parTrans" cxnId="{CEE194F2-F090-45CA-846C-AD508B3DC31A}">
      <dgm:prSet/>
      <dgm:spPr/>
      <dgm:t>
        <a:bodyPr/>
        <a:lstStyle/>
        <a:p>
          <a:endParaRPr lang="en-US"/>
        </a:p>
      </dgm:t>
    </dgm:pt>
    <dgm:pt modelId="{3F38BDC3-2D38-42AA-83D7-82F524176634}" type="sibTrans" cxnId="{CEE194F2-F090-45CA-846C-AD508B3DC31A}">
      <dgm:prSet/>
      <dgm:spPr/>
      <dgm:t>
        <a:bodyPr/>
        <a:lstStyle/>
        <a:p>
          <a:endParaRPr lang="en-US"/>
        </a:p>
      </dgm:t>
    </dgm:pt>
    <dgm:pt modelId="{ADFB08AB-6046-4979-9AB6-69A1EF31F1C4}">
      <dgm:prSet custT="1"/>
      <dgm:spPr>
        <a:solidFill>
          <a:srgbClr val="002060"/>
        </a:solidFill>
      </dgm:spPr>
      <dgm:t>
        <a:bodyPr/>
        <a:lstStyle/>
        <a:p>
          <a:endParaRPr lang="en-US" sz="3200" b="0"/>
        </a:p>
        <a:p>
          <a:r>
            <a:rPr lang="en-US" sz="3200" b="0"/>
            <a:t>Established companies with bandwidth to proactively follow the plan</a:t>
          </a:r>
        </a:p>
      </dgm:t>
    </dgm:pt>
    <dgm:pt modelId="{68E04FBD-482F-4FBD-970D-E95E891F519B}" type="parTrans" cxnId="{B48C9348-5039-42AF-AB1B-3B78774AFED0}">
      <dgm:prSet/>
      <dgm:spPr/>
      <dgm:t>
        <a:bodyPr/>
        <a:lstStyle/>
        <a:p>
          <a:endParaRPr lang="en-US"/>
        </a:p>
      </dgm:t>
    </dgm:pt>
    <dgm:pt modelId="{D6469F31-F2A6-4134-9C9A-B8EA4E838602}" type="sibTrans" cxnId="{B48C9348-5039-42AF-AB1B-3B78774AFED0}">
      <dgm:prSet/>
      <dgm:spPr/>
      <dgm:t>
        <a:bodyPr/>
        <a:lstStyle/>
        <a:p>
          <a:endParaRPr lang="en-US"/>
        </a:p>
      </dgm:t>
    </dgm:pt>
    <dgm:pt modelId="{11E1121E-5F4C-417C-A6A3-DB9B7CD4295B}">
      <dgm:prSet/>
      <dgm:spPr>
        <a:solidFill>
          <a:srgbClr val="002060"/>
        </a:solidFill>
      </dgm:spPr>
      <dgm:t>
        <a:bodyPr/>
        <a:lstStyle/>
        <a:p>
          <a:r>
            <a:rPr lang="en-US"/>
            <a:t>Companies with dedicated international sales staff </a:t>
          </a:r>
        </a:p>
      </dgm:t>
    </dgm:pt>
    <dgm:pt modelId="{ABAA039A-7F2E-4C71-9EE1-99474E178829}" type="parTrans" cxnId="{7EBC3A6A-BCF6-4E07-8126-A47807499632}">
      <dgm:prSet/>
      <dgm:spPr/>
      <dgm:t>
        <a:bodyPr/>
        <a:lstStyle/>
        <a:p>
          <a:endParaRPr lang="en-US"/>
        </a:p>
      </dgm:t>
    </dgm:pt>
    <dgm:pt modelId="{1429AB83-1CB2-4BDA-A044-C865978215D5}" type="sibTrans" cxnId="{7EBC3A6A-BCF6-4E07-8126-A47807499632}">
      <dgm:prSet/>
      <dgm:spPr/>
      <dgm:t>
        <a:bodyPr/>
        <a:lstStyle/>
        <a:p>
          <a:endParaRPr lang="en-US"/>
        </a:p>
      </dgm:t>
    </dgm:pt>
    <dgm:pt modelId="{13F6E3C1-ADE3-4B57-9E0F-8C9B1EF1E17B}">
      <dgm:prSet custT="1"/>
      <dgm:spPr>
        <a:solidFill>
          <a:srgbClr val="002060"/>
        </a:solidFill>
      </dgm:spPr>
      <dgm:t>
        <a:bodyPr/>
        <a:lstStyle/>
        <a:p>
          <a:r>
            <a:rPr lang="en-US" sz="3400"/>
            <a:t>Ambitious, data-driven, strategic companies</a:t>
          </a:r>
        </a:p>
      </dgm:t>
    </dgm:pt>
    <dgm:pt modelId="{7D2CC784-D8E5-41F0-A645-621CD000298B}" type="parTrans" cxnId="{9C9C40A5-0EB8-4399-9CE6-7C77EC2E674C}">
      <dgm:prSet/>
      <dgm:spPr/>
      <dgm:t>
        <a:bodyPr/>
        <a:lstStyle/>
        <a:p>
          <a:endParaRPr lang="en-US"/>
        </a:p>
      </dgm:t>
    </dgm:pt>
    <dgm:pt modelId="{D28EAF9E-73A0-4E8C-B1CF-FDA48224C725}" type="sibTrans" cxnId="{9C9C40A5-0EB8-4399-9CE6-7C77EC2E674C}">
      <dgm:prSet/>
      <dgm:spPr/>
      <dgm:t>
        <a:bodyPr/>
        <a:lstStyle/>
        <a:p>
          <a:endParaRPr lang="en-US"/>
        </a:p>
      </dgm:t>
    </dgm:pt>
    <dgm:pt modelId="{D1310344-2BBB-4A2C-917C-F123C63392BF}">
      <dgm:prSet/>
      <dgm:spPr>
        <a:solidFill>
          <a:srgbClr val="002060"/>
        </a:solidFill>
      </dgm:spPr>
      <dgm:t>
        <a:bodyPr/>
        <a:lstStyle/>
        <a:p>
          <a:r>
            <a:rPr lang="en-US"/>
            <a:t>Companies with new staff who are seeking to learn and be strategic</a:t>
          </a:r>
        </a:p>
      </dgm:t>
    </dgm:pt>
    <dgm:pt modelId="{E907AEE7-3A5D-4AA9-8F19-F5FD2FFB0863}" type="parTrans" cxnId="{4A5C882C-A2B7-4E94-9B31-601AF86C07A3}">
      <dgm:prSet/>
      <dgm:spPr/>
      <dgm:t>
        <a:bodyPr/>
        <a:lstStyle/>
        <a:p>
          <a:endParaRPr lang="en-US"/>
        </a:p>
      </dgm:t>
    </dgm:pt>
    <dgm:pt modelId="{B42C1163-F51E-460B-8B25-6A7615E994D3}" type="sibTrans" cxnId="{4A5C882C-A2B7-4E94-9B31-601AF86C07A3}">
      <dgm:prSet/>
      <dgm:spPr/>
      <dgm:t>
        <a:bodyPr/>
        <a:lstStyle/>
        <a:p>
          <a:endParaRPr lang="en-US"/>
        </a:p>
      </dgm:t>
    </dgm:pt>
    <dgm:pt modelId="{8594A122-D771-4EBF-A44D-92256092B00E}" type="pres">
      <dgm:prSet presAssocID="{136CC666-C9AB-49CD-B51C-726612953387}" presName="diagram" presStyleCnt="0">
        <dgm:presLayoutVars>
          <dgm:chMax val="1"/>
          <dgm:dir/>
          <dgm:animLvl val="ctr"/>
          <dgm:resizeHandles val="exact"/>
        </dgm:presLayoutVars>
      </dgm:prSet>
      <dgm:spPr/>
    </dgm:pt>
    <dgm:pt modelId="{12FD518C-9682-4AD1-AE3D-68FB0BB3502C}" type="pres">
      <dgm:prSet presAssocID="{136CC666-C9AB-49CD-B51C-726612953387}" presName="matrix" presStyleCnt="0"/>
      <dgm:spPr/>
    </dgm:pt>
    <dgm:pt modelId="{95FAB010-7BCA-4C08-B7AF-B214377BCE81}" type="pres">
      <dgm:prSet presAssocID="{136CC666-C9AB-49CD-B51C-726612953387}" presName="tile1" presStyleLbl="node1" presStyleIdx="0" presStyleCnt="4" custLinFactNeighborX="-670" custLinFactNeighborY="-51679"/>
      <dgm:spPr/>
    </dgm:pt>
    <dgm:pt modelId="{1B930A97-5D74-4435-8383-357667719C92}" type="pres">
      <dgm:prSet presAssocID="{136CC666-C9AB-49CD-B51C-726612953387}" presName="tile1text" presStyleLbl="node1" presStyleIdx="0" presStyleCnt="4">
        <dgm:presLayoutVars>
          <dgm:chMax val="0"/>
          <dgm:chPref val="0"/>
          <dgm:bulletEnabled val="1"/>
        </dgm:presLayoutVars>
      </dgm:prSet>
      <dgm:spPr/>
    </dgm:pt>
    <dgm:pt modelId="{ACA2348F-1B29-4FB9-828D-EC6C230043A7}" type="pres">
      <dgm:prSet presAssocID="{136CC666-C9AB-49CD-B51C-726612953387}" presName="tile2" presStyleLbl="node1" presStyleIdx="1" presStyleCnt="4"/>
      <dgm:spPr/>
    </dgm:pt>
    <dgm:pt modelId="{A7D5BB44-0C7F-4AB7-BF0F-4B21A184BCE5}" type="pres">
      <dgm:prSet presAssocID="{136CC666-C9AB-49CD-B51C-726612953387}" presName="tile2text" presStyleLbl="node1" presStyleIdx="1" presStyleCnt="4">
        <dgm:presLayoutVars>
          <dgm:chMax val="0"/>
          <dgm:chPref val="0"/>
          <dgm:bulletEnabled val="1"/>
        </dgm:presLayoutVars>
      </dgm:prSet>
      <dgm:spPr/>
    </dgm:pt>
    <dgm:pt modelId="{A729079D-CB82-4EB7-B4EC-39D05A77A424}" type="pres">
      <dgm:prSet presAssocID="{136CC666-C9AB-49CD-B51C-726612953387}" presName="tile3" presStyleLbl="node1" presStyleIdx="2" presStyleCnt="4" custLinFactNeighborX="-5921" custLinFactNeighborY="1389"/>
      <dgm:spPr/>
    </dgm:pt>
    <dgm:pt modelId="{53ED2DD1-28A1-46DD-950D-EED28A29C336}" type="pres">
      <dgm:prSet presAssocID="{136CC666-C9AB-49CD-B51C-726612953387}" presName="tile3text" presStyleLbl="node1" presStyleIdx="2" presStyleCnt="4">
        <dgm:presLayoutVars>
          <dgm:chMax val="0"/>
          <dgm:chPref val="0"/>
          <dgm:bulletEnabled val="1"/>
        </dgm:presLayoutVars>
      </dgm:prSet>
      <dgm:spPr/>
    </dgm:pt>
    <dgm:pt modelId="{64D03FCB-B26C-4A35-85A6-4E52E4E28B57}" type="pres">
      <dgm:prSet presAssocID="{136CC666-C9AB-49CD-B51C-726612953387}" presName="tile4" presStyleLbl="node1" presStyleIdx="3" presStyleCnt="4"/>
      <dgm:spPr/>
    </dgm:pt>
    <dgm:pt modelId="{567ABD58-32AF-41C4-BA1F-28CFD24DC17C}" type="pres">
      <dgm:prSet presAssocID="{136CC666-C9AB-49CD-B51C-726612953387}" presName="tile4text" presStyleLbl="node1" presStyleIdx="3" presStyleCnt="4">
        <dgm:presLayoutVars>
          <dgm:chMax val="0"/>
          <dgm:chPref val="0"/>
          <dgm:bulletEnabled val="1"/>
        </dgm:presLayoutVars>
      </dgm:prSet>
      <dgm:spPr/>
    </dgm:pt>
    <dgm:pt modelId="{2671BE91-0538-4A86-B162-E3585EE05DC0}" type="pres">
      <dgm:prSet presAssocID="{136CC666-C9AB-49CD-B51C-726612953387}" presName="centerTile" presStyleLbl="fgShp" presStyleIdx="0" presStyleCnt="1">
        <dgm:presLayoutVars>
          <dgm:chMax val="0"/>
          <dgm:chPref val="0"/>
        </dgm:presLayoutVars>
      </dgm:prSet>
      <dgm:spPr/>
    </dgm:pt>
  </dgm:ptLst>
  <dgm:cxnLst>
    <dgm:cxn modelId="{3CED9F02-59F6-46B5-9406-7D828AE2E56A}" type="presOf" srcId="{13F6E3C1-ADE3-4B57-9E0F-8C9B1EF1E17B}" destId="{53ED2DD1-28A1-46DD-950D-EED28A29C336}" srcOrd="1" destOrd="0" presId="urn:microsoft.com/office/officeart/2005/8/layout/matrix1"/>
    <dgm:cxn modelId="{3C974E1C-2E94-4235-978F-C7BD49BD7969}" type="presOf" srcId="{13F6E3C1-ADE3-4B57-9E0F-8C9B1EF1E17B}" destId="{A729079D-CB82-4EB7-B4EC-39D05A77A424}" srcOrd="0" destOrd="0" presId="urn:microsoft.com/office/officeart/2005/8/layout/matrix1"/>
    <dgm:cxn modelId="{4A5C882C-A2B7-4E94-9B31-601AF86C07A3}" srcId="{0BD39DCF-7555-459F-813A-1213613BEA3C}" destId="{D1310344-2BBB-4A2C-917C-F123C63392BF}" srcOrd="3" destOrd="0" parTransId="{E907AEE7-3A5D-4AA9-8F19-F5FD2FFB0863}" sibTransId="{B42C1163-F51E-460B-8B25-6A7615E994D3}"/>
    <dgm:cxn modelId="{9883F233-C02D-487C-9E41-49CCA5580174}" type="presOf" srcId="{11E1121E-5F4C-417C-A6A3-DB9B7CD4295B}" destId="{A7D5BB44-0C7F-4AB7-BF0F-4B21A184BCE5}" srcOrd="1" destOrd="0" presId="urn:microsoft.com/office/officeart/2005/8/layout/matrix1"/>
    <dgm:cxn modelId="{B48C9348-5039-42AF-AB1B-3B78774AFED0}" srcId="{0BD39DCF-7555-459F-813A-1213613BEA3C}" destId="{ADFB08AB-6046-4979-9AB6-69A1EF31F1C4}" srcOrd="0" destOrd="0" parTransId="{68E04FBD-482F-4FBD-970D-E95E891F519B}" sibTransId="{D6469F31-F2A6-4134-9C9A-B8EA4E838602}"/>
    <dgm:cxn modelId="{7EBC3A6A-BCF6-4E07-8126-A47807499632}" srcId="{0BD39DCF-7555-459F-813A-1213613BEA3C}" destId="{11E1121E-5F4C-417C-A6A3-DB9B7CD4295B}" srcOrd="1" destOrd="0" parTransId="{ABAA039A-7F2E-4C71-9EE1-99474E178829}" sibTransId="{1429AB83-1CB2-4BDA-A044-C865978215D5}"/>
    <dgm:cxn modelId="{889B657B-1C35-4BDB-8C9E-04F591AF87A3}" srcId="{6EBA56A4-0517-44F3-9845-7B14D858BE72}" destId="{6DDCB907-7020-49EF-B4ED-85051659E9F8}" srcOrd="1" destOrd="0" parTransId="{330A96E7-657D-406D-A427-307252705A35}" sibTransId="{048FFCC0-BCDF-46F1-BD75-DEB30B4CC4E5}"/>
    <dgm:cxn modelId="{EBE1DA8A-7308-4654-B767-097237053D49}" srcId="{6EBA56A4-0517-44F3-9845-7B14D858BE72}" destId="{3F0B06BB-B713-4135-98FA-03E6A9D9DC10}" srcOrd="2" destOrd="0" parTransId="{C0E8D34D-F7B7-4CC0-A57E-AFA50F8B41F4}" sibTransId="{F82E7337-1EFD-40DB-975D-D193A0A819CC}"/>
    <dgm:cxn modelId="{2F2C0295-DB3D-43A9-97E7-6450D0E03F1F}" type="presOf" srcId="{11E1121E-5F4C-417C-A6A3-DB9B7CD4295B}" destId="{ACA2348F-1B29-4FB9-828D-EC6C230043A7}" srcOrd="0" destOrd="0" presId="urn:microsoft.com/office/officeart/2005/8/layout/matrix1"/>
    <dgm:cxn modelId="{7D5C3796-2C47-4C1A-93DC-C45F484AE4DA}" type="presOf" srcId="{D1310344-2BBB-4A2C-917C-F123C63392BF}" destId="{64D03FCB-B26C-4A35-85A6-4E52E4E28B57}" srcOrd="0" destOrd="0" presId="urn:microsoft.com/office/officeart/2005/8/layout/matrix1"/>
    <dgm:cxn modelId="{1B53B196-6DD2-42BE-898D-8513996F3DCB}" type="presOf" srcId="{0BD39DCF-7555-459F-813A-1213613BEA3C}" destId="{2671BE91-0538-4A86-B162-E3585EE05DC0}" srcOrd="0" destOrd="0" presId="urn:microsoft.com/office/officeart/2005/8/layout/matrix1"/>
    <dgm:cxn modelId="{9C9C40A5-0EB8-4399-9CE6-7C77EC2E674C}" srcId="{0BD39DCF-7555-459F-813A-1213613BEA3C}" destId="{13F6E3C1-ADE3-4B57-9E0F-8C9B1EF1E17B}" srcOrd="2" destOrd="0" parTransId="{7D2CC784-D8E5-41F0-A645-621CD000298B}" sibTransId="{D28EAF9E-73A0-4E8C-B1CF-FDA48224C725}"/>
    <dgm:cxn modelId="{E0A68BC2-D98D-434A-9DBF-004F7A1BF095}" type="presOf" srcId="{D1310344-2BBB-4A2C-917C-F123C63392BF}" destId="{567ABD58-32AF-41C4-BA1F-28CFD24DC17C}" srcOrd="1" destOrd="0" presId="urn:microsoft.com/office/officeart/2005/8/layout/matrix1"/>
    <dgm:cxn modelId="{AFDD08CA-9902-49FC-8A3D-3F70DB6D8E39}" type="presOf" srcId="{136CC666-C9AB-49CD-B51C-726612953387}" destId="{8594A122-D771-4EBF-A44D-92256092B00E}" srcOrd="0" destOrd="0" presId="urn:microsoft.com/office/officeart/2005/8/layout/matrix1"/>
    <dgm:cxn modelId="{A5263DCE-4381-411F-84C4-16DBCD895025}" type="presOf" srcId="{ADFB08AB-6046-4979-9AB6-69A1EF31F1C4}" destId="{1B930A97-5D74-4435-8383-357667719C92}" srcOrd="1" destOrd="0" presId="urn:microsoft.com/office/officeart/2005/8/layout/matrix1"/>
    <dgm:cxn modelId="{885E3CD1-06E6-4720-864A-5B6F2D5570B8}" srcId="{136CC666-C9AB-49CD-B51C-726612953387}" destId="{0BD39DCF-7555-459F-813A-1213613BEA3C}" srcOrd="0" destOrd="0" parTransId="{A7ECB868-8D7B-404A-A663-F8E70DD70BD3}" sibTransId="{AFE70DF9-B950-4F80-8535-D2FB2C0575C0}"/>
    <dgm:cxn modelId="{CEF377D6-CA4A-4479-9722-465F2A3B2D7A}" srcId="{136CC666-C9AB-49CD-B51C-726612953387}" destId="{6EBA56A4-0517-44F3-9845-7B14D858BE72}" srcOrd="1" destOrd="0" parTransId="{1511D85D-992F-444D-B44A-7A4DDF5DED3D}" sibTransId="{9242DB48-5B21-4AB7-AD2F-2CA936CD3274}"/>
    <dgm:cxn modelId="{DD8798E7-4594-4CC3-A073-2285FF6A9CFF}" srcId="{6EBA56A4-0517-44F3-9845-7B14D858BE72}" destId="{06057D0E-2FF2-4002-A53C-7495F119655F}" srcOrd="0" destOrd="0" parTransId="{7DCB39BA-0191-4647-A090-57E96AD8109C}" sibTransId="{325F128D-E6E7-4835-B086-5921DF788005}"/>
    <dgm:cxn modelId="{CEE194F2-F090-45CA-846C-AD508B3DC31A}" srcId="{136CC666-C9AB-49CD-B51C-726612953387}" destId="{8C081EEE-426E-483D-8C02-7B84F684E2B9}" srcOrd="2" destOrd="0" parTransId="{32A32AD8-B37E-47F5-9D10-DFD3C90B41CB}" sibTransId="{3F38BDC3-2D38-42AA-83D7-82F524176634}"/>
    <dgm:cxn modelId="{54783EF6-58D7-4B1A-A7F6-5E8BA52FF838}" type="presOf" srcId="{ADFB08AB-6046-4979-9AB6-69A1EF31F1C4}" destId="{95FAB010-7BCA-4C08-B7AF-B214377BCE81}" srcOrd="0" destOrd="0" presId="urn:microsoft.com/office/officeart/2005/8/layout/matrix1"/>
    <dgm:cxn modelId="{FE934374-1C7F-489F-AFEF-25B85AD2FC69}" type="presParOf" srcId="{8594A122-D771-4EBF-A44D-92256092B00E}" destId="{12FD518C-9682-4AD1-AE3D-68FB0BB3502C}" srcOrd="0" destOrd="0" presId="urn:microsoft.com/office/officeart/2005/8/layout/matrix1"/>
    <dgm:cxn modelId="{99E5071D-645C-42F8-BC16-78FED7958C45}" type="presParOf" srcId="{12FD518C-9682-4AD1-AE3D-68FB0BB3502C}" destId="{95FAB010-7BCA-4C08-B7AF-B214377BCE81}" srcOrd="0" destOrd="0" presId="urn:microsoft.com/office/officeart/2005/8/layout/matrix1"/>
    <dgm:cxn modelId="{14195F11-476D-42F5-A3B7-31540B867E5A}" type="presParOf" srcId="{12FD518C-9682-4AD1-AE3D-68FB0BB3502C}" destId="{1B930A97-5D74-4435-8383-357667719C92}" srcOrd="1" destOrd="0" presId="urn:microsoft.com/office/officeart/2005/8/layout/matrix1"/>
    <dgm:cxn modelId="{A82D7F13-2648-44F8-A937-D5DB90354C79}" type="presParOf" srcId="{12FD518C-9682-4AD1-AE3D-68FB0BB3502C}" destId="{ACA2348F-1B29-4FB9-828D-EC6C230043A7}" srcOrd="2" destOrd="0" presId="urn:microsoft.com/office/officeart/2005/8/layout/matrix1"/>
    <dgm:cxn modelId="{E98B104C-3C0B-4DC9-B8E8-B1899EDC79A5}" type="presParOf" srcId="{12FD518C-9682-4AD1-AE3D-68FB0BB3502C}" destId="{A7D5BB44-0C7F-4AB7-BF0F-4B21A184BCE5}" srcOrd="3" destOrd="0" presId="urn:microsoft.com/office/officeart/2005/8/layout/matrix1"/>
    <dgm:cxn modelId="{7197EB92-9849-40BB-BD1C-DBAEE7C7AE32}" type="presParOf" srcId="{12FD518C-9682-4AD1-AE3D-68FB0BB3502C}" destId="{A729079D-CB82-4EB7-B4EC-39D05A77A424}" srcOrd="4" destOrd="0" presId="urn:microsoft.com/office/officeart/2005/8/layout/matrix1"/>
    <dgm:cxn modelId="{B7DF4EB5-B01F-470A-8110-7E4235247FC3}" type="presParOf" srcId="{12FD518C-9682-4AD1-AE3D-68FB0BB3502C}" destId="{53ED2DD1-28A1-46DD-950D-EED28A29C336}" srcOrd="5" destOrd="0" presId="urn:microsoft.com/office/officeart/2005/8/layout/matrix1"/>
    <dgm:cxn modelId="{FB14226E-2EF7-46DB-B7F9-265447A5D094}" type="presParOf" srcId="{12FD518C-9682-4AD1-AE3D-68FB0BB3502C}" destId="{64D03FCB-B26C-4A35-85A6-4E52E4E28B57}" srcOrd="6" destOrd="0" presId="urn:microsoft.com/office/officeart/2005/8/layout/matrix1"/>
    <dgm:cxn modelId="{308A60A4-4370-4B9B-B72D-3AF1F3852B5A}" type="presParOf" srcId="{12FD518C-9682-4AD1-AE3D-68FB0BB3502C}" destId="{567ABD58-32AF-41C4-BA1F-28CFD24DC17C}" srcOrd="7" destOrd="0" presId="urn:microsoft.com/office/officeart/2005/8/layout/matrix1"/>
    <dgm:cxn modelId="{80246F1F-5AA5-4CD8-ABA6-BB6BC5E8EDE5}" type="presParOf" srcId="{8594A122-D771-4EBF-A44D-92256092B00E}" destId="{2671BE91-0538-4A86-B162-E3585EE05DC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5542AC-6F9D-4515-BF40-3A0879F1236E}"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A4951FD6-48EE-4215-9452-DF9F72EFE705}">
      <dgm:prSet/>
      <dgm:spPr>
        <a:solidFill>
          <a:schemeClr val="tx2">
            <a:lumMod val="75000"/>
            <a:lumOff val="25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Exports help Appalachian businesses expand</a:t>
          </a:r>
        </a:p>
      </dgm:t>
    </dgm:pt>
    <dgm:pt modelId="{AB886406-4ADF-4AC3-9CA0-94DDEA37D952}" type="parTrans" cxnId="{6D663168-1636-4D19-AA10-34933230028F}">
      <dgm:prSet/>
      <dgm:spPr/>
      <dgm:t>
        <a:bodyPr/>
        <a:lstStyle/>
        <a:p>
          <a:endParaRPr lang="en-US"/>
        </a:p>
      </dgm:t>
    </dgm:pt>
    <dgm:pt modelId="{9D876038-84F6-4E90-AB50-F17D9F57D09F}" type="sibTrans" cxnId="{6D663168-1636-4D19-AA10-34933230028F}">
      <dgm:prSet/>
      <dgm:spPr/>
      <dgm:t>
        <a:bodyPr/>
        <a:lstStyle/>
        <a:p>
          <a:endParaRPr lang="en-US"/>
        </a:p>
      </dgm:t>
    </dgm:pt>
    <dgm:pt modelId="{A4F79291-4B74-4639-9457-183DFE58B651}">
      <dgm:prSet/>
      <dgm:spPr>
        <a:solidFill>
          <a:schemeClr val="tx2">
            <a:lumMod val="75000"/>
            <a:lumOff val="25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Exports help Appalachian businesses diversify</a:t>
          </a:r>
        </a:p>
      </dgm:t>
    </dgm:pt>
    <dgm:pt modelId="{27FF5F57-A748-4681-BD8A-04FBE1F849B2}" type="parTrans" cxnId="{8597D7C8-9CBE-4029-B4A4-7778663F8A3F}">
      <dgm:prSet/>
      <dgm:spPr/>
      <dgm:t>
        <a:bodyPr/>
        <a:lstStyle/>
        <a:p>
          <a:endParaRPr lang="en-US"/>
        </a:p>
      </dgm:t>
    </dgm:pt>
    <dgm:pt modelId="{84427470-8707-4864-B2C0-9D69022CDCC9}" type="sibTrans" cxnId="{8597D7C8-9CBE-4029-B4A4-7778663F8A3F}">
      <dgm:prSet/>
      <dgm:spPr/>
      <dgm:t>
        <a:bodyPr/>
        <a:lstStyle/>
        <a:p>
          <a:endParaRPr lang="en-US"/>
        </a:p>
      </dgm:t>
    </dgm:pt>
    <dgm:pt modelId="{C052EB86-D8D1-4756-9F7B-7FBD0FB45D28}" type="pres">
      <dgm:prSet presAssocID="{8D5542AC-6F9D-4515-BF40-3A0879F1236E}" presName="diagram" presStyleCnt="0">
        <dgm:presLayoutVars>
          <dgm:dir/>
          <dgm:resizeHandles val="exact"/>
        </dgm:presLayoutVars>
      </dgm:prSet>
      <dgm:spPr/>
    </dgm:pt>
    <dgm:pt modelId="{8346A595-E353-4B3A-AE2E-D1F195259476}" type="pres">
      <dgm:prSet presAssocID="{A4951FD6-48EE-4215-9452-DF9F72EFE705}" presName="node" presStyleLbl="node1" presStyleIdx="0" presStyleCnt="2">
        <dgm:presLayoutVars>
          <dgm:bulletEnabled val="1"/>
        </dgm:presLayoutVars>
      </dgm:prSet>
      <dgm:spPr/>
    </dgm:pt>
    <dgm:pt modelId="{2D9B4C45-A9D8-4185-A0C4-0EE1D1EA01A6}" type="pres">
      <dgm:prSet presAssocID="{9D876038-84F6-4E90-AB50-F17D9F57D09F}" presName="sibTrans" presStyleCnt="0"/>
      <dgm:spPr/>
    </dgm:pt>
    <dgm:pt modelId="{2A6C3EAC-6BC9-47ED-80D8-FE4187AE704E}" type="pres">
      <dgm:prSet presAssocID="{A4F79291-4B74-4639-9457-183DFE58B651}" presName="node" presStyleLbl="node1" presStyleIdx="1" presStyleCnt="2">
        <dgm:presLayoutVars>
          <dgm:bulletEnabled val="1"/>
        </dgm:presLayoutVars>
      </dgm:prSet>
      <dgm:spPr/>
    </dgm:pt>
  </dgm:ptLst>
  <dgm:cxnLst>
    <dgm:cxn modelId="{6FF8A45F-4CBF-4287-9CBB-B679416EEBBF}" type="presOf" srcId="{A4F79291-4B74-4639-9457-183DFE58B651}" destId="{2A6C3EAC-6BC9-47ED-80D8-FE4187AE704E}" srcOrd="0" destOrd="0" presId="urn:microsoft.com/office/officeart/2005/8/layout/default"/>
    <dgm:cxn modelId="{6D663168-1636-4D19-AA10-34933230028F}" srcId="{8D5542AC-6F9D-4515-BF40-3A0879F1236E}" destId="{A4951FD6-48EE-4215-9452-DF9F72EFE705}" srcOrd="0" destOrd="0" parTransId="{AB886406-4ADF-4AC3-9CA0-94DDEA37D952}" sibTransId="{9D876038-84F6-4E90-AB50-F17D9F57D09F}"/>
    <dgm:cxn modelId="{7DB47286-CD1C-4049-800C-12C26B112B53}" type="presOf" srcId="{A4951FD6-48EE-4215-9452-DF9F72EFE705}" destId="{8346A595-E353-4B3A-AE2E-D1F195259476}" srcOrd="0" destOrd="0" presId="urn:microsoft.com/office/officeart/2005/8/layout/default"/>
    <dgm:cxn modelId="{8597D7C8-9CBE-4029-B4A4-7778663F8A3F}" srcId="{8D5542AC-6F9D-4515-BF40-3A0879F1236E}" destId="{A4F79291-4B74-4639-9457-183DFE58B651}" srcOrd="1" destOrd="0" parTransId="{27FF5F57-A748-4681-BD8A-04FBE1F849B2}" sibTransId="{84427470-8707-4864-B2C0-9D69022CDCC9}"/>
    <dgm:cxn modelId="{D22E4AE0-A00E-46B2-8F85-49FB455BBEB2}" type="presOf" srcId="{8D5542AC-6F9D-4515-BF40-3A0879F1236E}" destId="{C052EB86-D8D1-4756-9F7B-7FBD0FB45D28}" srcOrd="0" destOrd="0" presId="urn:microsoft.com/office/officeart/2005/8/layout/default"/>
    <dgm:cxn modelId="{AA273887-0CBA-407E-B26F-F4D24A0B06D3}" type="presParOf" srcId="{C052EB86-D8D1-4756-9F7B-7FBD0FB45D28}" destId="{8346A595-E353-4B3A-AE2E-D1F195259476}" srcOrd="0" destOrd="0" presId="urn:microsoft.com/office/officeart/2005/8/layout/default"/>
    <dgm:cxn modelId="{61AD9BDF-D162-4709-98ED-388A27E54EB4}" type="presParOf" srcId="{C052EB86-D8D1-4756-9F7B-7FBD0FB45D28}" destId="{2D9B4C45-A9D8-4185-A0C4-0EE1D1EA01A6}" srcOrd="1" destOrd="0" presId="urn:microsoft.com/office/officeart/2005/8/layout/default"/>
    <dgm:cxn modelId="{EE5759B4-51FC-4932-B2CE-D0FA58FD1C2C}" type="presParOf" srcId="{C052EB86-D8D1-4756-9F7B-7FBD0FB45D28}" destId="{2A6C3EAC-6BC9-47ED-80D8-FE4187AE704E}"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582212-133C-4153-B83A-80EC86D54B0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131D580-20B7-4C58-B095-84C064B8BCDA}">
      <dgm:prSet/>
      <dgm:spPr>
        <a:solidFill>
          <a:schemeClr val="tx2">
            <a:lumMod val="75000"/>
            <a:lumOff val="25000"/>
          </a:schemeClr>
        </a:solidFill>
      </dgm:spPr>
      <dgm:t>
        <a:bodyPr/>
        <a:lstStyle/>
        <a:p>
          <a:r>
            <a:rPr lang="en-US" dirty="0"/>
            <a:t>Joint Company Outreach &amp; Counseling</a:t>
          </a:r>
        </a:p>
      </dgm:t>
    </dgm:pt>
    <dgm:pt modelId="{9FD2B3FB-A002-4095-8E97-E96E946E1B00}" type="parTrans" cxnId="{48977D0A-5580-4026-82E0-A15BB8E2CC08}">
      <dgm:prSet/>
      <dgm:spPr/>
      <dgm:t>
        <a:bodyPr/>
        <a:lstStyle/>
        <a:p>
          <a:endParaRPr lang="en-US"/>
        </a:p>
      </dgm:t>
    </dgm:pt>
    <dgm:pt modelId="{DA384233-6CA2-48F6-8BFB-CB7689BCF96C}" type="sibTrans" cxnId="{48977D0A-5580-4026-82E0-A15BB8E2CC08}">
      <dgm:prSet/>
      <dgm:spPr/>
      <dgm:t>
        <a:bodyPr/>
        <a:lstStyle/>
        <a:p>
          <a:endParaRPr lang="en-US"/>
        </a:p>
      </dgm:t>
    </dgm:pt>
    <dgm:pt modelId="{D56EBB3F-1C76-47FE-AA88-AECBE0A0193D}">
      <dgm:prSet/>
      <dgm:spPr>
        <a:solidFill>
          <a:schemeClr val="tx2">
            <a:lumMod val="75000"/>
            <a:lumOff val="25000"/>
          </a:schemeClr>
        </a:solidFill>
      </dgm:spPr>
      <dgm:t>
        <a:bodyPr/>
        <a:lstStyle/>
        <a:p>
          <a:r>
            <a:rPr lang="en-US" dirty="0"/>
            <a:t> Inclusion in Industry Events</a:t>
          </a:r>
        </a:p>
      </dgm:t>
    </dgm:pt>
    <dgm:pt modelId="{2C38BD13-E936-4C30-B53D-3CCD26B2039F}" type="parTrans" cxnId="{55BA9AA8-7CB9-45CA-8429-5C4723104E86}">
      <dgm:prSet/>
      <dgm:spPr/>
      <dgm:t>
        <a:bodyPr/>
        <a:lstStyle/>
        <a:p>
          <a:endParaRPr lang="en-US"/>
        </a:p>
      </dgm:t>
    </dgm:pt>
    <dgm:pt modelId="{CF8611F3-044C-4283-98A4-FBAD726AF676}" type="sibTrans" cxnId="{55BA9AA8-7CB9-45CA-8429-5C4723104E86}">
      <dgm:prSet/>
      <dgm:spPr/>
      <dgm:t>
        <a:bodyPr/>
        <a:lstStyle/>
        <a:p>
          <a:endParaRPr lang="en-US"/>
        </a:p>
      </dgm:t>
    </dgm:pt>
    <dgm:pt modelId="{ABC2C111-DD32-45D5-877F-5EAC91C574E2}">
      <dgm:prSet/>
      <dgm:spPr>
        <a:solidFill>
          <a:schemeClr val="tx2">
            <a:lumMod val="75000"/>
            <a:lumOff val="25000"/>
          </a:schemeClr>
        </a:solidFill>
      </dgm:spPr>
      <dgm:t>
        <a:bodyPr/>
        <a:lstStyle/>
        <a:p>
          <a:r>
            <a:rPr lang="en-US" dirty="0"/>
            <a:t>Inclusion of International Trade Facilitation Programs in ARC grants</a:t>
          </a:r>
        </a:p>
      </dgm:t>
    </dgm:pt>
    <dgm:pt modelId="{742949A6-24C1-4665-A1EF-8E3198195B5B}" type="parTrans" cxnId="{08D9F365-6DEB-4875-8C80-37475DD118BE}">
      <dgm:prSet/>
      <dgm:spPr/>
      <dgm:t>
        <a:bodyPr/>
        <a:lstStyle/>
        <a:p>
          <a:endParaRPr lang="en-US"/>
        </a:p>
      </dgm:t>
    </dgm:pt>
    <dgm:pt modelId="{8A8ECB30-74EC-4E5C-B58C-B73D7AE21DFE}" type="sibTrans" cxnId="{08D9F365-6DEB-4875-8C80-37475DD118BE}">
      <dgm:prSet/>
      <dgm:spPr/>
      <dgm:t>
        <a:bodyPr/>
        <a:lstStyle/>
        <a:p>
          <a:endParaRPr lang="en-US"/>
        </a:p>
      </dgm:t>
    </dgm:pt>
    <dgm:pt modelId="{CCFABE15-26BA-4F1B-B7B3-82D927C60A59}">
      <dgm:prSet/>
      <dgm:spPr>
        <a:solidFill>
          <a:schemeClr val="tx2">
            <a:lumMod val="75000"/>
            <a:lumOff val="25000"/>
          </a:schemeClr>
        </a:solidFill>
      </dgm:spPr>
      <dgm:t>
        <a:bodyPr/>
        <a:lstStyle/>
        <a:p>
          <a:r>
            <a:rPr lang="en-US" dirty="0"/>
            <a:t> Industry Referrals</a:t>
          </a:r>
        </a:p>
      </dgm:t>
    </dgm:pt>
    <dgm:pt modelId="{9D20CFD2-68D3-4F48-B7C0-D07E88AAF3DC}" type="parTrans" cxnId="{D826911C-AF56-45F3-A84E-E7E5AABAFBCD}">
      <dgm:prSet/>
      <dgm:spPr/>
      <dgm:t>
        <a:bodyPr/>
        <a:lstStyle/>
        <a:p>
          <a:endParaRPr lang="en-US"/>
        </a:p>
      </dgm:t>
    </dgm:pt>
    <dgm:pt modelId="{DFA7E2FC-F82B-4B9E-9E31-5C87721A3514}" type="sibTrans" cxnId="{D826911C-AF56-45F3-A84E-E7E5AABAFBCD}">
      <dgm:prSet/>
      <dgm:spPr/>
      <dgm:t>
        <a:bodyPr/>
        <a:lstStyle/>
        <a:p>
          <a:endParaRPr lang="en-US"/>
        </a:p>
      </dgm:t>
    </dgm:pt>
    <dgm:pt modelId="{68170977-D5DA-4468-9B73-6624B1B8776C}" type="pres">
      <dgm:prSet presAssocID="{58582212-133C-4153-B83A-80EC86D54B0E}" presName="diagram" presStyleCnt="0">
        <dgm:presLayoutVars>
          <dgm:dir/>
          <dgm:resizeHandles val="exact"/>
        </dgm:presLayoutVars>
      </dgm:prSet>
      <dgm:spPr/>
    </dgm:pt>
    <dgm:pt modelId="{0CA04FE5-BB07-48F9-9541-1791D5CBF5C1}" type="pres">
      <dgm:prSet presAssocID="{E131D580-20B7-4C58-B095-84C064B8BCDA}" presName="node" presStyleLbl="node1" presStyleIdx="0" presStyleCnt="4" custLinFactX="8522" custLinFactY="17614" custLinFactNeighborX="100000" custLinFactNeighborY="100000">
        <dgm:presLayoutVars>
          <dgm:bulletEnabled val="1"/>
        </dgm:presLayoutVars>
      </dgm:prSet>
      <dgm:spPr/>
    </dgm:pt>
    <dgm:pt modelId="{01E0C4A7-2FDF-4C0D-B1FA-ADAEA206396B}" type="pres">
      <dgm:prSet presAssocID="{DA384233-6CA2-48F6-8BFB-CB7689BCF96C}" presName="sibTrans" presStyleCnt="0"/>
      <dgm:spPr/>
    </dgm:pt>
    <dgm:pt modelId="{4A06BD50-491C-4111-8186-4125BCFB12E9}" type="pres">
      <dgm:prSet presAssocID="{D56EBB3F-1C76-47FE-AA88-AECBE0A0193D}" presName="node" presStyleLbl="node1" presStyleIdx="1" presStyleCnt="4">
        <dgm:presLayoutVars>
          <dgm:bulletEnabled val="1"/>
        </dgm:presLayoutVars>
      </dgm:prSet>
      <dgm:spPr/>
    </dgm:pt>
    <dgm:pt modelId="{844812C4-98B7-4A04-A310-545849CB2436}" type="pres">
      <dgm:prSet presAssocID="{CF8611F3-044C-4283-98A4-FBAD726AF676}" presName="sibTrans" presStyleCnt="0"/>
      <dgm:spPr/>
    </dgm:pt>
    <dgm:pt modelId="{B743831B-21AD-40C5-BAC7-C39676F0CF4B}" type="pres">
      <dgm:prSet presAssocID="{ABC2C111-DD32-45D5-877F-5EAC91C574E2}" presName="node" presStyleLbl="node1" presStyleIdx="2" presStyleCnt="4" custLinFactNeighborX="-3086" custLinFactNeighborY="1672">
        <dgm:presLayoutVars>
          <dgm:bulletEnabled val="1"/>
        </dgm:presLayoutVars>
      </dgm:prSet>
      <dgm:spPr/>
    </dgm:pt>
    <dgm:pt modelId="{BCBD7621-9704-4E6C-8BDB-45A889D8D95F}" type="pres">
      <dgm:prSet presAssocID="{8A8ECB30-74EC-4E5C-B58C-B73D7AE21DFE}" presName="sibTrans" presStyleCnt="0"/>
      <dgm:spPr/>
    </dgm:pt>
    <dgm:pt modelId="{BBB637CB-F8A0-4A83-BC1B-BB15DD8379D0}" type="pres">
      <dgm:prSet presAssocID="{CCFABE15-26BA-4F1B-B7B3-82D927C60A59}" presName="node" presStyleLbl="node1" presStyleIdx="3" presStyleCnt="4" custLinFactX="-9364" custLinFactY="-17694" custLinFactNeighborX="-100000" custLinFactNeighborY="-100000">
        <dgm:presLayoutVars>
          <dgm:bulletEnabled val="1"/>
        </dgm:presLayoutVars>
      </dgm:prSet>
      <dgm:spPr/>
    </dgm:pt>
  </dgm:ptLst>
  <dgm:cxnLst>
    <dgm:cxn modelId="{E4239B02-6EC7-4A75-BEED-2E654F23D76A}" type="presOf" srcId="{CCFABE15-26BA-4F1B-B7B3-82D927C60A59}" destId="{BBB637CB-F8A0-4A83-BC1B-BB15DD8379D0}" srcOrd="0" destOrd="0" presId="urn:microsoft.com/office/officeart/2005/8/layout/default"/>
    <dgm:cxn modelId="{48977D0A-5580-4026-82E0-A15BB8E2CC08}" srcId="{58582212-133C-4153-B83A-80EC86D54B0E}" destId="{E131D580-20B7-4C58-B095-84C064B8BCDA}" srcOrd="0" destOrd="0" parTransId="{9FD2B3FB-A002-4095-8E97-E96E946E1B00}" sibTransId="{DA384233-6CA2-48F6-8BFB-CB7689BCF96C}"/>
    <dgm:cxn modelId="{D826911C-AF56-45F3-A84E-E7E5AABAFBCD}" srcId="{58582212-133C-4153-B83A-80EC86D54B0E}" destId="{CCFABE15-26BA-4F1B-B7B3-82D927C60A59}" srcOrd="3" destOrd="0" parTransId="{9D20CFD2-68D3-4F48-B7C0-D07E88AAF3DC}" sibTransId="{DFA7E2FC-F82B-4B9E-9E31-5C87721A3514}"/>
    <dgm:cxn modelId="{C1B6AB2E-5C2C-4DAE-8094-E74FBC30AF7C}" type="presOf" srcId="{E131D580-20B7-4C58-B095-84C064B8BCDA}" destId="{0CA04FE5-BB07-48F9-9541-1791D5CBF5C1}" srcOrd="0" destOrd="0" presId="urn:microsoft.com/office/officeart/2005/8/layout/default"/>
    <dgm:cxn modelId="{08D9F365-6DEB-4875-8C80-37475DD118BE}" srcId="{58582212-133C-4153-B83A-80EC86D54B0E}" destId="{ABC2C111-DD32-45D5-877F-5EAC91C574E2}" srcOrd="2" destOrd="0" parTransId="{742949A6-24C1-4665-A1EF-8E3198195B5B}" sibTransId="{8A8ECB30-74EC-4E5C-B58C-B73D7AE21DFE}"/>
    <dgm:cxn modelId="{54832C89-1393-4FD8-B41A-27AE788CBEB3}" type="presOf" srcId="{D56EBB3F-1C76-47FE-AA88-AECBE0A0193D}" destId="{4A06BD50-491C-4111-8186-4125BCFB12E9}" srcOrd="0" destOrd="0" presId="urn:microsoft.com/office/officeart/2005/8/layout/default"/>
    <dgm:cxn modelId="{1FA447A4-CACF-4C80-BD8A-08767DAA89CC}" type="presOf" srcId="{ABC2C111-DD32-45D5-877F-5EAC91C574E2}" destId="{B743831B-21AD-40C5-BAC7-C39676F0CF4B}" srcOrd="0" destOrd="0" presId="urn:microsoft.com/office/officeart/2005/8/layout/default"/>
    <dgm:cxn modelId="{55BA9AA8-7CB9-45CA-8429-5C4723104E86}" srcId="{58582212-133C-4153-B83A-80EC86D54B0E}" destId="{D56EBB3F-1C76-47FE-AA88-AECBE0A0193D}" srcOrd="1" destOrd="0" parTransId="{2C38BD13-E936-4C30-B53D-3CCD26B2039F}" sibTransId="{CF8611F3-044C-4283-98A4-FBAD726AF676}"/>
    <dgm:cxn modelId="{FBC738E2-E6E2-401D-8F8C-B51E06D34A84}" type="presOf" srcId="{58582212-133C-4153-B83A-80EC86D54B0E}" destId="{68170977-D5DA-4468-9B73-6624B1B8776C}" srcOrd="0" destOrd="0" presId="urn:microsoft.com/office/officeart/2005/8/layout/default"/>
    <dgm:cxn modelId="{B795947B-3631-4A59-B1BA-BE59F20AD41D}" type="presParOf" srcId="{68170977-D5DA-4468-9B73-6624B1B8776C}" destId="{0CA04FE5-BB07-48F9-9541-1791D5CBF5C1}" srcOrd="0" destOrd="0" presId="urn:microsoft.com/office/officeart/2005/8/layout/default"/>
    <dgm:cxn modelId="{6AC200D0-7043-401E-94B3-AE4A741BA479}" type="presParOf" srcId="{68170977-D5DA-4468-9B73-6624B1B8776C}" destId="{01E0C4A7-2FDF-4C0D-B1FA-ADAEA206396B}" srcOrd="1" destOrd="0" presId="urn:microsoft.com/office/officeart/2005/8/layout/default"/>
    <dgm:cxn modelId="{59E0DAE7-8B02-40E8-BB72-0C5F217A6F2E}" type="presParOf" srcId="{68170977-D5DA-4468-9B73-6624B1B8776C}" destId="{4A06BD50-491C-4111-8186-4125BCFB12E9}" srcOrd="2" destOrd="0" presId="urn:microsoft.com/office/officeart/2005/8/layout/default"/>
    <dgm:cxn modelId="{7E0A04DE-57D0-427B-BCEC-345CD27AB81A}" type="presParOf" srcId="{68170977-D5DA-4468-9B73-6624B1B8776C}" destId="{844812C4-98B7-4A04-A310-545849CB2436}" srcOrd="3" destOrd="0" presId="urn:microsoft.com/office/officeart/2005/8/layout/default"/>
    <dgm:cxn modelId="{9CF6A0C9-BF25-4B76-91A2-1AE5B71F2BCD}" type="presParOf" srcId="{68170977-D5DA-4468-9B73-6624B1B8776C}" destId="{B743831B-21AD-40C5-BAC7-C39676F0CF4B}" srcOrd="4" destOrd="0" presId="urn:microsoft.com/office/officeart/2005/8/layout/default"/>
    <dgm:cxn modelId="{ADB1BD80-2413-4153-92C8-62E5367B011B}" type="presParOf" srcId="{68170977-D5DA-4468-9B73-6624B1B8776C}" destId="{BCBD7621-9704-4E6C-8BDB-45A889D8D95F}" srcOrd="5" destOrd="0" presId="urn:microsoft.com/office/officeart/2005/8/layout/default"/>
    <dgm:cxn modelId="{C557DA42-0B18-4E88-BA74-B104502D7761}" type="presParOf" srcId="{68170977-D5DA-4468-9B73-6624B1B8776C}" destId="{BBB637CB-F8A0-4A83-BC1B-BB15DD8379D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AB010-7BCA-4C08-B7AF-B214377BCE81}">
      <dsp:nvSpPr>
        <dsp:cNvPr id="0" name=""/>
        <dsp:cNvSpPr/>
      </dsp:nvSpPr>
      <dsp:spPr>
        <a:xfrm rot="16200000">
          <a:off x="1261240" y="-1261240"/>
          <a:ext cx="2270235" cy="4792717"/>
        </a:xfrm>
        <a:prstGeom prst="round1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en-US" sz="3200" b="0" kern="1200"/>
        </a:p>
        <a:p>
          <a:pPr marL="0" lvl="0" indent="0" algn="ctr" defTabSz="1422400">
            <a:lnSpc>
              <a:spcPct val="90000"/>
            </a:lnSpc>
            <a:spcBef>
              <a:spcPct val="0"/>
            </a:spcBef>
            <a:spcAft>
              <a:spcPct val="35000"/>
            </a:spcAft>
            <a:buNone/>
          </a:pPr>
          <a:r>
            <a:rPr lang="en-US" sz="3200" b="0" kern="1200"/>
            <a:t>Established companies with bandwidth to proactively follow the plan</a:t>
          </a:r>
        </a:p>
      </dsp:txBody>
      <dsp:txXfrm rot="5400000">
        <a:off x="0" y="0"/>
        <a:ext cx="4792717" cy="1702676"/>
      </dsp:txXfrm>
    </dsp:sp>
    <dsp:sp modelId="{ACA2348F-1B29-4FB9-828D-EC6C230043A7}">
      <dsp:nvSpPr>
        <dsp:cNvPr id="0" name=""/>
        <dsp:cNvSpPr/>
      </dsp:nvSpPr>
      <dsp:spPr>
        <a:xfrm>
          <a:off x="4792717" y="0"/>
          <a:ext cx="4792717" cy="2270235"/>
        </a:xfrm>
        <a:prstGeom prst="round1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Companies with dedicated international sales staff </a:t>
          </a:r>
        </a:p>
      </dsp:txBody>
      <dsp:txXfrm>
        <a:off x="4792717" y="0"/>
        <a:ext cx="4792717" cy="1702676"/>
      </dsp:txXfrm>
    </dsp:sp>
    <dsp:sp modelId="{A729079D-CB82-4EB7-B4EC-39D05A77A424}">
      <dsp:nvSpPr>
        <dsp:cNvPr id="0" name=""/>
        <dsp:cNvSpPr/>
      </dsp:nvSpPr>
      <dsp:spPr>
        <a:xfrm rot="10800000">
          <a:off x="0" y="2270235"/>
          <a:ext cx="4792717" cy="2270235"/>
        </a:xfrm>
        <a:prstGeom prst="round1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Ambitious, data-driven, strategic companies</a:t>
          </a:r>
        </a:p>
      </dsp:txBody>
      <dsp:txXfrm rot="10800000">
        <a:off x="0" y="2837794"/>
        <a:ext cx="4792717" cy="1702676"/>
      </dsp:txXfrm>
    </dsp:sp>
    <dsp:sp modelId="{64D03FCB-B26C-4A35-85A6-4E52E4E28B57}">
      <dsp:nvSpPr>
        <dsp:cNvPr id="0" name=""/>
        <dsp:cNvSpPr/>
      </dsp:nvSpPr>
      <dsp:spPr>
        <a:xfrm rot="5400000">
          <a:off x="6053957" y="1008994"/>
          <a:ext cx="2270235" cy="4792717"/>
        </a:xfrm>
        <a:prstGeom prst="round1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Companies with new staff who are seeking to learn and be strategic</a:t>
          </a:r>
        </a:p>
      </dsp:txBody>
      <dsp:txXfrm rot="-5400000">
        <a:off x="4792717" y="2837794"/>
        <a:ext cx="4792717" cy="1702676"/>
      </dsp:txXfrm>
    </dsp:sp>
    <dsp:sp modelId="{2671BE91-0538-4A86-B162-E3585EE05DC0}">
      <dsp:nvSpPr>
        <dsp:cNvPr id="0" name=""/>
        <dsp:cNvSpPr/>
      </dsp:nvSpPr>
      <dsp:spPr>
        <a:xfrm>
          <a:off x="3354901" y="1702676"/>
          <a:ext cx="2875630" cy="1135117"/>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410313" y="1758088"/>
        <a:ext cx="2764806" cy="10242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6A595-E353-4B3A-AE2E-D1F195259476}">
      <dsp:nvSpPr>
        <dsp:cNvPr id="0" name=""/>
        <dsp:cNvSpPr/>
      </dsp:nvSpPr>
      <dsp:spPr>
        <a:xfrm>
          <a:off x="276383" y="80"/>
          <a:ext cx="4650900" cy="2790540"/>
        </a:xfrm>
        <a:prstGeom prst="rect">
          <a:avLst/>
        </a:prstGeom>
        <a:solidFill>
          <a:schemeClr val="tx2">
            <a:lumMod val="75000"/>
            <a:lumOff val="2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Open Sans" panose="020B0606030504020204" pitchFamily="34" charset="0"/>
              <a:ea typeface="Open Sans" panose="020B0606030504020204" pitchFamily="34" charset="0"/>
              <a:cs typeface="Open Sans" panose="020B0606030504020204" pitchFamily="34" charset="0"/>
            </a:rPr>
            <a:t>Exports help Appalachian businesses expand</a:t>
          </a:r>
        </a:p>
      </dsp:txBody>
      <dsp:txXfrm>
        <a:off x="276383" y="80"/>
        <a:ext cx="4650900" cy="2790540"/>
      </dsp:txXfrm>
    </dsp:sp>
    <dsp:sp modelId="{2A6C3EAC-6BC9-47ED-80D8-FE4187AE704E}">
      <dsp:nvSpPr>
        <dsp:cNvPr id="0" name=""/>
        <dsp:cNvSpPr/>
      </dsp:nvSpPr>
      <dsp:spPr>
        <a:xfrm>
          <a:off x="5392373" y="80"/>
          <a:ext cx="4650900" cy="2790540"/>
        </a:xfrm>
        <a:prstGeom prst="rect">
          <a:avLst/>
        </a:prstGeom>
        <a:solidFill>
          <a:schemeClr val="tx2">
            <a:lumMod val="75000"/>
            <a:lumOff val="2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Open Sans" panose="020B0606030504020204" pitchFamily="34" charset="0"/>
              <a:ea typeface="Open Sans" panose="020B0606030504020204" pitchFamily="34" charset="0"/>
              <a:cs typeface="Open Sans" panose="020B0606030504020204" pitchFamily="34" charset="0"/>
            </a:rPr>
            <a:t>Exports help Appalachian businesses diversify</a:t>
          </a:r>
        </a:p>
      </dsp:txBody>
      <dsp:txXfrm>
        <a:off x="5392373" y="80"/>
        <a:ext cx="4650900" cy="2790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04FE5-BB07-48F9-9541-1791D5CBF5C1}">
      <dsp:nvSpPr>
        <dsp:cNvPr id="0" name=""/>
        <dsp:cNvSpPr/>
      </dsp:nvSpPr>
      <dsp:spPr>
        <a:xfrm>
          <a:off x="3091204" y="2039973"/>
          <a:ext cx="2847785" cy="1708671"/>
        </a:xfrm>
        <a:prstGeom prst="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Joint Company Outreach &amp; Counseling</a:t>
          </a:r>
        </a:p>
      </dsp:txBody>
      <dsp:txXfrm>
        <a:off x="3091204" y="2039973"/>
        <a:ext cx="2847785" cy="1708671"/>
      </dsp:txXfrm>
    </dsp:sp>
    <dsp:sp modelId="{4A06BD50-491C-4111-8186-4125BCFB12E9}">
      <dsp:nvSpPr>
        <dsp:cNvPr id="0" name=""/>
        <dsp:cNvSpPr/>
      </dsp:nvSpPr>
      <dsp:spPr>
        <a:xfrm>
          <a:off x="3133294" y="30336"/>
          <a:ext cx="2847785" cy="1708671"/>
        </a:xfrm>
        <a:prstGeom prst="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 Inclusion in Industry Events</a:t>
          </a:r>
        </a:p>
      </dsp:txBody>
      <dsp:txXfrm>
        <a:off x="3133294" y="30336"/>
        <a:ext cx="2847785" cy="1708671"/>
      </dsp:txXfrm>
    </dsp:sp>
    <dsp:sp modelId="{B743831B-21AD-40C5-BAC7-C39676F0CF4B}">
      <dsp:nvSpPr>
        <dsp:cNvPr id="0" name=""/>
        <dsp:cNvSpPr/>
      </dsp:nvSpPr>
      <dsp:spPr>
        <a:xfrm>
          <a:off x="0" y="2052355"/>
          <a:ext cx="2847785" cy="1708671"/>
        </a:xfrm>
        <a:prstGeom prst="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Inclusion of International Trade Facilitation Programs in ARC grants</a:t>
          </a:r>
        </a:p>
      </dsp:txBody>
      <dsp:txXfrm>
        <a:off x="0" y="2052355"/>
        <a:ext cx="2847785" cy="1708671"/>
      </dsp:txXfrm>
    </dsp:sp>
    <dsp:sp modelId="{BBB637CB-F8A0-4A83-BC1B-BB15DD8379D0}">
      <dsp:nvSpPr>
        <dsp:cNvPr id="0" name=""/>
        <dsp:cNvSpPr/>
      </dsp:nvSpPr>
      <dsp:spPr>
        <a:xfrm>
          <a:off x="18842" y="12782"/>
          <a:ext cx="2847785" cy="1708671"/>
        </a:xfrm>
        <a:prstGeom prst="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 Industry Referrals</a:t>
          </a:r>
        </a:p>
      </dsp:txBody>
      <dsp:txXfrm>
        <a:off x="18842" y="12782"/>
        <a:ext cx="2847785" cy="170867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5747B-52CD-417C-83BF-0FB5D3B037F8}"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317AC-8DBB-4D89-8B03-783103C7DC7E}" type="slidenum">
              <a:rPr lang="en-US" smtClean="0"/>
              <a:t>‹#›</a:t>
            </a:fld>
            <a:endParaRPr lang="en-US"/>
          </a:p>
        </p:txBody>
      </p:sp>
    </p:spTree>
    <p:extLst>
      <p:ext uri="{BB962C8B-B14F-4D97-AF65-F5344CB8AC3E}">
        <p14:creationId xmlns:p14="http://schemas.microsoft.com/office/powerpoint/2010/main" val="1147527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3014E-82BD-4FF9-8EC5-182E2C3ED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0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a:solidFill>
                  <a:schemeClr val="tx2"/>
                </a:solidFill>
                <a:latin typeface="Trebuchet MS" panose="020B0603020202020204" pitchFamily="34" charset="0"/>
              </a:rPr>
              <a:t>Export promotion programs in countries around the world have significant funding and staffing to provide assistance and services to their local businesses.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a:ln w="1905">
                <a:solidFill>
                  <a:schemeClr val="tx1">
                    <a:alpha val="70000"/>
                  </a:schemeClr>
                </a:solidFill>
              </a:ln>
              <a:solidFill>
                <a:schemeClr val="bg1"/>
              </a:solidFill>
              <a:latin typeface="Trebuchet MS" panose="020B0603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a:ln w="1905">
                  <a:solidFill>
                    <a:schemeClr val="tx1">
                      <a:alpha val="70000"/>
                    </a:schemeClr>
                  </a:solidFill>
                </a:ln>
                <a:solidFill>
                  <a:schemeClr val="bg1"/>
                </a:solidFill>
                <a:latin typeface="Trebuchet MS" panose="020B0603020202020204" pitchFamily="34" charset="0"/>
              </a:rPr>
              <a:t>Less than 5% </a:t>
            </a:r>
            <a:r>
              <a:rPr lang="en-US" sz="1200">
                <a:ln w="1905">
                  <a:solidFill>
                    <a:schemeClr val="tx1">
                      <a:alpha val="70000"/>
                    </a:schemeClr>
                  </a:solidFill>
                </a:ln>
                <a:solidFill>
                  <a:schemeClr val="bg1"/>
                </a:solidFill>
                <a:latin typeface="Trebuchet MS" panose="020B0603020202020204" pitchFamily="34" charset="0"/>
              </a:rPr>
              <a:t>of U.S. SME’s export; and of those that do, </a:t>
            </a:r>
            <a:r>
              <a:rPr lang="en-US" sz="1200" b="1">
                <a:ln w="1905">
                  <a:solidFill>
                    <a:schemeClr val="tx1">
                      <a:alpha val="70000"/>
                    </a:schemeClr>
                  </a:solidFill>
                </a:ln>
                <a:solidFill>
                  <a:schemeClr val="bg1"/>
                </a:solidFill>
                <a:latin typeface="Trebuchet MS" panose="020B0603020202020204" pitchFamily="34" charset="0"/>
              </a:rPr>
              <a:t>58%</a:t>
            </a:r>
            <a:r>
              <a:rPr lang="en-US" sz="1200">
                <a:ln w="1905">
                  <a:solidFill>
                    <a:schemeClr val="tx1">
                      <a:alpha val="70000"/>
                    </a:schemeClr>
                  </a:solidFill>
                </a:ln>
                <a:solidFill>
                  <a:schemeClr val="bg1"/>
                </a:solidFill>
                <a:latin typeface="Trebuchet MS" panose="020B0603020202020204" pitchFamily="34" charset="0"/>
              </a:rPr>
              <a:t> sell to just </a:t>
            </a:r>
            <a:r>
              <a:rPr lang="en-US" sz="1200" i="1">
                <a:ln w="1905">
                  <a:solidFill>
                    <a:schemeClr val="tx1">
                      <a:alpha val="70000"/>
                    </a:schemeClr>
                  </a:solidFill>
                </a:ln>
                <a:solidFill>
                  <a:schemeClr val="bg1"/>
                </a:solidFill>
                <a:latin typeface="Trebuchet MS" panose="020B0603020202020204" pitchFamily="34" charset="0"/>
              </a:rPr>
              <a:t>one</a:t>
            </a:r>
            <a:r>
              <a:rPr lang="en-US" sz="1200">
                <a:ln w="1905">
                  <a:solidFill>
                    <a:schemeClr val="tx1">
                      <a:alpha val="70000"/>
                    </a:schemeClr>
                  </a:solidFill>
                </a:ln>
                <a:solidFill>
                  <a:schemeClr val="bg1"/>
                </a:solidFill>
                <a:latin typeface="Trebuchet MS" panose="020B0603020202020204" pitchFamily="34" charset="0"/>
              </a:rPr>
              <a:t> market.</a:t>
            </a:r>
            <a:endParaRPr lang="en-US" sz="1200" b="1">
              <a:ln w="1905">
                <a:solidFill>
                  <a:schemeClr val="tx1">
                    <a:alpha val="70000"/>
                  </a:schemeClr>
                </a:solidFill>
              </a:ln>
              <a:solidFill>
                <a:schemeClr val="bg1"/>
              </a:solidFill>
              <a:latin typeface="Trebuchet MS" panose="020B0603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3014E-82BD-4FF9-8EC5-182E2C3ED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795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8F0F16-2291-493E-8332-1E892DD960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911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3014E-82BD-4FF9-8EC5-182E2C3ED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588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Allows for the U.S. company to focus on U.S. market and product manufacturing. The REC has a database of EMCs …..</a:t>
            </a:r>
          </a:p>
        </p:txBody>
      </p:sp>
      <p:sp>
        <p:nvSpPr>
          <p:cNvPr id="4" name="Slide Number Placeholder 3"/>
          <p:cNvSpPr>
            <a:spLocks noGrp="1"/>
          </p:cNvSpPr>
          <p:nvPr>
            <p:ph type="sldNum" sz="quarter" idx="5"/>
          </p:nvPr>
        </p:nvSpPr>
        <p:spPr/>
        <p:txBody>
          <a:bodyPr/>
          <a:lstStyle/>
          <a:p>
            <a:fld id="{BF8F0F16-2291-493E-8332-1E892DD9602D}" type="slidenum">
              <a:rPr lang="en-US" smtClean="0"/>
              <a:t>24</a:t>
            </a:fld>
            <a:endParaRPr lang="en-US"/>
          </a:p>
        </p:txBody>
      </p:sp>
    </p:spTree>
    <p:extLst>
      <p:ext uri="{BB962C8B-B14F-4D97-AF65-F5344CB8AC3E}">
        <p14:creationId xmlns:p14="http://schemas.microsoft.com/office/powerpoint/2010/main" val="2156110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8F0F16-2291-493E-8332-1E892DD9602D}" type="slidenum">
              <a:rPr lang="en-US" smtClean="0"/>
              <a:t>26</a:t>
            </a:fld>
            <a:endParaRPr lang="en-US"/>
          </a:p>
        </p:txBody>
      </p:sp>
    </p:spTree>
    <p:extLst>
      <p:ext uri="{BB962C8B-B14F-4D97-AF65-F5344CB8AC3E}">
        <p14:creationId xmlns:p14="http://schemas.microsoft.com/office/powerpoint/2010/main" val="4077835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Enybe – example of generating a pipeline</a:t>
            </a:r>
          </a:p>
          <a:p>
            <a:endParaRPr lang="en-US" dirty="0"/>
          </a:p>
          <a:p>
            <a:r>
              <a:rPr lang="en-US" dirty="0"/>
              <a:t>Jennifer – example of ROI</a:t>
            </a:r>
          </a:p>
        </p:txBody>
      </p:sp>
      <p:sp>
        <p:nvSpPr>
          <p:cNvPr id="4" name="Slide Number Placeholder 3"/>
          <p:cNvSpPr>
            <a:spLocks noGrp="1"/>
          </p:cNvSpPr>
          <p:nvPr>
            <p:ph type="sldNum" sz="quarter" idx="5"/>
          </p:nvPr>
        </p:nvSpPr>
        <p:spPr/>
        <p:txBody>
          <a:bodyPr/>
          <a:lstStyle/>
          <a:p>
            <a:fld id="{BF8F0F16-2291-493E-8332-1E892DD9602D}" type="slidenum">
              <a:rPr lang="en-US" smtClean="0"/>
              <a:t>28</a:t>
            </a:fld>
            <a:endParaRPr lang="en-US" dirty="0"/>
          </a:p>
        </p:txBody>
      </p:sp>
    </p:spTree>
    <p:extLst>
      <p:ext uri="{BB962C8B-B14F-4D97-AF65-F5344CB8AC3E}">
        <p14:creationId xmlns:p14="http://schemas.microsoft.com/office/powerpoint/2010/main" val="2548058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ABF9762-B03F-416D-A170-2618F4382CF1}"/>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74AB0A3C-F990-4A62-83C9-9AD62C3D02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9220" name="Slide Number Placeholder 3">
            <a:extLst>
              <a:ext uri="{FF2B5EF4-FFF2-40B4-BE49-F238E27FC236}">
                <a16:creationId xmlns:a16="http://schemas.microsoft.com/office/drawing/2014/main" id="{C6E98C8D-E0F5-4734-B063-5C41FF3799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9B8183-E536-443D-AACE-9B7B67A3323D}"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304090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3014E-82BD-4FF9-8EC5-182E2C3ED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06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3014E-82BD-4FF9-8EC5-182E2C3ED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051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3014E-82BD-4FF9-8EC5-182E2C3ED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39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3014E-82BD-4FF9-8EC5-182E2C3ED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701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3014E-82BD-4FF9-8EC5-182E2C3ED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03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3014E-82BD-4FF9-8EC5-182E2C3ED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758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3014E-82BD-4FF9-8EC5-182E2C3ED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449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8B8E0DE-A2F9-4BD8-9918-546D1AAC72CE}"/>
              </a:ext>
            </a:extLst>
          </p:cNvPr>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7B5-F2FB-64C8-D739-A92F34C1C2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C63748-DBB2-EA50-2EF1-58D2EDF1C2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48E925-B5B1-81CF-ABB1-5338FC9DFBA1}"/>
              </a:ext>
            </a:extLst>
          </p:cNvPr>
          <p:cNvSpPr>
            <a:spLocks noGrp="1"/>
          </p:cNvSpPr>
          <p:nvPr>
            <p:ph type="dt" sz="half" idx="10"/>
          </p:nvPr>
        </p:nvSpPr>
        <p:spPr/>
        <p:txBody>
          <a:bodyPr/>
          <a:lstStyle/>
          <a:p>
            <a:fld id="{F7C0227F-DF5E-4231-8E0D-08367A0C916A}" type="datetimeFigureOut">
              <a:rPr lang="en-US" smtClean="0"/>
              <a:t>3/11/2024</a:t>
            </a:fld>
            <a:endParaRPr lang="en-US"/>
          </a:p>
        </p:txBody>
      </p:sp>
      <p:sp>
        <p:nvSpPr>
          <p:cNvPr id="5" name="Footer Placeholder 4">
            <a:extLst>
              <a:ext uri="{FF2B5EF4-FFF2-40B4-BE49-F238E27FC236}">
                <a16:creationId xmlns:a16="http://schemas.microsoft.com/office/drawing/2014/main" id="{F5CBCA98-E62F-BA03-DFB5-9C477B748E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1BD3D-BDFF-06D5-DD9E-91BA242489B0}"/>
              </a:ext>
            </a:extLst>
          </p:cNvPr>
          <p:cNvSpPr>
            <a:spLocks noGrp="1"/>
          </p:cNvSpPr>
          <p:nvPr>
            <p:ph type="sldNum" sz="quarter" idx="12"/>
          </p:nvPr>
        </p:nvSpPr>
        <p:spPr/>
        <p:txBody>
          <a:bodyPr/>
          <a:lstStyle/>
          <a:p>
            <a:fld id="{A0B9BA47-7F33-4119-B239-528D5AE698FB}" type="slidenum">
              <a:rPr lang="en-US" smtClean="0"/>
              <a:t>‹#›</a:t>
            </a:fld>
            <a:endParaRPr lang="en-US"/>
          </a:p>
        </p:txBody>
      </p:sp>
    </p:spTree>
    <p:extLst>
      <p:ext uri="{BB962C8B-B14F-4D97-AF65-F5344CB8AC3E}">
        <p14:creationId xmlns:p14="http://schemas.microsoft.com/office/powerpoint/2010/main" val="3147275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68B2-74A7-F7C5-2E00-E88FEBAAA0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A62008-CD60-D986-C492-4617B76234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0EFEE-CE88-BBD3-6E72-22B921662195}"/>
              </a:ext>
            </a:extLst>
          </p:cNvPr>
          <p:cNvSpPr>
            <a:spLocks noGrp="1"/>
          </p:cNvSpPr>
          <p:nvPr>
            <p:ph type="dt" sz="half" idx="10"/>
          </p:nvPr>
        </p:nvSpPr>
        <p:spPr/>
        <p:txBody>
          <a:bodyPr/>
          <a:lstStyle/>
          <a:p>
            <a:fld id="{F7C0227F-DF5E-4231-8E0D-08367A0C916A}" type="datetimeFigureOut">
              <a:rPr lang="en-US" smtClean="0"/>
              <a:t>3/11/2024</a:t>
            </a:fld>
            <a:endParaRPr lang="en-US"/>
          </a:p>
        </p:txBody>
      </p:sp>
      <p:sp>
        <p:nvSpPr>
          <p:cNvPr id="5" name="Footer Placeholder 4">
            <a:extLst>
              <a:ext uri="{FF2B5EF4-FFF2-40B4-BE49-F238E27FC236}">
                <a16:creationId xmlns:a16="http://schemas.microsoft.com/office/drawing/2014/main" id="{984BD5FA-E0B9-C3B8-4626-DB374E323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0CAB0-92CC-5907-8897-CC4D2509C016}"/>
              </a:ext>
            </a:extLst>
          </p:cNvPr>
          <p:cNvSpPr>
            <a:spLocks noGrp="1"/>
          </p:cNvSpPr>
          <p:nvPr>
            <p:ph type="sldNum" sz="quarter" idx="12"/>
          </p:nvPr>
        </p:nvSpPr>
        <p:spPr/>
        <p:txBody>
          <a:bodyPr/>
          <a:lstStyle/>
          <a:p>
            <a:fld id="{A0B9BA47-7F33-4119-B239-528D5AE698FB}" type="slidenum">
              <a:rPr lang="en-US" smtClean="0"/>
              <a:t>‹#›</a:t>
            </a:fld>
            <a:endParaRPr lang="en-US"/>
          </a:p>
        </p:txBody>
      </p:sp>
    </p:spTree>
    <p:extLst>
      <p:ext uri="{BB962C8B-B14F-4D97-AF65-F5344CB8AC3E}">
        <p14:creationId xmlns:p14="http://schemas.microsoft.com/office/powerpoint/2010/main" val="3186017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FBCF25-5180-6770-88D5-1F78CDDEC9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B6534E-176B-FAFE-3D75-1822CA262F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7AFA5-DA68-FBBC-EC02-FDDFDFCF9DCC}"/>
              </a:ext>
            </a:extLst>
          </p:cNvPr>
          <p:cNvSpPr>
            <a:spLocks noGrp="1"/>
          </p:cNvSpPr>
          <p:nvPr>
            <p:ph type="dt" sz="half" idx="10"/>
          </p:nvPr>
        </p:nvSpPr>
        <p:spPr/>
        <p:txBody>
          <a:bodyPr/>
          <a:lstStyle/>
          <a:p>
            <a:fld id="{F7C0227F-DF5E-4231-8E0D-08367A0C916A}" type="datetimeFigureOut">
              <a:rPr lang="en-US" smtClean="0"/>
              <a:t>3/11/2024</a:t>
            </a:fld>
            <a:endParaRPr lang="en-US"/>
          </a:p>
        </p:txBody>
      </p:sp>
      <p:sp>
        <p:nvSpPr>
          <p:cNvPr id="5" name="Footer Placeholder 4">
            <a:extLst>
              <a:ext uri="{FF2B5EF4-FFF2-40B4-BE49-F238E27FC236}">
                <a16:creationId xmlns:a16="http://schemas.microsoft.com/office/drawing/2014/main" id="{08B1A309-4D77-8A43-874C-BA4C8DA79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49690-C0DB-945A-7E37-032B6D1B4BD8}"/>
              </a:ext>
            </a:extLst>
          </p:cNvPr>
          <p:cNvSpPr>
            <a:spLocks noGrp="1"/>
          </p:cNvSpPr>
          <p:nvPr>
            <p:ph type="sldNum" sz="quarter" idx="12"/>
          </p:nvPr>
        </p:nvSpPr>
        <p:spPr/>
        <p:txBody>
          <a:bodyPr/>
          <a:lstStyle/>
          <a:p>
            <a:fld id="{A0B9BA47-7F33-4119-B239-528D5AE698FB}" type="slidenum">
              <a:rPr lang="en-US" smtClean="0"/>
              <a:t>‹#›</a:t>
            </a:fld>
            <a:endParaRPr lang="en-US"/>
          </a:p>
        </p:txBody>
      </p:sp>
    </p:spTree>
    <p:extLst>
      <p:ext uri="{BB962C8B-B14F-4D97-AF65-F5344CB8AC3E}">
        <p14:creationId xmlns:p14="http://schemas.microsoft.com/office/powerpoint/2010/main" val="4022628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ur Team Page 03">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6957311" y="0"/>
            <a:ext cx="5234689" cy="6875463"/>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a:t>Replace Image &amp; Send To Back</a:t>
            </a:r>
          </a:p>
          <a:p>
            <a:endParaRPr lang="en-US"/>
          </a:p>
        </p:txBody>
      </p:sp>
      <p:sp>
        <p:nvSpPr>
          <p:cNvPr id="17" name="Picture Placeholder 16"/>
          <p:cNvSpPr>
            <a:spLocks noGrp="1"/>
          </p:cNvSpPr>
          <p:nvPr>
            <p:ph type="pic" sz="quarter" idx="13"/>
          </p:nvPr>
        </p:nvSpPr>
        <p:spPr>
          <a:xfrm>
            <a:off x="8942166" y="660834"/>
            <a:ext cx="1058817" cy="1058429"/>
          </a:xfrm>
          <a:custGeom>
            <a:avLst/>
            <a:gdLst>
              <a:gd name="connsiteX0" fmla="*/ 529408 w 1058817"/>
              <a:gd name="connsiteY0" fmla="*/ 0 h 1058429"/>
              <a:gd name="connsiteX1" fmla="*/ 1058817 w 1058817"/>
              <a:gd name="connsiteY1" fmla="*/ 529409 h 1058429"/>
              <a:gd name="connsiteX2" fmla="*/ 636103 w 1058817"/>
              <a:gd name="connsiteY2" fmla="*/ 1048062 h 1058429"/>
              <a:gd name="connsiteX3" fmla="*/ 533267 w 1058817"/>
              <a:gd name="connsiteY3" fmla="*/ 1058429 h 1058429"/>
              <a:gd name="connsiteX4" fmla="*/ 525549 w 1058817"/>
              <a:gd name="connsiteY4" fmla="*/ 1058429 h 1058429"/>
              <a:gd name="connsiteX5" fmla="*/ 422713 w 1058817"/>
              <a:gd name="connsiteY5" fmla="*/ 1048062 h 1058429"/>
              <a:gd name="connsiteX6" fmla="*/ 10755 w 1058817"/>
              <a:gd name="connsiteY6" fmla="*/ 636104 h 1058429"/>
              <a:gd name="connsiteX7" fmla="*/ 0 w 1058817"/>
              <a:gd name="connsiteY7" fmla="*/ 529419 h 1058429"/>
              <a:gd name="connsiteX8" fmla="*/ 0 w 1058817"/>
              <a:gd name="connsiteY8" fmla="*/ 529399 h 1058429"/>
              <a:gd name="connsiteX9" fmla="*/ 10755 w 1058817"/>
              <a:gd name="connsiteY9" fmla="*/ 422715 h 1058429"/>
              <a:gd name="connsiteX10" fmla="*/ 529408 w 1058817"/>
              <a:gd name="connsiteY10" fmla="*/ 0 h 105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817" h="1058429">
                <a:moveTo>
                  <a:pt x="529408" y="0"/>
                </a:moveTo>
                <a:cubicBezTo>
                  <a:pt x="821793" y="0"/>
                  <a:pt x="1058817" y="237024"/>
                  <a:pt x="1058817" y="529409"/>
                </a:cubicBezTo>
                <a:cubicBezTo>
                  <a:pt x="1058817" y="785246"/>
                  <a:pt x="877346" y="998697"/>
                  <a:pt x="636103" y="1048062"/>
                </a:cubicBezTo>
                <a:lnTo>
                  <a:pt x="533267" y="1058429"/>
                </a:lnTo>
                <a:lnTo>
                  <a:pt x="525549" y="1058429"/>
                </a:lnTo>
                <a:lnTo>
                  <a:pt x="422713" y="1048062"/>
                </a:lnTo>
                <a:cubicBezTo>
                  <a:pt x="215934" y="1005749"/>
                  <a:pt x="53068" y="842883"/>
                  <a:pt x="10755" y="636104"/>
                </a:cubicBezTo>
                <a:lnTo>
                  <a:pt x="0" y="529419"/>
                </a:lnTo>
                <a:lnTo>
                  <a:pt x="0" y="529399"/>
                </a:lnTo>
                <a:lnTo>
                  <a:pt x="10755" y="422715"/>
                </a:lnTo>
                <a:cubicBezTo>
                  <a:pt x="60120" y="181472"/>
                  <a:pt x="273571" y="0"/>
                  <a:pt x="529408" y="0"/>
                </a:cubicBezTo>
                <a:close/>
              </a:path>
            </a:pathLst>
          </a:custGeom>
        </p:spPr>
        <p:txBody>
          <a:bodyPr wrap="square">
            <a:noAutofit/>
          </a:bodyPr>
          <a:lstStyle>
            <a:lvl1pPr>
              <a:defRPr sz="1500"/>
            </a:lvl1pPr>
          </a:lstStyle>
          <a:p>
            <a:endParaRPr lang="en-US"/>
          </a:p>
        </p:txBody>
      </p:sp>
      <p:sp>
        <p:nvSpPr>
          <p:cNvPr id="14" name="Picture Placeholder 13"/>
          <p:cNvSpPr>
            <a:spLocks noGrp="1"/>
          </p:cNvSpPr>
          <p:nvPr>
            <p:ph type="pic" sz="quarter" idx="12"/>
          </p:nvPr>
        </p:nvSpPr>
        <p:spPr>
          <a:xfrm>
            <a:off x="8942164" y="3828378"/>
            <a:ext cx="1058818" cy="1058818"/>
          </a:xfrm>
          <a:custGeom>
            <a:avLst/>
            <a:gdLst>
              <a:gd name="connsiteX0" fmla="*/ 529409 w 1058818"/>
              <a:gd name="connsiteY0" fmla="*/ 0 h 1058818"/>
              <a:gd name="connsiteX1" fmla="*/ 1058818 w 1058818"/>
              <a:gd name="connsiteY1" fmla="*/ 529409 h 1058818"/>
              <a:gd name="connsiteX2" fmla="*/ 529409 w 1058818"/>
              <a:gd name="connsiteY2" fmla="*/ 1058818 h 1058818"/>
              <a:gd name="connsiteX3" fmla="*/ 0 w 1058818"/>
              <a:gd name="connsiteY3" fmla="*/ 529409 h 1058818"/>
              <a:gd name="connsiteX4" fmla="*/ 529409 w 1058818"/>
              <a:gd name="connsiteY4" fmla="*/ 0 h 1058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818" h="1058818">
                <a:moveTo>
                  <a:pt x="529409" y="0"/>
                </a:moveTo>
                <a:cubicBezTo>
                  <a:pt x="821794" y="0"/>
                  <a:pt x="1058818" y="237024"/>
                  <a:pt x="1058818" y="529409"/>
                </a:cubicBezTo>
                <a:cubicBezTo>
                  <a:pt x="1058818" y="821794"/>
                  <a:pt x="821794" y="1058818"/>
                  <a:pt x="529409" y="1058818"/>
                </a:cubicBezTo>
                <a:cubicBezTo>
                  <a:pt x="237024" y="1058818"/>
                  <a:pt x="0" y="821794"/>
                  <a:pt x="0" y="529409"/>
                </a:cubicBezTo>
                <a:cubicBezTo>
                  <a:pt x="0" y="237024"/>
                  <a:pt x="237024" y="0"/>
                  <a:pt x="529409" y="0"/>
                </a:cubicBezTo>
                <a:close/>
              </a:path>
            </a:pathLst>
          </a:custGeom>
        </p:spPr>
        <p:txBody>
          <a:bodyPr wrap="square">
            <a:noAutofit/>
          </a:bodyPr>
          <a:lstStyle>
            <a:lvl1pPr>
              <a:defRPr sz="1500"/>
            </a:lvl1pPr>
          </a:lstStyle>
          <a:p>
            <a:endParaRPr lang="en-US"/>
          </a:p>
        </p:txBody>
      </p:sp>
      <p:sp>
        <p:nvSpPr>
          <p:cNvPr id="11" name="Picture Placeholder 10"/>
          <p:cNvSpPr>
            <a:spLocks noGrp="1"/>
          </p:cNvSpPr>
          <p:nvPr>
            <p:ph type="pic" sz="quarter" idx="11"/>
          </p:nvPr>
        </p:nvSpPr>
        <p:spPr>
          <a:xfrm>
            <a:off x="6205381" y="2202282"/>
            <a:ext cx="1057332" cy="1060303"/>
          </a:xfrm>
          <a:custGeom>
            <a:avLst/>
            <a:gdLst>
              <a:gd name="connsiteX0" fmla="*/ 528667 w 1057332"/>
              <a:gd name="connsiteY0" fmla="*/ 0 h 1060303"/>
              <a:gd name="connsiteX1" fmla="*/ 1046594 w 1057332"/>
              <a:gd name="connsiteY1" fmla="*/ 423308 h 1060303"/>
              <a:gd name="connsiteX2" fmla="*/ 1057332 w 1057332"/>
              <a:gd name="connsiteY2" fmla="*/ 530132 h 1060303"/>
              <a:gd name="connsiteX3" fmla="*/ 1057332 w 1057332"/>
              <a:gd name="connsiteY3" fmla="*/ 530172 h 1060303"/>
              <a:gd name="connsiteX4" fmla="*/ 1046594 w 1057332"/>
              <a:gd name="connsiteY4" fmla="*/ 636996 h 1060303"/>
              <a:gd name="connsiteX5" fmla="*/ 635212 w 1057332"/>
              <a:gd name="connsiteY5" fmla="*/ 1049533 h 1060303"/>
              <a:gd name="connsiteX6" fmla="*/ 528677 w 1057332"/>
              <a:gd name="connsiteY6" fmla="*/ 1060303 h 1060303"/>
              <a:gd name="connsiteX7" fmla="*/ 528657 w 1057332"/>
              <a:gd name="connsiteY7" fmla="*/ 1060303 h 1060303"/>
              <a:gd name="connsiteX8" fmla="*/ 422122 w 1057332"/>
              <a:gd name="connsiteY8" fmla="*/ 1049533 h 1060303"/>
              <a:gd name="connsiteX9" fmla="*/ 0 w 1057332"/>
              <a:gd name="connsiteY9" fmla="*/ 530152 h 1060303"/>
              <a:gd name="connsiteX10" fmla="*/ 528667 w 1057332"/>
              <a:gd name="connsiteY10" fmla="*/ 0 h 10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7332" h="1060303">
                <a:moveTo>
                  <a:pt x="528667" y="0"/>
                </a:moveTo>
                <a:cubicBezTo>
                  <a:pt x="784145" y="0"/>
                  <a:pt x="997297" y="181727"/>
                  <a:pt x="1046594" y="423308"/>
                </a:cubicBezTo>
                <a:lnTo>
                  <a:pt x="1057332" y="530132"/>
                </a:lnTo>
                <a:lnTo>
                  <a:pt x="1057332" y="530172"/>
                </a:lnTo>
                <a:lnTo>
                  <a:pt x="1046594" y="636996"/>
                </a:lnTo>
                <a:cubicBezTo>
                  <a:pt x="1004340" y="844066"/>
                  <a:pt x="841702" y="1007161"/>
                  <a:pt x="635212" y="1049533"/>
                </a:cubicBezTo>
                <a:lnTo>
                  <a:pt x="528677" y="1060303"/>
                </a:lnTo>
                <a:lnTo>
                  <a:pt x="528657" y="1060303"/>
                </a:lnTo>
                <a:lnTo>
                  <a:pt x="422122" y="1049533"/>
                </a:lnTo>
                <a:cubicBezTo>
                  <a:pt x="181218" y="1000099"/>
                  <a:pt x="0" y="786348"/>
                  <a:pt x="0" y="530152"/>
                </a:cubicBezTo>
                <a:cubicBezTo>
                  <a:pt x="0" y="237357"/>
                  <a:pt x="236692" y="0"/>
                  <a:pt x="528667" y="0"/>
                </a:cubicBezTo>
                <a:close/>
              </a:path>
            </a:pathLst>
          </a:custGeom>
        </p:spPr>
        <p:txBody>
          <a:bodyPr wrap="square">
            <a:noAutofit/>
          </a:bodyPr>
          <a:lstStyle>
            <a:lvl1pPr>
              <a:defRPr sz="1500"/>
            </a:lvl1pPr>
          </a:lstStyle>
          <a:p>
            <a:endParaRPr lang="en-US"/>
          </a:p>
        </p:txBody>
      </p:sp>
    </p:spTree>
    <p:extLst>
      <p:ext uri="{BB962C8B-B14F-4D97-AF65-F5344CB8AC3E}">
        <p14:creationId xmlns:p14="http://schemas.microsoft.com/office/powerpoint/2010/main" val="2633024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Page 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966536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e Problem Page 0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p:spPr>
        <p:txBody>
          <a:bodyPr/>
          <a:lstStyle/>
          <a:p>
            <a:r>
              <a:rPr lang="en-US"/>
              <a:t>Replace Image &amp; Send To Back</a:t>
            </a:r>
          </a:p>
          <a:p>
            <a:endParaRPr lang="en-US"/>
          </a:p>
          <a:p>
            <a:endParaRPr lang="en-US"/>
          </a:p>
        </p:txBody>
      </p:sp>
    </p:spTree>
    <p:extLst>
      <p:ext uri="{BB962C8B-B14F-4D97-AF65-F5344CB8AC3E}">
        <p14:creationId xmlns:p14="http://schemas.microsoft.com/office/powerpoint/2010/main" val="238300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ice Table Page 0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p:spPr>
        <p:txBody>
          <a:bodyPr/>
          <a:lstStyle/>
          <a:p>
            <a:r>
              <a:rPr lang="en-US"/>
              <a:t>Replace Image &amp; Send To Back</a:t>
            </a:r>
          </a:p>
          <a:p>
            <a:endParaRPr lang="en-US"/>
          </a:p>
          <a:p>
            <a:endParaRPr lang="en-US"/>
          </a:p>
          <a:p>
            <a:endParaRPr lang="en-US"/>
          </a:p>
          <a:p>
            <a:endParaRPr lang="en-US"/>
          </a:p>
        </p:txBody>
      </p:sp>
    </p:spTree>
    <p:extLst>
      <p:ext uri="{BB962C8B-B14F-4D97-AF65-F5344CB8AC3E}">
        <p14:creationId xmlns:p14="http://schemas.microsoft.com/office/powerpoint/2010/main" val="395588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hat Our Customer Say">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5505129" y="2413000"/>
            <a:ext cx="1032098" cy="1068316"/>
          </a:xfrm>
          <a:custGeom>
            <a:avLst/>
            <a:gdLst>
              <a:gd name="connsiteX0" fmla="*/ 516049 w 1032098"/>
              <a:gd name="connsiteY0" fmla="*/ 0 h 1032098"/>
              <a:gd name="connsiteX1" fmla="*/ 1032098 w 1032098"/>
              <a:gd name="connsiteY1" fmla="*/ 516049 h 1032098"/>
              <a:gd name="connsiteX2" fmla="*/ 516049 w 1032098"/>
              <a:gd name="connsiteY2" fmla="*/ 1032098 h 1032098"/>
              <a:gd name="connsiteX3" fmla="*/ 0 w 1032098"/>
              <a:gd name="connsiteY3" fmla="*/ 516049 h 1032098"/>
              <a:gd name="connsiteX4" fmla="*/ 516049 w 1032098"/>
              <a:gd name="connsiteY4" fmla="*/ 0 h 103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98" h="1032098">
                <a:moveTo>
                  <a:pt x="516049" y="0"/>
                </a:moveTo>
                <a:cubicBezTo>
                  <a:pt x="801055" y="0"/>
                  <a:pt x="1032098" y="231043"/>
                  <a:pt x="1032098" y="516049"/>
                </a:cubicBezTo>
                <a:cubicBezTo>
                  <a:pt x="1032098" y="801055"/>
                  <a:pt x="801055" y="1032098"/>
                  <a:pt x="516049" y="1032098"/>
                </a:cubicBezTo>
                <a:cubicBezTo>
                  <a:pt x="231043" y="1032098"/>
                  <a:pt x="0" y="801055"/>
                  <a:pt x="0" y="516049"/>
                </a:cubicBezTo>
                <a:cubicBezTo>
                  <a:pt x="0" y="231043"/>
                  <a:pt x="231043" y="0"/>
                  <a:pt x="516049" y="0"/>
                </a:cubicBezTo>
                <a:close/>
              </a:path>
            </a:pathLst>
          </a:custGeom>
        </p:spPr>
        <p:txBody>
          <a:bodyPr wrap="square">
            <a:noAutofit/>
          </a:bodyPr>
          <a:lstStyle>
            <a:lvl1pPr>
              <a:defRPr sz="1600"/>
            </a:lvl1pPr>
          </a:lstStyle>
          <a:p>
            <a:endParaRPr lang="en-GB"/>
          </a:p>
        </p:txBody>
      </p:sp>
      <p:sp>
        <p:nvSpPr>
          <p:cNvPr id="10" name="Picture Placeholder 9"/>
          <p:cNvSpPr>
            <a:spLocks noGrp="1"/>
          </p:cNvSpPr>
          <p:nvPr>
            <p:ph type="pic" sz="quarter" idx="12"/>
          </p:nvPr>
        </p:nvSpPr>
        <p:spPr>
          <a:xfrm>
            <a:off x="9025415" y="2413000"/>
            <a:ext cx="1032098" cy="1068316"/>
          </a:xfrm>
          <a:custGeom>
            <a:avLst/>
            <a:gdLst>
              <a:gd name="connsiteX0" fmla="*/ 516049 w 1032098"/>
              <a:gd name="connsiteY0" fmla="*/ 0 h 1032098"/>
              <a:gd name="connsiteX1" fmla="*/ 1032098 w 1032098"/>
              <a:gd name="connsiteY1" fmla="*/ 516049 h 1032098"/>
              <a:gd name="connsiteX2" fmla="*/ 516049 w 1032098"/>
              <a:gd name="connsiteY2" fmla="*/ 1032098 h 1032098"/>
              <a:gd name="connsiteX3" fmla="*/ 0 w 1032098"/>
              <a:gd name="connsiteY3" fmla="*/ 516049 h 1032098"/>
              <a:gd name="connsiteX4" fmla="*/ 516049 w 1032098"/>
              <a:gd name="connsiteY4" fmla="*/ 0 h 103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98" h="1032098">
                <a:moveTo>
                  <a:pt x="516049" y="0"/>
                </a:moveTo>
                <a:cubicBezTo>
                  <a:pt x="801055" y="0"/>
                  <a:pt x="1032098" y="231043"/>
                  <a:pt x="1032098" y="516049"/>
                </a:cubicBezTo>
                <a:cubicBezTo>
                  <a:pt x="1032098" y="801055"/>
                  <a:pt x="801055" y="1032098"/>
                  <a:pt x="516049" y="1032098"/>
                </a:cubicBezTo>
                <a:cubicBezTo>
                  <a:pt x="231043" y="1032098"/>
                  <a:pt x="0" y="801055"/>
                  <a:pt x="0" y="516049"/>
                </a:cubicBezTo>
                <a:cubicBezTo>
                  <a:pt x="0" y="231043"/>
                  <a:pt x="231043" y="0"/>
                  <a:pt x="516049" y="0"/>
                </a:cubicBezTo>
                <a:close/>
              </a:path>
            </a:pathLst>
          </a:custGeom>
        </p:spPr>
        <p:txBody>
          <a:bodyPr wrap="square">
            <a:noAutofit/>
          </a:bodyPr>
          <a:lstStyle>
            <a:lvl1pPr>
              <a:defRPr sz="1600"/>
            </a:lvl1pPr>
          </a:lstStyle>
          <a:p>
            <a:endParaRPr lang="en-GB"/>
          </a:p>
        </p:txBody>
      </p:sp>
      <p:sp>
        <p:nvSpPr>
          <p:cNvPr id="8" name="Picture Placeholder 7"/>
          <p:cNvSpPr>
            <a:spLocks noGrp="1"/>
          </p:cNvSpPr>
          <p:nvPr>
            <p:ph type="pic" sz="quarter" idx="10"/>
          </p:nvPr>
        </p:nvSpPr>
        <p:spPr>
          <a:xfrm>
            <a:off x="1896952" y="2431109"/>
            <a:ext cx="1032098" cy="1032098"/>
          </a:xfrm>
          <a:custGeom>
            <a:avLst/>
            <a:gdLst>
              <a:gd name="connsiteX0" fmla="*/ 516049 w 1032098"/>
              <a:gd name="connsiteY0" fmla="*/ 0 h 1032098"/>
              <a:gd name="connsiteX1" fmla="*/ 1032098 w 1032098"/>
              <a:gd name="connsiteY1" fmla="*/ 516049 h 1032098"/>
              <a:gd name="connsiteX2" fmla="*/ 516049 w 1032098"/>
              <a:gd name="connsiteY2" fmla="*/ 1032098 h 1032098"/>
              <a:gd name="connsiteX3" fmla="*/ 0 w 1032098"/>
              <a:gd name="connsiteY3" fmla="*/ 516049 h 1032098"/>
              <a:gd name="connsiteX4" fmla="*/ 516049 w 1032098"/>
              <a:gd name="connsiteY4" fmla="*/ 0 h 103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98" h="1032098">
                <a:moveTo>
                  <a:pt x="516049" y="0"/>
                </a:moveTo>
                <a:cubicBezTo>
                  <a:pt x="801055" y="0"/>
                  <a:pt x="1032098" y="231043"/>
                  <a:pt x="1032098" y="516049"/>
                </a:cubicBezTo>
                <a:cubicBezTo>
                  <a:pt x="1032098" y="801055"/>
                  <a:pt x="801055" y="1032098"/>
                  <a:pt x="516049" y="1032098"/>
                </a:cubicBezTo>
                <a:cubicBezTo>
                  <a:pt x="231043" y="1032098"/>
                  <a:pt x="0" y="801055"/>
                  <a:pt x="0" y="516049"/>
                </a:cubicBezTo>
                <a:cubicBezTo>
                  <a:pt x="0" y="231043"/>
                  <a:pt x="231043" y="0"/>
                  <a:pt x="516049" y="0"/>
                </a:cubicBezTo>
                <a:close/>
              </a:path>
            </a:pathLst>
          </a:custGeom>
        </p:spPr>
        <p:txBody>
          <a:bodyPr wrap="square">
            <a:noAutofit/>
          </a:bodyPr>
          <a:lstStyle>
            <a:lvl1pPr>
              <a:defRPr sz="1600"/>
            </a:lvl1pPr>
          </a:lstStyle>
          <a:p>
            <a:endParaRPr lang="en-GB"/>
          </a:p>
        </p:txBody>
      </p:sp>
    </p:spTree>
    <p:extLst>
      <p:ext uri="{BB962C8B-B14F-4D97-AF65-F5344CB8AC3E}">
        <p14:creationId xmlns:p14="http://schemas.microsoft.com/office/powerpoint/2010/main" val="580292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obile Apps Page-1">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747674" y="1244081"/>
            <a:ext cx="2149267" cy="4638208"/>
          </a:xfrm>
          <a:custGeom>
            <a:avLst/>
            <a:gdLst>
              <a:gd name="connsiteX0" fmla="*/ 1706218 w 2149267"/>
              <a:gd name="connsiteY0" fmla="*/ 10 h 4638208"/>
              <a:gd name="connsiteX1" fmla="*/ 1711701 w 2149267"/>
              <a:gd name="connsiteY1" fmla="*/ 482 h 4638208"/>
              <a:gd name="connsiteX2" fmla="*/ 1936983 w 2149267"/>
              <a:gd name="connsiteY2" fmla="*/ 482 h 4638208"/>
              <a:gd name="connsiteX3" fmla="*/ 2149267 w 2149267"/>
              <a:gd name="connsiteY3" fmla="*/ 222765 h 4638208"/>
              <a:gd name="connsiteX4" fmla="*/ 2149267 w 2149267"/>
              <a:gd name="connsiteY4" fmla="*/ 4407293 h 4638208"/>
              <a:gd name="connsiteX5" fmla="*/ 1926152 w 2149267"/>
              <a:gd name="connsiteY5" fmla="*/ 4638208 h 4638208"/>
              <a:gd name="connsiteX6" fmla="*/ 230042 w 2149267"/>
              <a:gd name="connsiteY6" fmla="*/ 4638208 h 4638208"/>
              <a:gd name="connsiteX7" fmla="*/ 428 w 2149267"/>
              <a:gd name="connsiteY7" fmla="*/ 4396503 h 4638208"/>
              <a:gd name="connsiteX8" fmla="*/ 428 w 2149267"/>
              <a:gd name="connsiteY8" fmla="*/ 270243 h 4638208"/>
              <a:gd name="connsiteX9" fmla="*/ 52416 w 2149267"/>
              <a:gd name="connsiteY9" fmla="*/ 86806 h 4638208"/>
              <a:gd name="connsiteX10" fmla="*/ 230042 w 2149267"/>
              <a:gd name="connsiteY10" fmla="*/ 482 h 4638208"/>
              <a:gd name="connsiteX11" fmla="*/ 437994 w 2149267"/>
              <a:gd name="connsiteY11" fmla="*/ 482 h 4638208"/>
              <a:gd name="connsiteX12" fmla="*/ 483484 w 2149267"/>
              <a:gd name="connsiteY12" fmla="*/ 35012 h 4638208"/>
              <a:gd name="connsiteX13" fmla="*/ 483484 w 2149267"/>
              <a:gd name="connsiteY13" fmla="*/ 69541 h 4638208"/>
              <a:gd name="connsiteX14" fmla="*/ 609122 w 2149267"/>
              <a:gd name="connsiteY14" fmla="*/ 170971 h 4638208"/>
              <a:gd name="connsiteX15" fmla="*/ 1557903 w 2149267"/>
              <a:gd name="connsiteY15" fmla="*/ 170971 h 4638208"/>
              <a:gd name="connsiteX16" fmla="*/ 1672710 w 2149267"/>
              <a:gd name="connsiteY16" fmla="*/ 63067 h 4638208"/>
              <a:gd name="connsiteX17" fmla="*/ 1672710 w 2149267"/>
              <a:gd name="connsiteY17" fmla="*/ 28538 h 4638208"/>
              <a:gd name="connsiteX18" fmla="*/ 1706218 w 2149267"/>
              <a:gd name="connsiteY18" fmla="*/ 10 h 463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49267" h="4638208">
                <a:moveTo>
                  <a:pt x="1706218" y="10"/>
                </a:moveTo>
                <a:cubicBezTo>
                  <a:pt x="1709535" y="78"/>
                  <a:pt x="1711701" y="482"/>
                  <a:pt x="1711701" y="482"/>
                </a:cubicBezTo>
                <a:cubicBezTo>
                  <a:pt x="1711701" y="482"/>
                  <a:pt x="1713867" y="482"/>
                  <a:pt x="1936983" y="482"/>
                </a:cubicBezTo>
                <a:cubicBezTo>
                  <a:pt x="2144935" y="19905"/>
                  <a:pt x="2149267" y="222765"/>
                  <a:pt x="2149267" y="222765"/>
                </a:cubicBezTo>
                <a:cubicBezTo>
                  <a:pt x="2149267" y="222765"/>
                  <a:pt x="2149267" y="4180694"/>
                  <a:pt x="2149267" y="4407293"/>
                </a:cubicBezTo>
                <a:cubicBezTo>
                  <a:pt x="2136270" y="4636050"/>
                  <a:pt x="1926152" y="4638208"/>
                  <a:pt x="1926152" y="4638208"/>
                </a:cubicBezTo>
                <a:cubicBezTo>
                  <a:pt x="1926152" y="4638208"/>
                  <a:pt x="476985" y="4638208"/>
                  <a:pt x="230042" y="4638208"/>
                </a:cubicBezTo>
                <a:cubicBezTo>
                  <a:pt x="-12569" y="4612311"/>
                  <a:pt x="428" y="4396503"/>
                  <a:pt x="428" y="4396503"/>
                </a:cubicBezTo>
                <a:cubicBezTo>
                  <a:pt x="428" y="4396503"/>
                  <a:pt x="428" y="317721"/>
                  <a:pt x="428" y="270243"/>
                </a:cubicBezTo>
                <a:cubicBezTo>
                  <a:pt x="428" y="220607"/>
                  <a:pt x="-8236" y="166655"/>
                  <a:pt x="52416" y="86806"/>
                </a:cubicBezTo>
                <a:cubicBezTo>
                  <a:pt x="115235" y="-1676"/>
                  <a:pt x="230042" y="482"/>
                  <a:pt x="230042" y="482"/>
                </a:cubicBezTo>
                <a:cubicBezTo>
                  <a:pt x="230042" y="482"/>
                  <a:pt x="390339" y="482"/>
                  <a:pt x="437994" y="482"/>
                </a:cubicBezTo>
                <a:cubicBezTo>
                  <a:pt x="483484" y="482"/>
                  <a:pt x="483484" y="35012"/>
                  <a:pt x="483484" y="35012"/>
                </a:cubicBezTo>
                <a:cubicBezTo>
                  <a:pt x="483484" y="35012"/>
                  <a:pt x="483484" y="32854"/>
                  <a:pt x="483484" y="69541"/>
                </a:cubicBezTo>
                <a:cubicBezTo>
                  <a:pt x="498647" y="175287"/>
                  <a:pt x="609122" y="170971"/>
                  <a:pt x="609122" y="170971"/>
                </a:cubicBezTo>
                <a:cubicBezTo>
                  <a:pt x="609122" y="170971"/>
                  <a:pt x="1453927" y="170971"/>
                  <a:pt x="1557903" y="170971"/>
                </a:cubicBezTo>
                <a:cubicBezTo>
                  <a:pt x="1659713" y="164497"/>
                  <a:pt x="1672710" y="63067"/>
                  <a:pt x="1672710" y="63067"/>
                </a:cubicBezTo>
                <a:cubicBezTo>
                  <a:pt x="1672710" y="63067"/>
                  <a:pt x="1672710" y="63067"/>
                  <a:pt x="1672710" y="28538"/>
                </a:cubicBezTo>
                <a:cubicBezTo>
                  <a:pt x="1675959" y="2641"/>
                  <a:pt x="1696267" y="-192"/>
                  <a:pt x="1706218" y="10"/>
                </a:cubicBezTo>
                <a:close/>
              </a:path>
            </a:pathLst>
          </a:custGeom>
        </p:spPr>
        <p:txBody>
          <a:bodyPr wrap="square">
            <a:noAutofit/>
          </a:bodyPr>
          <a:lstStyle/>
          <a:p>
            <a:endParaRPr lang="en-GB"/>
          </a:p>
        </p:txBody>
      </p:sp>
    </p:spTree>
    <p:extLst>
      <p:ext uri="{BB962C8B-B14F-4D97-AF65-F5344CB8AC3E}">
        <p14:creationId xmlns:p14="http://schemas.microsoft.com/office/powerpoint/2010/main" val="463873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FA8E-1E00-4860-AE4E-F19EF5AA14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83CFE7-9576-4FF9-A81C-A1FAFCE38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294192-1FC8-4DCB-9BB6-93E85711E90F}"/>
              </a:ext>
            </a:extLst>
          </p:cNvPr>
          <p:cNvSpPr>
            <a:spLocks noGrp="1"/>
          </p:cNvSpPr>
          <p:nvPr>
            <p:ph type="dt" sz="half" idx="10"/>
          </p:nvPr>
        </p:nvSpPr>
        <p:spPr/>
        <p:txBody>
          <a:bodyPr/>
          <a:lstStyle/>
          <a:p>
            <a:fld id="{DC24CA88-B4E6-4017-871B-F1C56BDFCE09}" type="datetimeFigureOut">
              <a:rPr lang="en-US" smtClean="0"/>
              <a:t>3/11/2024</a:t>
            </a:fld>
            <a:endParaRPr lang="en-US"/>
          </a:p>
        </p:txBody>
      </p:sp>
      <p:sp>
        <p:nvSpPr>
          <p:cNvPr id="5" name="Footer Placeholder 4">
            <a:extLst>
              <a:ext uri="{FF2B5EF4-FFF2-40B4-BE49-F238E27FC236}">
                <a16:creationId xmlns:a16="http://schemas.microsoft.com/office/drawing/2014/main" id="{552FF084-C197-4ABE-909D-C207D2B55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E2CDD-945E-4246-BD64-C1B70D63D0E5}"/>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3493788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D6D7-1A86-4FB0-991E-FA995CAD7B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0CBF5-0A1D-4598-93D6-EF2199D3DD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737C4-404C-4ED4-A4F2-F604882C4CAB}"/>
              </a:ext>
            </a:extLst>
          </p:cNvPr>
          <p:cNvSpPr>
            <a:spLocks noGrp="1"/>
          </p:cNvSpPr>
          <p:nvPr>
            <p:ph type="dt" sz="half" idx="10"/>
          </p:nvPr>
        </p:nvSpPr>
        <p:spPr/>
        <p:txBody>
          <a:bodyPr/>
          <a:lstStyle/>
          <a:p>
            <a:fld id="{DC24CA88-B4E6-4017-871B-F1C56BDFCE09}" type="datetimeFigureOut">
              <a:rPr lang="en-US" smtClean="0"/>
              <a:t>3/11/2024</a:t>
            </a:fld>
            <a:endParaRPr lang="en-US"/>
          </a:p>
        </p:txBody>
      </p:sp>
      <p:sp>
        <p:nvSpPr>
          <p:cNvPr id="5" name="Footer Placeholder 4">
            <a:extLst>
              <a:ext uri="{FF2B5EF4-FFF2-40B4-BE49-F238E27FC236}">
                <a16:creationId xmlns:a16="http://schemas.microsoft.com/office/drawing/2014/main" id="{2C277104-53E4-4FF8-AF9F-3C929EC7F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4EDF4-CC5E-42DE-B97F-A8F04DFA6DDA}"/>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12520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BB0D-4187-7511-E94F-8D292555AA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94D90-FB5A-5921-DE30-F79D9AB17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2420A-2689-19DF-274A-967B962802C6}"/>
              </a:ext>
            </a:extLst>
          </p:cNvPr>
          <p:cNvSpPr>
            <a:spLocks noGrp="1"/>
          </p:cNvSpPr>
          <p:nvPr>
            <p:ph type="dt" sz="half" idx="10"/>
          </p:nvPr>
        </p:nvSpPr>
        <p:spPr/>
        <p:txBody>
          <a:bodyPr/>
          <a:lstStyle/>
          <a:p>
            <a:fld id="{F7C0227F-DF5E-4231-8E0D-08367A0C916A}" type="datetimeFigureOut">
              <a:rPr lang="en-US" smtClean="0"/>
              <a:t>3/11/2024</a:t>
            </a:fld>
            <a:endParaRPr lang="en-US"/>
          </a:p>
        </p:txBody>
      </p:sp>
      <p:sp>
        <p:nvSpPr>
          <p:cNvPr id="5" name="Footer Placeholder 4">
            <a:extLst>
              <a:ext uri="{FF2B5EF4-FFF2-40B4-BE49-F238E27FC236}">
                <a16:creationId xmlns:a16="http://schemas.microsoft.com/office/drawing/2014/main" id="{4430670D-42DF-7AF8-1197-404638F53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40EEE-4801-E153-2D9D-84A1ED937AB4}"/>
              </a:ext>
            </a:extLst>
          </p:cNvPr>
          <p:cNvSpPr>
            <a:spLocks noGrp="1"/>
          </p:cNvSpPr>
          <p:nvPr>
            <p:ph type="sldNum" sz="quarter" idx="12"/>
          </p:nvPr>
        </p:nvSpPr>
        <p:spPr/>
        <p:txBody>
          <a:bodyPr/>
          <a:lstStyle/>
          <a:p>
            <a:fld id="{A0B9BA47-7F33-4119-B239-528D5AE698FB}" type="slidenum">
              <a:rPr lang="en-US" smtClean="0"/>
              <a:t>‹#›</a:t>
            </a:fld>
            <a:endParaRPr lang="en-US"/>
          </a:p>
        </p:txBody>
      </p:sp>
    </p:spTree>
    <p:extLst>
      <p:ext uri="{BB962C8B-B14F-4D97-AF65-F5344CB8AC3E}">
        <p14:creationId xmlns:p14="http://schemas.microsoft.com/office/powerpoint/2010/main" val="309691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AA38-7625-435A-812B-2DDE77E7A5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9E6520-7FD1-432A-A9A7-9D239B79A3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B6C9E-2DF9-4B6A-A53B-D04718E29E6A}"/>
              </a:ext>
            </a:extLst>
          </p:cNvPr>
          <p:cNvSpPr>
            <a:spLocks noGrp="1"/>
          </p:cNvSpPr>
          <p:nvPr>
            <p:ph type="dt" sz="half" idx="10"/>
          </p:nvPr>
        </p:nvSpPr>
        <p:spPr/>
        <p:txBody>
          <a:bodyPr/>
          <a:lstStyle/>
          <a:p>
            <a:fld id="{DC24CA88-B4E6-4017-871B-F1C56BDFCE09}" type="datetimeFigureOut">
              <a:rPr lang="en-US" smtClean="0"/>
              <a:t>3/11/2024</a:t>
            </a:fld>
            <a:endParaRPr lang="en-US"/>
          </a:p>
        </p:txBody>
      </p:sp>
      <p:sp>
        <p:nvSpPr>
          <p:cNvPr id="5" name="Footer Placeholder 4">
            <a:extLst>
              <a:ext uri="{FF2B5EF4-FFF2-40B4-BE49-F238E27FC236}">
                <a16:creationId xmlns:a16="http://schemas.microsoft.com/office/drawing/2014/main" id="{822929BE-D5AF-4509-9B5F-C9255FD60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355DC-5FC2-4C20-BF8A-96B42FA8BA70}"/>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4117990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74C7B-F8A6-4568-B389-24CA3BF896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0CF090-57E0-4B37-B880-84A959CD12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9EE184-E234-4D29-AFE3-84ABCFD79E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CF4558-09FD-446A-B14C-5520BD74C17D}"/>
              </a:ext>
            </a:extLst>
          </p:cNvPr>
          <p:cNvSpPr>
            <a:spLocks noGrp="1"/>
          </p:cNvSpPr>
          <p:nvPr>
            <p:ph type="dt" sz="half" idx="10"/>
          </p:nvPr>
        </p:nvSpPr>
        <p:spPr/>
        <p:txBody>
          <a:bodyPr/>
          <a:lstStyle/>
          <a:p>
            <a:fld id="{DC24CA88-B4E6-4017-871B-F1C56BDFCE09}" type="datetimeFigureOut">
              <a:rPr lang="en-US" smtClean="0"/>
              <a:t>3/11/2024</a:t>
            </a:fld>
            <a:endParaRPr lang="en-US"/>
          </a:p>
        </p:txBody>
      </p:sp>
      <p:sp>
        <p:nvSpPr>
          <p:cNvPr id="6" name="Footer Placeholder 5">
            <a:extLst>
              <a:ext uri="{FF2B5EF4-FFF2-40B4-BE49-F238E27FC236}">
                <a16:creationId xmlns:a16="http://schemas.microsoft.com/office/drawing/2014/main" id="{3BC5ECD6-EA1D-4EB7-A813-32D6C794B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51E0D-B6A9-4084-A724-F19A3538E554}"/>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2631438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AA81-1BB8-4924-9D9C-94A4C91083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4333D5-A5AC-43F1-96B1-EF5FACB4CE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841544-3C9D-4D7A-9D07-BEF6C4015F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CFC101-9CDF-48CA-AEC5-31AC6FCCAD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3B14F6-E0E0-4413-99C3-2757F88E94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351A3B-A56F-414F-B8CE-7CFABAD234C6}"/>
              </a:ext>
            </a:extLst>
          </p:cNvPr>
          <p:cNvSpPr>
            <a:spLocks noGrp="1"/>
          </p:cNvSpPr>
          <p:nvPr>
            <p:ph type="dt" sz="half" idx="10"/>
          </p:nvPr>
        </p:nvSpPr>
        <p:spPr/>
        <p:txBody>
          <a:bodyPr/>
          <a:lstStyle/>
          <a:p>
            <a:fld id="{DC24CA88-B4E6-4017-871B-F1C56BDFCE09}" type="datetimeFigureOut">
              <a:rPr lang="en-US" smtClean="0"/>
              <a:t>3/11/2024</a:t>
            </a:fld>
            <a:endParaRPr lang="en-US"/>
          </a:p>
        </p:txBody>
      </p:sp>
      <p:sp>
        <p:nvSpPr>
          <p:cNvPr id="8" name="Footer Placeholder 7">
            <a:extLst>
              <a:ext uri="{FF2B5EF4-FFF2-40B4-BE49-F238E27FC236}">
                <a16:creationId xmlns:a16="http://schemas.microsoft.com/office/drawing/2014/main" id="{294710B7-2F08-4E11-BFA2-E901D69EB8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80D95E-9C0F-4F86-A277-B8CE0D4D2C4C}"/>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4051524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552EE-1986-4337-B6D3-220DD1937D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6C3ED6-F781-4EA9-B136-61A4A13B93D0}"/>
              </a:ext>
            </a:extLst>
          </p:cNvPr>
          <p:cNvSpPr>
            <a:spLocks noGrp="1"/>
          </p:cNvSpPr>
          <p:nvPr>
            <p:ph type="dt" sz="half" idx="10"/>
          </p:nvPr>
        </p:nvSpPr>
        <p:spPr/>
        <p:txBody>
          <a:bodyPr/>
          <a:lstStyle/>
          <a:p>
            <a:fld id="{DC24CA88-B4E6-4017-871B-F1C56BDFCE09}" type="datetimeFigureOut">
              <a:rPr lang="en-US" smtClean="0"/>
              <a:t>3/11/2024</a:t>
            </a:fld>
            <a:endParaRPr lang="en-US"/>
          </a:p>
        </p:txBody>
      </p:sp>
      <p:sp>
        <p:nvSpPr>
          <p:cNvPr id="4" name="Footer Placeholder 3">
            <a:extLst>
              <a:ext uri="{FF2B5EF4-FFF2-40B4-BE49-F238E27FC236}">
                <a16:creationId xmlns:a16="http://schemas.microsoft.com/office/drawing/2014/main" id="{28DCFC47-1837-4DC3-8C4D-34F8D717F4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FF0F42-0DE1-4587-B79B-4D3EA32B3D9D}"/>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873876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5C107B-35EF-42F4-B558-7320539B6F37}"/>
              </a:ext>
            </a:extLst>
          </p:cNvPr>
          <p:cNvSpPr>
            <a:spLocks noGrp="1"/>
          </p:cNvSpPr>
          <p:nvPr>
            <p:ph type="dt" sz="half" idx="10"/>
          </p:nvPr>
        </p:nvSpPr>
        <p:spPr/>
        <p:txBody>
          <a:bodyPr/>
          <a:lstStyle/>
          <a:p>
            <a:fld id="{DC24CA88-B4E6-4017-871B-F1C56BDFCE09}" type="datetimeFigureOut">
              <a:rPr lang="en-US" smtClean="0"/>
              <a:t>3/11/2024</a:t>
            </a:fld>
            <a:endParaRPr lang="en-US"/>
          </a:p>
        </p:txBody>
      </p:sp>
      <p:sp>
        <p:nvSpPr>
          <p:cNvPr id="3" name="Footer Placeholder 2">
            <a:extLst>
              <a:ext uri="{FF2B5EF4-FFF2-40B4-BE49-F238E27FC236}">
                <a16:creationId xmlns:a16="http://schemas.microsoft.com/office/drawing/2014/main" id="{5C636056-67E3-4787-A16C-5A33772C2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930BD1-E308-44B4-BA86-EE2AC699FC14}"/>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2837466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64AC-E519-4280-994E-8771FC5389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6ABAC-10DC-4ECB-BAB4-563CC3879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B5529F-42A9-47EE-9AF0-5888CA8B5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CEBAC6-9678-4BC0-BA6A-F03295A5C639}"/>
              </a:ext>
            </a:extLst>
          </p:cNvPr>
          <p:cNvSpPr>
            <a:spLocks noGrp="1"/>
          </p:cNvSpPr>
          <p:nvPr>
            <p:ph type="dt" sz="half" idx="10"/>
          </p:nvPr>
        </p:nvSpPr>
        <p:spPr/>
        <p:txBody>
          <a:bodyPr/>
          <a:lstStyle/>
          <a:p>
            <a:fld id="{DC24CA88-B4E6-4017-871B-F1C56BDFCE09}" type="datetimeFigureOut">
              <a:rPr lang="en-US" smtClean="0"/>
              <a:t>3/11/2024</a:t>
            </a:fld>
            <a:endParaRPr lang="en-US"/>
          </a:p>
        </p:txBody>
      </p:sp>
      <p:sp>
        <p:nvSpPr>
          <p:cNvPr id="6" name="Footer Placeholder 5">
            <a:extLst>
              <a:ext uri="{FF2B5EF4-FFF2-40B4-BE49-F238E27FC236}">
                <a16:creationId xmlns:a16="http://schemas.microsoft.com/office/drawing/2014/main" id="{D01DD2B6-3EFD-4EBF-B86E-0C10CE4925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69D7FF-0959-445D-9C0D-F4DC95F7506F}"/>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3567082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C211E-C75E-4DB2-8882-0DD355824E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5C05D0-83DE-4C66-B69B-C847B9520F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5237C3-4FCC-4E9D-9CB2-6D890E043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44D274-4583-48D0-B71C-BEB0C8D6BDB2}"/>
              </a:ext>
            </a:extLst>
          </p:cNvPr>
          <p:cNvSpPr>
            <a:spLocks noGrp="1"/>
          </p:cNvSpPr>
          <p:nvPr>
            <p:ph type="dt" sz="half" idx="10"/>
          </p:nvPr>
        </p:nvSpPr>
        <p:spPr/>
        <p:txBody>
          <a:bodyPr/>
          <a:lstStyle/>
          <a:p>
            <a:fld id="{DC24CA88-B4E6-4017-871B-F1C56BDFCE09}" type="datetimeFigureOut">
              <a:rPr lang="en-US" smtClean="0"/>
              <a:t>3/11/2024</a:t>
            </a:fld>
            <a:endParaRPr lang="en-US"/>
          </a:p>
        </p:txBody>
      </p:sp>
      <p:sp>
        <p:nvSpPr>
          <p:cNvPr id="6" name="Footer Placeholder 5">
            <a:extLst>
              <a:ext uri="{FF2B5EF4-FFF2-40B4-BE49-F238E27FC236}">
                <a16:creationId xmlns:a16="http://schemas.microsoft.com/office/drawing/2014/main" id="{AAA69760-9F28-42BB-8C65-0DF850717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664978-4212-443F-A0D6-50A2C97F2962}"/>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1586745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105-753F-48F2-88F6-C7E9DA0644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4D9253-3452-4538-93F8-38CFA0287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092C8-7DEB-4CC9-8611-AC327001FF01}"/>
              </a:ext>
            </a:extLst>
          </p:cNvPr>
          <p:cNvSpPr>
            <a:spLocks noGrp="1"/>
          </p:cNvSpPr>
          <p:nvPr>
            <p:ph type="dt" sz="half" idx="10"/>
          </p:nvPr>
        </p:nvSpPr>
        <p:spPr/>
        <p:txBody>
          <a:bodyPr/>
          <a:lstStyle/>
          <a:p>
            <a:fld id="{DC24CA88-B4E6-4017-871B-F1C56BDFCE09}" type="datetimeFigureOut">
              <a:rPr lang="en-US" smtClean="0"/>
              <a:t>3/11/2024</a:t>
            </a:fld>
            <a:endParaRPr lang="en-US"/>
          </a:p>
        </p:txBody>
      </p:sp>
      <p:sp>
        <p:nvSpPr>
          <p:cNvPr id="5" name="Footer Placeholder 4">
            <a:extLst>
              <a:ext uri="{FF2B5EF4-FFF2-40B4-BE49-F238E27FC236}">
                <a16:creationId xmlns:a16="http://schemas.microsoft.com/office/drawing/2014/main" id="{FC1930F7-56F4-4CA8-8D65-F79FC0BE5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03EC8-C45A-496E-8561-DB39BDC4BB35}"/>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3985336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3F67D-E360-448E-98D7-14B246126E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7C602F-77C8-4444-ADD9-AAC4B4ADD4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EDDF5-C90B-42BB-A3BD-71B88E59F6F0}"/>
              </a:ext>
            </a:extLst>
          </p:cNvPr>
          <p:cNvSpPr>
            <a:spLocks noGrp="1"/>
          </p:cNvSpPr>
          <p:nvPr>
            <p:ph type="dt" sz="half" idx="10"/>
          </p:nvPr>
        </p:nvSpPr>
        <p:spPr/>
        <p:txBody>
          <a:bodyPr/>
          <a:lstStyle/>
          <a:p>
            <a:fld id="{DC24CA88-B4E6-4017-871B-F1C56BDFCE09}" type="datetimeFigureOut">
              <a:rPr lang="en-US" smtClean="0"/>
              <a:t>3/11/2024</a:t>
            </a:fld>
            <a:endParaRPr lang="en-US"/>
          </a:p>
        </p:txBody>
      </p:sp>
      <p:sp>
        <p:nvSpPr>
          <p:cNvPr id="5" name="Footer Placeholder 4">
            <a:extLst>
              <a:ext uri="{FF2B5EF4-FFF2-40B4-BE49-F238E27FC236}">
                <a16:creationId xmlns:a16="http://schemas.microsoft.com/office/drawing/2014/main" id="{F05EE054-FB32-456F-A5D1-724AECBF8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22943-E75C-46E7-8BA7-99F29ABA8B69}"/>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4227783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D430-ABDD-AF91-DB90-6F9664AAE6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E77F5C-4EBF-6885-1173-7C6D405C06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CFB29A-9698-EC3E-89A0-C8A16330875F}"/>
              </a:ext>
            </a:extLst>
          </p:cNvPr>
          <p:cNvSpPr>
            <a:spLocks noGrp="1"/>
          </p:cNvSpPr>
          <p:nvPr>
            <p:ph type="dt" sz="half" idx="10"/>
          </p:nvPr>
        </p:nvSpPr>
        <p:spPr/>
        <p:txBody>
          <a:bodyPr/>
          <a:lstStyle/>
          <a:p>
            <a:fld id="{AC81108F-C372-40D4-9A4B-EFD8FC95B2FE}" type="datetimeFigureOut">
              <a:rPr lang="en-US" smtClean="0"/>
              <a:t>3/11/2024</a:t>
            </a:fld>
            <a:endParaRPr lang="en-US" dirty="0"/>
          </a:p>
        </p:txBody>
      </p:sp>
      <p:sp>
        <p:nvSpPr>
          <p:cNvPr id="5" name="Footer Placeholder 4">
            <a:extLst>
              <a:ext uri="{FF2B5EF4-FFF2-40B4-BE49-F238E27FC236}">
                <a16:creationId xmlns:a16="http://schemas.microsoft.com/office/drawing/2014/main" id="{919F8153-FFC7-598E-E209-ED4E8774F5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E4497E-2182-69B6-EAC5-4F43B4D11C4E}"/>
              </a:ext>
            </a:extLst>
          </p:cNvPr>
          <p:cNvSpPr>
            <a:spLocks noGrp="1"/>
          </p:cNvSpPr>
          <p:nvPr>
            <p:ph type="sldNum" sz="quarter" idx="12"/>
          </p:nvPr>
        </p:nvSpPr>
        <p:spPr/>
        <p:txBody>
          <a:bodyPr/>
          <a:lstStyle/>
          <a:p>
            <a:fld id="{84083CB5-5ECE-42FC-8475-FC770C64E8C0}" type="slidenum">
              <a:rPr lang="en-US" smtClean="0"/>
              <a:t>‹#›</a:t>
            </a:fld>
            <a:endParaRPr lang="en-US" dirty="0"/>
          </a:p>
        </p:txBody>
      </p:sp>
    </p:spTree>
    <p:extLst>
      <p:ext uri="{BB962C8B-B14F-4D97-AF65-F5344CB8AC3E}">
        <p14:creationId xmlns:p14="http://schemas.microsoft.com/office/powerpoint/2010/main" val="947033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5092-0F58-4ADC-AA98-0817E371C2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F2784-6B4B-1F6B-73F2-9663809271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B04F5-6CF7-AE96-6868-A69381B03FCF}"/>
              </a:ext>
            </a:extLst>
          </p:cNvPr>
          <p:cNvSpPr>
            <a:spLocks noGrp="1"/>
          </p:cNvSpPr>
          <p:nvPr>
            <p:ph type="dt" sz="half" idx="10"/>
          </p:nvPr>
        </p:nvSpPr>
        <p:spPr/>
        <p:txBody>
          <a:bodyPr/>
          <a:lstStyle/>
          <a:p>
            <a:fld id="{F7C0227F-DF5E-4231-8E0D-08367A0C916A}" type="datetimeFigureOut">
              <a:rPr lang="en-US" smtClean="0"/>
              <a:t>3/11/2024</a:t>
            </a:fld>
            <a:endParaRPr lang="en-US"/>
          </a:p>
        </p:txBody>
      </p:sp>
      <p:sp>
        <p:nvSpPr>
          <p:cNvPr id="5" name="Footer Placeholder 4">
            <a:extLst>
              <a:ext uri="{FF2B5EF4-FFF2-40B4-BE49-F238E27FC236}">
                <a16:creationId xmlns:a16="http://schemas.microsoft.com/office/drawing/2014/main" id="{AE7C1C2F-859C-E33A-116B-2E90BFECB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5BADD-5D75-80B8-CEAF-06FE4A863035}"/>
              </a:ext>
            </a:extLst>
          </p:cNvPr>
          <p:cNvSpPr>
            <a:spLocks noGrp="1"/>
          </p:cNvSpPr>
          <p:nvPr>
            <p:ph type="sldNum" sz="quarter" idx="12"/>
          </p:nvPr>
        </p:nvSpPr>
        <p:spPr/>
        <p:txBody>
          <a:bodyPr/>
          <a:lstStyle/>
          <a:p>
            <a:fld id="{A0B9BA47-7F33-4119-B239-528D5AE698FB}" type="slidenum">
              <a:rPr lang="en-US" smtClean="0"/>
              <a:t>‹#›</a:t>
            </a:fld>
            <a:endParaRPr lang="en-US"/>
          </a:p>
        </p:txBody>
      </p:sp>
    </p:spTree>
    <p:extLst>
      <p:ext uri="{BB962C8B-B14F-4D97-AF65-F5344CB8AC3E}">
        <p14:creationId xmlns:p14="http://schemas.microsoft.com/office/powerpoint/2010/main" val="3406203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B9A2-61DD-C010-1617-AED23EA9EB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D8435-B100-983F-2431-17F32AC5F5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7F426-2680-99DD-9662-320DB25D080A}"/>
              </a:ext>
            </a:extLst>
          </p:cNvPr>
          <p:cNvSpPr>
            <a:spLocks noGrp="1"/>
          </p:cNvSpPr>
          <p:nvPr>
            <p:ph type="dt" sz="half" idx="10"/>
          </p:nvPr>
        </p:nvSpPr>
        <p:spPr/>
        <p:txBody>
          <a:bodyPr/>
          <a:lstStyle/>
          <a:p>
            <a:fld id="{AC81108F-C372-40D4-9A4B-EFD8FC95B2FE}" type="datetimeFigureOut">
              <a:rPr lang="en-US" smtClean="0"/>
              <a:t>3/11/2024</a:t>
            </a:fld>
            <a:endParaRPr lang="en-US" dirty="0"/>
          </a:p>
        </p:txBody>
      </p:sp>
      <p:sp>
        <p:nvSpPr>
          <p:cNvPr id="5" name="Footer Placeholder 4">
            <a:extLst>
              <a:ext uri="{FF2B5EF4-FFF2-40B4-BE49-F238E27FC236}">
                <a16:creationId xmlns:a16="http://schemas.microsoft.com/office/drawing/2014/main" id="{6715EDFD-0DA6-99BC-8DD8-EA9DB392AF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BD9611-705B-8E95-20D4-92E7FAA310DA}"/>
              </a:ext>
            </a:extLst>
          </p:cNvPr>
          <p:cNvSpPr>
            <a:spLocks noGrp="1"/>
          </p:cNvSpPr>
          <p:nvPr>
            <p:ph type="sldNum" sz="quarter" idx="12"/>
          </p:nvPr>
        </p:nvSpPr>
        <p:spPr/>
        <p:txBody>
          <a:bodyPr/>
          <a:lstStyle/>
          <a:p>
            <a:fld id="{84083CB5-5ECE-42FC-8475-FC770C64E8C0}" type="slidenum">
              <a:rPr lang="en-US" smtClean="0"/>
              <a:t>‹#›</a:t>
            </a:fld>
            <a:endParaRPr lang="en-US" dirty="0"/>
          </a:p>
        </p:txBody>
      </p:sp>
    </p:spTree>
    <p:extLst>
      <p:ext uri="{BB962C8B-B14F-4D97-AF65-F5344CB8AC3E}">
        <p14:creationId xmlns:p14="http://schemas.microsoft.com/office/powerpoint/2010/main" val="3760033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8B31-E205-7BD0-C48F-B29D6C7B19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1BE655-5CAD-0BF0-F73F-66F6896B59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2024E-C15E-C553-E334-E6C1E5C8BB8D}"/>
              </a:ext>
            </a:extLst>
          </p:cNvPr>
          <p:cNvSpPr>
            <a:spLocks noGrp="1"/>
          </p:cNvSpPr>
          <p:nvPr>
            <p:ph type="dt" sz="half" idx="10"/>
          </p:nvPr>
        </p:nvSpPr>
        <p:spPr/>
        <p:txBody>
          <a:bodyPr/>
          <a:lstStyle/>
          <a:p>
            <a:fld id="{AC81108F-C372-40D4-9A4B-EFD8FC95B2FE}" type="datetimeFigureOut">
              <a:rPr lang="en-US" smtClean="0"/>
              <a:t>3/11/2024</a:t>
            </a:fld>
            <a:endParaRPr lang="en-US" dirty="0"/>
          </a:p>
        </p:txBody>
      </p:sp>
      <p:sp>
        <p:nvSpPr>
          <p:cNvPr id="5" name="Footer Placeholder 4">
            <a:extLst>
              <a:ext uri="{FF2B5EF4-FFF2-40B4-BE49-F238E27FC236}">
                <a16:creationId xmlns:a16="http://schemas.microsoft.com/office/drawing/2014/main" id="{A14D6C23-2F60-A944-E303-CA0EAA2553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4E9BEB-EDD6-F5D3-0F12-547A21B523EF}"/>
              </a:ext>
            </a:extLst>
          </p:cNvPr>
          <p:cNvSpPr>
            <a:spLocks noGrp="1"/>
          </p:cNvSpPr>
          <p:nvPr>
            <p:ph type="sldNum" sz="quarter" idx="12"/>
          </p:nvPr>
        </p:nvSpPr>
        <p:spPr/>
        <p:txBody>
          <a:bodyPr/>
          <a:lstStyle/>
          <a:p>
            <a:fld id="{84083CB5-5ECE-42FC-8475-FC770C64E8C0}" type="slidenum">
              <a:rPr lang="en-US" smtClean="0"/>
              <a:t>‹#›</a:t>
            </a:fld>
            <a:endParaRPr lang="en-US" dirty="0"/>
          </a:p>
        </p:txBody>
      </p:sp>
    </p:spTree>
    <p:extLst>
      <p:ext uri="{BB962C8B-B14F-4D97-AF65-F5344CB8AC3E}">
        <p14:creationId xmlns:p14="http://schemas.microsoft.com/office/powerpoint/2010/main" val="1669292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FCB11-C2AF-2264-D590-B9FDD10BB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99E2C-539F-7CB3-C93B-5DD5D280F4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4458CD-A80D-1B4C-0E2D-FD460EC014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209E2B-576D-9226-D835-B1C46DE0C543}"/>
              </a:ext>
            </a:extLst>
          </p:cNvPr>
          <p:cNvSpPr>
            <a:spLocks noGrp="1"/>
          </p:cNvSpPr>
          <p:nvPr>
            <p:ph type="dt" sz="half" idx="10"/>
          </p:nvPr>
        </p:nvSpPr>
        <p:spPr/>
        <p:txBody>
          <a:bodyPr/>
          <a:lstStyle/>
          <a:p>
            <a:fld id="{AC81108F-C372-40D4-9A4B-EFD8FC95B2FE}" type="datetimeFigureOut">
              <a:rPr lang="en-US" smtClean="0"/>
              <a:t>3/11/2024</a:t>
            </a:fld>
            <a:endParaRPr lang="en-US" dirty="0"/>
          </a:p>
        </p:txBody>
      </p:sp>
      <p:sp>
        <p:nvSpPr>
          <p:cNvPr id="6" name="Footer Placeholder 5">
            <a:extLst>
              <a:ext uri="{FF2B5EF4-FFF2-40B4-BE49-F238E27FC236}">
                <a16:creationId xmlns:a16="http://schemas.microsoft.com/office/drawing/2014/main" id="{86315BA4-205D-2CE4-C3A5-BF90CA03FA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87707E1-E198-6525-AD99-8B3D4AE63A06}"/>
              </a:ext>
            </a:extLst>
          </p:cNvPr>
          <p:cNvSpPr>
            <a:spLocks noGrp="1"/>
          </p:cNvSpPr>
          <p:nvPr>
            <p:ph type="sldNum" sz="quarter" idx="12"/>
          </p:nvPr>
        </p:nvSpPr>
        <p:spPr/>
        <p:txBody>
          <a:bodyPr/>
          <a:lstStyle/>
          <a:p>
            <a:fld id="{84083CB5-5ECE-42FC-8475-FC770C64E8C0}" type="slidenum">
              <a:rPr lang="en-US" smtClean="0"/>
              <a:t>‹#›</a:t>
            </a:fld>
            <a:endParaRPr lang="en-US" dirty="0"/>
          </a:p>
        </p:txBody>
      </p:sp>
    </p:spTree>
    <p:extLst>
      <p:ext uri="{BB962C8B-B14F-4D97-AF65-F5344CB8AC3E}">
        <p14:creationId xmlns:p14="http://schemas.microsoft.com/office/powerpoint/2010/main" val="2757782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2A82D-36F4-A68E-3745-7E670D9CB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37A6FD-DF88-CFBA-87B9-7F58FEFF60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F76B2C-B754-CBDD-FF9A-0A109DDE9A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CCEE0C-195A-D98A-8BBA-6FC5DC7743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E5D067-3826-FA92-B3A4-53EA06E2E8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5D7D96-F7D1-CB2A-CEA3-70DBF9FAC2F7}"/>
              </a:ext>
            </a:extLst>
          </p:cNvPr>
          <p:cNvSpPr>
            <a:spLocks noGrp="1"/>
          </p:cNvSpPr>
          <p:nvPr>
            <p:ph type="dt" sz="half" idx="10"/>
          </p:nvPr>
        </p:nvSpPr>
        <p:spPr/>
        <p:txBody>
          <a:bodyPr/>
          <a:lstStyle/>
          <a:p>
            <a:fld id="{AC81108F-C372-40D4-9A4B-EFD8FC95B2FE}" type="datetimeFigureOut">
              <a:rPr lang="en-US" smtClean="0"/>
              <a:t>3/11/2024</a:t>
            </a:fld>
            <a:endParaRPr lang="en-US" dirty="0"/>
          </a:p>
        </p:txBody>
      </p:sp>
      <p:sp>
        <p:nvSpPr>
          <p:cNvPr id="8" name="Footer Placeholder 7">
            <a:extLst>
              <a:ext uri="{FF2B5EF4-FFF2-40B4-BE49-F238E27FC236}">
                <a16:creationId xmlns:a16="http://schemas.microsoft.com/office/drawing/2014/main" id="{D6662CD2-96B7-922B-98CE-1C16635E3AB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D732CD-0BB8-A607-D265-34B925A3571F}"/>
              </a:ext>
            </a:extLst>
          </p:cNvPr>
          <p:cNvSpPr>
            <a:spLocks noGrp="1"/>
          </p:cNvSpPr>
          <p:nvPr>
            <p:ph type="sldNum" sz="quarter" idx="12"/>
          </p:nvPr>
        </p:nvSpPr>
        <p:spPr/>
        <p:txBody>
          <a:bodyPr/>
          <a:lstStyle/>
          <a:p>
            <a:fld id="{84083CB5-5ECE-42FC-8475-FC770C64E8C0}" type="slidenum">
              <a:rPr lang="en-US" smtClean="0"/>
              <a:t>‹#›</a:t>
            </a:fld>
            <a:endParaRPr lang="en-US" dirty="0"/>
          </a:p>
        </p:txBody>
      </p:sp>
    </p:spTree>
    <p:extLst>
      <p:ext uri="{BB962C8B-B14F-4D97-AF65-F5344CB8AC3E}">
        <p14:creationId xmlns:p14="http://schemas.microsoft.com/office/powerpoint/2010/main" val="4208364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E9AD-C1F0-C593-F35B-F2BC60EC1D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F1974C-7C01-F49F-4987-D372E9B5AEB6}"/>
              </a:ext>
            </a:extLst>
          </p:cNvPr>
          <p:cNvSpPr>
            <a:spLocks noGrp="1"/>
          </p:cNvSpPr>
          <p:nvPr>
            <p:ph type="dt" sz="half" idx="10"/>
          </p:nvPr>
        </p:nvSpPr>
        <p:spPr/>
        <p:txBody>
          <a:bodyPr/>
          <a:lstStyle/>
          <a:p>
            <a:fld id="{AC81108F-C372-40D4-9A4B-EFD8FC95B2FE}" type="datetimeFigureOut">
              <a:rPr lang="en-US" smtClean="0"/>
              <a:t>3/11/2024</a:t>
            </a:fld>
            <a:endParaRPr lang="en-US" dirty="0"/>
          </a:p>
        </p:txBody>
      </p:sp>
      <p:sp>
        <p:nvSpPr>
          <p:cNvPr id="4" name="Footer Placeholder 3">
            <a:extLst>
              <a:ext uri="{FF2B5EF4-FFF2-40B4-BE49-F238E27FC236}">
                <a16:creationId xmlns:a16="http://schemas.microsoft.com/office/drawing/2014/main" id="{C5DF77AE-613A-BE2B-F4AE-0006580BB7F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DD1ED7-5FBE-8A9E-55DC-83BDAEFD226E}"/>
              </a:ext>
            </a:extLst>
          </p:cNvPr>
          <p:cNvSpPr>
            <a:spLocks noGrp="1"/>
          </p:cNvSpPr>
          <p:nvPr>
            <p:ph type="sldNum" sz="quarter" idx="12"/>
          </p:nvPr>
        </p:nvSpPr>
        <p:spPr/>
        <p:txBody>
          <a:bodyPr/>
          <a:lstStyle/>
          <a:p>
            <a:fld id="{84083CB5-5ECE-42FC-8475-FC770C64E8C0}" type="slidenum">
              <a:rPr lang="en-US" smtClean="0"/>
              <a:t>‹#›</a:t>
            </a:fld>
            <a:endParaRPr lang="en-US" dirty="0"/>
          </a:p>
        </p:txBody>
      </p:sp>
    </p:spTree>
    <p:extLst>
      <p:ext uri="{BB962C8B-B14F-4D97-AF65-F5344CB8AC3E}">
        <p14:creationId xmlns:p14="http://schemas.microsoft.com/office/powerpoint/2010/main" val="36915564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82748F-004F-8A42-6F1C-265858F705B9}"/>
              </a:ext>
            </a:extLst>
          </p:cNvPr>
          <p:cNvSpPr>
            <a:spLocks noGrp="1"/>
          </p:cNvSpPr>
          <p:nvPr>
            <p:ph type="dt" sz="half" idx="10"/>
          </p:nvPr>
        </p:nvSpPr>
        <p:spPr/>
        <p:txBody>
          <a:bodyPr/>
          <a:lstStyle/>
          <a:p>
            <a:fld id="{AC81108F-C372-40D4-9A4B-EFD8FC95B2FE}" type="datetimeFigureOut">
              <a:rPr lang="en-US" smtClean="0"/>
              <a:t>3/11/2024</a:t>
            </a:fld>
            <a:endParaRPr lang="en-US" dirty="0"/>
          </a:p>
        </p:txBody>
      </p:sp>
      <p:sp>
        <p:nvSpPr>
          <p:cNvPr id="3" name="Footer Placeholder 2">
            <a:extLst>
              <a:ext uri="{FF2B5EF4-FFF2-40B4-BE49-F238E27FC236}">
                <a16:creationId xmlns:a16="http://schemas.microsoft.com/office/drawing/2014/main" id="{B2D8749F-F429-FB70-B425-4048D92F3E7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7E747D1-8A94-B91C-143B-39DF4EBD4F4C}"/>
              </a:ext>
            </a:extLst>
          </p:cNvPr>
          <p:cNvSpPr>
            <a:spLocks noGrp="1"/>
          </p:cNvSpPr>
          <p:nvPr>
            <p:ph type="sldNum" sz="quarter" idx="12"/>
          </p:nvPr>
        </p:nvSpPr>
        <p:spPr/>
        <p:txBody>
          <a:bodyPr/>
          <a:lstStyle/>
          <a:p>
            <a:fld id="{84083CB5-5ECE-42FC-8475-FC770C64E8C0}" type="slidenum">
              <a:rPr lang="en-US" smtClean="0"/>
              <a:t>‹#›</a:t>
            </a:fld>
            <a:endParaRPr lang="en-US" dirty="0"/>
          </a:p>
        </p:txBody>
      </p:sp>
    </p:spTree>
    <p:extLst>
      <p:ext uri="{BB962C8B-B14F-4D97-AF65-F5344CB8AC3E}">
        <p14:creationId xmlns:p14="http://schemas.microsoft.com/office/powerpoint/2010/main" val="3134030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E6097-5067-4CC5-5357-65FD64CA37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64C68B-1661-5163-A816-BB067948D3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DF7F02-1F27-EE06-6F7B-9A11B0281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E381D-E1C8-BF5B-24F6-A0CAAB99EA26}"/>
              </a:ext>
            </a:extLst>
          </p:cNvPr>
          <p:cNvSpPr>
            <a:spLocks noGrp="1"/>
          </p:cNvSpPr>
          <p:nvPr>
            <p:ph type="dt" sz="half" idx="10"/>
          </p:nvPr>
        </p:nvSpPr>
        <p:spPr/>
        <p:txBody>
          <a:bodyPr/>
          <a:lstStyle/>
          <a:p>
            <a:fld id="{AC81108F-C372-40D4-9A4B-EFD8FC95B2FE}" type="datetimeFigureOut">
              <a:rPr lang="en-US" smtClean="0"/>
              <a:t>3/11/2024</a:t>
            </a:fld>
            <a:endParaRPr lang="en-US" dirty="0"/>
          </a:p>
        </p:txBody>
      </p:sp>
      <p:sp>
        <p:nvSpPr>
          <p:cNvPr id="6" name="Footer Placeholder 5">
            <a:extLst>
              <a:ext uri="{FF2B5EF4-FFF2-40B4-BE49-F238E27FC236}">
                <a16:creationId xmlns:a16="http://schemas.microsoft.com/office/drawing/2014/main" id="{346AE906-38A6-2FDA-EC00-1F95CF726A5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9C5B90-75EF-C446-E523-1B2A726651DA}"/>
              </a:ext>
            </a:extLst>
          </p:cNvPr>
          <p:cNvSpPr>
            <a:spLocks noGrp="1"/>
          </p:cNvSpPr>
          <p:nvPr>
            <p:ph type="sldNum" sz="quarter" idx="12"/>
          </p:nvPr>
        </p:nvSpPr>
        <p:spPr/>
        <p:txBody>
          <a:bodyPr/>
          <a:lstStyle/>
          <a:p>
            <a:fld id="{84083CB5-5ECE-42FC-8475-FC770C64E8C0}" type="slidenum">
              <a:rPr lang="en-US" smtClean="0"/>
              <a:t>‹#›</a:t>
            </a:fld>
            <a:endParaRPr lang="en-US" dirty="0"/>
          </a:p>
        </p:txBody>
      </p:sp>
    </p:spTree>
    <p:extLst>
      <p:ext uri="{BB962C8B-B14F-4D97-AF65-F5344CB8AC3E}">
        <p14:creationId xmlns:p14="http://schemas.microsoft.com/office/powerpoint/2010/main" val="1890600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C7C5-DB5E-3F5C-B67F-3E997651D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778682-8724-CDBF-DA8C-027EFD002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EC626E-E262-BB8A-A232-7354B4981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AA6F7-873C-EB1A-2040-531568168EC2}"/>
              </a:ext>
            </a:extLst>
          </p:cNvPr>
          <p:cNvSpPr>
            <a:spLocks noGrp="1"/>
          </p:cNvSpPr>
          <p:nvPr>
            <p:ph type="dt" sz="half" idx="10"/>
          </p:nvPr>
        </p:nvSpPr>
        <p:spPr/>
        <p:txBody>
          <a:bodyPr/>
          <a:lstStyle/>
          <a:p>
            <a:fld id="{AC81108F-C372-40D4-9A4B-EFD8FC95B2FE}" type="datetimeFigureOut">
              <a:rPr lang="en-US" smtClean="0"/>
              <a:t>3/11/2024</a:t>
            </a:fld>
            <a:endParaRPr lang="en-US" dirty="0"/>
          </a:p>
        </p:txBody>
      </p:sp>
      <p:sp>
        <p:nvSpPr>
          <p:cNvPr id="6" name="Footer Placeholder 5">
            <a:extLst>
              <a:ext uri="{FF2B5EF4-FFF2-40B4-BE49-F238E27FC236}">
                <a16:creationId xmlns:a16="http://schemas.microsoft.com/office/drawing/2014/main" id="{1CC309BE-884E-463B-52C3-87D5467F01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95FD8E-B8DD-46D2-EBFE-7DAE42820E62}"/>
              </a:ext>
            </a:extLst>
          </p:cNvPr>
          <p:cNvSpPr>
            <a:spLocks noGrp="1"/>
          </p:cNvSpPr>
          <p:nvPr>
            <p:ph type="sldNum" sz="quarter" idx="12"/>
          </p:nvPr>
        </p:nvSpPr>
        <p:spPr/>
        <p:txBody>
          <a:bodyPr/>
          <a:lstStyle/>
          <a:p>
            <a:fld id="{84083CB5-5ECE-42FC-8475-FC770C64E8C0}" type="slidenum">
              <a:rPr lang="en-US" smtClean="0"/>
              <a:t>‹#›</a:t>
            </a:fld>
            <a:endParaRPr lang="en-US" dirty="0"/>
          </a:p>
        </p:txBody>
      </p:sp>
    </p:spTree>
    <p:extLst>
      <p:ext uri="{BB962C8B-B14F-4D97-AF65-F5344CB8AC3E}">
        <p14:creationId xmlns:p14="http://schemas.microsoft.com/office/powerpoint/2010/main" val="29146801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C25E-2A2D-4B70-3396-1EB452BBBB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5A450A-2B92-793F-67C7-100550F6DA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66FF6-B906-5AE5-767C-6C8D4D254650}"/>
              </a:ext>
            </a:extLst>
          </p:cNvPr>
          <p:cNvSpPr>
            <a:spLocks noGrp="1"/>
          </p:cNvSpPr>
          <p:nvPr>
            <p:ph type="dt" sz="half" idx="10"/>
          </p:nvPr>
        </p:nvSpPr>
        <p:spPr/>
        <p:txBody>
          <a:bodyPr/>
          <a:lstStyle/>
          <a:p>
            <a:fld id="{AC81108F-C372-40D4-9A4B-EFD8FC95B2FE}" type="datetimeFigureOut">
              <a:rPr lang="en-US" smtClean="0"/>
              <a:t>3/11/2024</a:t>
            </a:fld>
            <a:endParaRPr lang="en-US" dirty="0"/>
          </a:p>
        </p:txBody>
      </p:sp>
      <p:sp>
        <p:nvSpPr>
          <p:cNvPr id="5" name="Footer Placeholder 4">
            <a:extLst>
              <a:ext uri="{FF2B5EF4-FFF2-40B4-BE49-F238E27FC236}">
                <a16:creationId xmlns:a16="http://schemas.microsoft.com/office/drawing/2014/main" id="{528784CE-9B9B-6964-F585-6B382B6BD1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1BC698-4031-1BF5-B95E-71B68A3995BD}"/>
              </a:ext>
            </a:extLst>
          </p:cNvPr>
          <p:cNvSpPr>
            <a:spLocks noGrp="1"/>
          </p:cNvSpPr>
          <p:nvPr>
            <p:ph type="sldNum" sz="quarter" idx="12"/>
          </p:nvPr>
        </p:nvSpPr>
        <p:spPr/>
        <p:txBody>
          <a:bodyPr/>
          <a:lstStyle/>
          <a:p>
            <a:fld id="{84083CB5-5ECE-42FC-8475-FC770C64E8C0}" type="slidenum">
              <a:rPr lang="en-US" smtClean="0"/>
              <a:t>‹#›</a:t>
            </a:fld>
            <a:endParaRPr lang="en-US" dirty="0"/>
          </a:p>
        </p:txBody>
      </p:sp>
    </p:spTree>
    <p:extLst>
      <p:ext uri="{BB962C8B-B14F-4D97-AF65-F5344CB8AC3E}">
        <p14:creationId xmlns:p14="http://schemas.microsoft.com/office/powerpoint/2010/main" val="334539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C0B081-2472-9BDC-0BB7-CF69D36DF7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9F481E-363B-E26E-C817-2B88B9C98B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D79FC-3905-741D-F5E8-18F66AEF5367}"/>
              </a:ext>
            </a:extLst>
          </p:cNvPr>
          <p:cNvSpPr>
            <a:spLocks noGrp="1"/>
          </p:cNvSpPr>
          <p:nvPr>
            <p:ph type="dt" sz="half" idx="10"/>
          </p:nvPr>
        </p:nvSpPr>
        <p:spPr/>
        <p:txBody>
          <a:bodyPr/>
          <a:lstStyle/>
          <a:p>
            <a:fld id="{AC81108F-C372-40D4-9A4B-EFD8FC95B2FE}" type="datetimeFigureOut">
              <a:rPr lang="en-US" smtClean="0"/>
              <a:t>3/11/2024</a:t>
            </a:fld>
            <a:endParaRPr lang="en-US" dirty="0"/>
          </a:p>
        </p:txBody>
      </p:sp>
      <p:sp>
        <p:nvSpPr>
          <p:cNvPr id="5" name="Footer Placeholder 4">
            <a:extLst>
              <a:ext uri="{FF2B5EF4-FFF2-40B4-BE49-F238E27FC236}">
                <a16:creationId xmlns:a16="http://schemas.microsoft.com/office/drawing/2014/main" id="{84308B15-A8A9-6FD7-E91A-A6B6A12C36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AF10EA-07CA-EFB0-91D4-79CCDC62C6F8}"/>
              </a:ext>
            </a:extLst>
          </p:cNvPr>
          <p:cNvSpPr>
            <a:spLocks noGrp="1"/>
          </p:cNvSpPr>
          <p:nvPr>
            <p:ph type="sldNum" sz="quarter" idx="12"/>
          </p:nvPr>
        </p:nvSpPr>
        <p:spPr/>
        <p:txBody>
          <a:bodyPr/>
          <a:lstStyle/>
          <a:p>
            <a:fld id="{84083CB5-5ECE-42FC-8475-FC770C64E8C0}" type="slidenum">
              <a:rPr lang="en-US" smtClean="0"/>
              <a:t>‹#›</a:t>
            </a:fld>
            <a:endParaRPr lang="en-US" dirty="0"/>
          </a:p>
        </p:txBody>
      </p:sp>
    </p:spTree>
    <p:extLst>
      <p:ext uri="{BB962C8B-B14F-4D97-AF65-F5344CB8AC3E}">
        <p14:creationId xmlns:p14="http://schemas.microsoft.com/office/powerpoint/2010/main" val="2252282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A8E3-FD1F-FB8F-1253-671AFAD74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25CF8-09A7-2081-D69B-3900C01C2E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ED88D4-37F1-A62D-08BD-139C13717C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1C6D26-9A62-3719-5FD1-2A690A4E1467}"/>
              </a:ext>
            </a:extLst>
          </p:cNvPr>
          <p:cNvSpPr>
            <a:spLocks noGrp="1"/>
          </p:cNvSpPr>
          <p:nvPr>
            <p:ph type="dt" sz="half" idx="10"/>
          </p:nvPr>
        </p:nvSpPr>
        <p:spPr/>
        <p:txBody>
          <a:bodyPr/>
          <a:lstStyle/>
          <a:p>
            <a:fld id="{F7C0227F-DF5E-4231-8E0D-08367A0C916A}" type="datetimeFigureOut">
              <a:rPr lang="en-US" smtClean="0"/>
              <a:t>3/11/2024</a:t>
            </a:fld>
            <a:endParaRPr lang="en-US"/>
          </a:p>
        </p:txBody>
      </p:sp>
      <p:sp>
        <p:nvSpPr>
          <p:cNvPr id="6" name="Footer Placeholder 5">
            <a:extLst>
              <a:ext uri="{FF2B5EF4-FFF2-40B4-BE49-F238E27FC236}">
                <a16:creationId xmlns:a16="http://schemas.microsoft.com/office/drawing/2014/main" id="{32AA1E80-557B-DB69-49EB-D0BF9D36A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CD75A-4A94-3EB0-8FC6-96E79407536A}"/>
              </a:ext>
            </a:extLst>
          </p:cNvPr>
          <p:cNvSpPr>
            <a:spLocks noGrp="1"/>
          </p:cNvSpPr>
          <p:nvPr>
            <p:ph type="sldNum" sz="quarter" idx="12"/>
          </p:nvPr>
        </p:nvSpPr>
        <p:spPr/>
        <p:txBody>
          <a:bodyPr/>
          <a:lstStyle/>
          <a:p>
            <a:fld id="{A0B9BA47-7F33-4119-B239-528D5AE698FB}" type="slidenum">
              <a:rPr lang="en-US" smtClean="0"/>
              <a:t>‹#›</a:t>
            </a:fld>
            <a:endParaRPr lang="en-US"/>
          </a:p>
        </p:txBody>
      </p:sp>
    </p:spTree>
    <p:extLst>
      <p:ext uri="{BB962C8B-B14F-4D97-AF65-F5344CB8AC3E}">
        <p14:creationId xmlns:p14="http://schemas.microsoft.com/office/powerpoint/2010/main" val="2280144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Our Team Page 03">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6957311" y="0"/>
            <a:ext cx="5234689" cy="6875463"/>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r>
              <a:rPr lang="en-US" dirty="0"/>
              <a:t>Replace Image &amp; Send To Back</a:t>
            </a:r>
          </a:p>
          <a:p>
            <a:endParaRPr lang="en-US" dirty="0"/>
          </a:p>
        </p:txBody>
      </p:sp>
      <p:sp>
        <p:nvSpPr>
          <p:cNvPr id="17" name="Picture Placeholder 16"/>
          <p:cNvSpPr>
            <a:spLocks noGrp="1"/>
          </p:cNvSpPr>
          <p:nvPr>
            <p:ph type="pic" sz="quarter" idx="13"/>
          </p:nvPr>
        </p:nvSpPr>
        <p:spPr>
          <a:xfrm>
            <a:off x="8942166" y="660834"/>
            <a:ext cx="1058817" cy="1058429"/>
          </a:xfrm>
          <a:custGeom>
            <a:avLst/>
            <a:gdLst>
              <a:gd name="connsiteX0" fmla="*/ 529408 w 1058817"/>
              <a:gd name="connsiteY0" fmla="*/ 0 h 1058429"/>
              <a:gd name="connsiteX1" fmla="*/ 1058817 w 1058817"/>
              <a:gd name="connsiteY1" fmla="*/ 529409 h 1058429"/>
              <a:gd name="connsiteX2" fmla="*/ 636103 w 1058817"/>
              <a:gd name="connsiteY2" fmla="*/ 1048062 h 1058429"/>
              <a:gd name="connsiteX3" fmla="*/ 533267 w 1058817"/>
              <a:gd name="connsiteY3" fmla="*/ 1058429 h 1058429"/>
              <a:gd name="connsiteX4" fmla="*/ 525549 w 1058817"/>
              <a:gd name="connsiteY4" fmla="*/ 1058429 h 1058429"/>
              <a:gd name="connsiteX5" fmla="*/ 422713 w 1058817"/>
              <a:gd name="connsiteY5" fmla="*/ 1048062 h 1058429"/>
              <a:gd name="connsiteX6" fmla="*/ 10755 w 1058817"/>
              <a:gd name="connsiteY6" fmla="*/ 636104 h 1058429"/>
              <a:gd name="connsiteX7" fmla="*/ 0 w 1058817"/>
              <a:gd name="connsiteY7" fmla="*/ 529419 h 1058429"/>
              <a:gd name="connsiteX8" fmla="*/ 0 w 1058817"/>
              <a:gd name="connsiteY8" fmla="*/ 529399 h 1058429"/>
              <a:gd name="connsiteX9" fmla="*/ 10755 w 1058817"/>
              <a:gd name="connsiteY9" fmla="*/ 422715 h 1058429"/>
              <a:gd name="connsiteX10" fmla="*/ 529408 w 1058817"/>
              <a:gd name="connsiteY10" fmla="*/ 0 h 105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8817" h="1058429">
                <a:moveTo>
                  <a:pt x="529408" y="0"/>
                </a:moveTo>
                <a:cubicBezTo>
                  <a:pt x="821793" y="0"/>
                  <a:pt x="1058817" y="237024"/>
                  <a:pt x="1058817" y="529409"/>
                </a:cubicBezTo>
                <a:cubicBezTo>
                  <a:pt x="1058817" y="785246"/>
                  <a:pt x="877346" y="998697"/>
                  <a:pt x="636103" y="1048062"/>
                </a:cubicBezTo>
                <a:lnTo>
                  <a:pt x="533267" y="1058429"/>
                </a:lnTo>
                <a:lnTo>
                  <a:pt x="525549" y="1058429"/>
                </a:lnTo>
                <a:lnTo>
                  <a:pt x="422713" y="1048062"/>
                </a:lnTo>
                <a:cubicBezTo>
                  <a:pt x="215934" y="1005749"/>
                  <a:pt x="53068" y="842883"/>
                  <a:pt x="10755" y="636104"/>
                </a:cubicBezTo>
                <a:lnTo>
                  <a:pt x="0" y="529419"/>
                </a:lnTo>
                <a:lnTo>
                  <a:pt x="0" y="529399"/>
                </a:lnTo>
                <a:lnTo>
                  <a:pt x="10755" y="422715"/>
                </a:lnTo>
                <a:cubicBezTo>
                  <a:pt x="60120" y="181472"/>
                  <a:pt x="273571" y="0"/>
                  <a:pt x="529408" y="0"/>
                </a:cubicBezTo>
                <a:close/>
              </a:path>
            </a:pathLst>
          </a:custGeom>
        </p:spPr>
        <p:txBody>
          <a:bodyPr wrap="square">
            <a:noAutofit/>
          </a:bodyPr>
          <a:lstStyle>
            <a:lvl1pPr>
              <a:defRPr sz="1500"/>
            </a:lvl1pPr>
          </a:lstStyle>
          <a:p>
            <a:endParaRPr lang="en-US" dirty="0"/>
          </a:p>
        </p:txBody>
      </p:sp>
      <p:sp>
        <p:nvSpPr>
          <p:cNvPr id="14" name="Picture Placeholder 13"/>
          <p:cNvSpPr>
            <a:spLocks noGrp="1"/>
          </p:cNvSpPr>
          <p:nvPr>
            <p:ph type="pic" sz="quarter" idx="12"/>
          </p:nvPr>
        </p:nvSpPr>
        <p:spPr>
          <a:xfrm>
            <a:off x="8942164" y="3828378"/>
            <a:ext cx="1058818" cy="1058818"/>
          </a:xfrm>
          <a:custGeom>
            <a:avLst/>
            <a:gdLst>
              <a:gd name="connsiteX0" fmla="*/ 529409 w 1058818"/>
              <a:gd name="connsiteY0" fmla="*/ 0 h 1058818"/>
              <a:gd name="connsiteX1" fmla="*/ 1058818 w 1058818"/>
              <a:gd name="connsiteY1" fmla="*/ 529409 h 1058818"/>
              <a:gd name="connsiteX2" fmla="*/ 529409 w 1058818"/>
              <a:gd name="connsiteY2" fmla="*/ 1058818 h 1058818"/>
              <a:gd name="connsiteX3" fmla="*/ 0 w 1058818"/>
              <a:gd name="connsiteY3" fmla="*/ 529409 h 1058818"/>
              <a:gd name="connsiteX4" fmla="*/ 529409 w 1058818"/>
              <a:gd name="connsiteY4" fmla="*/ 0 h 1058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818" h="1058818">
                <a:moveTo>
                  <a:pt x="529409" y="0"/>
                </a:moveTo>
                <a:cubicBezTo>
                  <a:pt x="821794" y="0"/>
                  <a:pt x="1058818" y="237024"/>
                  <a:pt x="1058818" y="529409"/>
                </a:cubicBezTo>
                <a:cubicBezTo>
                  <a:pt x="1058818" y="821794"/>
                  <a:pt x="821794" y="1058818"/>
                  <a:pt x="529409" y="1058818"/>
                </a:cubicBezTo>
                <a:cubicBezTo>
                  <a:pt x="237024" y="1058818"/>
                  <a:pt x="0" y="821794"/>
                  <a:pt x="0" y="529409"/>
                </a:cubicBezTo>
                <a:cubicBezTo>
                  <a:pt x="0" y="237024"/>
                  <a:pt x="237024" y="0"/>
                  <a:pt x="529409" y="0"/>
                </a:cubicBezTo>
                <a:close/>
              </a:path>
            </a:pathLst>
          </a:custGeom>
        </p:spPr>
        <p:txBody>
          <a:bodyPr wrap="square">
            <a:noAutofit/>
          </a:bodyPr>
          <a:lstStyle>
            <a:lvl1pPr>
              <a:defRPr sz="1500"/>
            </a:lvl1pPr>
          </a:lstStyle>
          <a:p>
            <a:endParaRPr lang="en-US" dirty="0"/>
          </a:p>
        </p:txBody>
      </p:sp>
      <p:sp>
        <p:nvSpPr>
          <p:cNvPr id="11" name="Picture Placeholder 10"/>
          <p:cNvSpPr>
            <a:spLocks noGrp="1"/>
          </p:cNvSpPr>
          <p:nvPr>
            <p:ph type="pic" sz="quarter" idx="11"/>
          </p:nvPr>
        </p:nvSpPr>
        <p:spPr>
          <a:xfrm>
            <a:off x="6205381" y="2202282"/>
            <a:ext cx="1057332" cy="1060303"/>
          </a:xfrm>
          <a:custGeom>
            <a:avLst/>
            <a:gdLst>
              <a:gd name="connsiteX0" fmla="*/ 528667 w 1057332"/>
              <a:gd name="connsiteY0" fmla="*/ 0 h 1060303"/>
              <a:gd name="connsiteX1" fmla="*/ 1046594 w 1057332"/>
              <a:gd name="connsiteY1" fmla="*/ 423308 h 1060303"/>
              <a:gd name="connsiteX2" fmla="*/ 1057332 w 1057332"/>
              <a:gd name="connsiteY2" fmla="*/ 530132 h 1060303"/>
              <a:gd name="connsiteX3" fmla="*/ 1057332 w 1057332"/>
              <a:gd name="connsiteY3" fmla="*/ 530172 h 1060303"/>
              <a:gd name="connsiteX4" fmla="*/ 1046594 w 1057332"/>
              <a:gd name="connsiteY4" fmla="*/ 636996 h 1060303"/>
              <a:gd name="connsiteX5" fmla="*/ 635212 w 1057332"/>
              <a:gd name="connsiteY5" fmla="*/ 1049533 h 1060303"/>
              <a:gd name="connsiteX6" fmla="*/ 528677 w 1057332"/>
              <a:gd name="connsiteY6" fmla="*/ 1060303 h 1060303"/>
              <a:gd name="connsiteX7" fmla="*/ 528657 w 1057332"/>
              <a:gd name="connsiteY7" fmla="*/ 1060303 h 1060303"/>
              <a:gd name="connsiteX8" fmla="*/ 422122 w 1057332"/>
              <a:gd name="connsiteY8" fmla="*/ 1049533 h 1060303"/>
              <a:gd name="connsiteX9" fmla="*/ 0 w 1057332"/>
              <a:gd name="connsiteY9" fmla="*/ 530152 h 1060303"/>
              <a:gd name="connsiteX10" fmla="*/ 528667 w 1057332"/>
              <a:gd name="connsiteY10" fmla="*/ 0 h 10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7332" h="1060303">
                <a:moveTo>
                  <a:pt x="528667" y="0"/>
                </a:moveTo>
                <a:cubicBezTo>
                  <a:pt x="784145" y="0"/>
                  <a:pt x="997297" y="181727"/>
                  <a:pt x="1046594" y="423308"/>
                </a:cubicBezTo>
                <a:lnTo>
                  <a:pt x="1057332" y="530132"/>
                </a:lnTo>
                <a:lnTo>
                  <a:pt x="1057332" y="530172"/>
                </a:lnTo>
                <a:lnTo>
                  <a:pt x="1046594" y="636996"/>
                </a:lnTo>
                <a:cubicBezTo>
                  <a:pt x="1004340" y="844066"/>
                  <a:pt x="841702" y="1007161"/>
                  <a:pt x="635212" y="1049533"/>
                </a:cubicBezTo>
                <a:lnTo>
                  <a:pt x="528677" y="1060303"/>
                </a:lnTo>
                <a:lnTo>
                  <a:pt x="528657" y="1060303"/>
                </a:lnTo>
                <a:lnTo>
                  <a:pt x="422122" y="1049533"/>
                </a:lnTo>
                <a:cubicBezTo>
                  <a:pt x="181218" y="1000099"/>
                  <a:pt x="0" y="786348"/>
                  <a:pt x="0" y="530152"/>
                </a:cubicBezTo>
                <a:cubicBezTo>
                  <a:pt x="0" y="237357"/>
                  <a:pt x="236692" y="0"/>
                  <a:pt x="528667" y="0"/>
                </a:cubicBezTo>
                <a:close/>
              </a:path>
            </a:pathLst>
          </a:custGeom>
        </p:spPr>
        <p:txBody>
          <a:bodyPr wrap="square">
            <a:noAutofit/>
          </a:bodyPr>
          <a:lstStyle>
            <a:lvl1pPr>
              <a:defRPr sz="1500"/>
            </a:lvl1pPr>
          </a:lstStyle>
          <a:p>
            <a:endParaRPr lang="en-US" dirty="0"/>
          </a:p>
        </p:txBody>
      </p:sp>
    </p:spTree>
    <p:extLst>
      <p:ext uri="{BB962C8B-B14F-4D97-AF65-F5344CB8AC3E}">
        <p14:creationId xmlns:p14="http://schemas.microsoft.com/office/powerpoint/2010/main" val="2972360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268-5CF2-4CBD-6334-5DFE711AC6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AB6D3E-DECE-B01D-457D-834AF1F404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B8D52E-02E1-115D-FB3A-BD31F5BBC1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275E90-241B-C0F5-FBF1-7158B8B060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4E2AE-0043-CA75-C083-623ABC9DB0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0727D6-3D5D-3CFE-04E5-0D0159E80A27}"/>
              </a:ext>
            </a:extLst>
          </p:cNvPr>
          <p:cNvSpPr>
            <a:spLocks noGrp="1"/>
          </p:cNvSpPr>
          <p:nvPr>
            <p:ph type="dt" sz="half" idx="10"/>
          </p:nvPr>
        </p:nvSpPr>
        <p:spPr/>
        <p:txBody>
          <a:bodyPr/>
          <a:lstStyle/>
          <a:p>
            <a:fld id="{F7C0227F-DF5E-4231-8E0D-08367A0C916A}" type="datetimeFigureOut">
              <a:rPr lang="en-US" smtClean="0"/>
              <a:t>3/11/2024</a:t>
            </a:fld>
            <a:endParaRPr lang="en-US"/>
          </a:p>
        </p:txBody>
      </p:sp>
      <p:sp>
        <p:nvSpPr>
          <p:cNvPr id="8" name="Footer Placeholder 7">
            <a:extLst>
              <a:ext uri="{FF2B5EF4-FFF2-40B4-BE49-F238E27FC236}">
                <a16:creationId xmlns:a16="http://schemas.microsoft.com/office/drawing/2014/main" id="{3CE58987-D512-29A6-DEBC-15BF559132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89CBF0-55EF-A994-2BAC-B4813E0813D1}"/>
              </a:ext>
            </a:extLst>
          </p:cNvPr>
          <p:cNvSpPr>
            <a:spLocks noGrp="1"/>
          </p:cNvSpPr>
          <p:nvPr>
            <p:ph type="sldNum" sz="quarter" idx="12"/>
          </p:nvPr>
        </p:nvSpPr>
        <p:spPr/>
        <p:txBody>
          <a:bodyPr/>
          <a:lstStyle/>
          <a:p>
            <a:fld id="{A0B9BA47-7F33-4119-B239-528D5AE698FB}" type="slidenum">
              <a:rPr lang="en-US" smtClean="0"/>
              <a:t>‹#›</a:t>
            </a:fld>
            <a:endParaRPr lang="en-US"/>
          </a:p>
        </p:txBody>
      </p:sp>
    </p:spTree>
    <p:extLst>
      <p:ext uri="{BB962C8B-B14F-4D97-AF65-F5344CB8AC3E}">
        <p14:creationId xmlns:p14="http://schemas.microsoft.com/office/powerpoint/2010/main" val="3873765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61B37-9429-1BD7-29AD-D576FAC1E0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989007-4BD4-4A5C-9D2B-2CC0F87778EA}"/>
              </a:ext>
            </a:extLst>
          </p:cNvPr>
          <p:cNvSpPr>
            <a:spLocks noGrp="1"/>
          </p:cNvSpPr>
          <p:nvPr>
            <p:ph type="dt" sz="half" idx="10"/>
          </p:nvPr>
        </p:nvSpPr>
        <p:spPr/>
        <p:txBody>
          <a:bodyPr/>
          <a:lstStyle/>
          <a:p>
            <a:fld id="{F7C0227F-DF5E-4231-8E0D-08367A0C916A}" type="datetimeFigureOut">
              <a:rPr lang="en-US" smtClean="0"/>
              <a:t>3/11/2024</a:t>
            </a:fld>
            <a:endParaRPr lang="en-US"/>
          </a:p>
        </p:txBody>
      </p:sp>
      <p:sp>
        <p:nvSpPr>
          <p:cNvPr id="4" name="Footer Placeholder 3">
            <a:extLst>
              <a:ext uri="{FF2B5EF4-FFF2-40B4-BE49-F238E27FC236}">
                <a16:creationId xmlns:a16="http://schemas.microsoft.com/office/drawing/2014/main" id="{6D92C829-BB43-8504-54EA-8FE6F65C1B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8957BD-6763-8DEF-6C0D-8708269F7DD1}"/>
              </a:ext>
            </a:extLst>
          </p:cNvPr>
          <p:cNvSpPr>
            <a:spLocks noGrp="1"/>
          </p:cNvSpPr>
          <p:nvPr>
            <p:ph type="sldNum" sz="quarter" idx="12"/>
          </p:nvPr>
        </p:nvSpPr>
        <p:spPr/>
        <p:txBody>
          <a:bodyPr/>
          <a:lstStyle/>
          <a:p>
            <a:fld id="{A0B9BA47-7F33-4119-B239-528D5AE698FB}" type="slidenum">
              <a:rPr lang="en-US" smtClean="0"/>
              <a:t>‹#›</a:t>
            </a:fld>
            <a:endParaRPr lang="en-US"/>
          </a:p>
        </p:txBody>
      </p:sp>
    </p:spTree>
    <p:extLst>
      <p:ext uri="{BB962C8B-B14F-4D97-AF65-F5344CB8AC3E}">
        <p14:creationId xmlns:p14="http://schemas.microsoft.com/office/powerpoint/2010/main" val="372618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B09F01-E4CD-6B73-C5A5-9F352B2A4F9D}"/>
              </a:ext>
            </a:extLst>
          </p:cNvPr>
          <p:cNvSpPr>
            <a:spLocks noGrp="1"/>
          </p:cNvSpPr>
          <p:nvPr>
            <p:ph type="dt" sz="half" idx="10"/>
          </p:nvPr>
        </p:nvSpPr>
        <p:spPr/>
        <p:txBody>
          <a:bodyPr/>
          <a:lstStyle/>
          <a:p>
            <a:fld id="{F7C0227F-DF5E-4231-8E0D-08367A0C916A}" type="datetimeFigureOut">
              <a:rPr lang="en-US" smtClean="0"/>
              <a:t>3/11/2024</a:t>
            </a:fld>
            <a:endParaRPr lang="en-US"/>
          </a:p>
        </p:txBody>
      </p:sp>
      <p:sp>
        <p:nvSpPr>
          <p:cNvPr id="3" name="Footer Placeholder 2">
            <a:extLst>
              <a:ext uri="{FF2B5EF4-FFF2-40B4-BE49-F238E27FC236}">
                <a16:creationId xmlns:a16="http://schemas.microsoft.com/office/drawing/2014/main" id="{8D396A7D-E09B-7DB0-D7A9-D1B99DD35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26D55C-03AC-BD54-F880-1DC2D0C4F9EC}"/>
              </a:ext>
            </a:extLst>
          </p:cNvPr>
          <p:cNvSpPr>
            <a:spLocks noGrp="1"/>
          </p:cNvSpPr>
          <p:nvPr>
            <p:ph type="sldNum" sz="quarter" idx="12"/>
          </p:nvPr>
        </p:nvSpPr>
        <p:spPr/>
        <p:txBody>
          <a:bodyPr/>
          <a:lstStyle/>
          <a:p>
            <a:fld id="{A0B9BA47-7F33-4119-B239-528D5AE698FB}" type="slidenum">
              <a:rPr lang="en-US" smtClean="0"/>
              <a:t>‹#›</a:t>
            </a:fld>
            <a:endParaRPr lang="en-US"/>
          </a:p>
        </p:txBody>
      </p:sp>
    </p:spTree>
    <p:extLst>
      <p:ext uri="{BB962C8B-B14F-4D97-AF65-F5344CB8AC3E}">
        <p14:creationId xmlns:p14="http://schemas.microsoft.com/office/powerpoint/2010/main" val="2017422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9746-CCDF-F07F-F7A0-C089CA78BE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B1D87D-2FC3-D9F5-5625-ABC90BAE36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1BBF5C-496E-6620-618D-C747212C65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6712A3-C37E-5518-CBC0-7C9E9763F361}"/>
              </a:ext>
            </a:extLst>
          </p:cNvPr>
          <p:cNvSpPr>
            <a:spLocks noGrp="1"/>
          </p:cNvSpPr>
          <p:nvPr>
            <p:ph type="dt" sz="half" idx="10"/>
          </p:nvPr>
        </p:nvSpPr>
        <p:spPr/>
        <p:txBody>
          <a:bodyPr/>
          <a:lstStyle/>
          <a:p>
            <a:fld id="{F7C0227F-DF5E-4231-8E0D-08367A0C916A}" type="datetimeFigureOut">
              <a:rPr lang="en-US" smtClean="0"/>
              <a:t>3/11/2024</a:t>
            </a:fld>
            <a:endParaRPr lang="en-US"/>
          </a:p>
        </p:txBody>
      </p:sp>
      <p:sp>
        <p:nvSpPr>
          <p:cNvPr id="6" name="Footer Placeholder 5">
            <a:extLst>
              <a:ext uri="{FF2B5EF4-FFF2-40B4-BE49-F238E27FC236}">
                <a16:creationId xmlns:a16="http://schemas.microsoft.com/office/drawing/2014/main" id="{5B3F304A-4934-0FEF-5B36-A26A15BD1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C5A72-E1A5-10FC-371A-D50CC34D11A5}"/>
              </a:ext>
            </a:extLst>
          </p:cNvPr>
          <p:cNvSpPr>
            <a:spLocks noGrp="1"/>
          </p:cNvSpPr>
          <p:nvPr>
            <p:ph type="sldNum" sz="quarter" idx="12"/>
          </p:nvPr>
        </p:nvSpPr>
        <p:spPr/>
        <p:txBody>
          <a:bodyPr/>
          <a:lstStyle/>
          <a:p>
            <a:fld id="{A0B9BA47-7F33-4119-B239-528D5AE698FB}" type="slidenum">
              <a:rPr lang="en-US" smtClean="0"/>
              <a:t>‹#›</a:t>
            </a:fld>
            <a:endParaRPr lang="en-US"/>
          </a:p>
        </p:txBody>
      </p:sp>
    </p:spTree>
    <p:extLst>
      <p:ext uri="{BB962C8B-B14F-4D97-AF65-F5344CB8AC3E}">
        <p14:creationId xmlns:p14="http://schemas.microsoft.com/office/powerpoint/2010/main" val="2415029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B78B-A7C1-BF2A-99BB-B9596B12C4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CA3D3-2065-1790-8AF4-47B704928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CEC923-52C1-526E-46FD-814A10E5CD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A6CAF-26C3-C742-C7C4-D395DB0CC31F}"/>
              </a:ext>
            </a:extLst>
          </p:cNvPr>
          <p:cNvSpPr>
            <a:spLocks noGrp="1"/>
          </p:cNvSpPr>
          <p:nvPr>
            <p:ph type="dt" sz="half" idx="10"/>
          </p:nvPr>
        </p:nvSpPr>
        <p:spPr/>
        <p:txBody>
          <a:bodyPr/>
          <a:lstStyle/>
          <a:p>
            <a:fld id="{F7C0227F-DF5E-4231-8E0D-08367A0C916A}" type="datetimeFigureOut">
              <a:rPr lang="en-US" smtClean="0"/>
              <a:t>3/11/2024</a:t>
            </a:fld>
            <a:endParaRPr lang="en-US"/>
          </a:p>
        </p:txBody>
      </p:sp>
      <p:sp>
        <p:nvSpPr>
          <p:cNvPr id="6" name="Footer Placeholder 5">
            <a:extLst>
              <a:ext uri="{FF2B5EF4-FFF2-40B4-BE49-F238E27FC236}">
                <a16:creationId xmlns:a16="http://schemas.microsoft.com/office/drawing/2014/main" id="{0CAF1E70-D042-1644-523B-3D47896A64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0E6601-E308-F2AF-9CE5-42B2B44CB306}"/>
              </a:ext>
            </a:extLst>
          </p:cNvPr>
          <p:cNvSpPr>
            <a:spLocks noGrp="1"/>
          </p:cNvSpPr>
          <p:nvPr>
            <p:ph type="sldNum" sz="quarter" idx="12"/>
          </p:nvPr>
        </p:nvSpPr>
        <p:spPr/>
        <p:txBody>
          <a:bodyPr/>
          <a:lstStyle/>
          <a:p>
            <a:fld id="{A0B9BA47-7F33-4119-B239-528D5AE698FB}" type="slidenum">
              <a:rPr lang="en-US" smtClean="0"/>
              <a:t>‹#›</a:t>
            </a:fld>
            <a:endParaRPr lang="en-US"/>
          </a:p>
        </p:txBody>
      </p:sp>
    </p:spTree>
    <p:extLst>
      <p:ext uri="{BB962C8B-B14F-4D97-AF65-F5344CB8AC3E}">
        <p14:creationId xmlns:p14="http://schemas.microsoft.com/office/powerpoint/2010/main" val="3733046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C82A6-A569-9DF8-D2C9-D63F6878B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A79634-EF1C-25E7-2047-8673089D21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B6B68-1CB3-6A66-E313-F0A2E6A4AB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0227F-DF5E-4231-8E0D-08367A0C916A}" type="datetimeFigureOut">
              <a:rPr lang="en-US" smtClean="0"/>
              <a:t>3/11/2024</a:t>
            </a:fld>
            <a:endParaRPr lang="en-US"/>
          </a:p>
        </p:txBody>
      </p:sp>
      <p:sp>
        <p:nvSpPr>
          <p:cNvPr id="5" name="Footer Placeholder 4">
            <a:extLst>
              <a:ext uri="{FF2B5EF4-FFF2-40B4-BE49-F238E27FC236}">
                <a16:creationId xmlns:a16="http://schemas.microsoft.com/office/drawing/2014/main" id="{47C0F813-3CE0-860C-E41F-EA72A9C90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3290EC-372E-329C-2A24-6D4F1A599D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9BA47-7F33-4119-B239-528D5AE698FB}" type="slidenum">
              <a:rPr lang="en-US" smtClean="0"/>
              <a:t>‹#›</a:t>
            </a:fld>
            <a:endParaRPr lang="en-US"/>
          </a:p>
        </p:txBody>
      </p:sp>
    </p:spTree>
    <p:extLst>
      <p:ext uri="{BB962C8B-B14F-4D97-AF65-F5344CB8AC3E}">
        <p14:creationId xmlns:p14="http://schemas.microsoft.com/office/powerpoint/2010/main" val="266195069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61" r:id="rId12"/>
    <p:sldLayoutId id="2147483662" r:id="rId13"/>
    <p:sldLayoutId id="2147483663" r:id="rId14"/>
    <p:sldLayoutId id="2147483664" r:id="rId15"/>
    <p:sldLayoutId id="2147483665"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BD7037-CFEB-4C46-950F-FA78D0979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04D65D-980A-417A-A0BC-58283D2686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2288A-5A92-4199-AF2B-8052B36B8C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4CA88-B4E6-4017-871B-F1C56BDFCE09}" type="datetimeFigureOut">
              <a:rPr lang="en-US" smtClean="0"/>
              <a:t>3/11/2024</a:t>
            </a:fld>
            <a:endParaRPr lang="en-US"/>
          </a:p>
        </p:txBody>
      </p:sp>
      <p:sp>
        <p:nvSpPr>
          <p:cNvPr id="5" name="Footer Placeholder 4">
            <a:extLst>
              <a:ext uri="{FF2B5EF4-FFF2-40B4-BE49-F238E27FC236}">
                <a16:creationId xmlns:a16="http://schemas.microsoft.com/office/drawing/2014/main" id="{00C06C87-340A-4AF3-8ACC-093DB429A3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DB430B-79A5-4F76-9C74-D958279746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969F1-97D5-4F3C-A03B-95ECB1BF1299}" type="slidenum">
              <a:rPr lang="en-US" smtClean="0"/>
              <a:t>‹#›</a:t>
            </a:fld>
            <a:endParaRPr lang="en-US"/>
          </a:p>
        </p:txBody>
      </p:sp>
    </p:spTree>
    <p:extLst>
      <p:ext uri="{BB962C8B-B14F-4D97-AF65-F5344CB8AC3E}">
        <p14:creationId xmlns:p14="http://schemas.microsoft.com/office/powerpoint/2010/main" val="219566292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86D353-C6AE-FB32-859C-F2A432880A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8EA407-2597-0F06-1422-249056DCC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2B065-2F87-0A41-5BD4-8D9E8757DC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81108F-C372-40D4-9A4B-EFD8FC95B2FE}" type="datetimeFigureOut">
              <a:rPr lang="en-US" smtClean="0"/>
              <a:t>3/11/2024</a:t>
            </a:fld>
            <a:endParaRPr lang="en-US" dirty="0"/>
          </a:p>
        </p:txBody>
      </p:sp>
      <p:sp>
        <p:nvSpPr>
          <p:cNvPr id="5" name="Footer Placeholder 4">
            <a:extLst>
              <a:ext uri="{FF2B5EF4-FFF2-40B4-BE49-F238E27FC236}">
                <a16:creationId xmlns:a16="http://schemas.microsoft.com/office/drawing/2014/main" id="{99A0240E-7F61-8E91-BA27-2DDA1988B7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91A9481B-9DFF-DD7B-9E30-001B59BEFC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083CB5-5ECE-42FC-8475-FC770C64E8C0}" type="slidenum">
              <a:rPr lang="en-US" smtClean="0"/>
              <a:t>‹#›</a:t>
            </a:fld>
            <a:endParaRPr lang="en-US" dirty="0"/>
          </a:p>
        </p:txBody>
      </p:sp>
    </p:spTree>
    <p:extLst>
      <p:ext uri="{BB962C8B-B14F-4D97-AF65-F5344CB8AC3E}">
        <p14:creationId xmlns:p14="http://schemas.microsoft.com/office/powerpoint/2010/main" val="1787996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hyperlink" Target="file:///C:\Users\enybe%20diaz\Desktop\OneDrive%20-%20International%20Trade%20Administration\Appalachian%20REC\events\hardwoods%20webinar\power%20points\Sample%20Genesis%20Lumber%20PPL.pdf" TargetMode="External"/><Relationship Id="rId3" Type="http://schemas.openxmlformats.org/officeDocument/2006/relationships/hyperlink" Target="https://www.maztermaderas.com/" TargetMode="External"/><Relationship Id="rId7" Type="http://schemas.openxmlformats.org/officeDocument/2006/relationships/hyperlink" Target="mailto:www.caintra.org.mx/en" TargetMode="External"/><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hyperlink" Target="mailto:canainma.com.mx" TargetMode="External"/><Relationship Id="rId5" Type="http://schemas.openxmlformats.org/officeDocument/2006/relationships/hyperlink" Target="mailto:www.imexfor.com" TargetMode="External"/><Relationship Id="rId4" Type="http://schemas.openxmlformats.org/officeDocument/2006/relationships/hyperlink" Target="mailto:www.maztermaderas.com/contacto/mailto:info@.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4.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hyperlink" Target="https://www.trade.gov/data-visualization/export-management-company-emc-directory" TargetMode="Externa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hyperlink" Target="https://www.trade.gov/rural-training" TargetMode="External"/><Relationship Id="rId2"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hyperlink" Target="https://www.trade.gov/rural-voices" TargetMode="External"/><Relationship Id="rId5" Type="http://schemas.openxmlformats.org/officeDocument/2006/relationships/hyperlink" Target="https://www.trade.gov/rural-successes" TargetMode="External"/><Relationship Id="rId4" Type="http://schemas.openxmlformats.org/officeDocument/2006/relationships/hyperlink" Target="https://www.trade.gov/raise"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7.jpeg"/><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hyperlink" Target="mailto:Leslie.Drake@trade.gov" TargetMode="External"/><Relationship Id="rId4" Type="http://schemas.openxmlformats.org/officeDocument/2006/relationships/hyperlink" Target="http://trade.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A3B5A5AE-EFB8-44EB-8F06-EB06067D340A}"/>
              </a:ext>
            </a:extLst>
          </p:cNvPr>
          <p:cNvSpPr/>
          <p:nvPr/>
        </p:nvSpPr>
        <p:spPr>
          <a:xfrm flipH="1" flipV="1">
            <a:off x="6596113" y="0"/>
            <a:ext cx="5595887" cy="5637323"/>
          </a:xfrm>
          <a:prstGeom prst="r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ight Triangle 11">
            <a:extLst>
              <a:ext uri="{FF2B5EF4-FFF2-40B4-BE49-F238E27FC236}">
                <a16:creationId xmlns:a16="http://schemas.microsoft.com/office/drawing/2014/main" id="{ED9F2141-BB36-4569-A109-3B3AB8D66094}"/>
              </a:ext>
            </a:extLst>
          </p:cNvPr>
          <p:cNvSpPr/>
          <p:nvPr/>
        </p:nvSpPr>
        <p:spPr>
          <a:xfrm flipH="1" flipV="1">
            <a:off x="5595888" y="0"/>
            <a:ext cx="6596104" cy="6862171"/>
          </a:xfrm>
          <a:prstGeom prst="rtTriangle">
            <a:avLst/>
          </a:pr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descr="Graphical user interface, text&#10;&#10;Description automatically generated">
            <a:extLst>
              <a:ext uri="{FF2B5EF4-FFF2-40B4-BE49-F238E27FC236}">
                <a16:creationId xmlns:a16="http://schemas.microsoft.com/office/drawing/2014/main" id="{50C30E0F-5385-49A5-957C-92F1D51315C5}"/>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360622" y="233966"/>
            <a:ext cx="2474891" cy="986711"/>
          </a:xfrm>
          <a:prstGeom prst="rect">
            <a:avLst/>
          </a:prstGeom>
        </p:spPr>
      </p:pic>
      <p:sp>
        <p:nvSpPr>
          <p:cNvPr id="9" name="Rectangle 8">
            <a:extLst>
              <a:ext uri="{FF2B5EF4-FFF2-40B4-BE49-F238E27FC236}">
                <a16:creationId xmlns:a16="http://schemas.microsoft.com/office/drawing/2014/main" id="{CE002A0D-A021-D66B-8985-71CFEF46E7BD}"/>
              </a:ext>
            </a:extLst>
          </p:cNvPr>
          <p:cNvSpPr/>
          <p:nvPr/>
        </p:nvSpPr>
        <p:spPr>
          <a:xfrm>
            <a:off x="-114512" y="6155977"/>
            <a:ext cx="10293411" cy="702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t>U.S. Department of Commerce  |  International Trade Administration  |  U.S. Commercial Service</a:t>
            </a:r>
          </a:p>
        </p:txBody>
      </p:sp>
      <p:sp>
        <p:nvSpPr>
          <p:cNvPr id="10" name="TextBox 9">
            <a:extLst>
              <a:ext uri="{FF2B5EF4-FFF2-40B4-BE49-F238E27FC236}">
                <a16:creationId xmlns:a16="http://schemas.microsoft.com/office/drawing/2014/main" id="{ADA04A3B-5F14-7DD2-1FED-9EE3F337D9D6}"/>
              </a:ext>
            </a:extLst>
          </p:cNvPr>
          <p:cNvSpPr txBox="1"/>
          <p:nvPr/>
        </p:nvSpPr>
        <p:spPr>
          <a:xfrm>
            <a:off x="2766993" y="4466873"/>
            <a:ext cx="565777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b="1">
                <a:solidFill>
                  <a:srgbClr val="FFFFFF"/>
                </a:solidFill>
                <a:latin typeface="Arial"/>
                <a:ea typeface="Arial"/>
                <a:cs typeface="Arial"/>
                <a:sym typeface="Arial"/>
              </a:defRPr>
            </a:pPr>
            <a:r>
              <a:rPr kumimoji="0" lang="en-US" sz="2000" b="1" i="0" u="none" strike="noStrike" kern="1200" cap="none" spc="0" normalizeH="0" baseline="0" noProof="0">
                <a:ln>
                  <a:noFill/>
                </a:ln>
                <a:solidFill>
                  <a:srgbClr val="4472C4">
                    <a:lumMod val="75000"/>
                  </a:srgbClr>
                </a:solidFill>
                <a:effectLst/>
                <a:uLnTx/>
                <a:uFillTx/>
                <a:latin typeface="Arial"/>
                <a:cs typeface="Arial"/>
                <a:sym typeface="Arial"/>
              </a:rPr>
              <a:t>March 12, 2024</a:t>
            </a:r>
          </a:p>
        </p:txBody>
      </p:sp>
      <p:sp>
        <p:nvSpPr>
          <p:cNvPr id="11" name="TextBox 10">
            <a:extLst>
              <a:ext uri="{FF2B5EF4-FFF2-40B4-BE49-F238E27FC236}">
                <a16:creationId xmlns:a16="http://schemas.microsoft.com/office/drawing/2014/main" id="{CA7D0DEA-EEB3-BD2A-2326-081925DB297D}"/>
              </a:ext>
            </a:extLst>
          </p:cNvPr>
          <p:cNvSpPr txBox="1"/>
          <p:nvPr/>
        </p:nvSpPr>
        <p:spPr>
          <a:xfrm>
            <a:off x="1210689" y="3281484"/>
            <a:ext cx="8770377" cy="1200329"/>
          </a:xfrm>
          <a:prstGeom prst="rect">
            <a:avLst/>
          </a:prstGeom>
          <a:noFill/>
        </p:spPr>
        <p:txBody>
          <a:bodyPr wrap="square" lIns="91440" tIns="45720" rIns="91440" bIns="45720" anchor="t">
            <a:spAutoFit/>
          </a:bodyPr>
          <a:lstStyle/>
          <a:p>
            <a:pPr algn="ctr">
              <a:defRPr/>
            </a:pPr>
            <a:r>
              <a:rPr lang="en-US" sz="3600" b="1">
                <a:solidFill>
                  <a:srgbClr val="002060"/>
                </a:solidFill>
                <a:latin typeface="Arial"/>
                <a:cs typeface="Times New Roman"/>
              </a:rPr>
              <a:t>Building Capacity to Support Business Development Across Appalachia </a:t>
            </a:r>
            <a:endParaRPr lang="en-US"/>
          </a:p>
        </p:txBody>
      </p:sp>
      <p:pic>
        <p:nvPicPr>
          <p:cNvPr id="14" name="Picture 13" descr="A black and blue text with a red stripe&#10;&#10;Description automatically generated">
            <a:extLst>
              <a:ext uri="{FF2B5EF4-FFF2-40B4-BE49-F238E27FC236}">
                <a16:creationId xmlns:a16="http://schemas.microsoft.com/office/drawing/2014/main" id="{37191BAE-4079-52D4-8045-58A72C223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215" y="5126310"/>
            <a:ext cx="3657327" cy="1022025"/>
          </a:xfrm>
          <a:prstGeom prst="rect">
            <a:avLst/>
          </a:prstGeom>
        </p:spPr>
      </p:pic>
    </p:spTree>
    <p:extLst>
      <p:ext uri="{BB962C8B-B14F-4D97-AF65-F5344CB8AC3E}">
        <p14:creationId xmlns:p14="http://schemas.microsoft.com/office/powerpoint/2010/main" val="2864707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28D0B60-6D8E-48E3-89F2-C2DC8508266E}"/>
              </a:ext>
            </a:extLst>
          </p:cNvPr>
          <p:cNvGrpSpPr/>
          <p:nvPr/>
        </p:nvGrpSpPr>
        <p:grpSpPr>
          <a:xfrm>
            <a:off x="4801228" y="671098"/>
            <a:ext cx="6983751" cy="4963353"/>
            <a:chOff x="4588778" y="1580200"/>
            <a:chExt cx="6983751" cy="4963353"/>
          </a:xfrm>
        </p:grpSpPr>
        <p:pic>
          <p:nvPicPr>
            <p:cNvPr id="18" name="Picture 17">
              <a:extLst>
                <a:ext uri="{FF2B5EF4-FFF2-40B4-BE49-F238E27FC236}">
                  <a16:creationId xmlns:a16="http://schemas.microsoft.com/office/drawing/2014/main" id="{455A08A5-4AB1-4FA5-BB47-CC4B3E6A28F1}"/>
                </a:ext>
              </a:extLst>
            </p:cNvPr>
            <p:cNvPicPr>
              <a:picLocks noChangeAspect="1"/>
            </p:cNvPicPr>
            <p:nvPr/>
          </p:nvPicPr>
          <p:blipFill>
            <a:blip r:embed="rId3"/>
            <a:stretch>
              <a:fillRect/>
            </a:stretch>
          </p:blipFill>
          <p:spPr>
            <a:xfrm>
              <a:off x="4588778" y="1580200"/>
              <a:ext cx="6983751" cy="4963353"/>
            </a:xfrm>
            <a:prstGeom prst="rect">
              <a:avLst/>
            </a:prstGeom>
          </p:spPr>
        </p:pic>
        <p:sp>
          <p:nvSpPr>
            <p:cNvPr id="21" name="Rectangle 20">
              <a:extLst>
                <a:ext uri="{FF2B5EF4-FFF2-40B4-BE49-F238E27FC236}">
                  <a16:creationId xmlns:a16="http://schemas.microsoft.com/office/drawing/2014/main" id="{95DE1041-3219-403D-8714-3F262B8FF271}"/>
                </a:ext>
              </a:extLst>
            </p:cNvPr>
            <p:cNvSpPr/>
            <p:nvPr/>
          </p:nvSpPr>
          <p:spPr>
            <a:xfrm>
              <a:off x="4681057" y="4102134"/>
              <a:ext cx="2167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Myriad Pro Light" panose="020B0403030403020204" pitchFamily="34" charset="0"/>
                  <a:ea typeface="+mn-ea"/>
                  <a:cs typeface="+mn-cs"/>
                </a:rPr>
                <a:t> </a:t>
              </a:r>
              <a:endParaRPr kumimoji="0" lang="en-US" sz="1200" b="0" i="0" u="none" strike="noStrike" kern="1200" cap="none" spc="0" normalizeH="0" baseline="0" noProof="0">
                <a:ln>
                  <a:noFill/>
                </a:ln>
                <a:solidFill>
                  <a:srgbClr val="FFFFFF"/>
                </a:solidFill>
                <a:effectLst/>
                <a:uLnTx/>
                <a:uFillTx/>
                <a:latin typeface="Myriad Pro Light" panose="020B0403030403020204" pitchFamily="34" charset="0"/>
                <a:ea typeface="+mn-ea"/>
                <a:cs typeface="+mn-cs"/>
              </a:endParaRPr>
            </a:p>
          </p:txBody>
        </p:sp>
        <p:sp>
          <p:nvSpPr>
            <p:cNvPr id="33" name="Oval 32">
              <a:extLst>
                <a:ext uri="{FF2B5EF4-FFF2-40B4-BE49-F238E27FC236}">
                  <a16:creationId xmlns:a16="http://schemas.microsoft.com/office/drawing/2014/main" id="{A9EF06CA-D15B-455D-B932-075A325CF1C8}"/>
                </a:ext>
              </a:extLst>
            </p:cNvPr>
            <p:cNvSpPr/>
            <p:nvPr/>
          </p:nvSpPr>
          <p:spPr>
            <a:xfrm>
              <a:off x="5587533" y="4278804"/>
              <a:ext cx="45719" cy="45719"/>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5BF71CF7-D8BC-41A3-860B-032B9525B590}"/>
                </a:ext>
              </a:extLst>
            </p:cNvPr>
            <p:cNvSpPr/>
            <p:nvPr/>
          </p:nvSpPr>
          <p:spPr>
            <a:xfrm>
              <a:off x="7743038" y="3765313"/>
              <a:ext cx="45719" cy="45719"/>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3ADF603B-1C98-48E4-AD23-4AE0BE4672B9}"/>
                </a:ext>
              </a:extLst>
            </p:cNvPr>
            <p:cNvSpPr/>
            <p:nvPr/>
          </p:nvSpPr>
          <p:spPr>
            <a:xfrm>
              <a:off x="7998972" y="3997016"/>
              <a:ext cx="45719" cy="45719"/>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71729B46-09A9-4284-8EE5-934FC12B6120}"/>
                </a:ext>
              </a:extLst>
            </p:cNvPr>
            <p:cNvSpPr/>
            <p:nvPr/>
          </p:nvSpPr>
          <p:spPr>
            <a:xfrm>
              <a:off x="9712227" y="4255944"/>
              <a:ext cx="45719" cy="45719"/>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F5F0C4E0-C5FE-4205-83C1-14D753BE10AB}"/>
                </a:ext>
              </a:extLst>
            </p:cNvPr>
            <p:cNvSpPr/>
            <p:nvPr/>
          </p:nvSpPr>
          <p:spPr>
            <a:xfrm>
              <a:off x="9196642" y="4836928"/>
              <a:ext cx="45719" cy="45719"/>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4CB8C613-CD51-4626-BA95-6D01C42C9DF5}"/>
                </a:ext>
              </a:extLst>
            </p:cNvPr>
            <p:cNvSpPr/>
            <p:nvPr/>
          </p:nvSpPr>
          <p:spPr>
            <a:xfrm>
              <a:off x="10104946" y="4329894"/>
              <a:ext cx="45719" cy="45719"/>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45" name="Oval 144">
            <a:extLst>
              <a:ext uri="{FF2B5EF4-FFF2-40B4-BE49-F238E27FC236}">
                <a16:creationId xmlns:a16="http://schemas.microsoft.com/office/drawing/2014/main" id="{FC4964B2-E38F-4E48-A4CE-570489399FF7}"/>
              </a:ext>
            </a:extLst>
          </p:cNvPr>
          <p:cNvSpPr/>
          <p:nvPr/>
        </p:nvSpPr>
        <p:spPr>
          <a:xfrm>
            <a:off x="6806414" y="5014501"/>
            <a:ext cx="1219929" cy="1183766"/>
          </a:xfrm>
          <a:prstGeom prst="ellipse">
            <a:avLst/>
          </a:prstGeom>
          <a:solidFill>
            <a:srgbClr val="063163"/>
          </a:solidFill>
          <a:ln w="28575">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C8C6986-82F0-4686-9A53-8CAFF28164F9}"/>
              </a:ext>
            </a:extLst>
          </p:cNvPr>
          <p:cNvSpPr/>
          <p:nvPr/>
        </p:nvSpPr>
        <p:spPr>
          <a:xfrm>
            <a:off x="0" y="-8208"/>
            <a:ext cx="4121719" cy="6858000"/>
          </a:xfrm>
          <a:prstGeom prst="rect">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7A4D03A6-1B53-4C47-91CD-A8E3F7113846}"/>
              </a:ext>
            </a:extLst>
          </p:cNvPr>
          <p:cNvSpPr txBox="1">
            <a:spLocks/>
          </p:cNvSpPr>
          <p:nvPr/>
        </p:nvSpPr>
        <p:spPr>
          <a:xfrm>
            <a:off x="277708" y="2090762"/>
            <a:ext cx="3648764" cy="183068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With only 11% of the United States GDP generated by exports, it’s safe to say we have a lot of room for growth.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The U.S. Commercial Service works to fill that space</a:t>
            </a:r>
          </a:p>
        </p:txBody>
      </p:sp>
      <p:cxnSp>
        <p:nvCxnSpPr>
          <p:cNvPr id="15" name="Straight Connector 14">
            <a:extLst>
              <a:ext uri="{FF2B5EF4-FFF2-40B4-BE49-F238E27FC236}">
                <a16:creationId xmlns:a16="http://schemas.microsoft.com/office/drawing/2014/main" id="{3CF40E51-9C26-407D-839B-34C426900905}"/>
              </a:ext>
            </a:extLst>
          </p:cNvPr>
          <p:cNvCxnSpPr>
            <a:cxnSpLocks/>
          </p:cNvCxnSpPr>
          <p:nvPr/>
        </p:nvCxnSpPr>
        <p:spPr>
          <a:xfrm flipH="1" flipV="1">
            <a:off x="4612395" y="1845927"/>
            <a:ext cx="1160287" cy="520840"/>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9F912630-D17A-49E3-A037-0EE26FC9C922}"/>
              </a:ext>
            </a:extLst>
          </p:cNvPr>
          <p:cNvSpPr/>
          <p:nvPr/>
        </p:nvSpPr>
        <p:spPr>
          <a:xfrm>
            <a:off x="5764830" y="2322831"/>
            <a:ext cx="124250" cy="132624"/>
          </a:xfrm>
          <a:prstGeom prst="ellipse">
            <a:avLst/>
          </a:prstGeom>
          <a:solidFill>
            <a:srgbClr val="063163"/>
          </a:solidFill>
          <a:ln>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6E5C0E4A-779F-40E2-A380-A70C6976B5F2}"/>
              </a:ext>
            </a:extLst>
          </p:cNvPr>
          <p:cNvSpPr/>
          <p:nvPr/>
        </p:nvSpPr>
        <p:spPr>
          <a:xfrm>
            <a:off x="4220756" y="750505"/>
            <a:ext cx="783278" cy="738097"/>
          </a:xfrm>
          <a:prstGeom prst="ellipse">
            <a:avLst/>
          </a:prstGeom>
          <a:solidFill>
            <a:srgbClr val="063163"/>
          </a:solidFill>
          <a:ln w="28575">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3487C59-204A-489A-902A-55F1E81EB97A}"/>
              </a:ext>
            </a:extLst>
          </p:cNvPr>
          <p:cNvSpPr/>
          <p:nvPr/>
        </p:nvSpPr>
        <p:spPr>
          <a:xfrm>
            <a:off x="4270252" y="940437"/>
            <a:ext cx="65595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31%</a:t>
            </a:r>
          </a:p>
        </p:txBody>
      </p:sp>
      <p:cxnSp>
        <p:nvCxnSpPr>
          <p:cNvPr id="43" name="Straight Connector 42">
            <a:extLst>
              <a:ext uri="{FF2B5EF4-FFF2-40B4-BE49-F238E27FC236}">
                <a16:creationId xmlns:a16="http://schemas.microsoft.com/office/drawing/2014/main" id="{4544ED0E-3EC9-4052-97BD-F656103E16E9}"/>
              </a:ext>
            </a:extLst>
          </p:cNvPr>
          <p:cNvCxnSpPr>
            <a:cxnSpLocks/>
            <a:endCxn id="44" idx="4"/>
          </p:cNvCxnSpPr>
          <p:nvPr/>
        </p:nvCxnSpPr>
        <p:spPr>
          <a:xfrm flipV="1">
            <a:off x="4612395" y="1488602"/>
            <a:ext cx="0" cy="357667"/>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70DEBFA-9C48-42CD-B620-E351C9400583}"/>
              </a:ext>
            </a:extLst>
          </p:cNvPr>
          <p:cNvSpPr/>
          <p:nvPr/>
        </p:nvSpPr>
        <p:spPr>
          <a:xfrm>
            <a:off x="4987676" y="922046"/>
            <a:ext cx="95090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Canada</a:t>
            </a:r>
          </a:p>
        </p:txBody>
      </p:sp>
      <p:cxnSp>
        <p:nvCxnSpPr>
          <p:cNvPr id="53" name="Straight Connector 52">
            <a:extLst>
              <a:ext uri="{FF2B5EF4-FFF2-40B4-BE49-F238E27FC236}">
                <a16:creationId xmlns:a16="http://schemas.microsoft.com/office/drawing/2014/main" id="{C446A0EF-866C-4CAE-ACC3-217B474CC3E7}"/>
              </a:ext>
            </a:extLst>
          </p:cNvPr>
          <p:cNvCxnSpPr>
            <a:cxnSpLocks/>
          </p:cNvCxnSpPr>
          <p:nvPr/>
        </p:nvCxnSpPr>
        <p:spPr>
          <a:xfrm flipV="1">
            <a:off x="5126127" y="1259784"/>
            <a:ext cx="696715" cy="817"/>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201BAE-D0D7-4851-B297-458BEB87B094}"/>
              </a:ext>
            </a:extLst>
          </p:cNvPr>
          <p:cNvCxnSpPr>
            <a:cxnSpLocks/>
          </p:cNvCxnSpPr>
          <p:nvPr/>
        </p:nvCxnSpPr>
        <p:spPr>
          <a:xfrm flipV="1">
            <a:off x="4746214" y="3927826"/>
            <a:ext cx="0" cy="386557"/>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40DA733B-F0C5-4183-90D6-E96FD184882F}"/>
              </a:ext>
            </a:extLst>
          </p:cNvPr>
          <p:cNvGrpSpPr/>
          <p:nvPr/>
        </p:nvGrpSpPr>
        <p:grpSpPr>
          <a:xfrm>
            <a:off x="4497844" y="3413380"/>
            <a:ext cx="2177573" cy="1442298"/>
            <a:chOff x="4497844" y="3413380"/>
            <a:chExt cx="2177573" cy="1442298"/>
          </a:xfrm>
        </p:grpSpPr>
        <p:sp>
          <p:nvSpPr>
            <p:cNvPr id="54" name="Oval 53">
              <a:extLst>
                <a:ext uri="{FF2B5EF4-FFF2-40B4-BE49-F238E27FC236}">
                  <a16:creationId xmlns:a16="http://schemas.microsoft.com/office/drawing/2014/main" id="{D577792D-F1C2-47C0-AE46-999DE9862A5E}"/>
                </a:ext>
              </a:extLst>
            </p:cNvPr>
            <p:cNvSpPr/>
            <p:nvPr/>
          </p:nvSpPr>
          <p:spPr>
            <a:xfrm>
              <a:off x="4502722" y="4306139"/>
              <a:ext cx="562063" cy="549539"/>
            </a:xfrm>
            <a:prstGeom prst="ellipse">
              <a:avLst/>
            </a:prstGeom>
            <a:solidFill>
              <a:srgbClr val="063163"/>
            </a:solidFill>
            <a:ln w="28575">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8FA6F3A-23B6-4F47-BF63-5E8B365B011A}"/>
                </a:ext>
              </a:extLst>
            </p:cNvPr>
            <p:cNvSpPr/>
            <p:nvPr/>
          </p:nvSpPr>
          <p:spPr>
            <a:xfrm>
              <a:off x="4497844" y="4427019"/>
              <a:ext cx="55175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11%</a:t>
              </a:r>
            </a:p>
          </p:txBody>
        </p:sp>
        <p:cxnSp>
          <p:nvCxnSpPr>
            <p:cNvPr id="55" name="Straight Connector 54">
              <a:extLst>
                <a:ext uri="{FF2B5EF4-FFF2-40B4-BE49-F238E27FC236}">
                  <a16:creationId xmlns:a16="http://schemas.microsoft.com/office/drawing/2014/main" id="{88E593DD-1D43-47A1-B648-794A1CFAC1CF}"/>
                </a:ext>
              </a:extLst>
            </p:cNvPr>
            <p:cNvCxnSpPr>
              <a:cxnSpLocks/>
            </p:cNvCxnSpPr>
            <p:nvPr/>
          </p:nvCxnSpPr>
          <p:spPr>
            <a:xfrm flipH="1">
              <a:off x="4741710" y="3413380"/>
              <a:ext cx="1064505" cy="535092"/>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C33B28E1-4A14-46F9-A2D9-92EFC9DB5CE1}"/>
                </a:ext>
              </a:extLst>
            </p:cNvPr>
            <p:cNvSpPr/>
            <p:nvPr/>
          </p:nvSpPr>
          <p:spPr>
            <a:xfrm>
              <a:off x="4909355" y="4362663"/>
              <a:ext cx="176606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United States</a:t>
              </a:r>
            </a:p>
          </p:txBody>
        </p:sp>
        <p:cxnSp>
          <p:nvCxnSpPr>
            <p:cNvPr id="60" name="Straight Connector 59">
              <a:extLst>
                <a:ext uri="{FF2B5EF4-FFF2-40B4-BE49-F238E27FC236}">
                  <a16:creationId xmlns:a16="http://schemas.microsoft.com/office/drawing/2014/main" id="{A2BCE44D-D21E-4391-88F9-8748A88CEE91}"/>
                </a:ext>
              </a:extLst>
            </p:cNvPr>
            <p:cNvCxnSpPr>
              <a:cxnSpLocks/>
            </p:cNvCxnSpPr>
            <p:nvPr/>
          </p:nvCxnSpPr>
          <p:spPr>
            <a:xfrm>
              <a:off x="5149730" y="4646939"/>
              <a:ext cx="1300506" cy="2912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37" name="Oval 136">
            <a:extLst>
              <a:ext uri="{FF2B5EF4-FFF2-40B4-BE49-F238E27FC236}">
                <a16:creationId xmlns:a16="http://schemas.microsoft.com/office/drawing/2014/main" id="{0CD1EAD6-DB37-484E-B6A9-A84AE45074D0}"/>
              </a:ext>
            </a:extLst>
          </p:cNvPr>
          <p:cNvSpPr/>
          <p:nvPr/>
        </p:nvSpPr>
        <p:spPr>
          <a:xfrm>
            <a:off x="10363115" y="1339013"/>
            <a:ext cx="655131" cy="642166"/>
          </a:xfrm>
          <a:prstGeom prst="ellipse">
            <a:avLst/>
          </a:prstGeom>
          <a:solidFill>
            <a:srgbClr val="063163"/>
          </a:solidFill>
          <a:ln w="28575">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4" name="Straight Connector 63">
            <a:extLst>
              <a:ext uri="{FF2B5EF4-FFF2-40B4-BE49-F238E27FC236}">
                <a16:creationId xmlns:a16="http://schemas.microsoft.com/office/drawing/2014/main" id="{3365DA24-8841-4DE4-AC2D-726474AD3EA6}"/>
              </a:ext>
            </a:extLst>
          </p:cNvPr>
          <p:cNvCxnSpPr>
            <a:cxnSpLocks/>
          </p:cNvCxnSpPr>
          <p:nvPr/>
        </p:nvCxnSpPr>
        <p:spPr>
          <a:xfrm flipH="1">
            <a:off x="9947011" y="1984930"/>
            <a:ext cx="932" cy="1361912"/>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4AFD823-299C-4448-AFFE-F58BBF67B954}"/>
              </a:ext>
            </a:extLst>
          </p:cNvPr>
          <p:cNvCxnSpPr>
            <a:cxnSpLocks/>
          </p:cNvCxnSpPr>
          <p:nvPr/>
        </p:nvCxnSpPr>
        <p:spPr>
          <a:xfrm flipH="1">
            <a:off x="9947011" y="1715430"/>
            <a:ext cx="427752" cy="269500"/>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2542F8B-6A1E-4659-A402-90C4A4DCBBAE}"/>
              </a:ext>
            </a:extLst>
          </p:cNvPr>
          <p:cNvSpPr/>
          <p:nvPr/>
        </p:nvSpPr>
        <p:spPr>
          <a:xfrm>
            <a:off x="10402599" y="1484296"/>
            <a:ext cx="60305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20%</a:t>
            </a:r>
          </a:p>
        </p:txBody>
      </p:sp>
      <p:sp>
        <p:nvSpPr>
          <p:cNvPr id="73" name="Rectangle 72">
            <a:extLst>
              <a:ext uri="{FF2B5EF4-FFF2-40B4-BE49-F238E27FC236}">
                <a16:creationId xmlns:a16="http://schemas.microsoft.com/office/drawing/2014/main" id="{2E4B67AF-4967-4D5E-951D-F4DFD8DF88A8}"/>
              </a:ext>
            </a:extLst>
          </p:cNvPr>
          <p:cNvSpPr/>
          <p:nvPr/>
        </p:nvSpPr>
        <p:spPr>
          <a:xfrm>
            <a:off x="11030695" y="1456129"/>
            <a:ext cx="77136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China</a:t>
            </a:r>
          </a:p>
        </p:txBody>
      </p:sp>
      <p:cxnSp>
        <p:nvCxnSpPr>
          <p:cNvPr id="74" name="Straight Connector 73">
            <a:extLst>
              <a:ext uri="{FF2B5EF4-FFF2-40B4-BE49-F238E27FC236}">
                <a16:creationId xmlns:a16="http://schemas.microsoft.com/office/drawing/2014/main" id="{D5DC74F3-053A-4CD1-9C5E-1E92E172662C}"/>
              </a:ext>
            </a:extLst>
          </p:cNvPr>
          <p:cNvCxnSpPr>
            <a:cxnSpLocks/>
          </p:cNvCxnSpPr>
          <p:nvPr/>
        </p:nvCxnSpPr>
        <p:spPr>
          <a:xfrm>
            <a:off x="11140326" y="1789530"/>
            <a:ext cx="574525"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7DA4461-E292-4C5C-95D9-7E52E6AD0B6D}"/>
              </a:ext>
            </a:extLst>
          </p:cNvPr>
          <p:cNvCxnSpPr>
            <a:cxnSpLocks/>
          </p:cNvCxnSpPr>
          <p:nvPr/>
        </p:nvCxnSpPr>
        <p:spPr>
          <a:xfrm flipH="1">
            <a:off x="7967476" y="1295800"/>
            <a:ext cx="10871" cy="1558920"/>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BB17696-7DBA-47A9-A64A-2A57D81BAF22}"/>
              </a:ext>
            </a:extLst>
          </p:cNvPr>
          <p:cNvCxnSpPr>
            <a:cxnSpLocks/>
          </p:cNvCxnSpPr>
          <p:nvPr/>
        </p:nvCxnSpPr>
        <p:spPr>
          <a:xfrm flipH="1">
            <a:off x="7985410" y="857928"/>
            <a:ext cx="393615" cy="439372"/>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1765D8C3-1890-4619-9BBE-0589C858535A}"/>
              </a:ext>
            </a:extLst>
          </p:cNvPr>
          <p:cNvSpPr/>
          <p:nvPr/>
        </p:nvSpPr>
        <p:spPr>
          <a:xfrm>
            <a:off x="8335059" y="364431"/>
            <a:ext cx="743074" cy="717362"/>
          </a:xfrm>
          <a:prstGeom prst="ellipse">
            <a:avLst/>
          </a:prstGeom>
          <a:solidFill>
            <a:srgbClr val="063163"/>
          </a:solidFill>
          <a:ln w="28575">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8C2A18BC-DE8A-45B4-8FB0-C87C201E9E67}"/>
              </a:ext>
            </a:extLst>
          </p:cNvPr>
          <p:cNvSpPr/>
          <p:nvPr/>
        </p:nvSpPr>
        <p:spPr>
          <a:xfrm>
            <a:off x="8389602" y="553835"/>
            <a:ext cx="60305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28%</a:t>
            </a:r>
          </a:p>
        </p:txBody>
      </p:sp>
      <p:sp>
        <p:nvSpPr>
          <p:cNvPr id="84" name="Rectangle 83">
            <a:extLst>
              <a:ext uri="{FF2B5EF4-FFF2-40B4-BE49-F238E27FC236}">
                <a16:creationId xmlns:a16="http://schemas.microsoft.com/office/drawing/2014/main" id="{D29BD13D-33CB-43DA-AF71-163D89B95A1D}"/>
              </a:ext>
            </a:extLst>
          </p:cNvPr>
          <p:cNvSpPr/>
          <p:nvPr/>
        </p:nvSpPr>
        <p:spPr>
          <a:xfrm>
            <a:off x="9038500" y="512045"/>
            <a:ext cx="183896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United Kingdom</a:t>
            </a:r>
          </a:p>
        </p:txBody>
      </p:sp>
      <p:cxnSp>
        <p:nvCxnSpPr>
          <p:cNvPr id="85" name="Straight Connector 84">
            <a:extLst>
              <a:ext uri="{FF2B5EF4-FFF2-40B4-BE49-F238E27FC236}">
                <a16:creationId xmlns:a16="http://schemas.microsoft.com/office/drawing/2014/main" id="{81A13794-CF1C-441D-8166-6A47911AD2D1}"/>
              </a:ext>
            </a:extLst>
          </p:cNvPr>
          <p:cNvCxnSpPr>
            <a:cxnSpLocks/>
          </p:cNvCxnSpPr>
          <p:nvPr/>
        </p:nvCxnSpPr>
        <p:spPr>
          <a:xfrm flipV="1">
            <a:off x="9205150" y="847164"/>
            <a:ext cx="1576646" cy="3854"/>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DC3866C-E5A9-43EB-B7B6-058759AFD5E0}"/>
              </a:ext>
            </a:extLst>
          </p:cNvPr>
          <p:cNvCxnSpPr>
            <a:cxnSpLocks/>
          </p:cNvCxnSpPr>
          <p:nvPr/>
        </p:nvCxnSpPr>
        <p:spPr>
          <a:xfrm flipH="1">
            <a:off x="7531913" y="3123694"/>
            <a:ext cx="681009" cy="20063"/>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83E829C-838B-4C06-B3BD-3B75C0721A7D}"/>
              </a:ext>
            </a:extLst>
          </p:cNvPr>
          <p:cNvCxnSpPr>
            <a:cxnSpLocks/>
          </p:cNvCxnSpPr>
          <p:nvPr/>
        </p:nvCxnSpPr>
        <p:spPr>
          <a:xfrm flipH="1">
            <a:off x="7381336" y="3133725"/>
            <a:ext cx="145703" cy="359700"/>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2700AC2-9DF3-4737-9ED7-A7801377FF1D}"/>
              </a:ext>
            </a:extLst>
          </p:cNvPr>
          <p:cNvCxnSpPr>
            <a:cxnSpLocks/>
          </p:cNvCxnSpPr>
          <p:nvPr/>
        </p:nvCxnSpPr>
        <p:spPr>
          <a:xfrm flipH="1">
            <a:off x="7376462" y="3477383"/>
            <a:ext cx="10871" cy="1558920"/>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FBA3223D-D2EA-449E-9483-23C36357D3C7}"/>
              </a:ext>
            </a:extLst>
          </p:cNvPr>
          <p:cNvSpPr/>
          <p:nvPr/>
        </p:nvSpPr>
        <p:spPr>
          <a:xfrm>
            <a:off x="6992966" y="5373620"/>
            <a:ext cx="81464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47%</a:t>
            </a:r>
          </a:p>
        </p:txBody>
      </p:sp>
      <p:sp>
        <p:nvSpPr>
          <p:cNvPr id="101" name="Rectangle 100">
            <a:extLst>
              <a:ext uri="{FF2B5EF4-FFF2-40B4-BE49-F238E27FC236}">
                <a16:creationId xmlns:a16="http://schemas.microsoft.com/office/drawing/2014/main" id="{E3D08C3C-B07A-4EEE-B694-60B9994F8E27}"/>
              </a:ext>
            </a:extLst>
          </p:cNvPr>
          <p:cNvSpPr/>
          <p:nvPr/>
        </p:nvSpPr>
        <p:spPr>
          <a:xfrm>
            <a:off x="7894382" y="5375669"/>
            <a:ext cx="131015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Germany</a:t>
            </a:r>
          </a:p>
        </p:txBody>
      </p:sp>
      <p:cxnSp>
        <p:nvCxnSpPr>
          <p:cNvPr id="102" name="Straight Connector 101">
            <a:extLst>
              <a:ext uri="{FF2B5EF4-FFF2-40B4-BE49-F238E27FC236}">
                <a16:creationId xmlns:a16="http://schemas.microsoft.com/office/drawing/2014/main" id="{B542448E-9772-4650-A6DA-F02AD4188A98}"/>
              </a:ext>
            </a:extLst>
          </p:cNvPr>
          <p:cNvCxnSpPr>
            <a:cxnSpLocks/>
          </p:cNvCxnSpPr>
          <p:nvPr/>
        </p:nvCxnSpPr>
        <p:spPr>
          <a:xfrm>
            <a:off x="8098184" y="5714223"/>
            <a:ext cx="894468"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69C068E7-F1E6-4E95-88B9-8D43E8AC7A6C}"/>
              </a:ext>
            </a:extLst>
          </p:cNvPr>
          <p:cNvSpPr/>
          <p:nvPr/>
        </p:nvSpPr>
        <p:spPr>
          <a:xfrm>
            <a:off x="9930184" y="4943419"/>
            <a:ext cx="655131" cy="642166"/>
          </a:xfrm>
          <a:prstGeom prst="ellipse">
            <a:avLst/>
          </a:prstGeom>
          <a:solidFill>
            <a:srgbClr val="063163"/>
          </a:solidFill>
          <a:ln w="28575">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4" name="Straight Connector 103">
            <a:extLst>
              <a:ext uri="{FF2B5EF4-FFF2-40B4-BE49-F238E27FC236}">
                <a16:creationId xmlns:a16="http://schemas.microsoft.com/office/drawing/2014/main" id="{5376CA46-C1A5-4398-96A4-2092AC8363AB}"/>
              </a:ext>
            </a:extLst>
          </p:cNvPr>
          <p:cNvCxnSpPr>
            <a:cxnSpLocks/>
          </p:cNvCxnSpPr>
          <p:nvPr/>
        </p:nvCxnSpPr>
        <p:spPr>
          <a:xfrm flipH="1">
            <a:off x="9431951" y="3948472"/>
            <a:ext cx="932" cy="1087571"/>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414882AA-823E-4AAD-8160-163C9D41D966}"/>
              </a:ext>
            </a:extLst>
          </p:cNvPr>
          <p:cNvSpPr/>
          <p:nvPr/>
        </p:nvSpPr>
        <p:spPr>
          <a:xfrm>
            <a:off x="9955697" y="5099008"/>
            <a:ext cx="60305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21%</a:t>
            </a:r>
          </a:p>
        </p:txBody>
      </p:sp>
      <p:sp>
        <p:nvSpPr>
          <p:cNvPr id="144" name="Oval 143">
            <a:extLst>
              <a:ext uri="{FF2B5EF4-FFF2-40B4-BE49-F238E27FC236}">
                <a16:creationId xmlns:a16="http://schemas.microsoft.com/office/drawing/2014/main" id="{63337AF1-A22A-4992-938C-06D73F95F5CB}"/>
              </a:ext>
            </a:extLst>
          </p:cNvPr>
          <p:cNvSpPr/>
          <p:nvPr/>
        </p:nvSpPr>
        <p:spPr>
          <a:xfrm>
            <a:off x="10256273" y="3669059"/>
            <a:ext cx="1051046" cy="998135"/>
          </a:xfrm>
          <a:prstGeom prst="ellipse">
            <a:avLst/>
          </a:prstGeom>
          <a:solidFill>
            <a:srgbClr val="063163"/>
          </a:solidFill>
          <a:ln w="28575">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E0CE4F1E-D392-454B-9839-334051A3F6DE}"/>
              </a:ext>
            </a:extLst>
          </p:cNvPr>
          <p:cNvSpPr/>
          <p:nvPr/>
        </p:nvSpPr>
        <p:spPr>
          <a:xfrm>
            <a:off x="10565771" y="5081126"/>
            <a:ext cx="70243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India</a:t>
            </a:r>
          </a:p>
        </p:txBody>
      </p:sp>
      <p:cxnSp>
        <p:nvCxnSpPr>
          <p:cNvPr id="120" name="Straight Connector 119">
            <a:extLst>
              <a:ext uri="{FF2B5EF4-FFF2-40B4-BE49-F238E27FC236}">
                <a16:creationId xmlns:a16="http://schemas.microsoft.com/office/drawing/2014/main" id="{869B3575-73D6-47D0-90EF-213D22FAF496}"/>
              </a:ext>
            </a:extLst>
          </p:cNvPr>
          <p:cNvCxnSpPr>
            <a:cxnSpLocks/>
          </p:cNvCxnSpPr>
          <p:nvPr/>
        </p:nvCxnSpPr>
        <p:spPr>
          <a:xfrm>
            <a:off x="10664197" y="5414777"/>
            <a:ext cx="499390" cy="4903"/>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6A43627F-615D-47A0-9C93-1D623A250EDB}"/>
              </a:ext>
            </a:extLst>
          </p:cNvPr>
          <p:cNvSpPr/>
          <p:nvPr/>
        </p:nvSpPr>
        <p:spPr>
          <a:xfrm>
            <a:off x="10402531" y="3943227"/>
            <a:ext cx="81464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42%</a:t>
            </a:r>
          </a:p>
        </p:txBody>
      </p:sp>
      <p:sp>
        <p:nvSpPr>
          <p:cNvPr id="123" name="Rectangle 122">
            <a:extLst>
              <a:ext uri="{FF2B5EF4-FFF2-40B4-BE49-F238E27FC236}">
                <a16:creationId xmlns:a16="http://schemas.microsoft.com/office/drawing/2014/main" id="{52ADBC90-09F7-4A9C-84C9-9ECC68B797D3}"/>
              </a:ext>
            </a:extLst>
          </p:cNvPr>
          <p:cNvSpPr/>
          <p:nvPr/>
        </p:nvSpPr>
        <p:spPr>
          <a:xfrm>
            <a:off x="11295477" y="3927826"/>
            <a:ext cx="781689"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Korea</a:t>
            </a:r>
          </a:p>
        </p:txBody>
      </p:sp>
      <p:cxnSp>
        <p:nvCxnSpPr>
          <p:cNvPr id="124" name="Straight Connector 123">
            <a:extLst>
              <a:ext uri="{FF2B5EF4-FFF2-40B4-BE49-F238E27FC236}">
                <a16:creationId xmlns:a16="http://schemas.microsoft.com/office/drawing/2014/main" id="{57A3BC02-7063-4A27-BBA1-00A383DF58F2}"/>
              </a:ext>
            </a:extLst>
          </p:cNvPr>
          <p:cNvCxnSpPr>
            <a:cxnSpLocks/>
          </p:cNvCxnSpPr>
          <p:nvPr/>
        </p:nvCxnSpPr>
        <p:spPr>
          <a:xfrm>
            <a:off x="11421647" y="4261477"/>
            <a:ext cx="586408"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9CC967B7-D499-4742-949E-F0A867C9CDEC}"/>
              </a:ext>
            </a:extLst>
          </p:cNvPr>
          <p:cNvCxnSpPr>
            <a:cxnSpLocks/>
          </p:cNvCxnSpPr>
          <p:nvPr/>
        </p:nvCxnSpPr>
        <p:spPr>
          <a:xfrm flipV="1">
            <a:off x="10373142" y="3279598"/>
            <a:ext cx="375180" cy="149402"/>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E718ED9-E2D4-4441-B57C-8984E74F8FC2}"/>
              </a:ext>
            </a:extLst>
          </p:cNvPr>
          <p:cNvCxnSpPr>
            <a:cxnSpLocks/>
          </p:cNvCxnSpPr>
          <p:nvPr/>
        </p:nvCxnSpPr>
        <p:spPr>
          <a:xfrm flipH="1" flipV="1">
            <a:off x="9433768" y="5026248"/>
            <a:ext cx="492887" cy="212843"/>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18B159B-9C85-4672-A81E-4554D31D2E48}"/>
              </a:ext>
            </a:extLst>
          </p:cNvPr>
          <p:cNvCxnSpPr>
            <a:cxnSpLocks/>
          </p:cNvCxnSpPr>
          <p:nvPr/>
        </p:nvCxnSpPr>
        <p:spPr>
          <a:xfrm flipH="1" flipV="1">
            <a:off x="10748323" y="3282859"/>
            <a:ext cx="7719" cy="391294"/>
          </a:xfrm>
          <a:prstGeom prst="line">
            <a:avLst/>
          </a:prstGeom>
          <a:ln w="19050">
            <a:solidFill>
              <a:srgbClr val="063163"/>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1DFF30DE-B7FE-4755-8A73-24821F8D9299}"/>
              </a:ext>
            </a:extLst>
          </p:cNvPr>
          <p:cNvSpPr/>
          <p:nvPr/>
        </p:nvSpPr>
        <p:spPr>
          <a:xfrm>
            <a:off x="5772682" y="3321863"/>
            <a:ext cx="124250" cy="132624"/>
          </a:xfrm>
          <a:prstGeom prst="ellipse">
            <a:avLst/>
          </a:prstGeom>
          <a:solidFill>
            <a:srgbClr val="063163"/>
          </a:solidFill>
          <a:ln>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BB6418F7-87E6-41F0-AC55-EE537BE2964C}"/>
              </a:ext>
            </a:extLst>
          </p:cNvPr>
          <p:cNvSpPr/>
          <p:nvPr/>
        </p:nvSpPr>
        <p:spPr>
          <a:xfrm>
            <a:off x="7905351" y="2829092"/>
            <a:ext cx="124250" cy="132624"/>
          </a:xfrm>
          <a:prstGeom prst="ellipse">
            <a:avLst/>
          </a:prstGeom>
          <a:solidFill>
            <a:srgbClr val="063163"/>
          </a:solidFill>
          <a:ln>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BC6B4184-1D41-4280-AD30-3FF5F88C93F9}"/>
              </a:ext>
            </a:extLst>
          </p:cNvPr>
          <p:cNvSpPr/>
          <p:nvPr/>
        </p:nvSpPr>
        <p:spPr>
          <a:xfrm>
            <a:off x="8172907" y="3044461"/>
            <a:ext cx="124250" cy="132624"/>
          </a:xfrm>
          <a:prstGeom prst="ellipse">
            <a:avLst/>
          </a:prstGeom>
          <a:solidFill>
            <a:srgbClr val="063163"/>
          </a:solidFill>
          <a:ln>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6C394FB6-5C7B-46AE-898D-3BDFC52C6FCD}"/>
              </a:ext>
            </a:extLst>
          </p:cNvPr>
          <p:cNvSpPr/>
          <p:nvPr/>
        </p:nvSpPr>
        <p:spPr>
          <a:xfrm>
            <a:off x="9884769" y="3303390"/>
            <a:ext cx="124250" cy="132624"/>
          </a:xfrm>
          <a:prstGeom prst="ellipse">
            <a:avLst/>
          </a:prstGeom>
          <a:solidFill>
            <a:srgbClr val="063163"/>
          </a:solidFill>
          <a:ln>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9CBB88DB-6FDA-4A85-9B9A-FC0D1D0B4D22}"/>
              </a:ext>
            </a:extLst>
          </p:cNvPr>
          <p:cNvSpPr/>
          <p:nvPr/>
        </p:nvSpPr>
        <p:spPr>
          <a:xfrm>
            <a:off x="9369826" y="3836367"/>
            <a:ext cx="124250" cy="132624"/>
          </a:xfrm>
          <a:prstGeom prst="ellipse">
            <a:avLst/>
          </a:prstGeom>
          <a:solidFill>
            <a:srgbClr val="063163"/>
          </a:solidFill>
          <a:ln>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9" name="Oval 158">
            <a:extLst>
              <a:ext uri="{FF2B5EF4-FFF2-40B4-BE49-F238E27FC236}">
                <a16:creationId xmlns:a16="http://schemas.microsoft.com/office/drawing/2014/main" id="{34AAC178-63FF-40DF-9459-6CE8AA85AE18}"/>
              </a:ext>
            </a:extLst>
          </p:cNvPr>
          <p:cNvSpPr/>
          <p:nvPr/>
        </p:nvSpPr>
        <p:spPr>
          <a:xfrm>
            <a:off x="10269977" y="3369702"/>
            <a:ext cx="124250" cy="132624"/>
          </a:xfrm>
          <a:prstGeom prst="ellipse">
            <a:avLst/>
          </a:prstGeom>
          <a:solidFill>
            <a:srgbClr val="063163"/>
          </a:solidFill>
          <a:ln>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4FD7B699-8A6D-4286-B574-1EC11DA66E6E}"/>
              </a:ext>
            </a:extLst>
          </p:cNvPr>
          <p:cNvCxnSpPr>
            <a:cxnSpLocks/>
          </p:cNvCxnSpPr>
          <p:nvPr/>
        </p:nvCxnSpPr>
        <p:spPr>
          <a:xfrm>
            <a:off x="328250" y="1994899"/>
            <a:ext cx="714894"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BC5459E7-DB9B-46D3-83D6-7CF3450AFF28}"/>
              </a:ext>
            </a:extLst>
          </p:cNvPr>
          <p:cNvSpPr/>
          <p:nvPr/>
        </p:nvSpPr>
        <p:spPr>
          <a:xfrm>
            <a:off x="215376" y="1534303"/>
            <a:ext cx="3125688" cy="6232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Opportunity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939597">
                  <a:lumMod val="85000"/>
                  <a:lumOff val="15000"/>
                </a:srgbClr>
              </a:solidFill>
              <a:effectLst/>
              <a:uLnTx/>
              <a:uFillTx/>
              <a:latin typeface="Myriad Pro Light" panose="020B0403030403020204" pitchFamily="34" charset="0"/>
              <a:ea typeface="+mn-ea"/>
              <a:cs typeface="+mn-cs"/>
            </a:endParaRPr>
          </a:p>
        </p:txBody>
      </p:sp>
      <p:sp>
        <p:nvSpPr>
          <p:cNvPr id="69" name="Rectangle 68">
            <a:extLst>
              <a:ext uri="{FF2B5EF4-FFF2-40B4-BE49-F238E27FC236}">
                <a16:creationId xmlns:a16="http://schemas.microsoft.com/office/drawing/2014/main" id="{69DCAF86-FC94-442C-91A4-10B315AE491A}"/>
              </a:ext>
            </a:extLst>
          </p:cNvPr>
          <p:cNvSpPr/>
          <p:nvPr/>
        </p:nvSpPr>
        <p:spPr>
          <a:xfrm>
            <a:off x="0" y="6271583"/>
            <a:ext cx="12192000"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56AB8C34-B8EA-4E09-8636-82210DDE9DB1}"/>
              </a:ext>
            </a:extLst>
          </p:cNvPr>
          <p:cNvSpPr txBox="1"/>
          <p:nvPr/>
        </p:nvSpPr>
        <p:spPr>
          <a:xfrm>
            <a:off x="8907089" y="6402946"/>
            <a:ext cx="3060314" cy="4154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EXPORTS OF GOODS &amp; SERVICES (% GDP)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WorldBank2021</a:t>
            </a:r>
          </a:p>
        </p:txBody>
      </p:sp>
      <p:sp>
        <p:nvSpPr>
          <p:cNvPr id="2" name="TextBox 1">
            <a:extLst>
              <a:ext uri="{FF2B5EF4-FFF2-40B4-BE49-F238E27FC236}">
                <a16:creationId xmlns:a16="http://schemas.microsoft.com/office/drawing/2014/main" id="{2A661001-4B9F-3E4F-7A3D-CD71C3EFB079}"/>
              </a:ext>
            </a:extLst>
          </p:cNvPr>
          <p:cNvSpPr txBox="1"/>
          <p:nvPr/>
        </p:nvSpPr>
        <p:spPr>
          <a:xfrm>
            <a:off x="1413369" y="6434042"/>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Overview</a:t>
            </a:r>
          </a:p>
        </p:txBody>
      </p:sp>
      <p:pic>
        <p:nvPicPr>
          <p:cNvPr id="3" name="Picture 2" descr="A picture containing text&#10;&#10;Description automatically generated">
            <a:extLst>
              <a:ext uri="{FF2B5EF4-FFF2-40B4-BE49-F238E27FC236}">
                <a16:creationId xmlns:a16="http://schemas.microsoft.com/office/drawing/2014/main" id="{DBABAE12-1193-C973-71FD-CF10D4FBD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39" y="6351095"/>
            <a:ext cx="1083657" cy="431331"/>
          </a:xfrm>
          <a:prstGeom prst="rect">
            <a:avLst/>
          </a:prstGeom>
        </p:spPr>
      </p:pic>
    </p:spTree>
    <p:extLst>
      <p:ext uri="{BB962C8B-B14F-4D97-AF65-F5344CB8AC3E}">
        <p14:creationId xmlns:p14="http://schemas.microsoft.com/office/powerpoint/2010/main" val="2934427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7574-292B-5198-69FE-773ACF5AED6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DD00B0F-5223-D62B-1F14-9A5B79943001}"/>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F53284EF-8918-65B7-F5CE-9503A2425463}"/>
              </a:ext>
            </a:extLst>
          </p:cNvPr>
          <p:cNvSpPr/>
          <p:nvPr/>
        </p:nvSpPr>
        <p:spPr>
          <a:xfrm>
            <a:off x="0" y="-2"/>
            <a:ext cx="12192000" cy="6858002"/>
          </a:xfrm>
          <a:prstGeom prst="rect">
            <a:avLst/>
          </a:prstGeom>
          <a:solidFill>
            <a:srgbClr val="06316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285697-623F-AED9-4730-9E8D6FFC939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rcRect l="34293" r="34293"/>
          <a:stretch/>
        </p:blipFill>
        <p:spPr>
          <a:xfrm>
            <a:off x="0" y="0"/>
            <a:ext cx="3244241" cy="6858000"/>
          </a:xfrm>
          <a:prstGeom prst="rect">
            <a:avLst/>
          </a:prstGeom>
        </p:spPr>
      </p:pic>
      <p:sp>
        <p:nvSpPr>
          <p:cNvPr id="6" name="Rectangle 5">
            <a:extLst>
              <a:ext uri="{FF2B5EF4-FFF2-40B4-BE49-F238E27FC236}">
                <a16:creationId xmlns:a16="http://schemas.microsoft.com/office/drawing/2014/main" id="{A27D1A05-63EA-47AD-0225-0AA95A23C4FD}"/>
              </a:ext>
            </a:extLst>
          </p:cNvPr>
          <p:cNvSpPr/>
          <p:nvPr/>
        </p:nvSpPr>
        <p:spPr>
          <a:xfrm>
            <a:off x="3241471" y="-3"/>
            <a:ext cx="273463" cy="6858003"/>
          </a:xfrm>
          <a:prstGeom prst="rect">
            <a:avLst/>
          </a:prstGeom>
          <a:solidFill>
            <a:srgbClr val="058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9520E8E-6965-64E9-896B-1C63B2A1A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115" y="6191825"/>
            <a:ext cx="1282705" cy="510559"/>
          </a:xfrm>
          <a:prstGeom prst="rect">
            <a:avLst/>
          </a:prstGeom>
        </p:spPr>
      </p:pic>
      <p:sp>
        <p:nvSpPr>
          <p:cNvPr id="10" name="TextBox 9">
            <a:extLst>
              <a:ext uri="{FF2B5EF4-FFF2-40B4-BE49-F238E27FC236}">
                <a16:creationId xmlns:a16="http://schemas.microsoft.com/office/drawing/2014/main" id="{4BE73B8F-C4DF-FA7C-F679-20959500A224}"/>
              </a:ext>
            </a:extLst>
          </p:cNvPr>
          <p:cNvSpPr txBox="1"/>
          <p:nvPr/>
        </p:nvSpPr>
        <p:spPr>
          <a:xfrm>
            <a:off x="4220930" y="6350182"/>
            <a:ext cx="639249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95000"/>
                  </a:prstClr>
                </a:solidFill>
                <a:effectLst/>
                <a:uLnTx/>
                <a:uFillTx/>
                <a:latin typeface="Open Sans" panose="020B0606030504020204" pitchFamily="34" charset="0"/>
                <a:ea typeface="Open Sans" panose="020B0606030504020204" pitchFamily="34" charset="0"/>
                <a:cs typeface="Open Sans" panose="020B0606030504020204" pitchFamily="34" charset="0"/>
              </a:rPr>
              <a:t>U.S. Department of Commerce | International Trade Administration | U.S. Commercial Service </a:t>
            </a:r>
          </a:p>
        </p:txBody>
      </p:sp>
      <p:sp>
        <p:nvSpPr>
          <p:cNvPr id="20" name="TextBox 19">
            <a:extLst>
              <a:ext uri="{FF2B5EF4-FFF2-40B4-BE49-F238E27FC236}">
                <a16:creationId xmlns:a16="http://schemas.microsoft.com/office/drawing/2014/main" id="{55C7F929-2B42-A0DB-51CA-A4AFEA7FEA18}"/>
              </a:ext>
            </a:extLst>
          </p:cNvPr>
          <p:cNvSpPr txBox="1"/>
          <p:nvPr/>
        </p:nvSpPr>
        <p:spPr>
          <a:xfrm>
            <a:off x="4010867" y="1791290"/>
            <a:ext cx="652352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Rural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Export Center</a:t>
            </a:r>
          </a:p>
        </p:txBody>
      </p:sp>
      <p:cxnSp>
        <p:nvCxnSpPr>
          <p:cNvPr id="21" name="Straight Connector 20">
            <a:extLst>
              <a:ext uri="{FF2B5EF4-FFF2-40B4-BE49-F238E27FC236}">
                <a16:creationId xmlns:a16="http://schemas.microsoft.com/office/drawing/2014/main" id="{897A1B0E-EC30-E0D1-2230-9E0D95E21069}"/>
              </a:ext>
            </a:extLst>
          </p:cNvPr>
          <p:cNvCxnSpPr>
            <a:cxnSpLocks/>
          </p:cNvCxnSpPr>
          <p:nvPr/>
        </p:nvCxnSpPr>
        <p:spPr>
          <a:xfrm>
            <a:off x="4220930" y="3611937"/>
            <a:ext cx="5396896" cy="0"/>
          </a:xfrm>
          <a:prstGeom prst="line">
            <a:avLst/>
          </a:prstGeom>
          <a:ln w="38100">
            <a:solidFill>
              <a:srgbClr val="64C5E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EC9AA9E-09CD-C15E-7A6A-E9D25FB471CC}"/>
              </a:ext>
            </a:extLst>
          </p:cNvPr>
          <p:cNvSpPr txBox="1"/>
          <p:nvPr/>
        </p:nvSpPr>
        <p:spPr>
          <a:xfrm>
            <a:off x="4112308" y="3900960"/>
            <a:ext cx="4339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Every Company Has a Research Need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black and blue text with a red stripe&#10;&#10;Description automatically generated">
            <a:extLst>
              <a:ext uri="{FF2B5EF4-FFF2-40B4-BE49-F238E27FC236}">
                <a16:creationId xmlns:a16="http://schemas.microsoft.com/office/drawing/2014/main" id="{E1638D51-E6FE-B596-AD28-EBB275D35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235" y="195457"/>
            <a:ext cx="2567098" cy="717365"/>
          </a:xfrm>
          <a:prstGeom prst="rect">
            <a:avLst/>
          </a:prstGeom>
        </p:spPr>
      </p:pic>
    </p:spTree>
    <p:extLst>
      <p:ext uri="{BB962C8B-B14F-4D97-AF65-F5344CB8AC3E}">
        <p14:creationId xmlns:p14="http://schemas.microsoft.com/office/powerpoint/2010/main" val="380795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3" name="Group 1032">
            <a:extLst>
              <a:ext uri="{FF2B5EF4-FFF2-40B4-BE49-F238E27FC236}">
                <a16:creationId xmlns:a16="http://schemas.microsoft.com/office/drawing/2014/main" id="{6DCEF60B-EF3F-4A5E-BDC6-A2D840B90F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034" name="Color">
              <a:extLst>
                <a:ext uri="{FF2B5EF4-FFF2-40B4-BE49-F238E27FC236}">
                  <a16:creationId xmlns:a16="http://schemas.microsoft.com/office/drawing/2014/main" id="{99CE9C4B-76CC-43D8-BCEF-0CE380886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Color">
              <a:extLst>
                <a:ext uri="{FF2B5EF4-FFF2-40B4-BE49-F238E27FC236}">
                  <a16:creationId xmlns:a16="http://schemas.microsoft.com/office/drawing/2014/main" id="{C2324D64-DFBA-4803-8BE2-87DDFA57AC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37" name="Color">
            <a:extLst>
              <a:ext uri="{FF2B5EF4-FFF2-40B4-BE49-F238E27FC236}">
                <a16:creationId xmlns:a16="http://schemas.microsoft.com/office/drawing/2014/main" id="{BF9E7B5D-88C3-4C36-A22E-93AA384BA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9" name="Group 103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040" name="Freeform: Shape 103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1" name="Freeform: Shape 104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2" name="Freeform: Shape 104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Freeform: Shape 104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4" name="Freeform: Shape 104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5" name="Freeform: Shape 104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6" name="Freeform: Shape 104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EA9509-A885-CEB8-5223-191D7BB5852C}"/>
              </a:ext>
            </a:extLst>
          </p:cNvPr>
          <p:cNvSpPr>
            <a:spLocks noGrp="1"/>
          </p:cNvSpPr>
          <p:nvPr>
            <p:ph type="ctrTitle"/>
          </p:nvPr>
        </p:nvSpPr>
        <p:spPr>
          <a:xfrm>
            <a:off x="767048" y="2752820"/>
            <a:ext cx="3778989" cy="3103374"/>
          </a:xfrm>
        </p:spPr>
        <p:txBody>
          <a:bodyPr vert="horz" lIns="91440" tIns="45720" rIns="91440" bIns="45720" rtlCol="0" anchor="b">
            <a:noAutofit/>
          </a:bodyPr>
          <a:lstStyle/>
          <a:p>
            <a:pPr algn="l">
              <a:spcAft>
                <a:spcPts val="300"/>
              </a:spcAft>
            </a:pPr>
            <a:r>
              <a:rPr lang="en-US" sz="1800" b="0" i="0" kern="1200">
                <a:solidFill>
                  <a:schemeClr val="tx2"/>
                </a:solidFill>
                <a:effectLst/>
                <a:latin typeface="+mj-lt"/>
                <a:ea typeface="+mj-ea"/>
                <a:cs typeface="+mj-cs"/>
              </a:rPr>
              <a:t>Appalachia is made up of </a:t>
            </a:r>
            <a:r>
              <a:rPr lang="en-US" sz="1800" b="1" i="0" kern="1200">
                <a:solidFill>
                  <a:schemeClr val="tx2"/>
                </a:solidFill>
                <a:effectLst/>
                <a:latin typeface="+mj-lt"/>
                <a:ea typeface="+mj-ea"/>
                <a:cs typeface="+mj-cs"/>
              </a:rPr>
              <a:t>423 counties across 13 states </a:t>
            </a:r>
            <a:r>
              <a:rPr lang="en-US" sz="1800" b="0" i="0" kern="1200">
                <a:solidFill>
                  <a:schemeClr val="tx2"/>
                </a:solidFill>
                <a:effectLst/>
                <a:latin typeface="+mj-lt"/>
                <a:ea typeface="+mj-ea"/>
                <a:cs typeface="+mj-cs"/>
              </a:rPr>
              <a:t>and spans 206,000 square miles, from southern New York to northern Mississippi. The Region’s 26.3 million residents live in parts of </a:t>
            </a:r>
            <a:r>
              <a:rPr lang="en-US" sz="1800" b="1" i="0" kern="1200">
                <a:solidFill>
                  <a:schemeClr val="tx2"/>
                </a:solidFill>
                <a:effectLst/>
                <a:latin typeface="+mj-lt"/>
                <a:ea typeface="+mj-ea"/>
                <a:cs typeface="+mj-cs"/>
              </a:rPr>
              <a:t>Alabama</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Georgia</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Kentucky</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Maryland</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Mississippi</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New York</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North Carolina</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Ohio</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Pennsylvania</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South Carolina</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Tennessee</a:t>
            </a:r>
            <a:r>
              <a:rPr lang="en-US" sz="1800" b="0" i="0" kern="1200">
                <a:solidFill>
                  <a:schemeClr val="tx2"/>
                </a:solidFill>
                <a:effectLst/>
                <a:latin typeface="+mj-lt"/>
                <a:ea typeface="+mj-ea"/>
                <a:cs typeface="+mj-cs"/>
              </a:rPr>
              <a:t>, and </a:t>
            </a:r>
            <a:r>
              <a:rPr lang="en-US" sz="1800" b="1" i="0" kern="1200">
                <a:solidFill>
                  <a:schemeClr val="tx2"/>
                </a:solidFill>
                <a:effectLst/>
                <a:latin typeface="+mj-lt"/>
                <a:ea typeface="+mj-ea"/>
                <a:cs typeface="+mj-cs"/>
              </a:rPr>
              <a:t>Virginia</a:t>
            </a:r>
            <a:r>
              <a:rPr lang="en-US" sz="1800" b="0" i="0" kern="1200">
                <a:solidFill>
                  <a:schemeClr val="tx2"/>
                </a:solidFill>
                <a:effectLst/>
                <a:latin typeface="+mj-lt"/>
                <a:ea typeface="+mj-ea"/>
                <a:cs typeface="+mj-cs"/>
              </a:rPr>
              <a:t>, and all of </a:t>
            </a:r>
            <a:r>
              <a:rPr lang="en-US" sz="1800" b="1" i="0" kern="1200">
                <a:solidFill>
                  <a:schemeClr val="tx2"/>
                </a:solidFill>
                <a:effectLst/>
                <a:latin typeface="+mj-lt"/>
                <a:ea typeface="+mj-ea"/>
                <a:cs typeface="+mj-cs"/>
              </a:rPr>
              <a:t>West Virginia</a:t>
            </a:r>
            <a:r>
              <a:rPr lang="en-US" sz="1800" b="0" i="0" kern="1200">
                <a:solidFill>
                  <a:schemeClr val="tx2"/>
                </a:solidFill>
                <a:effectLst/>
                <a:latin typeface="+mj-lt"/>
                <a:ea typeface="+mj-ea"/>
                <a:cs typeface="+mj-cs"/>
              </a:rPr>
              <a:t>.</a:t>
            </a:r>
            <a:br>
              <a:rPr lang="en-US" sz="1800" b="0" i="0" kern="1200">
                <a:solidFill>
                  <a:schemeClr val="tx2"/>
                </a:solidFill>
                <a:effectLst/>
                <a:latin typeface="+mj-lt"/>
                <a:ea typeface="+mj-ea"/>
                <a:cs typeface="+mj-cs"/>
              </a:rPr>
            </a:br>
            <a:br>
              <a:rPr lang="en-US" sz="1800" b="0" i="0" kern="1200">
                <a:solidFill>
                  <a:schemeClr val="tx2"/>
                </a:solidFill>
                <a:effectLst/>
                <a:latin typeface="+mj-lt"/>
                <a:ea typeface="+mj-ea"/>
                <a:cs typeface="+mj-cs"/>
              </a:rPr>
            </a:br>
            <a:r>
              <a:rPr lang="en-US" sz="1800" b="0" i="0" kern="1200">
                <a:solidFill>
                  <a:schemeClr val="tx2"/>
                </a:solidFill>
                <a:effectLst/>
                <a:latin typeface="+mj-lt"/>
                <a:ea typeface="+mj-ea"/>
                <a:cs typeface="+mj-cs"/>
              </a:rPr>
              <a:t>The Region also comprises three federally recognized and five state recognized </a:t>
            </a:r>
            <a:r>
              <a:rPr lang="en-US" sz="1800" b="1" i="0" kern="1200">
                <a:solidFill>
                  <a:schemeClr val="tx2"/>
                </a:solidFill>
                <a:effectLst/>
                <a:latin typeface="+mj-lt"/>
                <a:ea typeface="+mj-ea"/>
                <a:cs typeface="+mj-cs"/>
              </a:rPr>
              <a:t>Native American Tribal Communities</a:t>
            </a:r>
            <a:r>
              <a:rPr lang="en-US" sz="1800" b="0" i="0" kern="1200">
                <a:solidFill>
                  <a:schemeClr val="tx2"/>
                </a:solidFill>
                <a:effectLst/>
                <a:latin typeface="+mj-lt"/>
                <a:ea typeface="+mj-ea"/>
                <a:cs typeface="+mj-cs"/>
              </a:rPr>
              <a:t>, with Tribal entities in </a:t>
            </a:r>
            <a:r>
              <a:rPr lang="en-US" sz="1800" b="1" i="0" kern="1200">
                <a:solidFill>
                  <a:schemeClr val="tx2"/>
                </a:solidFill>
                <a:effectLst/>
                <a:latin typeface="+mj-lt"/>
                <a:ea typeface="+mj-ea"/>
                <a:cs typeface="+mj-cs"/>
              </a:rPr>
              <a:t>Appalachian Alabama</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Georgia</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Mississippi</a:t>
            </a:r>
            <a:r>
              <a:rPr lang="en-US" sz="1800" b="0" i="0" kern="1200">
                <a:solidFill>
                  <a:schemeClr val="tx2"/>
                </a:solidFill>
                <a:effectLst/>
                <a:latin typeface="+mj-lt"/>
                <a:ea typeface="+mj-ea"/>
                <a:cs typeface="+mj-cs"/>
              </a:rPr>
              <a:t>, </a:t>
            </a:r>
            <a:r>
              <a:rPr lang="en-US" sz="1800" b="1" i="0" kern="1200">
                <a:solidFill>
                  <a:schemeClr val="tx2"/>
                </a:solidFill>
                <a:effectLst/>
                <a:latin typeface="+mj-lt"/>
                <a:ea typeface="+mj-ea"/>
                <a:cs typeface="+mj-cs"/>
              </a:rPr>
              <a:t>New York</a:t>
            </a:r>
            <a:r>
              <a:rPr lang="en-US" sz="1800" b="0" i="0" kern="1200">
                <a:solidFill>
                  <a:schemeClr val="tx2"/>
                </a:solidFill>
                <a:effectLst/>
                <a:latin typeface="+mj-lt"/>
                <a:ea typeface="+mj-ea"/>
                <a:cs typeface="+mj-cs"/>
              </a:rPr>
              <a:t>, and </a:t>
            </a:r>
            <a:r>
              <a:rPr lang="en-US" sz="1800" b="1" i="0" kern="1200">
                <a:solidFill>
                  <a:schemeClr val="tx2"/>
                </a:solidFill>
                <a:effectLst/>
                <a:latin typeface="+mj-lt"/>
                <a:ea typeface="+mj-ea"/>
                <a:cs typeface="+mj-cs"/>
              </a:rPr>
              <a:t>North Carolina</a:t>
            </a:r>
            <a:r>
              <a:rPr lang="en-US" sz="1800" b="0" i="0" kern="1200">
                <a:solidFill>
                  <a:schemeClr val="tx2"/>
                </a:solidFill>
                <a:effectLst/>
                <a:latin typeface="+mj-lt"/>
                <a:ea typeface="+mj-ea"/>
                <a:cs typeface="+mj-cs"/>
              </a:rPr>
              <a:t>.</a:t>
            </a:r>
            <a:br>
              <a:rPr lang="en-US" sz="1800" b="0" i="0" kern="1200">
                <a:solidFill>
                  <a:schemeClr val="tx2"/>
                </a:solidFill>
                <a:effectLst/>
                <a:latin typeface="+mj-lt"/>
                <a:ea typeface="+mj-ea"/>
                <a:cs typeface="+mj-cs"/>
              </a:rPr>
            </a:br>
            <a:endParaRPr lang="en-US" sz="1800" kern="1200">
              <a:solidFill>
                <a:schemeClr val="tx2"/>
              </a:solidFill>
              <a:latin typeface="+mj-lt"/>
              <a:ea typeface="+mj-ea"/>
              <a:cs typeface="+mj-cs"/>
            </a:endParaRPr>
          </a:p>
        </p:txBody>
      </p:sp>
      <p:sp>
        <p:nvSpPr>
          <p:cNvPr id="6" name="TextBox 5">
            <a:extLst>
              <a:ext uri="{FF2B5EF4-FFF2-40B4-BE49-F238E27FC236}">
                <a16:creationId xmlns:a16="http://schemas.microsoft.com/office/drawing/2014/main" id="{AA00F49D-E731-446C-E001-0B5AF55D9B82}"/>
              </a:ext>
            </a:extLst>
          </p:cNvPr>
          <p:cNvSpPr txBox="1"/>
          <p:nvPr/>
        </p:nvSpPr>
        <p:spPr>
          <a:xfrm>
            <a:off x="1227239" y="166210"/>
            <a:ext cx="10354796" cy="392989"/>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MAP OF APPALACHIAN DESIGNATED COUNTIES</a:t>
            </a:r>
          </a:p>
        </p:txBody>
      </p:sp>
      <p:pic>
        <p:nvPicPr>
          <p:cNvPr id="1026" name="Picture 2">
            <a:extLst>
              <a:ext uri="{FF2B5EF4-FFF2-40B4-BE49-F238E27FC236}">
                <a16:creationId xmlns:a16="http://schemas.microsoft.com/office/drawing/2014/main" id="{2BEEC1F7-58D3-DB6E-08F3-1EEA0500F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4711" y="653615"/>
            <a:ext cx="6576263" cy="5445588"/>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Dizzy with solid fill">
            <a:extLst>
              <a:ext uri="{FF2B5EF4-FFF2-40B4-BE49-F238E27FC236}">
                <a16:creationId xmlns:a16="http://schemas.microsoft.com/office/drawing/2014/main" id="{48A6BA8B-E11A-CE6C-E6C9-06123B29C9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99174" y="2976492"/>
            <a:ext cx="428606" cy="428606"/>
          </a:xfrm>
          <a:prstGeom prst="rect">
            <a:avLst/>
          </a:prstGeom>
        </p:spPr>
      </p:pic>
      <p:pic>
        <p:nvPicPr>
          <p:cNvPr id="10" name="Graphic 9" descr="Dizzy with solid fill">
            <a:extLst>
              <a:ext uri="{FF2B5EF4-FFF2-40B4-BE49-F238E27FC236}">
                <a16:creationId xmlns:a16="http://schemas.microsoft.com/office/drawing/2014/main" id="{7A1EFFD8-AA49-C527-6CDA-995BAC431C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9053" y="2699648"/>
            <a:ext cx="428606" cy="428606"/>
          </a:xfrm>
          <a:prstGeom prst="rect">
            <a:avLst/>
          </a:prstGeom>
        </p:spPr>
      </p:pic>
      <p:pic>
        <p:nvPicPr>
          <p:cNvPr id="11" name="Graphic 10" descr="Dizzy with solid fill">
            <a:extLst>
              <a:ext uri="{FF2B5EF4-FFF2-40B4-BE49-F238E27FC236}">
                <a16:creationId xmlns:a16="http://schemas.microsoft.com/office/drawing/2014/main" id="{DF60E7C1-0A14-5E0C-2346-64D28E7EF0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6739" y="5765013"/>
            <a:ext cx="428606" cy="428606"/>
          </a:xfrm>
          <a:prstGeom prst="rect">
            <a:avLst/>
          </a:prstGeom>
        </p:spPr>
      </p:pic>
      <p:sp>
        <p:nvSpPr>
          <p:cNvPr id="12" name="TextBox 11">
            <a:extLst>
              <a:ext uri="{FF2B5EF4-FFF2-40B4-BE49-F238E27FC236}">
                <a16:creationId xmlns:a16="http://schemas.microsoft.com/office/drawing/2014/main" id="{E150AAF2-5ADF-E29E-8A60-BC28F6626F0C}"/>
              </a:ext>
            </a:extLst>
          </p:cNvPr>
          <p:cNvSpPr txBox="1"/>
          <p:nvPr/>
        </p:nvSpPr>
        <p:spPr>
          <a:xfrm>
            <a:off x="6036279" y="2119255"/>
            <a:ext cx="1925547" cy="919291"/>
          </a:xfrm>
          <a:prstGeom prst="rect">
            <a:avLst/>
          </a:prstGeom>
          <a:noFill/>
        </p:spPr>
        <p:txBody>
          <a:bodyPr wrap="square" rtlCol="0">
            <a:spAutoFit/>
          </a:bodyPr>
          <a:lstStyle/>
          <a:p>
            <a:pPr marL="0" marR="0" lvl="0" indent="0" algn="l" defTabSz="740664" rtl="0" eaLnBrk="1" fontAlgn="auto" latinLnBrk="0" hangingPunct="1">
              <a:lnSpc>
                <a:spcPct val="100000"/>
              </a:lnSpc>
              <a:spcBef>
                <a:spcPts val="0"/>
              </a:spcBef>
              <a:spcAft>
                <a:spcPts val="600"/>
              </a:spcAft>
              <a:buClrTx/>
              <a:buSzTx/>
              <a:buFontTx/>
              <a:buNone/>
              <a:tabLst/>
              <a:defRPr/>
            </a:pPr>
            <a:r>
              <a:rPr kumimoji="0" lang="en-US" sz="1458" b="1" i="0" u="none" strike="noStrike" kern="1200" cap="none" spc="0" normalizeH="0" baseline="0" noProof="0">
                <a:ln>
                  <a:noFill/>
                </a:ln>
                <a:solidFill>
                  <a:srgbClr val="B50000"/>
                </a:solidFill>
                <a:effectLst/>
                <a:uLnTx/>
                <a:uFillTx/>
                <a:latin typeface="Calibri" panose="020F0502020204030204"/>
                <a:ea typeface="+mn-ea"/>
                <a:cs typeface="+mn-cs"/>
              </a:rPr>
              <a:t>Ohio Valley Specialist</a:t>
            </a:r>
          </a:p>
          <a:p>
            <a:pPr marL="0" marR="0" lvl="0" indent="0" algn="l" defTabSz="740664" rtl="0" eaLnBrk="1" fontAlgn="auto" latinLnBrk="0" hangingPunct="1">
              <a:lnSpc>
                <a:spcPct val="100000"/>
              </a:lnSpc>
              <a:spcBef>
                <a:spcPts val="0"/>
              </a:spcBef>
              <a:spcAft>
                <a:spcPts val="600"/>
              </a:spcAft>
              <a:buClrTx/>
              <a:buSzTx/>
              <a:buFontTx/>
              <a:buNone/>
              <a:tabLst/>
              <a:defRPr/>
            </a:pPr>
            <a:r>
              <a:rPr kumimoji="0" lang="en-US" sz="1458" b="1" i="0" u="none" strike="noStrike" kern="1200" cap="none" spc="0" normalizeH="0" baseline="0" noProof="0">
                <a:ln>
                  <a:noFill/>
                </a:ln>
                <a:solidFill>
                  <a:srgbClr val="B50000"/>
                </a:solidFill>
                <a:effectLst/>
                <a:uLnTx/>
                <a:uFillTx/>
                <a:latin typeface="Calibri" panose="020F0502020204030204"/>
                <a:ea typeface="+mn-ea"/>
                <a:cs typeface="+mn-cs"/>
              </a:rPr>
              <a:t>Louisville, KY</a:t>
            </a:r>
          </a:p>
          <a:p>
            <a:pPr marL="0" marR="0" lvl="0" indent="0" algn="l" defTabSz="740664" rtl="0" eaLnBrk="1" fontAlgn="auto" latinLnBrk="0" hangingPunct="1">
              <a:lnSpc>
                <a:spcPct val="100000"/>
              </a:lnSpc>
              <a:spcBef>
                <a:spcPts val="0"/>
              </a:spcBef>
              <a:spcAft>
                <a:spcPts val="600"/>
              </a:spcAft>
              <a:buClrTx/>
              <a:buSzTx/>
              <a:buFontTx/>
              <a:buNone/>
              <a:tabLst/>
              <a:defRPr/>
            </a:pPr>
            <a:r>
              <a:rPr kumimoji="0" lang="en-US" sz="1458" b="1" i="0" u="none" strike="noStrike" kern="1200" cap="none" spc="0" normalizeH="0" baseline="0" noProof="0">
                <a:ln>
                  <a:noFill/>
                </a:ln>
                <a:solidFill>
                  <a:srgbClr val="B50000"/>
                </a:solidFill>
                <a:effectLst/>
                <a:uLnTx/>
                <a:uFillTx/>
                <a:latin typeface="Calibri" panose="020F0502020204030204"/>
                <a:ea typeface="+mn-ea"/>
                <a:cs typeface="+mn-cs"/>
              </a:rPr>
              <a:t>Jefferson County</a:t>
            </a:r>
            <a:endParaRPr kumimoji="0" lang="en-US" sz="1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CAD66BF-3224-84DC-6646-77A767F01D17}"/>
              </a:ext>
            </a:extLst>
          </p:cNvPr>
          <p:cNvSpPr txBox="1"/>
          <p:nvPr/>
        </p:nvSpPr>
        <p:spPr>
          <a:xfrm>
            <a:off x="9374161" y="2752820"/>
            <a:ext cx="2016813" cy="919291"/>
          </a:xfrm>
          <a:prstGeom prst="rect">
            <a:avLst/>
          </a:prstGeom>
          <a:noFill/>
        </p:spPr>
        <p:txBody>
          <a:bodyPr wrap="square" rtlCol="0">
            <a:spAutoFit/>
          </a:bodyPr>
          <a:lstStyle/>
          <a:p>
            <a:pPr marL="0" marR="0" lvl="0" indent="0" algn="l" defTabSz="740664" rtl="0" eaLnBrk="1" fontAlgn="auto" latinLnBrk="0" hangingPunct="1">
              <a:lnSpc>
                <a:spcPct val="100000"/>
              </a:lnSpc>
              <a:spcBef>
                <a:spcPts val="0"/>
              </a:spcBef>
              <a:spcAft>
                <a:spcPts val="600"/>
              </a:spcAft>
              <a:buClrTx/>
              <a:buSzTx/>
              <a:buFontTx/>
              <a:buNone/>
              <a:tabLst/>
              <a:defRPr/>
            </a:pPr>
            <a:r>
              <a:rPr kumimoji="0" lang="en-US" sz="1458" b="1" i="0" u="none" strike="noStrike" kern="1200" cap="none" spc="0" normalizeH="0" baseline="0" noProof="0">
                <a:ln>
                  <a:noFill/>
                </a:ln>
                <a:solidFill>
                  <a:srgbClr val="B50000"/>
                </a:solidFill>
                <a:effectLst/>
                <a:uLnTx/>
                <a:uFillTx/>
                <a:latin typeface="Calibri" panose="020F0502020204030204"/>
                <a:ea typeface="+mn-ea"/>
                <a:cs typeface="+mn-cs"/>
              </a:rPr>
              <a:t>Appalachian Specialist</a:t>
            </a:r>
          </a:p>
          <a:p>
            <a:pPr marL="0" marR="0" lvl="0" indent="0" algn="l" defTabSz="740664" rtl="0" eaLnBrk="1" fontAlgn="auto" latinLnBrk="0" hangingPunct="1">
              <a:lnSpc>
                <a:spcPct val="100000"/>
              </a:lnSpc>
              <a:spcBef>
                <a:spcPts val="0"/>
              </a:spcBef>
              <a:spcAft>
                <a:spcPts val="600"/>
              </a:spcAft>
              <a:buClrTx/>
              <a:buSzTx/>
              <a:buFontTx/>
              <a:buNone/>
              <a:tabLst/>
              <a:defRPr/>
            </a:pPr>
            <a:r>
              <a:rPr kumimoji="0" lang="en-US" sz="1458" b="1" i="0" u="none" strike="noStrike" kern="1200" cap="none" spc="0" normalizeH="0" baseline="0" noProof="0">
                <a:ln>
                  <a:noFill/>
                </a:ln>
                <a:solidFill>
                  <a:srgbClr val="B50000"/>
                </a:solidFill>
                <a:effectLst/>
                <a:uLnTx/>
                <a:uFillTx/>
                <a:latin typeface="Calibri" panose="020F0502020204030204"/>
                <a:ea typeface="+mn-ea"/>
                <a:cs typeface="+mn-cs"/>
              </a:rPr>
              <a:t>Charleston, WV</a:t>
            </a:r>
          </a:p>
          <a:p>
            <a:pPr marL="0" marR="0" lvl="0" indent="0" algn="l" defTabSz="740664" rtl="0" eaLnBrk="1" fontAlgn="auto" latinLnBrk="0" hangingPunct="1">
              <a:lnSpc>
                <a:spcPct val="100000"/>
              </a:lnSpc>
              <a:spcBef>
                <a:spcPts val="0"/>
              </a:spcBef>
              <a:spcAft>
                <a:spcPts val="600"/>
              </a:spcAft>
              <a:buClrTx/>
              <a:buSzTx/>
              <a:buFontTx/>
              <a:buNone/>
              <a:tabLst/>
              <a:defRPr/>
            </a:pPr>
            <a:r>
              <a:rPr kumimoji="0" lang="en-US" sz="1458" b="1" i="0" u="none" strike="noStrike" kern="1200" cap="none" spc="0" normalizeH="0" baseline="0" noProof="0">
                <a:ln>
                  <a:noFill/>
                </a:ln>
                <a:solidFill>
                  <a:srgbClr val="B50000"/>
                </a:solidFill>
                <a:effectLst/>
                <a:uLnTx/>
                <a:uFillTx/>
                <a:latin typeface="Calibri" panose="020F0502020204030204"/>
                <a:ea typeface="+mn-ea"/>
                <a:cs typeface="+mn-cs"/>
              </a:rPr>
              <a:t>Kanawha County</a:t>
            </a:r>
            <a:endParaRPr kumimoji="0" lang="en-US" sz="1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ECF4AA8-F1F1-CE1C-E759-8E40C6664F56}"/>
              </a:ext>
            </a:extLst>
          </p:cNvPr>
          <p:cNvSpPr txBox="1"/>
          <p:nvPr/>
        </p:nvSpPr>
        <p:spPr>
          <a:xfrm>
            <a:off x="5788273" y="5228448"/>
            <a:ext cx="2016813" cy="919291"/>
          </a:xfrm>
          <a:prstGeom prst="rect">
            <a:avLst/>
          </a:prstGeom>
          <a:noFill/>
        </p:spPr>
        <p:txBody>
          <a:bodyPr wrap="square" rtlCol="0">
            <a:spAutoFit/>
          </a:bodyPr>
          <a:lstStyle/>
          <a:p>
            <a:pPr marL="0" marR="0" lvl="0" indent="0" algn="l" defTabSz="740664" rtl="0" eaLnBrk="1" fontAlgn="auto" latinLnBrk="0" hangingPunct="1">
              <a:lnSpc>
                <a:spcPct val="100000"/>
              </a:lnSpc>
              <a:spcBef>
                <a:spcPts val="0"/>
              </a:spcBef>
              <a:spcAft>
                <a:spcPts val="600"/>
              </a:spcAft>
              <a:buClrTx/>
              <a:buSzTx/>
              <a:buFontTx/>
              <a:buNone/>
              <a:tabLst/>
              <a:defRPr/>
            </a:pPr>
            <a:r>
              <a:rPr kumimoji="0" lang="en-US" sz="1458" b="1" i="0" u="none" strike="noStrike" kern="1200" cap="none" spc="0" normalizeH="0" baseline="0" noProof="0">
                <a:ln>
                  <a:noFill/>
                </a:ln>
                <a:solidFill>
                  <a:srgbClr val="B50000"/>
                </a:solidFill>
                <a:effectLst/>
                <a:uLnTx/>
                <a:uFillTx/>
                <a:latin typeface="Calibri" panose="020F0502020204030204"/>
                <a:ea typeface="+mn-ea"/>
                <a:cs typeface="+mn-cs"/>
              </a:rPr>
              <a:t>Southern Specialist</a:t>
            </a:r>
          </a:p>
          <a:p>
            <a:pPr marL="0" marR="0" lvl="0" indent="0" algn="l" defTabSz="740664" rtl="0" eaLnBrk="1" fontAlgn="auto" latinLnBrk="0" hangingPunct="1">
              <a:lnSpc>
                <a:spcPct val="100000"/>
              </a:lnSpc>
              <a:spcBef>
                <a:spcPts val="0"/>
              </a:spcBef>
              <a:spcAft>
                <a:spcPts val="600"/>
              </a:spcAft>
              <a:buClrTx/>
              <a:buSzTx/>
              <a:buFontTx/>
              <a:buNone/>
              <a:tabLst/>
              <a:defRPr/>
            </a:pPr>
            <a:r>
              <a:rPr kumimoji="0" lang="en-US" sz="1458" b="1" i="0" u="none" strike="noStrike" kern="1200" cap="none" spc="0" normalizeH="0" baseline="0" noProof="0">
                <a:ln>
                  <a:noFill/>
                </a:ln>
                <a:solidFill>
                  <a:srgbClr val="B50000"/>
                </a:solidFill>
                <a:effectLst/>
                <a:uLnTx/>
                <a:uFillTx/>
                <a:latin typeface="Calibri" panose="020F0502020204030204"/>
                <a:ea typeface="+mn-ea"/>
                <a:cs typeface="+mn-cs"/>
              </a:rPr>
              <a:t>Jackson, MS</a:t>
            </a:r>
          </a:p>
          <a:p>
            <a:pPr marL="0" marR="0" lvl="0" indent="0" algn="l" defTabSz="740664" rtl="0" eaLnBrk="1" fontAlgn="auto" latinLnBrk="0" hangingPunct="1">
              <a:lnSpc>
                <a:spcPct val="100000"/>
              </a:lnSpc>
              <a:spcBef>
                <a:spcPts val="0"/>
              </a:spcBef>
              <a:spcAft>
                <a:spcPts val="600"/>
              </a:spcAft>
              <a:buClrTx/>
              <a:buSzTx/>
              <a:buFontTx/>
              <a:buNone/>
              <a:tabLst/>
              <a:defRPr/>
            </a:pPr>
            <a:r>
              <a:rPr kumimoji="0" lang="en-US" sz="1458" b="1" i="0" u="none" strike="noStrike" kern="1200" cap="none" spc="0" normalizeH="0" baseline="0" noProof="0">
                <a:ln>
                  <a:noFill/>
                </a:ln>
                <a:solidFill>
                  <a:srgbClr val="B50000"/>
                </a:solidFill>
                <a:effectLst/>
                <a:uLnTx/>
                <a:uFillTx/>
                <a:latin typeface="Calibri" panose="020F0502020204030204"/>
                <a:ea typeface="+mn-ea"/>
                <a:cs typeface="+mn-cs"/>
              </a:rPr>
              <a:t>Hinds County</a:t>
            </a:r>
            <a:endParaRPr kumimoji="0" lang="en-US" sz="1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923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9AA802E-1332-3E30-36A9-A58BD92A4BAD}"/>
              </a:ext>
            </a:extLst>
          </p:cNvPr>
          <p:cNvSpPr/>
          <p:nvPr/>
        </p:nvSpPr>
        <p:spPr>
          <a:xfrm>
            <a:off x="0" y="6271583"/>
            <a:ext cx="12192000"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E041A5C7-7F42-FF7C-D96A-54CA1CB253CB}"/>
              </a:ext>
            </a:extLst>
          </p:cNvPr>
          <p:cNvSpPr txBox="1"/>
          <p:nvPr/>
        </p:nvSpPr>
        <p:spPr>
          <a:xfrm>
            <a:off x="224597" y="6433986"/>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Rural Export Centers</a:t>
            </a:r>
          </a:p>
        </p:txBody>
      </p:sp>
      <p:sp>
        <p:nvSpPr>
          <p:cNvPr id="49" name="TextBox 48">
            <a:extLst>
              <a:ext uri="{FF2B5EF4-FFF2-40B4-BE49-F238E27FC236}">
                <a16:creationId xmlns:a16="http://schemas.microsoft.com/office/drawing/2014/main" id="{71626695-B9EB-F756-3BDC-CCF96C71F91E}"/>
              </a:ext>
            </a:extLst>
          </p:cNvPr>
          <p:cNvSpPr txBox="1"/>
          <p:nvPr/>
        </p:nvSpPr>
        <p:spPr>
          <a:xfrm>
            <a:off x="8907089"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rural-export-center</a:t>
            </a:r>
          </a:p>
        </p:txBody>
      </p:sp>
      <p:grpSp>
        <p:nvGrpSpPr>
          <p:cNvPr id="52" name="Group 51">
            <a:extLst>
              <a:ext uri="{FF2B5EF4-FFF2-40B4-BE49-F238E27FC236}">
                <a16:creationId xmlns:a16="http://schemas.microsoft.com/office/drawing/2014/main" id="{694352F0-AD8F-BAF7-9989-F17B5DDF4D69}"/>
              </a:ext>
            </a:extLst>
          </p:cNvPr>
          <p:cNvGrpSpPr/>
          <p:nvPr/>
        </p:nvGrpSpPr>
        <p:grpSpPr>
          <a:xfrm>
            <a:off x="5627803" y="127405"/>
            <a:ext cx="6428584" cy="6047152"/>
            <a:chOff x="5627803" y="127405"/>
            <a:chExt cx="6428584" cy="6047152"/>
          </a:xfrm>
        </p:grpSpPr>
        <p:grpSp>
          <p:nvGrpSpPr>
            <p:cNvPr id="11" name="Group 10">
              <a:extLst>
                <a:ext uri="{FF2B5EF4-FFF2-40B4-BE49-F238E27FC236}">
                  <a16:creationId xmlns:a16="http://schemas.microsoft.com/office/drawing/2014/main" id="{DE7EF064-0E58-02A0-DE0E-B5409953F711}"/>
                </a:ext>
              </a:extLst>
            </p:cNvPr>
            <p:cNvGrpSpPr/>
            <p:nvPr/>
          </p:nvGrpSpPr>
          <p:grpSpPr>
            <a:xfrm>
              <a:off x="5627803" y="127405"/>
              <a:ext cx="6428584" cy="6047152"/>
              <a:chOff x="5627803" y="127405"/>
              <a:chExt cx="6428584" cy="6047152"/>
            </a:xfrm>
          </p:grpSpPr>
          <p:grpSp>
            <p:nvGrpSpPr>
              <p:cNvPr id="9" name="Group 8">
                <a:extLst>
                  <a:ext uri="{FF2B5EF4-FFF2-40B4-BE49-F238E27FC236}">
                    <a16:creationId xmlns:a16="http://schemas.microsoft.com/office/drawing/2014/main" id="{12C4CB61-8F6E-7041-FF02-7A21B034FB8D}"/>
                  </a:ext>
                </a:extLst>
              </p:cNvPr>
              <p:cNvGrpSpPr/>
              <p:nvPr/>
            </p:nvGrpSpPr>
            <p:grpSpPr>
              <a:xfrm>
                <a:off x="5627803" y="127405"/>
                <a:ext cx="6428584" cy="6047152"/>
                <a:chOff x="5627803" y="127405"/>
                <a:chExt cx="6428584" cy="6047152"/>
              </a:xfrm>
            </p:grpSpPr>
            <p:grpSp>
              <p:nvGrpSpPr>
                <p:cNvPr id="5" name="Group 4">
                  <a:extLst>
                    <a:ext uri="{FF2B5EF4-FFF2-40B4-BE49-F238E27FC236}">
                      <a16:creationId xmlns:a16="http://schemas.microsoft.com/office/drawing/2014/main" id="{A3B0A670-CA80-CF85-9D15-590720AE7067}"/>
                    </a:ext>
                  </a:extLst>
                </p:cNvPr>
                <p:cNvGrpSpPr/>
                <p:nvPr/>
              </p:nvGrpSpPr>
              <p:grpSpPr>
                <a:xfrm>
                  <a:off x="5627803" y="127405"/>
                  <a:ext cx="6428584" cy="6047152"/>
                  <a:chOff x="5627803" y="127405"/>
                  <a:chExt cx="6428584" cy="6047152"/>
                </a:xfrm>
              </p:grpSpPr>
              <p:grpSp>
                <p:nvGrpSpPr>
                  <p:cNvPr id="3" name="Group 2">
                    <a:extLst>
                      <a:ext uri="{FF2B5EF4-FFF2-40B4-BE49-F238E27FC236}">
                        <a16:creationId xmlns:a16="http://schemas.microsoft.com/office/drawing/2014/main" id="{F35C1384-8FF6-5740-DDDE-D6C1A06E8821}"/>
                      </a:ext>
                    </a:extLst>
                  </p:cNvPr>
                  <p:cNvGrpSpPr/>
                  <p:nvPr/>
                </p:nvGrpSpPr>
                <p:grpSpPr>
                  <a:xfrm>
                    <a:off x="5627803" y="127405"/>
                    <a:ext cx="6428584" cy="6047152"/>
                    <a:chOff x="5627803" y="127405"/>
                    <a:chExt cx="6428584" cy="6047152"/>
                  </a:xfrm>
                </p:grpSpPr>
                <p:grpSp>
                  <p:nvGrpSpPr>
                    <p:cNvPr id="50" name="Group 49">
                      <a:extLst>
                        <a:ext uri="{FF2B5EF4-FFF2-40B4-BE49-F238E27FC236}">
                          <a16:creationId xmlns:a16="http://schemas.microsoft.com/office/drawing/2014/main" id="{5AEACFC5-002A-D83B-3EA1-F8586E9FD094}"/>
                        </a:ext>
                      </a:extLst>
                    </p:cNvPr>
                    <p:cNvGrpSpPr/>
                    <p:nvPr/>
                  </p:nvGrpSpPr>
                  <p:grpSpPr>
                    <a:xfrm>
                      <a:off x="5627803" y="170098"/>
                      <a:ext cx="6428584" cy="6004459"/>
                      <a:chOff x="5582255" y="565118"/>
                      <a:chExt cx="6298595" cy="5727763"/>
                    </a:xfrm>
                  </p:grpSpPr>
                  <p:grpSp>
                    <p:nvGrpSpPr>
                      <p:cNvPr id="42" name="Group 41">
                        <a:extLst>
                          <a:ext uri="{FF2B5EF4-FFF2-40B4-BE49-F238E27FC236}">
                            <a16:creationId xmlns:a16="http://schemas.microsoft.com/office/drawing/2014/main" id="{3E230097-D842-2E1B-85BB-E5903C8650C4}"/>
                          </a:ext>
                        </a:extLst>
                      </p:cNvPr>
                      <p:cNvGrpSpPr/>
                      <p:nvPr/>
                    </p:nvGrpSpPr>
                    <p:grpSpPr>
                      <a:xfrm>
                        <a:off x="5582255" y="565118"/>
                        <a:ext cx="6298595" cy="5727763"/>
                        <a:chOff x="5607655" y="592931"/>
                        <a:chExt cx="6298595" cy="5727763"/>
                      </a:xfrm>
                    </p:grpSpPr>
                    <p:grpSp>
                      <p:nvGrpSpPr>
                        <p:cNvPr id="38" name="Group 37">
                          <a:extLst>
                            <a:ext uri="{FF2B5EF4-FFF2-40B4-BE49-F238E27FC236}">
                              <a16:creationId xmlns:a16="http://schemas.microsoft.com/office/drawing/2014/main" id="{FCDC7429-367A-AD83-FFA3-F49063E7C692}"/>
                            </a:ext>
                          </a:extLst>
                        </p:cNvPr>
                        <p:cNvGrpSpPr/>
                        <p:nvPr/>
                      </p:nvGrpSpPr>
                      <p:grpSpPr>
                        <a:xfrm>
                          <a:off x="5607655" y="592931"/>
                          <a:ext cx="6298595" cy="5727763"/>
                          <a:chOff x="5607655" y="592931"/>
                          <a:chExt cx="6298595" cy="5727763"/>
                        </a:xfrm>
                      </p:grpSpPr>
                      <p:grpSp>
                        <p:nvGrpSpPr>
                          <p:cNvPr id="35" name="Group 34">
                            <a:extLst>
                              <a:ext uri="{FF2B5EF4-FFF2-40B4-BE49-F238E27FC236}">
                                <a16:creationId xmlns:a16="http://schemas.microsoft.com/office/drawing/2014/main" id="{C12B584D-2F79-F0B2-A221-CE3DF8B9DD57}"/>
                              </a:ext>
                            </a:extLst>
                          </p:cNvPr>
                          <p:cNvGrpSpPr/>
                          <p:nvPr/>
                        </p:nvGrpSpPr>
                        <p:grpSpPr>
                          <a:xfrm>
                            <a:off x="5607655" y="592931"/>
                            <a:ext cx="6298595" cy="5727763"/>
                            <a:chOff x="5607655" y="592931"/>
                            <a:chExt cx="6298595" cy="5727763"/>
                          </a:xfrm>
                        </p:grpSpPr>
                        <p:grpSp>
                          <p:nvGrpSpPr>
                            <p:cNvPr id="31" name="Group 30">
                              <a:extLst>
                                <a:ext uri="{FF2B5EF4-FFF2-40B4-BE49-F238E27FC236}">
                                  <a16:creationId xmlns:a16="http://schemas.microsoft.com/office/drawing/2014/main" id="{E70BBFD3-DB31-CAC4-1280-6A018458298F}"/>
                                </a:ext>
                              </a:extLst>
                            </p:cNvPr>
                            <p:cNvGrpSpPr/>
                            <p:nvPr/>
                          </p:nvGrpSpPr>
                          <p:grpSpPr>
                            <a:xfrm>
                              <a:off x="5607655" y="592931"/>
                              <a:ext cx="6298595" cy="5727763"/>
                              <a:chOff x="5607655" y="592931"/>
                              <a:chExt cx="6298595" cy="5727763"/>
                            </a:xfrm>
                          </p:grpSpPr>
                          <p:grpSp>
                            <p:nvGrpSpPr>
                              <p:cNvPr id="28" name="Group 27">
                                <a:extLst>
                                  <a:ext uri="{FF2B5EF4-FFF2-40B4-BE49-F238E27FC236}">
                                    <a16:creationId xmlns:a16="http://schemas.microsoft.com/office/drawing/2014/main" id="{D93EDE33-84F6-417B-3938-9D249E376D5C}"/>
                                  </a:ext>
                                </a:extLst>
                              </p:cNvPr>
                              <p:cNvGrpSpPr/>
                              <p:nvPr/>
                            </p:nvGrpSpPr>
                            <p:grpSpPr>
                              <a:xfrm>
                                <a:off x="5607655" y="592931"/>
                                <a:ext cx="6298595" cy="5727763"/>
                                <a:chOff x="5607655" y="592931"/>
                                <a:chExt cx="6298595" cy="5727763"/>
                              </a:xfrm>
                            </p:grpSpPr>
                            <p:grpSp>
                              <p:nvGrpSpPr>
                                <p:cNvPr id="25" name="Group 24">
                                  <a:extLst>
                                    <a:ext uri="{FF2B5EF4-FFF2-40B4-BE49-F238E27FC236}">
                                      <a16:creationId xmlns:a16="http://schemas.microsoft.com/office/drawing/2014/main" id="{E4C13BFC-A482-117F-6871-4C7BC47F477A}"/>
                                    </a:ext>
                                  </a:extLst>
                                </p:cNvPr>
                                <p:cNvGrpSpPr/>
                                <p:nvPr/>
                              </p:nvGrpSpPr>
                              <p:grpSpPr>
                                <a:xfrm>
                                  <a:off x="5607655" y="592931"/>
                                  <a:ext cx="6298595" cy="5727763"/>
                                  <a:chOff x="5607655" y="592931"/>
                                  <a:chExt cx="6298595" cy="5727763"/>
                                </a:xfrm>
                              </p:grpSpPr>
                              <p:grpSp>
                                <p:nvGrpSpPr>
                                  <p:cNvPr id="21" name="Group 20">
                                    <a:extLst>
                                      <a:ext uri="{FF2B5EF4-FFF2-40B4-BE49-F238E27FC236}">
                                        <a16:creationId xmlns:a16="http://schemas.microsoft.com/office/drawing/2014/main" id="{B38C01EE-F0A7-CC58-9F18-5F2648881CCA}"/>
                                      </a:ext>
                                    </a:extLst>
                                  </p:cNvPr>
                                  <p:cNvGrpSpPr/>
                                  <p:nvPr/>
                                </p:nvGrpSpPr>
                                <p:grpSpPr>
                                  <a:xfrm>
                                    <a:off x="5607655" y="592931"/>
                                    <a:ext cx="6298595" cy="5727763"/>
                                    <a:chOff x="5607655" y="592931"/>
                                    <a:chExt cx="6298595" cy="5727763"/>
                                  </a:xfrm>
                                </p:grpSpPr>
                                <p:grpSp>
                                  <p:nvGrpSpPr>
                                    <p:cNvPr id="19" name="Group 18">
                                      <a:extLst>
                                        <a:ext uri="{FF2B5EF4-FFF2-40B4-BE49-F238E27FC236}">
                                          <a16:creationId xmlns:a16="http://schemas.microsoft.com/office/drawing/2014/main" id="{3A83C57C-9483-4040-78CC-BB5930648262}"/>
                                        </a:ext>
                                      </a:extLst>
                                    </p:cNvPr>
                                    <p:cNvGrpSpPr/>
                                    <p:nvPr/>
                                  </p:nvGrpSpPr>
                                  <p:grpSpPr>
                                    <a:xfrm>
                                      <a:off x="5709464" y="592931"/>
                                      <a:ext cx="6196786" cy="5727763"/>
                                      <a:chOff x="5709464" y="592931"/>
                                      <a:chExt cx="6196786" cy="5727763"/>
                                    </a:xfrm>
                                  </p:grpSpPr>
                                  <p:pic>
                                    <p:nvPicPr>
                                      <p:cNvPr id="13" name="Picture 12">
                                        <a:extLst>
                                          <a:ext uri="{FF2B5EF4-FFF2-40B4-BE49-F238E27FC236}">
                                            <a16:creationId xmlns:a16="http://schemas.microsoft.com/office/drawing/2014/main" id="{F1071B11-C4CC-AEF1-6AB5-39D947102A84}"/>
                                          </a:ext>
                                        </a:extLst>
                                      </p:cNvPr>
                                      <p:cNvPicPr>
                                        <a:picLocks noChangeAspect="1"/>
                                      </p:cNvPicPr>
                                      <p:nvPr/>
                                    </p:nvPicPr>
                                    <p:blipFill>
                                      <a:blip r:embed="rId2"/>
                                      <a:stretch>
                                        <a:fillRect/>
                                      </a:stretch>
                                    </p:blipFill>
                                    <p:spPr>
                                      <a:xfrm>
                                        <a:off x="5709464" y="592931"/>
                                        <a:ext cx="6196786" cy="5672138"/>
                                      </a:xfrm>
                                      <a:prstGeom prst="rect">
                                        <a:avLst/>
                                      </a:prstGeom>
                                    </p:spPr>
                                  </p:pic>
                                  <p:pic>
                                    <p:nvPicPr>
                                      <p:cNvPr id="7" name="Picture 6">
                                        <a:extLst>
                                          <a:ext uri="{FF2B5EF4-FFF2-40B4-BE49-F238E27FC236}">
                                            <a16:creationId xmlns:a16="http://schemas.microsoft.com/office/drawing/2014/main" id="{CE51A2C6-83EF-C6F9-6A7D-277E22DE49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11279329" y="1801423"/>
                                        <a:ext cx="437948" cy="437948"/>
                                      </a:xfrm>
                                      <a:prstGeom prst="rect">
                                        <a:avLst/>
                                      </a:prstGeom>
                                    </p:spPr>
                                  </p:pic>
                                  <p:pic>
                                    <p:nvPicPr>
                                      <p:cNvPr id="8" name="Picture 7">
                                        <a:extLst>
                                          <a:ext uri="{FF2B5EF4-FFF2-40B4-BE49-F238E27FC236}">
                                            <a16:creationId xmlns:a16="http://schemas.microsoft.com/office/drawing/2014/main" id="{140563B1-DB38-49D8-8F0C-FDA0A56C3E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9559411" y="1770468"/>
                                        <a:ext cx="437948" cy="437948"/>
                                      </a:xfrm>
                                      <a:prstGeom prst="rect">
                                        <a:avLst/>
                                      </a:prstGeom>
                                    </p:spPr>
                                  </p:pic>
                                  <p:pic>
                                    <p:nvPicPr>
                                      <p:cNvPr id="14" name="Picture 13">
                                        <a:extLst>
                                          <a:ext uri="{FF2B5EF4-FFF2-40B4-BE49-F238E27FC236}">
                                            <a16:creationId xmlns:a16="http://schemas.microsoft.com/office/drawing/2014/main" id="{0D7EA856-A9DF-E6DD-ACC9-53BABD1AAB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9053340" y="2807569"/>
                                        <a:ext cx="437948" cy="437948"/>
                                      </a:xfrm>
                                      <a:prstGeom prst="rect">
                                        <a:avLst/>
                                      </a:prstGeom>
                                    </p:spPr>
                                  </p:pic>
                                  <p:pic>
                                    <p:nvPicPr>
                                      <p:cNvPr id="15" name="Picture 14">
                                        <a:extLst>
                                          <a:ext uri="{FF2B5EF4-FFF2-40B4-BE49-F238E27FC236}">
                                            <a16:creationId xmlns:a16="http://schemas.microsoft.com/office/drawing/2014/main" id="{A1255C3E-5363-F176-8B6D-51A2E7600E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9304801" y="1927021"/>
                                        <a:ext cx="437948" cy="437948"/>
                                      </a:xfrm>
                                      <a:prstGeom prst="rect">
                                        <a:avLst/>
                                      </a:prstGeom>
                                    </p:spPr>
                                  </p:pic>
                                  <p:pic>
                                    <p:nvPicPr>
                                      <p:cNvPr id="16" name="Picture 15">
                                        <a:extLst>
                                          <a:ext uri="{FF2B5EF4-FFF2-40B4-BE49-F238E27FC236}">
                                            <a16:creationId xmlns:a16="http://schemas.microsoft.com/office/drawing/2014/main" id="{57CAFCD3-C41F-7A32-5084-6C23D19F17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7895031" y="4945642"/>
                                        <a:ext cx="437948" cy="437948"/>
                                      </a:xfrm>
                                      <a:prstGeom prst="rect">
                                        <a:avLst/>
                                      </a:prstGeom>
                                    </p:spPr>
                                  </p:pic>
                                  <p:pic>
                                    <p:nvPicPr>
                                      <p:cNvPr id="17" name="Picture 16">
                                        <a:extLst>
                                          <a:ext uri="{FF2B5EF4-FFF2-40B4-BE49-F238E27FC236}">
                                            <a16:creationId xmlns:a16="http://schemas.microsoft.com/office/drawing/2014/main" id="{52DDC18D-54DA-5AA5-325E-F377C65831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9293027" y="5882746"/>
                                        <a:ext cx="437948" cy="437948"/>
                                      </a:xfrm>
                                      <a:prstGeom prst="rect">
                                        <a:avLst/>
                                      </a:prstGeom>
                                    </p:spPr>
                                  </p:pic>
                                  <p:pic>
                                    <p:nvPicPr>
                                      <p:cNvPr id="18" name="Picture 17">
                                        <a:extLst>
                                          <a:ext uri="{FF2B5EF4-FFF2-40B4-BE49-F238E27FC236}">
                                            <a16:creationId xmlns:a16="http://schemas.microsoft.com/office/drawing/2014/main" id="{4E2B6A7F-2B18-199D-DBDF-A6A34A8D1D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6980287" y="5095978"/>
                                        <a:ext cx="437948" cy="437948"/>
                                      </a:xfrm>
                                      <a:prstGeom prst="rect">
                                        <a:avLst/>
                                      </a:prstGeom>
                                    </p:spPr>
                                  </p:pic>
                                </p:grpSp>
                                <p:pic>
                                  <p:nvPicPr>
                                    <p:cNvPr id="20" name="Picture 19">
                                      <a:extLst>
                                        <a:ext uri="{FF2B5EF4-FFF2-40B4-BE49-F238E27FC236}">
                                          <a16:creationId xmlns:a16="http://schemas.microsoft.com/office/drawing/2014/main" id="{D3E53B67-C603-54A3-5568-567A68347E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5607655" y="5854934"/>
                                      <a:ext cx="437948" cy="437948"/>
                                    </a:xfrm>
                                    <a:prstGeom prst="rect">
                                      <a:avLst/>
                                    </a:prstGeom>
                                  </p:spPr>
                                </p:pic>
                              </p:grpSp>
                              <p:pic>
                                <p:nvPicPr>
                                  <p:cNvPr id="22" name="Picture 21">
                                    <a:extLst>
                                      <a:ext uri="{FF2B5EF4-FFF2-40B4-BE49-F238E27FC236}">
                                        <a16:creationId xmlns:a16="http://schemas.microsoft.com/office/drawing/2014/main" id="{33C1E4AB-D17E-3E88-D08D-7AFB31C89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6489773" y="3926887"/>
                                    <a:ext cx="437948" cy="437948"/>
                                  </a:xfrm>
                                  <a:prstGeom prst="rect">
                                    <a:avLst/>
                                  </a:prstGeom>
                                </p:spPr>
                              </p:pic>
                              <p:pic>
                                <p:nvPicPr>
                                  <p:cNvPr id="23" name="Picture 22">
                                    <a:extLst>
                                      <a:ext uri="{FF2B5EF4-FFF2-40B4-BE49-F238E27FC236}">
                                        <a16:creationId xmlns:a16="http://schemas.microsoft.com/office/drawing/2014/main" id="{2931D980-1AA8-0F2F-9A9D-5C4EDA3F3E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7118854" y="3975179"/>
                                    <a:ext cx="437948" cy="437948"/>
                                  </a:xfrm>
                                  <a:prstGeom prst="rect">
                                    <a:avLst/>
                                  </a:prstGeom>
                                </p:spPr>
                              </p:pic>
                              <p:pic>
                                <p:nvPicPr>
                                  <p:cNvPr id="24" name="Picture 23">
                                    <a:extLst>
                                      <a:ext uri="{FF2B5EF4-FFF2-40B4-BE49-F238E27FC236}">
                                        <a16:creationId xmlns:a16="http://schemas.microsoft.com/office/drawing/2014/main" id="{478EAE3C-C1DE-92F5-6EC0-A627CFF2D5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5826629" y="4235356"/>
                                    <a:ext cx="437948" cy="437948"/>
                                  </a:xfrm>
                                  <a:prstGeom prst="rect">
                                    <a:avLst/>
                                  </a:prstGeom>
                                </p:spPr>
                              </p:pic>
                            </p:grpSp>
                            <p:pic>
                              <p:nvPicPr>
                                <p:cNvPr id="26" name="Picture 25">
                                  <a:extLst>
                                    <a:ext uri="{FF2B5EF4-FFF2-40B4-BE49-F238E27FC236}">
                                      <a16:creationId xmlns:a16="http://schemas.microsoft.com/office/drawing/2014/main" id="{ED094D97-E14C-BFE2-BB1C-825D456488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7507103" y="2854380"/>
                                  <a:ext cx="437948" cy="437948"/>
                                </a:xfrm>
                                <a:prstGeom prst="rect">
                                  <a:avLst/>
                                </a:prstGeom>
                              </p:spPr>
                            </p:pic>
                            <p:pic>
                              <p:nvPicPr>
                                <p:cNvPr id="27" name="Picture 26">
                                  <a:extLst>
                                    <a:ext uri="{FF2B5EF4-FFF2-40B4-BE49-F238E27FC236}">
                                      <a16:creationId xmlns:a16="http://schemas.microsoft.com/office/drawing/2014/main" id="{5AD5174A-0C17-24A0-052F-D302524229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7749150" y="2976831"/>
                                  <a:ext cx="437948" cy="437948"/>
                                </a:xfrm>
                                <a:prstGeom prst="rect">
                                  <a:avLst/>
                                </a:prstGeom>
                              </p:spPr>
                            </p:pic>
                          </p:grpSp>
                          <p:pic>
                            <p:nvPicPr>
                              <p:cNvPr id="29" name="Picture 28">
                                <a:extLst>
                                  <a:ext uri="{FF2B5EF4-FFF2-40B4-BE49-F238E27FC236}">
                                    <a16:creationId xmlns:a16="http://schemas.microsoft.com/office/drawing/2014/main" id="{47DF775F-C117-A30D-4725-615857BB92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9778385" y="5416986"/>
                                <a:ext cx="437948" cy="437948"/>
                              </a:xfrm>
                              <a:prstGeom prst="rect">
                                <a:avLst/>
                              </a:prstGeom>
                            </p:spPr>
                          </p:pic>
                          <p:pic>
                            <p:nvPicPr>
                              <p:cNvPr id="30" name="Picture 29">
                                <a:extLst>
                                  <a:ext uri="{FF2B5EF4-FFF2-40B4-BE49-F238E27FC236}">
                                    <a16:creationId xmlns:a16="http://schemas.microsoft.com/office/drawing/2014/main" id="{5A9784C7-517B-38A8-DB84-4E1B77E669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9384828" y="4979038"/>
                                <a:ext cx="437948" cy="437948"/>
                              </a:xfrm>
                              <a:prstGeom prst="rect">
                                <a:avLst/>
                              </a:prstGeom>
                            </p:spPr>
                          </p:pic>
                        </p:grpSp>
                        <p:pic>
                          <p:nvPicPr>
                            <p:cNvPr id="32" name="Picture 31">
                              <a:extLst>
                                <a:ext uri="{FF2B5EF4-FFF2-40B4-BE49-F238E27FC236}">
                                  <a16:creationId xmlns:a16="http://schemas.microsoft.com/office/drawing/2014/main" id="{600E3AAA-2D7F-1EF7-D55E-DBEA48BC2BF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9432311" y="4294304"/>
                              <a:ext cx="437948" cy="437948"/>
                            </a:xfrm>
                            <a:prstGeom prst="rect">
                              <a:avLst/>
                            </a:prstGeom>
                          </p:spPr>
                        </p:pic>
                        <p:pic>
                          <p:nvPicPr>
                            <p:cNvPr id="33" name="Picture 32">
                              <a:extLst>
                                <a:ext uri="{FF2B5EF4-FFF2-40B4-BE49-F238E27FC236}">
                                  <a16:creationId xmlns:a16="http://schemas.microsoft.com/office/drawing/2014/main" id="{61030128-DE81-F246-3062-086BC82D13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10050764" y="3856356"/>
                              <a:ext cx="437948" cy="437948"/>
                            </a:xfrm>
                            <a:prstGeom prst="rect">
                              <a:avLst/>
                            </a:prstGeom>
                          </p:spPr>
                        </p:pic>
                        <p:pic>
                          <p:nvPicPr>
                            <p:cNvPr id="34" name="Picture 33">
                              <a:extLst>
                                <a:ext uri="{FF2B5EF4-FFF2-40B4-BE49-F238E27FC236}">
                                  <a16:creationId xmlns:a16="http://schemas.microsoft.com/office/drawing/2014/main" id="{DB2D92E5-4183-72EE-64D1-C6AD86750A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10386903" y="3926887"/>
                              <a:ext cx="437948" cy="437948"/>
                            </a:xfrm>
                            <a:prstGeom prst="rect">
                              <a:avLst/>
                            </a:prstGeom>
                          </p:spPr>
                        </p:pic>
                      </p:grpSp>
                      <p:pic>
                        <p:nvPicPr>
                          <p:cNvPr id="36" name="Picture 35">
                            <a:extLst>
                              <a:ext uri="{FF2B5EF4-FFF2-40B4-BE49-F238E27FC236}">
                                <a16:creationId xmlns:a16="http://schemas.microsoft.com/office/drawing/2014/main" id="{0592C14C-FB12-2FFE-432C-2A87E167348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10616260" y="3210026"/>
                            <a:ext cx="437948" cy="437948"/>
                          </a:xfrm>
                          <a:prstGeom prst="rect">
                            <a:avLst/>
                          </a:prstGeom>
                        </p:spPr>
                      </p:pic>
                      <p:pic>
                        <p:nvPicPr>
                          <p:cNvPr id="37" name="Picture 36">
                            <a:extLst>
                              <a:ext uri="{FF2B5EF4-FFF2-40B4-BE49-F238E27FC236}">
                                <a16:creationId xmlns:a16="http://schemas.microsoft.com/office/drawing/2014/main" id="{737B9522-755B-3CEA-50B0-A7573DCDD11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10616260" y="2493165"/>
                            <a:ext cx="437948" cy="437948"/>
                          </a:xfrm>
                          <a:prstGeom prst="rect">
                            <a:avLst/>
                          </a:prstGeom>
                        </p:spPr>
                      </p:pic>
                    </p:grpSp>
                    <p:pic>
                      <p:nvPicPr>
                        <p:cNvPr id="39" name="Picture 38">
                          <a:extLst>
                            <a:ext uri="{FF2B5EF4-FFF2-40B4-BE49-F238E27FC236}">
                              <a16:creationId xmlns:a16="http://schemas.microsoft.com/office/drawing/2014/main" id="{1DB672FA-D0F3-DEE5-FC06-FA60834DA45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7943888" y="2331339"/>
                          <a:ext cx="437948" cy="437948"/>
                        </a:xfrm>
                        <a:prstGeom prst="rect">
                          <a:avLst/>
                        </a:prstGeom>
                      </p:spPr>
                    </p:pic>
                    <p:pic>
                      <p:nvPicPr>
                        <p:cNvPr id="40" name="Picture 39">
                          <a:extLst>
                            <a:ext uri="{FF2B5EF4-FFF2-40B4-BE49-F238E27FC236}">
                              <a16:creationId xmlns:a16="http://schemas.microsoft.com/office/drawing/2014/main" id="{DF99180D-E78A-490D-78BD-34C43791B4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8553580" y="1363475"/>
                          <a:ext cx="437948" cy="437948"/>
                        </a:xfrm>
                        <a:prstGeom prst="rect">
                          <a:avLst/>
                        </a:prstGeom>
                      </p:spPr>
                    </p:pic>
                    <p:pic>
                      <p:nvPicPr>
                        <p:cNvPr id="41" name="Picture 40">
                          <a:extLst>
                            <a:ext uri="{FF2B5EF4-FFF2-40B4-BE49-F238E27FC236}">
                              <a16:creationId xmlns:a16="http://schemas.microsoft.com/office/drawing/2014/main" id="{5E102ECA-A774-65D3-CAFF-6963B72E4B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8277441" y="1770468"/>
                          <a:ext cx="437948" cy="437948"/>
                        </a:xfrm>
                        <a:prstGeom prst="rect">
                          <a:avLst/>
                        </a:prstGeom>
                      </p:spPr>
                    </p:pic>
                  </p:grpSp>
                  <p:sp>
                    <p:nvSpPr>
                      <p:cNvPr id="43" name="Star: 5 Points 42">
                        <a:extLst>
                          <a:ext uri="{FF2B5EF4-FFF2-40B4-BE49-F238E27FC236}">
                            <a16:creationId xmlns:a16="http://schemas.microsoft.com/office/drawing/2014/main" id="{A8242942-5DEC-D923-F3EE-B161169A9885}"/>
                          </a:ext>
                        </a:extLst>
                      </p:cNvPr>
                      <p:cNvSpPr/>
                      <p:nvPr/>
                    </p:nvSpPr>
                    <p:spPr>
                      <a:xfrm>
                        <a:off x="5700443" y="5854933"/>
                        <a:ext cx="202386" cy="193971"/>
                      </a:xfrm>
                      <a:prstGeom prst="star5">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Star: 5 Points 43">
                        <a:extLst>
                          <a:ext uri="{FF2B5EF4-FFF2-40B4-BE49-F238E27FC236}">
                            <a16:creationId xmlns:a16="http://schemas.microsoft.com/office/drawing/2014/main" id="{A0C5730D-2638-ECD5-75C3-26442FB8363B}"/>
                          </a:ext>
                        </a:extLst>
                      </p:cNvPr>
                      <p:cNvSpPr/>
                      <p:nvPr/>
                    </p:nvSpPr>
                    <p:spPr>
                      <a:xfrm>
                        <a:off x="7599484" y="2851570"/>
                        <a:ext cx="202386" cy="193971"/>
                      </a:xfrm>
                      <a:prstGeom prst="star5">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Star: 5 Points 44">
                        <a:extLst>
                          <a:ext uri="{FF2B5EF4-FFF2-40B4-BE49-F238E27FC236}">
                            <a16:creationId xmlns:a16="http://schemas.microsoft.com/office/drawing/2014/main" id="{7F64DF46-F3F9-2CAD-3B0E-1BD1C3A5766A}"/>
                          </a:ext>
                        </a:extLst>
                      </p:cNvPr>
                      <p:cNvSpPr/>
                      <p:nvPr/>
                    </p:nvSpPr>
                    <p:spPr>
                      <a:xfrm>
                        <a:off x="9145720" y="2825123"/>
                        <a:ext cx="202386" cy="193971"/>
                      </a:xfrm>
                      <a:prstGeom prst="star5">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588B32C9-5AD5-FAEF-4A5D-A623F6D9CF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10058698" y="127405"/>
                      <a:ext cx="446986" cy="459104"/>
                    </a:xfrm>
                    <a:prstGeom prst="rect">
                      <a:avLst/>
                    </a:prstGeom>
                  </p:spPr>
                </p:pic>
              </p:grpSp>
              <p:pic>
                <p:nvPicPr>
                  <p:cNvPr id="4" name="Picture 3">
                    <a:extLst>
                      <a:ext uri="{FF2B5EF4-FFF2-40B4-BE49-F238E27FC236}">
                        <a16:creationId xmlns:a16="http://schemas.microsoft.com/office/drawing/2014/main" id="{F6EA7100-EDFE-F831-0C8A-FE2114DBEA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11000162" y="1833201"/>
                    <a:ext cx="446986" cy="459104"/>
                  </a:xfrm>
                  <a:prstGeom prst="rect">
                    <a:avLst/>
                  </a:prstGeom>
                </p:spPr>
              </p:pic>
            </p:grpSp>
            <p:pic>
              <p:nvPicPr>
                <p:cNvPr id="6" name="Picture 5">
                  <a:extLst>
                    <a:ext uri="{FF2B5EF4-FFF2-40B4-BE49-F238E27FC236}">
                      <a16:creationId xmlns:a16="http://schemas.microsoft.com/office/drawing/2014/main" id="{BF0A50D3-AF63-50D3-9169-E3A0CBF56E8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10857252" y="1358938"/>
                  <a:ext cx="446986" cy="459104"/>
                </a:xfrm>
                <a:prstGeom prst="rect">
                  <a:avLst/>
                </a:prstGeom>
              </p:spPr>
            </p:pic>
          </p:grpSp>
          <p:pic>
            <p:nvPicPr>
              <p:cNvPr id="10" name="Picture 9">
                <a:extLst>
                  <a:ext uri="{FF2B5EF4-FFF2-40B4-BE49-F238E27FC236}">
                    <a16:creationId xmlns:a16="http://schemas.microsoft.com/office/drawing/2014/main" id="{F679E596-8445-672A-A988-CAEB9EFF45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8858018" y="4242142"/>
                <a:ext cx="446986" cy="459104"/>
              </a:xfrm>
              <a:prstGeom prst="rect">
                <a:avLst/>
              </a:prstGeom>
            </p:spPr>
          </p:pic>
        </p:grpSp>
        <p:pic>
          <p:nvPicPr>
            <p:cNvPr id="12" name="Picture 11">
              <a:extLst>
                <a:ext uri="{FF2B5EF4-FFF2-40B4-BE49-F238E27FC236}">
                  <a16:creationId xmlns:a16="http://schemas.microsoft.com/office/drawing/2014/main" id="{CD17284E-26E8-234A-B3DA-1C302F818B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9888" y1="57528" x2="50562" y2="84045"/>
                          <a14:backgroundMark x1="47978" y1="63933" x2="48315" y2="77753"/>
                        </a14:backgroundRemoval>
                      </a14:imgEffect>
                    </a14:imgLayer>
                  </a14:imgProps>
                </a:ext>
                <a:ext uri="{28A0092B-C50C-407E-A947-70E740481C1C}">
                  <a14:useLocalDpi xmlns:a14="http://schemas.microsoft.com/office/drawing/2010/main" val="0"/>
                </a:ext>
              </a:extLst>
            </a:blip>
            <a:stretch>
              <a:fillRect/>
            </a:stretch>
          </p:blipFill>
          <p:spPr>
            <a:xfrm>
              <a:off x="8359077" y="896902"/>
              <a:ext cx="446986" cy="459104"/>
            </a:xfrm>
            <a:prstGeom prst="rect">
              <a:avLst/>
            </a:prstGeom>
          </p:spPr>
        </p:pic>
      </p:grpSp>
      <p:sp>
        <p:nvSpPr>
          <p:cNvPr id="53" name="Title 1">
            <a:extLst>
              <a:ext uri="{FF2B5EF4-FFF2-40B4-BE49-F238E27FC236}">
                <a16:creationId xmlns:a16="http://schemas.microsoft.com/office/drawing/2014/main" id="{CB97AB1A-C8BF-1398-6441-2BB8DB5EB81E}"/>
              </a:ext>
            </a:extLst>
          </p:cNvPr>
          <p:cNvSpPr txBox="1">
            <a:spLocks/>
          </p:cNvSpPr>
          <p:nvPr/>
        </p:nvSpPr>
        <p:spPr>
          <a:xfrm>
            <a:off x="257084" y="857047"/>
            <a:ext cx="5254079" cy="109494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Our Presence in the Appalachian Region</a:t>
            </a:r>
          </a:p>
        </p:txBody>
      </p:sp>
      <p:sp>
        <p:nvSpPr>
          <p:cNvPr id="54" name="Rectangle 53">
            <a:extLst>
              <a:ext uri="{FF2B5EF4-FFF2-40B4-BE49-F238E27FC236}">
                <a16:creationId xmlns:a16="http://schemas.microsoft.com/office/drawing/2014/main" id="{3E4776BA-A702-3B20-B82E-84E79174ACC1}"/>
              </a:ext>
            </a:extLst>
          </p:cNvPr>
          <p:cNvSpPr/>
          <p:nvPr/>
        </p:nvSpPr>
        <p:spPr>
          <a:xfrm>
            <a:off x="208058" y="1961175"/>
            <a:ext cx="5352132" cy="33547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26 CS offices covering the Appalachian Counties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 1 Office - Birmingham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GA: 1 Office Atlanta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KY: 2 Offices – Louisville, Lexington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MD: 1 office – Baltimore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MS: 1 Office - Jackson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NY: 3 Offices – Buffalo, Rochester, Westchester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NC: 2 Offices – Charlotte, Greensboro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OH: 4 Offices – Cleveland, Toledo, Columbus, Cincinnati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 3 offices - Pittsburgh, Harrisburg, Philadelphia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 1 office - Greenville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TN: 3 offices: Knoxville, Memphis, Nashville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 2 Offices – Arlington, Richmond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WV: 2 Offices – Charleston, Wheeling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5" name="Picture 54">
            <a:extLst>
              <a:ext uri="{FF2B5EF4-FFF2-40B4-BE49-F238E27FC236}">
                <a16:creationId xmlns:a16="http://schemas.microsoft.com/office/drawing/2014/main" id="{59144069-C9CF-4B81-7696-639A9E25E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597" y="117806"/>
            <a:ext cx="2121182" cy="93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A black and white logo with white text&#10;&#10;Description automatically generated">
            <a:extLst>
              <a:ext uri="{FF2B5EF4-FFF2-40B4-BE49-F238E27FC236}">
                <a16:creationId xmlns:a16="http://schemas.microsoft.com/office/drawing/2014/main" id="{235623EA-CD2F-83A2-9859-1854E7DB1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72" y="5282983"/>
            <a:ext cx="2355332" cy="748902"/>
          </a:xfrm>
          <a:prstGeom prst="rect">
            <a:avLst/>
          </a:prstGeom>
          <a:solidFill>
            <a:schemeClr val="accent1">
              <a:lumMod val="50000"/>
            </a:schemeClr>
          </a:solidFill>
        </p:spPr>
      </p:pic>
      <p:sp>
        <p:nvSpPr>
          <p:cNvPr id="57" name="Rectangle 56">
            <a:extLst>
              <a:ext uri="{FF2B5EF4-FFF2-40B4-BE49-F238E27FC236}">
                <a16:creationId xmlns:a16="http://schemas.microsoft.com/office/drawing/2014/main" id="{02BB1FA2-5775-51F0-907C-F2DCF793A9B4}"/>
              </a:ext>
            </a:extLst>
          </p:cNvPr>
          <p:cNvSpPr/>
          <p:nvPr/>
        </p:nvSpPr>
        <p:spPr>
          <a:xfrm>
            <a:off x="2436362" y="4935107"/>
            <a:ext cx="312382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3 CS Rural Export Centers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C000">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Appalachian – Charleston WV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C000">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Ohio Valley – Louisville KY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C000">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Southern – Jackson, MS</a:t>
            </a:r>
          </a:p>
        </p:txBody>
      </p:sp>
    </p:spTree>
    <p:extLst>
      <p:ext uri="{BB962C8B-B14F-4D97-AF65-F5344CB8AC3E}">
        <p14:creationId xmlns:p14="http://schemas.microsoft.com/office/powerpoint/2010/main" val="768181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a:spLocks/>
          </p:cNvSpPr>
          <p:nvPr/>
        </p:nvSpPr>
        <p:spPr bwMode="auto">
          <a:xfrm>
            <a:off x="457498" y="1258820"/>
            <a:ext cx="4468023" cy="1018971"/>
          </a:xfrm>
          <a:custGeom>
            <a:avLst/>
            <a:gdLst>
              <a:gd name="T0" fmla="*/ 1497 w 1503"/>
              <a:gd name="T1" fmla="*/ 322 h 342"/>
              <a:gd name="T2" fmla="*/ 1487 w 1503"/>
              <a:gd name="T3" fmla="*/ 342 h 342"/>
              <a:gd name="T4" fmla="*/ 128 w 1503"/>
              <a:gd name="T5" fmla="*/ 342 h 342"/>
              <a:gd name="T6" fmla="*/ 90 w 1503"/>
              <a:gd name="T7" fmla="*/ 321 h 342"/>
              <a:gd name="T8" fmla="*/ 7 w 1503"/>
              <a:gd name="T9" fmla="*/ 189 h 342"/>
              <a:gd name="T10" fmla="*/ 7 w 1503"/>
              <a:gd name="T11" fmla="*/ 153 h 342"/>
              <a:gd name="T12" fmla="*/ 90 w 1503"/>
              <a:gd name="T13" fmla="*/ 20 h 342"/>
              <a:gd name="T14" fmla="*/ 128 w 1503"/>
              <a:gd name="T15" fmla="*/ 0 h 342"/>
              <a:gd name="T16" fmla="*/ 1487 w 1503"/>
              <a:gd name="T17" fmla="*/ 0 h 342"/>
              <a:gd name="T18" fmla="*/ 1497 w 1503"/>
              <a:gd name="T19" fmla="*/ 20 h 342"/>
              <a:gd name="T20" fmla="*/ 1398 w 1503"/>
              <a:gd name="T21" fmla="*/ 153 h 342"/>
              <a:gd name="T22" fmla="*/ 1398 w 1503"/>
              <a:gd name="T23" fmla="*/ 189 h 342"/>
              <a:gd name="T24" fmla="*/ 1497 w 1503"/>
              <a:gd name="T25" fmla="*/ 32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3" h="342">
                <a:moveTo>
                  <a:pt x="1497" y="322"/>
                </a:moveTo>
                <a:cubicBezTo>
                  <a:pt x="1503" y="330"/>
                  <a:pt x="1498" y="342"/>
                  <a:pt x="1487" y="342"/>
                </a:cubicBezTo>
                <a:cubicBezTo>
                  <a:pt x="128" y="342"/>
                  <a:pt x="128" y="342"/>
                  <a:pt x="128" y="342"/>
                </a:cubicBezTo>
                <a:cubicBezTo>
                  <a:pt x="113" y="342"/>
                  <a:pt x="98" y="334"/>
                  <a:pt x="90" y="321"/>
                </a:cubicBezTo>
                <a:cubicBezTo>
                  <a:pt x="7" y="189"/>
                  <a:pt x="7" y="189"/>
                  <a:pt x="7" y="189"/>
                </a:cubicBezTo>
                <a:cubicBezTo>
                  <a:pt x="0" y="178"/>
                  <a:pt x="0" y="164"/>
                  <a:pt x="7" y="153"/>
                </a:cubicBezTo>
                <a:cubicBezTo>
                  <a:pt x="90" y="20"/>
                  <a:pt x="90" y="20"/>
                  <a:pt x="90" y="20"/>
                </a:cubicBezTo>
                <a:cubicBezTo>
                  <a:pt x="98" y="7"/>
                  <a:pt x="113" y="0"/>
                  <a:pt x="128" y="0"/>
                </a:cubicBezTo>
                <a:cubicBezTo>
                  <a:pt x="1487" y="0"/>
                  <a:pt x="1487" y="0"/>
                  <a:pt x="1487" y="0"/>
                </a:cubicBezTo>
                <a:cubicBezTo>
                  <a:pt x="1498" y="0"/>
                  <a:pt x="1503" y="12"/>
                  <a:pt x="1497" y="20"/>
                </a:cubicBezTo>
                <a:cubicBezTo>
                  <a:pt x="1461" y="61"/>
                  <a:pt x="1398" y="153"/>
                  <a:pt x="1398" y="153"/>
                </a:cubicBezTo>
                <a:cubicBezTo>
                  <a:pt x="1391" y="164"/>
                  <a:pt x="1391" y="178"/>
                  <a:pt x="1398" y="189"/>
                </a:cubicBezTo>
                <a:cubicBezTo>
                  <a:pt x="1398" y="189"/>
                  <a:pt x="1461" y="280"/>
                  <a:pt x="1497" y="322"/>
                </a:cubicBezTo>
                <a:close/>
              </a:path>
            </a:pathLst>
          </a:custGeom>
          <a:solidFill>
            <a:schemeClr val="bg1"/>
          </a:solidFill>
          <a:ln>
            <a:noFill/>
          </a:ln>
          <a:effectLst>
            <a:outerShdw blurRad="190500" dist="127000" dir="2700000" algn="tl" rotWithShape="0">
              <a:schemeClr val="accent2">
                <a:lumMod val="75000"/>
                <a:lumOff val="25000"/>
                <a:alpha val="20000"/>
              </a:scheme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10" name="Freeform 9"/>
          <p:cNvSpPr>
            <a:spLocks/>
          </p:cNvSpPr>
          <p:nvPr/>
        </p:nvSpPr>
        <p:spPr bwMode="auto">
          <a:xfrm>
            <a:off x="1627977" y="2494021"/>
            <a:ext cx="4468023" cy="1018971"/>
          </a:xfrm>
          <a:custGeom>
            <a:avLst/>
            <a:gdLst>
              <a:gd name="T0" fmla="*/ 7 w 1503"/>
              <a:gd name="T1" fmla="*/ 322 h 342"/>
              <a:gd name="T2" fmla="*/ 16 w 1503"/>
              <a:gd name="T3" fmla="*/ 342 h 342"/>
              <a:gd name="T4" fmla="*/ 1376 w 1503"/>
              <a:gd name="T5" fmla="*/ 342 h 342"/>
              <a:gd name="T6" fmla="*/ 1413 w 1503"/>
              <a:gd name="T7" fmla="*/ 321 h 342"/>
              <a:gd name="T8" fmla="*/ 1496 w 1503"/>
              <a:gd name="T9" fmla="*/ 189 h 342"/>
              <a:gd name="T10" fmla="*/ 1496 w 1503"/>
              <a:gd name="T11" fmla="*/ 153 h 342"/>
              <a:gd name="T12" fmla="*/ 1413 w 1503"/>
              <a:gd name="T13" fmla="*/ 21 h 342"/>
              <a:gd name="T14" fmla="*/ 1376 w 1503"/>
              <a:gd name="T15" fmla="*/ 0 h 342"/>
              <a:gd name="T16" fmla="*/ 16 w 1503"/>
              <a:gd name="T17" fmla="*/ 0 h 342"/>
              <a:gd name="T18" fmla="*/ 7 w 1503"/>
              <a:gd name="T19" fmla="*/ 20 h 342"/>
              <a:gd name="T20" fmla="*/ 106 w 1503"/>
              <a:gd name="T21" fmla="*/ 153 h 342"/>
              <a:gd name="T22" fmla="*/ 106 w 1503"/>
              <a:gd name="T23" fmla="*/ 189 h 342"/>
              <a:gd name="T24" fmla="*/ 7 w 1503"/>
              <a:gd name="T25" fmla="*/ 32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3" h="342">
                <a:moveTo>
                  <a:pt x="7" y="322"/>
                </a:moveTo>
                <a:cubicBezTo>
                  <a:pt x="0" y="330"/>
                  <a:pt x="6" y="342"/>
                  <a:pt x="16" y="342"/>
                </a:cubicBezTo>
                <a:cubicBezTo>
                  <a:pt x="1376" y="342"/>
                  <a:pt x="1376" y="342"/>
                  <a:pt x="1376" y="342"/>
                </a:cubicBezTo>
                <a:cubicBezTo>
                  <a:pt x="1391" y="342"/>
                  <a:pt x="1405" y="334"/>
                  <a:pt x="1413" y="321"/>
                </a:cubicBezTo>
                <a:cubicBezTo>
                  <a:pt x="1496" y="189"/>
                  <a:pt x="1496" y="189"/>
                  <a:pt x="1496" y="189"/>
                </a:cubicBezTo>
                <a:cubicBezTo>
                  <a:pt x="1503" y="178"/>
                  <a:pt x="1503" y="164"/>
                  <a:pt x="1496" y="153"/>
                </a:cubicBezTo>
                <a:cubicBezTo>
                  <a:pt x="1413" y="21"/>
                  <a:pt x="1413" y="21"/>
                  <a:pt x="1413" y="21"/>
                </a:cubicBezTo>
                <a:cubicBezTo>
                  <a:pt x="1405" y="8"/>
                  <a:pt x="1391" y="0"/>
                  <a:pt x="1376" y="0"/>
                </a:cubicBezTo>
                <a:cubicBezTo>
                  <a:pt x="16" y="0"/>
                  <a:pt x="16" y="0"/>
                  <a:pt x="16" y="0"/>
                </a:cubicBezTo>
                <a:cubicBezTo>
                  <a:pt x="6" y="0"/>
                  <a:pt x="0" y="12"/>
                  <a:pt x="7" y="20"/>
                </a:cubicBezTo>
                <a:cubicBezTo>
                  <a:pt x="42" y="61"/>
                  <a:pt x="106" y="153"/>
                  <a:pt x="106" y="153"/>
                </a:cubicBezTo>
                <a:cubicBezTo>
                  <a:pt x="112" y="164"/>
                  <a:pt x="112" y="178"/>
                  <a:pt x="106" y="189"/>
                </a:cubicBezTo>
                <a:cubicBezTo>
                  <a:pt x="106" y="189"/>
                  <a:pt x="42" y="281"/>
                  <a:pt x="7" y="322"/>
                </a:cubicBezTo>
                <a:close/>
              </a:path>
            </a:pathLst>
          </a:custGeom>
          <a:solidFill>
            <a:schemeClr val="bg1"/>
          </a:solidFill>
          <a:ln>
            <a:noFill/>
          </a:ln>
          <a:effectLst>
            <a:outerShdw blurRad="190500" dist="127000" dir="2700000" algn="tl" rotWithShape="0">
              <a:schemeClr val="accent2">
                <a:lumMod val="75000"/>
                <a:lumOff val="25000"/>
                <a:alpha val="20000"/>
              </a:scheme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17" name="Freeform 16"/>
          <p:cNvSpPr>
            <a:spLocks/>
          </p:cNvSpPr>
          <p:nvPr/>
        </p:nvSpPr>
        <p:spPr bwMode="auto">
          <a:xfrm>
            <a:off x="470971" y="3729222"/>
            <a:ext cx="4468023" cy="1017486"/>
          </a:xfrm>
          <a:custGeom>
            <a:avLst/>
            <a:gdLst>
              <a:gd name="T0" fmla="*/ 1497 w 1503"/>
              <a:gd name="T1" fmla="*/ 323 h 342"/>
              <a:gd name="T2" fmla="*/ 1487 w 1503"/>
              <a:gd name="T3" fmla="*/ 342 h 342"/>
              <a:gd name="T4" fmla="*/ 128 w 1503"/>
              <a:gd name="T5" fmla="*/ 342 h 342"/>
              <a:gd name="T6" fmla="*/ 90 w 1503"/>
              <a:gd name="T7" fmla="*/ 322 h 342"/>
              <a:gd name="T8" fmla="*/ 7 w 1503"/>
              <a:gd name="T9" fmla="*/ 189 h 342"/>
              <a:gd name="T10" fmla="*/ 7 w 1503"/>
              <a:gd name="T11" fmla="*/ 153 h 342"/>
              <a:gd name="T12" fmla="*/ 90 w 1503"/>
              <a:gd name="T13" fmla="*/ 21 h 342"/>
              <a:gd name="T14" fmla="*/ 128 w 1503"/>
              <a:gd name="T15" fmla="*/ 0 h 342"/>
              <a:gd name="T16" fmla="*/ 1487 w 1503"/>
              <a:gd name="T17" fmla="*/ 0 h 342"/>
              <a:gd name="T18" fmla="*/ 1497 w 1503"/>
              <a:gd name="T19" fmla="*/ 20 h 342"/>
              <a:gd name="T20" fmla="*/ 1398 w 1503"/>
              <a:gd name="T21" fmla="*/ 153 h 342"/>
              <a:gd name="T22" fmla="*/ 1398 w 1503"/>
              <a:gd name="T23" fmla="*/ 189 h 342"/>
              <a:gd name="T24" fmla="*/ 1497 w 1503"/>
              <a:gd name="T25" fmla="*/ 32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3" h="342">
                <a:moveTo>
                  <a:pt x="1497" y="323"/>
                </a:moveTo>
                <a:cubicBezTo>
                  <a:pt x="1503" y="330"/>
                  <a:pt x="1498" y="342"/>
                  <a:pt x="1487" y="342"/>
                </a:cubicBezTo>
                <a:cubicBezTo>
                  <a:pt x="128" y="342"/>
                  <a:pt x="128" y="342"/>
                  <a:pt x="128" y="342"/>
                </a:cubicBezTo>
                <a:cubicBezTo>
                  <a:pt x="113" y="342"/>
                  <a:pt x="98" y="335"/>
                  <a:pt x="90" y="322"/>
                </a:cubicBezTo>
                <a:cubicBezTo>
                  <a:pt x="7" y="189"/>
                  <a:pt x="7" y="189"/>
                  <a:pt x="7" y="189"/>
                </a:cubicBezTo>
                <a:cubicBezTo>
                  <a:pt x="0" y="178"/>
                  <a:pt x="0" y="164"/>
                  <a:pt x="7" y="153"/>
                </a:cubicBezTo>
                <a:cubicBezTo>
                  <a:pt x="90" y="21"/>
                  <a:pt x="90" y="21"/>
                  <a:pt x="90" y="21"/>
                </a:cubicBezTo>
                <a:cubicBezTo>
                  <a:pt x="98" y="8"/>
                  <a:pt x="113" y="0"/>
                  <a:pt x="128" y="0"/>
                </a:cubicBezTo>
                <a:cubicBezTo>
                  <a:pt x="1487" y="0"/>
                  <a:pt x="1487" y="0"/>
                  <a:pt x="1487" y="0"/>
                </a:cubicBezTo>
                <a:cubicBezTo>
                  <a:pt x="1498" y="0"/>
                  <a:pt x="1503" y="12"/>
                  <a:pt x="1497" y="20"/>
                </a:cubicBezTo>
                <a:cubicBezTo>
                  <a:pt x="1461" y="62"/>
                  <a:pt x="1398" y="153"/>
                  <a:pt x="1398" y="153"/>
                </a:cubicBezTo>
                <a:cubicBezTo>
                  <a:pt x="1391" y="164"/>
                  <a:pt x="1391" y="178"/>
                  <a:pt x="1398" y="189"/>
                </a:cubicBezTo>
                <a:cubicBezTo>
                  <a:pt x="1398" y="189"/>
                  <a:pt x="1461" y="281"/>
                  <a:pt x="1497" y="323"/>
                </a:cubicBezTo>
                <a:close/>
              </a:path>
            </a:pathLst>
          </a:custGeom>
          <a:solidFill>
            <a:schemeClr val="bg1"/>
          </a:solidFill>
          <a:ln>
            <a:noFill/>
          </a:ln>
          <a:effectLst>
            <a:outerShdw blurRad="190500" dist="127000" dir="2700000" algn="tl" rotWithShape="0">
              <a:schemeClr val="accent2">
                <a:lumMod val="75000"/>
                <a:lumOff val="25000"/>
                <a:alpha val="20000"/>
              </a:scheme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24" name="Subtitle 2"/>
          <p:cNvSpPr txBox="1">
            <a:spLocks/>
          </p:cNvSpPr>
          <p:nvPr/>
        </p:nvSpPr>
        <p:spPr>
          <a:xfrm>
            <a:off x="1559471" y="1783739"/>
            <a:ext cx="3050988" cy="764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42424"/>
                </a:solidFill>
                <a:effectLst/>
                <a:uLnTx/>
                <a:uFillTx/>
                <a:latin typeface="Open Sans" panose="020B0606030504020204" pitchFamily="34" charset="0"/>
                <a:ea typeface="Open Sans" panose="020B0606030504020204" pitchFamily="34" charset="0"/>
                <a:cs typeface="Open Sans" panose="020B0606030504020204" pitchFamily="34" charset="0"/>
              </a:rPr>
              <a:t>Which country do I go to?</a:t>
            </a:r>
          </a:p>
        </p:txBody>
      </p:sp>
      <p:sp>
        <p:nvSpPr>
          <p:cNvPr id="21" name="Title 1">
            <a:extLst>
              <a:ext uri="{FF2B5EF4-FFF2-40B4-BE49-F238E27FC236}">
                <a16:creationId xmlns:a16="http://schemas.microsoft.com/office/drawing/2014/main" id="{20E1F3C4-D6C2-165A-597C-EDC80CF9C1EB}"/>
              </a:ext>
            </a:extLst>
          </p:cNvPr>
          <p:cNvSpPr>
            <a:spLocks noGrp="1"/>
          </p:cNvSpPr>
          <p:nvPr/>
        </p:nvSpPr>
        <p:spPr>
          <a:xfrm>
            <a:off x="224597" y="81073"/>
            <a:ext cx="10515600" cy="1325563"/>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A296C"/>
                </a:solidFill>
                <a:effectLst/>
                <a:uLnTx/>
                <a:uFillTx/>
                <a:latin typeface="Open Sans" panose="020B0606030504020204" pitchFamily="34" charset="0"/>
                <a:ea typeface="Open Sans" panose="020B0606030504020204" pitchFamily="34" charset="0"/>
                <a:cs typeface="Open Sans" panose="020B0606030504020204" pitchFamily="34" charset="0"/>
              </a:rPr>
              <a:t>In-Depth Research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242424"/>
                </a:solidFill>
                <a:effectLst/>
                <a:uLnTx/>
                <a:uFillTx/>
                <a:latin typeface="Open Sans" panose="020B0606030504020204" pitchFamily="34" charset="0"/>
                <a:ea typeface="Open Sans" panose="020B0606030504020204" pitchFamily="34" charset="0"/>
                <a:cs typeface="Open Sans" panose="020B0606030504020204" pitchFamily="34" charset="0"/>
              </a:rPr>
              <a:t>Questions RAISE Helps Answer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1A296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Freeform 9">
            <a:extLst>
              <a:ext uri="{FF2B5EF4-FFF2-40B4-BE49-F238E27FC236}">
                <a16:creationId xmlns:a16="http://schemas.microsoft.com/office/drawing/2014/main" id="{1C41B64C-44A4-2D20-B09D-70B7E7F5BA3D}"/>
              </a:ext>
            </a:extLst>
          </p:cNvPr>
          <p:cNvSpPr>
            <a:spLocks/>
          </p:cNvSpPr>
          <p:nvPr/>
        </p:nvSpPr>
        <p:spPr bwMode="auto">
          <a:xfrm>
            <a:off x="1568544" y="4962939"/>
            <a:ext cx="4468023" cy="1018971"/>
          </a:xfrm>
          <a:custGeom>
            <a:avLst/>
            <a:gdLst>
              <a:gd name="T0" fmla="*/ 7 w 1503"/>
              <a:gd name="T1" fmla="*/ 322 h 342"/>
              <a:gd name="T2" fmla="*/ 16 w 1503"/>
              <a:gd name="T3" fmla="*/ 342 h 342"/>
              <a:gd name="T4" fmla="*/ 1376 w 1503"/>
              <a:gd name="T5" fmla="*/ 342 h 342"/>
              <a:gd name="T6" fmla="*/ 1413 w 1503"/>
              <a:gd name="T7" fmla="*/ 321 h 342"/>
              <a:gd name="T8" fmla="*/ 1496 w 1503"/>
              <a:gd name="T9" fmla="*/ 189 h 342"/>
              <a:gd name="T10" fmla="*/ 1496 w 1503"/>
              <a:gd name="T11" fmla="*/ 153 h 342"/>
              <a:gd name="T12" fmla="*/ 1413 w 1503"/>
              <a:gd name="T13" fmla="*/ 21 h 342"/>
              <a:gd name="T14" fmla="*/ 1376 w 1503"/>
              <a:gd name="T15" fmla="*/ 0 h 342"/>
              <a:gd name="T16" fmla="*/ 16 w 1503"/>
              <a:gd name="T17" fmla="*/ 0 h 342"/>
              <a:gd name="T18" fmla="*/ 7 w 1503"/>
              <a:gd name="T19" fmla="*/ 20 h 342"/>
              <a:gd name="T20" fmla="*/ 106 w 1503"/>
              <a:gd name="T21" fmla="*/ 153 h 342"/>
              <a:gd name="T22" fmla="*/ 106 w 1503"/>
              <a:gd name="T23" fmla="*/ 189 h 342"/>
              <a:gd name="T24" fmla="*/ 7 w 1503"/>
              <a:gd name="T25" fmla="*/ 32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3" h="342">
                <a:moveTo>
                  <a:pt x="7" y="322"/>
                </a:moveTo>
                <a:cubicBezTo>
                  <a:pt x="0" y="330"/>
                  <a:pt x="6" y="342"/>
                  <a:pt x="16" y="342"/>
                </a:cubicBezTo>
                <a:cubicBezTo>
                  <a:pt x="1376" y="342"/>
                  <a:pt x="1376" y="342"/>
                  <a:pt x="1376" y="342"/>
                </a:cubicBezTo>
                <a:cubicBezTo>
                  <a:pt x="1391" y="342"/>
                  <a:pt x="1405" y="334"/>
                  <a:pt x="1413" y="321"/>
                </a:cubicBezTo>
                <a:cubicBezTo>
                  <a:pt x="1496" y="189"/>
                  <a:pt x="1496" y="189"/>
                  <a:pt x="1496" y="189"/>
                </a:cubicBezTo>
                <a:cubicBezTo>
                  <a:pt x="1503" y="178"/>
                  <a:pt x="1503" y="164"/>
                  <a:pt x="1496" y="153"/>
                </a:cubicBezTo>
                <a:cubicBezTo>
                  <a:pt x="1413" y="21"/>
                  <a:pt x="1413" y="21"/>
                  <a:pt x="1413" y="21"/>
                </a:cubicBezTo>
                <a:cubicBezTo>
                  <a:pt x="1405" y="8"/>
                  <a:pt x="1391" y="0"/>
                  <a:pt x="1376" y="0"/>
                </a:cubicBezTo>
                <a:cubicBezTo>
                  <a:pt x="16" y="0"/>
                  <a:pt x="16" y="0"/>
                  <a:pt x="16" y="0"/>
                </a:cubicBezTo>
                <a:cubicBezTo>
                  <a:pt x="6" y="0"/>
                  <a:pt x="0" y="12"/>
                  <a:pt x="7" y="20"/>
                </a:cubicBezTo>
                <a:cubicBezTo>
                  <a:pt x="42" y="61"/>
                  <a:pt x="106" y="153"/>
                  <a:pt x="106" y="153"/>
                </a:cubicBezTo>
                <a:cubicBezTo>
                  <a:pt x="112" y="164"/>
                  <a:pt x="112" y="178"/>
                  <a:pt x="106" y="189"/>
                </a:cubicBezTo>
                <a:cubicBezTo>
                  <a:pt x="106" y="189"/>
                  <a:pt x="42" y="281"/>
                  <a:pt x="7" y="322"/>
                </a:cubicBezTo>
                <a:close/>
              </a:path>
            </a:pathLst>
          </a:custGeom>
          <a:solidFill>
            <a:schemeClr val="bg1"/>
          </a:solidFill>
          <a:ln>
            <a:noFill/>
          </a:ln>
          <a:effectLst>
            <a:outerShdw blurRad="190500" dist="127000" dir="2700000" algn="tl" rotWithShape="0">
              <a:schemeClr val="accent2">
                <a:lumMod val="75000"/>
                <a:lumOff val="25000"/>
                <a:alpha val="20000"/>
              </a:scheme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pic>
        <p:nvPicPr>
          <p:cNvPr id="3" name="Picture 2" descr="A globe and a pen on a piece of paper&#10;&#10;Description automatically generated with low confidence">
            <a:extLst>
              <a:ext uri="{FF2B5EF4-FFF2-40B4-BE49-F238E27FC236}">
                <a16:creationId xmlns:a16="http://schemas.microsoft.com/office/drawing/2014/main" id="{EB45369D-5452-8006-F286-D509A616C0FA}"/>
              </a:ext>
            </a:extLst>
          </p:cNvPr>
          <p:cNvPicPr>
            <a:picLocks noChangeAspect="1"/>
          </p:cNvPicPr>
          <p:nvPr/>
        </p:nvPicPr>
        <p:blipFill rotWithShape="1">
          <a:blip r:embed="rId2">
            <a:extLst>
              <a:ext uri="{28A0092B-C50C-407E-A947-70E740481C1C}">
                <a14:useLocalDpi xmlns:a14="http://schemas.microsoft.com/office/drawing/2010/main" val="0"/>
              </a:ext>
            </a:extLst>
          </a:blip>
          <a:srcRect l="33506" r="18515"/>
          <a:stretch/>
        </p:blipFill>
        <p:spPr>
          <a:xfrm>
            <a:off x="7659782" y="98392"/>
            <a:ext cx="3598929" cy="4482401"/>
          </a:xfrm>
          <a:prstGeom prst="rect">
            <a:avLst/>
          </a:prstGeom>
        </p:spPr>
      </p:pic>
      <p:sp>
        <p:nvSpPr>
          <p:cNvPr id="36" name="TextBox 35">
            <a:extLst>
              <a:ext uri="{FF2B5EF4-FFF2-40B4-BE49-F238E27FC236}">
                <a16:creationId xmlns:a16="http://schemas.microsoft.com/office/drawing/2014/main" id="{E0F2B3B2-D6E7-44DB-0A4E-B2F388D5C9BD}"/>
              </a:ext>
            </a:extLst>
          </p:cNvPr>
          <p:cNvSpPr txBox="1"/>
          <p:nvPr/>
        </p:nvSpPr>
        <p:spPr>
          <a:xfrm>
            <a:off x="1585161" y="1392700"/>
            <a:ext cx="609460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A296C"/>
                </a:solidFill>
                <a:effectLst/>
                <a:uLnTx/>
                <a:uFillTx/>
                <a:latin typeface="Open Sans" panose="020B0606030504020204" pitchFamily="34" charset="0"/>
                <a:ea typeface="Open Sans" panose="020B0606030504020204" pitchFamily="34" charset="0"/>
                <a:cs typeface="Open Sans" panose="020B0606030504020204" pitchFamily="34" charset="0"/>
              </a:rPr>
              <a:t>Matrix</a:t>
            </a: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9959BA57-648B-C81B-8C8D-A40614F64F06}"/>
              </a:ext>
            </a:extLst>
          </p:cNvPr>
          <p:cNvSpPr txBox="1"/>
          <p:nvPr/>
        </p:nvSpPr>
        <p:spPr>
          <a:xfrm>
            <a:off x="-1155608" y="2550627"/>
            <a:ext cx="6094602"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A296C"/>
                </a:solidFill>
                <a:effectLst/>
                <a:uLnTx/>
                <a:uFillTx/>
                <a:latin typeface="Open Sans" panose="020B0606030504020204" pitchFamily="34" charset="0"/>
                <a:ea typeface="Open Sans" panose="020B0606030504020204" pitchFamily="34" charset="0"/>
                <a:cs typeface="Open Sans" panose="020B0606030504020204" pitchFamily="34" charset="0"/>
              </a:rPr>
              <a:t>Polling</a:t>
            </a:r>
            <a:r>
              <a:rPr kumimoji="0" lang="en-US" sz="1600" b="0" i="0" u="none" strike="noStrike" kern="1200" cap="none" spc="0" normalizeH="0" baseline="0" noProof="0">
                <a:ln>
                  <a:noFill/>
                </a:ln>
                <a:solidFill>
                  <a:srgbClr val="242424"/>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25" name="TextBox 24">
            <a:extLst>
              <a:ext uri="{FF2B5EF4-FFF2-40B4-BE49-F238E27FC236}">
                <a16:creationId xmlns:a16="http://schemas.microsoft.com/office/drawing/2014/main" id="{FEBBB1D6-F94F-4AE1-8021-5C72341BED16}"/>
              </a:ext>
            </a:extLst>
          </p:cNvPr>
          <p:cNvSpPr txBox="1"/>
          <p:nvPr/>
        </p:nvSpPr>
        <p:spPr>
          <a:xfrm>
            <a:off x="8915995"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rural-export-center</a:t>
            </a:r>
          </a:p>
        </p:txBody>
      </p:sp>
      <p:sp>
        <p:nvSpPr>
          <p:cNvPr id="38" name="TextBox 37">
            <a:extLst>
              <a:ext uri="{FF2B5EF4-FFF2-40B4-BE49-F238E27FC236}">
                <a16:creationId xmlns:a16="http://schemas.microsoft.com/office/drawing/2014/main" id="{942DB042-7852-523F-5EA1-1A86964AA60E}"/>
              </a:ext>
            </a:extLst>
          </p:cNvPr>
          <p:cNvSpPr txBox="1"/>
          <p:nvPr/>
        </p:nvSpPr>
        <p:spPr>
          <a:xfrm>
            <a:off x="-1735270" y="2875245"/>
            <a:ext cx="6674264"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Open Sans" panose="020B0606030504020204" pitchFamily="34" charset="0"/>
                <a:ea typeface="Open Sans" panose="020B0606030504020204" pitchFamily="34" charset="0"/>
                <a:cs typeface="Open Sans" panose="020B0606030504020204" pitchFamily="34" charset="0"/>
              </a:rPr>
              <a:t>What is the current status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Open Sans" panose="020B0606030504020204" pitchFamily="34" charset="0"/>
                <a:ea typeface="Open Sans" panose="020B0606030504020204" pitchFamily="34" charset="0"/>
                <a:cs typeface="Open Sans" panose="020B0606030504020204" pitchFamily="34" charset="0"/>
              </a:rPr>
              <a:t>     of a foreign market?</a:t>
            </a:r>
          </a:p>
        </p:txBody>
      </p:sp>
      <p:sp>
        <p:nvSpPr>
          <p:cNvPr id="39" name="TextBox 38">
            <a:extLst>
              <a:ext uri="{FF2B5EF4-FFF2-40B4-BE49-F238E27FC236}">
                <a16:creationId xmlns:a16="http://schemas.microsoft.com/office/drawing/2014/main" id="{6C550C0E-FD84-21D8-FF66-A17881FE78C0}"/>
              </a:ext>
            </a:extLst>
          </p:cNvPr>
          <p:cNvSpPr txBox="1"/>
          <p:nvPr/>
        </p:nvSpPr>
        <p:spPr>
          <a:xfrm>
            <a:off x="1601862" y="3787219"/>
            <a:ext cx="696482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A296C"/>
                </a:solidFill>
                <a:effectLst/>
                <a:uLnTx/>
                <a:uFillTx/>
                <a:latin typeface="Open Sans" panose="020B0606030504020204" pitchFamily="34" charset="0"/>
                <a:ea typeface="Open Sans" panose="020B0606030504020204" pitchFamily="34" charset="0"/>
                <a:cs typeface="Open Sans" panose="020B0606030504020204" pitchFamily="34" charset="0"/>
              </a:rPr>
              <a:t>Country Reports</a:t>
            </a:r>
            <a:r>
              <a:rPr kumimoji="0" lang="en-US" sz="1600" b="0" i="0" u="none" strike="noStrike" kern="1200" cap="none" spc="0" normalizeH="0" baseline="0" noProof="0">
                <a:ln>
                  <a:noFill/>
                </a:ln>
                <a:solidFill>
                  <a:srgbClr val="1A296C"/>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40" name="TextBox 39">
            <a:extLst>
              <a:ext uri="{FF2B5EF4-FFF2-40B4-BE49-F238E27FC236}">
                <a16:creationId xmlns:a16="http://schemas.microsoft.com/office/drawing/2014/main" id="{29B50A42-6020-9117-015F-8A4657FFC4DD}"/>
              </a:ext>
            </a:extLst>
          </p:cNvPr>
          <p:cNvSpPr txBox="1"/>
          <p:nvPr/>
        </p:nvSpPr>
        <p:spPr>
          <a:xfrm>
            <a:off x="1627977" y="4090493"/>
            <a:ext cx="696482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2424"/>
                </a:solidFill>
                <a:effectLst/>
                <a:uLnTx/>
                <a:uFillTx/>
                <a:latin typeface="Open Sans" panose="020B0606030504020204" pitchFamily="34" charset="0"/>
                <a:ea typeface="Open Sans" panose="020B0606030504020204" pitchFamily="34" charset="0"/>
                <a:cs typeface="Open Sans" panose="020B0606030504020204" pitchFamily="34" charset="0"/>
              </a:rPr>
              <a:t>What are the trends, size, and growth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2424"/>
                </a:solidFill>
                <a:effectLst/>
                <a:uLnTx/>
                <a:uFillTx/>
                <a:latin typeface="Open Sans" panose="020B0606030504020204" pitchFamily="34" charset="0"/>
                <a:ea typeface="Open Sans" panose="020B0606030504020204" pitchFamily="34" charset="0"/>
                <a:cs typeface="Open Sans" panose="020B0606030504020204" pitchFamily="34" charset="0"/>
              </a:rPr>
              <a:t>of my chosen 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2424"/>
                </a:solidFill>
                <a:effectLst/>
                <a:uLnTx/>
                <a:uFillTx/>
                <a:latin typeface="Open Sans" panose="020B0606030504020204" pitchFamily="34" charset="0"/>
                <a:ea typeface="Open Sans" panose="020B0606030504020204" pitchFamily="34" charset="0"/>
                <a:cs typeface="Open Sans" panose="020B0606030504020204" pitchFamily="34" charset="0"/>
              </a:rPr>
              <a:t>Who can I partner with or sell to?</a:t>
            </a:r>
            <a:endParaRPr kumimoji="0" lang="en-US" sz="1600" b="0" i="0" u="none" strike="noStrike" kern="1200" cap="none" spc="0" normalizeH="0" baseline="0" noProof="0">
              <a:ln>
                <a:noFill/>
              </a:ln>
              <a:solidFill>
                <a:srgbClr val="24242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3" name="Subtitle 2">
            <a:extLst>
              <a:ext uri="{FF2B5EF4-FFF2-40B4-BE49-F238E27FC236}">
                <a16:creationId xmlns:a16="http://schemas.microsoft.com/office/drawing/2014/main" id="{F9D63126-5223-E96C-7087-3A63A1260E76}"/>
              </a:ext>
            </a:extLst>
          </p:cNvPr>
          <p:cNvSpPr txBox="1">
            <a:spLocks/>
          </p:cNvSpPr>
          <p:nvPr/>
        </p:nvSpPr>
        <p:spPr>
          <a:xfrm>
            <a:off x="1354895" y="5235005"/>
            <a:ext cx="3592260" cy="5920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A296C"/>
                </a:solidFill>
                <a:effectLst/>
                <a:uLnTx/>
                <a:uFillTx/>
                <a:latin typeface="Open Sans" panose="020B0606030504020204" pitchFamily="34" charset="0"/>
                <a:ea typeface="Open Sans" panose="020B0606030504020204" pitchFamily="34" charset="0"/>
                <a:cs typeface="Open Sans" panose="020B0606030504020204" pitchFamily="34" charset="0"/>
              </a:rPr>
              <a:t>Potential Partner List </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42424"/>
                </a:solidFill>
                <a:effectLst/>
                <a:uLnTx/>
                <a:uFillTx/>
                <a:latin typeface="Open Sans" panose="020B0606030504020204" pitchFamily="34" charset="0"/>
                <a:ea typeface="Open Sans" panose="020B0606030504020204" pitchFamily="34" charset="0"/>
                <a:cs typeface="Open Sans" panose="020B0606030504020204" pitchFamily="34" charset="0"/>
              </a:rPr>
              <a:t>Who can I partner with or sell to?</a:t>
            </a:r>
          </a:p>
        </p:txBody>
      </p:sp>
      <p:pic>
        <p:nvPicPr>
          <p:cNvPr id="44" name="Picture 43">
            <a:extLst>
              <a:ext uri="{FF2B5EF4-FFF2-40B4-BE49-F238E27FC236}">
                <a16:creationId xmlns:a16="http://schemas.microsoft.com/office/drawing/2014/main" id="{D153D19D-286E-975D-1743-188843B03C57}"/>
              </a:ext>
            </a:extLst>
          </p:cNvPr>
          <p:cNvPicPr>
            <a:picLocks noChangeAspect="1"/>
          </p:cNvPicPr>
          <p:nvPr/>
        </p:nvPicPr>
        <p:blipFill rotWithShape="1">
          <a:blip r:embed="rId3"/>
          <a:srcRect l="41767" t="24878" r="47932" b="17507"/>
          <a:stretch/>
        </p:blipFill>
        <p:spPr>
          <a:xfrm>
            <a:off x="799417" y="1445127"/>
            <a:ext cx="555478" cy="533504"/>
          </a:xfrm>
          <a:prstGeom prst="rect">
            <a:avLst/>
          </a:prstGeom>
        </p:spPr>
      </p:pic>
      <p:pic>
        <p:nvPicPr>
          <p:cNvPr id="45" name="Picture 44">
            <a:extLst>
              <a:ext uri="{FF2B5EF4-FFF2-40B4-BE49-F238E27FC236}">
                <a16:creationId xmlns:a16="http://schemas.microsoft.com/office/drawing/2014/main" id="{4394FBCE-9371-36C8-291B-48511835B61F}"/>
              </a:ext>
            </a:extLst>
          </p:cNvPr>
          <p:cNvPicPr>
            <a:picLocks noChangeAspect="1"/>
          </p:cNvPicPr>
          <p:nvPr/>
        </p:nvPicPr>
        <p:blipFill rotWithShape="1">
          <a:blip r:embed="rId4"/>
          <a:srcRect l="74304" t="11696" r="4198" b="17400"/>
          <a:stretch/>
        </p:blipFill>
        <p:spPr>
          <a:xfrm>
            <a:off x="734938" y="3956703"/>
            <a:ext cx="717847" cy="554817"/>
          </a:xfrm>
          <a:prstGeom prst="rect">
            <a:avLst/>
          </a:prstGeom>
        </p:spPr>
      </p:pic>
      <p:pic>
        <p:nvPicPr>
          <p:cNvPr id="46" name="Picture 45">
            <a:extLst>
              <a:ext uri="{FF2B5EF4-FFF2-40B4-BE49-F238E27FC236}">
                <a16:creationId xmlns:a16="http://schemas.microsoft.com/office/drawing/2014/main" id="{8B113CAE-5F03-DA9D-91FD-D9C35F9C7B7F}"/>
              </a:ext>
            </a:extLst>
          </p:cNvPr>
          <p:cNvPicPr>
            <a:picLocks noChangeAspect="1"/>
          </p:cNvPicPr>
          <p:nvPr/>
        </p:nvPicPr>
        <p:blipFill rotWithShape="1">
          <a:blip r:embed="rId5"/>
          <a:srcRect l="87373" t="19552" b="8056"/>
          <a:stretch/>
        </p:blipFill>
        <p:spPr>
          <a:xfrm>
            <a:off x="5042591" y="5235005"/>
            <a:ext cx="769755" cy="600786"/>
          </a:xfrm>
          <a:prstGeom prst="rect">
            <a:avLst/>
          </a:prstGeom>
        </p:spPr>
      </p:pic>
      <p:pic>
        <p:nvPicPr>
          <p:cNvPr id="47" name="Picture 46">
            <a:extLst>
              <a:ext uri="{FF2B5EF4-FFF2-40B4-BE49-F238E27FC236}">
                <a16:creationId xmlns:a16="http://schemas.microsoft.com/office/drawing/2014/main" id="{CBA65019-32DA-9767-1652-62B4344CED9D}"/>
              </a:ext>
            </a:extLst>
          </p:cNvPr>
          <p:cNvPicPr>
            <a:picLocks noChangeAspect="1"/>
          </p:cNvPicPr>
          <p:nvPr/>
        </p:nvPicPr>
        <p:blipFill rotWithShape="1">
          <a:blip r:embed="rId6"/>
          <a:srcRect l="14168" t="10559" r="76021" b="14481"/>
          <a:stretch/>
        </p:blipFill>
        <p:spPr>
          <a:xfrm>
            <a:off x="5042591" y="2649196"/>
            <a:ext cx="769756" cy="643393"/>
          </a:xfrm>
          <a:prstGeom prst="rect">
            <a:avLst/>
          </a:prstGeom>
        </p:spPr>
      </p:pic>
      <p:sp>
        <p:nvSpPr>
          <p:cNvPr id="22" name="Rectangle 21">
            <a:extLst>
              <a:ext uri="{FF2B5EF4-FFF2-40B4-BE49-F238E27FC236}">
                <a16:creationId xmlns:a16="http://schemas.microsoft.com/office/drawing/2014/main" id="{35CBC07C-8B5F-5422-7B9D-F39E63041914}"/>
              </a:ext>
            </a:extLst>
          </p:cNvPr>
          <p:cNvSpPr/>
          <p:nvPr/>
        </p:nvSpPr>
        <p:spPr>
          <a:xfrm>
            <a:off x="-80682" y="6271583"/>
            <a:ext cx="12281588"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373E8F3-D7F7-6EF6-F70C-CC1433D83E3B}"/>
              </a:ext>
            </a:extLst>
          </p:cNvPr>
          <p:cNvSpPr/>
          <p:nvPr/>
        </p:nvSpPr>
        <p:spPr>
          <a:xfrm>
            <a:off x="-89588" y="6271583"/>
            <a:ext cx="12281588"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E9AE2F-FEA0-3975-41C8-37895641D2EB}"/>
              </a:ext>
            </a:extLst>
          </p:cNvPr>
          <p:cNvSpPr txBox="1"/>
          <p:nvPr/>
        </p:nvSpPr>
        <p:spPr>
          <a:xfrm>
            <a:off x="224597" y="6433986"/>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Rural Export Center</a:t>
            </a:r>
          </a:p>
        </p:txBody>
      </p:sp>
      <p:sp>
        <p:nvSpPr>
          <p:cNvPr id="6" name="TextBox 5">
            <a:extLst>
              <a:ext uri="{FF2B5EF4-FFF2-40B4-BE49-F238E27FC236}">
                <a16:creationId xmlns:a16="http://schemas.microsoft.com/office/drawing/2014/main" id="{BD4A5C08-47AD-7B80-7009-863E05C9AE0A}"/>
              </a:ext>
            </a:extLst>
          </p:cNvPr>
          <p:cNvSpPr txBox="1"/>
          <p:nvPr/>
        </p:nvSpPr>
        <p:spPr>
          <a:xfrm>
            <a:off x="8907089"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rural-export-center</a:t>
            </a:r>
          </a:p>
        </p:txBody>
      </p:sp>
      <p:pic>
        <p:nvPicPr>
          <p:cNvPr id="2" name="Picture 1" descr="A picture containing text, sign&#10;&#10;Description automatically generated">
            <a:extLst>
              <a:ext uri="{FF2B5EF4-FFF2-40B4-BE49-F238E27FC236}">
                <a16:creationId xmlns:a16="http://schemas.microsoft.com/office/drawing/2014/main" id="{8232E896-43A2-E6A4-A5A6-534B661886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8393" y="4447719"/>
            <a:ext cx="5124441" cy="1905065"/>
          </a:xfrm>
          <a:prstGeom prst="rect">
            <a:avLst/>
          </a:prstGeom>
        </p:spPr>
      </p:pic>
    </p:spTree>
    <p:extLst>
      <p:ext uri="{BB962C8B-B14F-4D97-AF65-F5344CB8AC3E}">
        <p14:creationId xmlns:p14="http://schemas.microsoft.com/office/powerpoint/2010/main" val="40949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field of wheat&#10;&#10;Description automatically generated">
            <a:extLst>
              <a:ext uri="{FF2B5EF4-FFF2-40B4-BE49-F238E27FC236}">
                <a16:creationId xmlns:a16="http://schemas.microsoft.com/office/drawing/2014/main" id="{150D71A5-55EC-ABA9-47C7-860FACEF909B}"/>
              </a:ext>
            </a:extLst>
          </p:cNvPr>
          <p:cNvPicPr>
            <a:picLocks noChangeAspect="1"/>
          </p:cNvPicPr>
          <p:nvPr/>
        </p:nvPicPr>
        <p:blipFill rotWithShape="1">
          <a:blip r:embed="rId2">
            <a:extLst>
              <a:ext uri="{28A0092B-C50C-407E-A947-70E740481C1C}">
                <a14:useLocalDpi xmlns:a14="http://schemas.microsoft.com/office/drawing/2010/main" val="0"/>
              </a:ext>
            </a:extLst>
          </a:blip>
          <a:srcRect l="38390" r="6537"/>
          <a:stretch/>
        </p:blipFill>
        <p:spPr>
          <a:xfrm>
            <a:off x="6989981" y="-12334"/>
            <a:ext cx="5202019" cy="6301009"/>
          </a:xfrm>
          <a:prstGeom prst="rect">
            <a:avLst/>
          </a:prstGeom>
        </p:spPr>
      </p:pic>
      <p:sp>
        <p:nvSpPr>
          <p:cNvPr id="32" name="Rectangle 31"/>
          <p:cNvSpPr>
            <a:spLocks noChangeArrowheads="1"/>
          </p:cNvSpPr>
          <p:nvPr/>
        </p:nvSpPr>
        <p:spPr bwMode="auto">
          <a:xfrm>
            <a:off x="0" y="2971"/>
            <a:ext cx="6957311" cy="687601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7750731-58F9-61AB-BDD9-12CD6E5F919E}"/>
              </a:ext>
            </a:extLst>
          </p:cNvPr>
          <p:cNvSpPr/>
          <p:nvPr/>
        </p:nvSpPr>
        <p:spPr>
          <a:xfrm>
            <a:off x="-62753" y="6288675"/>
            <a:ext cx="12254753"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98D6989-FA16-3463-FC83-687735553A1E}"/>
              </a:ext>
            </a:extLst>
          </p:cNvPr>
          <p:cNvSpPr txBox="1"/>
          <p:nvPr/>
        </p:nvSpPr>
        <p:spPr>
          <a:xfrm>
            <a:off x="224597" y="6468170"/>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Fargo, North Dakota</a:t>
            </a:r>
          </a:p>
        </p:txBody>
      </p:sp>
      <p:sp>
        <p:nvSpPr>
          <p:cNvPr id="35" name="TextBox 34">
            <a:extLst>
              <a:ext uri="{FF2B5EF4-FFF2-40B4-BE49-F238E27FC236}">
                <a16:creationId xmlns:a16="http://schemas.microsoft.com/office/drawing/2014/main" id="{2AF3653F-744E-67E1-E45C-4FF279998DE2}"/>
              </a:ext>
            </a:extLst>
          </p:cNvPr>
          <p:cNvSpPr txBox="1"/>
          <p:nvPr/>
        </p:nvSpPr>
        <p:spPr>
          <a:xfrm>
            <a:off x="8907089" y="647671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fargo-contact-us</a:t>
            </a:r>
            <a:endPar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77E60E64-4CEB-E2A1-46DE-66644B22C58F}"/>
              </a:ext>
            </a:extLst>
          </p:cNvPr>
          <p:cNvSpPr txBox="1"/>
          <p:nvPr/>
        </p:nvSpPr>
        <p:spPr>
          <a:xfrm>
            <a:off x="224597" y="559062"/>
            <a:ext cx="10806676" cy="6617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How does RAISE solve rural export problems?</a:t>
            </a:r>
          </a:p>
        </p:txBody>
      </p:sp>
      <p:sp>
        <p:nvSpPr>
          <p:cNvPr id="2" name="TextBox 1">
            <a:extLst>
              <a:ext uri="{FF2B5EF4-FFF2-40B4-BE49-F238E27FC236}">
                <a16:creationId xmlns:a16="http://schemas.microsoft.com/office/drawing/2014/main" id="{7C10D6AB-ABBF-47D3-932E-E15D74D59FDA}"/>
              </a:ext>
            </a:extLst>
          </p:cNvPr>
          <p:cNvSpPr txBox="1"/>
          <p:nvPr/>
        </p:nvSpPr>
        <p:spPr>
          <a:xfrm>
            <a:off x="397969" y="1776157"/>
            <a:ext cx="7192439" cy="19082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Analytics-centric</a:t>
            </a:r>
            <a:r>
              <a:rPr kumimoji="0" lang="en-US" sz="20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 - consultative, step-by step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    approach to export expansion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Action</a:t>
            </a:r>
            <a:r>
              <a:rPr kumimoji="0" lang="en-US" sz="20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 - 93% of companies acting after research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Specialization</a:t>
            </a:r>
            <a:r>
              <a:rPr kumimoji="0" lang="en-US" sz="20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 – database knowledge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Integrated</a:t>
            </a:r>
            <a:r>
              <a:rPr kumimoji="0" lang="en-US" sz="20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 – complements other CS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text, sign&#10;&#10;Description automatically generated">
            <a:extLst>
              <a:ext uri="{FF2B5EF4-FFF2-40B4-BE49-F238E27FC236}">
                <a16:creationId xmlns:a16="http://schemas.microsoft.com/office/drawing/2014/main" id="{E2934714-7015-7797-8677-DD4BE3313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038" y="4051955"/>
            <a:ext cx="3581808" cy="1331575"/>
          </a:xfrm>
          <a:prstGeom prst="rect">
            <a:avLst/>
          </a:prstGeom>
        </p:spPr>
      </p:pic>
    </p:spTree>
    <p:extLst>
      <p:ext uri="{BB962C8B-B14F-4D97-AF65-F5344CB8AC3E}">
        <p14:creationId xmlns:p14="http://schemas.microsoft.com/office/powerpoint/2010/main" val="269619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4247C74-AB02-680A-4DAE-25C3D1474C4A}"/>
              </a:ext>
            </a:extLst>
          </p:cNvPr>
          <p:cNvSpPr/>
          <p:nvPr/>
        </p:nvSpPr>
        <p:spPr>
          <a:xfrm>
            <a:off x="9525" y="0"/>
            <a:ext cx="12172950" cy="6271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alendar&#10;&#10;Description automatically generated with medium confidence">
            <a:extLst>
              <a:ext uri="{FF2B5EF4-FFF2-40B4-BE49-F238E27FC236}">
                <a16:creationId xmlns:a16="http://schemas.microsoft.com/office/drawing/2014/main" id="{0D92588C-DC65-98C7-8946-C950824639F7}"/>
              </a:ext>
            </a:extLst>
          </p:cNvPr>
          <p:cNvPicPr>
            <a:picLocks noChangeAspect="1"/>
          </p:cNvPicPr>
          <p:nvPr/>
        </p:nvPicPr>
        <p:blipFill rotWithShape="1">
          <a:blip r:embed="rId2">
            <a:extLst>
              <a:ext uri="{28A0092B-C50C-407E-A947-70E740481C1C}">
                <a14:useLocalDpi xmlns:a14="http://schemas.microsoft.com/office/drawing/2010/main" val="0"/>
              </a:ext>
            </a:extLst>
          </a:blip>
          <a:srcRect r="137"/>
          <a:stretch/>
        </p:blipFill>
        <p:spPr>
          <a:xfrm>
            <a:off x="0" y="1624614"/>
            <a:ext cx="12192000" cy="4649961"/>
          </a:xfrm>
          <a:prstGeom prst="rect">
            <a:avLst/>
          </a:prstGeom>
        </p:spPr>
      </p:pic>
      <p:sp>
        <p:nvSpPr>
          <p:cNvPr id="6" name="Rectangle 5">
            <a:extLst>
              <a:ext uri="{FF2B5EF4-FFF2-40B4-BE49-F238E27FC236}">
                <a16:creationId xmlns:a16="http://schemas.microsoft.com/office/drawing/2014/main" id="{B440165C-B8D9-9E65-CB85-2DBD0BA41CD0}"/>
              </a:ext>
            </a:extLst>
          </p:cNvPr>
          <p:cNvSpPr/>
          <p:nvPr/>
        </p:nvSpPr>
        <p:spPr>
          <a:xfrm>
            <a:off x="-80682" y="6271583"/>
            <a:ext cx="12281588"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CCD74C6-656C-709F-7302-A9C3DCB84D0C}"/>
              </a:ext>
            </a:extLst>
          </p:cNvPr>
          <p:cNvSpPr txBox="1"/>
          <p:nvPr/>
        </p:nvSpPr>
        <p:spPr>
          <a:xfrm>
            <a:off x="233503" y="6433986"/>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Rural Export Center</a:t>
            </a:r>
          </a:p>
        </p:txBody>
      </p:sp>
      <p:sp>
        <p:nvSpPr>
          <p:cNvPr id="8" name="TextBox 7">
            <a:extLst>
              <a:ext uri="{FF2B5EF4-FFF2-40B4-BE49-F238E27FC236}">
                <a16:creationId xmlns:a16="http://schemas.microsoft.com/office/drawing/2014/main" id="{B237E91D-2DF2-12C7-23C8-AC47F8D3A105}"/>
              </a:ext>
            </a:extLst>
          </p:cNvPr>
          <p:cNvSpPr txBox="1"/>
          <p:nvPr/>
        </p:nvSpPr>
        <p:spPr>
          <a:xfrm>
            <a:off x="8915995"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rural-export-center</a:t>
            </a:r>
          </a:p>
        </p:txBody>
      </p:sp>
      <p:pic>
        <p:nvPicPr>
          <p:cNvPr id="10" name="Picture 9" descr="A picture containing text, sign&#10;&#10;Description automatically generated">
            <a:extLst>
              <a:ext uri="{FF2B5EF4-FFF2-40B4-BE49-F238E27FC236}">
                <a16:creationId xmlns:a16="http://schemas.microsoft.com/office/drawing/2014/main" id="{BF2C18D0-0C62-E665-463B-D2C995639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8640" y="200045"/>
            <a:ext cx="2227617" cy="828140"/>
          </a:xfrm>
          <a:prstGeom prst="rect">
            <a:avLst/>
          </a:prstGeom>
        </p:spPr>
      </p:pic>
      <p:sp>
        <p:nvSpPr>
          <p:cNvPr id="25" name="TextBox 24">
            <a:extLst>
              <a:ext uri="{FF2B5EF4-FFF2-40B4-BE49-F238E27FC236}">
                <a16:creationId xmlns:a16="http://schemas.microsoft.com/office/drawing/2014/main" id="{B748D3F5-B172-3956-8DD1-7E0BBBA4B490}"/>
              </a:ext>
            </a:extLst>
          </p:cNvPr>
          <p:cNvSpPr txBox="1"/>
          <p:nvPr/>
        </p:nvSpPr>
        <p:spPr>
          <a:xfrm>
            <a:off x="322642" y="410979"/>
            <a:ext cx="616771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What is a “Matrix”?</a:t>
            </a:r>
            <a:endParaRPr kumimoji="0" lang="en-US" sz="12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1803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40165C-B8D9-9E65-CB85-2DBD0BA41CD0}"/>
              </a:ext>
            </a:extLst>
          </p:cNvPr>
          <p:cNvSpPr/>
          <p:nvPr/>
        </p:nvSpPr>
        <p:spPr>
          <a:xfrm>
            <a:off x="-80682" y="6271583"/>
            <a:ext cx="12281588"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CD74C6-656C-709F-7302-A9C3DCB84D0C}"/>
              </a:ext>
            </a:extLst>
          </p:cNvPr>
          <p:cNvSpPr txBox="1"/>
          <p:nvPr/>
        </p:nvSpPr>
        <p:spPr>
          <a:xfrm>
            <a:off x="233503" y="6433986"/>
            <a:ext cx="3908213" cy="261610"/>
          </a:xfrm>
          <a:prstGeom prst="rect">
            <a:avLst/>
          </a:prstGeom>
          <a:noFill/>
        </p:spPr>
        <p:txBody>
          <a:bodyPr wrap="square" rtlCol="0">
            <a:spAutoFit/>
          </a:bodyPr>
          <a:lstStyle/>
          <a:p>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U.S. COMMERCIAL SERVICE </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The Rural Export Center</a:t>
            </a:r>
          </a:p>
        </p:txBody>
      </p:sp>
      <p:sp>
        <p:nvSpPr>
          <p:cNvPr id="8" name="TextBox 7">
            <a:extLst>
              <a:ext uri="{FF2B5EF4-FFF2-40B4-BE49-F238E27FC236}">
                <a16:creationId xmlns:a16="http://schemas.microsoft.com/office/drawing/2014/main" id="{B237E91D-2DF2-12C7-23C8-AC47F8D3A105}"/>
              </a:ext>
            </a:extLst>
          </p:cNvPr>
          <p:cNvSpPr txBox="1"/>
          <p:nvPr/>
        </p:nvSpPr>
        <p:spPr>
          <a:xfrm>
            <a:off x="8915995" y="6433986"/>
            <a:ext cx="3060314" cy="253916"/>
          </a:xfrm>
          <a:prstGeom prst="rect">
            <a:avLst/>
          </a:prstGeom>
          <a:noFill/>
        </p:spPr>
        <p:txBody>
          <a:bodyPr wrap="square" rtlCol="0">
            <a:spAutoFit/>
          </a:bodyPr>
          <a:lstStyle/>
          <a:p>
            <a:pPr algn="r"/>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trade.gov/</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rural-export-center</a:t>
            </a:r>
          </a:p>
        </p:txBody>
      </p:sp>
      <p:pic>
        <p:nvPicPr>
          <p:cNvPr id="10" name="Picture 9" descr="A picture containing text, sign&#10;&#10;Description automatically generated">
            <a:extLst>
              <a:ext uri="{FF2B5EF4-FFF2-40B4-BE49-F238E27FC236}">
                <a16:creationId xmlns:a16="http://schemas.microsoft.com/office/drawing/2014/main" id="{BF2C18D0-0C62-E665-463B-D2C995639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8640" y="200045"/>
            <a:ext cx="2227617" cy="828140"/>
          </a:xfrm>
          <a:prstGeom prst="rect">
            <a:avLst/>
          </a:prstGeom>
        </p:spPr>
      </p:pic>
      <p:grpSp>
        <p:nvGrpSpPr>
          <p:cNvPr id="447" name="Group 446">
            <a:extLst>
              <a:ext uri="{FF2B5EF4-FFF2-40B4-BE49-F238E27FC236}">
                <a16:creationId xmlns:a16="http://schemas.microsoft.com/office/drawing/2014/main" id="{8E1C8305-8A27-5E77-0D52-34DFA35701D2}"/>
              </a:ext>
            </a:extLst>
          </p:cNvPr>
          <p:cNvGrpSpPr/>
          <p:nvPr/>
        </p:nvGrpSpPr>
        <p:grpSpPr>
          <a:xfrm>
            <a:off x="7766052" y="1253175"/>
            <a:ext cx="3278559" cy="4656103"/>
            <a:chOff x="8099434" y="2121218"/>
            <a:chExt cx="1322388" cy="1878013"/>
          </a:xfrm>
        </p:grpSpPr>
        <p:sp>
          <p:nvSpPr>
            <p:cNvPr id="448" name="Freeform 33">
              <a:extLst>
                <a:ext uri="{FF2B5EF4-FFF2-40B4-BE49-F238E27FC236}">
                  <a16:creationId xmlns:a16="http://schemas.microsoft.com/office/drawing/2014/main" id="{F20D7047-7931-C151-4E7C-D4A543B9F4A4}"/>
                </a:ext>
              </a:extLst>
            </p:cNvPr>
            <p:cNvSpPr>
              <a:spLocks/>
            </p:cNvSpPr>
            <p:nvPr/>
          </p:nvSpPr>
          <p:spPr bwMode="auto">
            <a:xfrm>
              <a:off x="8099434" y="2121218"/>
              <a:ext cx="1322388" cy="1878013"/>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49" name="Freeform 34">
              <a:extLst>
                <a:ext uri="{FF2B5EF4-FFF2-40B4-BE49-F238E27FC236}">
                  <a16:creationId xmlns:a16="http://schemas.microsoft.com/office/drawing/2014/main" id="{BD872528-53F8-DAF6-0184-BCE7E0F2F4A1}"/>
                </a:ext>
              </a:extLst>
            </p:cNvPr>
            <p:cNvSpPr>
              <a:spLocks/>
            </p:cNvSpPr>
            <p:nvPr/>
          </p:nvSpPr>
          <p:spPr bwMode="auto">
            <a:xfrm>
              <a:off x="8107372" y="2127568"/>
              <a:ext cx="1308100" cy="1863725"/>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50" name="Oval 35">
              <a:extLst>
                <a:ext uri="{FF2B5EF4-FFF2-40B4-BE49-F238E27FC236}">
                  <a16:creationId xmlns:a16="http://schemas.microsoft.com/office/drawing/2014/main" id="{2CFF2D23-425B-8FF5-3D69-0CF5C230DC37}"/>
                </a:ext>
              </a:extLst>
            </p:cNvPr>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51" name="Oval 36">
              <a:extLst>
                <a:ext uri="{FF2B5EF4-FFF2-40B4-BE49-F238E27FC236}">
                  <a16:creationId xmlns:a16="http://schemas.microsoft.com/office/drawing/2014/main" id="{8F11806A-BBC6-1518-05B9-98F31A9B639C}"/>
                </a:ext>
              </a:extLst>
            </p:cNvPr>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52" name="Oval 37">
              <a:extLst>
                <a:ext uri="{FF2B5EF4-FFF2-40B4-BE49-F238E27FC236}">
                  <a16:creationId xmlns:a16="http://schemas.microsoft.com/office/drawing/2014/main" id="{F786DC61-5F40-32AF-1383-F4B6F6B6C8F4}"/>
                </a:ext>
              </a:extLst>
            </p:cNvPr>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53" name="Oval 38">
              <a:extLst>
                <a:ext uri="{FF2B5EF4-FFF2-40B4-BE49-F238E27FC236}">
                  <a16:creationId xmlns:a16="http://schemas.microsoft.com/office/drawing/2014/main" id="{E53E9899-DD33-B8D3-8DC6-AFE8829DF5C0}"/>
                </a:ext>
              </a:extLst>
            </p:cNvPr>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54" name="Freeform 39">
              <a:extLst>
                <a:ext uri="{FF2B5EF4-FFF2-40B4-BE49-F238E27FC236}">
                  <a16:creationId xmlns:a16="http://schemas.microsoft.com/office/drawing/2014/main" id="{3AA59EBD-9D93-B66E-0995-E62C997FC4C4}"/>
                </a:ext>
              </a:extLst>
            </p:cNvPr>
            <p:cNvSpPr>
              <a:spLocks/>
            </p:cNvSpPr>
            <p:nvPr/>
          </p:nvSpPr>
          <p:spPr bwMode="auto">
            <a:xfrm>
              <a:off x="8759834" y="2206943"/>
              <a:ext cx="1588" cy="1588"/>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55" name="Rectangle 40">
              <a:extLst>
                <a:ext uri="{FF2B5EF4-FFF2-40B4-BE49-F238E27FC236}">
                  <a16:creationId xmlns:a16="http://schemas.microsoft.com/office/drawing/2014/main" id="{C452CABB-0B64-E958-38BF-BC72BD0CDAE3}"/>
                </a:ext>
              </a:extLst>
            </p:cNvPr>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56" name="Rectangle 41">
              <a:extLst>
                <a:ext uri="{FF2B5EF4-FFF2-40B4-BE49-F238E27FC236}">
                  <a16:creationId xmlns:a16="http://schemas.microsoft.com/office/drawing/2014/main" id="{2B721188-5486-DF80-8E47-ABC092D5AE78}"/>
                </a:ext>
              </a:extLst>
            </p:cNvPr>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57" name="Rectangle 42">
              <a:extLst>
                <a:ext uri="{FF2B5EF4-FFF2-40B4-BE49-F238E27FC236}">
                  <a16:creationId xmlns:a16="http://schemas.microsoft.com/office/drawing/2014/main" id="{3553226B-848A-FC30-3BA3-4226EC346D49}"/>
                </a:ext>
              </a:extLst>
            </p:cNvPr>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58" name="Oval 43">
              <a:extLst>
                <a:ext uri="{FF2B5EF4-FFF2-40B4-BE49-F238E27FC236}">
                  <a16:creationId xmlns:a16="http://schemas.microsoft.com/office/drawing/2014/main" id="{4F976B99-F0C6-6D67-499A-593D89D91425}"/>
                </a:ext>
              </a:extLst>
            </p:cNvPr>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59" name="Freeform 44">
              <a:extLst>
                <a:ext uri="{FF2B5EF4-FFF2-40B4-BE49-F238E27FC236}">
                  <a16:creationId xmlns:a16="http://schemas.microsoft.com/office/drawing/2014/main" id="{1EDA7F5D-3452-2E66-914F-CA2AAF1AB81F}"/>
                </a:ext>
              </a:extLst>
            </p:cNvPr>
            <p:cNvSpPr>
              <a:spLocks/>
            </p:cNvSpPr>
            <p:nvPr/>
          </p:nvSpPr>
          <p:spPr bwMode="auto">
            <a:xfrm>
              <a:off x="8736022" y="3889693"/>
              <a:ext cx="50800" cy="50800"/>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grpSp>
      <p:sp>
        <p:nvSpPr>
          <p:cNvPr id="460" name="Title 1">
            <a:extLst>
              <a:ext uri="{FF2B5EF4-FFF2-40B4-BE49-F238E27FC236}">
                <a16:creationId xmlns:a16="http://schemas.microsoft.com/office/drawing/2014/main" id="{52A6193F-6721-9FA1-A9E9-0363306BA135}"/>
              </a:ext>
            </a:extLst>
          </p:cNvPr>
          <p:cNvSpPr txBox="1">
            <a:spLocks/>
          </p:cNvSpPr>
          <p:nvPr/>
        </p:nvSpPr>
        <p:spPr>
          <a:xfrm>
            <a:off x="267212" y="274379"/>
            <a:ext cx="7374219" cy="85393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800" b="1">
                <a:solidFill>
                  <a:srgbClr val="063163"/>
                </a:solidFill>
                <a:latin typeface="Open Sans" panose="020B0606030504020204" pitchFamily="34" charset="0"/>
                <a:ea typeface="Open Sans" panose="020B0606030504020204" pitchFamily="34" charset="0"/>
                <a:cs typeface="Open Sans" panose="020B0606030504020204" pitchFamily="34" charset="0"/>
              </a:rPr>
              <a:t>Country Reports and Potential Partners</a:t>
            </a:r>
            <a:endParaRPr lang="en-US" sz="1000" b="1">
              <a:solidFill>
                <a:srgbClr val="063163"/>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61" name="Group 460">
            <a:extLst>
              <a:ext uri="{FF2B5EF4-FFF2-40B4-BE49-F238E27FC236}">
                <a16:creationId xmlns:a16="http://schemas.microsoft.com/office/drawing/2014/main" id="{9C6C0AAC-C035-4B2B-9F2C-F5DB37B2C096}"/>
              </a:ext>
            </a:extLst>
          </p:cNvPr>
          <p:cNvGrpSpPr/>
          <p:nvPr/>
        </p:nvGrpSpPr>
        <p:grpSpPr>
          <a:xfrm>
            <a:off x="934853" y="1253175"/>
            <a:ext cx="3278559" cy="4656103"/>
            <a:chOff x="8099434" y="2121218"/>
            <a:chExt cx="1322388" cy="1878013"/>
          </a:xfrm>
        </p:grpSpPr>
        <p:sp>
          <p:nvSpPr>
            <p:cNvPr id="462" name="Freeform 33">
              <a:extLst>
                <a:ext uri="{FF2B5EF4-FFF2-40B4-BE49-F238E27FC236}">
                  <a16:creationId xmlns:a16="http://schemas.microsoft.com/office/drawing/2014/main" id="{31849F99-E6FA-6F92-E4E6-F75DA529ADA8}"/>
                </a:ext>
              </a:extLst>
            </p:cNvPr>
            <p:cNvSpPr>
              <a:spLocks/>
            </p:cNvSpPr>
            <p:nvPr/>
          </p:nvSpPr>
          <p:spPr bwMode="auto">
            <a:xfrm>
              <a:off x="8099434" y="2121218"/>
              <a:ext cx="1322388" cy="1878013"/>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63" name="Freeform 34">
              <a:extLst>
                <a:ext uri="{FF2B5EF4-FFF2-40B4-BE49-F238E27FC236}">
                  <a16:creationId xmlns:a16="http://schemas.microsoft.com/office/drawing/2014/main" id="{CCBB6870-0929-B1C6-105C-94820067203E}"/>
                </a:ext>
              </a:extLst>
            </p:cNvPr>
            <p:cNvSpPr>
              <a:spLocks/>
            </p:cNvSpPr>
            <p:nvPr/>
          </p:nvSpPr>
          <p:spPr bwMode="auto">
            <a:xfrm>
              <a:off x="8107372" y="2127568"/>
              <a:ext cx="1308100" cy="1863725"/>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64" name="Oval 35">
              <a:extLst>
                <a:ext uri="{FF2B5EF4-FFF2-40B4-BE49-F238E27FC236}">
                  <a16:creationId xmlns:a16="http://schemas.microsoft.com/office/drawing/2014/main" id="{7AC45C3D-17AB-BCB5-FF92-7D06279FDE82}"/>
                </a:ext>
              </a:extLst>
            </p:cNvPr>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65" name="Oval 36">
              <a:extLst>
                <a:ext uri="{FF2B5EF4-FFF2-40B4-BE49-F238E27FC236}">
                  <a16:creationId xmlns:a16="http://schemas.microsoft.com/office/drawing/2014/main" id="{213A1386-E8EE-E94C-88B1-2E4A9C93F57C}"/>
                </a:ext>
              </a:extLst>
            </p:cNvPr>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66" name="Oval 37">
              <a:extLst>
                <a:ext uri="{FF2B5EF4-FFF2-40B4-BE49-F238E27FC236}">
                  <a16:creationId xmlns:a16="http://schemas.microsoft.com/office/drawing/2014/main" id="{B33D35BF-A9EF-CC61-2C38-0C598237B2FB}"/>
                </a:ext>
              </a:extLst>
            </p:cNvPr>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67" name="Oval 38">
              <a:extLst>
                <a:ext uri="{FF2B5EF4-FFF2-40B4-BE49-F238E27FC236}">
                  <a16:creationId xmlns:a16="http://schemas.microsoft.com/office/drawing/2014/main" id="{6E9DB784-3A91-C952-0CD7-8800EFF949AD}"/>
                </a:ext>
              </a:extLst>
            </p:cNvPr>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68" name="Freeform 39">
              <a:extLst>
                <a:ext uri="{FF2B5EF4-FFF2-40B4-BE49-F238E27FC236}">
                  <a16:creationId xmlns:a16="http://schemas.microsoft.com/office/drawing/2014/main" id="{A111D44A-22E7-55AA-02CC-FC66125E979A}"/>
                </a:ext>
              </a:extLst>
            </p:cNvPr>
            <p:cNvSpPr>
              <a:spLocks/>
            </p:cNvSpPr>
            <p:nvPr/>
          </p:nvSpPr>
          <p:spPr bwMode="auto">
            <a:xfrm>
              <a:off x="8759834" y="2206943"/>
              <a:ext cx="1588" cy="1588"/>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69" name="Rectangle 40">
              <a:extLst>
                <a:ext uri="{FF2B5EF4-FFF2-40B4-BE49-F238E27FC236}">
                  <a16:creationId xmlns:a16="http://schemas.microsoft.com/office/drawing/2014/main" id="{E26D6C96-0B8B-DBDA-DBDE-7A210576C31E}"/>
                </a:ext>
              </a:extLst>
            </p:cNvPr>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70" name="Rectangle 41">
              <a:extLst>
                <a:ext uri="{FF2B5EF4-FFF2-40B4-BE49-F238E27FC236}">
                  <a16:creationId xmlns:a16="http://schemas.microsoft.com/office/drawing/2014/main" id="{5CC44F1F-2EF2-A692-1137-94B92F35A255}"/>
                </a:ext>
              </a:extLst>
            </p:cNvPr>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71" name="Rectangle 42">
              <a:extLst>
                <a:ext uri="{FF2B5EF4-FFF2-40B4-BE49-F238E27FC236}">
                  <a16:creationId xmlns:a16="http://schemas.microsoft.com/office/drawing/2014/main" id="{E4111EB8-5CD5-12D9-8C94-29105B8229FD}"/>
                </a:ext>
              </a:extLst>
            </p:cNvPr>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72" name="Oval 43">
              <a:extLst>
                <a:ext uri="{FF2B5EF4-FFF2-40B4-BE49-F238E27FC236}">
                  <a16:creationId xmlns:a16="http://schemas.microsoft.com/office/drawing/2014/main" id="{E5B8605F-BFA5-3884-3750-673208853F3A}"/>
                </a:ext>
              </a:extLst>
            </p:cNvPr>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73" name="Freeform 44">
              <a:extLst>
                <a:ext uri="{FF2B5EF4-FFF2-40B4-BE49-F238E27FC236}">
                  <a16:creationId xmlns:a16="http://schemas.microsoft.com/office/drawing/2014/main" id="{3D3F04B8-CD2F-260A-29DA-3BE176BEE3DB}"/>
                </a:ext>
              </a:extLst>
            </p:cNvPr>
            <p:cNvSpPr>
              <a:spLocks/>
            </p:cNvSpPr>
            <p:nvPr/>
          </p:nvSpPr>
          <p:spPr bwMode="auto">
            <a:xfrm>
              <a:off x="8736022" y="3889693"/>
              <a:ext cx="50800" cy="50800"/>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grpSp>
      <p:grpSp>
        <p:nvGrpSpPr>
          <p:cNvPr id="474" name="Group 473">
            <a:extLst>
              <a:ext uri="{FF2B5EF4-FFF2-40B4-BE49-F238E27FC236}">
                <a16:creationId xmlns:a16="http://schemas.microsoft.com/office/drawing/2014/main" id="{B2439402-0764-E0C2-5011-A7CB3BDBA5C6}"/>
              </a:ext>
            </a:extLst>
          </p:cNvPr>
          <p:cNvGrpSpPr/>
          <p:nvPr/>
        </p:nvGrpSpPr>
        <p:grpSpPr>
          <a:xfrm>
            <a:off x="4390524" y="1166619"/>
            <a:ext cx="3201024" cy="4545991"/>
            <a:chOff x="8099434" y="2121218"/>
            <a:chExt cx="1322388" cy="1878013"/>
          </a:xfrm>
        </p:grpSpPr>
        <p:sp>
          <p:nvSpPr>
            <p:cNvPr id="475" name="Freeform 33">
              <a:extLst>
                <a:ext uri="{FF2B5EF4-FFF2-40B4-BE49-F238E27FC236}">
                  <a16:creationId xmlns:a16="http://schemas.microsoft.com/office/drawing/2014/main" id="{AF0C3276-C7FE-C64A-96DE-0F16233E46DA}"/>
                </a:ext>
              </a:extLst>
            </p:cNvPr>
            <p:cNvSpPr>
              <a:spLocks/>
            </p:cNvSpPr>
            <p:nvPr/>
          </p:nvSpPr>
          <p:spPr bwMode="auto">
            <a:xfrm>
              <a:off x="8099434" y="2121218"/>
              <a:ext cx="1322388" cy="1878013"/>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76" name="Freeform 34">
              <a:extLst>
                <a:ext uri="{FF2B5EF4-FFF2-40B4-BE49-F238E27FC236}">
                  <a16:creationId xmlns:a16="http://schemas.microsoft.com/office/drawing/2014/main" id="{CF023763-BEB2-10F4-C324-F5EFF4945ADC}"/>
                </a:ext>
              </a:extLst>
            </p:cNvPr>
            <p:cNvSpPr>
              <a:spLocks/>
            </p:cNvSpPr>
            <p:nvPr/>
          </p:nvSpPr>
          <p:spPr bwMode="auto">
            <a:xfrm>
              <a:off x="8107372" y="2127568"/>
              <a:ext cx="1308100" cy="1863725"/>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77" name="Oval 35">
              <a:extLst>
                <a:ext uri="{FF2B5EF4-FFF2-40B4-BE49-F238E27FC236}">
                  <a16:creationId xmlns:a16="http://schemas.microsoft.com/office/drawing/2014/main" id="{F592031E-E3C8-E2A5-D266-0F2FD1E1D12A}"/>
                </a:ext>
              </a:extLst>
            </p:cNvPr>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78" name="Oval 36">
              <a:extLst>
                <a:ext uri="{FF2B5EF4-FFF2-40B4-BE49-F238E27FC236}">
                  <a16:creationId xmlns:a16="http://schemas.microsoft.com/office/drawing/2014/main" id="{D68F4BF7-19E2-918E-C245-19608EFD9EAB}"/>
                </a:ext>
              </a:extLst>
            </p:cNvPr>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79" name="Oval 37">
              <a:extLst>
                <a:ext uri="{FF2B5EF4-FFF2-40B4-BE49-F238E27FC236}">
                  <a16:creationId xmlns:a16="http://schemas.microsoft.com/office/drawing/2014/main" id="{E434289B-CAE3-8377-51B2-A7E8CA89CC2A}"/>
                </a:ext>
              </a:extLst>
            </p:cNvPr>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80" name="Oval 38">
              <a:extLst>
                <a:ext uri="{FF2B5EF4-FFF2-40B4-BE49-F238E27FC236}">
                  <a16:creationId xmlns:a16="http://schemas.microsoft.com/office/drawing/2014/main" id="{10D88009-5E89-CE22-67CA-7CE2F0C6476A}"/>
                </a:ext>
              </a:extLst>
            </p:cNvPr>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81" name="Freeform 39">
              <a:extLst>
                <a:ext uri="{FF2B5EF4-FFF2-40B4-BE49-F238E27FC236}">
                  <a16:creationId xmlns:a16="http://schemas.microsoft.com/office/drawing/2014/main" id="{3AB7F27B-FE87-EBED-5F47-AB97D005BAD3}"/>
                </a:ext>
              </a:extLst>
            </p:cNvPr>
            <p:cNvSpPr>
              <a:spLocks/>
            </p:cNvSpPr>
            <p:nvPr/>
          </p:nvSpPr>
          <p:spPr bwMode="auto">
            <a:xfrm>
              <a:off x="8759834" y="2206943"/>
              <a:ext cx="1588" cy="1588"/>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82" name="Rectangle 40">
              <a:extLst>
                <a:ext uri="{FF2B5EF4-FFF2-40B4-BE49-F238E27FC236}">
                  <a16:creationId xmlns:a16="http://schemas.microsoft.com/office/drawing/2014/main" id="{921625AE-BA8D-CCF2-ABC6-1A5B4F3E4DE3}"/>
                </a:ext>
              </a:extLst>
            </p:cNvPr>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83" name="Rectangle 41">
              <a:extLst>
                <a:ext uri="{FF2B5EF4-FFF2-40B4-BE49-F238E27FC236}">
                  <a16:creationId xmlns:a16="http://schemas.microsoft.com/office/drawing/2014/main" id="{5B77987A-564C-12C7-BC54-8A7D1E9BF8AD}"/>
                </a:ext>
              </a:extLst>
            </p:cNvPr>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84" name="Rectangle 42">
              <a:extLst>
                <a:ext uri="{FF2B5EF4-FFF2-40B4-BE49-F238E27FC236}">
                  <a16:creationId xmlns:a16="http://schemas.microsoft.com/office/drawing/2014/main" id="{B2922748-F4B0-FDDB-4B27-76412202B885}"/>
                </a:ext>
              </a:extLst>
            </p:cNvPr>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85" name="Oval 43">
              <a:extLst>
                <a:ext uri="{FF2B5EF4-FFF2-40B4-BE49-F238E27FC236}">
                  <a16:creationId xmlns:a16="http://schemas.microsoft.com/office/drawing/2014/main" id="{3E41E1EA-8F2B-CE54-E6F8-026EADF2B972}"/>
                </a:ext>
              </a:extLst>
            </p:cNvPr>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sp>
          <p:nvSpPr>
            <p:cNvPr id="486" name="Freeform 44">
              <a:extLst>
                <a:ext uri="{FF2B5EF4-FFF2-40B4-BE49-F238E27FC236}">
                  <a16:creationId xmlns:a16="http://schemas.microsoft.com/office/drawing/2014/main" id="{6030E2A1-1E9F-68B3-2B61-2E55F872FDC5}"/>
                </a:ext>
              </a:extLst>
            </p:cNvPr>
            <p:cNvSpPr>
              <a:spLocks/>
            </p:cNvSpPr>
            <p:nvPr/>
          </p:nvSpPr>
          <p:spPr bwMode="auto">
            <a:xfrm>
              <a:off x="8736022" y="3889693"/>
              <a:ext cx="50800" cy="50800"/>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13"/>
            </a:p>
          </p:txBody>
        </p:sp>
      </p:grpSp>
      <p:pic>
        <p:nvPicPr>
          <p:cNvPr id="487" name="Picture Placeholder 128" descr="Text&#10;&#10;Description automatically generated">
            <a:extLst>
              <a:ext uri="{FF2B5EF4-FFF2-40B4-BE49-F238E27FC236}">
                <a16:creationId xmlns:a16="http://schemas.microsoft.com/office/drawing/2014/main" id="{D667E3FE-AB3A-27F9-BF19-4EF7E9D788C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491" r="677"/>
          <a:stretch/>
        </p:blipFill>
        <p:spPr>
          <a:xfrm>
            <a:off x="1112009" y="1579703"/>
            <a:ext cx="2943926" cy="3937574"/>
          </a:xfrm>
        </p:spPr>
      </p:pic>
      <p:pic>
        <p:nvPicPr>
          <p:cNvPr id="488" name="Picture Placeholder 128">
            <a:extLst>
              <a:ext uri="{FF2B5EF4-FFF2-40B4-BE49-F238E27FC236}">
                <a16:creationId xmlns:a16="http://schemas.microsoft.com/office/drawing/2014/main" id="{D1FCBCB4-D398-2167-A31F-676C9DFE973A}"/>
              </a:ext>
            </a:extLst>
          </p:cNvPr>
          <p:cNvPicPr>
            <a:picLocks noChangeAspect="1"/>
          </p:cNvPicPr>
          <p:nvPr/>
        </p:nvPicPr>
        <p:blipFill rotWithShape="1">
          <a:blip r:embed="rId4">
            <a:extLst>
              <a:ext uri="{28A0092B-C50C-407E-A947-70E740481C1C}">
                <a14:useLocalDpi xmlns:a14="http://schemas.microsoft.com/office/drawing/2010/main" val="0"/>
              </a:ext>
            </a:extLst>
          </a:blip>
          <a:srcRect l="4097" t="-267" r="17812" b="10271"/>
          <a:stretch/>
        </p:blipFill>
        <p:spPr>
          <a:xfrm>
            <a:off x="4548011" y="1484740"/>
            <a:ext cx="2905264" cy="3885863"/>
          </a:xfrm>
          <a:custGeom>
            <a:avLst/>
            <a:gdLst>
              <a:gd name="connsiteX0" fmla="*/ 48331 w 2544354"/>
              <a:gd name="connsiteY0" fmla="*/ 9 h 3271560"/>
              <a:gd name="connsiteX1" fmla="*/ 55949 w 2544354"/>
              <a:gd name="connsiteY1" fmla="*/ 757 h 3271560"/>
              <a:gd name="connsiteX2" fmla="*/ 2496398 w 2544354"/>
              <a:gd name="connsiteY2" fmla="*/ 757 h 3271560"/>
              <a:gd name="connsiteX3" fmla="*/ 2544354 w 2544354"/>
              <a:gd name="connsiteY3" fmla="*/ 51281 h 3271560"/>
              <a:gd name="connsiteX4" fmla="*/ 2504390 w 2544354"/>
              <a:gd name="connsiteY4" fmla="*/ 3186458 h 3271560"/>
              <a:gd name="connsiteX5" fmla="*/ 2456434 w 2544354"/>
              <a:gd name="connsiteY5" fmla="*/ 3271552 h 3271560"/>
              <a:gd name="connsiteX6" fmla="*/ 87920 w 2544354"/>
              <a:gd name="connsiteY6" fmla="*/ 3271552 h 3271560"/>
              <a:gd name="connsiteX7" fmla="*/ 39964 w 2544354"/>
              <a:gd name="connsiteY7" fmla="*/ 3226346 h 3271560"/>
              <a:gd name="connsiteX8" fmla="*/ 0 w 2544354"/>
              <a:gd name="connsiteY8" fmla="*/ 48622 h 3271560"/>
              <a:gd name="connsiteX9" fmla="*/ 48331 w 2544354"/>
              <a:gd name="connsiteY9" fmla="*/ 9 h 327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354" h="3271560">
                <a:moveTo>
                  <a:pt x="48331" y="9"/>
                </a:moveTo>
                <a:cubicBezTo>
                  <a:pt x="52952" y="92"/>
                  <a:pt x="55949" y="757"/>
                  <a:pt x="55949" y="757"/>
                </a:cubicBezTo>
                <a:cubicBezTo>
                  <a:pt x="55949" y="757"/>
                  <a:pt x="55949" y="757"/>
                  <a:pt x="2496398" y="757"/>
                </a:cubicBezTo>
                <a:cubicBezTo>
                  <a:pt x="2544354" y="3416"/>
                  <a:pt x="2544354" y="51281"/>
                  <a:pt x="2544354" y="51281"/>
                </a:cubicBezTo>
                <a:cubicBezTo>
                  <a:pt x="2544354" y="51281"/>
                  <a:pt x="2504390" y="3085409"/>
                  <a:pt x="2504390" y="3186458"/>
                </a:cubicBezTo>
                <a:cubicBezTo>
                  <a:pt x="2509719" y="3274211"/>
                  <a:pt x="2456434" y="3271552"/>
                  <a:pt x="2456434" y="3271552"/>
                </a:cubicBezTo>
                <a:cubicBezTo>
                  <a:pt x="2456434" y="3271552"/>
                  <a:pt x="133212" y="3271552"/>
                  <a:pt x="87920" y="3271552"/>
                </a:cubicBezTo>
                <a:cubicBezTo>
                  <a:pt x="42628" y="3271552"/>
                  <a:pt x="39964" y="3226346"/>
                  <a:pt x="39964" y="3226346"/>
                </a:cubicBezTo>
                <a:cubicBezTo>
                  <a:pt x="39964" y="3226346"/>
                  <a:pt x="0" y="112442"/>
                  <a:pt x="0" y="48622"/>
                </a:cubicBezTo>
                <a:cubicBezTo>
                  <a:pt x="5995" y="4746"/>
                  <a:pt x="34469" y="-240"/>
                  <a:pt x="48331" y="9"/>
                </a:cubicBezTo>
                <a:close/>
              </a:path>
            </a:pathLst>
          </a:custGeom>
        </p:spPr>
      </p:pic>
      <p:pic>
        <p:nvPicPr>
          <p:cNvPr id="489" name="Picture Placeholder 128">
            <a:extLst>
              <a:ext uri="{FF2B5EF4-FFF2-40B4-BE49-F238E27FC236}">
                <a16:creationId xmlns:a16="http://schemas.microsoft.com/office/drawing/2014/main" id="{FB6DB523-FB80-12E6-A10C-A84370D3D5BE}"/>
              </a:ext>
            </a:extLst>
          </p:cNvPr>
          <p:cNvPicPr>
            <a:picLocks noChangeAspect="1"/>
          </p:cNvPicPr>
          <p:nvPr/>
        </p:nvPicPr>
        <p:blipFill rotWithShape="1">
          <a:blip r:embed="rId5">
            <a:extLst>
              <a:ext uri="{28A0092B-C50C-407E-A947-70E740481C1C}">
                <a14:useLocalDpi xmlns:a14="http://schemas.microsoft.com/office/drawing/2010/main" val="0"/>
              </a:ext>
            </a:extLst>
          </a:blip>
          <a:srcRect l="383" t="-550" r="26751" b="550"/>
          <a:stretch/>
        </p:blipFill>
        <p:spPr>
          <a:xfrm>
            <a:off x="7923528" y="1610470"/>
            <a:ext cx="2943926" cy="3937574"/>
          </a:xfrm>
          <a:custGeom>
            <a:avLst/>
            <a:gdLst>
              <a:gd name="connsiteX0" fmla="*/ 48331 w 2544354"/>
              <a:gd name="connsiteY0" fmla="*/ 9 h 3271560"/>
              <a:gd name="connsiteX1" fmla="*/ 55949 w 2544354"/>
              <a:gd name="connsiteY1" fmla="*/ 757 h 3271560"/>
              <a:gd name="connsiteX2" fmla="*/ 2496398 w 2544354"/>
              <a:gd name="connsiteY2" fmla="*/ 757 h 3271560"/>
              <a:gd name="connsiteX3" fmla="*/ 2544354 w 2544354"/>
              <a:gd name="connsiteY3" fmla="*/ 51281 h 3271560"/>
              <a:gd name="connsiteX4" fmla="*/ 2504390 w 2544354"/>
              <a:gd name="connsiteY4" fmla="*/ 3186458 h 3271560"/>
              <a:gd name="connsiteX5" fmla="*/ 2456434 w 2544354"/>
              <a:gd name="connsiteY5" fmla="*/ 3271552 h 3271560"/>
              <a:gd name="connsiteX6" fmla="*/ 87920 w 2544354"/>
              <a:gd name="connsiteY6" fmla="*/ 3271552 h 3271560"/>
              <a:gd name="connsiteX7" fmla="*/ 39964 w 2544354"/>
              <a:gd name="connsiteY7" fmla="*/ 3226346 h 3271560"/>
              <a:gd name="connsiteX8" fmla="*/ 0 w 2544354"/>
              <a:gd name="connsiteY8" fmla="*/ 48622 h 3271560"/>
              <a:gd name="connsiteX9" fmla="*/ 48331 w 2544354"/>
              <a:gd name="connsiteY9" fmla="*/ 9 h 327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354" h="3271560">
                <a:moveTo>
                  <a:pt x="48331" y="9"/>
                </a:moveTo>
                <a:cubicBezTo>
                  <a:pt x="52952" y="92"/>
                  <a:pt x="55949" y="757"/>
                  <a:pt x="55949" y="757"/>
                </a:cubicBezTo>
                <a:cubicBezTo>
                  <a:pt x="55949" y="757"/>
                  <a:pt x="55949" y="757"/>
                  <a:pt x="2496398" y="757"/>
                </a:cubicBezTo>
                <a:cubicBezTo>
                  <a:pt x="2544354" y="3416"/>
                  <a:pt x="2544354" y="51281"/>
                  <a:pt x="2544354" y="51281"/>
                </a:cubicBezTo>
                <a:cubicBezTo>
                  <a:pt x="2544354" y="51281"/>
                  <a:pt x="2504390" y="3085409"/>
                  <a:pt x="2504390" y="3186458"/>
                </a:cubicBezTo>
                <a:cubicBezTo>
                  <a:pt x="2509719" y="3274211"/>
                  <a:pt x="2456434" y="3271552"/>
                  <a:pt x="2456434" y="3271552"/>
                </a:cubicBezTo>
                <a:cubicBezTo>
                  <a:pt x="2456434" y="3271552"/>
                  <a:pt x="133212" y="3271552"/>
                  <a:pt x="87920" y="3271552"/>
                </a:cubicBezTo>
                <a:cubicBezTo>
                  <a:pt x="42628" y="3271552"/>
                  <a:pt x="39964" y="3226346"/>
                  <a:pt x="39964" y="3226346"/>
                </a:cubicBezTo>
                <a:cubicBezTo>
                  <a:pt x="39964" y="3226346"/>
                  <a:pt x="0" y="112442"/>
                  <a:pt x="0" y="48622"/>
                </a:cubicBezTo>
                <a:cubicBezTo>
                  <a:pt x="5995" y="4746"/>
                  <a:pt x="34469" y="-240"/>
                  <a:pt x="48331" y="9"/>
                </a:cubicBezTo>
                <a:close/>
              </a:path>
            </a:pathLst>
          </a:custGeom>
        </p:spPr>
      </p:pic>
    </p:spTree>
    <p:extLst>
      <p:ext uri="{BB962C8B-B14F-4D97-AF65-F5344CB8AC3E}">
        <p14:creationId xmlns:p14="http://schemas.microsoft.com/office/powerpoint/2010/main" val="1702479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4247C74-AB02-680A-4DAE-25C3D1474C4A}"/>
              </a:ext>
            </a:extLst>
          </p:cNvPr>
          <p:cNvSpPr/>
          <p:nvPr/>
        </p:nvSpPr>
        <p:spPr>
          <a:xfrm>
            <a:off x="9525" y="0"/>
            <a:ext cx="12172950" cy="6271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440165C-B8D9-9E65-CB85-2DBD0BA41CD0}"/>
              </a:ext>
            </a:extLst>
          </p:cNvPr>
          <p:cNvSpPr/>
          <p:nvPr/>
        </p:nvSpPr>
        <p:spPr>
          <a:xfrm>
            <a:off x="-80682" y="6271583"/>
            <a:ext cx="12281588"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CCD74C6-656C-709F-7302-A9C3DCB84D0C}"/>
              </a:ext>
            </a:extLst>
          </p:cNvPr>
          <p:cNvSpPr txBox="1"/>
          <p:nvPr/>
        </p:nvSpPr>
        <p:spPr>
          <a:xfrm>
            <a:off x="233503" y="6433986"/>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Rural Export Center</a:t>
            </a:r>
          </a:p>
        </p:txBody>
      </p:sp>
      <p:sp>
        <p:nvSpPr>
          <p:cNvPr id="8" name="TextBox 7">
            <a:extLst>
              <a:ext uri="{FF2B5EF4-FFF2-40B4-BE49-F238E27FC236}">
                <a16:creationId xmlns:a16="http://schemas.microsoft.com/office/drawing/2014/main" id="{B237E91D-2DF2-12C7-23C8-AC47F8D3A105}"/>
              </a:ext>
            </a:extLst>
          </p:cNvPr>
          <p:cNvSpPr txBox="1"/>
          <p:nvPr/>
        </p:nvSpPr>
        <p:spPr>
          <a:xfrm>
            <a:off x="8915995"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rural-export-center</a:t>
            </a:r>
          </a:p>
        </p:txBody>
      </p:sp>
      <p:pic>
        <p:nvPicPr>
          <p:cNvPr id="10" name="Picture 9" descr="A picture containing text, sign&#10;&#10;Description automatically generated">
            <a:extLst>
              <a:ext uri="{FF2B5EF4-FFF2-40B4-BE49-F238E27FC236}">
                <a16:creationId xmlns:a16="http://schemas.microsoft.com/office/drawing/2014/main" id="{BF2C18D0-0C62-E665-463B-D2C995639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8640" y="200045"/>
            <a:ext cx="2227617" cy="828140"/>
          </a:xfrm>
          <a:prstGeom prst="rect">
            <a:avLst/>
          </a:prstGeom>
        </p:spPr>
      </p:pic>
      <p:graphicFrame>
        <p:nvGraphicFramePr>
          <p:cNvPr id="2" name="Table 1">
            <a:extLst>
              <a:ext uri="{FF2B5EF4-FFF2-40B4-BE49-F238E27FC236}">
                <a16:creationId xmlns:a16="http://schemas.microsoft.com/office/drawing/2014/main" id="{8707EA91-8EE2-CB64-1C16-E1882BD828CA}"/>
              </a:ext>
            </a:extLst>
          </p:cNvPr>
          <p:cNvGraphicFramePr>
            <a:graphicFrameLocks noGrp="1"/>
          </p:cNvGraphicFramePr>
          <p:nvPr/>
        </p:nvGraphicFramePr>
        <p:xfrm>
          <a:off x="369455" y="2059755"/>
          <a:ext cx="10991273" cy="3057190"/>
        </p:xfrm>
        <a:graphic>
          <a:graphicData uri="http://schemas.openxmlformats.org/drawingml/2006/table">
            <a:tbl>
              <a:tblPr firstRow="1" firstCol="1" bandRow="1"/>
              <a:tblGrid>
                <a:gridCol w="1930400">
                  <a:extLst>
                    <a:ext uri="{9D8B030D-6E8A-4147-A177-3AD203B41FA5}">
                      <a16:colId xmlns:a16="http://schemas.microsoft.com/office/drawing/2014/main" val="1904609218"/>
                    </a:ext>
                  </a:extLst>
                </a:gridCol>
                <a:gridCol w="2438400">
                  <a:extLst>
                    <a:ext uri="{9D8B030D-6E8A-4147-A177-3AD203B41FA5}">
                      <a16:colId xmlns:a16="http://schemas.microsoft.com/office/drawing/2014/main" val="1279942068"/>
                    </a:ext>
                  </a:extLst>
                </a:gridCol>
                <a:gridCol w="1811405">
                  <a:extLst>
                    <a:ext uri="{9D8B030D-6E8A-4147-A177-3AD203B41FA5}">
                      <a16:colId xmlns:a16="http://schemas.microsoft.com/office/drawing/2014/main" val="1597744320"/>
                    </a:ext>
                  </a:extLst>
                </a:gridCol>
                <a:gridCol w="3240107">
                  <a:extLst>
                    <a:ext uri="{9D8B030D-6E8A-4147-A177-3AD203B41FA5}">
                      <a16:colId xmlns:a16="http://schemas.microsoft.com/office/drawing/2014/main" val="1677593659"/>
                    </a:ext>
                  </a:extLst>
                </a:gridCol>
                <a:gridCol w="1570961">
                  <a:extLst>
                    <a:ext uri="{9D8B030D-6E8A-4147-A177-3AD203B41FA5}">
                      <a16:colId xmlns:a16="http://schemas.microsoft.com/office/drawing/2014/main" val="446799487"/>
                    </a:ext>
                  </a:extLst>
                </a:gridCol>
              </a:tblGrid>
              <a:tr h="611437">
                <a:tc>
                  <a:txBody>
                    <a:bodyPr/>
                    <a:lstStyle/>
                    <a:p>
                      <a:pPr marL="0" marR="0" algn="l">
                        <a:spcBef>
                          <a:spcPts val="0"/>
                        </a:spcBef>
                        <a:spcAft>
                          <a:spcPts val="0"/>
                        </a:spcAft>
                      </a:pPr>
                      <a:r>
                        <a:rPr lang="en-US" sz="2000" b="1">
                          <a:effectLst/>
                          <a:latin typeface="Calibri" panose="020F0502020204030204" pitchFamily="34" charset="0"/>
                          <a:ea typeface="Calibri" panose="020F0502020204030204" pitchFamily="34" charset="0"/>
                        </a:rPr>
                        <a:t>Company and Link</a:t>
                      </a:r>
                      <a:endParaRPr lang="en-US" sz="20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spcBef>
                          <a:spcPts val="0"/>
                        </a:spcBef>
                        <a:spcAft>
                          <a:spcPts val="0"/>
                        </a:spcAft>
                      </a:pPr>
                      <a:r>
                        <a:rPr lang="en-US" sz="2000" b="1">
                          <a:effectLst/>
                          <a:latin typeface="Calibri" panose="020F0502020204030204" pitchFamily="34" charset="0"/>
                          <a:ea typeface="Calibri" panose="020F0502020204030204" pitchFamily="34" charset="0"/>
                        </a:rPr>
                        <a:t>Contact Information</a:t>
                      </a:r>
                      <a:endParaRPr lang="en-US" sz="20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spcBef>
                          <a:spcPts val="0"/>
                        </a:spcBef>
                        <a:spcAft>
                          <a:spcPts val="0"/>
                        </a:spcAft>
                      </a:pPr>
                      <a:r>
                        <a:rPr lang="en-US" sz="2000" b="1">
                          <a:effectLst/>
                          <a:latin typeface="Calibri" panose="020F0502020204030204" pitchFamily="34" charset="0"/>
                          <a:ea typeface="Calibri" panose="020F0502020204030204" pitchFamily="34" charset="0"/>
                        </a:rPr>
                        <a:t>Address</a:t>
                      </a:r>
                      <a:endParaRPr lang="en-US" sz="20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spcBef>
                          <a:spcPts val="0"/>
                        </a:spcBef>
                        <a:spcAft>
                          <a:spcPts val="0"/>
                        </a:spcAft>
                      </a:pPr>
                      <a:r>
                        <a:rPr lang="en-US" sz="2000" b="1">
                          <a:effectLst/>
                          <a:latin typeface="Calibri" panose="020F0502020204030204" pitchFamily="34" charset="0"/>
                          <a:ea typeface="Calibri" panose="020F0502020204030204" pitchFamily="34" charset="0"/>
                        </a:rPr>
                        <a:t>Additional Information</a:t>
                      </a:r>
                      <a:endParaRPr lang="en-US" sz="20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spcBef>
                          <a:spcPts val="0"/>
                        </a:spcBef>
                        <a:spcAft>
                          <a:spcPts val="0"/>
                        </a:spcAft>
                      </a:pPr>
                      <a:r>
                        <a:rPr lang="en-US" sz="2000" b="1">
                          <a:effectLst/>
                          <a:latin typeface="Calibri" panose="020F0502020204030204" pitchFamily="34" charset="0"/>
                          <a:ea typeface="Calibri" panose="020F0502020204030204" pitchFamily="34" charset="0"/>
                        </a:rPr>
                        <a:t>Type</a:t>
                      </a:r>
                      <a:endParaRPr lang="en-US" sz="2000">
                        <a:effectLst/>
                        <a:latin typeface="Calibri" panose="020F0502020204030204" pitchFamily="34" charset="0"/>
                        <a:ea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5354986"/>
                  </a:ext>
                </a:extLst>
              </a:tr>
              <a:tr h="2445753">
                <a:tc>
                  <a:txBody>
                    <a:bodyPr/>
                    <a:lstStyle/>
                    <a:p>
                      <a:pPr marL="0" marR="0" algn="l">
                        <a:spcBef>
                          <a:spcPts val="0"/>
                        </a:spcBef>
                        <a:spcAft>
                          <a:spcPts val="0"/>
                        </a:spcAft>
                      </a:pPr>
                      <a:r>
                        <a:rPr lang="en-US" sz="2000" b="1" u="sng" err="1">
                          <a:solidFill>
                            <a:srgbClr val="2F5496"/>
                          </a:solidFill>
                          <a:effectLst/>
                          <a:latin typeface="Calibri" panose="020F0502020204030204" pitchFamily="34" charset="0"/>
                          <a:ea typeface="Calibri" panose="020F0502020204030204" pitchFamily="34" charset="0"/>
                          <a:hlinkClick r:id="rId3"/>
                        </a:rPr>
                        <a:t>Mazter</a:t>
                      </a:r>
                      <a:r>
                        <a:rPr lang="en-US" sz="2000" b="1" u="sng">
                          <a:solidFill>
                            <a:srgbClr val="2F5496"/>
                          </a:solidFill>
                          <a:effectLst/>
                          <a:latin typeface="Calibri" panose="020F0502020204030204" pitchFamily="34" charset="0"/>
                          <a:ea typeface="Calibri" panose="020F0502020204030204" pitchFamily="34" charset="0"/>
                          <a:hlinkClick r:id="rId3"/>
                        </a:rPr>
                        <a:t> </a:t>
                      </a:r>
                      <a:r>
                        <a:rPr lang="en-US" sz="2000" b="1" u="sng" err="1">
                          <a:solidFill>
                            <a:srgbClr val="2F5496"/>
                          </a:solidFill>
                          <a:effectLst/>
                          <a:latin typeface="Calibri" panose="020F0502020204030204" pitchFamily="34" charset="0"/>
                          <a:ea typeface="Calibri" panose="020F0502020204030204" pitchFamily="34" charset="0"/>
                          <a:hlinkClick r:id="rId3"/>
                        </a:rPr>
                        <a:t>Maderas</a:t>
                      </a:r>
                      <a:endParaRPr lang="en-US" sz="2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l">
                        <a:spcBef>
                          <a:spcPts val="0"/>
                        </a:spcBef>
                        <a:spcAft>
                          <a:spcPts val="0"/>
                        </a:spcAft>
                      </a:pPr>
                      <a:r>
                        <a:rPr lang="en-US" sz="2000" u="none" strike="noStrike">
                          <a:solidFill>
                            <a:srgbClr val="000000"/>
                          </a:solidFill>
                          <a:effectLst/>
                          <a:latin typeface="Calibri" panose="020F0502020204030204" pitchFamily="34" charset="0"/>
                          <a:ea typeface="Calibri" panose="020F0502020204030204" pitchFamily="34" charset="0"/>
                        </a:rPr>
                        <a:t>Tel: +52</a:t>
                      </a:r>
                      <a:r>
                        <a:rPr lang="en-US" sz="2000">
                          <a:solidFill>
                            <a:srgbClr val="000000"/>
                          </a:solidFill>
                          <a:effectLst/>
                          <a:latin typeface="Calibri" panose="020F0502020204030204" pitchFamily="34" charset="0"/>
                          <a:ea typeface="Calibri" panose="020F0502020204030204" pitchFamily="34" charset="0"/>
                        </a:rPr>
                        <a:t> </a:t>
                      </a:r>
                      <a:r>
                        <a:rPr lang="en-US" sz="2000" u="none" strike="noStrike">
                          <a:solidFill>
                            <a:srgbClr val="000000"/>
                          </a:solidFill>
                          <a:effectLst/>
                          <a:latin typeface="Calibri" panose="020F0502020204030204" pitchFamily="34" charset="0"/>
                          <a:ea typeface="Calibri" panose="020F0502020204030204" pitchFamily="34" charset="0"/>
                        </a:rPr>
                        <a:t>(81) 8381-0929</a:t>
                      </a:r>
                      <a:endParaRPr lang="en-US" sz="2000">
                        <a:effectLst/>
                        <a:latin typeface="Calibri" panose="020F0502020204030204" pitchFamily="34" charset="0"/>
                        <a:ea typeface="Calibri" panose="020F0502020204030204" pitchFamily="34" charset="0"/>
                      </a:endParaRPr>
                    </a:p>
                    <a:p>
                      <a:pPr marL="0" marR="0" algn="l">
                        <a:spcBef>
                          <a:spcPts val="0"/>
                        </a:spcBef>
                        <a:spcAft>
                          <a:spcPts val="0"/>
                        </a:spcAft>
                      </a:pPr>
                      <a:r>
                        <a:rPr lang="en-US" sz="2000" u="none" strike="noStrike">
                          <a:solidFill>
                            <a:srgbClr val="000000"/>
                          </a:solidFill>
                          <a:effectLst/>
                          <a:latin typeface="Calibri" panose="020F0502020204030204" pitchFamily="34" charset="0"/>
                          <a:ea typeface="Calibri" panose="020F0502020204030204" pitchFamily="34" charset="0"/>
                        </a:rPr>
                        <a:t>Email: </a:t>
                      </a:r>
                      <a:r>
                        <a:rPr lang="en-US" sz="2000" u="none" strike="noStrike">
                          <a:solidFill>
                            <a:srgbClr val="000000"/>
                          </a:solidFill>
                          <a:effectLst/>
                          <a:latin typeface="Calibri" panose="020F0502020204030204" pitchFamily="34" charset="0"/>
                          <a:ea typeface="Calibri" panose="020F0502020204030204" pitchFamily="34" charset="0"/>
                          <a:hlinkClick r:id="rId4"/>
                        </a:rPr>
                        <a:t>Contact Page</a:t>
                      </a:r>
                      <a:endParaRPr lang="en-US" sz="2000">
                        <a:effectLst/>
                        <a:latin typeface="Calibri" panose="020F0502020204030204" pitchFamily="34" charset="0"/>
                        <a:ea typeface="Calibri" panose="020F0502020204030204" pitchFamily="34" charset="0"/>
                      </a:endParaRPr>
                    </a:p>
                    <a:p>
                      <a:pPr marL="0" marR="0" algn="l">
                        <a:spcBef>
                          <a:spcPts val="0"/>
                        </a:spcBef>
                        <a:spcAft>
                          <a:spcPts val="0"/>
                        </a:spcAft>
                      </a:pPr>
                      <a:r>
                        <a:rPr lang="en-US" sz="2000" u="none" strike="noStrike">
                          <a:solidFill>
                            <a:srgbClr val="0563C1"/>
                          </a:solidFill>
                          <a:effectLst/>
                          <a:latin typeface="Calibri" panose="020F0502020204030204" pitchFamily="34" charset="0"/>
                          <a:ea typeface="Calibri" panose="020F0502020204030204" pitchFamily="34" charset="0"/>
                        </a:rPr>
                        <a:t> </a:t>
                      </a:r>
                      <a:endParaRPr lang="en-US" sz="2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l">
                        <a:spcBef>
                          <a:spcPts val="0"/>
                        </a:spcBef>
                        <a:spcAft>
                          <a:spcPts val="0"/>
                        </a:spcAft>
                      </a:pPr>
                      <a:r>
                        <a:rPr lang="en-US" sz="2000" u="none" strike="noStrike">
                          <a:solidFill>
                            <a:srgbClr val="000000"/>
                          </a:solidFill>
                          <a:effectLst/>
                          <a:latin typeface="Calibri" panose="020F0502020204030204" pitchFamily="34" charset="0"/>
                          <a:ea typeface="Calibri" panose="020F0502020204030204" pitchFamily="34" charset="0"/>
                        </a:rPr>
                        <a:t>Garcia, Nuevo Le</a:t>
                      </a:r>
                      <a:r>
                        <a:rPr lang="es-MX" sz="2000" u="none" strike="noStrike" err="1">
                          <a:solidFill>
                            <a:srgbClr val="000000"/>
                          </a:solidFill>
                          <a:effectLst/>
                          <a:latin typeface="Calibri" panose="020F0502020204030204" pitchFamily="34" charset="0"/>
                          <a:ea typeface="Calibri" panose="020F0502020204030204" pitchFamily="34" charset="0"/>
                        </a:rPr>
                        <a:t>ón</a:t>
                      </a:r>
                      <a:endParaRPr lang="en-US" sz="2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l">
                        <a:spcBef>
                          <a:spcPts val="0"/>
                        </a:spcBef>
                        <a:spcAft>
                          <a:spcPts val="0"/>
                        </a:spcAft>
                      </a:pPr>
                      <a:r>
                        <a:rPr lang="en-US" sz="2000" u="none" strike="noStrike">
                          <a:solidFill>
                            <a:srgbClr val="000000"/>
                          </a:solidFill>
                          <a:effectLst/>
                          <a:latin typeface="Calibri" panose="020F0502020204030204" pitchFamily="34" charset="0"/>
                          <a:ea typeface="Calibri" panose="020F0502020204030204" pitchFamily="34" charset="0"/>
                        </a:rPr>
                        <a:t>Imported over 25,000 cubic meters of sawn red oak from the U.S. in 2023. Offers plywood, boards, MDF, pallets, and wood packaging. A member of </a:t>
                      </a:r>
                      <a:r>
                        <a:rPr lang="en-US" sz="2000" u="none" strike="noStrike">
                          <a:solidFill>
                            <a:srgbClr val="000000"/>
                          </a:solidFill>
                          <a:effectLst/>
                          <a:latin typeface="Calibri" panose="020F0502020204030204" pitchFamily="34" charset="0"/>
                          <a:ea typeface="Calibri" panose="020F0502020204030204" pitchFamily="34" charset="0"/>
                          <a:hlinkClick r:id="rId5"/>
                        </a:rPr>
                        <a:t>IMEXFOR</a:t>
                      </a:r>
                      <a:r>
                        <a:rPr lang="en-US" sz="2000" u="none" strike="noStrike">
                          <a:solidFill>
                            <a:srgbClr val="000000"/>
                          </a:solidFill>
                          <a:effectLst/>
                          <a:latin typeface="Calibri" panose="020F0502020204030204" pitchFamily="34" charset="0"/>
                          <a:ea typeface="Calibri" panose="020F0502020204030204" pitchFamily="34" charset="0"/>
                        </a:rPr>
                        <a:t>, </a:t>
                      </a:r>
                      <a:r>
                        <a:rPr lang="en-US" sz="2000" u="none" strike="noStrike">
                          <a:solidFill>
                            <a:srgbClr val="000000"/>
                          </a:solidFill>
                          <a:effectLst/>
                          <a:latin typeface="Calibri" panose="020F0502020204030204" pitchFamily="34" charset="0"/>
                          <a:ea typeface="Calibri" panose="020F0502020204030204" pitchFamily="34" charset="0"/>
                          <a:hlinkClick r:id="rId6"/>
                        </a:rPr>
                        <a:t>CANAINMA</a:t>
                      </a:r>
                      <a:r>
                        <a:rPr lang="en-US" sz="2000" u="none" strike="noStrike">
                          <a:solidFill>
                            <a:srgbClr val="000000"/>
                          </a:solidFill>
                          <a:effectLst/>
                          <a:latin typeface="Calibri" panose="020F0502020204030204" pitchFamily="34" charset="0"/>
                          <a:ea typeface="Calibri" panose="020F0502020204030204" pitchFamily="34" charset="0"/>
                        </a:rPr>
                        <a:t>, and </a:t>
                      </a:r>
                      <a:r>
                        <a:rPr lang="en-US" sz="2000" u="none" strike="noStrike">
                          <a:solidFill>
                            <a:srgbClr val="000000"/>
                          </a:solidFill>
                          <a:effectLst/>
                          <a:latin typeface="Calibri" panose="020F0502020204030204" pitchFamily="34" charset="0"/>
                          <a:ea typeface="Calibri" panose="020F0502020204030204" pitchFamily="34" charset="0"/>
                          <a:hlinkClick r:id="rId7"/>
                        </a:rPr>
                        <a:t>CAINTRA Nuevo Leon</a:t>
                      </a:r>
                      <a:r>
                        <a:rPr lang="en-US" sz="2000" u="none" strike="noStrike">
                          <a:solidFill>
                            <a:srgbClr val="000000"/>
                          </a:solidFill>
                          <a:effectLst/>
                          <a:latin typeface="Calibri" panose="020F0502020204030204" pitchFamily="34" charset="0"/>
                          <a:ea typeface="Calibri" panose="020F0502020204030204" pitchFamily="34" charset="0"/>
                        </a:rPr>
                        <a:t>.</a:t>
                      </a:r>
                      <a:endParaRPr lang="en-US" sz="2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l">
                        <a:spcBef>
                          <a:spcPts val="0"/>
                        </a:spcBef>
                        <a:spcAft>
                          <a:spcPts val="0"/>
                        </a:spcAft>
                      </a:pPr>
                      <a:r>
                        <a:rPr lang="en-US" sz="2000" u="none" strike="noStrike">
                          <a:solidFill>
                            <a:srgbClr val="000000"/>
                          </a:solidFill>
                          <a:effectLst/>
                          <a:latin typeface="Calibri" panose="020F0502020204030204" pitchFamily="34" charset="0"/>
                          <a:ea typeface="Calibri" panose="020F0502020204030204" pitchFamily="34" charset="0"/>
                        </a:rPr>
                        <a:t>Lumber Wholesaler</a:t>
                      </a:r>
                      <a:endParaRPr lang="en-US" sz="20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2236529451"/>
                  </a:ext>
                </a:extLst>
              </a:tr>
            </a:tbl>
          </a:graphicData>
        </a:graphic>
      </p:graphicFrame>
      <p:sp>
        <p:nvSpPr>
          <p:cNvPr id="3" name="TextBox 2">
            <a:extLst>
              <a:ext uri="{FF2B5EF4-FFF2-40B4-BE49-F238E27FC236}">
                <a16:creationId xmlns:a16="http://schemas.microsoft.com/office/drawing/2014/main" id="{B0AE0F7F-1550-E4B1-3B10-FDCFDC7F5D3B}"/>
              </a:ext>
            </a:extLst>
          </p:cNvPr>
          <p:cNvSpPr txBox="1"/>
          <p:nvPr/>
        </p:nvSpPr>
        <p:spPr>
          <a:xfrm>
            <a:off x="1399982" y="981348"/>
            <a:ext cx="81331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What is a “Potential Partner List”?</a:t>
            </a:r>
            <a:endParaRPr kumimoji="0" lang="en-US" sz="12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1AD8F86-BBA1-FE91-09AD-DDD15C82A8BA}"/>
              </a:ext>
            </a:extLst>
          </p:cNvPr>
          <p:cNvSpPr txBox="1"/>
          <p:nvPr/>
        </p:nvSpPr>
        <p:spPr>
          <a:xfrm>
            <a:off x="1634836" y="5403273"/>
            <a:ext cx="42764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8"/>
              </a:rPr>
              <a:t>Sample Genesis Lumber PPL.pdf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368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2">
            <a:extLst>
              <a:ext uri="{FF2B5EF4-FFF2-40B4-BE49-F238E27FC236}">
                <a16:creationId xmlns:a16="http://schemas.microsoft.com/office/drawing/2014/main" id="{CF1F37B3-6027-1146-9C00-84F8A7434385}"/>
              </a:ext>
            </a:extLst>
          </p:cNvPr>
          <p:cNvGraphicFramePr>
            <a:graphicFrameLocks noGrp="1"/>
          </p:cNvGraphicFramePr>
          <p:nvPr/>
        </p:nvGraphicFramePr>
        <p:xfrm>
          <a:off x="288150" y="1668603"/>
          <a:ext cx="11660697" cy="4271302"/>
        </p:xfrm>
        <a:graphic>
          <a:graphicData uri="http://schemas.openxmlformats.org/drawingml/2006/table">
            <a:tbl>
              <a:tblPr firstRow="1" bandRow="1">
                <a:tableStyleId>{ED083AE6-46FA-4A59-8FB0-9F97EB10719F}</a:tableStyleId>
              </a:tblPr>
              <a:tblGrid>
                <a:gridCol w="3481431">
                  <a:extLst>
                    <a:ext uri="{9D8B030D-6E8A-4147-A177-3AD203B41FA5}">
                      <a16:colId xmlns:a16="http://schemas.microsoft.com/office/drawing/2014/main" val="2686011876"/>
                    </a:ext>
                  </a:extLst>
                </a:gridCol>
                <a:gridCol w="1853967">
                  <a:extLst>
                    <a:ext uri="{9D8B030D-6E8A-4147-A177-3AD203B41FA5}">
                      <a16:colId xmlns:a16="http://schemas.microsoft.com/office/drawing/2014/main" val="1409780539"/>
                    </a:ext>
                  </a:extLst>
                </a:gridCol>
                <a:gridCol w="1904302">
                  <a:extLst>
                    <a:ext uri="{9D8B030D-6E8A-4147-A177-3AD203B41FA5}">
                      <a16:colId xmlns:a16="http://schemas.microsoft.com/office/drawing/2014/main" val="3573958129"/>
                    </a:ext>
                  </a:extLst>
                </a:gridCol>
                <a:gridCol w="2265027">
                  <a:extLst>
                    <a:ext uri="{9D8B030D-6E8A-4147-A177-3AD203B41FA5}">
                      <a16:colId xmlns:a16="http://schemas.microsoft.com/office/drawing/2014/main" val="2982195578"/>
                    </a:ext>
                  </a:extLst>
                </a:gridCol>
                <a:gridCol w="2155970">
                  <a:extLst>
                    <a:ext uri="{9D8B030D-6E8A-4147-A177-3AD203B41FA5}">
                      <a16:colId xmlns:a16="http://schemas.microsoft.com/office/drawing/2014/main" val="743149855"/>
                    </a:ext>
                  </a:extLst>
                </a:gridCol>
              </a:tblGrid>
              <a:tr h="315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I need to deprioritize difficult markets and focus on low hanging fruit</a:t>
                      </a:r>
                      <a:endParaRPr lang="en-US" sz="1400" b="0">
                        <a:latin typeface="Open Sans" panose="020B0606030504020204" pitchFamily="34" charset="0"/>
                        <a:ea typeface="Open Sans" panose="020B0606030504020204" pitchFamily="34" charset="0"/>
                        <a:cs typeface="Open Sans" panose="020B0606030504020204" pitchFamily="34" charset="0"/>
                      </a:endParaRPr>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extLst>
                  <a:ext uri="{0D108BD9-81ED-4DB2-BD59-A6C34878D82A}">
                    <a16:rowId xmlns:a16="http://schemas.microsoft.com/office/drawing/2014/main" val="2858625239"/>
                  </a:ext>
                </a:extLst>
              </a:tr>
              <a:tr h="407651">
                <a:tc>
                  <a:txBody>
                    <a:bodyPr/>
                    <a:lstStyle/>
                    <a:p>
                      <a:pPr algn="l"/>
                      <a:r>
                        <a:rPr lang="en-US" sz="1400"/>
                        <a:t>I need to know if the market is worth the time to pursue</a:t>
                      </a:r>
                      <a:endParaRPr lang="en-US" sz="1400" b="0">
                        <a:latin typeface="Open Sans" panose="020B0606030504020204" pitchFamily="34" charset="0"/>
                        <a:ea typeface="Open Sans" panose="020B0606030504020204" pitchFamily="34" charset="0"/>
                        <a:cs typeface="Open Sans" panose="020B0606030504020204" pitchFamily="34" charset="0"/>
                      </a:endParaRPr>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extLst>
                  <a:ext uri="{0D108BD9-81ED-4DB2-BD59-A6C34878D82A}">
                    <a16:rowId xmlns:a16="http://schemas.microsoft.com/office/drawing/2014/main" val="2167841886"/>
                  </a:ext>
                </a:extLst>
              </a:tr>
              <a:tr h="364620">
                <a:tc>
                  <a:txBody>
                    <a:bodyPr/>
                    <a:lstStyle/>
                    <a:p>
                      <a:pPr algn="l"/>
                      <a:r>
                        <a:rPr lang="en-US" sz="1400"/>
                        <a:t>I need a list of buyers to determine if there is an opportunity</a:t>
                      </a:r>
                      <a:endParaRPr lang="en-US" sz="1400" b="0">
                        <a:latin typeface="Open Sans" panose="020B0606030504020204" pitchFamily="34" charset="0"/>
                        <a:ea typeface="Open Sans" panose="020B0606030504020204" pitchFamily="34" charset="0"/>
                        <a:cs typeface="Open Sans" panose="020B0606030504020204" pitchFamily="34" charset="0"/>
                      </a:endParaRPr>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extLst>
                  <a:ext uri="{0D108BD9-81ED-4DB2-BD59-A6C34878D82A}">
                    <a16:rowId xmlns:a16="http://schemas.microsoft.com/office/drawing/2014/main" val="254373558"/>
                  </a:ext>
                </a:extLst>
              </a:tr>
              <a:tr h="578513">
                <a:tc>
                  <a:txBody>
                    <a:bodyPr/>
                    <a:lstStyle/>
                    <a:p>
                      <a:pPr algn="l"/>
                      <a:r>
                        <a:rPr lang="en-US" sz="1400"/>
                        <a:t>I need to know if the market is stagnant</a:t>
                      </a:r>
                      <a:endParaRPr lang="en-US" sz="1400" b="0">
                        <a:latin typeface="Open Sans" panose="020B0606030504020204" pitchFamily="34" charset="0"/>
                        <a:ea typeface="Open Sans" panose="020B0606030504020204" pitchFamily="34" charset="0"/>
                        <a:cs typeface="Open Sans" panose="020B0606030504020204" pitchFamily="34" charset="0"/>
                      </a:endParaRPr>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extLst>
                  <a:ext uri="{0D108BD9-81ED-4DB2-BD59-A6C34878D82A}">
                    <a16:rowId xmlns:a16="http://schemas.microsoft.com/office/drawing/2014/main" val="1328768641"/>
                  </a:ext>
                </a:extLst>
              </a:tr>
              <a:tr h="564776">
                <a:tc>
                  <a:txBody>
                    <a:bodyPr/>
                    <a:lstStyle/>
                    <a:p>
                      <a:pPr algn="l"/>
                      <a:r>
                        <a:rPr lang="en-US" sz="1400"/>
                        <a:t>I need more customers in general and/or prior to a trade show!</a:t>
                      </a:r>
                      <a:endParaRPr lang="en-US" sz="1400" b="0">
                        <a:latin typeface="Open Sans" panose="020B0606030504020204" pitchFamily="34" charset="0"/>
                        <a:ea typeface="Open Sans" panose="020B0606030504020204" pitchFamily="34" charset="0"/>
                        <a:cs typeface="Open Sans" panose="020B0606030504020204" pitchFamily="34" charset="0"/>
                      </a:endParaRPr>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extLst>
                  <a:ext uri="{0D108BD9-81ED-4DB2-BD59-A6C34878D82A}">
                    <a16:rowId xmlns:a16="http://schemas.microsoft.com/office/drawing/2014/main" val="591283560"/>
                  </a:ext>
                </a:extLst>
              </a:tr>
              <a:tr h="535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I need market knowledge before a trade show or country visit</a:t>
                      </a:r>
                      <a:endParaRPr lang="en-US" sz="1400" b="0">
                        <a:latin typeface="Open Sans" panose="020B0606030504020204" pitchFamily="34" charset="0"/>
                        <a:ea typeface="Open Sans" panose="020B0606030504020204" pitchFamily="34" charset="0"/>
                        <a:cs typeface="Open Sans" panose="020B0606030504020204" pitchFamily="34" charset="0"/>
                      </a:endParaRPr>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extLst>
                  <a:ext uri="{0D108BD9-81ED-4DB2-BD59-A6C34878D82A}">
                    <a16:rowId xmlns:a16="http://schemas.microsoft.com/office/drawing/2014/main" val="3779275216"/>
                  </a:ext>
                </a:extLst>
              </a:tr>
              <a:tr h="519816">
                <a:tc>
                  <a:txBody>
                    <a:bodyPr/>
                    <a:lstStyle/>
                    <a:p>
                      <a:pPr algn="l"/>
                      <a:r>
                        <a:rPr lang="en-US" sz="1400"/>
                        <a:t>I need to understand an industry in a country</a:t>
                      </a:r>
                      <a:endParaRPr lang="en-US" sz="1400" b="0">
                        <a:latin typeface="Open Sans" panose="020B0606030504020204" pitchFamily="34" charset="0"/>
                        <a:ea typeface="Open Sans" panose="020B0606030504020204" pitchFamily="34" charset="0"/>
                        <a:cs typeface="Open Sans" panose="020B0606030504020204" pitchFamily="34" charset="0"/>
                      </a:endParaRPr>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extLst>
                  <a:ext uri="{0D108BD9-81ED-4DB2-BD59-A6C34878D82A}">
                    <a16:rowId xmlns:a16="http://schemas.microsoft.com/office/drawing/2014/main" val="2999700273"/>
                  </a:ext>
                </a:extLst>
              </a:tr>
              <a:tr h="315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I need to attract more and better international visitors to my website</a:t>
                      </a:r>
                      <a:endParaRPr lang="en-US" sz="1400" b="0">
                        <a:latin typeface="Open Sans" panose="020B0606030504020204" pitchFamily="34" charset="0"/>
                        <a:ea typeface="Open Sans" panose="020B0606030504020204" pitchFamily="34" charset="0"/>
                        <a:cs typeface="Open Sans" panose="020B0606030504020204" pitchFamily="34" charset="0"/>
                      </a:endParaRPr>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tc>
                  <a:txBody>
                    <a:bodyPr/>
                    <a:lstStyle/>
                    <a:p>
                      <a:endParaRPr lang="en-US"/>
                    </a:p>
                  </a:txBody>
                  <a:tcPr>
                    <a:lnL w="3175" cap="flat" cmpd="sng" algn="ctr">
                      <a:solidFill>
                        <a:srgbClr val="063163"/>
                      </a:solidFill>
                      <a:prstDash val="solid"/>
                      <a:round/>
                      <a:headEnd type="none" w="med" len="med"/>
                      <a:tailEnd type="none" w="med" len="med"/>
                    </a:lnL>
                    <a:lnR w="3175" cap="flat" cmpd="sng" algn="ctr">
                      <a:solidFill>
                        <a:srgbClr val="063163"/>
                      </a:solidFill>
                      <a:prstDash val="solid"/>
                      <a:round/>
                      <a:headEnd type="none" w="med" len="med"/>
                      <a:tailEnd type="none" w="med" len="med"/>
                    </a:lnR>
                    <a:lnT w="3175" cap="flat" cmpd="sng" algn="ctr">
                      <a:solidFill>
                        <a:srgbClr val="063163"/>
                      </a:solidFill>
                      <a:prstDash val="solid"/>
                      <a:round/>
                      <a:headEnd type="none" w="med" len="med"/>
                      <a:tailEnd type="none" w="med" len="med"/>
                    </a:lnT>
                    <a:lnB w="3175" cap="flat" cmpd="sng" algn="ctr">
                      <a:solidFill>
                        <a:srgbClr val="063163"/>
                      </a:solidFill>
                      <a:prstDash val="solid"/>
                      <a:round/>
                      <a:headEnd type="none" w="med" len="med"/>
                      <a:tailEnd type="none" w="med" len="med"/>
                    </a:lnB>
                    <a:solidFill>
                      <a:schemeClr val="bg1"/>
                    </a:solidFill>
                  </a:tcPr>
                </a:tc>
                <a:extLst>
                  <a:ext uri="{0D108BD9-81ED-4DB2-BD59-A6C34878D82A}">
                    <a16:rowId xmlns:a16="http://schemas.microsoft.com/office/drawing/2014/main" val="2455689741"/>
                  </a:ext>
                </a:extLst>
              </a:tr>
            </a:tbl>
          </a:graphicData>
        </a:graphic>
      </p:graphicFrame>
      <p:sp>
        <p:nvSpPr>
          <p:cNvPr id="6" name="Rectangle 5">
            <a:extLst>
              <a:ext uri="{FF2B5EF4-FFF2-40B4-BE49-F238E27FC236}">
                <a16:creationId xmlns:a16="http://schemas.microsoft.com/office/drawing/2014/main" id="{B440165C-B8D9-9E65-CB85-2DBD0BA41CD0}"/>
              </a:ext>
            </a:extLst>
          </p:cNvPr>
          <p:cNvSpPr/>
          <p:nvPr/>
        </p:nvSpPr>
        <p:spPr>
          <a:xfrm>
            <a:off x="-80682" y="6271583"/>
            <a:ext cx="12281588"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CD74C6-656C-709F-7302-A9C3DCB84D0C}"/>
              </a:ext>
            </a:extLst>
          </p:cNvPr>
          <p:cNvSpPr txBox="1"/>
          <p:nvPr/>
        </p:nvSpPr>
        <p:spPr>
          <a:xfrm>
            <a:off x="233503" y="6433986"/>
            <a:ext cx="3908213" cy="261610"/>
          </a:xfrm>
          <a:prstGeom prst="rect">
            <a:avLst/>
          </a:prstGeom>
          <a:noFill/>
        </p:spPr>
        <p:txBody>
          <a:bodyPr wrap="square" rtlCol="0">
            <a:spAutoFit/>
          </a:bodyPr>
          <a:lstStyle/>
          <a:p>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U.S. COMMERCIAL SERVICE </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The Rural Export Center</a:t>
            </a:r>
          </a:p>
        </p:txBody>
      </p:sp>
      <p:sp>
        <p:nvSpPr>
          <p:cNvPr id="8" name="TextBox 7">
            <a:extLst>
              <a:ext uri="{FF2B5EF4-FFF2-40B4-BE49-F238E27FC236}">
                <a16:creationId xmlns:a16="http://schemas.microsoft.com/office/drawing/2014/main" id="{B237E91D-2DF2-12C7-23C8-AC47F8D3A105}"/>
              </a:ext>
            </a:extLst>
          </p:cNvPr>
          <p:cNvSpPr txBox="1"/>
          <p:nvPr/>
        </p:nvSpPr>
        <p:spPr>
          <a:xfrm>
            <a:off x="8915995" y="6433986"/>
            <a:ext cx="3060314" cy="253916"/>
          </a:xfrm>
          <a:prstGeom prst="rect">
            <a:avLst/>
          </a:prstGeom>
          <a:noFill/>
        </p:spPr>
        <p:txBody>
          <a:bodyPr wrap="square" rtlCol="0">
            <a:spAutoFit/>
          </a:bodyPr>
          <a:lstStyle/>
          <a:p>
            <a:pPr algn="r"/>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trade.gov/</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rural-export-center</a:t>
            </a:r>
          </a:p>
        </p:txBody>
      </p:sp>
      <p:sp>
        <p:nvSpPr>
          <p:cNvPr id="9" name="TextBox 8">
            <a:extLst>
              <a:ext uri="{FF2B5EF4-FFF2-40B4-BE49-F238E27FC236}">
                <a16:creationId xmlns:a16="http://schemas.microsoft.com/office/drawing/2014/main" id="{74D56B49-9BC6-5002-AC30-55E5491448F2}"/>
              </a:ext>
            </a:extLst>
          </p:cNvPr>
          <p:cNvSpPr txBox="1"/>
          <p:nvPr/>
        </p:nvSpPr>
        <p:spPr>
          <a:xfrm>
            <a:off x="233527" y="280486"/>
            <a:ext cx="7289431" cy="6617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What is YOUR Research Need?</a:t>
            </a:r>
          </a:p>
        </p:txBody>
      </p:sp>
      <p:pic>
        <p:nvPicPr>
          <p:cNvPr id="10" name="Picture 9" descr="A picture containing text, sign&#10;&#10;Description automatically generated">
            <a:extLst>
              <a:ext uri="{FF2B5EF4-FFF2-40B4-BE49-F238E27FC236}">
                <a16:creationId xmlns:a16="http://schemas.microsoft.com/office/drawing/2014/main" id="{BF2C18D0-0C62-E665-463B-D2C995639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8640" y="200045"/>
            <a:ext cx="2227617" cy="828140"/>
          </a:xfrm>
          <a:prstGeom prst="rect">
            <a:avLst/>
          </a:prstGeom>
        </p:spPr>
      </p:pic>
      <p:graphicFrame>
        <p:nvGraphicFramePr>
          <p:cNvPr id="11" name="Table 11">
            <a:extLst>
              <a:ext uri="{FF2B5EF4-FFF2-40B4-BE49-F238E27FC236}">
                <a16:creationId xmlns:a16="http://schemas.microsoft.com/office/drawing/2014/main" id="{BB8D920F-DF33-3DBB-93EB-BD35A69863DF}"/>
              </a:ext>
            </a:extLst>
          </p:cNvPr>
          <p:cNvGraphicFramePr>
            <a:graphicFrameLocks noGrp="1"/>
          </p:cNvGraphicFramePr>
          <p:nvPr/>
        </p:nvGraphicFramePr>
        <p:xfrm>
          <a:off x="3754532" y="1270867"/>
          <a:ext cx="8194315" cy="397735"/>
        </p:xfrm>
        <a:graphic>
          <a:graphicData uri="http://schemas.openxmlformats.org/drawingml/2006/table">
            <a:tbl>
              <a:tblPr firstRow="1" bandRow="1">
                <a:tableStyleId>{5C22544A-7EE6-4342-B048-85BDC9FD1C3A}</a:tableStyleId>
              </a:tblPr>
              <a:tblGrid>
                <a:gridCol w="1848751">
                  <a:extLst>
                    <a:ext uri="{9D8B030D-6E8A-4147-A177-3AD203B41FA5}">
                      <a16:colId xmlns:a16="http://schemas.microsoft.com/office/drawing/2014/main" val="2385001305"/>
                    </a:ext>
                  </a:extLst>
                </a:gridCol>
                <a:gridCol w="1911574">
                  <a:extLst>
                    <a:ext uri="{9D8B030D-6E8A-4147-A177-3AD203B41FA5}">
                      <a16:colId xmlns:a16="http://schemas.microsoft.com/office/drawing/2014/main" val="1349541397"/>
                    </a:ext>
                  </a:extLst>
                </a:gridCol>
                <a:gridCol w="2261579">
                  <a:extLst>
                    <a:ext uri="{9D8B030D-6E8A-4147-A177-3AD203B41FA5}">
                      <a16:colId xmlns:a16="http://schemas.microsoft.com/office/drawing/2014/main" val="1427402911"/>
                    </a:ext>
                  </a:extLst>
                </a:gridCol>
                <a:gridCol w="2172411">
                  <a:extLst>
                    <a:ext uri="{9D8B030D-6E8A-4147-A177-3AD203B41FA5}">
                      <a16:colId xmlns:a16="http://schemas.microsoft.com/office/drawing/2014/main" val="2688489504"/>
                    </a:ext>
                  </a:extLst>
                </a:gridCol>
              </a:tblGrid>
              <a:tr h="397735">
                <a:tc>
                  <a:txBody>
                    <a:bodyPr/>
                    <a:lstStyle/>
                    <a:p>
                      <a:pPr algn="ctr"/>
                      <a:r>
                        <a:rPr lang="en-US"/>
                        <a:t>Matrix</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63163"/>
                    </a:solidFill>
                  </a:tcPr>
                </a:tc>
                <a:tc>
                  <a:txBody>
                    <a:bodyPr/>
                    <a:lstStyle/>
                    <a:p>
                      <a:pPr algn="ctr"/>
                      <a:r>
                        <a:rPr lang="en-US"/>
                        <a:t>Country Report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63163"/>
                    </a:solidFill>
                  </a:tcPr>
                </a:tc>
                <a:tc>
                  <a:txBody>
                    <a:bodyPr/>
                    <a:lstStyle/>
                    <a:p>
                      <a:pPr algn="ctr"/>
                      <a:r>
                        <a:rPr lang="en-US"/>
                        <a:t>Potential Partner List</a:t>
                      </a: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63163"/>
                    </a:solidFill>
                  </a:tcPr>
                </a:tc>
                <a:tc>
                  <a:txBody>
                    <a:bodyPr/>
                    <a:lstStyle/>
                    <a:p>
                      <a:pPr algn="ctr"/>
                      <a:r>
                        <a:rPr lang="en-US"/>
                        <a:t>Website Review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63163"/>
                    </a:solidFill>
                  </a:tcPr>
                </a:tc>
                <a:extLst>
                  <a:ext uri="{0D108BD9-81ED-4DB2-BD59-A6C34878D82A}">
                    <a16:rowId xmlns:a16="http://schemas.microsoft.com/office/drawing/2014/main" val="1069374913"/>
                  </a:ext>
                </a:extLst>
              </a:tr>
            </a:tbl>
          </a:graphicData>
        </a:graphic>
      </p:graphicFrame>
      <p:pic>
        <p:nvPicPr>
          <p:cNvPr id="13" name="Picture 12">
            <a:extLst>
              <a:ext uri="{FF2B5EF4-FFF2-40B4-BE49-F238E27FC236}">
                <a16:creationId xmlns:a16="http://schemas.microsoft.com/office/drawing/2014/main" id="{2C812216-9A18-33E8-043F-0B230049A717}"/>
              </a:ext>
            </a:extLst>
          </p:cNvPr>
          <p:cNvPicPr>
            <a:picLocks noChangeAspect="1"/>
          </p:cNvPicPr>
          <p:nvPr/>
        </p:nvPicPr>
        <p:blipFill rotWithShape="1">
          <a:blip r:embed="rId3"/>
          <a:srcRect l="41797" t="26342" r="47397" b="16538"/>
          <a:stretch/>
        </p:blipFill>
        <p:spPr>
          <a:xfrm>
            <a:off x="4426905" y="1701616"/>
            <a:ext cx="475108" cy="431252"/>
          </a:xfrm>
          <a:prstGeom prst="rect">
            <a:avLst/>
          </a:prstGeom>
        </p:spPr>
      </p:pic>
      <p:pic>
        <p:nvPicPr>
          <p:cNvPr id="14" name="Picture 13">
            <a:extLst>
              <a:ext uri="{FF2B5EF4-FFF2-40B4-BE49-F238E27FC236}">
                <a16:creationId xmlns:a16="http://schemas.microsoft.com/office/drawing/2014/main" id="{61ADF6A5-7A0B-AA77-1FBF-094040B44AED}"/>
              </a:ext>
            </a:extLst>
          </p:cNvPr>
          <p:cNvPicPr>
            <a:picLocks noChangeAspect="1"/>
          </p:cNvPicPr>
          <p:nvPr/>
        </p:nvPicPr>
        <p:blipFill rotWithShape="1">
          <a:blip r:embed="rId3"/>
          <a:srcRect l="41797" t="26342" r="47397" b="16538"/>
          <a:stretch/>
        </p:blipFill>
        <p:spPr>
          <a:xfrm>
            <a:off x="4426905" y="2214696"/>
            <a:ext cx="475108" cy="431252"/>
          </a:xfrm>
          <a:prstGeom prst="rect">
            <a:avLst/>
          </a:prstGeom>
        </p:spPr>
      </p:pic>
      <p:pic>
        <p:nvPicPr>
          <p:cNvPr id="15" name="Picture 14">
            <a:extLst>
              <a:ext uri="{FF2B5EF4-FFF2-40B4-BE49-F238E27FC236}">
                <a16:creationId xmlns:a16="http://schemas.microsoft.com/office/drawing/2014/main" id="{146C061F-4F15-4EF8-C77D-D115B093C54E}"/>
              </a:ext>
            </a:extLst>
          </p:cNvPr>
          <p:cNvPicPr>
            <a:picLocks noChangeAspect="1"/>
          </p:cNvPicPr>
          <p:nvPr/>
        </p:nvPicPr>
        <p:blipFill rotWithShape="1">
          <a:blip r:embed="rId4"/>
          <a:srcRect l="75100" t="18863" r="4228" b="16979"/>
          <a:stretch/>
        </p:blipFill>
        <p:spPr>
          <a:xfrm>
            <a:off x="6219825" y="3288345"/>
            <a:ext cx="641629" cy="466638"/>
          </a:xfrm>
          <a:prstGeom prst="rect">
            <a:avLst/>
          </a:prstGeom>
        </p:spPr>
      </p:pic>
      <p:pic>
        <p:nvPicPr>
          <p:cNvPr id="16" name="Picture 15">
            <a:extLst>
              <a:ext uri="{FF2B5EF4-FFF2-40B4-BE49-F238E27FC236}">
                <a16:creationId xmlns:a16="http://schemas.microsoft.com/office/drawing/2014/main" id="{1ADAF2CF-C4D7-978D-0B77-473C8F5BBBEB}"/>
              </a:ext>
            </a:extLst>
          </p:cNvPr>
          <p:cNvPicPr>
            <a:picLocks noChangeAspect="1"/>
          </p:cNvPicPr>
          <p:nvPr/>
        </p:nvPicPr>
        <p:blipFill rotWithShape="1">
          <a:blip r:embed="rId4"/>
          <a:srcRect l="75100" t="18863" r="4228" b="16979"/>
          <a:stretch/>
        </p:blipFill>
        <p:spPr>
          <a:xfrm>
            <a:off x="6228731" y="3872956"/>
            <a:ext cx="641629" cy="466638"/>
          </a:xfrm>
          <a:prstGeom prst="rect">
            <a:avLst/>
          </a:prstGeom>
        </p:spPr>
      </p:pic>
      <p:pic>
        <p:nvPicPr>
          <p:cNvPr id="17" name="Picture 16">
            <a:extLst>
              <a:ext uri="{FF2B5EF4-FFF2-40B4-BE49-F238E27FC236}">
                <a16:creationId xmlns:a16="http://schemas.microsoft.com/office/drawing/2014/main" id="{7C65C885-EBCF-E7B9-940C-FCAD81629B1D}"/>
              </a:ext>
            </a:extLst>
          </p:cNvPr>
          <p:cNvPicPr>
            <a:picLocks noChangeAspect="1"/>
          </p:cNvPicPr>
          <p:nvPr/>
        </p:nvPicPr>
        <p:blipFill rotWithShape="1">
          <a:blip r:embed="rId5"/>
          <a:srcRect l="87825" t="23650" r="1145" b="16291"/>
          <a:stretch/>
        </p:blipFill>
        <p:spPr>
          <a:xfrm>
            <a:off x="8367467" y="2243423"/>
            <a:ext cx="583655" cy="432674"/>
          </a:xfrm>
          <a:prstGeom prst="rect">
            <a:avLst/>
          </a:prstGeom>
        </p:spPr>
      </p:pic>
      <p:pic>
        <p:nvPicPr>
          <p:cNvPr id="18" name="Picture 17">
            <a:extLst>
              <a:ext uri="{FF2B5EF4-FFF2-40B4-BE49-F238E27FC236}">
                <a16:creationId xmlns:a16="http://schemas.microsoft.com/office/drawing/2014/main" id="{EE0338F3-F0B9-24CB-C031-FD68F00ED548}"/>
              </a:ext>
            </a:extLst>
          </p:cNvPr>
          <p:cNvPicPr>
            <a:picLocks noChangeAspect="1"/>
          </p:cNvPicPr>
          <p:nvPr/>
        </p:nvPicPr>
        <p:blipFill rotWithShape="1">
          <a:blip r:embed="rId4"/>
          <a:srcRect l="75100" t="18863" r="4228" b="16979"/>
          <a:stretch/>
        </p:blipFill>
        <p:spPr>
          <a:xfrm>
            <a:off x="6228731" y="2752845"/>
            <a:ext cx="641629" cy="466638"/>
          </a:xfrm>
          <a:prstGeom prst="rect">
            <a:avLst/>
          </a:prstGeom>
        </p:spPr>
      </p:pic>
      <p:pic>
        <p:nvPicPr>
          <p:cNvPr id="19" name="Picture 18">
            <a:extLst>
              <a:ext uri="{FF2B5EF4-FFF2-40B4-BE49-F238E27FC236}">
                <a16:creationId xmlns:a16="http://schemas.microsoft.com/office/drawing/2014/main" id="{32B4B179-214C-9572-7374-BC8247EBD53F}"/>
              </a:ext>
            </a:extLst>
          </p:cNvPr>
          <p:cNvPicPr>
            <a:picLocks noChangeAspect="1"/>
          </p:cNvPicPr>
          <p:nvPr/>
        </p:nvPicPr>
        <p:blipFill rotWithShape="1">
          <a:blip r:embed="rId5"/>
          <a:srcRect l="87825" t="23650" r="1145" b="16291"/>
          <a:stretch/>
        </p:blipFill>
        <p:spPr>
          <a:xfrm>
            <a:off x="8367467" y="2750949"/>
            <a:ext cx="583655" cy="432674"/>
          </a:xfrm>
          <a:prstGeom prst="rect">
            <a:avLst/>
          </a:prstGeom>
        </p:spPr>
      </p:pic>
      <p:pic>
        <p:nvPicPr>
          <p:cNvPr id="20" name="Picture 19">
            <a:extLst>
              <a:ext uri="{FF2B5EF4-FFF2-40B4-BE49-F238E27FC236}">
                <a16:creationId xmlns:a16="http://schemas.microsoft.com/office/drawing/2014/main" id="{06C6A416-26F0-9231-2767-42EFC26A03F1}"/>
              </a:ext>
            </a:extLst>
          </p:cNvPr>
          <p:cNvPicPr>
            <a:picLocks noChangeAspect="1"/>
          </p:cNvPicPr>
          <p:nvPr/>
        </p:nvPicPr>
        <p:blipFill rotWithShape="1">
          <a:blip r:embed="rId5"/>
          <a:srcRect l="87825" t="15929" r="1145" b="16291"/>
          <a:stretch/>
        </p:blipFill>
        <p:spPr>
          <a:xfrm>
            <a:off x="8367467" y="3846688"/>
            <a:ext cx="583655" cy="488296"/>
          </a:xfrm>
          <a:prstGeom prst="rect">
            <a:avLst/>
          </a:prstGeom>
        </p:spPr>
      </p:pic>
      <p:pic>
        <p:nvPicPr>
          <p:cNvPr id="21" name="Picture 20">
            <a:extLst>
              <a:ext uri="{FF2B5EF4-FFF2-40B4-BE49-F238E27FC236}">
                <a16:creationId xmlns:a16="http://schemas.microsoft.com/office/drawing/2014/main" id="{0841193E-D4B5-B840-434A-AFB0FDE80267}"/>
              </a:ext>
            </a:extLst>
          </p:cNvPr>
          <p:cNvPicPr>
            <a:picLocks noChangeAspect="1"/>
          </p:cNvPicPr>
          <p:nvPr/>
        </p:nvPicPr>
        <p:blipFill rotWithShape="1">
          <a:blip r:embed="rId4"/>
          <a:srcRect l="75100" t="18863" r="4228" b="16979"/>
          <a:stretch/>
        </p:blipFill>
        <p:spPr>
          <a:xfrm>
            <a:off x="6228731" y="4417129"/>
            <a:ext cx="641629" cy="466638"/>
          </a:xfrm>
          <a:prstGeom prst="rect">
            <a:avLst/>
          </a:prstGeom>
        </p:spPr>
      </p:pic>
      <p:pic>
        <p:nvPicPr>
          <p:cNvPr id="23" name="Picture 22">
            <a:extLst>
              <a:ext uri="{FF2B5EF4-FFF2-40B4-BE49-F238E27FC236}">
                <a16:creationId xmlns:a16="http://schemas.microsoft.com/office/drawing/2014/main" id="{E566FFE1-07A7-D485-68F5-FF9883177FFA}"/>
              </a:ext>
            </a:extLst>
          </p:cNvPr>
          <p:cNvPicPr>
            <a:picLocks noChangeAspect="1"/>
          </p:cNvPicPr>
          <p:nvPr/>
        </p:nvPicPr>
        <p:blipFill rotWithShape="1">
          <a:blip r:embed="rId4"/>
          <a:srcRect l="75100" t="18863" r="4228" b="16979"/>
          <a:stretch/>
        </p:blipFill>
        <p:spPr>
          <a:xfrm>
            <a:off x="6228731" y="4949118"/>
            <a:ext cx="641629" cy="466638"/>
          </a:xfrm>
          <a:prstGeom prst="rect">
            <a:avLst/>
          </a:prstGeom>
        </p:spPr>
      </p:pic>
      <p:pic>
        <p:nvPicPr>
          <p:cNvPr id="24" name="Picture 23">
            <a:extLst>
              <a:ext uri="{FF2B5EF4-FFF2-40B4-BE49-F238E27FC236}">
                <a16:creationId xmlns:a16="http://schemas.microsoft.com/office/drawing/2014/main" id="{CE74A4F7-549A-74B4-9FB8-738770CECCA7}"/>
              </a:ext>
            </a:extLst>
          </p:cNvPr>
          <p:cNvPicPr>
            <a:picLocks noChangeAspect="1"/>
          </p:cNvPicPr>
          <p:nvPr/>
        </p:nvPicPr>
        <p:blipFill rotWithShape="1">
          <a:blip r:embed="rId3"/>
          <a:srcRect l="81518" t="15387" r="4224" b="8774"/>
          <a:stretch/>
        </p:blipFill>
        <p:spPr>
          <a:xfrm>
            <a:off x="10687320" y="5447835"/>
            <a:ext cx="517906" cy="473017"/>
          </a:xfrm>
          <a:prstGeom prst="rect">
            <a:avLst/>
          </a:prstGeom>
        </p:spPr>
      </p:pic>
    </p:spTree>
    <p:extLst>
      <p:ext uri="{BB962C8B-B14F-4D97-AF65-F5344CB8AC3E}">
        <p14:creationId xmlns:p14="http://schemas.microsoft.com/office/powerpoint/2010/main" val="2355743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7B61-D0D5-4F4E-9B3A-30383ADC4441}"/>
              </a:ext>
            </a:extLst>
          </p:cNvPr>
          <p:cNvSpPr>
            <a:spLocks noGrp="1"/>
          </p:cNvSpPr>
          <p:nvPr>
            <p:ph type="title"/>
          </p:nvPr>
        </p:nvSpPr>
        <p:spPr>
          <a:xfrm>
            <a:off x="4582769" y="306374"/>
            <a:ext cx="6941128" cy="708666"/>
          </a:xfrm>
        </p:spPr>
        <p:txBody>
          <a:bodyPr>
            <a:normAutofit/>
          </a:bodyPr>
          <a:lstStyle/>
          <a:p>
            <a:r>
              <a:rPr lang="en-US" sz="3200" b="1">
                <a:solidFill>
                  <a:srgbClr val="063163"/>
                </a:solidFill>
                <a:latin typeface="Open Sans" panose="020B0606030504020204" pitchFamily="34" charset="0"/>
                <a:ea typeface="Open Sans" panose="020B0606030504020204" pitchFamily="34" charset="0"/>
                <a:cs typeface="Open Sans" panose="020B0606030504020204" pitchFamily="34" charset="0"/>
              </a:rPr>
              <a:t>Our Global Presence</a:t>
            </a:r>
          </a:p>
        </p:txBody>
      </p:sp>
      <p:sp>
        <p:nvSpPr>
          <p:cNvPr id="4" name="Rectangle 3">
            <a:extLst>
              <a:ext uri="{FF2B5EF4-FFF2-40B4-BE49-F238E27FC236}">
                <a16:creationId xmlns:a16="http://schemas.microsoft.com/office/drawing/2014/main" id="{9EBC96C4-BF12-4EF3-9F5E-3A4047501747}"/>
              </a:ext>
            </a:extLst>
          </p:cNvPr>
          <p:cNvSpPr/>
          <p:nvPr/>
        </p:nvSpPr>
        <p:spPr>
          <a:xfrm>
            <a:off x="4617123" y="916191"/>
            <a:ext cx="6675066" cy="1569660"/>
          </a:xfrm>
          <a:prstGeom prst="rect">
            <a:avLst/>
          </a:prstGeom>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The U.S. Commercial Service, creates jobs in the United States and strengthens U.S. economic and national security by promoting U.S. exports, and ensuring market access and a level playing field in international trade for U.S. companies.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E6E6E6">
                    <a:lumMod val="25000"/>
                  </a:srgbClr>
                </a:solidFill>
                <a:effectLst/>
                <a:uLnTx/>
                <a:uFillTx/>
                <a:latin typeface="Open Sans"/>
                <a:ea typeface="Open Sans"/>
                <a:cs typeface="Open Sans"/>
              </a:rPr>
              <a:t>Strategically located in </a:t>
            </a:r>
            <a:r>
              <a:rPr kumimoji="0" lang="en-US" sz="1050" b="1" i="0" u="none" strike="noStrike" kern="1200" cap="none" spc="0" normalizeH="0" baseline="0" noProof="0">
                <a:ln>
                  <a:noFill/>
                </a:ln>
                <a:solidFill>
                  <a:srgbClr val="379FD3"/>
                </a:solidFill>
                <a:effectLst/>
                <a:uLnTx/>
                <a:uFillTx/>
                <a:latin typeface="Open Sans"/>
                <a:ea typeface="Open Sans"/>
                <a:cs typeface="Open Sans"/>
              </a:rPr>
              <a:t>106 U.S. and 127 foreign locations</a:t>
            </a:r>
            <a:r>
              <a:rPr kumimoji="0" lang="en-US" sz="1050" b="0" i="0" u="none" strike="noStrike" kern="1200" cap="none" spc="0" normalizeH="0" baseline="0" noProof="0">
                <a:ln>
                  <a:noFill/>
                </a:ln>
                <a:solidFill>
                  <a:srgbClr val="E6E6E6">
                    <a:lumMod val="25000"/>
                  </a:srgbClr>
                </a:solidFill>
                <a:effectLst/>
                <a:uLnTx/>
                <a:uFillTx/>
                <a:latin typeface="Open Sans"/>
                <a:ea typeface="Open Sans"/>
                <a:cs typeface="Open Sans"/>
              </a:rPr>
              <a:t> in 80 countries, our global network of trade and investment professionals are well-positioned to help U.S. companies succeed internationally and ensure that U.S. businesses and commercial interests have a robust advocate and first line of defense against unfair foreign trade practices and market access barriers. </a:t>
            </a:r>
            <a:endParaRPr kumimoji="0" lang="en-US" sz="105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8" descr="A hand holding a globe&#10;&#10;Description automatically generated with low confidence">
            <a:extLst>
              <a:ext uri="{FF2B5EF4-FFF2-40B4-BE49-F238E27FC236}">
                <a16:creationId xmlns:a16="http://schemas.microsoft.com/office/drawing/2014/main" id="{5EC7CD82-E4AA-5C16-80D8-BED444BB7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 y="0"/>
            <a:ext cx="4289324" cy="6433986"/>
          </a:xfrm>
          <a:prstGeom prst="rect">
            <a:avLst/>
          </a:prstGeom>
        </p:spPr>
      </p:pic>
      <p:sp>
        <p:nvSpPr>
          <p:cNvPr id="22" name="Rectangle 21">
            <a:extLst>
              <a:ext uri="{FF2B5EF4-FFF2-40B4-BE49-F238E27FC236}">
                <a16:creationId xmlns:a16="http://schemas.microsoft.com/office/drawing/2014/main" id="{0E3AB79B-F115-4F74-891C-C1E3F17B52FC}"/>
              </a:ext>
            </a:extLst>
          </p:cNvPr>
          <p:cNvSpPr/>
          <p:nvPr/>
        </p:nvSpPr>
        <p:spPr>
          <a:xfrm>
            <a:off x="0" y="6271583"/>
            <a:ext cx="12192000"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96D5C91-FFEB-464B-9A8B-4389836A5ABC}"/>
              </a:ext>
            </a:extLst>
          </p:cNvPr>
          <p:cNvSpPr txBox="1"/>
          <p:nvPr/>
        </p:nvSpPr>
        <p:spPr>
          <a:xfrm>
            <a:off x="1413369" y="6434042"/>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Overview</a:t>
            </a:r>
          </a:p>
        </p:txBody>
      </p:sp>
      <p:sp>
        <p:nvSpPr>
          <p:cNvPr id="24" name="TextBox 23">
            <a:extLst>
              <a:ext uri="{FF2B5EF4-FFF2-40B4-BE49-F238E27FC236}">
                <a16:creationId xmlns:a16="http://schemas.microsoft.com/office/drawing/2014/main" id="{D49696F0-4A00-4DA3-810A-37B2A7F30FC1}"/>
              </a:ext>
            </a:extLst>
          </p:cNvPr>
          <p:cNvSpPr txBox="1"/>
          <p:nvPr/>
        </p:nvSpPr>
        <p:spPr>
          <a:xfrm>
            <a:off x="8907089"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export-solutions</a:t>
            </a:r>
          </a:p>
        </p:txBody>
      </p:sp>
      <p:pic>
        <p:nvPicPr>
          <p:cNvPr id="14" name="Picture 13" descr="A picture containing text&#10;&#10;Description automatically generated">
            <a:extLst>
              <a:ext uri="{FF2B5EF4-FFF2-40B4-BE49-F238E27FC236}">
                <a16:creationId xmlns:a16="http://schemas.microsoft.com/office/drawing/2014/main" id="{8630F8DE-A651-5620-1EE2-E7645809C3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97" y="6346345"/>
            <a:ext cx="1041799" cy="414670"/>
          </a:xfrm>
          <a:prstGeom prst="rect">
            <a:avLst/>
          </a:prstGeom>
        </p:spPr>
      </p:pic>
      <p:pic>
        <p:nvPicPr>
          <p:cNvPr id="10" name="Picture 9" descr="A screenshot of a computer&#10;&#10;Description automatically generated with medium confidence">
            <a:extLst>
              <a:ext uri="{FF2B5EF4-FFF2-40B4-BE49-F238E27FC236}">
                <a16:creationId xmlns:a16="http://schemas.microsoft.com/office/drawing/2014/main" id="{C7C52FD3-D3FD-312A-9341-8803ADD69EB8}"/>
              </a:ext>
            </a:extLst>
          </p:cNvPr>
          <p:cNvPicPr>
            <a:picLocks noChangeAspect="1"/>
          </p:cNvPicPr>
          <p:nvPr/>
        </p:nvPicPr>
        <p:blipFill rotWithShape="1">
          <a:blip r:embed="rId5">
            <a:extLst>
              <a:ext uri="{28A0092B-C50C-407E-A947-70E740481C1C}">
                <a14:useLocalDpi xmlns:a14="http://schemas.microsoft.com/office/drawing/2010/main" val="0"/>
              </a:ext>
            </a:extLst>
          </a:blip>
          <a:srcRect l="7469" t="33187" r="27031" b="7819"/>
          <a:stretch/>
        </p:blipFill>
        <p:spPr bwMode="auto">
          <a:xfrm>
            <a:off x="4715800" y="2720016"/>
            <a:ext cx="6675066" cy="3381469"/>
          </a:xfrm>
          <a:prstGeom prst="rect">
            <a:avLst/>
          </a:prstGeom>
          <a:ln w="38100">
            <a:solidFill>
              <a:srgbClr val="1A2842"/>
            </a:solidFill>
          </a:ln>
          <a:extLst>
            <a:ext uri="{53640926-AAD7-44D8-BBD7-CCE9431645EC}">
              <a14:shadowObscured xmlns:a14="http://schemas.microsoft.com/office/drawing/2010/main"/>
            </a:ext>
          </a:extLst>
        </p:spPr>
      </p:pic>
      <p:sp>
        <p:nvSpPr>
          <p:cNvPr id="30" name="Rectangle 29">
            <a:extLst>
              <a:ext uri="{FF2B5EF4-FFF2-40B4-BE49-F238E27FC236}">
                <a16:creationId xmlns:a16="http://schemas.microsoft.com/office/drawing/2014/main" id="{89F78807-1AE1-90F0-20ED-2778EA5FFEBD}"/>
              </a:ext>
            </a:extLst>
          </p:cNvPr>
          <p:cNvSpPr/>
          <p:nvPr/>
        </p:nvSpPr>
        <p:spPr>
          <a:xfrm>
            <a:off x="4617123" y="2337549"/>
            <a:ext cx="646791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Offices Worldwide</a:t>
            </a:r>
          </a:p>
        </p:txBody>
      </p:sp>
    </p:spTree>
    <p:extLst>
      <p:ext uri="{BB962C8B-B14F-4D97-AF65-F5344CB8AC3E}">
        <p14:creationId xmlns:p14="http://schemas.microsoft.com/office/powerpoint/2010/main" val="3815194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a:spLocks noChangeArrowheads="1"/>
          </p:cNvSpPr>
          <p:nvPr/>
        </p:nvSpPr>
        <p:spPr bwMode="auto">
          <a:xfrm>
            <a:off x="0" y="2971"/>
            <a:ext cx="12192000" cy="687601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7750731-58F9-61AB-BDD9-12CD6E5F919E}"/>
              </a:ext>
            </a:extLst>
          </p:cNvPr>
          <p:cNvSpPr/>
          <p:nvPr/>
        </p:nvSpPr>
        <p:spPr>
          <a:xfrm>
            <a:off x="-62753" y="6288675"/>
            <a:ext cx="12254753"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98D6989-FA16-3463-FC83-687735553A1E}"/>
              </a:ext>
            </a:extLst>
          </p:cNvPr>
          <p:cNvSpPr txBox="1"/>
          <p:nvPr/>
        </p:nvSpPr>
        <p:spPr>
          <a:xfrm>
            <a:off x="224597" y="6468170"/>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Fargo, North Dakota</a:t>
            </a:r>
          </a:p>
        </p:txBody>
      </p:sp>
      <p:sp>
        <p:nvSpPr>
          <p:cNvPr id="35" name="TextBox 34">
            <a:extLst>
              <a:ext uri="{FF2B5EF4-FFF2-40B4-BE49-F238E27FC236}">
                <a16:creationId xmlns:a16="http://schemas.microsoft.com/office/drawing/2014/main" id="{2AF3653F-744E-67E1-E45C-4FF279998DE2}"/>
              </a:ext>
            </a:extLst>
          </p:cNvPr>
          <p:cNvSpPr txBox="1"/>
          <p:nvPr/>
        </p:nvSpPr>
        <p:spPr>
          <a:xfrm>
            <a:off x="8907089" y="647671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rural-export-center</a:t>
            </a:r>
            <a:endPar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 name="Diagram 11">
            <a:extLst>
              <a:ext uri="{FF2B5EF4-FFF2-40B4-BE49-F238E27FC236}">
                <a16:creationId xmlns:a16="http://schemas.microsoft.com/office/drawing/2014/main" id="{6DED5104-8B21-2424-9186-8B22E7883FEC}"/>
              </a:ext>
            </a:extLst>
          </p:cNvPr>
          <p:cNvGraphicFramePr/>
          <p:nvPr/>
        </p:nvGraphicFramePr>
        <p:xfrm>
          <a:off x="1492469" y="1156137"/>
          <a:ext cx="9585434" cy="4540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descr="A blue and white text with a map and arrow&#10;&#10;Description automatically generated">
            <a:extLst>
              <a:ext uri="{FF2B5EF4-FFF2-40B4-BE49-F238E27FC236}">
                <a16:creationId xmlns:a16="http://schemas.microsoft.com/office/drawing/2014/main" id="{446F8C7D-B1C3-D7A7-42CA-698FC4CE80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8208" y="2929776"/>
            <a:ext cx="2792349" cy="1038084"/>
          </a:xfrm>
          <a:prstGeom prst="rect">
            <a:avLst/>
          </a:prstGeom>
        </p:spPr>
      </p:pic>
      <p:sp>
        <p:nvSpPr>
          <p:cNvPr id="15" name="TextBox 14">
            <a:extLst>
              <a:ext uri="{FF2B5EF4-FFF2-40B4-BE49-F238E27FC236}">
                <a16:creationId xmlns:a16="http://schemas.microsoft.com/office/drawing/2014/main" id="{619E31A7-14B5-9488-D6D1-EC6320C34BA8}"/>
              </a:ext>
            </a:extLst>
          </p:cNvPr>
          <p:cNvSpPr txBox="1"/>
          <p:nvPr/>
        </p:nvSpPr>
        <p:spPr>
          <a:xfrm>
            <a:off x="331846" y="281570"/>
            <a:ext cx="8749091"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Who is an Ideal Client?</a:t>
            </a:r>
          </a:p>
        </p:txBody>
      </p:sp>
    </p:spTree>
    <p:extLst>
      <p:ext uri="{BB962C8B-B14F-4D97-AF65-F5344CB8AC3E}">
        <p14:creationId xmlns:p14="http://schemas.microsoft.com/office/powerpoint/2010/main" val="1191407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F30B1B4C-0C99-302B-116E-BDBC5AA5107D}"/>
              </a:ext>
            </a:extLst>
          </p:cNvPr>
          <p:cNvSpPr/>
          <p:nvPr/>
        </p:nvSpPr>
        <p:spPr>
          <a:xfrm>
            <a:off x="0" y="-16083"/>
            <a:ext cx="12192000" cy="6271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440165C-B8D9-9E65-CB85-2DBD0BA41CD0}"/>
              </a:ext>
            </a:extLst>
          </p:cNvPr>
          <p:cNvSpPr/>
          <p:nvPr/>
        </p:nvSpPr>
        <p:spPr>
          <a:xfrm>
            <a:off x="-80682" y="6271583"/>
            <a:ext cx="12281588"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CD74C6-656C-709F-7302-A9C3DCB84D0C}"/>
              </a:ext>
            </a:extLst>
          </p:cNvPr>
          <p:cNvSpPr txBox="1"/>
          <p:nvPr/>
        </p:nvSpPr>
        <p:spPr>
          <a:xfrm>
            <a:off x="233503" y="6433986"/>
            <a:ext cx="3908213" cy="261610"/>
          </a:xfrm>
          <a:prstGeom prst="rect">
            <a:avLst/>
          </a:prstGeom>
          <a:noFill/>
        </p:spPr>
        <p:txBody>
          <a:bodyPr wrap="square" rtlCol="0">
            <a:spAutoFit/>
          </a:bodyPr>
          <a:lstStyle/>
          <a:p>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U.S. COMMERCIAL SERVICE </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The Rural Export Center</a:t>
            </a:r>
          </a:p>
        </p:txBody>
      </p:sp>
      <p:sp>
        <p:nvSpPr>
          <p:cNvPr id="8" name="TextBox 7">
            <a:extLst>
              <a:ext uri="{FF2B5EF4-FFF2-40B4-BE49-F238E27FC236}">
                <a16:creationId xmlns:a16="http://schemas.microsoft.com/office/drawing/2014/main" id="{B237E91D-2DF2-12C7-23C8-AC47F8D3A105}"/>
              </a:ext>
            </a:extLst>
          </p:cNvPr>
          <p:cNvSpPr txBox="1"/>
          <p:nvPr/>
        </p:nvSpPr>
        <p:spPr>
          <a:xfrm>
            <a:off x="8915995" y="6433986"/>
            <a:ext cx="3060314" cy="253916"/>
          </a:xfrm>
          <a:prstGeom prst="rect">
            <a:avLst/>
          </a:prstGeom>
          <a:noFill/>
        </p:spPr>
        <p:txBody>
          <a:bodyPr wrap="square" rtlCol="0">
            <a:spAutoFit/>
          </a:bodyPr>
          <a:lstStyle/>
          <a:p>
            <a:pPr algn="r"/>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trade.gov/</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rural-export-center</a:t>
            </a:r>
          </a:p>
        </p:txBody>
      </p:sp>
      <p:pic>
        <p:nvPicPr>
          <p:cNvPr id="10" name="Picture 9" descr="A picture containing text, sign&#10;&#10;Description automatically generated">
            <a:extLst>
              <a:ext uri="{FF2B5EF4-FFF2-40B4-BE49-F238E27FC236}">
                <a16:creationId xmlns:a16="http://schemas.microsoft.com/office/drawing/2014/main" id="{BF2C18D0-0C62-E665-463B-D2C995639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8640" y="200045"/>
            <a:ext cx="2227617" cy="828140"/>
          </a:xfrm>
          <a:prstGeom prst="rect">
            <a:avLst/>
          </a:prstGeom>
        </p:spPr>
      </p:pic>
      <p:pic>
        <p:nvPicPr>
          <p:cNvPr id="51" name="Picture 50">
            <a:extLst>
              <a:ext uri="{FF2B5EF4-FFF2-40B4-BE49-F238E27FC236}">
                <a16:creationId xmlns:a16="http://schemas.microsoft.com/office/drawing/2014/main" id="{18CA717B-AA7F-8549-948A-6A89E57937EE}"/>
              </a:ext>
            </a:extLst>
          </p:cNvPr>
          <p:cNvPicPr>
            <a:picLocks noChangeAspect="1"/>
          </p:cNvPicPr>
          <p:nvPr/>
        </p:nvPicPr>
        <p:blipFill rotWithShape="1">
          <a:blip r:embed="rId3"/>
          <a:srcRect l="42645" r="42423"/>
          <a:stretch/>
        </p:blipFill>
        <p:spPr>
          <a:xfrm>
            <a:off x="5720005" y="1622380"/>
            <a:ext cx="914404" cy="1047373"/>
          </a:xfrm>
          <a:prstGeom prst="rect">
            <a:avLst/>
          </a:prstGeom>
        </p:spPr>
      </p:pic>
      <p:pic>
        <p:nvPicPr>
          <p:cNvPr id="52" name="Picture 51">
            <a:extLst>
              <a:ext uri="{FF2B5EF4-FFF2-40B4-BE49-F238E27FC236}">
                <a16:creationId xmlns:a16="http://schemas.microsoft.com/office/drawing/2014/main" id="{9318AF38-EAD0-4631-754F-60E4142EDD94}"/>
              </a:ext>
            </a:extLst>
          </p:cNvPr>
          <p:cNvPicPr>
            <a:picLocks noChangeAspect="1"/>
          </p:cNvPicPr>
          <p:nvPr/>
        </p:nvPicPr>
        <p:blipFill rotWithShape="1">
          <a:blip r:embed="rId4"/>
          <a:srcRect l="13435" r="74389"/>
          <a:stretch/>
        </p:blipFill>
        <p:spPr>
          <a:xfrm>
            <a:off x="685821" y="4549773"/>
            <a:ext cx="955365" cy="858326"/>
          </a:xfrm>
          <a:prstGeom prst="rect">
            <a:avLst/>
          </a:prstGeom>
        </p:spPr>
      </p:pic>
      <p:pic>
        <p:nvPicPr>
          <p:cNvPr id="53" name="Picture 52">
            <a:extLst>
              <a:ext uri="{FF2B5EF4-FFF2-40B4-BE49-F238E27FC236}">
                <a16:creationId xmlns:a16="http://schemas.microsoft.com/office/drawing/2014/main" id="{289EBC49-7040-32C7-D4C3-EA77E4B96C04}"/>
              </a:ext>
            </a:extLst>
          </p:cNvPr>
          <p:cNvPicPr>
            <a:picLocks noChangeAspect="1"/>
          </p:cNvPicPr>
          <p:nvPr/>
        </p:nvPicPr>
        <p:blipFill rotWithShape="1">
          <a:blip r:embed="rId4"/>
          <a:srcRect l="42552" r="45193"/>
          <a:stretch/>
        </p:blipFill>
        <p:spPr>
          <a:xfrm>
            <a:off x="5699042" y="4469843"/>
            <a:ext cx="967616" cy="863684"/>
          </a:xfrm>
          <a:prstGeom prst="rect">
            <a:avLst/>
          </a:prstGeom>
        </p:spPr>
      </p:pic>
      <p:pic>
        <p:nvPicPr>
          <p:cNvPr id="54" name="Picture 53">
            <a:extLst>
              <a:ext uri="{FF2B5EF4-FFF2-40B4-BE49-F238E27FC236}">
                <a16:creationId xmlns:a16="http://schemas.microsoft.com/office/drawing/2014/main" id="{1F32798E-800A-2870-A91D-D94D22187AF3}"/>
              </a:ext>
            </a:extLst>
          </p:cNvPr>
          <p:cNvPicPr>
            <a:picLocks noChangeAspect="1"/>
          </p:cNvPicPr>
          <p:nvPr/>
        </p:nvPicPr>
        <p:blipFill rotWithShape="1">
          <a:blip r:embed="rId4"/>
          <a:srcRect l="74022" r="14576"/>
          <a:stretch/>
        </p:blipFill>
        <p:spPr>
          <a:xfrm>
            <a:off x="5735544" y="3100585"/>
            <a:ext cx="894612" cy="858326"/>
          </a:xfrm>
          <a:prstGeom prst="rect">
            <a:avLst/>
          </a:prstGeom>
        </p:spPr>
      </p:pic>
      <p:grpSp>
        <p:nvGrpSpPr>
          <p:cNvPr id="55" name="Group 54">
            <a:extLst>
              <a:ext uri="{FF2B5EF4-FFF2-40B4-BE49-F238E27FC236}">
                <a16:creationId xmlns:a16="http://schemas.microsoft.com/office/drawing/2014/main" id="{EB51FDF7-8623-0C63-F649-9CD569F86944}"/>
              </a:ext>
            </a:extLst>
          </p:cNvPr>
          <p:cNvGrpSpPr/>
          <p:nvPr/>
        </p:nvGrpSpPr>
        <p:grpSpPr>
          <a:xfrm>
            <a:off x="1542131" y="1921477"/>
            <a:ext cx="4367289" cy="795312"/>
            <a:chOff x="546955" y="2040959"/>
            <a:chExt cx="4367289" cy="795312"/>
          </a:xfrm>
        </p:grpSpPr>
        <p:sp>
          <p:nvSpPr>
            <p:cNvPr id="56" name="Rectangle 55">
              <a:extLst>
                <a:ext uri="{FF2B5EF4-FFF2-40B4-BE49-F238E27FC236}">
                  <a16:creationId xmlns:a16="http://schemas.microsoft.com/office/drawing/2014/main" id="{9276220E-DBCB-B7C3-4852-80C4A6D8EF89}"/>
                </a:ext>
              </a:extLst>
            </p:cNvPr>
            <p:cNvSpPr/>
            <p:nvPr/>
          </p:nvSpPr>
          <p:spPr>
            <a:xfrm>
              <a:off x="546955" y="2040959"/>
              <a:ext cx="3518218" cy="400110"/>
            </a:xfrm>
            <a:prstGeom prst="rect">
              <a:avLst/>
            </a:prstGeom>
          </p:spPr>
          <p:txBody>
            <a:bodyPr wrap="square">
              <a:spAutoFit/>
            </a:bodyPr>
            <a:lstStyle/>
            <a:p>
              <a:r>
                <a:rPr lang="en-GB" sz="2000" b="1">
                  <a:latin typeface="Open Sans" panose="020B0606030504020204" pitchFamily="34" charset="0"/>
                  <a:ea typeface="Open Sans" panose="020B0606030504020204" pitchFamily="34" charset="0"/>
                  <a:cs typeface="Open Sans" panose="020B0606030504020204" pitchFamily="34" charset="0"/>
                </a:rPr>
                <a:t>Cost-Effective:</a:t>
              </a:r>
              <a:endParaRPr lang="en-US" sz="2000" b="1">
                <a:latin typeface="Open Sans" panose="020B0606030504020204" pitchFamily="34" charset="0"/>
                <a:ea typeface="Open Sans" panose="020B0606030504020204" pitchFamily="34" charset="0"/>
                <a:cs typeface="Open Sans" panose="020B0606030504020204" pitchFamily="34" charset="0"/>
              </a:endParaRPr>
            </a:p>
          </p:txBody>
        </p:sp>
        <p:sp>
          <p:nvSpPr>
            <p:cNvPr id="57" name="Subtitle 2">
              <a:extLst>
                <a:ext uri="{FF2B5EF4-FFF2-40B4-BE49-F238E27FC236}">
                  <a16:creationId xmlns:a16="http://schemas.microsoft.com/office/drawing/2014/main" id="{025ABE91-F3AA-1425-39A6-ED9B9B45F73D}"/>
                </a:ext>
              </a:extLst>
            </p:cNvPr>
            <p:cNvSpPr txBox="1">
              <a:spLocks/>
            </p:cNvSpPr>
            <p:nvPr/>
          </p:nvSpPr>
          <p:spPr>
            <a:xfrm>
              <a:off x="546955" y="2410291"/>
              <a:ext cx="4367289" cy="425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Over $1 million in databases</a:t>
              </a:r>
            </a:p>
          </p:txBody>
        </p:sp>
      </p:grpSp>
      <p:grpSp>
        <p:nvGrpSpPr>
          <p:cNvPr id="58" name="Group 57">
            <a:extLst>
              <a:ext uri="{FF2B5EF4-FFF2-40B4-BE49-F238E27FC236}">
                <a16:creationId xmlns:a16="http://schemas.microsoft.com/office/drawing/2014/main" id="{E511D5C7-0EFC-8C21-9BD1-7A3480D1C840}"/>
              </a:ext>
            </a:extLst>
          </p:cNvPr>
          <p:cNvGrpSpPr/>
          <p:nvPr/>
        </p:nvGrpSpPr>
        <p:grpSpPr>
          <a:xfrm>
            <a:off x="1547774" y="4582571"/>
            <a:ext cx="3844994" cy="795312"/>
            <a:chOff x="546954" y="2040959"/>
            <a:chExt cx="3844994" cy="795312"/>
          </a:xfrm>
        </p:grpSpPr>
        <p:sp>
          <p:nvSpPr>
            <p:cNvPr id="59" name="Rectangle 58">
              <a:extLst>
                <a:ext uri="{FF2B5EF4-FFF2-40B4-BE49-F238E27FC236}">
                  <a16:creationId xmlns:a16="http://schemas.microsoft.com/office/drawing/2014/main" id="{69AB734D-1DDE-ADD8-A6F2-059EA4AAC331}"/>
                </a:ext>
              </a:extLst>
            </p:cNvPr>
            <p:cNvSpPr/>
            <p:nvPr/>
          </p:nvSpPr>
          <p:spPr>
            <a:xfrm>
              <a:off x="546954" y="2040959"/>
              <a:ext cx="3230247" cy="400110"/>
            </a:xfrm>
            <a:prstGeom prst="rect">
              <a:avLst/>
            </a:prstGeom>
          </p:spPr>
          <p:txBody>
            <a:bodyPr wrap="square">
              <a:spAutoFit/>
            </a:bodyPr>
            <a:lstStyle/>
            <a:p>
              <a:r>
                <a:rPr lang="en-GB" sz="2000" b="1">
                  <a:latin typeface="Open Sans" panose="020B0606030504020204" pitchFamily="34" charset="0"/>
                  <a:ea typeface="Open Sans" panose="020B0606030504020204" pitchFamily="34" charset="0"/>
                  <a:cs typeface="Open Sans" panose="020B0606030504020204" pitchFamily="34" charset="0"/>
                </a:rPr>
                <a:t>Valuable Connections:</a:t>
              </a:r>
              <a:endParaRPr lang="en-US" sz="2000" b="1">
                <a:latin typeface="Open Sans" panose="020B0606030504020204" pitchFamily="34" charset="0"/>
                <a:ea typeface="Open Sans" panose="020B0606030504020204" pitchFamily="34" charset="0"/>
                <a:cs typeface="Open Sans" panose="020B0606030504020204" pitchFamily="34" charset="0"/>
              </a:endParaRPr>
            </a:p>
          </p:txBody>
        </p:sp>
        <p:sp>
          <p:nvSpPr>
            <p:cNvPr id="60" name="Subtitle 2">
              <a:extLst>
                <a:ext uri="{FF2B5EF4-FFF2-40B4-BE49-F238E27FC236}">
                  <a16:creationId xmlns:a16="http://schemas.microsoft.com/office/drawing/2014/main" id="{57668971-D561-E823-98BC-A507B3C6E253}"/>
                </a:ext>
              </a:extLst>
            </p:cNvPr>
            <p:cNvSpPr txBox="1">
              <a:spLocks/>
            </p:cNvSpPr>
            <p:nvPr/>
          </p:nvSpPr>
          <p:spPr>
            <a:xfrm>
              <a:off x="546955" y="2410291"/>
              <a:ext cx="3844993" cy="425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In-Country U.S. Commercial Service industry contacts</a:t>
              </a:r>
            </a:p>
          </p:txBody>
        </p:sp>
      </p:grpSp>
      <p:grpSp>
        <p:nvGrpSpPr>
          <p:cNvPr id="61" name="Group 60">
            <a:extLst>
              <a:ext uri="{FF2B5EF4-FFF2-40B4-BE49-F238E27FC236}">
                <a16:creationId xmlns:a16="http://schemas.microsoft.com/office/drawing/2014/main" id="{1A9AE430-7549-EEFF-B4D0-4E91D9B3AAEA}"/>
              </a:ext>
            </a:extLst>
          </p:cNvPr>
          <p:cNvGrpSpPr/>
          <p:nvPr/>
        </p:nvGrpSpPr>
        <p:grpSpPr>
          <a:xfrm>
            <a:off x="6564988" y="3199511"/>
            <a:ext cx="5411321" cy="795312"/>
            <a:chOff x="546954" y="2040959"/>
            <a:chExt cx="5411321" cy="795312"/>
          </a:xfrm>
        </p:grpSpPr>
        <p:sp>
          <p:nvSpPr>
            <p:cNvPr id="62" name="Rectangle 61">
              <a:extLst>
                <a:ext uri="{FF2B5EF4-FFF2-40B4-BE49-F238E27FC236}">
                  <a16:creationId xmlns:a16="http://schemas.microsoft.com/office/drawing/2014/main" id="{3A52C737-1808-0A9C-F079-6C7269C341B3}"/>
                </a:ext>
              </a:extLst>
            </p:cNvPr>
            <p:cNvSpPr/>
            <p:nvPr/>
          </p:nvSpPr>
          <p:spPr>
            <a:xfrm>
              <a:off x="546954" y="2040959"/>
              <a:ext cx="5411321" cy="400110"/>
            </a:xfrm>
            <a:prstGeom prst="rect">
              <a:avLst/>
            </a:prstGeom>
          </p:spPr>
          <p:txBody>
            <a:bodyPr wrap="square">
              <a:spAutoFit/>
            </a:bodyPr>
            <a:lstStyle/>
            <a:p>
              <a:r>
                <a:rPr lang="en-GB" sz="2000" b="1">
                  <a:latin typeface="Open Sans" panose="020B0606030504020204" pitchFamily="34" charset="0"/>
                  <a:ea typeface="Open Sans" panose="020B0606030504020204" pitchFamily="34" charset="0"/>
                  <a:cs typeface="Open Sans" panose="020B0606030504020204" pitchFamily="34" charset="0"/>
                </a:rPr>
                <a:t>Experienced Researchers and Reviewers:</a:t>
              </a:r>
              <a:endParaRPr lang="en-US" sz="2000" b="1">
                <a:latin typeface="Open Sans" panose="020B0606030504020204" pitchFamily="34" charset="0"/>
                <a:ea typeface="Open Sans" panose="020B0606030504020204" pitchFamily="34" charset="0"/>
                <a:cs typeface="Open Sans" panose="020B0606030504020204" pitchFamily="34" charset="0"/>
              </a:endParaRPr>
            </a:p>
          </p:txBody>
        </p:sp>
        <p:sp>
          <p:nvSpPr>
            <p:cNvPr id="63" name="Subtitle 2">
              <a:extLst>
                <a:ext uri="{FF2B5EF4-FFF2-40B4-BE49-F238E27FC236}">
                  <a16:creationId xmlns:a16="http://schemas.microsoft.com/office/drawing/2014/main" id="{648E9C4B-B588-C400-8D4C-250BC405EB5C}"/>
                </a:ext>
              </a:extLst>
            </p:cNvPr>
            <p:cNvSpPr txBox="1">
              <a:spLocks/>
            </p:cNvSpPr>
            <p:nvPr/>
          </p:nvSpPr>
          <p:spPr>
            <a:xfrm>
              <a:off x="546955" y="2410291"/>
              <a:ext cx="4367289" cy="425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5-step expert review process</a:t>
              </a:r>
            </a:p>
          </p:txBody>
        </p:sp>
      </p:grpSp>
      <p:grpSp>
        <p:nvGrpSpPr>
          <p:cNvPr id="64" name="Group 63">
            <a:extLst>
              <a:ext uri="{FF2B5EF4-FFF2-40B4-BE49-F238E27FC236}">
                <a16:creationId xmlns:a16="http://schemas.microsoft.com/office/drawing/2014/main" id="{064B9DD8-8E40-A1C8-BF77-74B9857958C5}"/>
              </a:ext>
            </a:extLst>
          </p:cNvPr>
          <p:cNvGrpSpPr/>
          <p:nvPr/>
        </p:nvGrpSpPr>
        <p:grpSpPr>
          <a:xfrm>
            <a:off x="6559345" y="1842935"/>
            <a:ext cx="5046997" cy="795312"/>
            <a:chOff x="546955" y="2040959"/>
            <a:chExt cx="5046997" cy="795312"/>
          </a:xfrm>
        </p:grpSpPr>
        <p:sp>
          <p:nvSpPr>
            <p:cNvPr id="65" name="Rectangle 64">
              <a:extLst>
                <a:ext uri="{FF2B5EF4-FFF2-40B4-BE49-F238E27FC236}">
                  <a16:creationId xmlns:a16="http://schemas.microsoft.com/office/drawing/2014/main" id="{71F78960-8D70-7478-E062-712606BF52AF}"/>
                </a:ext>
              </a:extLst>
            </p:cNvPr>
            <p:cNvSpPr/>
            <p:nvPr/>
          </p:nvSpPr>
          <p:spPr>
            <a:xfrm>
              <a:off x="546955" y="2040959"/>
              <a:ext cx="4174542" cy="369332"/>
            </a:xfrm>
            <a:prstGeom prst="rect">
              <a:avLst/>
            </a:prstGeom>
          </p:spPr>
          <p:txBody>
            <a:bodyPr wrap="square">
              <a:spAutoFit/>
            </a:bodyPr>
            <a:lstStyle/>
            <a:p>
              <a:r>
                <a:rPr lang="en-GB" b="1">
                  <a:latin typeface="Open Sans" panose="020B0606030504020204" pitchFamily="34" charset="0"/>
                  <a:ea typeface="Open Sans" panose="020B0606030504020204" pitchFamily="34" charset="0"/>
                  <a:cs typeface="Open Sans" panose="020B0606030504020204" pitchFamily="34" charset="0"/>
                </a:rPr>
                <a:t>Customized, Objective Product</a:t>
              </a: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66" name="Subtitle 2">
              <a:extLst>
                <a:ext uri="{FF2B5EF4-FFF2-40B4-BE49-F238E27FC236}">
                  <a16:creationId xmlns:a16="http://schemas.microsoft.com/office/drawing/2014/main" id="{F615EA8A-34E3-4276-E0B5-CE0C7FBE7311}"/>
                </a:ext>
              </a:extLst>
            </p:cNvPr>
            <p:cNvSpPr txBox="1">
              <a:spLocks/>
            </p:cNvSpPr>
            <p:nvPr/>
          </p:nvSpPr>
          <p:spPr>
            <a:xfrm>
              <a:off x="546955" y="2410291"/>
              <a:ext cx="5046997" cy="425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Customized to the client’s industry and product with an outsider’s unbiased analysis</a:t>
              </a:r>
            </a:p>
          </p:txBody>
        </p:sp>
      </p:grpSp>
      <p:grpSp>
        <p:nvGrpSpPr>
          <p:cNvPr id="67" name="Group 66">
            <a:extLst>
              <a:ext uri="{FF2B5EF4-FFF2-40B4-BE49-F238E27FC236}">
                <a16:creationId xmlns:a16="http://schemas.microsoft.com/office/drawing/2014/main" id="{3F65E198-22DD-68F1-BA1B-02850501105B}"/>
              </a:ext>
            </a:extLst>
          </p:cNvPr>
          <p:cNvGrpSpPr/>
          <p:nvPr/>
        </p:nvGrpSpPr>
        <p:grpSpPr>
          <a:xfrm>
            <a:off x="6564988" y="4595797"/>
            <a:ext cx="4367289" cy="795312"/>
            <a:chOff x="546955" y="2040959"/>
            <a:chExt cx="4367289" cy="795312"/>
          </a:xfrm>
        </p:grpSpPr>
        <p:sp>
          <p:nvSpPr>
            <p:cNvPr id="68" name="Rectangle 67">
              <a:extLst>
                <a:ext uri="{FF2B5EF4-FFF2-40B4-BE49-F238E27FC236}">
                  <a16:creationId xmlns:a16="http://schemas.microsoft.com/office/drawing/2014/main" id="{329873E2-5943-D2B5-35B7-5F0BA7F407F8}"/>
                </a:ext>
              </a:extLst>
            </p:cNvPr>
            <p:cNvSpPr/>
            <p:nvPr/>
          </p:nvSpPr>
          <p:spPr>
            <a:xfrm>
              <a:off x="546955" y="2040959"/>
              <a:ext cx="3518218" cy="400110"/>
            </a:xfrm>
            <a:prstGeom prst="rect">
              <a:avLst/>
            </a:prstGeom>
          </p:spPr>
          <p:txBody>
            <a:bodyPr wrap="square">
              <a:spAutoFit/>
            </a:bodyPr>
            <a:lstStyle/>
            <a:p>
              <a:r>
                <a:rPr lang="en-GB" sz="2000" b="1">
                  <a:latin typeface="Open Sans" panose="020B0606030504020204" pitchFamily="34" charset="0"/>
                  <a:ea typeface="Open Sans" panose="020B0606030504020204" pitchFamily="34" charset="0"/>
                  <a:cs typeface="Open Sans" panose="020B0606030504020204" pitchFamily="34" charset="0"/>
                </a:rPr>
                <a:t>Return on Investment:</a:t>
              </a:r>
              <a:endParaRPr lang="en-US" sz="2000" b="1">
                <a:latin typeface="Open Sans" panose="020B0606030504020204" pitchFamily="34" charset="0"/>
                <a:ea typeface="Open Sans" panose="020B0606030504020204" pitchFamily="34" charset="0"/>
                <a:cs typeface="Open Sans" panose="020B0606030504020204" pitchFamily="34" charset="0"/>
              </a:endParaRPr>
            </a:p>
          </p:txBody>
        </p:sp>
        <p:sp>
          <p:nvSpPr>
            <p:cNvPr id="69" name="Subtitle 2">
              <a:extLst>
                <a:ext uri="{FF2B5EF4-FFF2-40B4-BE49-F238E27FC236}">
                  <a16:creationId xmlns:a16="http://schemas.microsoft.com/office/drawing/2014/main" id="{909FF13E-6DD0-616B-CA4B-4B01969ADFFF}"/>
                </a:ext>
              </a:extLst>
            </p:cNvPr>
            <p:cNvSpPr txBox="1">
              <a:spLocks/>
            </p:cNvSpPr>
            <p:nvPr/>
          </p:nvSpPr>
          <p:spPr>
            <a:xfrm>
              <a:off x="546955" y="2410291"/>
              <a:ext cx="4367289" cy="425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Cost &lt; than 1 new partner</a:t>
              </a:r>
            </a:p>
          </p:txBody>
        </p:sp>
      </p:grpSp>
      <p:sp>
        <p:nvSpPr>
          <p:cNvPr id="70" name="Title 1">
            <a:extLst>
              <a:ext uri="{FF2B5EF4-FFF2-40B4-BE49-F238E27FC236}">
                <a16:creationId xmlns:a16="http://schemas.microsoft.com/office/drawing/2014/main" id="{C3B8E030-4D40-D073-50B4-5EB738D52A46}"/>
              </a:ext>
            </a:extLst>
          </p:cNvPr>
          <p:cNvSpPr txBox="1">
            <a:spLocks/>
          </p:cNvSpPr>
          <p:nvPr/>
        </p:nvSpPr>
        <p:spPr>
          <a:xfrm>
            <a:off x="479457" y="473503"/>
            <a:ext cx="6187201" cy="85393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63163"/>
                </a:solidFill>
                <a:latin typeface="Open Sans" panose="020B0606030504020204" pitchFamily="34" charset="0"/>
                <a:ea typeface="Open Sans" panose="020B0606030504020204" pitchFamily="34" charset="0"/>
                <a:cs typeface="Open Sans" panose="020B0606030504020204" pitchFamily="34" charset="0"/>
              </a:rPr>
              <a:t>RAISE Value to Companies</a:t>
            </a:r>
            <a:endParaRPr lang="en-US" sz="1200" b="1">
              <a:solidFill>
                <a:srgbClr val="06316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1" name="Picture 70">
            <a:extLst>
              <a:ext uri="{FF2B5EF4-FFF2-40B4-BE49-F238E27FC236}">
                <a16:creationId xmlns:a16="http://schemas.microsoft.com/office/drawing/2014/main" id="{AC21BEA1-7A0F-D31B-6C8E-FCC3D6401615}"/>
              </a:ext>
            </a:extLst>
          </p:cNvPr>
          <p:cNvPicPr>
            <a:picLocks noChangeAspect="1"/>
          </p:cNvPicPr>
          <p:nvPr/>
        </p:nvPicPr>
        <p:blipFill rotWithShape="1">
          <a:blip r:embed="rId3"/>
          <a:srcRect l="63562" r="20411"/>
          <a:stretch/>
        </p:blipFill>
        <p:spPr>
          <a:xfrm>
            <a:off x="672747" y="3014241"/>
            <a:ext cx="981512" cy="1047373"/>
          </a:xfrm>
          <a:prstGeom prst="rect">
            <a:avLst/>
          </a:prstGeom>
        </p:spPr>
      </p:pic>
      <p:grpSp>
        <p:nvGrpSpPr>
          <p:cNvPr id="72" name="Group 71">
            <a:extLst>
              <a:ext uri="{FF2B5EF4-FFF2-40B4-BE49-F238E27FC236}">
                <a16:creationId xmlns:a16="http://schemas.microsoft.com/office/drawing/2014/main" id="{853FAB24-9D00-AA9E-678D-AB3CEB3C43E0}"/>
              </a:ext>
            </a:extLst>
          </p:cNvPr>
          <p:cNvGrpSpPr/>
          <p:nvPr/>
        </p:nvGrpSpPr>
        <p:grpSpPr>
          <a:xfrm>
            <a:off x="1547774" y="3271761"/>
            <a:ext cx="4367289" cy="795312"/>
            <a:chOff x="546955" y="2040959"/>
            <a:chExt cx="4367289" cy="795312"/>
          </a:xfrm>
        </p:grpSpPr>
        <p:sp>
          <p:nvSpPr>
            <p:cNvPr id="73" name="Rectangle 72">
              <a:extLst>
                <a:ext uri="{FF2B5EF4-FFF2-40B4-BE49-F238E27FC236}">
                  <a16:creationId xmlns:a16="http://schemas.microsoft.com/office/drawing/2014/main" id="{02A85928-B522-9252-45D5-7C9CEFB912FA}"/>
                </a:ext>
              </a:extLst>
            </p:cNvPr>
            <p:cNvSpPr/>
            <p:nvPr/>
          </p:nvSpPr>
          <p:spPr>
            <a:xfrm>
              <a:off x="546955" y="2040959"/>
              <a:ext cx="3518218" cy="400110"/>
            </a:xfrm>
            <a:prstGeom prst="rect">
              <a:avLst/>
            </a:prstGeom>
          </p:spPr>
          <p:txBody>
            <a:bodyPr wrap="square">
              <a:spAutoFit/>
            </a:bodyPr>
            <a:lstStyle/>
            <a:p>
              <a:r>
                <a:rPr lang="en-GB" sz="2000" b="1">
                  <a:latin typeface="Open Sans" panose="020B0606030504020204" pitchFamily="34" charset="0"/>
                  <a:ea typeface="Open Sans" panose="020B0606030504020204" pitchFamily="34" charset="0"/>
                  <a:cs typeface="Open Sans" panose="020B0606030504020204" pitchFamily="34" charset="0"/>
                </a:rPr>
                <a:t>Time-Saving:</a:t>
              </a:r>
              <a:endParaRPr lang="en-US" sz="2000" b="1">
                <a:latin typeface="Open Sans" panose="020B0606030504020204" pitchFamily="34" charset="0"/>
                <a:ea typeface="Open Sans" panose="020B0606030504020204" pitchFamily="34" charset="0"/>
                <a:cs typeface="Open Sans" panose="020B0606030504020204" pitchFamily="34" charset="0"/>
              </a:endParaRPr>
            </a:p>
          </p:txBody>
        </p:sp>
        <p:sp>
          <p:nvSpPr>
            <p:cNvPr id="74" name="Subtitle 2">
              <a:extLst>
                <a:ext uri="{FF2B5EF4-FFF2-40B4-BE49-F238E27FC236}">
                  <a16:creationId xmlns:a16="http://schemas.microsoft.com/office/drawing/2014/main" id="{8525AE0B-809D-FBAA-9AD7-7AD74D2D8980}"/>
                </a:ext>
              </a:extLst>
            </p:cNvPr>
            <p:cNvSpPr txBox="1">
              <a:spLocks/>
            </p:cNvSpPr>
            <p:nvPr/>
          </p:nvSpPr>
          <p:spPr>
            <a:xfrm>
              <a:off x="546955" y="2410291"/>
              <a:ext cx="4367289" cy="425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Over 140 hours spent on 3 Country Reports</a:t>
              </a:r>
            </a:p>
          </p:txBody>
        </p:sp>
      </p:grpSp>
      <p:pic>
        <p:nvPicPr>
          <p:cNvPr id="75" name="Picture 74">
            <a:extLst>
              <a:ext uri="{FF2B5EF4-FFF2-40B4-BE49-F238E27FC236}">
                <a16:creationId xmlns:a16="http://schemas.microsoft.com/office/drawing/2014/main" id="{4270A6D0-6338-8C6E-BD7F-CF5E9F4B8833}"/>
              </a:ext>
            </a:extLst>
          </p:cNvPr>
          <p:cNvPicPr>
            <a:picLocks noChangeAspect="1"/>
          </p:cNvPicPr>
          <p:nvPr/>
        </p:nvPicPr>
        <p:blipFill rotWithShape="1">
          <a:blip r:embed="rId3"/>
          <a:srcRect l="87787" t="22651" r="4160" b="19622"/>
          <a:stretch/>
        </p:blipFill>
        <p:spPr>
          <a:xfrm>
            <a:off x="875869" y="2019284"/>
            <a:ext cx="493184" cy="604605"/>
          </a:xfrm>
          <a:prstGeom prst="rect">
            <a:avLst/>
          </a:prstGeom>
        </p:spPr>
      </p:pic>
    </p:spTree>
    <p:extLst>
      <p:ext uri="{BB962C8B-B14F-4D97-AF65-F5344CB8AC3E}">
        <p14:creationId xmlns:p14="http://schemas.microsoft.com/office/powerpoint/2010/main" val="557773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357EEF-FF20-E523-BE51-5BF007C24115}"/>
              </a:ext>
            </a:extLst>
          </p:cNvPr>
          <p:cNvSpPr/>
          <p:nvPr/>
        </p:nvSpPr>
        <p:spPr>
          <a:xfrm>
            <a:off x="0" y="0"/>
            <a:ext cx="12192000" cy="626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E0B8AFE-F0D2-6BE1-49D5-5F1A51FA34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5995" y="753187"/>
            <a:ext cx="2718741" cy="3429900"/>
          </a:xfrm>
          <a:prstGeom prst="rect">
            <a:avLst/>
          </a:prstGeom>
        </p:spPr>
      </p:pic>
      <p:pic>
        <p:nvPicPr>
          <p:cNvPr id="27" name="Picture 26">
            <a:extLst>
              <a:ext uri="{FF2B5EF4-FFF2-40B4-BE49-F238E27FC236}">
                <a16:creationId xmlns:a16="http://schemas.microsoft.com/office/drawing/2014/main" id="{4F220DC9-3705-A87E-DA77-27D861C6996E}"/>
              </a:ext>
            </a:extLst>
          </p:cNvPr>
          <p:cNvPicPr>
            <a:picLocks noChangeAspect="1"/>
          </p:cNvPicPr>
          <p:nvPr/>
        </p:nvPicPr>
        <p:blipFill>
          <a:blip r:embed="rId3"/>
          <a:stretch>
            <a:fillRect/>
          </a:stretch>
        </p:blipFill>
        <p:spPr>
          <a:xfrm>
            <a:off x="9334207" y="1021131"/>
            <a:ext cx="1865538" cy="2676376"/>
          </a:xfrm>
          <a:prstGeom prst="rect">
            <a:avLst/>
          </a:prstGeom>
        </p:spPr>
      </p:pic>
      <p:pic>
        <p:nvPicPr>
          <p:cNvPr id="16" name="Picture 15">
            <a:extLst>
              <a:ext uri="{FF2B5EF4-FFF2-40B4-BE49-F238E27FC236}">
                <a16:creationId xmlns:a16="http://schemas.microsoft.com/office/drawing/2014/main" id="{DFA76CE5-E0BF-89CA-3608-62AA3DAA19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8079" y="2265006"/>
            <a:ext cx="5716220" cy="3547028"/>
          </a:xfrm>
          <a:prstGeom prst="rect">
            <a:avLst/>
          </a:prstGeom>
        </p:spPr>
      </p:pic>
      <p:pic>
        <p:nvPicPr>
          <p:cNvPr id="18" name="Picture 17">
            <a:extLst>
              <a:ext uri="{FF2B5EF4-FFF2-40B4-BE49-F238E27FC236}">
                <a16:creationId xmlns:a16="http://schemas.microsoft.com/office/drawing/2014/main" id="{FDB37B26-E807-5296-4D94-4EC45DBF85CB}"/>
              </a:ext>
            </a:extLst>
          </p:cNvPr>
          <p:cNvPicPr>
            <a:picLocks noChangeAspect="1"/>
          </p:cNvPicPr>
          <p:nvPr/>
        </p:nvPicPr>
        <p:blipFill rotWithShape="1">
          <a:blip r:embed="rId5">
            <a:extLst>
              <a:ext uri="{28A0092B-C50C-407E-A947-70E740481C1C}">
                <a14:useLocalDpi xmlns:a14="http://schemas.microsoft.com/office/drawing/2010/main" val="0"/>
              </a:ext>
            </a:extLst>
          </a:blip>
          <a:srcRect t="6091" b="5116"/>
          <a:stretch/>
        </p:blipFill>
        <p:spPr>
          <a:xfrm>
            <a:off x="5459767" y="2601158"/>
            <a:ext cx="4213434" cy="2707690"/>
          </a:xfrm>
          <a:prstGeom prst="rect">
            <a:avLst/>
          </a:prstGeom>
        </p:spPr>
      </p:pic>
      <p:sp>
        <p:nvSpPr>
          <p:cNvPr id="19" name="Rectangle 18">
            <a:extLst>
              <a:ext uri="{FF2B5EF4-FFF2-40B4-BE49-F238E27FC236}">
                <a16:creationId xmlns:a16="http://schemas.microsoft.com/office/drawing/2014/main" id="{0C1EDBFF-A8B5-630D-9EF6-7BFF87ABBA4B}"/>
              </a:ext>
            </a:extLst>
          </p:cNvPr>
          <p:cNvSpPr/>
          <p:nvPr/>
        </p:nvSpPr>
        <p:spPr>
          <a:xfrm>
            <a:off x="0" y="6271583"/>
            <a:ext cx="12200906"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51EF6D-9994-E787-2CAB-BB39809B2B47}"/>
              </a:ext>
            </a:extLst>
          </p:cNvPr>
          <p:cNvSpPr txBox="1"/>
          <p:nvPr/>
        </p:nvSpPr>
        <p:spPr>
          <a:xfrm>
            <a:off x="233503" y="6433986"/>
            <a:ext cx="3908213" cy="261610"/>
          </a:xfrm>
          <a:prstGeom prst="rect">
            <a:avLst/>
          </a:prstGeom>
          <a:noFill/>
        </p:spPr>
        <p:txBody>
          <a:bodyPr wrap="square" rtlCol="0">
            <a:spAutoFit/>
          </a:bodyPr>
          <a:lstStyle/>
          <a:p>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U.S. COMMERCIAL SERVICE </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The Rural Export Center</a:t>
            </a:r>
          </a:p>
        </p:txBody>
      </p:sp>
      <p:sp>
        <p:nvSpPr>
          <p:cNvPr id="21" name="TextBox 20">
            <a:extLst>
              <a:ext uri="{FF2B5EF4-FFF2-40B4-BE49-F238E27FC236}">
                <a16:creationId xmlns:a16="http://schemas.microsoft.com/office/drawing/2014/main" id="{B0240AC3-D127-07A1-8C38-F51494ADBE24}"/>
              </a:ext>
            </a:extLst>
          </p:cNvPr>
          <p:cNvSpPr txBox="1"/>
          <p:nvPr/>
        </p:nvSpPr>
        <p:spPr>
          <a:xfrm>
            <a:off x="8915995" y="6433986"/>
            <a:ext cx="3060314" cy="253916"/>
          </a:xfrm>
          <a:prstGeom prst="rect">
            <a:avLst/>
          </a:prstGeom>
          <a:noFill/>
        </p:spPr>
        <p:txBody>
          <a:bodyPr wrap="square" rtlCol="0">
            <a:spAutoFit/>
          </a:bodyPr>
          <a:lstStyle/>
          <a:p>
            <a:pPr algn="r"/>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trade.gov/</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rural-export-center</a:t>
            </a:r>
          </a:p>
        </p:txBody>
      </p:sp>
      <p:pic>
        <p:nvPicPr>
          <p:cNvPr id="28" name="Picture 27">
            <a:extLst>
              <a:ext uri="{FF2B5EF4-FFF2-40B4-BE49-F238E27FC236}">
                <a16:creationId xmlns:a16="http://schemas.microsoft.com/office/drawing/2014/main" id="{FE44BB99-A7AF-1437-DCE3-14CB498215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3617" y="2876437"/>
            <a:ext cx="1865538" cy="3089798"/>
          </a:xfrm>
          <a:prstGeom prst="rect">
            <a:avLst/>
          </a:prstGeom>
        </p:spPr>
      </p:pic>
      <p:pic>
        <p:nvPicPr>
          <p:cNvPr id="29" name="Picture 28">
            <a:extLst>
              <a:ext uri="{FF2B5EF4-FFF2-40B4-BE49-F238E27FC236}">
                <a16:creationId xmlns:a16="http://schemas.microsoft.com/office/drawing/2014/main" id="{F2F8F4E8-CF14-E66B-842E-EF2B8EDE669B}"/>
              </a:ext>
            </a:extLst>
          </p:cNvPr>
          <p:cNvPicPr>
            <a:picLocks noChangeAspect="1"/>
          </p:cNvPicPr>
          <p:nvPr/>
        </p:nvPicPr>
        <p:blipFill>
          <a:blip r:embed="rId7"/>
          <a:stretch>
            <a:fillRect/>
          </a:stretch>
        </p:blipFill>
        <p:spPr>
          <a:xfrm>
            <a:off x="10483744" y="3118321"/>
            <a:ext cx="1212294" cy="2454337"/>
          </a:xfrm>
          <a:prstGeom prst="rect">
            <a:avLst/>
          </a:prstGeom>
        </p:spPr>
      </p:pic>
      <p:sp>
        <p:nvSpPr>
          <p:cNvPr id="30" name="TextBox 29">
            <a:extLst>
              <a:ext uri="{FF2B5EF4-FFF2-40B4-BE49-F238E27FC236}">
                <a16:creationId xmlns:a16="http://schemas.microsoft.com/office/drawing/2014/main" id="{767127D1-B754-364C-DCE0-528D3EFB3856}"/>
              </a:ext>
            </a:extLst>
          </p:cNvPr>
          <p:cNvSpPr txBox="1"/>
          <p:nvPr/>
        </p:nvSpPr>
        <p:spPr>
          <a:xfrm>
            <a:off x="250573" y="310084"/>
            <a:ext cx="10509111" cy="630942"/>
          </a:xfrm>
          <a:prstGeom prst="rect">
            <a:avLst/>
          </a:prstGeom>
          <a:noFill/>
        </p:spPr>
        <p:txBody>
          <a:bodyPr wrap="square">
            <a:spAutoFit/>
          </a:bodyPr>
          <a:lstStyle/>
          <a:p>
            <a:r>
              <a:rPr lang="en-US" sz="3500" b="1" i="0">
                <a:solidFill>
                  <a:srgbClr val="063163"/>
                </a:solidFill>
                <a:effectLst/>
                <a:latin typeface="Open Sans" panose="020B0606030504020204" pitchFamily="34" charset="0"/>
                <a:ea typeface="Open Sans" panose="020B0606030504020204" pitchFamily="34" charset="0"/>
                <a:cs typeface="Open Sans" panose="020B0606030504020204" pitchFamily="34" charset="0"/>
              </a:rPr>
              <a:t>Website Globalization Review</a:t>
            </a:r>
            <a:endParaRPr lang="en-US" sz="3500" b="1">
              <a:solidFill>
                <a:srgbClr val="0631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5570C461-1AE0-164B-42CB-1A958A4F0535}"/>
              </a:ext>
            </a:extLst>
          </p:cNvPr>
          <p:cNvSpPr txBox="1"/>
          <p:nvPr/>
        </p:nvSpPr>
        <p:spPr>
          <a:xfrm>
            <a:off x="305109" y="2359319"/>
            <a:ext cx="4975122" cy="2308324"/>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The analysis focuses on:</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Backend Issues</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Internationalization</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Digital Strategy</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b="1">
                <a:latin typeface="Open Sans" panose="020B0606030504020204" pitchFamily="34" charset="0"/>
                <a:ea typeface="Open Sans" panose="020B0606030504020204" pitchFamily="34" charset="0"/>
                <a:cs typeface="Open Sans" panose="020B0606030504020204" pitchFamily="34" charset="0"/>
              </a:rPr>
              <a:t>3 Reports in 1! </a:t>
            </a:r>
          </a:p>
          <a:p>
            <a:r>
              <a:rPr lang="en-US">
                <a:latin typeface="Open Sans" panose="020B0606030504020204" pitchFamily="34" charset="0"/>
                <a:ea typeface="Open Sans" panose="020B0606030504020204" pitchFamily="34" charset="0"/>
                <a:cs typeface="Open Sans" panose="020B0606030504020204" pitchFamily="34" charset="0"/>
              </a:rPr>
              <a:t>1 Globalization Analysis</a:t>
            </a:r>
          </a:p>
          <a:p>
            <a:r>
              <a:rPr lang="en-US">
                <a:latin typeface="Open Sans" panose="020B0606030504020204" pitchFamily="34" charset="0"/>
                <a:ea typeface="Open Sans" panose="020B0606030504020204" pitchFamily="34" charset="0"/>
                <a:cs typeface="Open Sans" panose="020B0606030504020204" pitchFamily="34" charset="0"/>
              </a:rPr>
              <a:t>2 Crawler Reports</a:t>
            </a:r>
          </a:p>
        </p:txBody>
      </p:sp>
      <p:sp>
        <p:nvSpPr>
          <p:cNvPr id="32" name="Freeform 13">
            <a:extLst>
              <a:ext uri="{FF2B5EF4-FFF2-40B4-BE49-F238E27FC236}">
                <a16:creationId xmlns:a16="http://schemas.microsoft.com/office/drawing/2014/main" id="{D30C8E7B-6051-AF43-601B-4CF9315E6F19}"/>
              </a:ext>
            </a:extLst>
          </p:cNvPr>
          <p:cNvSpPr>
            <a:spLocks/>
          </p:cNvSpPr>
          <p:nvPr/>
        </p:nvSpPr>
        <p:spPr bwMode="auto">
          <a:xfrm>
            <a:off x="2354405" y="5163860"/>
            <a:ext cx="1275631" cy="378680"/>
          </a:xfrm>
          <a:custGeom>
            <a:avLst/>
            <a:gdLst>
              <a:gd name="T0" fmla="*/ 429 w 429"/>
              <a:gd name="T1" fmla="*/ 64 h 127"/>
              <a:gd name="T2" fmla="*/ 365 w 429"/>
              <a:gd name="T3" fmla="*/ 127 h 127"/>
              <a:gd name="T4" fmla="*/ 64 w 429"/>
              <a:gd name="T5" fmla="*/ 127 h 127"/>
              <a:gd name="T6" fmla="*/ 0 w 429"/>
              <a:gd name="T7" fmla="*/ 64 h 127"/>
              <a:gd name="T8" fmla="*/ 0 w 429"/>
              <a:gd name="T9" fmla="*/ 64 h 127"/>
              <a:gd name="T10" fmla="*/ 64 w 429"/>
              <a:gd name="T11" fmla="*/ 0 h 127"/>
              <a:gd name="T12" fmla="*/ 365 w 429"/>
              <a:gd name="T13" fmla="*/ 0 h 127"/>
              <a:gd name="T14" fmla="*/ 429 w 429"/>
              <a:gd name="T15" fmla="*/ 64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127">
                <a:moveTo>
                  <a:pt x="429" y="64"/>
                </a:moveTo>
                <a:cubicBezTo>
                  <a:pt x="429" y="99"/>
                  <a:pt x="400" y="127"/>
                  <a:pt x="365" y="127"/>
                </a:cubicBezTo>
                <a:cubicBezTo>
                  <a:pt x="64" y="127"/>
                  <a:pt x="64" y="127"/>
                  <a:pt x="64" y="127"/>
                </a:cubicBezTo>
                <a:cubicBezTo>
                  <a:pt x="29" y="127"/>
                  <a:pt x="0" y="99"/>
                  <a:pt x="0" y="64"/>
                </a:cubicBezTo>
                <a:cubicBezTo>
                  <a:pt x="0" y="64"/>
                  <a:pt x="0" y="64"/>
                  <a:pt x="0" y="64"/>
                </a:cubicBezTo>
                <a:cubicBezTo>
                  <a:pt x="0" y="29"/>
                  <a:pt x="29" y="0"/>
                  <a:pt x="64" y="0"/>
                </a:cubicBezTo>
                <a:cubicBezTo>
                  <a:pt x="365" y="0"/>
                  <a:pt x="365" y="0"/>
                  <a:pt x="365" y="0"/>
                </a:cubicBezTo>
                <a:cubicBezTo>
                  <a:pt x="400" y="0"/>
                  <a:pt x="429" y="29"/>
                  <a:pt x="429" y="64"/>
                </a:cubicBezTo>
                <a:close/>
              </a:path>
            </a:pathLst>
          </a:custGeom>
          <a:solidFill>
            <a:srgbClr val="063163"/>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TextBox 32">
            <a:extLst>
              <a:ext uri="{FF2B5EF4-FFF2-40B4-BE49-F238E27FC236}">
                <a16:creationId xmlns:a16="http://schemas.microsoft.com/office/drawing/2014/main" id="{1C2B910A-4402-D0D9-EE17-0EE775171023}"/>
              </a:ext>
            </a:extLst>
          </p:cNvPr>
          <p:cNvSpPr txBox="1"/>
          <p:nvPr/>
        </p:nvSpPr>
        <p:spPr>
          <a:xfrm>
            <a:off x="2628979" y="5157504"/>
            <a:ext cx="726481" cy="369332"/>
          </a:xfrm>
          <a:prstGeom prst="rect">
            <a:avLst/>
          </a:prstGeom>
          <a:noFill/>
        </p:spPr>
        <p:txBody>
          <a:bodyPr wrap="none" rtlCol="0">
            <a:spAutoFit/>
          </a:bodyPr>
          <a:lstStyle/>
          <a:p>
            <a:pPr algn="ctr"/>
            <a:r>
              <a:rPr lang="en-US" b="1">
                <a:solidFill>
                  <a:schemeClr val="bg1"/>
                </a:solidFill>
                <a:latin typeface="Raleway" panose="020B0503030101060003" pitchFamily="34" charset="0"/>
              </a:rPr>
              <a:t>$100</a:t>
            </a:r>
          </a:p>
        </p:txBody>
      </p:sp>
      <p:sp>
        <p:nvSpPr>
          <p:cNvPr id="34" name="TextBox 33">
            <a:extLst>
              <a:ext uri="{FF2B5EF4-FFF2-40B4-BE49-F238E27FC236}">
                <a16:creationId xmlns:a16="http://schemas.microsoft.com/office/drawing/2014/main" id="{70E9E63F-69EF-035F-A084-C6F1F95021F3}"/>
              </a:ext>
            </a:extLst>
          </p:cNvPr>
          <p:cNvSpPr txBox="1"/>
          <p:nvPr/>
        </p:nvSpPr>
        <p:spPr>
          <a:xfrm>
            <a:off x="233503" y="1315460"/>
            <a:ext cx="7565586" cy="646331"/>
          </a:xfrm>
          <a:prstGeom prst="rect">
            <a:avLst/>
          </a:prstGeom>
          <a:noFill/>
        </p:spPr>
        <p:txBody>
          <a:bodyPr wrap="squar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Are you attracting international inquiries that lead to business?</a:t>
            </a:r>
          </a:p>
          <a:p>
            <a:r>
              <a:rPr lang="en-US">
                <a:latin typeface="Open Sans" panose="020B0606030504020204" pitchFamily="34" charset="0"/>
                <a:ea typeface="Open Sans" panose="020B0606030504020204" pitchFamily="34" charset="0"/>
                <a:cs typeface="Open Sans" panose="020B0606030504020204" pitchFamily="34" charset="0"/>
              </a:rPr>
              <a:t>Is your website responsive and welcoming to international visitors?</a:t>
            </a:r>
          </a:p>
        </p:txBody>
      </p:sp>
      <p:sp>
        <p:nvSpPr>
          <p:cNvPr id="36" name="Freeform 231">
            <a:extLst>
              <a:ext uri="{FF2B5EF4-FFF2-40B4-BE49-F238E27FC236}">
                <a16:creationId xmlns:a16="http://schemas.microsoft.com/office/drawing/2014/main" id="{FDDCB05B-B01D-42F5-B37A-039834EDC090}"/>
              </a:ext>
            </a:extLst>
          </p:cNvPr>
          <p:cNvSpPr>
            <a:spLocks noEditPoints="1"/>
          </p:cNvSpPr>
          <p:nvPr/>
        </p:nvSpPr>
        <p:spPr bwMode="auto">
          <a:xfrm>
            <a:off x="10637958" y="5809708"/>
            <a:ext cx="190500" cy="183356"/>
          </a:xfrm>
          <a:custGeom>
            <a:avLst/>
            <a:gdLst>
              <a:gd name="T0" fmla="*/ 2 w 160"/>
              <a:gd name="T1" fmla="*/ 154 h 154"/>
              <a:gd name="T2" fmla="*/ 43 w 160"/>
              <a:gd name="T3" fmla="*/ 154 h 154"/>
              <a:gd name="T4" fmla="*/ 43 w 160"/>
              <a:gd name="T5" fmla="*/ 47 h 154"/>
              <a:gd name="T6" fmla="*/ 2 w 160"/>
              <a:gd name="T7" fmla="*/ 47 h 154"/>
              <a:gd name="T8" fmla="*/ 2 w 160"/>
              <a:gd name="T9" fmla="*/ 154 h 154"/>
              <a:gd name="T10" fmla="*/ 10 w 160"/>
              <a:gd name="T11" fmla="*/ 55 h 154"/>
              <a:gd name="T12" fmla="*/ 35 w 160"/>
              <a:gd name="T13" fmla="*/ 55 h 154"/>
              <a:gd name="T14" fmla="*/ 35 w 160"/>
              <a:gd name="T15" fmla="*/ 146 h 154"/>
              <a:gd name="T16" fmla="*/ 10 w 160"/>
              <a:gd name="T17" fmla="*/ 146 h 154"/>
              <a:gd name="T18" fmla="*/ 10 w 160"/>
              <a:gd name="T19" fmla="*/ 55 h 154"/>
              <a:gd name="T20" fmla="*/ 23 w 160"/>
              <a:gd name="T21" fmla="*/ 0 h 154"/>
              <a:gd name="T22" fmla="*/ 0 w 160"/>
              <a:gd name="T23" fmla="*/ 22 h 154"/>
              <a:gd name="T24" fmla="*/ 22 w 160"/>
              <a:gd name="T25" fmla="*/ 44 h 154"/>
              <a:gd name="T26" fmla="*/ 23 w 160"/>
              <a:gd name="T27" fmla="*/ 44 h 154"/>
              <a:gd name="T28" fmla="*/ 45 w 160"/>
              <a:gd name="T29" fmla="*/ 22 h 154"/>
              <a:gd name="T30" fmla="*/ 23 w 160"/>
              <a:gd name="T31" fmla="*/ 0 h 154"/>
              <a:gd name="T32" fmla="*/ 23 w 160"/>
              <a:gd name="T33" fmla="*/ 36 h 154"/>
              <a:gd name="T34" fmla="*/ 22 w 160"/>
              <a:gd name="T35" fmla="*/ 36 h 154"/>
              <a:gd name="T36" fmla="*/ 8 w 160"/>
              <a:gd name="T37" fmla="*/ 22 h 154"/>
              <a:gd name="T38" fmla="*/ 23 w 160"/>
              <a:gd name="T39" fmla="*/ 7 h 154"/>
              <a:gd name="T40" fmla="*/ 38 w 160"/>
              <a:gd name="T41" fmla="*/ 22 h 154"/>
              <a:gd name="T42" fmla="*/ 23 w 160"/>
              <a:gd name="T43" fmla="*/ 36 h 154"/>
              <a:gd name="T44" fmla="*/ 118 w 160"/>
              <a:gd name="T45" fmla="*/ 45 h 154"/>
              <a:gd name="T46" fmla="*/ 92 w 160"/>
              <a:gd name="T47" fmla="*/ 55 h 154"/>
              <a:gd name="T48" fmla="*/ 92 w 160"/>
              <a:gd name="T49" fmla="*/ 47 h 154"/>
              <a:gd name="T50" fmla="*/ 51 w 160"/>
              <a:gd name="T51" fmla="*/ 47 h 154"/>
              <a:gd name="T52" fmla="*/ 52 w 160"/>
              <a:gd name="T53" fmla="*/ 51 h 154"/>
              <a:gd name="T54" fmla="*/ 52 w 160"/>
              <a:gd name="T55" fmla="*/ 150 h 154"/>
              <a:gd name="T56" fmla="*/ 52 w 160"/>
              <a:gd name="T57" fmla="*/ 154 h 154"/>
              <a:gd name="T58" fmla="*/ 92 w 160"/>
              <a:gd name="T59" fmla="*/ 154 h 154"/>
              <a:gd name="T60" fmla="*/ 92 w 160"/>
              <a:gd name="T61" fmla="*/ 95 h 154"/>
              <a:gd name="T62" fmla="*/ 93 w 160"/>
              <a:gd name="T63" fmla="*/ 88 h 154"/>
              <a:gd name="T64" fmla="*/ 107 w 160"/>
              <a:gd name="T65" fmla="*/ 78 h 154"/>
              <a:gd name="T66" fmla="*/ 120 w 160"/>
              <a:gd name="T67" fmla="*/ 97 h 154"/>
              <a:gd name="T68" fmla="*/ 120 w 160"/>
              <a:gd name="T69" fmla="*/ 154 h 154"/>
              <a:gd name="T70" fmla="*/ 160 w 160"/>
              <a:gd name="T71" fmla="*/ 154 h 154"/>
              <a:gd name="T72" fmla="*/ 160 w 160"/>
              <a:gd name="T73" fmla="*/ 93 h 154"/>
              <a:gd name="T74" fmla="*/ 118 w 160"/>
              <a:gd name="T75" fmla="*/ 45 h 154"/>
              <a:gd name="T76" fmla="*/ 153 w 160"/>
              <a:gd name="T77" fmla="*/ 146 h 154"/>
              <a:gd name="T78" fmla="*/ 127 w 160"/>
              <a:gd name="T79" fmla="*/ 146 h 154"/>
              <a:gd name="T80" fmla="*/ 127 w 160"/>
              <a:gd name="T81" fmla="*/ 97 h 154"/>
              <a:gd name="T82" fmla="*/ 107 w 160"/>
              <a:gd name="T83" fmla="*/ 71 h 154"/>
              <a:gd name="T84" fmla="*/ 86 w 160"/>
              <a:gd name="T85" fmla="*/ 85 h 154"/>
              <a:gd name="T86" fmla="*/ 85 w 160"/>
              <a:gd name="T87" fmla="*/ 95 h 154"/>
              <a:gd name="T88" fmla="*/ 85 w 160"/>
              <a:gd name="T89" fmla="*/ 146 h 154"/>
              <a:gd name="T90" fmla="*/ 59 w 160"/>
              <a:gd name="T91" fmla="*/ 146 h 154"/>
              <a:gd name="T92" fmla="*/ 59 w 160"/>
              <a:gd name="T93" fmla="*/ 55 h 154"/>
              <a:gd name="T94" fmla="*/ 85 w 160"/>
              <a:gd name="T95" fmla="*/ 55 h 154"/>
              <a:gd name="T96" fmla="*/ 85 w 160"/>
              <a:gd name="T97" fmla="*/ 77 h 154"/>
              <a:gd name="T98" fmla="*/ 92 w 160"/>
              <a:gd name="T99" fmla="*/ 67 h 154"/>
              <a:gd name="T100" fmla="*/ 118 w 160"/>
              <a:gd name="T101" fmla="*/ 52 h 154"/>
              <a:gd name="T102" fmla="*/ 153 w 160"/>
              <a:gd name="T103" fmla="*/ 93 h 154"/>
              <a:gd name="T104" fmla="*/ 153 w 160"/>
              <a:gd name="T105"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0" h="154">
                <a:moveTo>
                  <a:pt x="2" y="154"/>
                </a:moveTo>
                <a:cubicBezTo>
                  <a:pt x="43" y="154"/>
                  <a:pt x="43" y="154"/>
                  <a:pt x="43" y="154"/>
                </a:cubicBezTo>
                <a:cubicBezTo>
                  <a:pt x="43" y="47"/>
                  <a:pt x="43" y="47"/>
                  <a:pt x="43" y="47"/>
                </a:cubicBezTo>
                <a:cubicBezTo>
                  <a:pt x="2" y="47"/>
                  <a:pt x="2" y="47"/>
                  <a:pt x="2" y="47"/>
                </a:cubicBezTo>
                <a:lnTo>
                  <a:pt x="2" y="154"/>
                </a:lnTo>
                <a:close/>
                <a:moveTo>
                  <a:pt x="10" y="55"/>
                </a:moveTo>
                <a:cubicBezTo>
                  <a:pt x="35" y="55"/>
                  <a:pt x="35" y="55"/>
                  <a:pt x="35" y="55"/>
                </a:cubicBezTo>
                <a:cubicBezTo>
                  <a:pt x="35" y="146"/>
                  <a:pt x="35" y="146"/>
                  <a:pt x="35" y="146"/>
                </a:cubicBezTo>
                <a:cubicBezTo>
                  <a:pt x="10" y="146"/>
                  <a:pt x="10" y="146"/>
                  <a:pt x="10" y="146"/>
                </a:cubicBezTo>
                <a:lnTo>
                  <a:pt x="10" y="55"/>
                </a:lnTo>
                <a:close/>
                <a:moveTo>
                  <a:pt x="23" y="0"/>
                </a:moveTo>
                <a:cubicBezTo>
                  <a:pt x="10" y="0"/>
                  <a:pt x="0" y="9"/>
                  <a:pt x="0" y="22"/>
                </a:cubicBezTo>
                <a:cubicBezTo>
                  <a:pt x="0" y="34"/>
                  <a:pt x="10" y="44"/>
                  <a:pt x="22" y="44"/>
                </a:cubicBezTo>
                <a:cubicBezTo>
                  <a:pt x="23" y="44"/>
                  <a:pt x="23" y="44"/>
                  <a:pt x="23" y="44"/>
                </a:cubicBezTo>
                <a:cubicBezTo>
                  <a:pt x="36" y="44"/>
                  <a:pt x="45" y="34"/>
                  <a:pt x="45" y="22"/>
                </a:cubicBezTo>
                <a:cubicBezTo>
                  <a:pt x="45" y="9"/>
                  <a:pt x="36" y="0"/>
                  <a:pt x="23" y="0"/>
                </a:cubicBezTo>
                <a:close/>
                <a:moveTo>
                  <a:pt x="23" y="36"/>
                </a:moveTo>
                <a:cubicBezTo>
                  <a:pt x="22" y="36"/>
                  <a:pt x="22" y="36"/>
                  <a:pt x="22" y="36"/>
                </a:cubicBezTo>
                <a:cubicBezTo>
                  <a:pt x="14" y="36"/>
                  <a:pt x="8" y="30"/>
                  <a:pt x="8" y="22"/>
                </a:cubicBezTo>
                <a:cubicBezTo>
                  <a:pt x="8" y="13"/>
                  <a:pt x="14" y="7"/>
                  <a:pt x="23" y="7"/>
                </a:cubicBezTo>
                <a:cubicBezTo>
                  <a:pt x="32" y="7"/>
                  <a:pt x="37" y="13"/>
                  <a:pt x="38" y="22"/>
                </a:cubicBezTo>
                <a:cubicBezTo>
                  <a:pt x="38" y="30"/>
                  <a:pt x="32" y="36"/>
                  <a:pt x="23" y="36"/>
                </a:cubicBezTo>
                <a:close/>
                <a:moveTo>
                  <a:pt x="118" y="45"/>
                </a:moveTo>
                <a:cubicBezTo>
                  <a:pt x="106" y="45"/>
                  <a:pt x="98" y="49"/>
                  <a:pt x="92" y="55"/>
                </a:cubicBezTo>
                <a:cubicBezTo>
                  <a:pt x="92" y="47"/>
                  <a:pt x="92" y="47"/>
                  <a:pt x="92" y="47"/>
                </a:cubicBezTo>
                <a:cubicBezTo>
                  <a:pt x="51" y="47"/>
                  <a:pt x="51" y="47"/>
                  <a:pt x="51" y="47"/>
                </a:cubicBezTo>
                <a:cubicBezTo>
                  <a:pt x="52" y="51"/>
                  <a:pt x="52" y="51"/>
                  <a:pt x="52" y="51"/>
                </a:cubicBezTo>
                <a:cubicBezTo>
                  <a:pt x="52" y="60"/>
                  <a:pt x="52" y="149"/>
                  <a:pt x="52" y="150"/>
                </a:cubicBezTo>
                <a:cubicBezTo>
                  <a:pt x="52" y="154"/>
                  <a:pt x="52" y="154"/>
                  <a:pt x="52" y="154"/>
                </a:cubicBezTo>
                <a:cubicBezTo>
                  <a:pt x="92" y="154"/>
                  <a:pt x="92" y="154"/>
                  <a:pt x="92" y="154"/>
                </a:cubicBezTo>
                <a:cubicBezTo>
                  <a:pt x="92" y="95"/>
                  <a:pt x="92" y="95"/>
                  <a:pt x="92" y="95"/>
                </a:cubicBezTo>
                <a:cubicBezTo>
                  <a:pt x="92" y="91"/>
                  <a:pt x="93" y="89"/>
                  <a:pt x="93" y="88"/>
                </a:cubicBezTo>
                <a:cubicBezTo>
                  <a:pt x="94" y="85"/>
                  <a:pt x="98" y="78"/>
                  <a:pt x="107" y="78"/>
                </a:cubicBezTo>
                <a:cubicBezTo>
                  <a:pt x="110" y="78"/>
                  <a:pt x="120" y="78"/>
                  <a:pt x="120" y="97"/>
                </a:cubicBezTo>
                <a:cubicBezTo>
                  <a:pt x="120" y="154"/>
                  <a:pt x="120" y="154"/>
                  <a:pt x="120" y="154"/>
                </a:cubicBezTo>
                <a:cubicBezTo>
                  <a:pt x="160" y="154"/>
                  <a:pt x="160" y="154"/>
                  <a:pt x="160" y="154"/>
                </a:cubicBezTo>
                <a:cubicBezTo>
                  <a:pt x="160" y="93"/>
                  <a:pt x="160" y="93"/>
                  <a:pt x="160" y="93"/>
                </a:cubicBezTo>
                <a:cubicBezTo>
                  <a:pt x="160" y="63"/>
                  <a:pt x="145" y="45"/>
                  <a:pt x="118" y="45"/>
                </a:cubicBezTo>
                <a:close/>
                <a:moveTo>
                  <a:pt x="153" y="146"/>
                </a:moveTo>
                <a:cubicBezTo>
                  <a:pt x="127" y="146"/>
                  <a:pt x="127" y="146"/>
                  <a:pt x="127" y="146"/>
                </a:cubicBezTo>
                <a:cubicBezTo>
                  <a:pt x="127" y="97"/>
                  <a:pt x="127" y="97"/>
                  <a:pt x="127" y="97"/>
                </a:cubicBezTo>
                <a:cubicBezTo>
                  <a:pt x="127" y="74"/>
                  <a:pt x="114" y="71"/>
                  <a:pt x="107" y="71"/>
                </a:cubicBezTo>
                <a:cubicBezTo>
                  <a:pt x="97" y="71"/>
                  <a:pt x="90" y="76"/>
                  <a:pt x="86" y="85"/>
                </a:cubicBezTo>
                <a:cubicBezTo>
                  <a:pt x="85" y="87"/>
                  <a:pt x="85" y="90"/>
                  <a:pt x="85" y="95"/>
                </a:cubicBezTo>
                <a:cubicBezTo>
                  <a:pt x="85" y="146"/>
                  <a:pt x="85" y="146"/>
                  <a:pt x="85" y="146"/>
                </a:cubicBezTo>
                <a:cubicBezTo>
                  <a:pt x="59" y="146"/>
                  <a:pt x="59" y="146"/>
                  <a:pt x="59" y="146"/>
                </a:cubicBezTo>
                <a:cubicBezTo>
                  <a:pt x="59" y="131"/>
                  <a:pt x="59" y="72"/>
                  <a:pt x="59" y="55"/>
                </a:cubicBezTo>
                <a:cubicBezTo>
                  <a:pt x="85" y="55"/>
                  <a:pt x="85" y="55"/>
                  <a:pt x="85" y="55"/>
                </a:cubicBezTo>
                <a:cubicBezTo>
                  <a:pt x="85" y="77"/>
                  <a:pt x="85" y="77"/>
                  <a:pt x="85" y="77"/>
                </a:cubicBezTo>
                <a:cubicBezTo>
                  <a:pt x="92" y="67"/>
                  <a:pt x="92" y="67"/>
                  <a:pt x="92" y="67"/>
                </a:cubicBezTo>
                <a:cubicBezTo>
                  <a:pt x="96" y="60"/>
                  <a:pt x="103" y="52"/>
                  <a:pt x="118" y="52"/>
                </a:cubicBezTo>
                <a:cubicBezTo>
                  <a:pt x="140" y="52"/>
                  <a:pt x="153" y="67"/>
                  <a:pt x="153" y="93"/>
                </a:cubicBezTo>
                <a:lnTo>
                  <a:pt x="153" y="146"/>
                </a:lnTo>
                <a:close/>
              </a:path>
            </a:pathLst>
          </a:custGeom>
          <a:solidFill>
            <a:srgbClr val="063163"/>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37" name="Freeform 232">
            <a:extLst>
              <a:ext uri="{FF2B5EF4-FFF2-40B4-BE49-F238E27FC236}">
                <a16:creationId xmlns:a16="http://schemas.microsoft.com/office/drawing/2014/main" id="{505C3532-933C-452D-B96C-B735783171D8}"/>
              </a:ext>
            </a:extLst>
          </p:cNvPr>
          <p:cNvSpPr>
            <a:spLocks noEditPoints="1"/>
          </p:cNvSpPr>
          <p:nvPr/>
        </p:nvSpPr>
        <p:spPr bwMode="auto">
          <a:xfrm>
            <a:off x="11385932" y="5809708"/>
            <a:ext cx="183356" cy="190500"/>
          </a:xfrm>
          <a:custGeom>
            <a:avLst/>
            <a:gdLst>
              <a:gd name="T0" fmla="*/ 139 w 154"/>
              <a:gd name="T1" fmla="*/ 58 h 160"/>
              <a:gd name="T2" fmla="*/ 113 w 154"/>
              <a:gd name="T3" fmla="*/ 29 h 160"/>
              <a:gd name="T4" fmla="*/ 96 w 154"/>
              <a:gd name="T5" fmla="*/ 0 h 160"/>
              <a:gd name="T6" fmla="*/ 84 w 154"/>
              <a:gd name="T7" fmla="*/ 15 h 160"/>
              <a:gd name="T8" fmla="*/ 83 w 154"/>
              <a:gd name="T9" fmla="*/ 26 h 160"/>
              <a:gd name="T10" fmla="*/ 67 w 154"/>
              <a:gd name="T11" fmla="*/ 46 h 160"/>
              <a:gd name="T12" fmla="*/ 50 w 154"/>
              <a:gd name="T13" fmla="*/ 139 h 160"/>
              <a:gd name="T14" fmla="*/ 132 w 154"/>
              <a:gd name="T15" fmla="*/ 149 h 160"/>
              <a:gd name="T16" fmla="*/ 145 w 154"/>
              <a:gd name="T17" fmla="*/ 129 h 160"/>
              <a:gd name="T18" fmla="*/ 146 w 154"/>
              <a:gd name="T19" fmla="*/ 108 h 160"/>
              <a:gd name="T20" fmla="*/ 148 w 154"/>
              <a:gd name="T21" fmla="*/ 85 h 160"/>
              <a:gd name="T22" fmla="*/ 141 w 154"/>
              <a:gd name="T23" fmla="*/ 87 h 160"/>
              <a:gd name="T24" fmla="*/ 141 w 154"/>
              <a:gd name="T25" fmla="*/ 104 h 160"/>
              <a:gd name="T26" fmla="*/ 136 w 154"/>
              <a:gd name="T27" fmla="*/ 107 h 160"/>
              <a:gd name="T28" fmla="*/ 144 w 154"/>
              <a:gd name="T29" fmla="*/ 120 h 160"/>
              <a:gd name="T30" fmla="*/ 132 w 154"/>
              <a:gd name="T31" fmla="*/ 126 h 160"/>
              <a:gd name="T32" fmla="*/ 141 w 154"/>
              <a:gd name="T33" fmla="*/ 139 h 160"/>
              <a:gd name="T34" fmla="*/ 60 w 154"/>
              <a:gd name="T35" fmla="*/ 143 h 160"/>
              <a:gd name="T36" fmla="*/ 56 w 154"/>
              <a:gd name="T37" fmla="*/ 88 h 160"/>
              <a:gd name="T38" fmla="*/ 82 w 154"/>
              <a:gd name="T39" fmla="*/ 38 h 160"/>
              <a:gd name="T40" fmla="*/ 90 w 154"/>
              <a:gd name="T41" fmla="*/ 21 h 160"/>
              <a:gd name="T42" fmla="*/ 96 w 154"/>
              <a:gd name="T43" fmla="*/ 7 h 160"/>
              <a:gd name="T44" fmla="*/ 107 w 154"/>
              <a:gd name="T45" fmla="*/ 29 h 160"/>
              <a:gd name="T46" fmla="*/ 97 w 154"/>
              <a:gd name="T47" fmla="*/ 59 h 160"/>
              <a:gd name="T48" fmla="*/ 101 w 154"/>
              <a:gd name="T49" fmla="*/ 64 h 160"/>
              <a:gd name="T50" fmla="*/ 104 w 154"/>
              <a:gd name="T51" fmla="*/ 64 h 160"/>
              <a:gd name="T52" fmla="*/ 147 w 154"/>
              <a:gd name="T53" fmla="*/ 73 h 160"/>
              <a:gd name="T54" fmla="*/ 133 w 154"/>
              <a:gd name="T55" fmla="*/ 83 h 160"/>
              <a:gd name="T56" fmla="*/ 36 w 154"/>
              <a:gd name="T57" fmla="*/ 74 h 160"/>
              <a:gd name="T58" fmla="*/ 0 w 154"/>
              <a:gd name="T59" fmla="*/ 85 h 160"/>
              <a:gd name="T60" fmla="*/ 11 w 154"/>
              <a:gd name="T61" fmla="*/ 160 h 160"/>
              <a:gd name="T62" fmla="*/ 46 w 154"/>
              <a:gd name="T63" fmla="*/ 146 h 160"/>
              <a:gd name="T64" fmla="*/ 36 w 154"/>
              <a:gd name="T65" fmla="*/ 74 h 160"/>
              <a:gd name="T66" fmla="*/ 36 w 154"/>
              <a:gd name="T67" fmla="*/ 154 h 160"/>
              <a:gd name="T68" fmla="*/ 6 w 154"/>
              <a:gd name="T69" fmla="*/ 148 h 160"/>
              <a:gd name="T70" fmla="*/ 7 w 154"/>
              <a:gd name="T71" fmla="*/ 81 h 160"/>
              <a:gd name="T72" fmla="*/ 36 w 154"/>
              <a:gd name="T73" fmla="*/ 80 h 160"/>
              <a:gd name="T74" fmla="*/ 39 w 154"/>
              <a:gd name="T75" fmla="*/ 14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4" h="160">
                <a:moveTo>
                  <a:pt x="154" y="73"/>
                </a:moveTo>
                <a:cubicBezTo>
                  <a:pt x="154" y="64"/>
                  <a:pt x="147" y="58"/>
                  <a:pt x="139" y="58"/>
                </a:cubicBezTo>
                <a:cubicBezTo>
                  <a:pt x="105" y="58"/>
                  <a:pt x="105" y="58"/>
                  <a:pt x="105" y="58"/>
                </a:cubicBezTo>
                <a:cubicBezTo>
                  <a:pt x="108" y="53"/>
                  <a:pt x="113" y="42"/>
                  <a:pt x="113" y="29"/>
                </a:cubicBezTo>
                <a:cubicBezTo>
                  <a:pt x="113" y="19"/>
                  <a:pt x="111" y="10"/>
                  <a:pt x="106" y="5"/>
                </a:cubicBezTo>
                <a:cubicBezTo>
                  <a:pt x="103" y="2"/>
                  <a:pt x="100" y="0"/>
                  <a:pt x="96" y="0"/>
                </a:cubicBezTo>
                <a:cubicBezTo>
                  <a:pt x="96" y="0"/>
                  <a:pt x="96" y="0"/>
                  <a:pt x="96" y="0"/>
                </a:cubicBezTo>
                <a:cubicBezTo>
                  <a:pt x="88" y="1"/>
                  <a:pt x="84" y="6"/>
                  <a:pt x="84" y="15"/>
                </a:cubicBezTo>
                <a:cubicBezTo>
                  <a:pt x="83" y="17"/>
                  <a:pt x="84" y="20"/>
                  <a:pt x="84" y="21"/>
                </a:cubicBezTo>
                <a:cubicBezTo>
                  <a:pt x="84" y="23"/>
                  <a:pt x="84" y="26"/>
                  <a:pt x="83" y="26"/>
                </a:cubicBezTo>
                <a:cubicBezTo>
                  <a:pt x="82" y="29"/>
                  <a:pt x="80" y="31"/>
                  <a:pt x="77" y="34"/>
                </a:cubicBezTo>
                <a:cubicBezTo>
                  <a:pt x="74" y="37"/>
                  <a:pt x="71" y="40"/>
                  <a:pt x="67" y="46"/>
                </a:cubicBezTo>
                <a:cubicBezTo>
                  <a:pt x="59" y="56"/>
                  <a:pt x="50" y="74"/>
                  <a:pt x="50" y="88"/>
                </a:cubicBezTo>
                <a:cubicBezTo>
                  <a:pt x="50" y="139"/>
                  <a:pt x="50" y="139"/>
                  <a:pt x="50" y="139"/>
                </a:cubicBezTo>
                <a:cubicBezTo>
                  <a:pt x="50" y="144"/>
                  <a:pt x="50" y="149"/>
                  <a:pt x="60" y="149"/>
                </a:cubicBezTo>
                <a:cubicBezTo>
                  <a:pt x="132" y="149"/>
                  <a:pt x="132" y="149"/>
                  <a:pt x="132" y="149"/>
                </a:cubicBezTo>
                <a:cubicBezTo>
                  <a:pt x="142" y="149"/>
                  <a:pt x="146" y="143"/>
                  <a:pt x="146" y="141"/>
                </a:cubicBezTo>
                <a:cubicBezTo>
                  <a:pt x="148" y="137"/>
                  <a:pt x="147" y="133"/>
                  <a:pt x="145" y="129"/>
                </a:cubicBezTo>
                <a:cubicBezTo>
                  <a:pt x="147" y="128"/>
                  <a:pt x="149" y="125"/>
                  <a:pt x="150" y="121"/>
                </a:cubicBezTo>
                <a:cubicBezTo>
                  <a:pt x="151" y="117"/>
                  <a:pt x="150" y="112"/>
                  <a:pt x="146" y="108"/>
                </a:cubicBezTo>
                <a:cubicBezTo>
                  <a:pt x="149" y="107"/>
                  <a:pt x="151" y="105"/>
                  <a:pt x="152" y="102"/>
                </a:cubicBezTo>
                <a:cubicBezTo>
                  <a:pt x="154" y="98"/>
                  <a:pt x="154" y="90"/>
                  <a:pt x="148" y="85"/>
                </a:cubicBezTo>
                <a:cubicBezTo>
                  <a:pt x="151" y="82"/>
                  <a:pt x="154" y="78"/>
                  <a:pt x="154" y="73"/>
                </a:cubicBezTo>
                <a:close/>
                <a:moveTo>
                  <a:pt x="141" y="87"/>
                </a:moveTo>
                <a:cubicBezTo>
                  <a:pt x="148" y="91"/>
                  <a:pt x="147" y="98"/>
                  <a:pt x="147" y="100"/>
                </a:cubicBezTo>
                <a:cubicBezTo>
                  <a:pt x="146" y="101"/>
                  <a:pt x="143" y="103"/>
                  <a:pt x="141" y="104"/>
                </a:cubicBezTo>
                <a:cubicBezTo>
                  <a:pt x="141" y="104"/>
                  <a:pt x="140" y="105"/>
                  <a:pt x="139" y="105"/>
                </a:cubicBezTo>
                <a:cubicBezTo>
                  <a:pt x="136" y="107"/>
                  <a:pt x="136" y="107"/>
                  <a:pt x="136" y="107"/>
                </a:cubicBezTo>
                <a:cubicBezTo>
                  <a:pt x="139" y="110"/>
                  <a:pt x="139" y="110"/>
                  <a:pt x="139" y="110"/>
                </a:cubicBezTo>
                <a:cubicBezTo>
                  <a:pt x="144" y="113"/>
                  <a:pt x="145" y="117"/>
                  <a:pt x="144" y="120"/>
                </a:cubicBezTo>
                <a:cubicBezTo>
                  <a:pt x="144" y="122"/>
                  <a:pt x="143" y="124"/>
                  <a:pt x="139" y="125"/>
                </a:cubicBezTo>
                <a:cubicBezTo>
                  <a:pt x="132" y="126"/>
                  <a:pt x="132" y="126"/>
                  <a:pt x="132" y="126"/>
                </a:cubicBezTo>
                <a:cubicBezTo>
                  <a:pt x="137" y="130"/>
                  <a:pt x="137" y="130"/>
                  <a:pt x="137" y="130"/>
                </a:cubicBezTo>
                <a:cubicBezTo>
                  <a:pt x="140" y="133"/>
                  <a:pt x="142" y="136"/>
                  <a:pt x="141" y="139"/>
                </a:cubicBezTo>
                <a:cubicBezTo>
                  <a:pt x="140" y="142"/>
                  <a:pt x="137" y="143"/>
                  <a:pt x="132" y="143"/>
                </a:cubicBezTo>
                <a:cubicBezTo>
                  <a:pt x="60" y="143"/>
                  <a:pt x="60" y="143"/>
                  <a:pt x="60" y="143"/>
                </a:cubicBezTo>
                <a:cubicBezTo>
                  <a:pt x="56" y="143"/>
                  <a:pt x="56" y="143"/>
                  <a:pt x="56" y="139"/>
                </a:cubicBezTo>
                <a:cubicBezTo>
                  <a:pt x="56" y="88"/>
                  <a:pt x="56" y="88"/>
                  <a:pt x="56" y="88"/>
                </a:cubicBezTo>
                <a:cubicBezTo>
                  <a:pt x="56" y="78"/>
                  <a:pt x="62" y="62"/>
                  <a:pt x="71" y="50"/>
                </a:cubicBezTo>
                <a:cubicBezTo>
                  <a:pt x="76" y="45"/>
                  <a:pt x="79" y="41"/>
                  <a:pt x="82" y="38"/>
                </a:cubicBezTo>
                <a:cubicBezTo>
                  <a:pt x="85" y="35"/>
                  <a:pt x="87" y="33"/>
                  <a:pt x="89" y="29"/>
                </a:cubicBezTo>
                <a:cubicBezTo>
                  <a:pt x="90" y="27"/>
                  <a:pt x="90" y="25"/>
                  <a:pt x="90" y="21"/>
                </a:cubicBezTo>
                <a:cubicBezTo>
                  <a:pt x="90" y="20"/>
                  <a:pt x="90" y="17"/>
                  <a:pt x="90" y="15"/>
                </a:cubicBezTo>
                <a:cubicBezTo>
                  <a:pt x="90" y="7"/>
                  <a:pt x="94" y="7"/>
                  <a:pt x="96" y="7"/>
                </a:cubicBezTo>
                <a:cubicBezTo>
                  <a:pt x="98" y="7"/>
                  <a:pt x="100" y="8"/>
                  <a:pt x="101" y="9"/>
                </a:cubicBezTo>
                <a:cubicBezTo>
                  <a:pt x="105" y="13"/>
                  <a:pt x="107" y="20"/>
                  <a:pt x="107" y="29"/>
                </a:cubicBezTo>
                <a:cubicBezTo>
                  <a:pt x="107" y="42"/>
                  <a:pt x="101" y="52"/>
                  <a:pt x="99" y="56"/>
                </a:cubicBezTo>
                <a:cubicBezTo>
                  <a:pt x="98" y="57"/>
                  <a:pt x="97" y="58"/>
                  <a:pt x="97" y="59"/>
                </a:cubicBezTo>
                <a:cubicBezTo>
                  <a:pt x="97" y="61"/>
                  <a:pt x="97" y="62"/>
                  <a:pt x="98" y="62"/>
                </a:cubicBezTo>
                <a:cubicBezTo>
                  <a:pt x="99" y="64"/>
                  <a:pt x="101" y="64"/>
                  <a:pt x="101" y="64"/>
                </a:cubicBezTo>
                <a:cubicBezTo>
                  <a:pt x="102" y="64"/>
                  <a:pt x="102" y="64"/>
                  <a:pt x="103" y="64"/>
                </a:cubicBezTo>
                <a:cubicBezTo>
                  <a:pt x="103" y="64"/>
                  <a:pt x="103" y="64"/>
                  <a:pt x="104" y="64"/>
                </a:cubicBezTo>
                <a:cubicBezTo>
                  <a:pt x="139" y="64"/>
                  <a:pt x="139" y="64"/>
                  <a:pt x="139" y="64"/>
                </a:cubicBezTo>
                <a:cubicBezTo>
                  <a:pt x="144" y="64"/>
                  <a:pt x="147" y="68"/>
                  <a:pt x="147" y="73"/>
                </a:cubicBezTo>
                <a:cubicBezTo>
                  <a:pt x="147" y="78"/>
                  <a:pt x="143" y="81"/>
                  <a:pt x="141" y="81"/>
                </a:cubicBezTo>
                <a:cubicBezTo>
                  <a:pt x="133" y="83"/>
                  <a:pt x="133" y="83"/>
                  <a:pt x="133" y="83"/>
                </a:cubicBezTo>
                <a:lnTo>
                  <a:pt x="141" y="87"/>
                </a:lnTo>
                <a:close/>
                <a:moveTo>
                  <a:pt x="36" y="74"/>
                </a:moveTo>
                <a:cubicBezTo>
                  <a:pt x="8" y="74"/>
                  <a:pt x="8" y="74"/>
                  <a:pt x="8" y="74"/>
                </a:cubicBezTo>
                <a:cubicBezTo>
                  <a:pt x="2" y="74"/>
                  <a:pt x="0" y="78"/>
                  <a:pt x="0" y="85"/>
                </a:cubicBezTo>
                <a:cubicBezTo>
                  <a:pt x="0" y="148"/>
                  <a:pt x="0" y="148"/>
                  <a:pt x="0" y="148"/>
                </a:cubicBezTo>
                <a:cubicBezTo>
                  <a:pt x="0" y="160"/>
                  <a:pt x="6" y="160"/>
                  <a:pt x="11" y="160"/>
                </a:cubicBezTo>
                <a:cubicBezTo>
                  <a:pt x="36" y="160"/>
                  <a:pt x="36" y="160"/>
                  <a:pt x="36" y="160"/>
                </a:cubicBezTo>
                <a:cubicBezTo>
                  <a:pt x="46" y="160"/>
                  <a:pt x="46" y="154"/>
                  <a:pt x="46" y="146"/>
                </a:cubicBezTo>
                <a:cubicBezTo>
                  <a:pt x="46" y="86"/>
                  <a:pt x="46" y="86"/>
                  <a:pt x="46" y="86"/>
                </a:cubicBezTo>
                <a:cubicBezTo>
                  <a:pt x="46" y="78"/>
                  <a:pt x="43" y="74"/>
                  <a:pt x="36" y="74"/>
                </a:cubicBezTo>
                <a:close/>
                <a:moveTo>
                  <a:pt x="39" y="146"/>
                </a:moveTo>
                <a:cubicBezTo>
                  <a:pt x="39" y="154"/>
                  <a:pt x="39" y="154"/>
                  <a:pt x="36" y="154"/>
                </a:cubicBezTo>
                <a:cubicBezTo>
                  <a:pt x="11" y="154"/>
                  <a:pt x="11" y="154"/>
                  <a:pt x="11" y="154"/>
                </a:cubicBezTo>
                <a:cubicBezTo>
                  <a:pt x="7" y="154"/>
                  <a:pt x="6" y="154"/>
                  <a:pt x="6" y="148"/>
                </a:cubicBezTo>
                <a:cubicBezTo>
                  <a:pt x="6" y="85"/>
                  <a:pt x="6" y="85"/>
                  <a:pt x="6" y="85"/>
                </a:cubicBezTo>
                <a:cubicBezTo>
                  <a:pt x="6" y="81"/>
                  <a:pt x="7" y="81"/>
                  <a:pt x="7" y="81"/>
                </a:cubicBezTo>
                <a:cubicBezTo>
                  <a:pt x="7" y="81"/>
                  <a:pt x="7" y="80"/>
                  <a:pt x="8" y="80"/>
                </a:cubicBezTo>
                <a:cubicBezTo>
                  <a:pt x="36" y="80"/>
                  <a:pt x="36" y="80"/>
                  <a:pt x="36" y="80"/>
                </a:cubicBezTo>
                <a:cubicBezTo>
                  <a:pt x="39" y="80"/>
                  <a:pt x="39" y="80"/>
                  <a:pt x="39" y="86"/>
                </a:cubicBezTo>
                <a:lnTo>
                  <a:pt x="39" y="146"/>
                </a:lnTo>
                <a:close/>
              </a:path>
            </a:pathLst>
          </a:custGeom>
          <a:solidFill>
            <a:srgbClr val="063163"/>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39" name="Freeform 236">
            <a:extLst>
              <a:ext uri="{FF2B5EF4-FFF2-40B4-BE49-F238E27FC236}">
                <a16:creationId xmlns:a16="http://schemas.microsoft.com/office/drawing/2014/main" id="{3635661C-6E4E-4659-89F8-6F4AD7EE1F12}"/>
              </a:ext>
            </a:extLst>
          </p:cNvPr>
          <p:cNvSpPr>
            <a:spLocks noEditPoints="1"/>
          </p:cNvSpPr>
          <p:nvPr/>
        </p:nvSpPr>
        <p:spPr bwMode="auto">
          <a:xfrm>
            <a:off x="11132638" y="5824148"/>
            <a:ext cx="190500" cy="190500"/>
          </a:xfrm>
          <a:custGeom>
            <a:avLst/>
            <a:gdLst>
              <a:gd name="T0" fmla="*/ 111 w 160"/>
              <a:gd name="T1" fmla="*/ 0 h 160"/>
              <a:gd name="T2" fmla="*/ 49 w 160"/>
              <a:gd name="T3" fmla="*/ 0 h 160"/>
              <a:gd name="T4" fmla="*/ 0 w 160"/>
              <a:gd name="T5" fmla="*/ 49 h 160"/>
              <a:gd name="T6" fmla="*/ 0 w 160"/>
              <a:gd name="T7" fmla="*/ 111 h 160"/>
              <a:gd name="T8" fmla="*/ 49 w 160"/>
              <a:gd name="T9" fmla="*/ 160 h 160"/>
              <a:gd name="T10" fmla="*/ 111 w 160"/>
              <a:gd name="T11" fmla="*/ 160 h 160"/>
              <a:gd name="T12" fmla="*/ 160 w 160"/>
              <a:gd name="T13" fmla="*/ 111 h 160"/>
              <a:gd name="T14" fmla="*/ 160 w 160"/>
              <a:gd name="T15" fmla="*/ 49 h 160"/>
              <a:gd name="T16" fmla="*/ 111 w 160"/>
              <a:gd name="T17" fmla="*/ 0 h 160"/>
              <a:gd name="T18" fmla="*/ 153 w 160"/>
              <a:gd name="T19" fmla="*/ 111 h 160"/>
              <a:gd name="T20" fmla="*/ 111 w 160"/>
              <a:gd name="T21" fmla="*/ 153 h 160"/>
              <a:gd name="T22" fmla="*/ 49 w 160"/>
              <a:gd name="T23" fmla="*/ 153 h 160"/>
              <a:gd name="T24" fmla="*/ 7 w 160"/>
              <a:gd name="T25" fmla="*/ 111 h 160"/>
              <a:gd name="T26" fmla="*/ 7 w 160"/>
              <a:gd name="T27" fmla="*/ 49 h 160"/>
              <a:gd name="T28" fmla="*/ 49 w 160"/>
              <a:gd name="T29" fmla="*/ 7 h 160"/>
              <a:gd name="T30" fmla="*/ 111 w 160"/>
              <a:gd name="T31" fmla="*/ 7 h 160"/>
              <a:gd name="T32" fmla="*/ 153 w 160"/>
              <a:gd name="T33" fmla="*/ 49 h 160"/>
              <a:gd name="T34" fmla="*/ 153 w 160"/>
              <a:gd name="T35" fmla="*/ 111 h 160"/>
              <a:gd name="T36" fmla="*/ 80 w 160"/>
              <a:gd name="T37" fmla="*/ 38 h 160"/>
              <a:gd name="T38" fmla="*/ 39 w 160"/>
              <a:gd name="T39" fmla="*/ 80 h 160"/>
              <a:gd name="T40" fmla="*/ 80 w 160"/>
              <a:gd name="T41" fmla="*/ 121 h 160"/>
              <a:gd name="T42" fmla="*/ 122 w 160"/>
              <a:gd name="T43" fmla="*/ 80 h 160"/>
              <a:gd name="T44" fmla="*/ 80 w 160"/>
              <a:gd name="T45" fmla="*/ 38 h 160"/>
              <a:gd name="T46" fmla="*/ 80 w 160"/>
              <a:gd name="T47" fmla="*/ 117 h 160"/>
              <a:gd name="T48" fmla="*/ 43 w 160"/>
              <a:gd name="T49" fmla="*/ 80 h 160"/>
              <a:gd name="T50" fmla="*/ 80 w 160"/>
              <a:gd name="T51" fmla="*/ 42 h 160"/>
              <a:gd name="T52" fmla="*/ 118 w 160"/>
              <a:gd name="T53" fmla="*/ 80 h 160"/>
              <a:gd name="T54" fmla="*/ 80 w 160"/>
              <a:gd name="T55" fmla="*/ 117 h 160"/>
              <a:gd name="T56" fmla="*/ 80 w 160"/>
              <a:gd name="T57" fmla="*/ 54 h 160"/>
              <a:gd name="T58" fmla="*/ 54 w 160"/>
              <a:gd name="T59" fmla="*/ 80 h 160"/>
              <a:gd name="T60" fmla="*/ 80 w 160"/>
              <a:gd name="T61" fmla="*/ 106 h 160"/>
              <a:gd name="T62" fmla="*/ 106 w 160"/>
              <a:gd name="T63" fmla="*/ 80 h 160"/>
              <a:gd name="T64" fmla="*/ 80 w 160"/>
              <a:gd name="T65" fmla="*/ 54 h 160"/>
              <a:gd name="T66" fmla="*/ 80 w 160"/>
              <a:gd name="T67" fmla="*/ 102 h 160"/>
              <a:gd name="T68" fmla="*/ 58 w 160"/>
              <a:gd name="T69" fmla="*/ 80 h 160"/>
              <a:gd name="T70" fmla="*/ 80 w 160"/>
              <a:gd name="T71" fmla="*/ 57 h 160"/>
              <a:gd name="T72" fmla="*/ 103 w 160"/>
              <a:gd name="T73" fmla="*/ 80 h 160"/>
              <a:gd name="T74" fmla="*/ 80 w 160"/>
              <a:gd name="T75" fmla="*/ 102 h 160"/>
              <a:gd name="T76" fmla="*/ 123 w 160"/>
              <a:gd name="T77" fmla="*/ 24 h 160"/>
              <a:gd name="T78" fmla="*/ 111 w 160"/>
              <a:gd name="T79" fmla="*/ 35 h 160"/>
              <a:gd name="T80" fmla="*/ 123 w 160"/>
              <a:gd name="T81" fmla="*/ 46 h 160"/>
              <a:gd name="T82" fmla="*/ 134 w 160"/>
              <a:gd name="T83" fmla="*/ 35 h 160"/>
              <a:gd name="T84" fmla="*/ 123 w 160"/>
              <a:gd name="T85" fmla="*/ 24 h 160"/>
              <a:gd name="T86" fmla="*/ 123 w 160"/>
              <a:gd name="T87" fmla="*/ 43 h 160"/>
              <a:gd name="T88" fmla="*/ 115 w 160"/>
              <a:gd name="T89" fmla="*/ 35 h 160"/>
              <a:gd name="T90" fmla="*/ 123 w 160"/>
              <a:gd name="T91" fmla="*/ 27 h 160"/>
              <a:gd name="T92" fmla="*/ 130 w 160"/>
              <a:gd name="T93" fmla="*/ 35 h 160"/>
              <a:gd name="T94" fmla="*/ 123 w 160"/>
              <a:gd name="T95" fmla="*/ 4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60">
                <a:moveTo>
                  <a:pt x="111" y="0"/>
                </a:moveTo>
                <a:cubicBezTo>
                  <a:pt x="49" y="0"/>
                  <a:pt x="49" y="0"/>
                  <a:pt x="49" y="0"/>
                </a:cubicBezTo>
                <a:cubicBezTo>
                  <a:pt x="22" y="0"/>
                  <a:pt x="0" y="22"/>
                  <a:pt x="0" y="49"/>
                </a:cubicBezTo>
                <a:cubicBezTo>
                  <a:pt x="0" y="111"/>
                  <a:pt x="0" y="111"/>
                  <a:pt x="0" y="111"/>
                </a:cubicBezTo>
                <a:cubicBezTo>
                  <a:pt x="0" y="138"/>
                  <a:pt x="22" y="160"/>
                  <a:pt x="49" y="160"/>
                </a:cubicBezTo>
                <a:cubicBezTo>
                  <a:pt x="111" y="160"/>
                  <a:pt x="111" y="160"/>
                  <a:pt x="111" y="160"/>
                </a:cubicBezTo>
                <a:cubicBezTo>
                  <a:pt x="138" y="160"/>
                  <a:pt x="160" y="138"/>
                  <a:pt x="160" y="111"/>
                </a:cubicBezTo>
                <a:cubicBezTo>
                  <a:pt x="160" y="49"/>
                  <a:pt x="160" y="49"/>
                  <a:pt x="160" y="49"/>
                </a:cubicBezTo>
                <a:cubicBezTo>
                  <a:pt x="160" y="22"/>
                  <a:pt x="138" y="0"/>
                  <a:pt x="111" y="0"/>
                </a:cubicBezTo>
                <a:close/>
                <a:moveTo>
                  <a:pt x="153" y="111"/>
                </a:moveTo>
                <a:cubicBezTo>
                  <a:pt x="153" y="134"/>
                  <a:pt x="134" y="153"/>
                  <a:pt x="111" y="153"/>
                </a:cubicBezTo>
                <a:cubicBezTo>
                  <a:pt x="49" y="153"/>
                  <a:pt x="49" y="153"/>
                  <a:pt x="49" y="153"/>
                </a:cubicBezTo>
                <a:cubicBezTo>
                  <a:pt x="26" y="153"/>
                  <a:pt x="7" y="134"/>
                  <a:pt x="7" y="111"/>
                </a:cubicBezTo>
                <a:cubicBezTo>
                  <a:pt x="7" y="49"/>
                  <a:pt x="7" y="49"/>
                  <a:pt x="7" y="49"/>
                </a:cubicBezTo>
                <a:cubicBezTo>
                  <a:pt x="7" y="26"/>
                  <a:pt x="26" y="7"/>
                  <a:pt x="49" y="7"/>
                </a:cubicBezTo>
                <a:cubicBezTo>
                  <a:pt x="111" y="7"/>
                  <a:pt x="111" y="7"/>
                  <a:pt x="111" y="7"/>
                </a:cubicBezTo>
                <a:cubicBezTo>
                  <a:pt x="134" y="7"/>
                  <a:pt x="153" y="26"/>
                  <a:pt x="153" y="49"/>
                </a:cubicBezTo>
                <a:lnTo>
                  <a:pt x="153" y="111"/>
                </a:lnTo>
                <a:close/>
                <a:moveTo>
                  <a:pt x="80" y="38"/>
                </a:moveTo>
                <a:cubicBezTo>
                  <a:pt x="57" y="38"/>
                  <a:pt x="39" y="57"/>
                  <a:pt x="39" y="80"/>
                </a:cubicBezTo>
                <a:cubicBezTo>
                  <a:pt x="39" y="103"/>
                  <a:pt x="57" y="121"/>
                  <a:pt x="80" y="121"/>
                </a:cubicBezTo>
                <a:cubicBezTo>
                  <a:pt x="103" y="121"/>
                  <a:pt x="122" y="103"/>
                  <a:pt x="122" y="80"/>
                </a:cubicBezTo>
                <a:cubicBezTo>
                  <a:pt x="122" y="57"/>
                  <a:pt x="103" y="38"/>
                  <a:pt x="80" y="38"/>
                </a:cubicBezTo>
                <a:close/>
                <a:moveTo>
                  <a:pt x="80" y="117"/>
                </a:moveTo>
                <a:cubicBezTo>
                  <a:pt x="59" y="117"/>
                  <a:pt x="43" y="101"/>
                  <a:pt x="43" y="80"/>
                </a:cubicBezTo>
                <a:cubicBezTo>
                  <a:pt x="43" y="59"/>
                  <a:pt x="59" y="42"/>
                  <a:pt x="80" y="42"/>
                </a:cubicBezTo>
                <a:cubicBezTo>
                  <a:pt x="101" y="42"/>
                  <a:pt x="118" y="59"/>
                  <a:pt x="118" y="80"/>
                </a:cubicBezTo>
                <a:cubicBezTo>
                  <a:pt x="118" y="101"/>
                  <a:pt x="101" y="117"/>
                  <a:pt x="80" y="117"/>
                </a:cubicBezTo>
                <a:close/>
                <a:moveTo>
                  <a:pt x="80" y="54"/>
                </a:moveTo>
                <a:cubicBezTo>
                  <a:pt x="66" y="54"/>
                  <a:pt x="54" y="65"/>
                  <a:pt x="54" y="80"/>
                </a:cubicBezTo>
                <a:cubicBezTo>
                  <a:pt x="54" y="94"/>
                  <a:pt x="66" y="106"/>
                  <a:pt x="80" y="106"/>
                </a:cubicBezTo>
                <a:cubicBezTo>
                  <a:pt x="95" y="106"/>
                  <a:pt x="106" y="94"/>
                  <a:pt x="106" y="80"/>
                </a:cubicBezTo>
                <a:cubicBezTo>
                  <a:pt x="106" y="65"/>
                  <a:pt x="95" y="54"/>
                  <a:pt x="80" y="54"/>
                </a:cubicBezTo>
                <a:close/>
                <a:moveTo>
                  <a:pt x="80" y="102"/>
                </a:moveTo>
                <a:cubicBezTo>
                  <a:pt x="68" y="102"/>
                  <a:pt x="58" y="92"/>
                  <a:pt x="58" y="80"/>
                </a:cubicBezTo>
                <a:cubicBezTo>
                  <a:pt x="58" y="67"/>
                  <a:pt x="68" y="57"/>
                  <a:pt x="80" y="57"/>
                </a:cubicBezTo>
                <a:cubicBezTo>
                  <a:pt x="93" y="57"/>
                  <a:pt x="103" y="67"/>
                  <a:pt x="103" y="80"/>
                </a:cubicBezTo>
                <a:cubicBezTo>
                  <a:pt x="103" y="92"/>
                  <a:pt x="93" y="102"/>
                  <a:pt x="80" y="102"/>
                </a:cubicBezTo>
                <a:close/>
                <a:moveTo>
                  <a:pt x="123" y="24"/>
                </a:moveTo>
                <a:cubicBezTo>
                  <a:pt x="116" y="24"/>
                  <a:pt x="111" y="29"/>
                  <a:pt x="111" y="35"/>
                </a:cubicBezTo>
                <a:cubicBezTo>
                  <a:pt x="111" y="41"/>
                  <a:pt x="116" y="46"/>
                  <a:pt x="123" y="46"/>
                </a:cubicBezTo>
                <a:cubicBezTo>
                  <a:pt x="129" y="46"/>
                  <a:pt x="134" y="41"/>
                  <a:pt x="134" y="35"/>
                </a:cubicBezTo>
                <a:cubicBezTo>
                  <a:pt x="134" y="29"/>
                  <a:pt x="129" y="24"/>
                  <a:pt x="123" y="24"/>
                </a:cubicBezTo>
                <a:close/>
                <a:moveTo>
                  <a:pt x="123" y="43"/>
                </a:moveTo>
                <a:cubicBezTo>
                  <a:pt x="118" y="43"/>
                  <a:pt x="115" y="39"/>
                  <a:pt x="115" y="35"/>
                </a:cubicBezTo>
                <a:cubicBezTo>
                  <a:pt x="115" y="31"/>
                  <a:pt x="118" y="27"/>
                  <a:pt x="123" y="27"/>
                </a:cubicBezTo>
                <a:cubicBezTo>
                  <a:pt x="127" y="27"/>
                  <a:pt x="130" y="31"/>
                  <a:pt x="130" y="35"/>
                </a:cubicBezTo>
                <a:cubicBezTo>
                  <a:pt x="130" y="39"/>
                  <a:pt x="127" y="43"/>
                  <a:pt x="123" y="43"/>
                </a:cubicBezTo>
                <a:close/>
              </a:path>
            </a:pathLst>
          </a:custGeom>
          <a:solidFill>
            <a:srgbClr val="063163"/>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0" name="Freeform 237">
            <a:extLst>
              <a:ext uri="{FF2B5EF4-FFF2-40B4-BE49-F238E27FC236}">
                <a16:creationId xmlns:a16="http://schemas.microsoft.com/office/drawing/2014/main" id="{83D4C484-FEC5-4DB1-A81B-5540884CC79A}"/>
              </a:ext>
            </a:extLst>
          </p:cNvPr>
          <p:cNvSpPr>
            <a:spLocks noEditPoints="1"/>
          </p:cNvSpPr>
          <p:nvPr/>
        </p:nvSpPr>
        <p:spPr bwMode="auto">
          <a:xfrm>
            <a:off x="10891251" y="5814546"/>
            <a:ext cx="178594" cy="190500"/>
          </a:xfrm>
          <a:custGeom>
            <a:avLst/>
            <a:gdLst>
              <a:gd name="T0" fmla="*/ 76 w 150"/>
              <a:gd name="T1" fmla="*/ 66 h 160"/>
              <a:gd name="T2" fmla="*/ 2 w 150"/>
              <a:gd name="T3" fmla="*/ 130 h 160"/>
              <a:gd name="T4" fmla="*/ 65 w 150"/>
              <a:gd name="T5" fmla="*/ 160 h 160"/>
              <a:gd name="T6" fmla="*/ 143 w 150"/>
              <a:gd name="T7" fmla="*/ 150 h 160"/>
              <a:gd name="T8" fmla="*/ 102 w 150"/>
              <a:gd name="T9" fmla="*/ 153 h 160"/>
              <a:gd name="T10" fmla="*/ 65 w 150"/>
              <a:gd name="T11" fmla="*/ 153 h 160"/>
              <a:gd name="T12" fmla="*/ 9 w 150"/>
              <a:gd name="T13" fmla="*/ 86 h 160"/>
              <a:gd name="T14" fmla="*/ 120 w 150"/>
              <a:gd name="T15" fmla="*/ 73 h 160"/>
              <a:gd name="T16" fmla="*/ 54 w 150"/>
              <a:gd name="T17" fmla="*/ 87 h 160"/>
              <a:gd name="T18" fmla="*/ 39 w 150"/>
              <a:gd name="T19" fmla="*/ 92 h 160"/>
              <a:gd name="T20" fmla="*/ 43 w 150"/>
              <a:gd name="T21" fmla="*/ 92 h 160"/>
              <a:gd name="T22" fmla="*/ 66 w 150"/>
              <a:gd name="T23" fmla="*/ 125 h 160"/>
              <a:gd name="T24" fmla="*/ 56 w 150"/>
              <a:gd name="T25" fmla="*/ 102 h 160"/>
              <a:gd name="T26" fmla="*/ 57 w 150"/>
              <a:gd name="T27" fmla="*/ 140 h 160"/>
              <a:gd name="T28" fmla="*/ 66 w 150"/>
              <a:gd name="T29" fmla="*/ 140 h 160"/>
              <a:gd name="T30" fmla="*/ 66 w 150"/>
              <a:gd name="T31" fmla="*/ 102 h 160"/>
              <a:gd name="T32" fmla="*/ 98 w 150"/>
              <a:gd name="T33" fmla="*/ 57 h 160"/>
              <a:gd name="T34" fmla="*/ 111 w 150"/>
              <a:gd name="T35" fmla="*/ 56 h 160"/>
              <a:gd name="T36" fmla="*/ 106 w 150"/>
              <a:gd name="T37" fmla="*/ 42 h 160"/>
              <a:gd name="T38" fmla="*/ 96 w 150"/>
              <a:gd name="T39" fmla="*/ 18 h 160"/>
              <a:gd name="T40" fmla="*/ 97 w 150"/>
              <a:gd name="T41" fmla="*/ 57 h 160"/>
              <a:gd name="T42" fmla="*/ 80 w 150"/>
              <a:gd name="T43" fmla="*/ 88 h 160"/>
              <a:gd name="T44" fmla="*/ 80 w 150"/>
              <a:gd name="T45" fmla="*/ 139 h 160"/>
              <a:gd name="T46" fmla="*/ 91 w 150"/>
              <a:gd name="T47" fmla="*/ 139 h 160"/>
              <a:gd name="T48" fmla="*/ 90 w 150"/>
              <a:gd name="T49" fmla="*/ 99 h 160"/>
              <a:gd name="T50" fmla="*/ 80 w 150"/>
              <a:gd name="T51" fmla="*/ 128 h 160"/>
              <a:gd name="T52" fmla="*/ 89 w 150"/>
              <a:gd name="T53" fmla="*/ 104 h 160"/>
              <a:gd name="T54" fmla="*/ 111 w 150"/>
              <a:gd name="T55" fmla="*/ 99 h 160"/>
              <a:gd name="T56" fmla="*/ 100 w 150"/>
              <a:gd name="T57" fmla="*/ 128 h 160"/>
              <a:gd name="T58" fmla="*/ 122 w 150"/>
              <a:gd name="T59" fmla="*/ 130 h 160"/>
              <a:gd name="T60" fmla="*/ 117 w 150"/>
              <a:gd name="T61" fmla="*/ 130 h 160"/>
              <a:gd name="T62" fmla="*/ 105 w 150"/>
              <a:gd name="T63" fmla="*/ 128 h 160"/>
              <a:gd name="T64" fmla="*/ 122 w 150"/>
              <a:gd name="T65" fmla="*/ 108 h 160"/>
              <a:gd name="T66" fmla="*/ 105 w 150"/>
              <a:gd name="T67" fmla="*/ 115 h 160"/>
              <a:gd name="T68" fmla="*/ 111 w 150"/>
              <a:gd name="T69" fmla="*/ 104 h 160"/>
              <a:gd name="T70" fmla="*/ 43 w 150"/>
              <a:gd name="T71" fmla="*/ 57 h 160"/>
              <a:gd name="T72" fmla="*/ 60 w 150"/>
              <a:gd name="T73" fmla="*/ 2 h 160"/>
              <a:gd name="T74" fmla="*/ 38 w 150"/>
              <a:gd name="T75" fmla="*/ 0 h 160"/>
              <a:gd name="T76" fmla="*/ 43 w 150"/>
              <a:gd name="T77" fmla="*/ 57 h 160"/>
              <a:gd name="T78" fmla="*/ 78 w 150"/>
              <a:gd name="T79" fmla="*/ 54 h 160"/>
              <a:gd name="T80" fmla="*/ 70 w 150"/>
              <a:gd name="T81" fmla="*/ 12 h 160"/>
              <a:gd name="T82" fmla="*/ 64 w 150"/>
              <a:gd name="T83" fmla="*/ 24 h 160"/>
              <a:gd name="T84" fmla="*/ 77 w 150"/>
              <a:gd name="T85" fmla="*/ 46 h 160"/>
              <a:gd name="T86" fmla="*/ 64 w 150"/>
              <a:gd name="T87" fmla="*/ 4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 h="160">
                <a:moveTo>
                  <a:pt x="148" y="97"/>
                </a:moveTo>
                <a:cubicBezTo>
                  <a:pt x="146" y="77"/>
                  <a:pt x="143" y="68"/>
                  <a:pt x="121" y="67"/>
                </a:cubicBezTo>
                <a:cubicBezTo>
                  <a:pt x="111" y="66"/>
                  <a:pt x="95" y="66"/>
                  <a:pt x="76" y="66"/>
                </a:cubicBezTo>
                <a:cubicBezTo>
                  <a:pt x="55" y="66"/>
                  <a:pt x="37" y="66"/>
                  <a:pt x="27" y="67"/>
                </a:cubicBezTo>
                <a:cubicBezTo>
                  <a:pt x="11" y="68"/>
                  <a:pt x="4" y="77"/>
                  <a:pt x="3" y="85"/>
                </a:cubicBezTo>
                <a:cubicBezTo>
                  <a:pt x="2" y="90"/>
                  <a:pt x="0" y="108"/>
                  <a:pt x="2" y="130"/>
                </a:cubicBezTo>
                <a:cubicBezTo>
                  <a:pt x="3" y="151"/>
                  <a:pt x="11" y="156"/>
                  <a:pt x="24" y="158"/>
                </a:cubicBezTo>
                <a:cubicBezTo>
                  <a:pt x="35" y="159"/>
                  <a:pt x="48" y="160"/>
                  <a:pt x="65" y="160"/>
                </a:cubicBezTo>
                <a:cubicBezTo>
                  <a:pt x="65" y="160"/>
                  <a:pt x="65" y="160"/>
                  <a:pt x="65" y="160"/>
                </a:cubicBezTo>
                <a:cubicBezTo>
                  <a:pt x="74" y="160"/>
                  <a:pt x="83" y="160"/>
                  <a:pt x="92" y="160"/>
                </a:cubicBezTo>
                <a:cubicBezTo>
                  <a:pt x="102" y="159"/>
                  <a:pt x="102" y="159"/>
                  <a:pt x="102" y="159"/>
                </a:cubicBezTo>
                <a:cubicBezTo>
                  <a:pt x="128" y="159"/>
                  <a:pt x="137" y="158"/>
                  <a:pt x="143" y="150"/>
                </a:cubicBezTo>
                <a:cubicBezTo>
                  <a:pt x="149" y="142"/>
                  <a:pt x="150" y="114"/>
                  <a:pt x="148" y="97"/>
                </a:cubicBezTo>
                <a:close/>
                <a:moveTo>
                  <a:pt x="138" y="146"/>
                </a:moveTo>
                <a:cubicBezTo>
                  <a:pt x="134" y="151"/>
                  <a:pt x="129" y="153"/>
                  <a:pt x="102" y="153"/>
                </a:cubicBezTo>
                <a:cubicBezTo>
                  <a:pt x="92" y="153"/>
                  <a:pt x="92" y="153"/>
                  <a:pt x="92" y="153"/>
                </a:cubicBezTo>
                <a:cubicBezTo>
                  <a:pt x="83" y="153"/>
                  <a:pt x="74" y="153"/>
                  <a:pt x="65" y="153"/>
                </a:cubicBezTo>
                <a:cubicBezTo>
                  <a:pt x="65" y="153"/>
                  <a:pt x="65" y="153"/>
                  <a:pt x="65" y="153"/>
                </a:cubicBezTo>
                <a:cubicBezTo>
                  <a:pt x="48" y="153"/>
                  <a:pt x="35" y="153"/>
                  <a:pt x="25" y="152"/>
                </a:cubicBezTo>
                <a:cubicBezTo>
                  <a:pt x="16" y="150"/>
                  <a:pt x="9" y="148"/>
                  <a:pt x="8" y="130"/>
                </a:cubicBezTo>
                <a:cubicBezTo>
                  <a:pt x="7" y="108"/>
                  <a:pt x="9" y="89"/>
                  <a:pt x="9" y="86"/>
                </a:cubicBezTo>
                <a:cubicBezTo>
                  <a:pt x="10" y="82"/>
                  <a:pt x="12" y="74"/>
                  <a:pt x="27" y="74"/>
                </a:cubicBezTo>
                <a:cubicBezTo>
                  <a:pt x="37" y="73"/>
                  <a:pt x="55" y="73"/>
                  <a:pt x="76" y="73"/>
                </a:cubicBezTo>
                <a:cubicBezTo>
                  <a:pt x="94" y="73"/>
                  <a:pt x="111" y="73"/>
                  <a:pt x="120" y="73"/>
                </a:cubicBezTo>
                <a:cubicBezTo>
                  <a:pt x="139" y="75"/>
                  <a:pt x="140" y="80"/>
                  <a:pt x="142" y="98"/>
                </a:cubicBezTo>
                <a:cubicBezTo>
                  <a:pt x="144" y="117"/>
                  <a:pt x="142" y="140"/>
                  <a:pt x="138" y="146"/>
                </a:cubicBezTo>
                <a:close/>
                <a:moveTo>
                  <a:pt x="54" y="87"/>
                </a:moveTo>
                <a:cubicBezTo>
                  <a:pt x="28" y="87"/>
                  <a:pt x="28" y="87"/>
                  <a:pt x="28" y="87"/>
                </a:cubicBezTo>
                <a:cubicBezTo>
                  <a:pt x="28" y="92"/>
                  <a:pt x="28" y="92"/>
                  <a:pt x="28" y="92"/>
                </a:cubicBezTo>
                <a:cubicBezTo>
                  <a:pt x="39" y="92"/>
                  <a:pt x="39" y="92"/>
                  <a:pt x="39" y="92"/>
                </a:cubicBezTo>
                <a:cubicBezTo>
                  <a:pt x="39" y="139"/>
                  <a:pt x="39" y="139"/>
                  <a:pt x="39" y="139"/>
                </a:cubicBezTo>
                <a:cubicBezTo>
                  <a:pt x="43" y="139"/>
                  <a:pt x="43" y="139"/>
                  <a:pt x="43" y="139"/>
                </a:cubicBezTo>
                <a:cubicBezTo>
                  <a:pt x="43" y="92"/>
                  <a:pt x="43" y="92"/>
                  <a:pt x="43" y="92"/>
                </a:cubicBezTo>
                <a:cubicBezTo>
                  <a:pt x="54" y="92"/>
                  <a:pt x="54" y="92"/>
                  <a:pt x="54" y="92"/>
                </a:cubicBezTo>
                <a:lnTo>
                  <a:pt x="54" y="87"/>
                </a:lnTo>
                <a:close/>
                <a:moveTo>
                  <a:pt x="66" y="125"/>
                </a:moveTo>
                <a:cubicBezTo>
                  <a:pt x="63" y="134"/>
                  <a:pt x="59" y="136"/>
                  <a:pt x="58" y="135"/>
                </a:cubicBezTo>
                <a:cubicBezTo>
                  <a:pt x="57" y="135"/>
                  <a:pt x="56" y="133"/>
                  <a:pt x="56" y="131"/>
                </a:cubicBezTo>
                <a:cubicBezTo>
                  <a:pt x="56" y="102"/>
                  <a:pt x="56" y="102"/>
                  <a:pt x="56" y="102"/>
                </a:cubicBezTo>
                <a:cubicBezTo>
                  <a:pt x="51" y="102"/>
                  <a:pt x="51" y="102"/>
                  <a:pt x="51" y="102"/>
                </a:cubicBezTo>
                <a:cubicBezTo>
                  <a:pt x="51" y="131"/>
                  <a:pt x="51" y="131"/>
                  <a:pt x="51" y="131"/>
                </a:cubicBezTo>
                <a:cubicBezTo>
                  <a:pt x="51" y="136"/>
                  <a:pt x="53" y="139"/>
                  <a:pt x="57" y="140"/>
                </a:cubicBezTo>
                <a:cubicBezTo>
                  <a:pt x="57" y="140"/>
                  <a:pt x="58" y="140"/>
                  <a:pt x="58" y="140"/>
                </a:cubicBezTo>
                <a:cubicBezTo>
                  <a:pt x="60" y="140"/>
                  <a:pt x="63" y="139"/>
                  <a:pt x="66" y="135"/>
                </a:cubicBezTo>
                <a:cubicBezTo>
                  <a:pt x="66" y="140"/>
                  <a:pt x="66" y="140"/>
                  <a:pt x="66" y="140"/>
                </a:cubicBezTo>
                <a:cubicBezTo>
                  <a:pt x="71" y="140"/>
                  <a:pt x="71" y="140"/>
                  <a:pt x="71" y="140"/>
                </a:cubicBezTo>
                <a:cubicBezTo>
                  <a:pt x="71" y="102"/>
                  <a:pt x="71" y="102"/>
                  <a:pt x="71" y="102"/>
                </a:cubicBezTo>
                <a:cubicBezTo>
                  <a:pt x="66" y="102"/>
                  <a:pt x="66" y="102"/>
                  <a:pt x="66" y="102"/>
                </a:cubicBezTo>
                <a:lnTo>
                  <a:pt x="66" y="125"/>
                </a:lnTo>
                <a:close/>
                <a:moveTo>
                  <a:pt x="97" y="57"/>
                </a:moveTo>
                <a:cubicBezTo>
                  <a:pt x="97" y="57"/>
                  <a:pt x="97" y="57"/>
                  <a:pt x="98" y="57"/>
                </a:cubicBezTo>
                <a:cubicBezTo>
                  <a:pt x="100" y="57"/>
                  <a:pt x="103" y="56"/>
                  <a:pt x="106" y="52"/>
                </a:cubicBezTo>
                <a:cubicBezTo>
                  <a:pt x="106" y="56"/>
                  <a:pt x="106" y="56"/>
                  <a:pt x="106" y="56"/>
                </a:cubicBezTo>
                <a:cubicBezTo>
                  <a:pt x="111" y="56"/>
                  <a:pt x="111" y="56"/>
                  <a:pt x="111" y="56"/>
                </a:cubicBezTo>
                <a:cubicBezTo>
                  <a:pt x="111" y="19"/>
                  <a:pt x="111" y="19"/>
                  <a:pt x="111" y="19"/>
                </a:cubicBezTo>
                <a:cubicBezTo>
                  <a:pt x="106" y="19"/>
                  <a:pt x="106" y="19"/>
                  <a:pt x="106" y="19"/>
                </a:cubicBezTo>
                <a:cubicBezTo>
                  <a:pt x="106" y="42"/>
                  <a:pt x="106" y="42"/>
                  <a:pt x="106" y="42"/>
                </a:cubicBezTo>
                <a:cubicBezTo>
                  <a:pt x="102" y="50"/>
                  <a:pt x="99" y="52"/>
                  <a:pt x="98" y="52"/>
                </a:cubicBezTo>
                <a:cubicBezTo>
                  <a:pt x="96" y="52"/>
                  <a:pt x="96" y="50"/>
                  <a:pt x="96" y="48"/>
                </a:cubicBezTo>
                <a:cubicBezTo>
                  <a:pt x="96" y="18"/>
                  <a:pt x="96" y="18"/>
                  <a:pt x="96" y="18"/>
                </a:cubicBezTo>
                <a:cubicBezTo>
                  <a:pt x="91" y="18"/>
                  <a:pt x="91" y="18"/>
                  <a:pt x="91" y="18"/>
                </a:cubicBezTo>
                <a:cubicBezTo>
                  <a:pt x="91" y="48"/>
                  <a:pt x="91" y="48"/>
                  <a:pt x="91" y="48"/>
                </a:cubicBezTo>
                <a:cubicBezTo>
                  <a:pt x="91" y="52"/>
                  <a:pt x="93" y="56"/>
                  <a:pt x="97" y="57"/>
                </a:cubicBezTo>
                <a:close/>
                <a:moveTo>
                  <a:pt x="90" y="99"/>
                </a:moveTo>
                <a:cubicBezTo>
                  <a:pt x="87" y="98"/>
                  <a:pt x="84" y="99"/>
                  <a:pt x="80" y="102"/>
                </a:cubicBezTo>
                <a:cubicBezTo>
                  <a:pt x="80" y="88"/>
                  <a:pt x="80" y="88"/>
                  <a:pt x="80" y="88"/>
                </a:cubicBezTo>
                <a:cubicBezTo>
                  <a:pt x="75" y="88"/>
                  <a:pt x="75" y="88"/>
                  <a:pt x="75" y="88"/>
                </a:cubicBezTo>
                <a:cubicBezTo>
                  <a:pt x="75" y="139"/>
                  <a:pt x="75" y="139"/>
                  <a:pt x="75" y="139"/>
                </a:cubicBezTo>
                <a:cubicBezTo>
                  <a:pt x="80" y="139"/>
                  <a:pt x="80" y="139"/>
                  <a:pt x="80" y="139"/>
                </a:cubicBezTo>
                <a:cubicBezTo>
                  <a:pt x="80" y="135"/>
                  <a:pt x="80" y="135"/>
                  <a:pt x="80" y="135"/>
                </a:cubicBezTo>
                <a:cubicBezTo>
                  <a:pt x="83" y="138"/>
                  <a:pt x="86" y="140"/>
                  <a:pt x="89" y="140"/>
                </a:cubicBezTo>
                <a:cubicBezTo>
                  <a:pt x="90" y="140"/>
                  <a:pt x="90" y="139"/>
                  <a:pt x="91" y="139"/>
                </a:cubicBezTo>
                <a:cubicBezTo>
                  <a:pt x="95" y="138"/>
                  <a:pt x="97" y="135"/>
                  <a:pt x="97" y="130"/>
                </a:cubicBezTo>
                <a:cubicBezTo>
                  <a:pt x="97" y="109"/>
                  <a:pt x="97" y="109"/>
                  <a:pt x="97" y="109"/>
                </a:cubicBezTo>
                <a:cubicBezTo>
                  <a:pt x="97" y="104"/>
                  <a:pt x="94" y="100"/>
                  <a:pt x="90" y="99"/>
                </a:cubicBezTo>
                <a:close/>
                <a:moveTo>
                  <a:pt x="92" y="130"/>
                </a:moveTo>
                <a:cubicBezTo>
                  <a:pt x="92" y="132"/>
                  <a:pt x="91" y="134"/>
                  <a:pt x="90" y="135"/>
                </a:cubicBezTo>
                <a:cubicBezTo>
                  <a:pt x="88" y="135"/>
                  <a:pt x="84" y="133"/>
                  <a:pt x="80" y="128"/>
                </a:cubicBezTo>
                <a:cubicBezTo>
                  <a:pt x="80" y="128"/>
                  <a:pt x="80" y="128"/>
                  <a:pt x="80" y="128"/>
                </a:cubicBezTo>
                <a:cubicBezTo>
                  <a:pt x="80" y="109"/>
                  <a:pt x="80" y="109"/>
                  <a:pt x="80" y="109"/>
                </a:cubicBezTo>
                <a:cubicBezTo>
                  <a:pt x="83" y="104"/>
                  <a:pt x="87" y="103"/>
                  <a:pt x="89" y="104"/>
                </a:cubicBezTo>
                <a:cubicBezTo>
                  <a:pt x="91" y="104"/>
                  <a:pt x="92" y="106"/>
                  <a:pt x="92" y="109"/>
                </a:cubicBezTo>
                <a:lnTo>
                  <a:pt x="92" y="130"/>
                </a:lnTo>
                <a:close/>
                <a:moveTo>
                  <a:pt x="111" y="99"/>
                </a:moveTo>
                <a:cubicBezTo>
                  <a:pt x="109" y="99"/>
                  <a:pt x="106" y="100"/>
                  <a:pt x="104" y="101"/>
                </a:cubicBezTo>
                <a:cubicBezTo>
                  <a:pt x="101" y="104"/>
                  <a:pt x="100" y="106"/>
                  <a:pt x="100" y="110"/>
                </a:cubicBezTo>
                <a:cubicBezTo>
                  <a:pt x="100" y="128"/>
                  <a:pt x="100" y="128"/>
                  <a:pt x="100" y="128"/>
                </a:cubicBezTo>
                <a:cubicBezTo>
                  <a:pt x="100" y="133"/>
                  <a:pt x="102" y="135"/>
                  <a:pt x="103" y="137"/>
                </a:cubicBezTo>
                <a:cubicBezTo>
                  <a:pt x="105" y="139"/>
                  <a:pt x="108" y="140"/>
                  <a:pt x="111" y="140"/>
                </a:cubicBezTo>
                <a:cubicBezTo>
                  <a:pt x="116" y="140"/>
                  <a:pt x="122" y="136"/>
                  <a:pt x="122" y="130"/>
                </a:cubicBezTo>
                <a:cubicBezTo>
                  <a:pt x="122" y="126"/>
                  <a:pt x="122" y="126"/>
                  <a:pt x="122" y="126"/>
                </a:cubicBezTo>
                <a:cubicBezTo>
                  <a:pt x="117" y="126"/>
                  <a:pt x="117" y="126"/>
                  <a:pt x="117" y="126"/>
                </a:cubicBezTo>
                <a:cubicBezTo>
                  <a:pt x="117" y="130"/>
                  <a:pt x="117" y="130"/>
                  <a:pt x="117" y="130"/>
                </a:cubicBezTo>
                <a:cubicBezTo>
                  <a:pt x="117" y="133"/>
                  <a:pt x="114" y="135"/>
                  <a:pt x="111" y="135"/>
                </a:cubicBezTo>
                <a:cubicBezTo>
                  <a:pt x="109" y="135"/>
                  <a:pt x="108" y="134"/>
                  <a:pt x="107" y="133"/>
                </a:cubicBezTo>
                <a:cubicBezTo>
                  <a:pt x="106" y="132"/>
                  <a:pt x="105" y="130"/>
                  <a:pt x="105" y="128"/>
                </a:cubicBezTo>
                <a:cubicBezTo>
                  <a:pt x="105" y="120"/>
                  <a:pt x="105" y="120"/>
                  <a:pt x="105" y="120"/>
                </a:cubicBezTo>
                <a:cubicBezTo>
                  <a:pt x="122" y="120"/>
                  <a:pt x="122" y="120"/>
                  <a:pt x="122" y="120"/>
                </a:cubicBezTo>
                <a:cubicBezTo>
                  <a:pt x="122" y="108"/>
                  <a:pt x="122" y="108"/>
                  <a:pt x="122" y="108"/>
                </a:cubicBezTo>
                <a:cubicBezTo>
                  <a:pt x="122" y="102"/>
                  <a:pt x="117" y="99"/>
                  <a:pt x="111" y="99"/>
                </a:cubicBezTo>
                <a:close/>
                <a:moveTo>
                  <a:pt x="117" y="115"/>
                </a:moveTo>
                <a:cubicBezTo>
                  <a:pt x="105" y="115"/>
                  <a:pt x="105" y="115"/>
                  <a:pt x="105" y="115"/>
                </a:cubicBezTo>
                <a:cubicBezTo>
                  <a:pt x="105" y="110"/>
                  <a:pt x="105" y="110"/>
                  <a:pt x="105" y="110"/>
                </a:cubicBezTo>
                <a:cubicBezTo>
                  <a:pt x="105" y="108"/>
                  <a:pt x="106" y="106"/>
                  <a:pt x="107" y="105"/>
                </a:cubicBezTo>
                <a:cubicBezTo>
                  <a:pt x="108" y="104"/>
                  <a:pt x="110" y="104"/>
                  <a:pt x="111" y="104"/>
                </a:cubicBezTo>
                <a:cubicBezTo>
                  <a:pt x="114" y="104"/>
                  <a:pt x="117" y="105"/>
                  <a:pt x="117" y="108"/>
                </a:cubicBezTo>
                <a:lnTo>
                  <a:pt x="117" y="115"/>
                </a:lnTo>
                <a:close/>
                <a:moveTo>
                  <a:pt x="43" y="57"/>
                </a:moveTo>
                <a:cubicBezTo>
                  <a:pt x="48" y="57"/>
                  <a:pt x="48" y="57"/>
                  <a:pt x="48" y="57"/>
                </a:cubicBezTo>
                <a:cubicBezTo>
                  <a:pt x="48" y="28"/>
                  <a:pt x="48" y="28"/>
                  <a:pt x="48" y="28"/>
                </a:cubicBezTo>
                <a:cubicBezTo>
                  <a:pt x="60" y="2"/>
                  <a:pt x="60" y="2"/>
                  <a:pt x="60" y="2"/>
                </a:cubicBezTo>
                <a:cubicBezTo>
                  <a:pt x="56" y="0"/>
                  <a:pt x="56" y="0"/>
                  <a:pt x="56" y="0"/>
                </a:cubicBezTo>
                <a:cubicBezTo>
                  <a:pt x="46" y="22"/>
                  <a:pt x="46" y="22"/>
                  <a:pt x="46" y="22"/>
                </a:cubicBezTo>
                <a:cubicBezTo>
                  <a:pt x="38" y="0"/>
                  <a:pt x="38" y="0"/>
                  <a:pt x="38" y="0"/>
                </a:cubicBezTo>
                <a:cubicBezTo>
                  <a:pt x="33" y="2"/>
                  <a:pt x="33" y="2"/>
                  <a:pt x="33" y="2"/>
                </a:cubicBezTo>
                <a:cubicBezTo>
                  <a:pt x="43" y="28"/>
                  <a:pt x="43" y="28"/>
                  <a:pt x="43" y="28"/>
                </a:cubicBezTo>
                <a:lnTo>
                  <a:pt x="43" y="57"/>
                </a:lnTo>
                <a:close/>
                <a:moveTo>
                  <a:pt x="59" y="45"/>
                </a:moveTo>
                <a:cubicBezTo>
                  <a:pt x="59" y="54"/>
                  <a:pt x="65" y="57"/>
                  <a:pt x="70" y="57"/>
                </a:cubicBezTo>
                <a:cubicBezTo>
                  <a:pt x="73" y="57"/>
                  <a:pt x="76" y="56"/>
                  <a:pt x="78" y="54"/>
                </a:cubicBezTo>
                <a:cubicBezTo>
                  <a:pt x="80" y="53"/>
                  <a:pt x="81" y="50"/>
                  <a:pt x="81" y="46"/>
                </a:cubicBezTo>
                <a:cubicBezTo>
                  <a:pt x="81" y="25"/>
                  <a:pt x="81" y="25"/>
                  <a:pt x="81" y="25"/>
                </a:cubicBezTo>
                <a:cubicBezTo>
                  <a:pt x="81" y="17"/>
                  <a:pt x="76" y="12"/>
                  <a:pt x="70" y="12"/>
                </a:cubicBezTo>
                <a:cubicBezTo>
                  <a:pt x="65" y="12"/>
                  <a:pt x="59" y="16"/>
                  <a:pt x="59" y="24"/>
                </a:cubicBezTo>
                <a:lnTo>
                  <a:pt x="59" y="45"/>
                </a:lnTo>
                <a:close/>
                <a:moveTo>
                  <a:pt x="64" y="24"/>
                </a:moveTo>
                <a:cubicBezTo>
                  <a:pt x="64" y="19"/>
                  <a:pt x="67" y="17"/>
                  <a:pt x="70" y="17"/>
                </a:cubicBezTo>
                <a:cubicBezTo>
                  <a:pt x="73" y="17"/>
                  <a:pt x="77" y="20"/>
                  <a:pt x="77" y="25"/>
                </a:cubicBezTo>
                <a:cubicBezTo>
                  <a:pt x="77" y="46"/>
                  <a:pt x="77" y="46"/>
                  <a:pt x="77" y="46"/>
                </a:cubicBezTo>
                <a:cubicBezTo>
                  <a:pt x="77" y="48"/>
                  <a:pt x="76" y="50"/>
                  <a:pt x="75" y="51"/>
                </a:cubicBezTo>
                <a:cubicBezTo>
                  <a:pt x="73" y="52"/>
                  <a:pt x="72" y="53"/>
                  <a:pt x="70" y="53"/>
                </a:cubicBezTo>
                <a:cubicBezTo>
                  <a:pt x="67" y="53"/>
                  <a:pt x="64" y="51"/>
                  <a:pt x="64" y="45"/>
                </a:cubicBezTo>
                <a:lnTo>
                  <a:pt x="64" y="24"/>
                </a:lnTo>
                <a:close/>
              </a:path>
            </a:pathLst>
          </a:custGeom>
          <a:solidFill>
            <a:srgbClr val="063163"/>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Tree>
    <p:extLst>
      <p:ext uri="{BB962C8B-B14F-4D97-AF65-F5344CB8AC3E}">
        <p14:creationId xmlns:p14="http://schemas.microsoft.com/office/powerpoint/2010/main" val="2903679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7B61-D0D5-4F4E-9B3A-30383ADC4441}"/>
              </a:ext>
            </a:extLst>
          </p:cNvPr>
          <p:cNvSpPr>
            <a:spLocks noGrp="1"/>
          </p:cNvSpPr>
          <p:nvPr>
            <p:ph type="title"/>
          </p:nvPr>
        </p:nvSpPr>
        <p:spPr>
          <a:xfrm>
            <a:off x="955625" y="118930"/>
            <a:ext cx="9444327" cy="759732"/>
          </a:xfrm>
        </p:spPr>
        <p:txBody>
          <a:bodyPr>
            <a:normAutofit/>
          </a:bodyPr>
          <a:lstStyle/>
          <a:p>
            <a:r>
              <a:rPr lang="en-US" sz="3600" b="1">
                <a:solidFill>
                  <a:srgbClr val="063163"/>
                </a:solidFill>
                <a:latin typeface="Open Sans" panose="020B0606030504020204" pitchFamily="34" charset="0"/>
                <a:ea typeface="Open Sans" panose="020B0606030504020204" pitchFamily="34" charset="0"/>
                <a:cs typeface="Open Sans" panose="020B0606030504020204" pitchFamily="34" charset="0"/>
              </a:rPr>
              <a:t>Internationalization Best Practices</a:t>
            </a:r>
          </a:p>
        </p:txBody>
      </p:sp>
      <p:sp>
        <p:nvSpPr>
          <p:cNvPr id="8" name="Rectangle 7">
            <a:extLst>
              <a:ext uri="{FF2B5EF4-FFF2-40B4-BE49-F238E27FC236}">
                <a16:creationId xmlns:a16="http://schemas.microsoft.com/office/drawing/2014/main" id="{FA0702A5-126F-4BFB-A0DE-7B8FC26C2E0C}"/>
              </a:ext>
            </a:extLst>
          </p:cNvPr>
          <p:cNvSpPr/>
          <p:nvPr/>
        </p:nvSpPr>
        <p:spPr>
          <a:xfrm>
            <a:off x="0" y="6271583"/>
            <a:ext cx="12192000"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6FFA176-96C5-C427-645A-D7EA41B06987}"/>
              </a:ext>
            </a:extLst>
          </p:cNvPr>
          <p:cNvSpPr txBox="1"/>
          <p:nvPr/>
        </p:nvSpPr>
        <p:spPr>
          <a:xfrm>
            <a:off x="3416054" y="2460608"/>
            <a:ext cx="4839966"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939597"/>
                </a:solidFill>
                <a:effectLst/>
                <a:uLnTx/>
                <a:uFillTx/>
                <a:latin typeface="Calibri" panose="020F0502020204030204"/>
                <a:ea typeface="+mn-ea"/>
                <a:cs typeface="+mn-cs"/>
              </a:rPr>
              <a:t>Search Engine Optimization- can your website be found when it should?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939597"/>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939597"/>
                </a:solidFill>
                <a:effectLst/>
                <a:uLnTx/>
                <a:uFillTx/>
                <a:latin typeface="Calibri" panose="020F0502020204030204"/>
                <a:ea typeface="+mn-ea"/>
                <a:cs typeface="+mn-cs"/>
              </a:rPr>
              <a:t>Make it clear on your webpages that you do international sales.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939597"/>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939597"/>
                </a:solidFill>
                <a:effectLst/>
                <a:uLnTx/>
                <a:uFillTx/>
                <a:latin typeface="Calibri" panose="020F0502020204030204"/>
                <a:ea typeface="+mn-ea"/>
                <a:cs typeface="+mn-cs"/>
              </a:rPr>
              <a:t>Continually adding new content (keywords &amp; backlinks).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939597"/>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939597"/>
                </a:solidFill>
                <a:effectLst/>
                <a:uLnTx/>
                <a:uFillTx/>
                <a:latin typeface="Calibri" panose="020F0502020204030204"/>
                <a:ea typeface="+mn-ea"/>
                <a:cs typeface="+mn-cs"/>
              </a:rPr>
              <a:t>Looking at website analytics for “website visitor country of origin”.</a:t>
            </a:r>
          </a:p>
        </p:txBody>
      </p:sp>
      <p:sp>
        <p:nvSpPr>
          <p:cNvPr id="12" name="TextBox 11">
            <a:extLst>
              <a:ext uri="{FF2B5EF4-FFF2-40B4-BE49-F238E27FC236}">
                <a16:creationId xmlns:a16="http://schemas.microsoft.com/office/drawing/2014/main" id="{724A6784-E0AF-C24B-FDD6-F93460917F9B}"/>
              </a:ext>
            </a:extLst>
          </p:cNvPr>
          <p:cNvSpPr txBox="1"/>
          <p:nvPr/>
        </p:nvSpPr>
        <p:spPr>
          <a:xfrm>
            <a:off x="7848600" y="4316995"/>
            <a:ext cx="37414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International Consumers Enter Here!</a:t>
            </a:r>
          </a:p>
        </p:txBody>
      </p:sp>
      <p:sp>
        <p:nvSpPr>
          <p:cNvPr id="16" name="TextBox 15">
            <a:extLst>
              <a:ext uri="{FF2B5EF4-FFF2-40B4-BE49-F238E27FC236}">
                <a16:creationId xmlns:a16="http://schemas.microsoft.com/office/drawing/2014/main" id="{7F69CDE8-ADB2-CC86-DDD7-AB04F17D87A2}"/>
              </a:ext>
            </a:extLst>
          </p:cNvPr>
          <p:cNvSpPr txBox="1"/>
          <p:nvPr/>
        </p:nvSpPr>
        <p:spPr>
          <a:xfrm>
            <a:off x="5876618" y="6380125"/>
            <a:ext cx="609437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website-internationalization</a:t>
            </a:r>
          </a:p>
        </p:txBody>
      </p:sp>
      <p:pic>
        <p:nvPicPr>
          <p:cNvPr id="1028" name="Picture 4" descr="Concept of the end of quarantine. Lightbox with text message We are open on a orange background. Hotel, store, cafe, business. Notification of the end of quarantine.">
            <a:extLst>
              <a:ext uri="{FF2B5EF4-FFF2-40B4-BE49-F238E27FC236}">
                <a16:creationId xmlns:a16="http://schemas.microsoft.com/office/drawing/2014/main" id="{4F5F4CB4-A691-4C8F-F401-15EE2C1144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1" t="6015" r="14235"/>
          <a:stretch/>
        </p:blipFill>
        <p:spPr bwMode="auto">
          <a:xfrm>
            <a:off x="8643775" y="2625408"/>
            <a:ext cx="3157016" cy="2561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9E1993-82A4-1C54-952D-2A58A3638C59}"/>
              </a:ext>
            </a:extLst>
          </p:cNvPr>
          <p:cNvPicPr>
            <a:picLocks noChangeAspect="1"/>
          </p:cNvPicPr>
          <p:nvPr/>
        </p:nvPicPr>
        <p:blipFill>
          <a:blip r:embed="rId4"/>
          <a:stretch>
            <a:fillRect/>
          </a:stretch>
        </p:blipFill>
        <p:spPr>
          <a:xfrm>
            <a:off x="191015" y="118930"/>
            <a:ext cx="650121" cy="663457"/>
          </a:xfrm>
          <a:prstGeom prst="rect">
            <a:avLst/>
          </a:prstGeom>
        </p:spPr>
      </p:pic>
      <p:pic>
        <p:nvPicPr>
          <p:cNvPr id="3" name="Picture 2">
            <a:extLst>
              <a:ext uri="{FF2B5EF4-FFF2-40B4-BE49-F238E27FC236}">
                <a16:creationId xmlns:a16="http://schemas.microsoft.com/office/drawing/2014/main" id="{F5D20B2B-F2FF-A5D0-C0D5-64822D21C060}"/>
              </a:ext>
            </a:extLst>
          </p:cNvPr>
          <p:cNvPicPr>
            <a:picLocks noChangeAspect="1"/>
          </p:cNvPicPr>
          <p:nvPr/>
        </p:nvPicPr>
        <p:blipFill rotWithShape="1">
          <a:blip r:embed="rId5">
            <a:extLst>
              <a:ext uri="{28A0092B-C50C-407E-A947-70E740481C1C}">
                <a14:useLocalDpi xmlns:a14="http://schemas.microsoft.com/office/drawing/2010/main" val="0"/>
              </a:ext>
            </a:extLst>
          </a:blip>
          <a:srcRect l="41140" r="7094"/>
          <a:stretch/>
        </p:blipFill>
        <p:spPr>
          <a:xfrm>
            <a:off x="286896" y="2625408"/>
            <a:ext cx="2939303" cy="2809722"/>
          </a:xfrm>
          <a:prstGeom prst="rect">
            <a:avLst/>
          </a:prstGeom>
        </p:spPr>
      </p:pic>
      <p:pic>
        <p:nvPicPr>
          <p:cNvPr id="6" name="Picture 5" descr="A black and white logo&#10;&#10;Description automatically generated">
            <a:extLst>
              <a:ext uri="{FF2B5EF4-FFF2-40B4-BE49-F238E27FC236}">
                <a16:creationId xmlns:a16="http://schemas.microsoft.com/office/drawing/2014/main" id="{76EBE540-787C-8F14-9CC1-CC207F5A6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27758"/>
            <a:ext cx="2583013" cy="683884"/>
          </a:xfrm>
          <a:prstGeom prst="rect">
            <a:avLst/>
          </a:prstGeom>
        </p:spPr>
      </p:pic>
      <p:sp>
        <p:nvSpPr>
          <p:cNvPr id="7" name="TextBox 6">
            <a:extLst>
              <a:ext uri="{FF2B5EF4-FFF2-40B4-BE49-F238E27FC236}">
                <a16:creationId xmlns:a16="http://schemas.microsoft.com/office/drawing/2014/main" id="{981DE076-7989-C5D4-9E37-4AE72AD003C7}"/>
              </a:ext>
            </a:extLst>
          </p:cNvPr>
          <p:cNvSpPr txBox="1"/>
          <p:nvPr/>
        </p:nvSpPr>
        <p:spPr>
          <a:xfrm>
            <a:off x="2844949" y="1663206"/>
            <a:ext cx="65021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939597"/>
                </a:solidFill>
                <a:effectLst/>
                <a:uLnTx/>
                <a:uFillTx/>
                <a:latin typeface="Calibri" panose="020F0502020204030204"/>
                <a:ea typeface="+mn-ea"/>
                <a:cs typeface="+mn-cs"/>
              </a:rPr>
              <a:t>Is your website reaching international audiences?</a:t>
            </a:r>
          </a:p>
        </p:txBody>
      </p:sp>
    </p:spTree>
    <p:extLst>
      <p:ext uri="{BB962C8B-B14F-4D97-AF65-F5344CB8AC3E}">
        <p14:creationId xmlns:p14="http://schemas.microsoft.com/office/powerpoint/2010/main" val="3185532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37C16D5-42CA-BC25-A913-F4F59C8274F0}"/>
              </a:ext>
            </a:extLst>
          </p:cNvPr>
          <p:cNvSpPr/>
          <p:nvPr/>
        </p:nvSpPr>
        <p:spPr>
          <a:xfrm>
            <a:off x="0" y="-1"/>
            <a:ext cx="12192000" cy="6309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EEA20-FEC8-AA55-F8F1-4EF4072F9CC0}"/>
              </a:ext>
            </a:extLst>
          </p:cNvPr>
          <p:cNvSpPr/>
          <p:nvPr/>
        </p:nvSpPr>
        <p:spPr>
          <a:xfrm>
            <a:off x="0" y="6271583"/>
            <a:ext cx="12192000"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56DAEB4C-2A13-4090-3D45-CC2020D31AC5}"/>
              </a:ext>
            </a:extLst>
          </p:cNvPr>
          <p:cNvCxnSpPr/>
          <p:nvPr/>
        </p:nvCxnSpPr>
        <p:spPr>
          <a:xfrm>
            <a:off x="4170784" y="4189445"/>
            <a:ext cx="0" cy="14649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42B8D6-3744-240E-7B1B-EF0627872898}"/>
              </a:ext>
            </a:extLst>
          </p:cNvPr>
          <p:cNvCxnSpPr/>
          <p:nvPr/>
        </p:nvCxnSpPr>
        <p:spPr>
          <a:xfrm>
            <a:off x="7962123" y="4201886"/>
            <a:ext cx="0" cy="14649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6ECE6CE-957C-10C0-D11B-30975F0B9C90}"/>
              </a:ext>
            </a:extLst>
          </p:cNvPr>
          <p:cNvSpPr/>
          <p:nvPr/>
        </p:nvSpPr>
        <p:spPr>
          <a:xfrm>
            <a:off x="0" y="6271583"/>
            <a:ext cx="12200906"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93C0DAC-7B77-9992-3706-C9884AC483F2}"/>
              </a:ext>
            </a:extLst>
          </p:cNvPr>
          <p:cNvSpPr txBox="1"/>
          <p:nvPr/>
        </p:nvSpPr>
        <p:spPr>
          <a:xfrm>
            <a:off x="233503" y="6433986"/>
            <a:ext cx="3908213" cy="261610"/>
          </a:xfrm>
          <a:prstGeom prst="rect">
            <a:avLst/>
          </a:prstGeom>
          <a:noFill/>
        </p:spPr>
        <p:txBody>
          <a:bodyPr wrap="square" rtlCol="0">
            <a:spAutoFit/>
          </a:bodyPr>
          <a:lstStyle/>
          <a:p>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U.S. COMMERCIAL SERVICE </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The Rural Export Center</a:t>
            </a:r>
          </a:p>
        </p:txBody>
      </p:sp>
      <p:sp>
        <p:nvSpPr>
          <p:cNvPr id="27" name="TextBox 26">
            <a:extLst>
              <a:ext uri="{FF2B5EF4-FFF2-40B4-BE49-F238E27FC236}">
                <a16:creationId xmlns:a16="http://schemas.microsoft.com/office/drawing/2014/main" id="{53B01BFD-0326-8EAD-B72A-141BAA3501C5}"/>
              </a:ext>
            </a:extLst>
          </p:cNvPr>
          <p:cNvSpPr txBox="1"/>
          <p:nvPr/>
        </p:nvSpPr>
        <p:spPr>
          <a:xfrm>
            <a:off x="8915995" y="6433986"/>
            <a:ext cx="3060314" cy="253916"/>
          </a:xfrm>
          <a:prstGeom prst="rect">
            <a:avLst/>
          </a:prstGeom>
          <a:noFill/>
        </p:spPr>
        <p:txBody>
          <a:bodyPr wrap="square" rtlCol="0">
            <a:spAutoFit/>
          </a:bodyPr>
          <a:lstStyle/>
          <a:p>
            <a:pPr algn="r"/>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trade.gov/</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rural-export-center</a:t>
            </a:r>
          </a:p>
        </p:txBody>
      </p:sp>
      <p:sp>
        <p:nvSpPr>
          <p:cNvPr id="4" name="TextBox 3">
            <a:extLst>
              <a:ext uri="{FF2B5EF4-FFF2-40B4-BE49-F238E27FC236}">
                <a16:creationId xmlns:a16="http://schemas.microsoft.com/office/drawing/2014/main" id="{D7DDB5FB-F9DD-AF37-A17D-FEF7E8A425A4}"/>
              </a:ext>
            </a:extLst>
          </p:cNvPr>
          <p:cNvSpPr txBox="1"/>
          <p:nvPr/>
        </p:nvSpPr>
        <p:spPr>
          <a:xfrm>
            <a:off x="283568" y="438284"/>
            <a:ext cx="11195259" cy="923330"/>
          </a:xfrm>
          <a:prstGeom prst="rect">
            <a:avLst/>
          </a:prstGeom>
          <a:noFill/>
        </p:spPr>
        <p:txBody>
          <a:bodyPr wrap="square" rtlCol="0">
            <a:spAutoFit/>
          </a:bodyPr>
          <a:lstStyle/>
          <a:p>
            <a:r>
              <a:rPr lang="en-US" sz="3600" b="1">
                <a:solidFill>
                  <a:srgbClr val="063163"/>
                </a:solidFill>
                <a:latin typeface="Open Sans" panose="020B0606030504020204" pitchFamily="34" charset="0"/>
                <a:ea typeface="Open Sans" panose="020B0606030504020204" pitchFamily="34" charset="0"/>
                <a:cs typeface="Open Sans" panose="020B0606030504020204" pitchFamily="34" charset="0"/>
              </a:rPr>
              <a:t>Export Management Company Directory</a:t>
            </a:r>
          </a:p>
          <a:p>
            <a:endParaRPr lang="en-US"/>
          </a:p>
        </p:txBody>
      </p:sp>
      <p:pic>
        <p:nvPicPr>
          <p:cNvPr id="2" name="Picture 1">
            <a:extLst>
              <a:ext uri="{FF2B5EF4-FFF2-40B4-BE49-F238E27FC236}">
                <a16:creationId xmlns:a16="http://schemas.microsoft.com/office/drawing/2014/main" id="{37BCBE51-26A4-3931-B50E-34C40FAA50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6429" y="1259166"/>
            <a:ext cx="6585249" cy="4086278"/>
          </a:xfrm>
          <a:prstGeom prst="rect">
            <a:avLst/>
          </a:prstGeom>
        </p:spPr>
      </p:pic>
      <p:pic>
        <p:nvPicPr>
          <p:cNvPr id="1030" name="Picture 6" descr="The Story behind the Famous Windows XP Desktop Background | Artsy">
            <a:extLst>
              <a:ext uri="{FF2B5EF4-FFF2-40B4-BE49-F238E27FC236}">
                <a16:creationId xmlns:a16="http://schemas.microsoft.com/office/drawing/2014/main" id="{40F65576-C2E6-2744-070A-048D4B995E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462"/>
          <a:stretch/>
        </p:blipFill>
        <p:spPr bwMode="auto">
          <a:xfrm>
            <a:off x="6643071" y="1674421"/>
            <a:ext cx="4816618" cy="30044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4B298EE-66BF-E476-43C3-F34E619BB8FC}"/>
              </a:ext>
            </a:extLst>
          </p:cNvPr>
          <p:cNvSpPr txBox="1"/>
          <p:nvPr/>
        </p:nvSpPr>
        <p:spPr>
          <a:xfrm>
            <a:off x="448628" y="1447144"/>
            <a:ext cx="4843462" cy="1938992"/>
          </a:xfrm>
          <a:prstGeom prst="rect">
            <a:avLst/>
          </a:prstGeom>
          <a:noFill/>
        </p:spPr>
        <p:txBody>
          <a:bodyPr wrap="square">
            <a:spAutoFit/>
          </a:bodyPr>
          <a:lstStyle/>
          <a:p>
            <a:r>
              <a:rPr lang="en-US" sz="2400" b="0" i="0">
                <a:solidFill>
                  <a:srgbClr val="2C2C2C"/>
                </a:solidFill>
                <a:effectLst/>
                <a:latin typeface="Open Sans" panose="020B0606030504020204" pitchFamily="34" charset="0"/>
                <a:ea typeface="Open Sans" panose="020B0606030504020204" pitchFamily="34" charset="0"/>
                <a:cs typeface="Open Sans" panose="020B0606030504020204" pitchFamily="34" charset="0"/>
              </a:rPr>
              <a:t>An </a:t>
            </a:r>
            <a:r>
              <a:rPr lang="en-US" sz="2400" b="1" i="0">
                <a:solidFill>
                  <a:srgbClr val="2C2C2C"/>
                </a:solidFill>
                <a:effectLst/>
                <a:latin typeface="Open Sans" panose="020B0606030504020204" pitchFamily="34" charset="0"/>
                <a:ea typeface="Open Sans" panose="020B0606030504020204" pitchFamily="34" charset="0"/>
                <a:cs typeface="Open Sans" panose="020B0606030504020204" pitchFamily="34" charset="0"/>
              </a:rPr>
              <a:t>Export Management Company (EMC)</a:t>
            </a:r>
            <a:r>
              <a:rPr lang="en-US" sz="2400" b="0" i="0">
                <a:solidFill>
                  <a:srgbClr val="2C2C2C"/>
                </a:solidFill>
                <a:effectLst/>
                <a:latin typeface="Open Sans" panose="020B0606030504020204" pitchFamily="34" charset="0"/>
                <a:ea typeface="Open Sans" panose="020B0606030504020204" pitchFamily="34" charset="0"/>
                <a:cs typeface="Open Sans" panose="020B0606030504020204" pitchFamily="34" charset="0"/>
              </a:rPr>
              <a:t> is a company that acts as an outside export department for small and mid-sized U.S. manufacturers.</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C2FEAB9F-0C3E-7CCB-FB24-EF0A646A77F7}"/>
              </a:ext>
            </a:extLst>
          </p:cNvPr>
          <p:cNvSpPr txBox="1"/>
          <p:nvPr/>
        </p:nvSpPr>
        <p:spPr>
          <a:xfrm>
            <a:off x="471488" y="3745915"/>
            <a:ext cx="4729162" cy="1938992"/>
          </a:xfrm>
          <a:prstGeom prst="rect">
            <a:avLst/>
          </a:prstGeom>
          <a:noFill/>
        </p:spPr>
        <p:txBody>
          <a:bodyPr wrap="square">
            <a:spAutoFit/>
          </a:bodyPr>
          <a:lstStyle/>
          <a:p>
            <a:r>
              <a:rPr lang="en-US" sz="2400" b="0" i="0">
                <a:solidFill>
                  <a:srgbClr val="2C2C2C"/>
                </a:solidFill>
                <a:effectLst/>
                <a:latin typeface="Open Sans" panose="020B0606030504020204" pitchFamily="34" charset="0"/>
                <a:ea typeface="Open Sans" panose="020B0606030504020204" pitchFamily="34" charset="0"/>
                <a:cs typeface="Open Sans" panose="020B0606030504020204" pitchFamily="34" charset="0"/>
              </a:rPr>
              <a:t>The </a:t>
            </a:r>
            <a:r>
              <a:rPr lang="en-US" sz="2400" b="1" i="0">
                <a:solidFill>
                  <a:srgbClr val="2C2C2C"/>
                </a:solidFill>
                <a:effectLst/>
                <a:latin typeface="Open Sans" panose="020B0606030504020204" pitchFamily="34" charset="0"/>
                <a:ea typeface="Open Sans" panose="020B0606030504020204" pitchFamily="34" charset="0"/>
                <a:cs typeface="Open Sans" panose="020B0606030504020204" pitchFamily="34" charset="0"/>
              </a:rPr>
              <a:t>EMC Directory </a:t>
            </a:r>
            <a:r>
              <a:rPr lang="en-US" sz="2400" b="0" i="0">
                <a:solidFill>
                  <a:srgbClr val="2C2C2C"/>
                </a:solidFill>
                <a:effectLst/>
                <a:latin typeface="Open Sans" panose="020B0606030504020204" pitchFamily="34" charset="0"/>
                <a:ea typeface="Open Sans" panose="020B0606030504020204" pitchFamily="34" charset="0"/>
                <a:cs typeface="Open Sans" panose="020B0606030504020204" pitchFamily="34" charset="0"/>
              </a:rPr>
              <a:t>provides a listing of vetted and experienced U.S. companies ready to help U.S. companies export more. </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a:hlinkClick r:id="rId5"/>
            <a:extLst>
              <a:ext uri="{FF2B5EF4-FFF2-40B4-BE49-F238E27FC236}">
                <a16:creationId xmlns:a16="http://schemas.microsoft.com/office/drawing/2014/main" id="{6C6F3A93-5E11-63B8-D526-A00901A624BE}"/>
              </a:ext>
            </a:extLst>
          </p:cNvPr>
          <p:cNvPicPr>
            <a:picLocks noChangeAspect="1"/>
          </p:cNvPicPr>
          <p:nvPr/>
        </p:nvPicPr>
        <p:blipFill rotWithShape="1">
          <a:blip r:embed="rId6"/>
          <a:srcRect l="13875" t="6667" r="38641" b="86332"/>
          <a:stretch/>
        </p:blipFill>
        <p:spPr>
          <a:xfrm>
            <a:off x="3942609" y="5491192"/>
            <a:ext cx="8249392" cy="683977"/>
          </a:xfrm>
          <a:prstGeom prst="rect">
            <a:avLst/>
          </a:prstGeom>
        </p:spPr>
      </p:pic>
      <p:pic>
        <p:nvPicPr>
          <p:cNvPr id="21" name="Picture 20">
            <a:extLst>
              <a:ext uri="{FF2B5EF4-FFF2-40B4-BE49-F238E27FC236}">
                <a16:creationId xmlns:a16="http://schemas.microsoft.com/office/drawing/2014/main" id="{67F61C1A-554D-ECE4-9CD0-7D6289C939B9}"/>
              </a:ext>
            </a:extLst>
          </p:cNvPr>
          <p:cNvPicPr>
            <a:picLocks noChangeAspect="1"/>
          </p:cNvPicPr>
          <p:nvPr/>
        </p:nvPicPr>
        <p:blipFill rotWithShape="1">
          <a:blip r:embed="rId7"/>
          <a:srcRect b="8225"/>
          <a:stretch/>
        </p:blipFill>
        <p:spPr>
          <a:xfrm>
            <a:off x="6685808" y="2208811"/>
            <a:ext cx="4773880" cy="2464438"/>
          </a:xfrm>
          <a:prstGeom prst="rect">
            <a:avLst/>
          </a:prstGeom>
        </p:spPr>
      </p:pic>
    </p:spTree>
    <p:extLst>
      <p:ext uri="{BB962C8B-B14F-4D97-AF65-F5344CB8AC3E}">
        <p14:creationId xmlns:p14="http://schemas.microsoft.com/office/powerpoint/2010/main" val="2922230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1F1A9E-BB9F-54C7-E5F5-A694A9CB9003}"/>
              </a:ext>
            </a:extLst>
          </p:cNvPr>
          <p:cNvSpPr/>
          <p:nvPr/>
        </p:nvSpPr>
        <p:spPr>
          <a:xfrm>
            <a:off x="-89647" y="6271583"/>
            <a:ext cx="12290553"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7A26025-87A8-6E37-A235-5834AEE9D631}"/>
              </a:ext>
            </a:extLst>
          </p:cNvPr>
          <p:cNvSpPr txBox="1"/>
          <p:nvPr/>
        </p:nvSpPr>
        <p:spPr>
          <a:xfrm>
            <a:off x="233503" y="6433986"/>
            <a:ext cx="3908213" cy="261610"/>
          </a:xfrm>
          <a:prstGeom prst="rect">
            <a:avLst/>
          </a:prstGeom>
          <a:noFill/>
        </p:spPr>
        <p:txBody>
          <a:bodyPr wrap="square" rtlCol="0">
            <a:spAutoFit/>
          </a:bodyPr>
          <a:lstStyle/>
          <a:p>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U.S. COMMERCIAL SERVICE </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The Rural Export Center</a:t>
            </a:r>
          </a:p>
        </p:txBody>
      </p:sp>
      <p:sp>
        <p:nvSpPr>
          <p:cNvPr id="10" name="Rectangle 9">
            <a:extLst>
              <a:ext uri="{FF2B5EF4-FFF2-40B4-BE49-F238E27FC236}">
                <a16:creationId xmlns:a16="http://schemas.microsoft.com/office/drawing/2014/main" id="{9559F981-C5C4-7653-8EFC-53E0FAECC567}"/>
              </a:ext>
            </a:extLst>
          </p:cNvPr>
          <p:cNvSpPr/>
          <p:nvPr/>
        </p:nvSpPr>
        <p:spPr>
          <a:xfrm>
            <a:off x="0" y="0"/>
            <a:ext cx="12192000" cy="626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073CA2-CB8C-5968-37E3-AFD08B46427C}"/>
              </a:ext>
            </a:extLst>
          </p:cNvPr>
          <p:cNvSpPr txBox="1"/>
          <p:nvPr/>
        </p:nvSpPr>
        <p:spPr>
          <a:xfrm>
            <a:off x="8915995" y="6433986"/>
            <a:ext cx="3060314" cy="253916"/>
          </a:xfrm>
          <a:prstGeom prst="rect">
            <a:avLst/>
          </a:prstGeom>
          <a:noFill/>
        </p:spPr>
        <p:txBody>
          <a:bodyPr wrap="square" rtlCol="0">
            <a:spAutoFit/>
          </a:bodyPr>
          <a:lstStyle/>
          <a:p>
            <a:pPr algn="r"/>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trade.gov/</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rural-export-center</a:t>
            </a:r>
          </a:p>
        </p:txBody>
      </p:sp>
      <p:pic>
        <p:nvPicPr>
          <p:cNvPr id="9" name="Picture 8" descr="Icon&#10;&#10;Description automatically generated">
            <a:extLst>
              <a:ext uri="{FF2B5EF4-FFF2-40B4-BE49-F238E27FC236}">
                <a16:creationId xmlns:a16="http://schemas.microsoft.com/office/drawing/2014/main" id="{DD765866-AE97-F002-6238-500011F58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544" y="1754211"/>
            <a:ext cx="4038600" cy="4076981"/>
          </a:xfrm>
          <a:prstGeom prst="rect">
            <a:avLst/>
          </a:prstGeom>
        </p:spPr>
      </p:pic>
      <p:sp>
        <p:nvSpPr>
          <p:cNvPr id="11" name="TextBox 10">
            <a:extLst>
              <a:ext uri="{FF2B5EF4-FFF2-40B4-BE49-F238E27FC236}">
                <a16:creationId xmlns:a16="http://schemas.microsoft.com/office/drawing/2014/main" id="{B80CFAA8-9E05-AA56-C3CB-F3DF7F862F31}"/>
              </a:ext>
            </a:extLst>
          </p:cNvPr>
          <p:cNvSpPr txBox="1"/>
          <p:nvPr/>
        </p:nvSpPr>
        <p:spPr>
          <a:xfrm>
            <a:off x="313337" y="386235"/>
            <a:ext cx="10509111" cy="1169551"/>
          </a:xfrm>
          <a:prstGeom prst="rect">
            <a:avLst/>
          </a:prstGeom>
          <a:noFill/>
        </p:spPr>
        <p:txBody>
          <a:bodyPr wrap="square">
            <a:spAutoFit/>
          </a:bodyPr>
          <a:lstStyle/>
          <a:p>
            <a:r>
              <a:rPr lang="en-US" sz="3500" b="1">
                <a:solidFill>
                  <a:srgbClr val="063163"/>
                </a:solidFill>
                <a:latin typeface="Open Sans" panose="020B0606030504020204" pitchFamily="34" charset="0"/>
                <a:ea typeface="Open Sans" panose="020B0606030504020204" pitchFamily="34" charset="0"/>
                <a:cs typeface="Open Sans" panose="020B0606030504020204" pitchFamily="34" charset="0"/>
              </a:rPr>
              <a:t>Quick Due Diligence</a:t>
            </a:r>
          </a:p>
          <a:p>
            <a:r>
              <a:rPr lang="en-US" sz="3500" b="1">
                <a:solidFill>
                  <a:srgbClr val="063163"/>
                </a:solidFill>
                <a:latin typeface="Open Sans" panose="020B0606030504020204" pitchFamily="34" charset="0"/>
                <a:ea typeface="Open Sans" panose="020B0606030504020204" pitchFamily="34" charset="0"/>
                <a:cs typeface="Open Sans" panose="020B0606030504020204" pitchFamily="34" charset="0"/>
              </a:rPr>
              <a:t>with the</a:t>
            </a:r>
          </a:p>
        </p:txBody>
      </p:sp>
      <p:sp>
        <p:nvSpPr>
          <p:cNvPr id="14" name="TextBox 13">
            <a:extLst>
              <a:ext uri="{FF2B5EF4-FFF2-40B4-BE49-F238E27FC236}">
                <a16:creationId xmlns:a16="http://schemas.microsoft.com/office/drawing/2014/main" id="{2D946602-FAF1-D5DF-8F01-35792413B8B0}"/>
              </a:ext>
            </a:extLst>
          </p:cNvPr>
          <p:cNvSpPr txBox="1"/>
          <p:nvPr/>
        </p:nvSpPr>
        <p:spPr>
          <a:xfrm>
            <a:off x="4768261" y="2445066"/>
            <a:ext cx="6506712" cy="1600438"/>
          </a:xfrm>
          <a:prstGeom prst="rect">
            <a:avLst/>
          </a:prstGeom>
          <a:noFill/>
        </p:spPr>
        <p:txBody>
          <a:bodyPr wrap="square" rtlCol="0">
            <a:spAutoFit/>
          </a:bodyPr>
          <a:lstStyle/>
          <a:p>
            <a:pPr marL="0" indent="0">
              <a:buNone/>
            </a:pPr>
            <a:r>
              <a:rPr lang="en-US" sz="2000" b="1">
                <a:latin typeface="Open Sans" panose="020B0606030504020204" pitchFamily="34" charset="0"/>
                <a:ea typeface="Open Sans" panose="020B0606030504020204" pitchFamily="34" charset="0"/>
                <a:cs typeface="Open Sans" panose="020B0606030504020204" pitchFamily="34" charset="0"/>
              </a:rPr>
              <a:t>REC Check – Quick Due Diligence Report</a:t>
            </a:r>
          </a:p>
          <a:p>
            <a:pPr marL="800100" lvl="1" indent="-34290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Search of multiple subscription databases</a:t>
            </a:r>
          </a:p>
          <a:p>
            <a:pPr marL="800100" lvl="1" indent="-34290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Report on Internet and social media presence</a:t>
            </a:r>
          </a:p>
          <a:p>
            <a:pPr marL="800100" lvl="1" indent="-34290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Recommendations</a:t>
            </a:r>
          </a:p>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 name="Freeform 13">
            <a:extLst>
              <a:ext uri="{FF2B5EF4-FFF2-40B4-BE49-F238E27FC236}">
                <a16:creationId xmlns:a16="http://schemas.microsoft.com/office/drawing/2014/main" id="{EA590F4B-790A-96CC-1BE3-3C19F64BC1E9}"/>
              </a:ext>
            </a:extLst>
          </p:cNvPr>
          <p:cNvSpPr>
            <a:spLocks/>
          </p:cNvSpPr>
          <p:nvPr/>
        </p:nvSpPr>
        <p:spPr bwMode="auto">
          <a:xfrm>
            <a:off x="2354405" y="5163860"/>
            <a:ext cx="1275631" cy="378680"/>
          </a:xfrm>
          <a:custGeom>
            <a:avLst/>
            <a:gdLst>
              <a:gd name="T0" fmla="*/ 429 w 429"/>
              <a:gd name="T1" fmla="*/ 64 h 127"/>
              <a:gd name="T2" fmla="*/ 365 w 429"/>
              <a:gd name="T3" fmla="*/ 127 h 127"/>
              <a:gd name="T4" fmla="*/ 64 w 429"/>
              <a:gd name="T5" fmla="*/ 127 h 127"/>
              <a:gd name="T6" fmla="*/ 0 w 429"/>
              <a:gd name="T7" fmla="*/ 64 h 127"/>
              <a:gd name="T8" fmla="*/ 0 w 429"/>
              <a:gd name="T9" fmla="*/ 64 h 127"/>
              <a:gd name="T10" fmla="*/ 64 w 429"/>
              <a:gd name="T11" fmla="*/ 0 h 127"/>
              <a:gd name="T12" fmla="*/ 365 w 429"/>
              <a:gd name="T13" fmla="*/ 0 h 127"/>
              <a:gd name="T14" fmla="*/ 429 w 429"/>
              <a:gd name="T15" fmla="*/ 64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127">
                <a:moveTo>
                  <a:pt x="429" y="64"/>
                </a:moveTo>
                <a:cubicBezTo>
                  <a:pt x="429" y="99"/>
                  <a:pt x="400" y="127"/>
                  <a:pt x="365" y="127"/>
                </a:cubicBezTo>
                <a:cubicBezTo>
                  <a:pt x="64" y="127"/>
                  <a:pt x="64" y="127"/>
                  <a:pt x="64" y="127"/>
                </a:cubicBezTo>
                <a:cubicBezTo>
                  <a:pt x="29" y="127"/>
                  <a:pt x="0" y="99"/>
                  <a:pt x="0" y="64"/>
                </a:cubicBezTo>
                <a:cubicBezTo>
                  <a:pt x="0" y="64"/>
                  <a:pt x="0" y="64"/>
                  <a:pt x="0" y="64"/>
                </a:cubicBezTo>
                <a:cubicBezTo>
                  <a:pt x="0" y="29"/>
                  <a:pt x="29" y="0"/>
                  <a:pt x="64" y="0"/>
                </a:cubicBezTo>
                <a:cubicBezTo>
                  <a:pt x="365" y="0"/>
                  <a:pt x="365" y="0"/>
                  <a:pt x="365" y="0"/>
                </a:cubicBezTo>
                <a:cubicBezTo>
                  <a:pt x="400" y="0"/>
                  <a:pt x="429" y="29"/>
                  <a:pt x="429" y="64"/>
                </a:cubicBezTo>
                <a:close/>
              </a:path>
            </a:pathLst>
          </a:custGeom>
          <a:solidFill>
            <a:srgbClr val="063163"/>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949D7367-60FD-948B-5CA0-0274AD70D83F}"/>
              </a:ext>
            </a:extLst>
          </p:cNvPr>
          <p:cNvSpPr txBox="1"/>
          <p:nvPr/>
        </p:nvSpPr>
        <p:spPr>
          <a:xfrm>
            <a:off x="2635391" y="5157504"/>
            <a:ext cx="713657" cy="369332"/>
          </a:xfrm>
          <a:prstGeom prst="rect">
            <a:avLst/>
          </a:prstGeom>
          <a:noFill/>
        </p:spPr>
        <p:txBody>
          <a:bodyPr wrap="none" rtlCol="0">
            <a:spAutoFit/>
          </a:bodyPr>
          <a:lstStyle/>
          <a:p>
            <a:pPr algn="ctr"/>
            <a:r>
              <a:rPr lang="en-US" b="1">
                <a:solidFill>
                  <a:schemeClr val="bg1"/>
                </a:solidFill>
                <a:latin typeface="Raleway" panose="020B0503030101060003" pitchFamily="34" charset="0"/>
              </a:rPr>
              <a:t>$150</a:t>
            </a:r>
          </a:p>
        </p:txBody>
      </p:sp>
      <p:pic>
        <p:nvPicPr>
          <p:cNvPr id="8" name="Picture 7" descr="A black and blue text with a red stripe&#10;&#10;Description automatically generated">
            <a:extLst>
              <a:ext uri="{FF2B5EF4-FFF2-40B4-BE49-F238E27FC236}">
                <a16:creationId xmlns:a16="http://schemas.microsoft.com/office/drawing/2014/main" id="{3CF71D05-F497-84F4-9377-A511A5956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872" y="254592"/>
            <a:ext cx="2823808" cy="789101"/>
          </a:xfrm>
          <a:prstGeom prst="rect">
            <a:avLst/>
          </a:prstGeom>
        </p:spPr>
      </p:pic>
    </p:spTree>
    <p:extLst>
      <p:ext uri="{BB962C8B-B14F-4D97-AF65-F5344CB8AC3E}">
        <p14:creationId xmlns:p14="http://schemas.microsoft.com/office/powerpoint/2010/main" val="1856846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6">
            <a:extLst>
              <a:ext uri="{FF2B5EF4-FFF2-40B4-BE49-F238E27FC236}">
                <a16:creationId xmlns:a16="http://schemas.microsoft.com/office/drawing/2014/main" id="{9690D838-EB65-70D8-61D7-2C0F35D077D2}"/>
              </a:ext>
            </a:extLst>
          </p:cNvPr>
          <p:cNvSpPr>
            <a:spLocks/>
          </p:cNvSpPr>
          <p:nvPr/>
        </p:nvSpPr>
        <p:spPr bwMode="auto">
          <a:xfrm>
            <a:off x="3568641" y="1047043"/>
            <a:ext cx="2399790" cy="3550679"/>
          </a:xfrm>
          <a:custGeom>
            <a:avLst/>
            <a:gdLst>
              <a:gd name="T0" fmla="*/ 1616 w 1616"/>
              <a:gd name="T1" fmla="*/ 0 h 2391"/>
              <a:gd name="T2" fmla="*/ 0 w 1616"/>
              <a:gd name="T3" fmla="*/ 0 h 2391"/>
              <a:gd name="T4" fmla="*/ 0 w 1616"/>
              <a:gd name="T5" fmla="*/ 2391 h 2391"/>
              <a:gd name="T6" fmla="*/ 1295 w 1616"/>
              <a:gd name="T7" fmla="*/ 2391 h 2391"/>
              <a:gd name="T8" fmla="*/ 1616 w 1616"/>
              <a:gd name="T9" fmla="*/ 2071 h 2391"/>
              <a:gd name="T10" fmla="*/ 1616 w 1616"/>
              <a:gd name="T11" fmla="*/ 0 h 2391"/>
            </a:gdLst>
            <a:ahLst/>
            <a:cxnLst>
              <a:cxn ang="0">
                <a:pos x="T0" y="T1"/>
              </a:cxn>
              <a:cxn ang="0">
                <a:pos x="T2" y="T3"/>
              </a:cxn>
              <a:cxn ang="0">
                <a:pos x="T4" y="T5"/>
              </a:cxn>
              <a:cxn ang="0">
                <a:pos x="T6" y="T7"/>
              </a:cxn>
              <a:cxn ang="0">
                <a:pos x="T8" y="T9"/>
              </a:cxn>
              <a:cxn ang="0">
                <a:pos x="T10" y="T11"/>
              </a:cxn>
            </a:cxnLst>
            <a:rect l="0" t="0" r="r" b="b"/>
            <a:pathLst>
              <a:path w="1616" h="2391">
                <a:moveTo>
                  <a:pt x="1616" y="0"/>
                </a:moveTo>
                <a:lnTo>
                  <a:pt x="0" y="0"/>
                </a:lnTo>
                <a:lnTo>
                  <a:pt x="0" y="2391"/>
                </a:lnTo>
                <a:lnTo>
                  <a:pt x="1295" y="2391"/>
                </a:lnTo>
                <a:lnTo>
                  <a:pt x="1616" y="2071"/>
                </a:lnTo>
                <a:lnTo>
                  <a:pt x="161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61" name="Freeform 6">
            <a:extLst>
              <a:ext uri="{FF2B5EF4-FFF2-40B4-BE49-F238E27FC236}">
                <a16:creationId xmlns:a16="http://schemas.microsoft.com/office/drawing/2014/main" id="{0A6322B9-88F7-99C7-A688-3AD63014CFE5}"/>
              </a:ext>
            </a:extLst>
          </p:cNvPr>
          <p:cNvSpPr>
            <a:spLocks/>
          </p:cNvSpPr>
          <p:nvPr/>
        </p:nvSpPr>
        <p:spPr bwMode="auto">
          <a:xfrm>
            <a:off x="2157249" y="4753142"/>
            <a:ext cx="2400482" cy="1126275"/>
          </a:xfrm>
          <a:custGeom>
            <a:avLst/>
            <a:gdLst>
              <a:gd name="T0" fmla="*/ 1616 w 1616"/>
              <a:gd name="T1" fmla="*/ 0 h 2391"/>
              <a:gd name="T2" fmla="*/ 0 w 1616"/>
              <a:gd name="T3" fmla="*/ 0 h 2391"/>
              <a:gd name="T4" fmla="*/ 0 w 1616"/>
              <a:gd name="T5" fmla="*/ 2391 h 2391"/>
              <a:gd name="T6" fmla="*/ 1295 w 1616"/>
              <a:gd name="T7" fmla="*/ 2391 h 2391"/>
              <a:gd name="T8" fmla="*/ 1616 w 1616"/>
              <a:gd name="T9" fmla="*/ 2071 h 2391"/>
              <a:gd name="T10" fmla="*/ 1616 w 1616"/>
              <a:gd name="T11" fmla="*/ 0 h 2391"/>
              <a:gd name="connsiteX0" fmla="*/ 10000 w 10000"/>
              <a:gd name="connsiteY0" fmla="*/ 6828 h 10000"/>
              <a:gd name="connsiteX1" fmla="*/ 0 w 10000"/>
              <a:gd name="connsiteY1" fmla="*/ 0 h 10000"/>
              <a:gd name="connsiteX2" fmla="*/ 0 w 10000"/>
              <a:gd name="connsiteY2" fmla="*/ 10000 h 10000"/>
              <a:gd name="connsiteX3" fmla="*/ 8014 w 10000"/>
              <a:gd name="connsiteY3" fmla="*/ 10000 h 10000"/>
              <a:gd name="connsiteX4" fmla="*/ 10000 w 10000"/>
              <a:gd name="connsiteY4" fmla="*/ 8662 h 10000"/>
              <a:gd name="connsiteX5" fmla="*/ 10000 w 10000"/>
              <a:gd name="connsiteY5" fmla="*/ 6828 h 10000"/>
              <a:gd name="connsiteX0" fmla="*/ 10035 w 10035"/>
              <a:gd name="connsiteY0" fmla="*/ 0 h 3172"/>
              <a:gd name="connsiteX1" fmla="*/ 0 w 10035"/>
              <a:gd name="connsiteY1" fmla="*/ 0 h 3172"/>
              <a:gd name="connsiteX2" fmla="*/ 35 w 10035"/>
              <a:gd name="connsiteY2" fmla="*/ 3172 h 3172"/>
              <a:gd name="connsiteX3" fmla="*/ 8049 w 10035"/>
              <a:gd name="connsiteY3" fmla="*/ 3172 h 3172"/>
              <a:gd name="connsiteX4" fmla="*/ 10035 w 10035"/>
              <a:gd name="connsiteY4" fmla="*/ 1834 h 3172"/>
              <a:gd name="connsiteX5" fmla="*/ 10035 w 10035"/>
              <a:gd name="connsiteY5" fmla="*/ 0 h 3172"/>
              <a:gd name="connsiteX0" fmla="*/ 9967 w 9967"/>
              <a:gd name="connsiteY0" fmla="*/ 0 h 10000"/>
              <a:gd name="connsiteX1" fmla="*/ 37 w 9967"/>
              <a:gd name="connsiteY1" fmla="*/ 0 h 10000"/>
              <a:gd name="connsiteX2" fmla="*/ 2 w 9967"/>
              <a:gd name="connsiteY2" fmla="*/ 10000 h 10000"/>
              <a:gd name="connsiteX3" fmla="*/ 7988 w 9967"/>
              <a:gd name="connsiteY3" fmla="*/ 10000 h 10000"/>
              <a:gd name="connsiteX4" fmla="*/ 9967 w 9967"/>
              <a:gd name="connsiteY4" fmla="*/ 5782 h 10000"/>
              <a:gd name="connsiteX5" fmla="*/ 9967 w 9967"/>
              <a:gd name="connsiteY5" fmla="*/ 0 h 10000"/>
              <a:gd name="connsiteX0" fmla="*/ 10001 w 10001"/>
              <a:gd name="connsiteY0" fmla="*/ 0 h 10000"/>
              <a:gd name="connsiteX1" fmla="*/ 3 w 10001"/>
              <a:gd name="connsiteY1" fmla="*/ 0 h 10000"/>
              <a:gd name="connsiteX2" fmla="*/ 3 w 10001"/>
              <a:gd name="connsiteY2" fmla="*/ 10000 h 10000"/>
              <a:gd name="connsiteX3" fmla="*/ 8015 w 10001"/>
              <a:gd name="connsiteY3" fmla="*/ 10000 h 10000"/>
              <a:gd name="connsiteX4" fmla="*/ 10001 w 10001"/>
              <a:gd name="connsiteY4" fmla="*/ 5782 h 10000"/>
              <a:gd name="connsiteX5" fmla="*/ 10001 w 1000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0000">
                <a:moveTo>
                  <a:pt x="10001" y="0"/>
                </a:moveTo>
                <a:lnTo>
                  <a:pt x="3" y="0"/>
                </a:lnTo>
                <a:cubicBezTo>
                  <a:pt x="15" y="3332"/>
                  <a:pt x="-9" y="6668"/>
                  <a:pt x="3" y="10000"/>
                </a:cubicBezTo>
                <a:lnTo>
                  <a:pt x="8015" y="10000"/>
                </a:lnTo>
                <a:lnTo>
                  <a:pt x="10001" y="5782"/>
                </a:lnTo>
                <a:lnTo>
                  <a:pt x="1000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66" name="Freeform 8">
            <a:extLst>
              <a:ext uri="{FF2B5EF4-FFF2-40B4-BE49-F238E27FC236}">
                <a16:creationId xmlns:a16="http://schemas.microsoft.com/office/drawing/2014/main" id="{89CDDA10-7745-9266-28A4-E1A3154E807C}"/>
              </a:ext>
            </a:extLst>
          </p:cNvPr>
          <p:cNvSpPr>
            <a:spLocks/>
          </p:cNvSpPr>
          <p:nvPr/>
        </p:nvSpPr>
        <p:spPr bwMode="auto">
          <a:xfrm>
            <a:off x="4352798" y="5672913"/>
            <a:ext cx="204933" cy="207903"/>
          </a:xfrm>
          <a:custGeom>
            <a:avLst/>
            <a:gdLst>
              <a:gd name="T0" fmla="*/ 138 w 138"/>
              <a:gd name="T1" fmla="*/ 0 h 140"/>
              <a:gd name="T2" fmla="*/ 0 w 138"/>
              <a:gd name="T3" fmla="*/ 140 h 140"/>
              <a:gd name="T4" fmla="*/ 138 w 138"/>
              <a:gd name="T5" fmla="*/ 140 h 140"/>
              <a:gd name="T6" fmla="*/ 138 w 138"/>
              <a:gd name="T7" fmla="*/ 0 h 140"/>
            </a:gdLst>
            <a:ahLst/>
            <a:cxnLst>
              <a:cxn ang="0">
                <a:pos x="T0" y="T1"/>
              </a:cxn>
              <a:cxn ang="0">
                <a:pos x="T2" y="T3"/>
              </a:cxn>
              <a:cxn ang="0">
                <a:pos x="T4" y="T5"/>
              </a:cxn>
              <a:cxn ang="0">
                <a:pos x="T6" y="T7"/>
              </a:cxn>
            </a:cxnLst>
            <a:rect l="0" t="0" r="r" b="b"/>
            <a:pathLst>
              <a:path w="138" h="140">
                <a:moveTo>
                  <a:pt x="138" y="0"/>
                </a:moveTo>
                <a:lnTo>
                  <a:pt x="0" y="140"/>
                </a:lnTo>
                <a:lnTo>
                  <a:pt x="138" y="140"/>
                </a:lnTo>
                <a:lnTo>
                  <a:pt x="138"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67" name="Freeform 9">
            <a:extLst>
              <a:ext uri="{FF2B5EF4-FFF2-40B4-BE49-F238E27FC236}">
                <a16:creationId xmlns:a16="http://schemas.microsoft.com/office/drawing/2014/main" id="{8B8E7A21-FD73-9A5D-7E19-B313DBB0D80C}"/>
              </a:ext>
            </a:extLst>
          </p:cNvPr>
          <p:cNvSpPr>
            <a:spLocks/>
          </p:cNvSpPr>
          <p:nvPr/>
        </p:nvSpPr>
        <p:spPr bwMode="auto">
          <a:xfrm>
            <a:off x="4164201" y="5488771"/>
            <a:ext cx="393530" cy="392045"/>
          </a:xfrm>
          <a:custGeom>
            <a:avLst/>
            <a:gdLst>
              <a:gd name="T0" fmla="*/ 265 w 265"/>
              <a:gd name="T1" fmla="*/ 0 h 264"/>
              <a:gd name="T2" fmla="*/ 0 w 265"/>
              <a:gd name="T3" fmla="*/ 264 h 264"/>
              <a:gd name="T4" fmla="*/ 62 w 265"/>
              <a:gd name="T5" fmla="*/ 264 h 264"/>
              <a:gd name="T6" fmla="*/ 265 w 265"/>
              <a:gd name="T7" fmla="*/ 60 h 264"/>
              <a:gd name="T8" fmla="*/ 265 w 265"/>
              <a:gd name="T9" fmla="*/ 0 h 264"/>
            </a:gdLst>
            <a:ahLst/>
            <a:cxnLst>
              <a:cxn ang="0">
                <a:pos x="T0" y="T1"/>
              </a:cxn>
              <a:cxn ang="0">
                <a:pos x="T2" y="T3"/>
              </a:cxn>
              <a:cxn ang="0">
                <a:pos x="T4" y="T5"/>
              </a:cxn>
              <a:cxn ang="0">
                <a:pos x="T6" y="T7"/>
              </a:cxn>
              <a:cxn ang="0">
                <a:pos x="T8" y="T9"/>
              </a:cxn>
            </a:cxnLst>
            <a:rect l="0" t="0" r="r" b="b"/>
            <a:pathLst>
              <a:path w="265" h="264">
                <a:moveTo>
                  <a:pt x="265" y="0"/>
                </a:moveTo>
                <a:lnTo>
                  <a:pt x="0" y="264"/>
                </a:lnTo>
                <a:lnTo>
                  <a:pt x="62" y="264"/>
                </a:lnTo>
                <a:lnTo>
                  <a:pt x="265" y="60"/>
                </a:lnTo>
                <a:lnTo>
                  <a:pt x="265"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56" name="Freeform 6">
            <a:extLst>
              <a:ext uri="{FF2B5EF4-FFF2-40B4-BE49-F238E27FC236}">
                <a16:creationId xmlns:a16="http://schemas.microsoft.com/office/drawing/2014/main" id="{5364560E-3EBF-0F26-11B6-7926B2EBCABC}"/>
              </a:ext>
            </a:extLst>
          </p:cNvPr>
          <p:cNvSpPr>
            <a:spLocks/>
          </p:cNvSpPr>
          <p:nvPr/>
        </p:nvSpPr>
        <p:spPr bwMode="auto">
          <a:xfrm>
            <a:off x="4966488" y="4753143"/>
            <a:ext cx="2400482" cy="1126275"/>
          </a:xfrm>
          <a:custGeom>
            <a:avLst/>
            <a:gdLst>
              <a:gd name="T0" fmla="*/ 1616 w 1616"/>
              <a:gd name="T1" fmla="*/ 0 h 2391"/>
              <a:gd name="T2" fmla="*/ 0 w 1616"/>
              <a:gd name="T3" fmla="*/ 0 h 2391"/>
              <a:gd name="T4" fmla="*/ 0 w 1616"/>
              <a:gd name="T5" fmla="*/ 2391 h 2391"/>
              <a:gd name="T6" fmla="*/ 1295 w 1616"/>
              <a:gd name="T7" fmla="*/ 2391 h 2391"/>
              <a:gd name="T8" fmla="*/ 1616 w 1616"/>
              <a:gd name="T9" fmla="*/ 2071 h 2391"/>
              <a:gd name="T10" fmla="*/ 1616 w 1616"/>
              <a:gd name="T11" fmla="*/ 0 h 2391"/>
              <a:gd name="connsiteX0" fmla="*/ 10000 w 10000"/>
              <a:gd name="connsiteY0" fmla="*/ 6828 h 10000"/>
              <a:gd name="connsiteX1" fmla="*/ 0 w 10000"/>
              <a:gd name="connsiteY1" fmla="*/ 0 h 10000"/>
              <a:gd name="connsiteX2" fmla="*/ 0 w 10000"/>
              <a:gd name="connsiteY2" fmla="*/ 10000 h 10000"/>
              <a:gd name="connsiteX3" fmla="*/ 8014 w 10000"/>
              <a:gd name="connsiteY3" fmla="*/ 10000 h 10000"/>
              <a:gd name="connsiteX4" fmla="*/ 10000 w 10000"/>
              <a:gd name="connsiteY4" fmla="*/ 8662 h 10000"/>
              <a:gd name="connsiteX5" fmla="*/ 10000 w 10000"/>
              <a:gd name="connsiteY5" fmla="*/ 6828 h 10000"/>
              <a:gd name="connsiteX0" fmla="*/ 10035 w 10035"/>
              <a:gd name="connsiteY0" fmla="*/ 0 h 3172"/>
              <a:gd name="connsiteX1" fmla="*/ 0 w 10035"/>
              <a:gd name="connsiteY1" fmla="*/ 0 h 3172"/>
              <a:gd name="connsiteX2" fmla="*/ 35 w 10035"/>
              <a:gd name="connsiteY2" fmla="*/ 3172 h 3172"/>
              <a:gd name="connsiteX3" fmla="*/ 8049 w 10035"/>
              <a:gd name="connsiteY3" fmla="*/ 3172 h 3172"/>
              <a:gd name="connsiteX4" fmla="*/ 10035 w 10035"/>
              <a:gd name="connsiteY4" fmla="*/ 1834 h 3172"/>
              <a:gd name="connsiteX5" fmla="*/ 10035 w 10035"/>
              <a:gd name="connsiteY5" fmla="*/ 0 h 3172"/>
              <a:gd name="connsiteX0" fmla="*/ 9967 w 9967"/>
              <a:gd name="connsiteY0" fmla="*/ 0 h 10000"/>
              <a:gd name="connsiteX1" fmla="*/ 37 w 9967"/>
              <a:gd name="connsiteY1" fmla="*/ 0 h 10000"/>
              <a:gd name="connsiteX2" fmla="*/ 2 w 9967"/>
              <a:gd name="connsiteY2" fmla="*/ 10000 h 10000"/>
              <a:gd name="connsiteX3" fmla="*/ 7988 w 9967"/>
              <a:gd name="connsiteY3" fmla="*/ 10000 h 10000"/>
              <a:gd name="connsiteX4" fmla="*/ 9967 w 9967"/>
              <a:gd name="connsiteY4" fmla="*/ 5782 h 10000"/>
              <a:gd name="connsiteX5" fmla="*/ 9967 w 9967"/>
              <a:gd name="connsiteY5" fmla="*/ 0 h 10000"/>
              <a:gd name="connsiteX0" fmla="*/ 10001 w 10001"/>
              <a:gd name="connsiteY0" fmla="*/ 0 h 10000"/>
              <a:gd name="connsiteX1" fmla="*/ 3 w 10001"/>
              <a:gd name="connsiteY1" fmla="*/ 0 h 10000"/>
              <a:gd name="connsiteX2" fmla="*/ 3 w 10001"/>
              <a:gd name="connsiteY2" fmla="*/ 10000 h 10000"/>
              <a:gd name="connsiteX3" fmla="*/ 8015 w 10001"/>
              <a:gd name="connsiteY3" fmla="*/ 10000 h 10000"/>
              <a:gd name="connsiteX4" fmla="*/ 10001 w 10001"/>
              <a:gd name="connsiteY4" fmla="*/ 5782 h 10000"/>
              <a:gd name="connsiteX5" fmla="*/ 10001 w 1000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0000">
                <a:moveTo>
                  <a:pt x="10001" y="0"/>
                </a:moveTo>
                <a:lnTo>
                  <a:pt x="3" y="0"/>
                </a:lnTo>
                <a:cubicBezTo>
                  <a:pt x="15" y="3332"/>
                  <a:pt x="-9" y="6668"/>
                  <a:pt x="3" y="10000"/>
                </a:cubicBezTo>
                <a:lnTo>
                  <a:pt x="8015" y="10000"/>
                </a:lnTo>
                <a:lnTo>
                  <a:pt x="10001" y="5782"/>
                </a:lnTo>
                <a:lnTo>
                  <a:pt x="1000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57" name="Freeform 8">
            <a:extLst>
              <a:ext uri="{FF2B5EF4-FFF2-40B4-BE49-F238E27FC236}">
                <a16:creationId xmlns:a16="http://schemas.microsoft.com/office/drawing/2014/main" id="{515F5515-B1CE-61DF-C036-3A902EF8969E}"/>
              </a:ext>
            </a:extLst>
          </p:cNvPr>
          <p:cNvSpPr>
            <a:spLocks/>
          </p:cNvSpPr>
          <p:nvPr/>
        </p:nvSpPr>
        <p:spPr bwMode="auto">
          <a:xfrm>
            <a:off x="7162037" y="5671516"/>
            <a:ext cx="204933" cy="207903"/>
          </a:xfrm>
          <a:custGeom>
            <a:avLst/>
            <a:gdLst>
              <a:gd name="T0" fmla="*/ 138 w 138"/>
              <a:gd name="T1" fmla="*/ 0 h 140"/>
              <a:gd name="T2" fmla="*/ 0 w 138"/>
              <a:gd name="T3" fmla="*/ 140 h 140"/>
              <a:gd name="T4" fmla="*/ 138 w 138"/>
              <a:gd name="T5" fmla="*/ 140 h 140"/>
              <a:gd name="T6" fmla="*/ 138 w 138"/>
              <a:gd name="T7" fmla="*/ 0 h 140"/>
            </a:gdLst>
            <a:ahLst/>
            <a:cxnLst>
              <a:cxn ang="0">
                <a:pos x="T0" y="T1"/>
              </a:cxn>
              <a:cxn ang="0">
                <a:pos x="T2" y="T3"/>
              </a:cxn>
              <a:cxn ang="0">
                <a:pos x="T4" y="T5"/>
              </a:cxn>
              <a:cxn ang="0">
                <a:pos x="T6" y="T7"/>
              </a:cxn>
            </a:cxnLst>
            <a:rect l="0" t="0" r="r" b="b"/>
            <a:pathLst>
              <a:path w="138" h="140">
                <a:moveTo>
                  <a:pt x="138" y="0"/>
                </a:moveTo>
                <a:lnTo>
                  <a:pt x="0" y="140"/>
                </a:lnTo>
                <a:lnTo>
                  <a:pt x="138" y="140"/>
                </a:lnTo>
                <a:lnTo>
                  <a:pt x="138"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58" name="Freeform 9">
            <a:extLst>
              <a:ext uri="{FF2B5EF4-FFF2-40B4-BE49-F238E27FC236}">
                <a16:creationId xmlns:a16="http://schemas.microsoft.com/office/drawing/2014/main" id="{0FDA85FD-C29C-4CE9-B9C5-0529BFC00DDE}"/>
              </a:ext>
            </a:extLst>
          </p:cNvPr>
          <p:cNvSpPr>
            <a:spLocks/>
          </p:cNvSpPr>
          <p:nvPr/>
        </p:nvSpPr>
        <p:spPr bwMode="auto">
          <a:xfrm>
            <a:off x="6973440" y="5487374"/>
            <a:ext cx="393530" cy="392045"/>
          </a:xfrm>
          <a:custGeom>
            <a:avLst/>
            <a:gdLst>
              <a:gd name="T0" fmla="*/ 265 w 265"/>
              <a:gd name="T1" fmla="*/ 0 h 264"/>
              <a:gd name="T2" fmla="*/ 0 w 265"/>
              <a:gd name="T3" fmla="*/ 264 h 264"/>
              <a:gd name="T4" fmla="*/ 62 w 265"/>
              <a:gd name="T5" fmla="*/ 264 h 264"/>
              <a:gd name="T6" fmla="*/ 265 w 265"/>
              <a:gd name="T7" fmla="*/ 60 h 264"/>
              <a:gd name="T8" fmla="*/ 265 w 265"/>
              <a:gd name="T9" fmla="*/ 0 h 264"/>
            </a:gdLst>
            <a:ahLst/>
            <a:cxnLst>
              <a:cxn ang="0">
                <a:pos x="T0" y="T1"/>
              </a:cxn>
              <a:cxn ang="0">
                <a:pos x="T2" y="T3"/>
              </a:cxn>
              <a:cxn ang="0">
                <a:pos x="T4" y="T5"/>
              </a:cxn>
              <a:cxn ang="0">
                <a:pos x="T6" y="T7"/>
              </a:cxn>
              <a:cxn ang="0">
                <a:pos x="T8" y="T9"/>
              </a:cxn>
            </a:cxnLst>
            <a:rect l="0" t="0" r="r" b="b"/>
            <a:pathLst>
              <a:path w="265" h="264">
                <a:moveTo>
                  <a:pt x="265" y="0"/>
                </a:moveTo>
                <a:lnTo>
                  <a:pt x="0" y="264"/>
                </a:lnTo>
                <a:lnTo>
                  <a:pt x="62" y="264"/>
                </a:lnTo>
                <a:lnTo>
                  <a:pt x="265" y="60"/>
                </a:lnTo>
                <a:lnTo>
                  <a:pt x="265"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440165C-B8D9-9E65-CB85-2DBD0BA41CD0}"/>
              </a:ext>
            </a:extLst>
          </p:cNvPr>
          <p:cNvSpPr/>
          <p:nvPr/>
        </p:nvSpPr>
        <p:spPr>
          <a:xfrm>
            <a:off x="-80682" y="6271583"/>
            <a:ext cx="12281588"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CCD74C6-656C-709F-7302-A9C3DCB84D0C}"/>
              </a:ext>
            </a:extLst>
          </p:cNvPr>
          <p:cNvSpPr txBox="1"/>
          <p:nvPr/>
        </p:nvSpPr>
        <p:spPr>
          <a:xfrm>
            <a:off x="233503" y="6433986"/>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Rural Export Center</a:t>
            </a:r>
          </a:p>
        </p:txBody>
      </p:sp>
      <p:sp>
        <p:nvSpPr>
          <p:cNvPr id="8" name="TextBox 7">
            <a:extLst>
              <a:ext uri="{FF2B5EF4-FFF2-40B4-BE49-F238E27FC236}">
                <a16:creationId xmlns:a16="http://schemas.microsoft.com/office/drawing/2014/main" id="{B237E91D-2DF2-12C7-23C8-AC47F8D3A105}"/>
              </a:ext>
            </a:extLst>
          </p:cNvPr>
          <p:cNvSpPr txBox="1"/>
          <p:nvPr/>
        </p:nvSpPr>
        <p:spPr>
          <a:xfrm>
            <a:off x="8915995"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rural-export-center</a:t>
            </a:r>
          </a:p>
        </p:txBody>
      </p:sp>
      <p:sp>
        <p:nvSpPr>
          <p:cNvPr id="32" name="Freeform 6">
            <a:extLst>
              <a:ext uri="{FF2B5EF4-FFF2-40B4-BE49-F238E27FC236}">
                <a16:creationId xmlns:a16="http://schemas.microsoft.com/office/drawing/2014/main" id="{2934C012-910E-848B-3324-BF473A2E4DD5}"/>
              </a:ext>
            </a:extLst>
          </p:cNvPr>
          <p:cNvSpPr>
            <a:spLocks/>
          </p:cNvSpPr>
          <p:nvPr/>
        </p:nvSpPr>
        <p:spPr bwMode="auto">
          <a:xfrm>
            <a:off x="975896" y="1047043"/>
            <a:ext cx="2409950" cy="3550679"/>
          </a:xfrm>
          <a:custGeom>
            <a:avLst/>
            <a:gdLst>
              <a:gd name="T0" fmla="*/ 1616 w 1616"/>
              <a:gd name="T1" fmla="*/ 0 h 2391"/>
              <a:gd name="T2" fmla="*/ 0 w 1616"/>
              <a:gd name="T3" fmla="*/ 0 h 2391"/>
              <a:gd name="T4" fmla="*/ 0 w 1616"/>
              <a:gd name="T5" fmla="*/ 2391 h 2391"/>
              <a:gd name="T6" fmla="*/ 1295 w 1616"/>
              <a:gd name="T7" fmla="*/ 2391 h 2391"/>
              <a:gd name="T8" fmla="*/ 1616 w 1616"/>
              <a:gd name="T9" fmla="*/ 2071 h 2391"/>
              <a:gd name="T10" fmla="*/ 1616 w 1616"/>
              <a:gd name="T11" fmla="*/ 0 h 2391"/>
            </a:gdLst>
            <a:ahLst/>
            <a:cxnLst>
              <a:cxn ang="0">
                <a:pos x="T0" y="T1"/>
              </a:cxn>
              <a:cxn ang="0">
                <a:pos x="T2" y="T3"/>
              </a:cxn>
              <a:cxn ang="0">
                <a:pos x="T4" y="T5"/>
              </a:cxn>
              <a:cxn ang="0">
                <a:pos x="T6" y="T7"/>
              </a:cxn>
              <a:cxn ang="0">
                <a:pos x="T8" y="T9"/>
              </a:cxn>
              <a:cxn ang="0">
                <a:pos x="T10" y="T11"/>
              </a:cxn>
            </a:cxnLst>
            <a:rect l="0" t="0" r="r" b="b"/>
            <a:pathLst>
              <a:path w="1616" h="2391">
                <a:moveTo>
                  <a:pt x="1616" y="0"/>
                </a:moveTo>
                <a:lnTo>
                  <a:pt x="0" y="0"/>
                </a:lnTo>
                <a:lnTo>
                  <a:pt x="0" y="2391"/>
                </a:lnTo>
                <a:lnTo>
                  <a:pt x="1295" y="2391"/>
                </a:lnTo>
                <a:lnTo>
                  <a:pt x="1616" y="2071"/>
                </a:lnTo>
                <a:lnTo>
                  <a:pt x="161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34" name="Freeform 8">
            <a:extLst>
              <a:ext uri="{FF2B5EF4-FFF2-40B4-BE49-F238E27FC236}">
                <a16:creationId xmlns:a16="http://schemas.microsoft.com/office/drawing/2014/main" id="{D5073402-6695-1441-9CE4-E100D72B3940}"/>
              </a:ext>
            </a:extLst>
          </p:cNvPr>
          <p:cNvSpPr>
            <a:spLocks/>
          </p:cNvSpPr>
          <p:nvPr/>
        </p:nvSpPr>
        <p:spPr bwMode="auto">
          <a:xfrm>
            <a:off x="3161863" y="4406167"/>
            <a:ext cx="204933" cy="207903"/>
          </a:xfrm>
          <a:custGeom>
            <a:avLst/>
            <a:gdLst>
              <a:gd name="T0" fmla="*/ 138 w 138"/>
              <a:gd name="T1" fmla="*/ 0 h 140"/>
              <a:gd name="T2" fmla="*/ 0 w 138"/>
              <a:gd name="T3" fmla="*/ 140 h 140"/>
              <a:gd name="T4" fmla="*/ 138 w 138"/>
              <a:gd name="T5" fmla="*/ 140 h 140"/>
              <a:gd name="T6" fmla="*/ 138 w 138"/>
              <a:gd name="T7" fmla="*/ 0 h 140"/>
            </a:gdLst>
            <a:ahLst/>
            <a:cxnLst>
              <a:cxn ang="0">
                <a:pos x="T0" y="T1"/>
              </a:cxn>
              <a:cxn ang="0">
                <a:pos x="T2" y="T3"/>
              </a:cxn>
              <a:cxn ang="0">
                <a:pos x="T4" y="T5"/>
              </a:cxn>
              <a:cxn ang="0">
                <a:pos x="T6" y="T7"/>
              </a:cxn>
            </a:cxnLst>
            <a:rect l="0" t="0" r="r" b="b"/>
            <a:pathLst>
              <a:path w="138" h="140">
                <a:moveTo>
                  <a:pt x="138" y="0"/>
                </a:moveTo>
                <a:lnTo>
                  <a:pt x="0" y="140"/>
                </a:lnTo>
                <a:lnTo>
                  <a:pt x="138" y="140"/>
                </a:lnTo>
                <a:lnTo>
                  <a:pt x="138"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35" name="Freeform 9">
            <a:extLst>
              <a:ext uri="{FF2B5EF4-FFF2-40B4-BE49-F238E27FC236}">
                <a16:creationId xmlns:a16="http://schemas.microsoft.com/office/drawing/2014/main" id="{0236D44E-11C4-410D-C432-3967CF08E446}"/>
              </a:ext>
            </a:extLst>
          </p:cNvPr>
          <p:cNvSpPr>
            <a:spLocks/>
          </p:cNvSpPr>
          <p:nvPr/>
        </p:nvSpPr>
        <p:spPr bwMode="auto">
          <a:xfrm>
            <a:off x="2973266" y="4222025"/>
            <a:ext cx="393530" cy="392045"/>
          </a:xfrm>
          <a:custGeom>
            <a:avLst/>
            <a:gdLst>
              <a:gd name="T0" fmla="*/ 265 w 265"/>
              <a:gd name="T1" fmla="*/ 0 h 264"/>
              <a:gd name="T2" fmla="*/ 0 w 265"/>
              <a:gd name="T3" fmla="*/ 264 h 264"/>
              <a:gd name="T4" fmla="*/ 62 w 265"/>
              <a:gd name="T5" fmla="*/ 264 h 264"/>
              <a:gd name="T6" fmla="*/ 265 w 265"/>
              <a:gd name="T7" fmla="*/ 60 h 264"/>
              <a:gd name="T8" fmla="*/ 265 w 265"/>
              <a:gd name="T9" fmla="*/ 0 h 264"/>
            </a:gdLst>
            <a:ahLst/>
            <a:cxnLst>
              <a:cxn ang="0">
                <a:pos x="T0" y="T1"/>
              </a:cxn>
              <a:cxn ang="0">
                <a:pos x="T2" y="T3"/>
              </a:cxn>
              <a:cxn ang="0">
                <a:pos x="T4" y="T5"/>
              </a:cxn>
              <a:cxn ang="0">
                <a:pos x="T6" y="T7"/>
              </a:cxn>
              <a:cxn ang="0">
                <a:pos x="T8" y="T9"/>
              </a:cxn>
            </a:cxnLst>
            <a:rect l="0" t="0" r="r" b="b"/>
            <a:pathLst>
              <a:path w="265" h="264">
                <a:moveTo>
                  <a:pt x="265" y="0"/>
                </a:moveTo>
                <a:lnTo>
                  <a:pt x="0" y="264"/>
                </a:lnTo>
                <a:lnTo>
                  <a:pt x="62" y="264"/>
                </a:lnTo>
                <a:lnTo>
                  <a:pt x="265" y="60"/>
                </a:lnTo>
                <a:lnTo>
                  <a:pt x="265"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170171CC-6FBB-D451-C606-DB0D02EBB521}"/>
              </a:ext>
            </a:extLst>
          </p:cNvPr>
          <p:cNvSpPr txBox="1"/>
          <p:nvPr/>
        </p:nvSpPr>
        <p:spPr>
          <a:xfrm>
            <a:off x="1668876" y="1217308"/>
            <a:ext cx="103746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Matrix</a:t>
            </a:r>
          </a:p>
        </p:txBody>
      </p:sp>
      <p:sp>
        <p:nvSpPr>
          <p:cNvPr id="44" name="Freeform 8">
            <a:extLst>
              <a:ext uri="{FF2B5EF4-FFF2-40B4-BE49-F238E27FC236}">
                <a16:creationId xmlns:a16="http://schemas.microsoft.com/office/drawing/2014/main" id="{AF83BB43-153D-E5C1-768C-AF1FF2428295}"/>
              </a:ext>
            </a:extLst>
          </p:cNvPr>
          <p:cNvSpPr>
            <a:spLocks/>
          </p:cNvSpPr>
          <p:nvPr/>
        </p:nvSpPr>
        <p:spPr bwMode="auto">
          <a:xfrm>
            <a:off x="5763498" y="4389820"/>
            <a:ext cx="204933" cy="207903"/>
          </a:xfrm>
          <a:custGeom>
            <a:avLst/>
            <a:gdLst>
              <a:gd name="T0" fmla="*/ 138 w 138"/>
              <a:gd name="T1" fmla="*/ 0 h 140"/>
              <a:gd name="T2" fmla="*/ 0 w 138"/>
              <a:gd name="T3" fmla="*/ 140 h 140"/>
              <a:gd name="T4" fmla="*/ 138 w 138"/>
              <a:gd name="T5" fmla="*/ 140 h 140"/>
              <a:gd name="T6" fmla="*/ 138 w 138"/>
              <a:gd name="T7" fmla="*/ 0 h 140"/>
            </a:gdLst>
            <a:ahLst/>
            <a:cxnLst>
              <a:cxn ang="0">
                <a:pos x="T0" y="T1"/>
              </a:cxn>
              <a:cxn ang="0">
                <a:pos x="T2" y="T3"/>
              </a:cxn>
              <a:cxn ang="0">
                <a:pos x="T4" y="T5"/>
              </a:cxn>
              <a:cxn ang="0">
                <a:pos x="T6" y="T7"/>
              </a:cxn>
            </a:cxnLst>
            <a:rect l="0" t="0" r="r" b="b"/>
            <a:pathLst>
              <a:path w="138" h="140">
                <a:moveTo>
                  <a:pt x="138" y="0"/>
                </a:moveTo>
                <a:lnTo>
                  <a:pt x="0" y="140"/>
                </a:lnTo>
                <a:lnTo>
                  <a:pt x="138" y="140"/>
                </a:lnTo>
                <a:lnTo>
                  <a:pt x="138"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45" name="Freeform 9">
            <a:extLst>
              <a:ext uri="{FF2B5EF4-FFF2-40B4-BE49-F238E27FC236}">
                <a16:creationId xmlns:a16="http://schemas.microsoft.com/office/drawing/2014/main" id="{89F498C0-C22B-0507-6CFB-AB8101D5CAFA}"/>
              </a:ext>
            </a:extLst>
          </p:cNvPr>
          <p:cNvSpPr>
            <a:spLocks/>
          </p:cNvSpPr>
          <p:nvPr/>
        </p:nvSpPr>
        <p:spPr bwMode="auto">
          <a:xfrm>
            <a:off x="5574901" y="4205678"/>
            <a:ext cx="393530" cy="392045"/>
          </a:xfrm>
          <a:custGeom>
            <a:avLst/>
            <a:gdLst>
              <a:gd name="T0" fmla="*/ 265 w 265"/>
              <a:gd name="T1" fmla="*/ 0 h 264"/>
              <a:gd name="T2" fmla="*/ 0 w 265"/>
              <a:gd name="T3" fmla="*/ 264 h 264"/>
              <a:gd name="T4" fmla="*/ 62 w 265"/>
              <a:gd name="T5" fmla="*/ 264 h 264"/>
              <a:gd name="T6" fmla="*/ 265 w 265"/>
              <a:gd name="T7" fmla="*/ 60 h 264"/>
              <a:gd name="T8" fmla="*/ 265 w 265"/>
              <a:gd name="T9" fmla="*/ 0 h 264"/>
            </a:gdLst>
            <a:ahLst/>
            <a:cxnLst>
              <a:cxn ang="0">
                <a:pos x="T0" y="T1"/>
              </a:cxn>
              <a:cxn ang="0">
                <a:pos x="T2" y="T3"/>
              </a:cxn>
              <a:cxn ang="0">
                <a:pos x="T4" y="T5"/>
              </a:cxn>
              <a:cxn ang="0">
                <a:pos x="T6" y="T7"/>
              </a:cxn>
              <a:cxn ang="0">
                <a:pos x="T8" y="T9"/>
              </a:cxn>
            </a:cxnLst>
            <a:rect l="0" t="0" r="r" b="b"/>
            <a:pathLst>
              <a:path w="265" h="264">
                <a:moveTo>
                  <a:pt x="265" y="0"/>
                </a:moveTo>
                <a:lnTo>
                  <a:pt x="0" y="264"/>
                </a:lnTo>
                <a:lnTo>
                  <a:pt x="62" y="264"/>
                </a:lnTo>
                <a:lnTo>
                  <a:pt x="265" y="60"/>
                </a:lnTo>
                <a:lnTo>
                  <a:pt x="265"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6E8F4D72-E093-3307-482C-916B2DF37C46}"/>
              </a:ext>
            </a:extLst>
          </p:cNvPr>
          <p:cNvSpPr txBox="1"/>
          <p:nvPr/>
        </p:nvSpPr>
        <p:spPr>
          <a:xfrm>
            <a:off x="3654871" y="1189749"/>
            <a:ext cx="215475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Country Report</a:t>
            </a:r>
          </a:p>
        </p:txBody>
      </p:sp>
      <p:sp>
        <p:nvSpPr>
          <p:cNvPr id="77" name="Freeform 6">
            <a:extLst>
              <a:ext uri="{FF2B5EF4-FFF2-40B4-BE49-F238E27FC236}">
                <a16:creationId xmlns:a16="http://schemas.microsoft.com/office/drawing/2014/main" id="{CE845C86-5EFF-FCA7-F695-6A12085F9CA7}"/>
              </a:ext>
            </a:extLst>
          </p:cNvPr>
          <p:cNvSpPr>
            <a:spLocks/>
          </p:cNvSpPr>
          <p:nvPr/>
        </p:nvSpPr>
        <p:spPr bwMode="auto">
          <a:xfrm>
            <a:off x="6188214" y="1037390"/>
            <a:ext cx="2399790" cy="3550679"/>
          </a:xfrm>
          <a:custGeom>
            <a:avLst/>
            <a:gdLst>
              <a:gd name="T0" fmla="*/ 1616 w 1616"/>
              <a:gd name="T1" fmla="*/ 0 h 2391"/>
              <a:gd name="T2" fmla="*/ 0 w 1616"/>
              <a:gd name="T3" fmla="*/ 0 h 2391"/>
              <a:gd name="T4" fmla="*/ 0 w 1616"/>
              <a:gd name="T5" fmla="*/ 2391 h 2391"/>
              <a:gd name="T6" fmla="*/ 1295 w 1616"/>
              <a:gd name="T7" fmla="*/ 2391 h 2391"/>
              <a:gd name="T8" fmla="*/ 1616 w 1616"/>
              <a:gd name="T9" fmla="*/ 2071 h 2391"/>
              <a:gd name="T10" fmla="*/ 1616 w 1616"/>
              <a:gd name="T11" fmla="*/ 0 h 2391"/>
            </a:gdLst>
            <a:ahLst/>
            <a:cxnLst>
              <a:cxn ang="0">
                <a:pos x="T0" y="T1"/>
              </a:cxn>
              <a:cxn ang="0">
                <a:pos x="T2" y="T3"/>
              </a:cxn>
              <a:cxn ang="0">
                <a:pos x="T4" y="T5"/>
              </a:cxn>
              <a:cxn ang="0">
                <a:pos x="T6" y="T7"/>
              </a:cxn>
              <a:cxn ang="0">
                <a:pos x="T8" y="T9"/>
              </a:cxn>
              <a:cxn ang="0">
                <a:pos x="T10" y="T11"/>
              </a:cxn>
            </a:cxnLst>
            <a:rect l="0" t="0" r="r" b="b"/>
            <a:pathLst>
              <a:path w="1616" h="2391">
                <a:moveTo>
                  <a:pt x="1616" y="0"/>
                </a:moveTo>
                <a:lnTo>
                  <a:pt x="0" y="0"/>
                </a:lnTo>
                <a:lnTo>
                  <a:pt x="0" y="2391"/>
                </a:lnTo>
                <a:lnTo>
                  <a:pt x="1295" y="2391"/>
                </a:lnTo>
                <a:lnTo>
                  <a:pt x="1616" y="2071"/>
                </a:lnTo>
                <a:lnTo>
                  <a:pt x="161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79" name="Freeform 8">
            <a:extLst>
              <a:ext uri="{FF2B5EF4-FFF2-40B4-BE49-F238E27FC236}">
                <a16:creationId xmlns:a16="http://schemas.microsoft.com/office/drawing/2014/main" id="{8EA39EDF-640F-5CA3-2306-689E7A0A6819}"/>
              </a:ext>
            </a:extLst>
          </p:cNvPr>
          <p:cNvSpPr>
            <a:spLocks/>
          </p:cNvSpPr>
          <p:nvPr/>
        </p:nvSpPr>
        <p:spPr bwMode="auto">
          <a:xfrm>
            <a:off x="8383071" y="4380167"/>
            <a:ext cx="204933" cy="207903"/>
          </a:xfrm>
          <a:custGeom>
            <a:avLst/>
            <a:gdLst>
              <a:gd name="T0" fmla="*/ 138 w 138"/>
              <a:gd name="T1" fmla="*/ 0 h 140"/>
              <a:gd name="T2" fmla="*/ 0 w 138"/>
              <a:gd name="T3" fmla="*/ 140 h 140"/>
              <a:gd name="T4" fmla="*/ 138 w 138"/>
              <a:gd name="T5" fmla="*/ 140 h 140"/>
              <a:gd name="T6" fmla="*/ 138 w 138"/>
              <a:gd name="T7" fmla="*/ 0 h 140"/>
            </a:gdLst>
            <a:ahLst/>
            <a:cxnLst>
              <a:cxn ang="0">
                <a:pos x="T0" y="T1"/>
              </a:cxn>
              <a:cxn ang="0">
                <a:pos x="T2" y="T3"/>
              </a:cxn>
              <a:cxn ang="0">
                <a:pos x="T4" y="T5"/>
              </a:cxn>
              <a:cxn ang="0">
                <a:pos x="T6" y="T7"/>
              </a:cxn>
            </a:cxnLst>
            <a:rect l="0" t="0" r="r" b="b"/>
            <a:pathLst>
              <a:path w="138" h="140">
                <a:moveTo>
                  <a:pt x="138" y="0"/>
                </a:moveTo>
                <a:lnTo>
                  <a:pt x="0" y="140"/>
                </a:lnTo>
                <a:lnTo>
                  <a:pt x="138" y="140"/>
                </a:lnTo>
                <a:lnTo>
                  <a:pt x="138"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80" name="Freeform 9">
            <a:extLst>
              <a:ext uri="{FF2B5EF4-FFF2-40B4-BE49-F238E27FC236}">
                <a16:creationId xmlns:a16="http://schemas.microsoft.com/office/drawing/2014/main" id="{0AF5054A-B829-F7D9-5728-3DAB5B5AD588}"/>
              </a:ext>
            </a:extLst>
          </p:cNvPr>
          <p:cNvSpPr>
            <a:spLocks/>
          </p:cNvSpPr>
          <p:nvPr/>
        </p:nvSpPr>
        <p:spPr bwMode="auto">
          <a:xfrm>
            <a:off x="8194474" y="4196025"/>
            <a:ext cx="393530" cy="392045"/>
          </a:xfrm>
          <a:custGeom>
            <a:avLst/>
            <a:gdLst>
              <a:gd name="T0" fmla="*/ 265 w 265"/>
              <a:gd name="T1" fmla="*/ 0 h 264"/>
              <a:gd name="T2" fmla="*/ 0 w 265"/>
              <a:gd name="T3" fmla="*/ 264 h 264"/>
              <a:gd name="T4" fmla="*/ 62 w 265"/>
              <a:gd name="T5" fmla="*/ 264 h 264"/>
              <a:gd name="T6" fmla="*/ 265 w 265"/>
              <a:gd name="T7" fmla="*/ 60 h 264"/>
              <a:gd name="T8" fmla="*/ 265 w 265"/>
              <a:gd name="T9" fmla="*/ 0 h 264"/>
            </a:gdLst>
            <a:ahLst/>
            <a:cxnLst>
              <a:cxn ang="0">
                <a:pos x="T0" y="T1"/>
              </a:cxn>
              <a:cxn ang="0">
                <a:pos x="T2" y="T3"/>
              </a:cxn>
              <a:cxn ang="0">
                <a:pos x="T4" y="T5"/>
              </a:cxn>
              <a:cxn ang="0">
                <a:pos x="T6" y="T7"/>
              </a:cxn>
              <a:cxn ang="0">
                <a:pos x="T8" y="T9"/>
              </a:cxn>
            </a:cxnLst>
            <a:rect l="0" t="0" r="r" b="b"/>
            <a:pathLst>
              <a:path w="265" h="264">
                <a:moveTo>
                  <a:pt x="265" y="0"/>
                </a:moveTo>
                <a:lnTo>
                  <a:pt x="0" y="264"/>
                </a:lnTo>
                <a:lnTo>
                  <a:pt x="62" y="264"/>
                </a:lnTo>
                <a:lnTo>
                  <a:pt x="265" y="60"/>
                </a:lnTo>
                <a:lnTo>
                  <a:pt x="265"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pic>
        <p:nvPicPr>
          <p:cNvPr id="90" name="Picture 89">
            <a:extLst>
              <a:ext uri="{FF2B5EF4-FFF2-40B4-BE49-F238E27FC236}">
                <a16:creationId xmlns:a16="http://schemas.microsoft.com/office/drawing/2014/main" id="{FCB39BC0-3145-DE6A-14F9-5B64B25CB2C9}"/>
              </a:ext>
            </a:extLst>
          </p:cNvPr>
          <p:cNvPicPr>
            <a:picLocks noChangeAspect="1"/>
          </p:cNvPicPr>
          <p:nvPr/>
        </p:nvPicPr>
        <p:blipFill rotWithShape="1">
          <a:blip r:embed="rId3"/>
          <a:srcRect l="85000"/>
          <a:stretch/>
        </p:blipFill>
        <p:spPr>
          <a:xfrm>
            <a:off x="6885820" y="1782173"/>
            <a:ext cx="914402" cy="829901"/>
          </a:xfrm>
          <a:prstGeom prst="rect">
            <a:avLst/>
          </a:prstGeom>
        </p:spPr>
      </p:pic>
      <p:pic>
        <p:nvPicPr>
          <p:cNvPr id="91" name="Picture 90">
            <a:extLst>
              <a:ext uri="{FF2B5EF4-FFF2-40B4-BE49-F238E27FC236}">
                <a16:creationId xmlns:a16="http://schemas.microsoft.com/office/drawing/2014/main" id="{306E7332-9EFA-9D15-D697-C3CAF77D9854}"/>
              </a:ext>
            </a:extLst>
          </p:cNvPr>
          <p:cNvPicPr>
            <a:picLocks noChangeAspect="1"/>
          </p:cNvPicPr>
          <p:nvPr/>
        </p:nvPicPr>
        <p:blipFill rotWithShape="1">
          <a:blip r:embed="rId4"/>
          <a:srcRect l="70576"/>
          <a:stretch/>
        </p:blipFill>
        <p:spPr>
          <a:xfrm>
            <a:off x="4236910" y="1849145"/>
            <a:ext cx="982489" cy="782491"/>
          </a:xfrm>
          <a:prstGeom prst="rect">
            <a:avLst/>
          </a:prstGeom>
        </p:spPr>
      </p:pic>
      <p:sp>
        <p:nvSpPr>
          <p:cNvPr id="93" name="Title 1">
            <a:extLst>
              <a:ext uri="{FF2B5EF4-FFF2-40B4-BE49-F238E27FC236}">
                <a16:creationId xmlns:a16="http://schemas.microsoft.com/office/drawing/2014/main" id="{CE5B3191-8C70-CE48-229C-CD26173423FF}"/>
              </a:ext>
            </a:extLst>
          </p:cNvPr>
          <p:cNvSpPr txBox="1">
            <a:spLocks/>
          </p:cNvSpPr>
          <p:nvPr/>
        </p:nvSpPr>
        <p:spPr>
          <a:xfrm>
            <a:off x="267212" y="274379"/>
            <a:ext cx="6187201" cy="85393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RAISE Research Pricing</a:t>
            </a:r>
            <a:endParaRPr kumimoji="0" lang="en-US" sz="12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2" name="Freeform 6">
            <a:extLst>
              <a:ext uri="{FF2B5EF4-FFF2-40B4-BE49-F238E27FC236}">
                <a16:creationId xmlns:a16="http://schemas.microsoft.com/office/drawing/2014/main" id="{611CDD73-D668-DF3F-E8A3-ECD700222FB8}"/>
              </a:ext>
            </a:extLst>
          </p:cNvPr>
          <p:cNvSpPr>
            <a:spLocks/>
          </p:cNvSpPr>
          <p:nvPr/>
        </p:nvSpPr>
        <p:spPr bwMode="auto">
          <a:xfrm>
            <a:off x="8803442" y="1027737"/>
            <a:ext cx="2399790" cy="3550679"/>
          </a:xfrm>
          <a:custGeom>
            <a:avLst/>
            <a:gdLst>
              <a:gd name="T0" fmla="*/ 1616 w 1616"/>
              <a:gd name="T1" fmla="*/ 0 h 2391"/>
              <a:gd name="T2" fmla="*/ 0 w 1616"/>
              <a:gd name="T3" fmla="*/ 0 h 2391"/>
              <a:gd name="T4" fmla="*/ 0 w 1616"/>
              <a:gd name="T5" fmla="*/ 2391 h 2391"/>
              <a:gd name="T6" fmla="*/ 1295 w 1616"/>
              <a:gd name="T7" fmla="*/ 2391 h 2391"/>
              <a:gd name="T8" fmla="*/ 1616 w 1616"/>
              <a:gd name="T9" fmla="*/ 2071 h 2391"/>
              <a:gd name="T10" fmla="*/ 1616 w 1616"/>
              <a:gd name="T11" fmla="*/ 0 h 2391"/>
            </a:gdLst>
            <a:ahLst/>
            <a:cxnLst>
              <a:cxn ang="0">
                <a:pos x="T0" y="T1"/>
              </a:cxn>
              <a:cxn ang="0">
                <a:pos x="T2" y="T3"/>
              </a:cxn>
              <a:cxn ang="0">
                <a:pos x="T4" y="T5"/>
              </a:cxn>
              <a:cxn ang="0">
                <a:pos x="T6" y="T7"/>
              </a:cxn>
              <a:cxn ang="0">
                <a:pos x="T8" y="T9"/>
              </a:cxn>
              <a:cxn ang="0">
                <a:pos x="T10" y="T11"/>
              </a:cxn>
            </a:cxnLst>
            <a:rect l="0" t="0" r="r" b="b"/>
            <a:pathLst>
              <a:path w="1616" h="2391">
                <a:moveTo>
                  <a:pt x="1616" y="0"/>
                </a:moveTo>
                <a:lnTo>
                  <a:pt x="0" y="0"/>
                </a:lnTo>
                <a:lnTo>
                  <a:pt x="0" y="2391"/>
                </a:lnTo>
                <a:lnTo>
                  <a:pt x="1295" y="2391"/>
                </a:lnTo>
                <a:lnTo>
                  <a:pt x="1616" y="2071"/>
                </a:lnTo>
                <a:lnTo>
                  <a:pt x="161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54" name="Freeform 8">
            <a:extLst>
              <a:ext uri="{FF2B5EF4-FFF2-40B4-BE49-F238E27FC236}">
                <a16:creationId xmlns:a16="http://schemas.microsoft.com/office/drawing/2014/main" id="{9395E660-3A86-4206-C6B3-7AB259E8F263}"/>
              </a:ext>
            </a:extLst>
          </p:cNvPr>
          <p:cNvSpPr>
            <a:spLocks/>
          </p:cNvSpPr>
          <p:nvPr/>
        </p:nvSpPr>
        <p:spPr bwMode="auto">
          <a:xfrm>
            <a:off x="10998299" y="4370514"/>
            <a:ext cx="204933" cy="207903"/>
          </a:xfrm>
          <a:custGeom>
            <a:avLst/>
            <a:gdLst>
              <a:gd name="T0" fmla="*/ 138 w 138"/>
              <a:gd name="T1" fmla="*/ 0 h 140"/>
              <a:gd name="T2" fmla="*/ 0 w 138"/>
              <a:gd name="T3" fmla="*/ 140 h 140"/>
              <a:gd name="T4" fmla="*/ 138 w 138"/>
              <a:gd name="T5" fmla="*/ 140 h 140"/>
              <a:gd name="T6" fmla="*/ 138 w 138"/>
              <a:gd name="T7" fmla="*/ 0 h 140"/>
            </a:gdLst>
            <a:ahLst/>
            <a:cxnLst>
              <a:cxn ang="0">
                <a:pos x="T0" y="T1"/>
              </a:cxn>
              <a:cxn ang="0">
                <a:pos x="T2" y="T3"/>
              </a:cxn>
              <a:cxn ang="0">
                <a:pos x="T4" y="T5"/>
              </a:cxn>
              <a:cxn ang="0">
                <a:pos x="T6" y="T7"/>
              </a:cxn>
            </a:cxnLst>
            <a:rect l="0" t="0" r="r" b="b"/>
            <a:pathLst>
              <a:path w="138" h="140">
                <a:moveTo>
                  <a:pt x="138" y="0"/>
                </a:moveTo>
                <a:lnTo>
                  <a:pt x="0" y="140"/>
                </a:lnTo>
                <a:lnTo>
                  <a:pt x="138" y="140"/>
                </a:lnTo>
                <a:lnTo>
                  <a:pt x="138"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55" name="Freeform 9">
            <a:extLst>
              <a:ext uri="{FF2B5EF4-FFF2-40B4-BE49-F238E27FC236}">
                <a16:creationId xmlns:a16="http://schemas.microsoft.com/office/drawing/2014/main" id="{3AA65239-B570-E2E0-A653-ABE529DC1C19}"/>
              </a:ext>
            </a:extLst>
          </p:cNvPr>
          <p:cNvSpPr>
            <a:spLocks/>
          </p:cNvSpPr>
          <p:nvPr/>
        </p:nvSpPr>
        <p:spPr bwMode="auto">
          <a:xfrm>
            <a:off x="10809702" y="4186372"/>
            <a:ext cx="393530" cy="392045"/>
          </a:xfrm>
          <a:custGeom>
            <a:avLst/>
            <a:gdLst>
              <a:gd name="T0" fmla="*/ 265 w 265"/>
              <a:gd name="T1" fmla="*/ 0 h 264"/>
              <a:gd name="T2" fmla="*/ 0 w 265"/>
              <a:gd name="T3" fmla="*/ 264 h 264"/>
              <a:gd name="T4" fmla="*/ 62 w 265"/>
              <a:gd name="T5" fmla="*/ 264 h 264"/>
              <a:gd name="T6" fmla="*/ 265 w 265"/>
              <a:gd name="T7" fmla="*/ 60 h 264"/>
              <a:gd name="T8" fmla="*/ 265 w 265"/>
              <a:gd name="T9" fmla="*/ 0 h 264"/>
            </a:gdLst>
            <a:ahLst/>
            <a:cxnLst>
              <a:cxn ang="0">
                <a:pos x="T0" y="T1"/>
              </a:cxn>
              <a:cxn ang="0">
                <a:pos x="T2" y="T3"/>
              </a:cxn>
              <a:cxn ang="0">
                <a:pos x="T4" y="T5"/>
              </a:cxn>
              <a:cxn ang="0">
                <a:pos x="T6" y="T7"/>
              </a:cxn>
              <a:cxn ang="0">
                <a:pos x="T8" y="T9"/>
              </a:cxn>
            </a:cxnLst>
            <a:rect l="0" t="0" r="r" b="b"/>
            <a:pathLst>
              <a:path w="265" h="264">
                <a:moveTo>
                  <a:pt x="265" y="0"/>
                </a:moveTo>
                <a:lnTo>
                  <a:pt x="0" y="264"/>
                </a:lnTo>
                <a:lnTo>
                  <a:pt x="62" y="264"/>
                </a:lnTo>
                <a:lnTo>
                  <a:pt x="265" y="60"/>
                </a:lnTo>
                <a:lnTo>
                  <a:pt x="265"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4FBE8B6E-B496-FCFE-546F-8D7A066DC007}"/>
              </a:ext>
            </a:extLst>
          </p:cNvPr>
          <p:cNvSpPr txBox="1"/>
          <p:nvPr/>
        </p:nvSpPr>
        <p:spPr>
          <a:xfrm>
            <a:off x="8824851" y="1136948"/>
            <a:ext cx="236795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Matrix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3 Country Report</a:t>
            </a:r>
          </a:p>
        </p:txBody>
      </p:sp>
      <p:pic>
        <p:nvPicPr>
          <p:cNvPr id="62" name="Picture 61">
            <a:extLst>
              <a:ext uri="{FF2B5EF4-FFF2-40B4-BE49-F238E27FC236}">
                <a16:creationId xmlns:a16="http://schemas.microsoft.com/office/drawing/2014/main" id="{55685D09-CDD4-2042-F91C-86A50C3EACD6}"/>
              </a:ext>
            </a:extLst>
          </p:cNvPr>
          <p:cNvPicPr>
            <a:picLocks noChangeAspect="1"/>
          </p:cNvPicPr>
          <p:nvPr/>
        </p:nvPicPr>
        <p:blipFill rotWithShape="1">
          <a:blip r:embed="rId5"/>
          <a:srcRect l="40668" t="26325" r="46862" b="16905"/>
          <a:stretch/>
        </p:blipFill>
        <p:spPr>
          <a:xfrm>
            <a:off x="9673556" y="1985577"/>
            <a:ext cx="672477" cy="525673"/>
          </a:xfrm>
          <a:prstGeom prst="rect">
            <a:avLst/>
          </a:prstGeom>
        </p:spPr>
      </p:pic>
      <p:pic>
        <p:nvPicPr>
          <p:cNvPr id="64" name="Picture 63">
            <a:extLst>
              <a:ext uri="{FF2B5EF4-FFF2-40B4-BE49-F238E27FC236}">
                <a16:creationId xmlns:a16="http://schemas.microsoft.com/office/drawing/2014/main" id="{CD47C863-1175-CEEA-4E61-D3D89B38B26D}"/>
              </a:ext>
            </a:extLst>
          </p:cNvPr>
          <p:cNvPicPr>
            <a:picLocks noChangeAspect="1"/>
          </p:cNvPicPr>
          <p:nvPr/>
        </p:nvPicPr>
        <p:blipFill rotWithShape="1">
          <a:blip r:embed="rId4"/>
          <a:srcRect l="70576"/>
          <a:stretch/>
        </p:blipFill>
        <p:spPr>
          <a:xfrm>
            <a:off x="9537374" y="2571819"/>
            <a:ext cx="982489" cy="782491"/>
          </a:xfrm>
          <a:prstGeom prst="rect">
            <a:avLst/>
          </a:prstGeom>
        </p:spPr>
      </p:pic>
      <p:pic>
        <p:nvPicPr>
          <p:cNvPr id="65" name="Picture 64">
            <a:extLst>
              <a:ext uri="{FF2B5EF4-FFF2-40B4-BE49-F238E27FC236}">
                <a16:creationId xmlns:a16="http://schemas.microsoft.com/office/drawing/2014/main" id="{91A8E39D-1BD1-5CED-6B10-5ECDA118B6C7}"/>
              </a:ext>
            </a:extLst>
          </p:cNvPr>
          <p:cNvPicPr>
            <a:picLocks noChangeAspect="1"/>
          </p:cNvPicPr>
          <p:nvPr/>
        </p:nvPicPr>
        <p:blipFill rotWithShape="1">
          <a:blip r:embed="rId3"/>
          <a:srcRect l="88191" t="16445" r="829" b="12894"/>
          <a:stretch/>
        </p:blipFill>
        <p:spPr>
          <a:xfrm>
            <a:off x="9699812" y="3331246"/>
            <a:ext cx="669296" cy="586417"/>
          </a:xfrm>
          <a:prstGeom prst="rect">
            <a:avLst/>
          </a:prstGeom>
        </p:spPr>
      </p:pic>
      <p:pic>
        <p:nvPicPr>
          <p:cNvPr id="2" name="Picture 1">
            <a:extLst>
              <a:ext uri="{FF2B5EF4-FFF2-40B4-BE49-F238E27FC236}">
                <a16:creationId xmlns:a16="http://schemas.microsoft.com/office/drawing/2014/main" id="{BA26EFE5-FBB8-5FB9-5D9E-42DE8251D670}"/>
              </a:ext>
            </a:extLst>
          </p:cNvPr>
          <p:cNvPicPr>
            <a:picLocks noChangeAspect="1"/>
          </p:cNvPicPr>
          <p:nvPr/>
        </p:nvPicPr>
        <p:blipFill rotWithShape="1">
          <a:blip r:embed="rId5"/>
          <a:srcRect l="38247" r="43921"/>
          <a:stretch/>
        </p:blipFill>
        <p:spPr>
          <a:xfrm>
            <a:off x="1681014" y="1686099"/>
            <a:ext cx="961613" cy="925975"/>
          </a:xfrm>
          <a:prstGeom prst="rect">
            <a:avLst/>
          </a:prstGeom>
        </p:spPr>
      </p:pic>
      <p:sp>
        <p:nvSpPr>
          <p:cNvPr id="22" name="TextBox 21">
            <a:extLst>
              <a:ext uri="{FF2B5EF4-FFF2-40B4-BE49-F238E27FC236}">
                <a16:creationId xmlns:a16="http://schemas.microsoft.com/office/drawing/2014/main" id="{B111A8A8-AED2-7EB9-19A7-35B7F305B679}"/>
              </a:ext>
            </a:extLst>
          </p:cNvPr>
          <p:cNvSpPr txBox="1"/>
          <p:nvPr/>
        </p:nvSpPr>
        <p:spPr>
          <a:xfrm>
            <a:off x="2157248" y="4758743"/>
            <a:ext cx="24004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Website Globalization Review</a:t>
            </a:r>
          </a:p>
        </p:txBody>
      </p:sp>
      <p:sp>
        <p:nvSpPr>
          <p:cNvPr id="23" name="TextBox 22">
            <a:extLst>
              <a:ext uri="{FF2B5EF4-FFF2-40B4-BE49-F238E27FC236}">
                <a16:creationId xmlns:a16="http://schemas.microsoft.com/office/drawing/2014/main" id="{8F24A7AD-0312-4B7B-56EA-E32C972A2312}"/>
              </a:ext>
            </a:extLst>
          </p:cNvPr>
          <p:cNvSpPr txBox="1"/>
          <p:nvPr/>
        </p:nvSpPr>
        <p:spPr>
          <a:xfrm>
            <a:off x="2166210" y="5213533"/>
            <a:ext cx="24004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Technical assessment focused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on internationalization</a:t>
            </a:r>
          </a:p>
        </p:txBody>
      </p:sp>
      <p:sp>
        <p:nvSpPr>
          <p:cNvPr id="29" name="TextBox 28">
            <a:extLst>
              <a:ext uri="{FF2B5EF4-FFF2-40B4-BE49-F238E27FC236}">
                <a16:creationId xmlns:a16="http://schemas.microsoft.com/office/drawing/2014/main" id="{C35C5061-9D7D-826D-2BE6-95759CDCDCDD}"/>
              </a:ext>
            </a:extLst>
          </p:cNvPr>
          <p:cNvSpPr txBox="1"/>
          <p:nvPr/>
        </p:nvSpPr>
        <p:spPr>
          <a:xfrm>
            <a:off x="4238622" y="4783911"/>
            <a:ext cx="37804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REC Check</a:t>
            </a:r>
          </a:p>
        </p:txBody>
      </p:sp>
      <p:sp>
        <p:nvSpPr>
          <p:cNvPr id="30" name="TextBox 29">
            <a:extLst>
              <a:ext uri="{FF2B5EF4-FFF2-40B4-BE49-F238E27FC236}">
                <a16:creationId xmlns:a16="http://schemas.microsoft.com/office/drawing/2014/main" id="{6DB389EC-4D20-DB97-F920-D71B8185F048}"/>
              </a:ext>
            </a:extLst>
          </p:cNvPr>
          <p:cNvSpPr txBox="1"/>
          <p:nvPr/>
        </p:nvSpPr>
        <p:spPr>
          <a:xfrm>
            <a:off x="4975449" y="5213533"/>
            <a:ext cx="24004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A quick due diligence report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a potential partner</a:t>
            </a:r>
          </a:p>
        </p:txBody>
      </p:sp>
      <p:sp>
        <p:nvSpPr>
          <p:cNvPr id="84" name="TextBox 83">
            <a:extLst>
              <a:ext uri="{FF2B5EF4-FFF2-40B4-BE49-F238E27FC236}">
                <a16:creationId xmlns:a16="http://schemas.microsoft.com/office/drawing/2014/main" id="{18830F42-A6BA-58C8-8B2E-8CF472EFCD15}"/>
              </a:ext>
            </a:extLst>
          </p:cNvPr>
          <p:cNvSpPr txBox="1"/>
          <p:nvPr/>
        </p:nvSpPr>
        <p:spPr>
          <a:xfrm>
            <a:off x="6188214" y="1172211"/>
            <a:ext cx="23910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Potential Partner List</a:t>
            </a:r>
          </a:p>
        </p:txBody>
      </p:sp>
      <p:sp>
        <p:nvSpPr>
          <p:cNvPr id="3" name="Freeform 6">
            <a:extLst>
              <a:ext uri="{FF2B5EF4-FFF2-40B4-BE49-F238E27FC236}">
                <a16:creationId xmlns:a16="http://schemas.microsoft.com/office/drawing/2014/main" id="{65FCFF12-0217-9DEF-9CC8-207E52377A56}"/>
              </a:ext>
            </a:extLst>
          </p:cNvPr>
          <p:cNvSpPr>
            <a:spLocks/>
          </p:cNvSpPr>
          <p:nvPr/>
        </p:nvSpPr>
        <p:spPr bwMode="auto">
          <a:xfrm>
            <a:off x="7782189" y="4745745"/>
            <a:ext cx="2400482" cy="1126275"/>
          </a:xfrm>
          <a:custGeom>
            <a:avLst/>
            <a:gdLst>
              <a:gd name="T0" fmla="*/ 1616 w 1616"/>
              <a:gd name="T1" fmla="*/ 0 h 2391"/>
              <a:gd name="T2" fmla="*/ 0 w 1616"/>
              <a:gd name="T3" fmla="*/ 0 h 2391"/>
              <a:gd name="T4" fmla="*/ 0 w 1616"/>
              <a:gd name="T5" fmla="*/ 2391 h 2391"/>
              <a:gd name="T6" fmla="*/ 1295 w 1616"/>
              <a:gd name="T7" fmla="*/ 2391 h 2391"/>
              <a:gd name="T8" fmla="*/ 1616 w 1616"/>
              <a:gd name="T9" fmla="*/ 2071 h 2391"/>
              <a:gd name="T10" fmla="*/ 1616 w 1616"/>
              <a:gd name="T11" fmla="*/ 0 h 2391"/>
              <a:gd name="connsiteX0" fmla="*/ 10000 w 10000"/>
              <a:gd name="connsiteY0" fmla="*/ 6828 h 10000"/>
              <a:gd name="connsiteX1" fmla="*/ 0 w 10000"/>
              <a:gd name="connsiteY1" fmla="*/ 0 h 10000"/>
              <a:gd name="connsiteX2" fmla="*/ 0 w 10000"/>
              <a:gd name="connsiteY2" fmla="*/ 10000 h 10000"/>
              <a:gd name="connsiteX3" fmla="*/ 8014 w 10000"/>
              <a:gd name="connsiteY3" fmla="*/ 10000 h 10000"/>
              <a:gd name="connsiteX4" fmla="*/ 10000 w 10000"/>
              <a:gd name="connsiteY4" fmla="*/ 8662 h 10000"/>
              <a:gd name="connsiteX5" fmla="*/ 10000 w 10000"/>
              <a:gd name="connsiteY5" fmla="*/ 6828 h 10000"/>
              <a:gd name="connsiteX0" fmla="*/ 10035 w 10035"/>
              <a:gd name="connsiteY0" fmla="*/ 0 h 3172"/>
              <a:gd name="connsiteX1" fmla="*/ 0 w 10035"/>
              <a:gd name="connsiteY1" fmla="*/ 0 h 3172"/>
              <a:gd name="connsiteX2" fmla="*/ 35 w 10035"/>
              <a:gd name="connsiteY2" fmla="*/ 3172 h 3172"/>
              <a:gd name="connsiteX3" fmla="*/ 8049 w 10035"/>
              <a:gd name="connsiteY3" fmla="*/ 3172 h 3172"/>
              <a:gd name="connsiteX4" fmla="*/ 10035 w 10035"/>
              <a:gd name="connsiteY4" fmla="*/ 1834 h 3172"/>
              <a:gd name="connsiteX5" fmla="*/ 10035 w 10035"/>
              <a:gd name="connsiteY5" fmla="*/ 0 h 3172"/>
              <a:gd name="connsiteX0" fmla="*/ 9967 w 9967"/>
              <a:gd name="connsiteY0" fmla="*/ 0 h 10000"/>
              <a:gd name="connsiteX1" fmla="*/ 37 w 9967"/>
              <a:gd name="connsiteY1" fmla="*/ 0 h 10000"/>
              <a:gd name="connsiteX2" fmla="*/ 2 w 9967"/>
              <a:gd name="connsiteY2" fmla="*/ 10000 h 10000"/>
              <a:gd name="connsiteX3" fmla="*/ 7988 w 9967"/>
              <a:gd name="connsiteY3" fmla="*/ 10000 h 10000"/>
              <a:gd name="connsiteX4" fmla="*/ 9967 w 9967"/>
              <a:gd name="connsiteY4" fmla="*/ 5782 h 10000"/>
              <a:gd name="connsiteX5" fmla="*/ 9967 w 9967"/>
              <a:gd name="connsiteY5" fmla="*/ 0 h 10000"/>
              <a:gd name="connsiteX0" fmla="*/ 10001 w 10001"/>
              <a:gd name="connsiteY0" fmla="*/ 0 h 10000"/>
              <a:gd name="connsiteX1" fmla="*/ 3 w 10001"/>
              <a:gd name="connsiteY1" fmla="*/ 0 h 10000"/>
              <a:gd name="connsiteX2" fmla="*/ 3 w 10001"/>
              <a:gd name="connsiteY2" fmla="*/ 10000 h 10000"/>
              <a:gd name="connsiteX3" fmla="*/ 8015 w 10001"/>
              <a:gd name="connsiteY3" fmla="*/ 10000 h 10000"/>
              <a:gd name="connsiteX4" fmla="*/ 10001 w 10001"/>
              <a:gd name="connsiteY4" fmla="*/ 5782 h 10000"/>
              <a:gd name="connsiteX5" fmla="*/ 10001 w 10001"/>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0000">
                <a:moveTo>
                  <a:pt x="10001" y="0"/>
                </a:moveTo>
                <a:lnTo>
                  <a:pt x="3" y="0"/>
                </a:lnTo>
                <a:cubicBezTo>
                  <a:pt x="15" y="3332"/>
                  <a:pt x="-9" y="6668"/>
                  <a:pt x="3" y="10000"/>
                </a:cubicBezTo>
                <a:lnTo>
                  <a:pt x="8015" y="10000"/>
                </a:lnTo>
                <a:lnTo>
                  <a:pt x="10001" y="5782"/>
                </a:lnTo>
                <a:lnTo>
                  <a:pt x="1000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B52DD639-521C-3883-FB65-A6BD77179C51}"/>
              </a:ext>
            </a:extLst>
          </p:cNvPr>
          <p:cNvSpPr>
            <a:spLocks/>
          </p:cNvSpPr>
          <p:nvPr/>
        </p:nvSpPr>
        <p:spPr bwMode="auto">
          <a:xfrm>
            <a:off x="9977738" y="5664118"/>
            <a:ext cx="204933" cy="207903"/>
          </a:xfrm>
          <a:custGeom>
            <a:avLst/>
            <a:gdLst>
              <a:gd name="T0" fmla="*/ 138 w 138"/>
              <a:gd name="T1" fmla="*/ 0 h 140"/>
              <a:gd name="T2" fmla="*/ 0 w 138"/>
              <a:gd name="T3" fmla="*/ 140 h 140"/>
              <a:gd name="T4" fmla="*/ 138 w 138"/>
              <a:gd name="T5" fmla="*/ 140 h 140"/>
              <a:gd name="T6" fmla="*/ 138 w 138"/>
              <a:gd name="T7" fmla="*/ 0 h 140"/>
            </a:gdLst>
            <a:ahLst/>
            <a:cxnLst>
              <a:cxn ang="0">
                <a:pos x="T0" y="T1"/>
              </a:cxn>
              <a:cxn ang="0">
                <a:pos x="T2" y="T3"/>
              </a:cxn>
              <a:cxn ang="0">
                <a:pos x="T4" y="T5"/>
              </a:cxn>
              <a:cxn ang="0">
                <a:pos x="T6" y="T7"/>
              </a:cxn>
            </a:cxnLst>
            <a:rect l="0" t="0" r="r" b="b"/>
            <a:pathLst>
              <a:path w="138" h="140">
                <a:moveTo>
                  <a:pt x="138" y="0"/>
                </a:moveTo>
                <a:lnTo>
                  <a:pt x="0" y="140"/>
                </a:lnTo>
                <a:lnTo>
                  <a:pt x="138" y="140"/>
                </a:lnTo>
                <a:lnTo>
                  <a:pt x="138"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01DFE7B1-F1C7-6ADA-2F73-237A0F2EF18D}"/>
              </a:ext>
            </a:extLst>
          </p:cNvPr>
          <p:cNvSpPr>
            <a:spLocks/>
          </p:cNvSpPr>
          <p:nvPr/>
        </p:nvSpPr>
        <p:spPr bwMode="auto">
          <a:xfrm>
            <a:off x="9789141" y="5479976"/>
            <a:ext cx="393530" cy="392045"/>
          </a:xfrm>
          <a:custGeom>
            <a:avLst/>
            <a:gdLst>
              <a:gd name="T0" fmla="*/ 265 w 265"/>
              <a:gd name="T1" fmla="*/ 0 h 264"/>
              <a:gd name="T2" fmla="*/ 0 w 265"/>
              <a:gd name="T3" fmla="*/ 264 h 264"/>
              <a:gd name="T4" fmla="*/ 62 w 265"/>
              <a:gd name="T5" fmla="*/ 264 h 264"/>
              <a:gd name="T6" fmla="*/ 265 w 265"/>
              <a:gd name="T7" fmla="*/ 60 h 264"/>
              <a:gd name="T8" fmla="*/ 265 w 265"/>
              <a:gd name="T9" fmla="*/ 0 h 264"/>
            </a:gdLst>
            <a:ahLst/>
            <a:cxnLst>
              <a:cxn ang="0">
                <a:pos x="T0" y="T1"/>
              </a:cxn>
              <a:cxn ang="0">
                <a:pos x="T2" y="T3"/>
              </a:cxn>
              <a:cxn ang="0">
                <a:pos x="T4" y="T5"/>
              </a:cxn>
              <a:cxn ang="0">
                <a:pos x="T6" y="T7"/>
              </a:cxn>
              <a:cxn ang="0">
                <a:pos x="T8" y="T9"/>
              </a:cxn>
            </a:cxnLst>
            <a:rect l="0" t="0" r="r" b="b"/>
            <a:pathLst>
              <a:path w="265" h="264">
                <a:moveTo>
                  <a:pt x="265" y="0"/>
                </a:moveTo>
                <a:lnTo>
                  <a:pt x="0" y="264"/>
                </a:lnTo>
                <a:lnTo>
                  <a:pt x="62" y="264"/>
                </a:lnTo>
                <a:lnTo>
                  <a:pt x="265" y="60"/>
                </a:lnTo>
                <a:lnTo>
                  <a:pt x="265" y="0"/>
                </a:lnTo>
                <a:close/>
              </a:path>
            </a:pathLst>
          </a:custGeom>
          <a:solidFill>
            <a:srgbClr val="058F1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5941444-57D6-16F2-18E9-E3C600666C19}"/>
              </a:ext>
            </a:extLst>
          </p:cNvPr>
          <p:cNvSpPr txBox="1"/>
          <p:nvPr/>
        </p:nvSpPr>
        <p:spPr>
          <a:xfrm>
            <a:off x="7054323" y="4776513"/>
            <a:ext cx="37804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Export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Company Directory</a:t>
            </a:r>
          </a:p>
        </p:txBody>
      </p:sp>
      <p:sp>
        <p:nvSpPr>
          <p:cNvPr id="12" name="TextBox 11">
            <a:extLst>
              <a:ext uri="{FF2B5EF4-FFF2-40B4-BE49-F238E27FC236}">
                <a16:creationId xmlns:a16="http://schemas.microsoft.com/office/drawing/2014/main" id="{68323299-E556-822B-64C6-5A91833BC76C}"/>
              </a:ext>
            </a:extLst>
          </p:cNvPr>
          <p:cNvSpPr txBox="1"/>
          <p:nvPr/>
        </p:nvSpPr>
        <p:spPr>
          <a:xfrm>
            <a:off x="7791151" y="5213533"/>
            <a:ext cx="22850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Open Sans" panose="020B0606030504020204" pitchFamily="34" charset="0"/>
                <a:ea typeface="Open Sans" panose="020B0606030504020204" pitchFamily="34" charset="0"/>
                <a:cs typeface="Open Sans" panose="020B0606030504020204" pitchFamily="34" charset="0"/>
              </a:rPr>
              <a:t>Develop</a:t>
            </a:r>
            <a:r>
              <a:rPr kumimoji="0" lang="en-US" sz="12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 overseas distribution channels for your company</a:t>
            </a:r>
          </a:p>
        </p:txBody>
      </p:sp>
      <p:sp>
        <p:nvSpPr>
          <p:cNvPr id="17" name="TextBox 16">
            <a:extLst>
              <a:ext uri="{FF2B5EF4-FFF2-40B4-BE49-F238E27FC236}">
                <a16:creationId xmlns:a16="http://schemas.microsoft.com/office/drawing/2014/main" id="{8780F790-8625-E7A5-53E0-D12352616BD7}"/>
              </a:ext>
            </a:extLst>
          </p:cNvPr>
          <p:cNvSpPr txBox="1"/>
          <p:nvPr/>
        </p:nvSpPr>
        <p:spPr>
          <a:xfrm>
            <a:off x="-892969" y="2597571"/>
            <a:ext cx="6138862" cy="1179490"/>
          </a:xfrm>
          <a:prstGeom prst="rect">
            <a:avLst/>
          </a:prstGeom>
          <a:noFill/>
        </p:spPr>
        <p:txBody>
          <a:bodyPr wrap="square">
            <a:spAutoFit/>
          </a:bodyPr>
          <a:lstStyle/>
          <a:p>
            <a:pPr marL="0" marR="0" lvl="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US" sz="95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Assess export potential</a:t>
            </a:r>
          </a:p>
          <a:p>
            <a:pPr marL="0" marR="0" lvl="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US" sz="95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Find a market</a:t>
            </a:r>
          </a:p>
          <a:p>
            <a:pPr marL="0" marR="0" lvl="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US" sz="95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Compare regions</a:t>
            </a:r>
          </a:p>
          <a:p>
            <a:pPr marL="0" marR="0" lvl="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US" sz="95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Make an export plan</a:t>
            </a:r>
          </a:p>
        </p:txBody>
      </p:sp>
      <p:sp>
        <p:nvSpPr>
          <p:cNvPr id="19" name="Freeform 7">
            <a:extLst>
              <a:ext uri="{FF2B5EF4-FFF2-40B4-BE49-F238E27FC236}">
                <a16:creationId xmlns:a16="http://schemas.microsoft.com/office/drawing/2014/main" id="{B6D417C4-24CC-0651-E18A-10A88FE5BB4F}"/>
              </a:ext>
            </a:extLst>
          </p:cNvPr>
          <p:cNvSpPr>
            <a:spLocks/>
          </p:cNvSpPr>
          <p:nvPr/>
        </p:nvSpPr>
        <p:spPr bwMode="auto">
          <a:xfrm>
            <a:off x="1524799" y="4019212"/>
            <a:ext cx="1226625" cy="366800"/>
          </a:xfrm>
          <a:custGeom>
            <a:avLst/>
            <a:gdLst>
              <a:gd name="T0" fmla="*/ 413 w 413"/>
              <a:gd name="T1" fmla="*/ 63 h 123"/>
              <a:gd name="T2" fmla="*/ 353 w 413"/>
              <a:gd name="T3" fmla="*/ 123 h 123"/>
              <a:gd name="T4" fmla="*/ 60 w 413"/>
              <a:gd name="T5" fmla="*/ 123 h 123"/>
              <a:gd name="T6" fmla="*/ 0 w 413"/>
              <a:gd name="T7" fmla="*/ 63 h 123"/>
              <a:gd name="T8" fmla="*/ 0 w 413"/>
              <a:gd name="T9" fmla="*/ 60 h 123"/>
              <a:gd name="T10" fmla="*/ 60 w 413"/>
              <a:gd name="T11" fmla="*/ 0 h 123"/>
              <a:gd name="T12" fmla="*/ 353 w 413"/>
              <a:gd name="T13" fmla="*/ 0 h 123"/>
              <a:gd name="T14" fmla="*/ 413 w 413"/>
              <a:gd name="T15" fmla="*/ 60 h 123"/>
              <a:gd name="T16" fmla="*/ 413 w 413"/>
              <a:gd name="T17" fmla="*/ 6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123">
                <a:moveTo>
                  <a:pt x="413" y="63"/>
                </a:moveTo>
                <a:cubicBezTo>
                  <a:pt x="413" y="96"/>
                  <a:pt x="386" y="123"/>
                  <a:pt x="353" y="123"/>
                </a:cubicBezTo>
                <a:cubicBezTo>
                  <a:pt x="60" y="123"/>
                  <a:pt x="60" y="123"/>
                  <a:pt x="60" y="123"/>
                </a:cubicBezTo>
                <a:cubicBezTo>
                  <a:pt x="27" y="123"/>
                  <a:pt x="0" y="96"/>
                  <a:pt x="0" y="63"/>
                </a:cubicBezTo>
                <a:cubicBezTo>
                  <a:pt x="0" y="60"/>
                  <a:pt x="0" y="60"/>
                  <a:pt x="0" y="60"/>
                </a:cubicBezTo>
                <a:cubicBezTo>
                  <a:pt x="0" y="27"/>
                  <a:pt x="27" y="0"/>
                  <a:pt x="60" y="0"/>
                </a:cubicBezTo>
                <a:cubicBezTo>
                  <a:pt x="353" y="0"/>
                  <a:pt x="353" y="0"/>
                  <a:pt x="353" y="0"/>
                </a:cubicBezTo>
                <a:cubicBezTo>
                  <a:pt x="386" y="0"/>
                  <a:pt x="413" y="27"/>
                  <a:pt x="413" y="60"/>
                </a:cubicBezTo>
                <a:lnTo>
                  <a:pt x="413" y="63"/>
                </a:lnTo>
                <a:close/>
              </a:path>
            </a:pathLst>
          </a:custGeom>
          <a:solidFill>
            <a:srgbClr val="1A296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B749341-22E1-171F-4CC3-EA29214F73C2}"/>
              </a:ext>
            </a:extLst>
          </p:cNvPr>
          <p:cNvSpPr txBox="1"/>
          <p:nvPr/>
        </p:nvSpPr>
        <p:spPr>
          <a:xfrm>
            <a:off x="1809776" y="4019668"/>
            <a:ext cx="65274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$950</a:t>
            </a:r>
          </a:p>
        </p:txBody>
      </p:sp>
      <p:sp>
        <p:nvSpPr>
          <p:cNvPr id="21" name="Freeform 7">
            <a:extLst>
              <a:ext uri="{FF2B5EF4-FFF2-40B4-BE49-F238E27FC236}">
                <a16:creationId xmlns:a16="http://schemas.microsoft.com/office/drawing/2014/main" id="{A4744D58-26B1-7A4C-799C-3F06FAD8E72C}"/>
              </a:ext>
            </a:extLst>
          </p:cNvPr>
          <p:cNvSpPr>
            <a:spLocks/>
          </p:cNvSpPr>
          <p:nvPr/>
        </p:nvSpPr>
        <p:spPr bwMode="auto">
          <a:xfrm>
            <a:off x="4172701" y="4019212"/>
            <a:ext cx="1226625" cy="366800"/>
          </a:xfrm>
          <a:custGeom>
            <a:avLst/>
            <a:gdLst>
              <a:gd name="T0" fmla="*/ 413 w 413"/>
              <a:gd name="T1" fmla="*/ 63 h 123"/>
              <a:gd name="T2" fmla="*/ 353 w 413"/>
              <a:gd name="T3" fmla="*/ 123 h 123"/>
              <a:gd name="T4" fmla="*/ 60 w 413"/>
              <a:gd name="T5" fmla="*/ 123 h 123"/>
              <a:gd name="T6" fmla="*/ 0 w 413"/>
              <a:gd name="T7" fmla="*/ 63 h 123"/>
              <a:gd name="T8" fmla="*/ 0 w 413"/>
              <a:gd name="T9" fmla="*/ 60 h 123"/>
              <a:gd name="T10" fmla="*/ 60 w 413"/>
              <a:gd name="T11" fmla="*/ 0 h 123"/>
              <a:gd name="T12" fmla="*/ 353 w 413"/>
              <a:gd name="T13" fmla="*/ 0 h 123"/>
              <a:gd name="T14" fmla="*/ 413 w 413"/>
              <a:gd name="T15" fmla="*/ 60 h 123"/>
              <a:gd name="T16" fmla="*/ 413 w 413"/>
              <a:gd name="T17" fmla="*/ 6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123">
                <a:moveTo>
                  <a:pt x="413" y="63"/>
                </a:moveTo>
                <a:cubicBezTo>
                  <a:pt x="413" y="96"/>
                  <a:pt x="386" y="123"/>
                  <a:pt x="353" y="123"/>
                </a:cubicBezTo>
                <a:cubicBezTo>
                  <a:pt x="60" y="123"/>
                  <a:pt x="60" y="123"/>
                  <a:pt x="60" y="123"/>
                </a:cubicBezTo>
                <a:cubicBezTo>
                  <a:pt x="27" y="123"/>
                  <a:pt x="0" y="96"/>
                  <a:pt x="0" y="63"/>
                </a:cubicBezTo>
                <a:cubicBezTo>
                  <a:pt x="0" y="60"/>
                  <a:pt x="0" y="60"/>
                  <a:pt x="0" y="60"/>
                </a:cubicBezTo>
                <a:cubicBezTo>
                  <a:pt x="0" y="27"/>
                  <a:pt x="27" y="0"/>
                  <a:pt x="60" y="0"/>
                </a:cubicBezTo>
                <a:cubicBezTo>
                  <a:pt x="353" y="0"/>
                  <a:pt x="353" y="0"/>
                  <a:pt x="353" y="0"/>
                </a:cubicBezTo>
                <a:cubicBezTo>
                  <a:pt x="386" y="0"/>
                  <a:pt x="413" y="27"/>
                  <a:pt x="413" y="60"/>
                </a:cubicBezTo>
                <a:lnTo>
                  <a:pt x="413" y="63"/>
                </a:lnTo>
                <a:close/>
              </a:path>
            </a:pathLst>
          </a:custGeom>
          <a:solidFill>
            <a:srgbClr val="1A296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24" name="Freeform 7">
            <a:extLst>
              <a:ext uri="{FF2B5EF4-FFF2-40B4-BE49-F238E27FC236}">
                <a16:creationId xmlns:a16="http://schemas.microsoft.com/office/drawing/2014/main" id="{37481E1A-BC37-5CC2-D302-3B0754F65D27}"/>
              </a:ext>
            </a:extLst>
          </p:cNvPr>
          <p:cNvSpPr>
            <a:spLocks/>
          </p:cNvSpPr>
          <p:nvPr/>
        </p:nvSpPr>
        <p:spPr bwMode="auto">
          <a:xfrm>
            <a:off x="6792274" y="4009559"/>
            <a:ext cx="1226625" cy="366800"/>
          </a:xfrm>
          <a:custGeom>
            <a:avLst/>
            <a:gdLst>
              <a:gd name="T0" fmla="*/ 413 w 413"/>
              <a:gd name="T1" fmla="*/ 63 h 123"/>
              <a:gd name="T2" fmla="*/ 353 w 413"/>
              <a:gd name="T3" fmla="*/ 123 h 123"/>
              <a:gd name="T4" fmla="*/ 60 w 413"/>
              <a:gd name="T5" fmla="*/ 123 h 123"/>
              <a:gd name="T6" fmla="*/ 0 w 413"/>
              <a:gd name="T7" fmla="*/ 63 h 123"/>
              <a:gd name="T8" fmla="*/ 0 w 413"/>
              <a:gd name="T9" fmla="*/ 60 h 123"/>
              <a:gd name="T10" fmla="*/ 60 w 413"/>
              <a:gd name="T11" fmla="*/ 0 h 123"/>
              <a:gd name="T12" fmla="*/ 353 w 413"/>
              <a:gd name="T13" fmla="*/ 0 h 123"/>
              <a:gd name="T14" fmla="*/ 413 w 413"/>
              <a:gd name="T15" fmla="*/ 60 h 123"/>
              <a:gd name="T16" fmla="*/ 413 w 413"/>
              <a:gd name="T17" fmla="*/ 6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123">
                <a:moveTo>
                  <a:pt x="413" y="63"/>
                </a:moveTo>
                <a:cubicBezTo>
                  <a:pt x="413" y="96"/>
                  <a:pt x="386" y="123"/>
                  <a:pt x="353" y="123"/>
                </a:cubicBezTo>
                <a:cubicBezTo>
                  <a:pt x="60" y="123"/>
                  <a:pt x="60" y="123"/>
                  <a:pt x="60" y="123"/>
                </a:cubicBezTo>
                <a:cubicBezTo>
                  <a:pt x="27" y="123"/>
                  <a:pt x="0" y="96"/>
                  <a:pt x="0" y="63"/>
                </a:cubicBezTo>
                <a:cubicBezTo>
                  <a:pt x="0" y="60"/>
                  <a:pt x="0" y="60"/>
                  <a:pt x="0" y="60"/>
                </a:cubicBezTo>
                <a:cubicBezTo>
                  <a:pt x="0" y="27"/>
                  <a:pt x="27" y="0"/>
                  <a:pt x="60" y="0"/>
                </a:cubicBezTo>
                <a:cubicBezTo>
                  <a:pt x="353" y="0"/>
                  <a:pt x="353" y="0"/>
                  <a:pt x="353" y="0"/>
                </a:cubicBezTo>
                <a:cubicBezTo>
                  <a:pt x="386" y="0"/>
                  <a:pt x="413" y="27"/>
                  <a:pt x="413" y="60"/>
                </a:cubicBezTo>
                <a:lnTo>
                  <a:pt x="413" y="63"/>
                </a:lnTo>
                <a:close/>
              </a:path>
            </a:pathLst>
          </a:custGeom>
          <a:solidFill>
            <a:srgbClr val="1A296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520AE78-5BE0-5B7D-5C81-9218FAFD99E3}"/>
              </a:ext>
            </a:extLst>
          </p:cNvPr>
          <p:cNvSpPr txBox="1"/>
          <p:nvPr/>
        </p:nvSpPr>
        <p:spPr>
          <a:xfrm>
            <a:off x="4459642" y="4030540"/>
            <a:ext cx="65274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$950</a:t>
            </a:r>
          </a:p>
        </p:txBody>
      </p:sp>
      <p:sp>
        <p:nvSpPr>
          <p:cNvPr id="26" name="TextBox 25">
            <a:extLst>
              <a:ext uri="{FF2B5EF4-FFF2-40B4-BE49-F238E27FC236}">
                <a16:creationId xmlns:a16="http://schemas.microsoft.com/office/drawing/2014/main" id="{C3228B2D-8A70-1870-2995-2CAD3BC5F418}"/>
              </a:ext>
            </a:extLst>
          </p:cNvPr>
          <p:cNvSpPr txBox="1"/>
          <p:nvPr/>
        </p:nvSpPr>
        <p:spPr>
          <a:xfrm>
            <a:off x="7071019" y="4019083"/>
            <a:ext cx="65274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$400</a:t>
            </a:r>
          </a:p>
        </p:txBody>
      </p:sp>
      <p:sp>
        <p:nvSpPr>
          <p:cNvPr id="27" name="Freeform 7">
            <a:extLst>
              <a:ext uri="{FF2B5EF4-FFF2-40B4-BE49-F238E27FC236}">
                <a16:creationId xmlns:a16="http://schemas.microsoft.com/office/drawing/2014/main" id="{8E8E3C3E-977B-D846-642C-C87B27E7671B}"/>
              </a:ext>
            </a:extLst>
          </p:cNvPr>
          <p:cNvSpPr>
            <a:spLocks/>
          </p:cNvSpPr>
          <p:nvPr/>
        </p:nvSpPr>
        <p:spPr bwMode="auto">
          <a:xfrm>
            <a:off x="9407502" y="3999906"/>
            <a:ext cx="1226625" cy="366800"/>
          </a:xfrm>
          <a:custGeom>
            <a:avLst/>
            <a:gdLst>
              <a:gd name="T0" fmla="*/ 413 w 413"/>
              <a:gd name="T1" fmla="*/ 63 h 123"/>
              <a:gd name="T2" fmla="*/ 353 w 413"/>
              <a:gd name="T3" fmla="*/ 123 h 123"/>
              <a:gd name="T4" fmla="*/ 60 w 413"/>
              <a:gd name="T5" fmla="*/ 123 h 123"/>
              <a:gd name="T6" fmla="*/ 0 w 413"/>
              <a:gd name="T7" fmla="*/ 63 h 123"/>
              <a:gd name="T8" fmla="*/ 0 w 413"/>
              <a:gd name="T9" fmla="*/ 60 h 123"/>
              <a:gd name="T10" fmla="*/ 60 w 413"/>
              <a:gd name="T11" fmla="*/ 0 h 123"/>
              <a:gd name="T12" fmla="*/ 353 w 413"/>
              <a:gd name="T13" fmla="*/ 0 h 123"/>
              <a:gd name="T14" fmla="*/ 413 w 413"/>
              <a:gd name="T15" fmla="*/ 60 h 123"/>
              <a:gd name="T16" fmla="*/ 413 w 413"/>
              <a:gd name="T17" fmla="*/ 6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123">
                <a:moveTo>
                  <a:pt x="413" y="63"/>
                </a:moveTo>
                <a:cubicBezTo>
                  <a:pt x="413" y="96"/>
                  <a:pt x="386" y="123"/>
                  <a:pt x="353" y="123"/>
                </a:cubicBezTo>
                <a:cubicBezTo>
                  <a:pt x="60" y="123"/>
                  <a:pt x="60" y="123"/>
                  <a:pt x="60" y="123"/>
                </a:cubicBezTo>
                <a:cubicBezTo>
                  <a:pt x="27" y="123"/>
                  <a:pt x="0" y="96"/>
                  <a:pt x="0" y="63"/>
                </a:cubicBezTo>
                <a:cubicBezTo>
                  <a:pt x="0" y="60"/>
                  <a:pt x="0" y="60"/>
                  <a:pt x="0" y="60"/>
                </a:cubicBezTo>
                <a:cubicBezTo>
                  <a:pt x="0" y="27"/>
                  <a:pt x="27" y="0"/>
                  <a:pt x="60" y="0"/>
                </a:cubicBezTo>
                <a:cubicBezTo>
                  <a:pt x="353" y="0"/>
                  <a:pt x="353" y="0"/>
                  <a:pt x="353" y="0"/>
                </a:cubicBezTo>
                <a:cubicBezTo>
                  <a:pt x="386" y="0"/>
                  <a:pt x="413" y="27"/>
                  <a:pt x="413" y="60"/>
                </a:cubicBezTo>
                <a:lnTo>
                  <a:pt x="413" y="63"/>
                </a:lnTo>
                <a:close/>
              </a:path>
            </a:pathLst>
          </a:custGeom>
          <a:solidFill>
            <a:srgbClr val="1A296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5E61CB5-B3CA-FCB5-9051-07F709B1B835}"/>
              </a:ext>
            </a:extLst>
          </p:cNvPr>
          <p:cNvSpPr txBox="1"/>
          <p:nvPr/>
        </p:nvSpPr>
        <p:spPr>
          <a:xfrm>
            <a:off x="9670583" y="4011279"/>
            <a:ext cx="82907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$3,750</a:t>
            </a:r>
          </a:p>
        </p:txBody>
      </p:sp>
      <p:sp>
        <p:nvSpPr>
          <p:cNvPr id="31" name="Freeform 7">
            <a:extLst>
              <a:ext uri="{FF2B5EF4-FFF2-40B4-BE49-F238E27FC236}">
                <a16:creationId xmlns:a16="http://schemas.microsoft.com/office/drawing/2014/main" id="{98524DD2-6062-56EB-01A5-E2990110AB92}"/>
              </a:ext>
            </a:extLst>
          </p:cNvPr>
          <p:cNvSpPr>
            <a:spLocks/>
          </p:cNvSpPr>
          <p:nvPr/>
        </p:nvSpPr>
        <p:spPr bwMode="auto">
          <a:xfrm>
            <a:off x="2715424" y="5867062"/>
            <a:ext cx="1226625" cy="366800"/>
          </a:xfrm>
          <a:custGeom>
            <a:avLst/>
            <a:gdLst>
              <a:gd name="T0" fmla="*/ 413 w 413"/>
              <a:gd name="T1" fmla="*/ 63 h 123"/>
              <a:gd name="T2" fmla="*/ 353 w 413"/>
              <a:gd name="T3" fmla="*/ 123 h 123"/>
              <a:gd name="T4" fmla="*/ 60 w 413"/>
              <a:gd name="T5" fmla="*/ 123 h 123"/>
              <a:gd name="T6" fmla="*/ 0 w 413"/>
              <a:gd name="T7" fmla="*/ 63 h 123"/>
              <a:gd name="T8" fmla="*/ 0 w 413"/>
              <a:gd name="T9" fmla="*/ 60 h 123"/>
              <a:gd name="T10" fmla="*/ 60 w 413"/>
              <a:gd name="T11" fmla="*/ 0 h 123"/>
              <a:gd name="T12" fmla="*/ 353 w 413"/>
              <a:gd name="T13" fmla="*/ 0 h 123"/>
              <a:gd name="T14" fmla="*/ 413 w 413"/>
              <a:gd name="T15" fmla="*/ 60 h 123"/>
              <a:gd name="T16" fmla="*/ 413 w 413"/>
              <a:gd name="T17" fmla="*/ 6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123">
                <a:moveTo>
                  <a:pt x="413" y="63"/>
                </a:moveTo>
                <a:cubicBezTo>
                  <a:pt x="413" y="96"/>
                  <a:pt x="386" y="123"/>
                  <a:pt x="353" y="123"/>
                </a:cubicBezTo>
                <a:cubicBezTo>
                  <a:pt x="60" y="123"/>
                  <a:pt x="60" y="123"/>
                  <a:pt x="60" y="123"/>
                </a:cubicBezTo>
                <a:cubicBezTo>
                  <a:pt x="27" y="123"/>
                  <a:pt x="0" y="96"/>
                  <a:pt x="0" y="63"/>
                </a:cubicBezTo>
                <a:cubicBezTo>
                  <a:pt x="0" y="60"/>
                  <a:pt x="0" y="60"/>
                  <a:pt x="0" y="60"/>
                </a:cubicBezTo>
                <a:cubicBezTo>
                  <a:pt x="0" y="27"/>
                  <a:pt x="27" y="0"/>
                  <a:pt x="60" y="0"/>
                </a:cubicBezTo>
                <a:cubicBezTo>
                  <a:pt x="353" y="0"/>
                  <a:pt x="353" y="0"/>
                  <a:pt x="353" y="0"/>
                </a:cubicBezTo>
                <a:cubicBezTo>
                  <a:pt x="386" y="0"/>
                  <a:pt x="413" y="27"/>
                  <a:pt x="413" y="60"/>
                </a:cubicBezTo>
                <a:lnTo>
                  <a:pt x="413" y="63"/>
                </a:lnTo>
                <a:close/>
              </a:path>
            </a:pathLst>
          </a:custGeom>
          <a:solidFill>
            <a:srgbClr val="1A296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33" name="Freeform 7">
            <a:extLst>
              <a:ext uri="{FF2B5EF4-FFF2-40B4-BE49-F238E27FC236}">
                <a16:creationId xmlns:a16="http://schemas.microsoft.com/office/drawing/2014/main" id="{10271CD3-6C4D-B3FB-CDDA-87AAA9E11EBF}"/>
              </a:ext>
            </a:extLst>
          </p:cNvPr>
          <p:cNvSpPr>
            <a:spLocks/>
          </p:cNvSpPr>
          <p:nvPr/>
        </p:nvSpPr>
        <p:spPr bwMode="auto">
          <a:xfrm>
            <a:off x="5534824" y="5867062"/>
            <a:ext cx="1226625" cy="366800"/>
          </a:xfrm>
          <a:custGeom>
            <a:avLst/>
            <a:gdLst>
              <a:gd name="T0" fmla="*/ 413 w 413"/>
              <a:gd name="T1" fmla="*/ 63 h 123"/>
              <a:gd name="T2" fmla="*/ 353 w 413"/>
              <a:gd name="T3" fmla="*/ 123 h 123"/>
              <a:gd name="T4" fmla="*/ 60 w 413"/>
              <a:gd name="T5" fmla="*/ 123 h 123"/>
              <a:gd name="T6" fmla="*/ 0 w 413"/>
              <a:gd name="T7" fmla="*/ 63 h 123"/>
              <a:gd name="T8" fmla="*/ 0 w 413"/>
              <a:gd name="T9" fmla="*/ 60 h 123"/>
              <a:gd name="T10" fmla="*/ 60 w 413"/>
              <a:gd name="T11" fmla="*/ 0 h 123"/>
              <a:gd name="T12" fmla="*/ 353 w 413"/>
              <a:gd name="T13" fmla="*/ 0 h 123"/>
              <a:gd name="T14" fmla="*/ 413 w 413"/>
              <a:gd name="T15" fmla="*/ 60 h 123"/>
              <a:gd name="T16" fmla="*/ 413 w 413"/>
              <a:gd name="T17" fmla="*/ 6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123">
                <a:moveTo>
                  <a:pt x="413" y="63"/>
                </a:moveTo>
                <a:cubicBezTo>
                  <a:pt x="413" y="96"/>
                  <a:pt x="386" y="123"/>
                  <a:pt x="353" y="123"/>
                </a:cubicBezTo>
                <a:cubicBezTo>
                  <a:pt x="60" y="123"/>
                  <a:pt x="60" y="123"/>
                  <a:pt x="60" y="123"/>
                </a:cubicBezTo>
                <a:cubicBezTo>
                  <a:pt x="27" y="123"/>
                  <a:pt x="0" y="96"/>
                  <a:pt x="0" y="63"/>
                </a:cubicBezTo>
                <a:cubicBezTo>
                  <a:pt x="0" y="60"/>
                  <a:pt x="0" y="60"/>
                  <a:pt x="0" y="60"/>
                </a:cubicBezTo>
                <a:cubicBezTo>
                  <a:pt x="0" y="27"/>
                  <a:pt x="27" y="0"/>
                  <a:pt x="60" y="0"/>
                </a:cubicBezTo>
                <a:cubicBezTo>
                  <a:pt x="353" y="0"/>
                  <a:pt x="353" y="0"/>
                  <a:pt x="353" y="0"/>
                </a:cubicBezTo>
                <a:cubicBezTo>
                  <a:pt x="386" y="0"/>
                  <a:pt x="413" y="27"/>
                  <a:pt x="413" y="60"/>
                </a:cubicBezTo>
                <a:lnTo>
                  <a:pt x="413" y="63"/>
                </a:lnTo>
                <a:close/>
              </a:path>
            </a:pathLst>
          </a:custGeom>
          <a:solidFill>
            <a:srgbClr val="1A296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71BD0F10-3F17-D274-C8EA-333BD46EABEE}"/>
              </a:ext>
            </a:extLst>
          </p:cNvPr>
          <p:cNvSpPr txBox="1"/>
          <p:nvPr/>
        </p:nvSpPr>
        <p:spPr>
          <a:xfrm>
            <a:off x="3000400" y="5886568"/>
            <a:ext cx="65274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$100</a:t>
            </a:r>
          </a:p>
        </p:txBody>
      </p:sp>
      <p:sp>
        <p:nvSpPr>
          <p:cNvPr id="43" name="TextBox 42">
            <a:extLst>
              <a:ext uri="{FF2B5EF4-FFF2-40B4-BE49-F238E27FC236}">
                <a16:creationId xmlns:a16="http://schemas.microsoft.com/office/drawing/2014/main" id="{7B2CEA6D-F465-5097-B830-C210BDEB1E83}"/>
              </a:ext>
            </a:extLst>
          </p:cNvPr>
          <p:cNvSpPr txBox="1"/>
          <p:nvPr/>
        </p:nvSpPr>
        <p:spPr>
          <a:xfrm>
            <a:off x="5819800" y="5896093"/>
            <a:ext cx="65274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$150</a:t>
            </a:r>
          </a:p>
        </p:txBody>
      </p:sp>
      <p:sp>
        <p:nvSpPr>
          <p:cNvPr id="51" name="Subtitle 2">
            <a:extLst>
              <a:ext uri="{FF2B5EF4-FFF2-40B4-BE49-F238E27FC236}">
                <a16:creationId xmlns:a16="http://schemas.microsoft.com/office/drawing/2014/main" id="{2319791D-7486-5A6F-C997-4744AC1BE5F9}"/>
              </a:ext>
            </a:extLst>
          </p:cNvPr>
          <p:cNvSpPr txBox="1">
            <a:spLocks/>
          </p:cNvSpPr>
          <p:nvPr/>
        </p:nvSpPr>
        <p:spPr>
          <a:xfrm>
            <a:off x="3221307" y="2597571"/>
            <a:ext cx="3093768" cy="1337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US" sz="95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Identify business partners</a:t>
            </a:r>
          </a:p>
          <a:p>
            <a:pPr marL="0" marR="0" lvl="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US" sz="95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Understand industries in key countries</a:t>
            </a:r>
          </a:p>
          <a:p>
            <a:pPr marL="0" marR="0" lvl="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US" sz="95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Evaluate trade shows</a:t>
            </a:r>
          </a:p>
          <a:p>
            <a:pPr marL="0" marR="0" lvl="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US" sz="95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Develop an action plan</a:t>
            </a:r>
          </a:p>
        </p:txBody>
      </p:sp>
      <p:sp>
        <p:nvSpPr>
          <p:cNvPr id="53" name="Subtitle 2">
            <a:extLst>
              <a:ext uri="{FF2B5EF4-FFF2-40B4-BE49-F238E27FC236}">
                <a16:creationId xmlns:a16="http://schemas.microsoft.com/office/drawing/2014/main" id="{EFE52233-6C65-8087-4575-3DF7E22AAD86}"/>
              </a:ext>
            </a:extLst>
          </p:cNvPr>
          <p:cNvSpPr txBox="1">
            <a:spLocks/>
          </p:cNvSpPr>
          <p:nvPr/>
        </p:nvSpPr>
        <p:spPr>
          <a:xfrm>
            <a:off x="6076667" y="2597571"/>
            <a:ext cx="2638707" cy="1337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Identify potential partners</a:t>
            </a:r>
          </a:p>
          <a:p>
            <a:pPr marL="0" marR="0" lvl="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Maximize travel time</a:t>
            </a:r>
          </a:p>
          <a:p>
            <a:pPr marL="0" marR="0" lvl="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Build a network</a:t>
            </a:r>
          </a:p>
          <a:p>
            <a:pPr marL="0" marR="0" lvl="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242424">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Contact buyers prior to a trade show</a:t>
            </a:r>
          </a:p>
        </p:txBody>
      </p:sp>
      <p:sp>
        <p:nvSpPr>
          <p:cNvPr id="60" name="Freeform 7">
            <a:extLst>
              <a:ext uri="{FF2B5EF4-FFF2-40B4-BE49-F238E27FC236}">
                <a16:creationId xmlns:a16="http://schemas.microsoft.com/office/drawing/2014/main" id="{BD0C432B-873F-478C-684D-85AA1428A94C}"/>
              </a:ext>
            </a:extLst>
          </p:cNvPr>
          <p:cNvSpPr>
            <a:spLocks/>
          </p:cNvSpPr>
          <p:nvPr/>
        </p:nvSpPr>
        <p:spPr bwMode="auto">
          <a:xfrm>
            <a:off x="8354224" y="5867062"/>
            <a:ext cx="1226625" cy="366800"/>
          </a:xfrm>
          <a:custGeom>
            <a:avLst/>
            <a:gdLst>
              <a:gd name="T0" fmla="*/ 413 w 413"/>
              <a:gd name="T1" fmla="*/ 63 h 123"/>
              <a:gd name="T2" fmla="*/ 353 w 413"/>
              <a:gd name="T3" fmla="*/ 123 h 123"/>
              <a:gd name="T4" fmla="*/ 60 w 413"/>
              <a:gd name="T5" fmla="*/ 123 h 123"/>
              <a:gd name="T6" fmla="*/ 0 w 413"/>
              <a:gd name="T7" fmla="*/ 63 h 123"/>
              <a:gd name="T8" fmla="*/ 0 w 413"/>
              <a:gd name="T9" fmla="*/ 60 h 123"/>
              <a:gd name="T10" fmla="*/ 60 w 413"/>
              <a:gd name="T11" fmla="*/ 0 h 123"/>
              <a:gd name="T12" fmla="*/ 353 w 413"/>
              <a:gd name="T13" fmla="*/ 0 h 123"/>
              <a:gd name="T14" fmla="*/ 413 w 413"/>
              <a:gd name="T15" fmla="*/ 60 h 123"/>
              <a:gd name="T16" fmla="*/ 413 w 413"/>
              <a:gd name="T17" fmla="*/ 6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123">
                <a:moveTo>
                  <a:pt x="413" y="63"/>
                </a:moveTo>
                <a:cubicBezTo>
                  <a:pt x="413" y="96"/>
                  <a:pt x="386" y="123"/>
                  <a:pt x="353" y="123"/>
                </a:cubicBezTo>
                <a:cubicBezTo>
                  <a:pt x="60" y="123"/>
                  <a:pt x="60" y="123"/>
                  <a:pt x="60" y="123"/>
                </a:cubicBezTo>
                <a:cubicBezTo>
                  <a:pt x="27" y="123"/>
                  <a:pt x="0" y="96"/>
                  <a:pt x="0" y="63"/>
                </a:cubicBezTo>
                <a:cubicBezTo>
                  <a:pt x="0" y="60"/>
                  <a:pt x="0" y="60"/>
                  <a:pt x="0" y="60"/>
                </a:cubicBezTo>
                <a:cubicBezTo>
                  <a:pt x="0" y="27"/>
                  <a:pt x="27" y="0"/>
                  <a:pt x="60" y="0"/>
                </a:cubicBezTo>
                <a:cubicBezTo>
                  <a:pt x="353" y="0"/>
                  <a:pt x="353" y="0"/>
                  <a:pt x="353" y="0"/>
                </a:cubicBezTo>
                <a:cubicBezTo>
                  <a:pt x="386" y="0"/>
                  <a:pt x="413" y="27"/>
                  <a:pt x="413" y="60"/>
                </a:cubicBezTo>
                <a:lnTo>
                  <a:pt x="413" y="63"/>
                </a:lnTo>
                <a:close/>
              </a:path>
            </a:pathLst>
          </a:custGeom>
          <a:solidFill>
            <a:srgbClr val="1A296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4F6B21EC-D9B4-76AF-D822-6A6894E29FF4}"/>
              </a:ext>
            </a:extLst>
          </p:cNvPr>
          <p:cNvSpPr txBox="1"/>
          <p:nvPr/>
        </p:nvSpPr>
        <p:spPr>
          <a:xfrm>
            <a:off x="8493943" y="5886568"/>
            <a:ext cx="98135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No Cost</a:t>
            </a:r>
          </a:p>
        </p:txBody>
      </p:sp>
      <p:pic>
        <p:nvPicPr>
          <p:cNvPr id="5" name="Picture 4" descr="A picture containing text, sign&#10;&#10;Description automatically generated">
            <a:extLst>
              <a:ext uri="{FF2B5EF4-FFF2-40B4-BE49-F238E27FC236}">
                <a16:creationId xmlns:a16="http://schemas.microsoft.com/office/drawing/2014/main" id="{AF92AEC9-B3FA-7D4A-8B80-86D6F1A7A5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8640" y="200045"/>
            <a:ext cx="2227617" cy="828140"/>
          </a:xfrm>
          <a:prstGeom prst="rect">
            <a:avLst/>
          </a:prstGeom>
        </p:spPr>
      </p:pic>
    </p:spTree>
    <p:extLst>
      <p:ext uri="{BB962C8B-B14F-4D97-AF65-F5344CB8AC3E}">
        <p14:creationId xmlns:p14="http://schemas.microsoft.com/office/powerpoint/2010/main" val="2634877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1790" y="535841"/>
            <a:ext cx="5014913" cy="5735742"/>
          </a:xfrm>
          <a:prstGeom prst="rect">
            <a:avLst/>
          </a:prstGeom>
        </p:spPr>
      </p:pic>
      <p:pic>
        <p:nvPicPr>
          <p:cNvPr id="5" name="Picture Placeholder 4" descr="Graphical user interface, website&#10;&#10;Description automatically generated">
            <a:extLst>
              <a:ext uri="{FF2B5EF4-FFF2-40B4-BE49-F238E27FC236}">
                <a16:creationId xmlns:a16="http://schemas.microsoft.com/office/drawing/2014/main" id="{7E41AF20-0B80-669C-FE74-21342EFC67C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46" b="1446"/>
          <a:stretch>
            <a:fillRect/>
          </a:stretch>
        </p:blipFill>
        <p:spPr>
          <a:xfrm>
            <a:off x="7126889" y="653022"/>
            <a:ext cx="2149267" cy="4638208"/>
          </a:xfrm>
        </p:spPr>
      </p:pic>
      <p:sp>
        <p:nvSpPr>
          <p:cNvPr id="11" name="Subtitle 2"/>
          <p:cNvSpPr txBox="1">
            <a:spLocks/>
          </p:cNvSpPr>
          <p:nvPr/>
        </p:nvSpPr>
        <p:spPr>
          <a:xfrm>
            <a:off x="2802294" y="1541483"/>
            <a:ext cx="2678843" cy="3327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RAISE Program</a:t>
            </a:r>
            <a:endParaRPr kumimoji="0" lang="en-US" sz="1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Subtitle 2"/>
          <p:cNvSpPr txBox="1">
            <a:spLocks/>
          </p:cNvSpPr>
          <p:nvPr/>
        </p:nvSpPr>
        <p:spPr>
          <a:xfrm>
            <a:off x="1040177" y="1815728"/>
            <a:ext cx="4440960" cy="567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ts val="1800"/>
              </a:lnSpc>
              <a:spcBef>
                <a:spcPts val="0"/>
              </a:spcBef>
              <a:buNone/>
            </a:pPr>
            <a:r>
              <a:rPr lang="en-US" sz="1100">
                <a:latin typeface="Open Sans" panose="020B0606030504020204" pitchFamily="34" charset="0"/>
                <a:ea typeface="Open Sans" panose="020B0606030504020204" pitchFamily="34" charset="0"/>
                <a:cs typeface="Open Sans" panose="020B0606030504020204" pitchFamily="34" charset="0"/>
              </a:rPr>
              <a:t>Learn more about how this unique program can</a:t>
            </a:r>
          </a:p>
          <a:p>
            <a:pPr marL="0" lvl="0" indent="0" algn="r">
              <a:lnSpc>
                <a:spcPts val="1800"/>
              </a:lnSpc>
              <a:spcBef>
                <a:spcPts val="0"/>
              </a:spcBef>
              <a:buNone/>
            </a:pPr>
            <a:r>
              <a:rPr lang="en-US" sz="1100">
                <a:solidFill>
                  <a:srgbClr val="646464"/>
                </a:solidFill>
                <a:latin typeface="Open Sans" panose="020B0606030504020204" pitchFamily="34" charset="0"/>
                <a:ea typeface="Open Sans" panose="020B0606030504020204" pitchFamily="34" charset="0"/>
                <a:cs typeface="Open Sans" panose="020B0606030504020204" pitchFamily="34" charset="0"/>
              </a:rPr>
              <a:t>provide you with customized market intelligence</a:t>
            </a:r>
            <a:endParaRPr kumimoji="0" lang="en-US" sz="500" b="0" i="0" u="none" strike="noStrike" kern="1200" cap="none" spc="0" normalizeH="0" baseline="0" noProof="0">
              <a:ln>
                <a:noFill/>
              </a:ln>
              <a:solidFill>
                <a:srgbClr val="646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Subtitle 2"/>
          <p:cNvSpPr txBox="1">
            <a:spLocks/>
          </p:cNvSpPr>
          <p:nvPr/>
        </p:nvSpPr>
        <p:spPr>
          <a:xfrm>
            <a:off x="2802294" y="2531500"/>
            <a:ext cx="2678843" cy="3327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Rural Successes</a:t>
            </a:r>
            <a:endParaRPr kumimoji="0" lang="en-US" sz="1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Subtitle 2"/>
          <p:cNvSpPr txBox="1">
            <a:spLocks/>
          </p:cNvSpPr>
          <p:nvPr/>
        </p:nvSpPr>
        <p:spPr>
          <a:xfrm>
            <a:off x="1040177" y="2805745"/>
            <a:ext cx="4440960" cy="567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646464"/>
                </a:solidFill>
                <a:effectLst/>
                <a:uLnTx/>
                <a:uFillTx/>
                <a:latin typeface="Open Sans" panose="020B0606030504020204" pitchFamily="34" charset="0"/>
                <a:ea typeface="Open Sans" panose="020B0606030504020204" pitchFamily="34" charset="0"/>
                <a:cs typeface="Open Sans" panose="020B0606030504020204" pitchFamily="34" charset="0"/>
              </a:rPr>
              <a:t>Read how clients used a variety of different</a:t>
            </a:r>
          </a:p>
          <a:p>
            <a:pPr marL="0" marR="0" lvl="0" indent="0" algn="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lang="en-US" sz="1100">
                <a:solidFill>
                  <a:srgbClr val="646464"/>
                </a:solidFill>
                <a:latin typeface="Open Sans" panose="020B0606030504020204" pitchFamily="34" charset="0"/>
                <a:ea typeface="Open Sans" panose="020B0606030504020204" pitchFamily="34" charset="0"/>
                <a:cs typeface="Open Sans" panose="020B0606030504020204" pitchFamily="34" charset="0"/>
              </a:rPr>
              <a:t>Reports to reach their full potential in overseas markets</a:t>
            </a:r>
            <a:endParaRPr kumimoji="0" lang="en-US" sz="1100" b="0" i="0" u="none" strike="noStrike" kern="1200" cap="none" spc="0" normalizeH="0" baseline="0" noProof="0">
              <a:ln>
                <a:noFill/>
              </a:ln>
              <a:solidFill>
                <a:srgbClr val="646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Subtitle 2"/>
          <p:cNvSpPr txBox="1">
            <a:spLocks/>
          </p:cNvSpPr>
          <p:nvPr/>
        </p:nvSpPr>
        <p:spPr>
          <a:xfrm>
            <a:off x="2802294" y="3458631"/>
            <a:ext cx="2678843" cy="3327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Rural Voices</a:t>
            </a:r>
            <a:endParaRPr kumimoji="0" lang="en-US" sz="1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Subtitle 2"/>
          <p:cNvSpPr txBox="1">
            <a:spLocks/>
          </p:cNvSpPr>
          <p:nvPr/>
        </p:nvSpPr>
        <p:spPr>
          <a:xfrm>
            <a:off x="1040177" y="3732876"/>
            <a:ext cx="4440960" cy="567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646464"/>
                </a:solidFill>
                <a:effectLst/>
                <a:uLnTx/>
                <a:uFillTx/>
                <a:latin typeface="Open Sans" panose="020B0606030504020204" pitchFamily="34" charset="0"/>
                <a:ea typeface="Open Sans" panose="020B0606030504020204" pitchFamily="34" charset="0"/>
                <a:cs typeface="Open Sans" panose="020B0606030504020204" pitchFamily="34" charset="0"/>
              </a:rPr>
              <a:t>Learn to face and overcome challenges with advice</a:t>
            </a:r>
          </a:p>
          <a:p>
            <a:pPr marL="0" marR="0" lvl="0" indent="0" algn="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lang="en-US" sz="1100" noProof="0">
                <a:solidFill>
                  <a:srgbClr val="646464"/>
                </a:solidFill>
                <a:latin typeface="Open Sans" panose="020B0606030504020204" pitchFamily="34" charset="0"/>
                <a:ea typeface="Open Sans" panose="020B0606030504020204" pitchFamily="34" charset="0"/>
                <a:cs typeface="Open Sans" panose="020B0606030504020204" pitchFamily="34" charset="0"/>
              </a:rPr>
              <a:t>from rural exporters and leaders</a:t>
            </a:r>
            <a:endParaRPr kumimoji="0" lang="en-US" sz="1100" b="0" i="0" u="none" strike="noStrike" kern="1200" cap="none" spc="0" normalizeH="0" baseline="0" noProof="0">
              <a:ln>
                <a:noFill/>
              </a:ln>
              <a:solidFill>
                <a:srgbClr val="646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Subtitle 2"/>
          <p:cNvSpPr txBox="1">
            <a:spLocks/>
          </p:cNvSpPr>
          <p:nvPr/>
        </p:nvSpPr>
        <p:spPr>
          <a:xfrm>
            <a:off x="2802294" y="4449111"/>
            <a:ext cx="2678843" cy="3327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Rural Training</a:t>
            </a:r>
            <a:endParaRPr kumimoji="0" lang="en-US" sz="1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Subtitle 2"/>
          <p:cNvSpPr txBox="1">
            <a:spLocks/>
          </p:cNvSpPr>
          <p:nvPr/>
        </p:nvSpPr>
        <p:spPr>
          <a:xfrm>
            <a:off x="1040177" y="4723356"/>
            <a:ext cx="4440960" cy="567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646464"/>
                </a:solidFill>
                <a:effectLst/>
                <a:uLnTx/>
                <a:uFillTx/>
                <a:latin typeface="Open Sans" panose="020B0606030504020204" pitchFamily="34" charset="0"/>
                <a:ea typeface="Open Sans" panose="020B0606030504020204" pitchFamily="34" charset="0"/>
                <a:cs typeface="Open Sans" panose="020B0606030504020204" pitchFamily="34" charset="0"/>
              </a:rPr>
              <a:t>Learn how</a:t>
            </a:r>
            <a:r>
              <a:rPr kumimoji="0" lang="en-US" sz="1100" b="0" i="0" u="none" strike="noStrike" kern="1200" cap="none" spc="0" normalizeH="0" noProof="0">
                <a:ln>
                  <a:noFill/>
                </a:ln>
                <a:solidFill>
                  <a:srgbClr val="646464"/>
                </a:solidFill>
                <a:effectLst/>
                <a:uLnTx/>
                <a:uFillTx/>
                <a:latin typeface="Open Sans" panose="020B0606030504020204" pitchFamily="34" charset="0"/>
                <a:ea typeface="Open Sans" panose="020B0606030504020204" pitchFamily="34" charset="0"/>
                <a:cs typeface="Open Sans" panose="020B0606030504020204" pitchFamily="34" charset="0"/>
              </a:rPr>
              <a:t> to proactively approach a new market</a:t>
            </a:r>
          </a:p>
          <a:p>
            <a:pPr marL="0" marR="0" lvl="0" indent="0" algn="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lang="en-US" sz="1100" noProof="0">
                <a:solidFill>
                  <a:srgbClr val="646464"/>
                </a:solidFill>
                <a:latin typeface="Open Sans" panose="020B0606030504020204" pitchFamily="34" charset="0"/>
                <a:ea typeface="Open Sans" panose="020B0606030504020204" pitchFamily="34" charset="0"/>
                <a:cs typeface="Open Sans" panose="020B0606030504020204" pitchFamily="34" charset="0"/>
              </a:rPr>
              <a:t>through customizable research and trainings</a:t>
            </a:r>
            <a:endParaRPr kumimoji="0" lang="en-US" sz="1100" b="0" i="0" u="none" strike="noStrike" kern="1200" cap="none" spc="0" normalizeH="0" baseline="0" noProof="0">
              <a:ln>
                <a:noFill/>
              </a:ln>
              <a:solidFill>
                <a:srgbClr val="646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19059192-B348-808A-D418-BF2C47C713F0}"/>
              </a:ext>
            </a:extLst>
          </p:cNvPr>
          <p:cNvSpPr/>
          <p:nvPr/>
        </p:nvSpPr>
        <p:spPr>
          <a:xfrm>
            <a:off x="-71718" y="6271583"/>
            <a:ext cx="12272624"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A5E51BE-8DDB-1DB9-A999-8C78742CBA0B}"/>
              </a:ext>
            </a:extLst>
          </p:cNvPr>
          <p:cNvSpPr txBox="1"/>
          <p:nvPr/>
        </p:nvSpPr>
        <p:spPr>
          <a:xfrm>
            <a:off x="233503" y="6433986"/>
            <a:ext cx="3908213" cy="261610"/>
          </a:xfrm>
          <a:prstGeom prst="rect">
            <a:avLst/>
          </a:prstGeom>
          <a:noFill/>
        </p:spPr>
        <p:txBody>
          <a:bodyPr wrap="square" rtlCol="0">
            <a:spAutoFit/>
          </a:bodyPr>
          <a:lstStyle/>
          <a:p>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U.S. COMMERCIAL SERVICE </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The Rural Export Center</a:t>
            </a:r>
          </a:p>
        </p:txBody>
      </p:sp>
      <p:sp>
        <p:nvSpPr>
          <p:cNvPr id="27" name="TextBox 26">
            <a:extLst>
              <a:ext uri="{FF2B5EF4-FFF2-40B4-BE49-F238E27FC236}">
                <a16:creationId xmlns:a16="http://schemas.microsoft.com/office/drawing/2014/main" id="{3EB77DD7-FC81-5EC8-63F9-C9428E39D307}"/>
              </a:ext>
            </a:extLst>
          </p:cNvPr>
          <p:cNvSpPr txBox="1"/>
          <p:nvPr/>
        </p:nvSpPr>
        <p:spPr>
          <a:xfrm>
            <a:off x="8915995" y="6433986"/>
            <a:ext cx="3060314" cy="253916"/>
          </a:xfrm>
          <a:prstGeom prst="rect">
            <a:avLst/>
          </a:prstGeom>
          <a:noFill/>
        </p:spPr>
        <p:txBody>
          <a:bodyPr wrap="square" rtlCol="0">
            <a:spAutoFit/>
          </a:bodyPr>
          <a:lstStyle/>
          <a:p>
            <a:pPr algn="r"/>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trade.gov/</a:t>
            </a:r>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rural-export-center</a:t>
            </a:r>
          </a:p>
        </p:txBody>
      </p:sp>
      <p:sp>
        <p:nvSpPr>
          <p:cNvPr id="28" name="Title 1">
            <a:extLst>
              <a:ext uri="{FF2B5EF4-FFF2-40B4-BE49-F238E27FC236}">
                <a16:creationId xmlns:a16="http://schemas.microsoft.com/office/drawing/2014/main" id="{1C92D74C-EF82-C628-49D5-504F96CA822A}"/>
              </a:ext>
            </a:extLst>
          </p:cNvPr>
          <p:cNvSpPr txBox="1">
            <a:spLocks/>
          </p:cNvSpPr>
          <p:nvPr/>
        </p:nvSpPr>
        <p:spPr>
          <a:xfrm>
            <a:off x="384589" y="400858"/>
            <a:ext cx="6187201" cy="85393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63163"/>
                </a:solidFill>
                <a:latin typeface="Open Sans" panose="020B0606030504020204" pitchFamily="34" charset="0"/>
                <a:ea typeface="Open Sans" panose="020B0606030504020204" pitchFamily="34" charset="0"/>
                <a:cs typeface="Open Sans" panose="020B0606030504020204" pitchFamily="34" charset="0"/>
              </a:rPr>
              <a:t>Visit Our Website</a:t>
            </a:r>
            <a:endParaRPr lang="en-US" sz="1200" b="1">
              <a:solidFill>
                <a:srgbClr val="0631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74380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a:spLocks noChangeArrowheads="1"/>
          </p:cNvSpPr>
          <p:nvPr/>
        </p:nvSpPr>
        <p:spPr bwMode="auto">
          <a:xfrm>
            <a:off x="101600" y="1570270"/>
            <a:ext cx="11865803" cy="677437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42424"/>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7750731-58F9-61AB-BDD9-12CD6E5F919E}"/>
              </a:ext>
            </a:extLst>
          </p:cNvPr>
          <p:cNvSpPr/>
          <p:nvPr/>
        </p:nvSpPr>
        <p:spPr>
          <a:xfrm>
            <a:off x="-62753" y="6288675"/>
            <a:ext cx="12254753"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98D6989-FA16-3463-FC83-687735553A1E}"/>
              </a:ext>
            </a:extLst>
          </p:cNvPr>
          <p:cNvSpPr txBox="1"/>
          <p:nvPr/>
        </p:nvSpPr>
        <p:spPr>
          <a:xfrm>
            <a:off x="224597" y="6469022"/>
            <a:ext cx="3908213" cy="261610"/>
          </a:xfrm>
          <a:prstGeom prst="rect">
            <a:avLst/>
          </a:prstGeom>
          <a:noFill/>
        </p:spPr>
        <p:txBody>
          <a:bodyPr wrap="square" rtlCol="0">
            <a:spAutoFit/>
          </a:bodyPr>
          <a:lstStyle/>
          <a:p>
            <a:r>
              <a:rPr lang="en-US" sz="1050" b="1" dirty="0">
                <a:solidFill>
                  <a:srgbClr val="64C5E2"/>
                </a:solidFill>
                <a:latin typeface="Open Sans" panose="020B0606030504020204" pitchFamily="34" charset="0"/>
                <a:ea typeface="Open Sans" panose="020B0606030504020204" pitchFamily="34" charset="0"/>
                <a:cs typeface="Open Sans" panose="020B0606030504020204" pitchFamily="34" charset="0"/>
              </a:rPr>
              <a:t>U.S. COMMERCIAL SERVICE</a:t>
            </a:r>
            <a:endPar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AF3653F-744E-67E1-E45C-4FF279998DE2}"/>
              </a:ext>
            </a:extLst>
          </p:cNvPr>
          <p:cNvSpPr txBox="1"/>
          <p:nvPr/>
        </p:nvSpPr>
        <p:spPr>
          <a:xfrm>
            <a:off x="8907089" y="6476716"/>
            <a:ext cx="3060314" cy="253916"/>
          </a:xfrm>
          <a:prstGeom prst="rect">
            <a:avLst/>
          </a:prstGeom>
          <a:noFill/>
        </p:spPr>
        <p:txBody>
          <a:bodyPr wrap="square" rtlCol="0">
            <a:spAutoFit/>
          </a:bodyPr>
          <a:lstStyle/>
          <a:p>
            <a:pPr algn="r"/>
            <a:r>
              <a:rPr lang="en-US" sz="1050" b="1" dirty="0">
                <a:solidFill>
                  <a:srgbClr val="64C5E2"/>
                </a:solidFill>
                <a:latin typeface="Open Sans" panose="020B0606030504020204" pitchFamily="34" charset="0"/>
                <a:ea typeface="Open Sans" panose="020B0606030504020204" pitchFamily="34" charset="0"/>
                <a:cs typeface="Open Sans" panose="020B0606030504020204" pitchFamily="34" charset="0"/>
              </a:rPr>
              <a:t>trade.gov</a:t>
            </a:r>
            <a:endPar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77E60E64-4CEB-E2A1-46DE-66644B22C58F}"/>
              </a:ext>
            </a:extLst>
          </p:cNvPr>
          <p:cNvSpPr txBox="1"/>
          <p:nvPr/>
        </p:nvSpPr>
        <p:spPr>
          <a:xfrm>
            <a:off x="357976" y="300008"/>
            <a:ext cx="6042823" cy="206210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How can the U.S. Commercial Service support economic development in Appalachia? </a:t>
            </a:r>
          </a:p>
        </p:txBody>
      </p:sp>
      <p:graphicFrame>
        <p:nvGraphicFramePr>
          <p:cNvPr id="5" name="Diagram 4">
            <a:extLst>
              <a:ext uri="{FF2B5EF4-FFF2-40B4-BE49-F238E27FC236}">
                <a16:creationId xmlns:a16="http://schemas.microsoft.com/office/drawing/2014/main" id="{96FEB700-9218-2C13-4809-47E4F0A006D9}"/>
              </a:ext>
            </a:extLst>
          </p:cNvPr>
          <p:cNvGraphicFramePr/>
          <p:nvPr>
            <p:extLst>
              <p:ext uri="{D42A27DB-BD31-4B8C-83A1-F6EECF244321}">
                <p14:modId xmlns:p14="http://schemas.microsoft.com/office/powerpoint/2010/main" val="861984465"/>
              </p:ext>
            </p:extLst>
          </p:nvPr>
        </p:nvGraphicFramePr>
        <p:xfrm>
          <a:off x="926276" y="2850079"/>
          <a:ext cx="10319657" cy="2790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ack and blue text with a red stripe&#10;&#10;Description automatically generated">
            <a:extLst>
              <a:ext uri="{FF2B5EF4-FFF2-40B4-BE49-F238E27FC236}">
                <a16:creationId xmlns:a16="http://schemas.microsoft.com/office/drawing/2014/main" id="{6DD2B2DC-671B-50A1-5F07-05F7A76D5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2947" y="378997"/>
            <a:ext cx="4262986" cy="1191273"/>
          </a:xfrm>
          <a:prstGeom prst="rect">
            <a:avLst/>
          </a:prstGeom>
        </p:spPr>
      </p:pic>
    </p:spTree>
    <p:extLst>
      <p:ext uri="{BB962C8B-B14F-4D97-AF65-F5344CB8AC3E}">
        <p14:creationId xmlns:p14="http://schemas.microsoft.com/office/powerpoint/2010/main" val="1651959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E61310A-5063-DAD9-C213-F501566BBB20}"/>
              </a:ext>
            </a:extLst>
          </p:cNvPr>
          <p:cNvPicPr>
            <a:picLocks noChangeAspect="1"/>
          </p:cNvPicPr>
          <p:nvPr/>
        </p:nvPicPr>
        <p:blipFill rotWithShape="1">
          <a:blip r:embed="rId2">
            <a:extLst>
              <a:ext uri="{28A0092B-C50C-407E-A947-70E740481C1C}">
                <a14:useLocalDpi xmlns:a14="http://schemas.microsoft.com/office/drawing/2010/main" val="0"/>
              </a:ext>
            </a:extLst>
          </a:blip>
          <a:srcRect l="19114" r="24883"/>
          <a:stretch/>
        </p:blipFill>
        <p:spPr>
          <a:xfrm>
            <a:off x="7749636" y="1363752"/>
            <a:ext cx="3344901" cy="3762795"/>
          </a:xfrm>
          <a:prstGeom prst="rect">
            <a:avLst/>
          </a:prstGeom>
        </p:spPr>
      </p:pic>
      <p:sp>
        <p:nvSpPr>
          <p:cNvPr id="32" name="Rectangle 31"/>
          <p:cNvSpPr>
            <a:spLocks noChangeArrowheads="1"/>
          </p:cNvSpPr>
          <p:nvPr/>
        </p:nvSpPr>
        <p:spPr bwMode="auto">
          <a:xfrm>
            <a:off x="0" y="2971"/>
            <a:ext cx="6957311" cy="687601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42424"/>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7750731-58F9-61AB-BDD9-12CD6E5F919E}"/>
              </a:ext>
            </a:extLst>
          </p:cNvPr>
          <p:cNvSpPr/>
          <p:nvPr/>
        </p:nvSpPr>
        <p:spPr>
          <a:xfrm>
            <a:off x="-62753" y="6288675"/>
            <a:ext cx="12254753"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98D6989-FA16-3463-FC83-687735553A1E}"/>
              </a:ext>
            </a:extLst>
          </p:cNvPr>
          <p:cNvSpPr txBox="1"/>
          <p:nvPr/>
        </p:nvSpPr>
        <p:spPr>
          <a:xfrm>
            <a:off x="224597" y="6468170"/>
            <a:ext cx="3908213" cy="261610"/>
          </a:xfrm>
          <a:prstGeom prst="rect">
            <a:avLst/>
          </a:prstGeom>
          <a:noFill/>
        </p:spPr>
        <p:txBody>
          <a:bodyPr wrap="square" rtlCol="0">
            <a:spAutoFit/>
          </a:bodyPr>
          <a:lstStyle/>
          <a:p>
            <a:r>
              <a:rPr lang="en-US" sz="1050" b="1" dirty="0">
                <a:solidFill>
                  <a:srgbClr val="64C5E2"/>
                </a:solidFill>
                <a:latin typeface="Open Sans" panose="020B0606030504020204" pitchFamily="34" charset="0"/>
                <a:ea typeface="Open Sans" panose="020B0606030504020204" pitchFamily="34" charset="0"/>
                <a:cs typeface="Open Sans" panose="020B0606030504020204" pitchFamily="34" charset="0"/>
              </a:rPr>
              <a:t>U.S. COMMERCIAL SERVICE </a:t>
            </a:r>
            <a:endPar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AF3653F-744E-67E1-E45C-4FF279998DE2}"/>
              </a:ext>
            </a:extLst>
          </p:cNvPr>
          <p:cNvSpPr txBox="1"/>
          <p:nvPr/>
        </p:nvSpPr>
        <p:spPr>
          <a:xfrm>
            <a:off x="8907089" y="6476716"/>
            <a:ext cx="3060314" cy="253916"/>
          </a:xfrm>
          <a:prstGeom prst="rect">
            <a:avLst/>
          </a:prstGeom>
          <a:noFill/>
        </p:spPr>
        <p:txBody>
          <a:bodyPr wrap="square" rtlCol="0">
            <a:spAutoFit/>
          </a:bodyPr>
          <a:lstStyle/>
          <a:p>
            <a:pPr algn="r"/>
            <a:r>
              <a:rPr lang="en-US" sz="1050" b="1" dirty="0">
                <a:solidFill>
                  <a:srgbClr val="64C5E2"/>
                </a:solidFill>
                <a:latin typeface="Open Sans" panose="020B0606030504020204" pitchFamily="34" charset="0"/>
                <a:ea typeface="Open Sans" panose="020B0606030504020204" pitchFamily="34" charset="0"/>
                <a:cs typeface="Open Sans" panose="020B0606030504020204" pitchFamily="34" charset="0"/>
              </a:rPr>
              <a:t>trade.gov</a:t>
            </a:r>
            <a:endPar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77E60E64-4CEB-E2A1-46DE-66644B22C58F}"/>
              </a:ext>
            </a:extLst>
          </p:cNvPr>
          <p:cNvSpPr txBox="1"/>
          <p:nvPr/>
        </p:nvSpPr>
        <p:spPr>
          <a:xfrm>
            <a:off x="300316" y="533819"/>
            <a:ext cx="5907515" cy="1231106"/>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How to Partner with the</a:t>
            </a:r>
          </a:p>
          <a:p>
            <a:pPr marL="0" marR="0" lvl="0" indent="0" defTabSz="914400" rtl="0" eaLnBrk="1" fontAlgn="auto" latinLnBrk="0" hangingPunct="1">
              <a:lnSpc>
                <a:spcPct val="100000"/>
              </a:lnSpc>
              <a:spcBef>
                <a:spcPts val="0"/>
              </a:spcBef>
              <a:spcAft>
                <a:spcPts val="0"/>
              </a:spcAft>
              <a:buClrTx/>
              <a:buSzTx/>
              <a:buFontTx/>
              <a:buNone/>
              <a:tabLst/>
              <a:defRPr/>
            </a:pPr>
            <a:r>
              <a:rPr lang="en-US" sz="3700" b="1" dirty="0">
                <a:solidFill>
                  <a:srgbClr val="063163"/>
                </a:solidFill>
                <a:latin typeface="Open Sans" panose="020B0606030504020204" pitchFamily="34" charset="0"/>
                <a:ea typeface="Open Sans" panose="020B0606030504020204" pitchFamily="34" charset="0"/>
                <a:cs typeface="Open Sans" panose="020B0606030504020204" pitchFamily="34" charset="0"/>
              </a:rPr>
              <a:t>US Commercial Service</a:t>
            </a:r>
            <a:endParaRPr kumimoji="0" lang="en-US" sz="3700" b="1" i="0" u="none" strike="noStrike" kern="1200" cap="none" spc="0" normalizeH="0" baseline="0" noProof="0" dirty="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Diagram 5">
            <a:extLst>
              <a:ext uri="{FF2B5EF4-FFF2-40B4-BE49-F238E27FC236}">
                <a16:creationId xmlns:a16="http://schemas.microsoft.com/office/drawing/2014/main" id="{9AF581E1-C0D5-4CE1-84B7-7B5EB6E62706}"/>
              </a:ext>
            </a:extLst>
          </p:cNvPr>
          <p:cNvGraphicFramePr/>
          <p:nvPr>
            <p:extLst>
              <p:ext uri="{D42A27DB-BD31-4B8C-83A1-F6EECF244321}">
                <p14:modId xmlns:p14="http://schemas.microsoft.com/office/powerpoint/2010/main" val="2660088293"/>
              </p:ext>
            </p:extLst>
          </p:nvPr>
        </p:nvGraphicFramePr>
        <p:xfrm>
          <a:off x="387458" y="2059937"/>
          <a:ext cx="5981811" cy="3762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ack and blue text with a red stripe&#10;&#10;Description automatically generated">
            <a:extLst>
              <a:ext uri="{FF2B5EF4-FFF2-40B4-BE49-F238E27FC236}">
                <a16:creationId xmlns:a16="http://schemas.microsoft.com/office/drawing/2014/main" id="{4FF902A3-4088-F579-4C5A-4A22D4264A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8075" y="364040"/>
            <a:ext cx="3248025" cy="907647"/>
          </a:xfrm>
          <a:prstGeom prst="rect">
            <a:avLst/>
          </a:prstGeom>
        </p:spPr>
      </p:pic>
      <p:pic>
        <p:nvPicPr>
          <p:cNvPr id="5" name="Picture 4">
            <a:extLst>
              <a:ext uri="{FF2B5EF4-FFF2-40B4-BE49-F238E27FC236}">
                <a16:creationId xmlns:a16="http://schemas.microsoft.com/office/drawing/2014/main" id="{900C7525-4522-E5E4-F844-95208AC8061C}"/>
              </a:ext>
            </a:extLst>
          </p:cNvPr>
          <p:cNvPicPr>
            <a:picLocks noChangeAspect="1"/>
          </p:cNvPicPr>
          <p:nvPr/>
        </p:nvPicPr>
        <p:blipFill>
          <a:blip r:embed="rId9"/>
          <a:stretch>
            <a:fillRect/>
          </a:stretch>
        </p:blipFill>
        <p:spPr>
          <a:xfrm>
            <a:off x="7798075" y="5285286"/>
            <a:ext cx="3248025" cy="971170"/>
          </a:xfrm>
          <a:prstGeom prst="rect">
            <a:avLst/>
          </a:prstGeom>
        </p:spPr>
      </p:pic>
    </p:spTree>
    <p:extLst>
      <p:ext uri="{BB962C8B-B14F-4D97-AF65-F5344CB8AC3E}">
        <p14:creationId xmlns:p14="http://schemas.microsoft.com/office/powerpoint/2010/main" val="4019402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7B61-D0D5-4F4E-9B3A-30383ADC4441}"/>
              </a:ext>
            </a:extLst>
          </p:cNvPr>
          <p:cNvSpPr>
            <a:spLocks noGrp="1"/>
          </p:cNvSpPr>
          <p:nvPr>
            <p:ph type="title"/>
          </p:nvPr>
        </p:nvSpPr>
        <p:spPr>
          <a:xfrm>
            <a:off x="1639860" y="1099128"/>
            <a:ext cx="5510293" cy="820816"/>
          </a:xfrm>
        </p:spPr>
        <p:txBody>
          <a:bodyPr>
            <a:normAutofit/>
          </a:bodyPr>
          <a:lstStyle/>
          <a:p>
            <a:r>
              <a:rPr lang="en-US" sz="3600" b="1">
                <a:solidFill>
                  <a:srgbClr val="063163"/>
                </a:solidFill>
                <a:latin typeface="Open Sans" panose="020B0606030504020204" pitchFamily="34" charset="0"/>
                <a:ea typeface="Open Sans" panose="020B0606030504020204" pitchFamily="34" charset="0"/>
                <a:cs typeface="Open Sans" panose="020B0606030504020204" pitchFamily="34" charset="0"/>
              </a:rPr>
              <a:t>Export Counseling</a:t>
            </a:r>
            <a:endParaRPr lang="en-US" sz="4800" b="1">
              <a:solidFill>
                <a:srgbClr val="0631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379943C-9D0E-44FF-B9C8-5D48E64DB880}"/>
              </a:ext>
            </a:extLst>
          </p:cNvPr>
          <p:cNvSpPr/>
          <p:nvPr/>
        </p:nvSpPr>
        <p:spPr>
          <a:xfrm>
            <a:off x="1658411" y="1950486"/>
            <a:ext cx="4838768" cy="13542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International Business Development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The U.S. Commercial Service provides you with reliable information and personalized counseling at every step of your export journey- from strategy and planning, ﬁnancing and logistics, market entry and expansion, to advocacy, and even eCommerce counseling. Our trade experts are here to address your concerns and guide you to success in the global marketplace. </a:t>
            </a:r>
          </a:p>
        </p:txBody>
      </p:sp>
      <p:sp>
        <p:nvSpPr>
          <p:cNvPr id="10" name="Rectangle 9">
            <a:extLst>
              <a:ext uri="{FF2B5EF4-FFF2-40B4-BE49-F238E27FC236}">
                <a16:creationId xmlns:a16="http://schemas.microsoft.com/office/drawing/2014/main" id="{C305BBBC-22E9-4542-871C-B55ADD180845}"/>
              </a:ext>
            </a:extLst>
          </p:cNvPr>
          <p:cNvSpPr/>
          <p:nvPr/>
        </p:nvSpPr>
        <p:spPr>
          <a:xfrm>
            <a:off x="1639860" y="3606681"/>
            <a:ext cx="4838767" cy="13542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eCommerce Innovation Lab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The eCommerce Innovation Lab helps U.S. business by identifying export opportunities across the ecommerce sales channels, through concentration on client digital strategy development, use of Website Globalization Review gap analysis tools, and the online eCommerce Export Resource Center business library to help companies adapt and grow in the digital economy.</a:t>
            </a:r>
          </a:p>
        </p:txBody>
      </p:sp>
      <p:pic>
        <p:nvPicPr>
          <p:cNvPr id="11" name="Picture 10">
            <a:extLst>
              <a:ext uri="{FF2B5EF4-FFF2-40B4-BE49-F238E27FC236}">
                <a16:creationId xmlns:a16="http://schemas.microsoft.com/office/drawing/2014/main" id="{1FEB61B5-7A75-46AE-A59F-E41F367F5EF5}"/>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7742" y="1129670"/>
            <a:ext cx="790669" cy="759732"/>
          </a:xfrm>
          <a:prstGeom prst="rect">
            <a:avLst/>
          </a:prstGeom>
        </p:spPr>
      </p:pic>
      <p:pic>
        <p:nvPicPr>
          <p:cNvPr id="18" name="Picture 17" descr="A group of people looking at a computer&#10;&#10;Description automatically generated">
            <a:extLst>
              <a:ext uri="{FF2B5EF4-FFF2-40B4-BE49-F238E27FC236}">
                <a16:creationId xmlns:a16="http://schemas.microsoft.com/office/drawing/2014/main" id="{4ED1356F-F237-4461-8E3C-6A362E0C5A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3920" y="0"/>
            <a:ext cx="4578080" cy="6858000"/>
          </a:xfrm>
          <a:prstGeom prst="rect">
            <a:avLst/>
          </a:prstGeom>
        </p:spPr>
      </p:pic>
      <p:sp>
        <p:nvSpPr>
          <p:cNvPr id="8" name="Rectangle 7">
            <a:extLst>
              <a:ext uri="{FF2B5EF4-FFF2-40B4-BE49-F238E27FC236}">
                <a16:creationId xmlns:a16="http://schemas.microsoft.com/office/drawing/2014/main" id="{FA0702A5-126F-4BFB-A0DE-7B8FC26C2E0C}"/>
              </a:ext>
            </a:extLst>
          </p:cNvPr>
          <p:cNvSpPr/>
          <p:nvPr/>
        </p:nvSpPr>
        <p:spPr>
          <a:xfrm>
            <a:off x="0" y="6271583"/>
            <a:ext cx="12192000"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B8C8BA1-2570-466D-B51D-3BDF8A066142}"/>
              </a:ext>
            </a:extLst>
          </p:cNvPr>
          <p:cNvSpPr txBox="1"/>
          <p:nvPr/>
        </p:nvSpPr>
        <p:spPr>
          <a:xfrm>
            <a:off x="8907089"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export-solutions</a:t>
            </a:r>
          </a:p>
        </p:txBody>
      </p:sp>
      <p:sp>
        <p:nvSpPr>
          <p:cNvPr id="3" name="TextBox 2">
            <a:extLst>
              <a:ext uri="{FF2B5EF4-FFF2-40B4-BE49-F238E27FC236}">
                <a16:creationId xmlns:a16="http://schemas.microsoft.com/office/drawing/2014/main" id="{3F06910E-B00C-54C5-8C0A-18E813CF6119}"/>
              </a:ext>
            </a:extLst>
          </p:cNvPr>
          <p:cNvSpPr txBox="1"/>
          <p:nvPr/>
        </p:nvSpPr>
        <p:spPr>
          <a:xfrm>
            <a:off x="1413369" y="6434042"/>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Overview</a:t>
            </a:r>
          </a:p>
        </p:txBody>
      </p:sp>
      <p:pic>
        <p:nvPicPr>
          <p:cNvPr id="4" name="Picture 3" descr="A picture containing text&#10;&#10;Description automatically generated">
            <a:extLst>
              <a:ext uri="{FF2B5EF4-FFF2-40B4-BE49-F238E27FC236}">
                <a16:creationId xmlns:a16="http://schemas.microsoft.com/office/drawing/2014/main" id="{469442AB-6D98-FC27-C784-3B4F438A0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278" y="6338971"/>
            <a:ext cx="1094118" cy="435495"/>
          </a:xfrm>
          <a:prstGeom prst="rect">
            <a:avLst/>
          </a:prstGeom>
        </p:spPr>
      </p:pic>
    </p:spTree>
    <p:extLst>
      <p:ext uri="{BB962C8B-B14F-4D97-AF65-F5344CB8AC3E}">
        <p14:creationId xmlns:p14="http://schemas.microsoft.com/office/powerpoint/2010/main" val="557341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8379AD-A5E4-691E-64F9-C57ADDD52039}"/>
              </a:ext>
            </a:extLst>
          </p:cNvPr>
          <p:cNvSpPr/>
          <p:nvPr/>
        </p:nvSpPr>
        <p:spPr>
          <a:xfrm>
            <a:off x="0" y="0"/>
            <a:ext cx="3008521" cy="6858000"/>
          </a:xfrm>
          <a:prstGeom prst="rect">
            <a:avLst/>
          </a:prstGeom>
          <a:solidFill>
            <a:srgbClr val="F5F3F2"/>
          </a:solidFill>
          <a:ln>
            <a:solidFill>
              <a:srgbClr val="F5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94" name="Rectangle 1">
            <a:extLst>
              <a:ext uri="{FF2B5EF4-FFF2-40B4-BE49-F238E27FC236}">
                <a16:creationId xmlns:a16="http://schemas.microsoft.com/office/drawing/2014/main" id="{FE736367-341D-44E6-B14F-542BDE7A0AA4}"/>
              </a:ext>
            </a:extLst>
          </p:cNvPr>
          <p:cNvSpPr>
            <a:spLocks noChangeArrowheads="1"/>
          </p:cNvSpPr>
          <p:nvPr/>
        </p:nvSpPr>
        <p:spPr bwMode="auto">
          <a:xfrm>
            <a:off x="2819400" y="6553200"/>
            <a:ext cx="4572000" cy="2095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336699"/>
              </a:buClr>
              <a:buChar char="•"/>
              <a:defRPr>
                <a:solidFill>
                  <a:schemeClr val="tx1"/>
                </a:solidFill>
                <a:latin typeface="Georgia" panose="02040502050405020303" pitchFamily="18" charset="0"/>
              </a:defRPr>
            </a:lvl1pPr>
            <a:lvl2pPr marL="742950" indent="-285750">
              <a:spcBef>
                <a:spcPct val="20000"/>
              </a:spcBef>
              <a:buClr>
                <a:srgbClr val="336699"/>
              </a:buClr>
              <a:buChar char="–"/>
              <a:defRPr>
                <a:solidFill>
                  <a:schemeClr val="tx1"/>
                </a:solidFill>
                <a:latin typeface="Georgia" panose="02040502050405020303" pitchFamily="18" charset="0"/>
              </a:defRPr>
            </a:lvl2pPr>
            <a:lvl3pPr marL="1143000" indent="-228600">
              <a:spcBef>
                <a:spcPct val="20000"/>
              </a:spcBef>
              <a:buClr>
                <a:srgbClr val="336699"/>
              </a:buClr>
              <a:buChar char="•"/>
              <a:defRPr>
                <a:solidFill>
                  <a:schemeClr val="tx1"/>
                </a:solidFill>
                <a:latin typeface="Georgia" panose="02040502050405020303" pitchFamily="18" charset="0"/>
              </a:defRPr>
            </a:lvl3pPr>
            <a:lvl4pPr marL="1600200" indent="-228600">
              <a:spcBef>
                <a:spcPct val="20000"/>
              </a:spcBef>
              <a:buClr>
                <a:srgbClr val="336699"/>
              </a:buClr>
              <a:buChar char="–"/>
              <a:defRPr>
                <a:solidFill>
                  <a:schemeClr val="tx1"/>
                </a:solidFill>
                <a:latin typeface="Georgia" panose="02040502050405020303" pitchFamily="18" charset="0"/>
              </a:defRPr>
            </a:lvl4pPr>
            <a:lvl5pPr marL="2057400" indent="-228600">
              <a:spcBef>
                <a:spcPct val="20000"/>
              </a:spcBef>
              <a:buClr>
                <a:srgbClr val="336699"/>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336699"/>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336699"/>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336699"/>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336699"/>
              </a:buClr>
              <a:buChar char="»"/>
              <a:defRPr>
                <a:solidFill>
                  <a:schemeClr val="tx1"/>
                </a:solidFill>
                <a:latin typeface="Georgia" panose="02040502050405020303"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8" name="Rectangle 7">
            <a:extLst>
              <a:ext uri="{FF2B5EF4-FFF2-40B4-BE49-F238E27FC236}">
                <a16:creationId xmlns:a16="http://schemas.microsoft.com/office/drawing/2014/main" id="{7B80B62C-D98F-4047-8317-BAA791D4E263}"/>
              </a:ext>
            </a:extLst>
          </p:cNvPr>
          <p:cNvSpPr/>
          <p:nvPr/>
        </p:nvSpPr>
        <p:spPr>
          <a:xfrm>
            <a:off x="0" y="6271583"/>
            <a:ext cx="12192000"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F01158C-6F99-4301-BB4B-3E1A63F8A332}"/>
              </a:ext>
            </a:extLst>
          </p:cNvPr>
          <p:cNvSpPr txBox="1"/>
          <p:nvPr/>
        </p:nvSpPr>
        <p:spPr>
          <a:xfrm>
            <a:off x="224597" y="6433986"/>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endParaRPr kumimoji="0" lang="en-US" sz="105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6AFE2285-9909-EBD7-CA22-EE8034D5B8C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4597" y="191731"/>
            <a:ext cx="2078246" cy="914400"/>
          </a:xfrm>
          <a:prstGeom prst="rect">
            <a:avLst/>
          </a:prstGeom>
        </p:spPr>
      </p:pic>
      <p:pic>
        <p:nvPicPr>
          <p:cNvPr id="4" name="Picture 3">
            <a:extLst>
              <a:ext uri="{FF2B5EF4-FFF2-40B4-BE49-F238E27FC236}">
                <a16:creationId xmlns:a16="http://schemas.microsoft.com/office/drawing/2014/main" id="{30AFDAD9-DF82-776C-6560-F4300028CF21}"/>
              </a:ext>
            </a:extLst>
          </p:cNvPr>
          <p:cNvPicPr>
            <a:picLocks noChangeAspect="1"/>
          </p:cNvPicPr>
          <p:nvPr/>
        </p:nvPicPr>
        <p:blipFill>
          <a:blip r:embed="rId4"/>
          <a:stretch>
            <a:fillRect/>
          </a:stretch>
        </p:blipFill>
        <p:spPr>
          <a:xfrm>
            <a:off x="4409062" y="2099656"/>
            <a:ext cx="6185518" cy="2658687"/>
          </a:xfrm>
          <a:prstGeom prst="rect">
            <a:avLst/>
          </a:prstGeom>
        </p:spPr>
      </p:pic>
    </p:spTree>
    <p:extLst>
      <p:ext uri="{BB962C8B-B14F-4D97-AF65-F5344CB8AC3E}">
        <p14:creationId xmlns:p14="http://schemas.microsoft.com/office/powerpoint/2010/main" val="1873733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C18A6B8-3560-800E-BCDC-545C0F4724ED}"/>
              </a:ext>
            </a:extLst>
          </p:cNvPr>
          <p:cNvSpPr/>
          <p:nvPr/>
        </p:nvSpPr>
        <p:spPr>
          <a:xfrm>
            <a:off x="0" y="0"/>
            <a:ext cx="3008521" cy="6858000"/>
          </a:xfrm>
          <a:prstGeom prst="rect">
            <a:avLst/>
          </a:prstGeom>
          <a:solidFill>
            <a:srgbClr val="F5F3F2"/>
          </a:solidFill>
          <a:ln>
            <a:solidFill>
              <a:srgbClr val="F5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ABFFCD67-991F-0BAB-06CF-1742A85245F0}"/>
              </a:ext>
            </a:extLst>
          </p:cNvPr>
          <p:cNvPicPr>
            <a:picLocks noChangeAspect="1" noChangeArrowheads="1"/>
          </p:cNvPicPr>
          <p:nvPr/>
        </p:nvPicPr>
        <p:blipFill rotWithShape="1">
          <a:blip r:embed="rId2"/>
          <a:srcRect l="14674" t="11399" r="10869"/>
          <a:stretch/>
        </p:blipFill>
        <p:spPr bwMode="auto">
          <a:xfrm>
            <a:off x="4804361" y="1807220"/>
            <a:ext cx="1626974" cy="1944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A logo of a united states department&#10;&#10;Description automatically generated">
            <a:extLst>
              <a:ext uri="{FF2B5EF4-FFF2-40B4-BE49-F238E27FC236}">
                <a16:creationId xmlns:a16="http://schemas.microsoft.com/office/drawing/2014/main" id="{B5C1A6DC-90DD-38FE-8B3B-0C4BA7123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77" y="481017"/>
            <a:ext cx="2700528" cy="1188720"/>
          </a:xfrm>
          <a:prstGeom prst="rect">
            <a:avLst/>
          </a:prstGeom>
        </p:spPr>
      </p:pic>
      <p:sp>
        <p:nvSpPr>
          <p:cNvPr id="11" name="Rectangle 10">
            <a:extLst>
              <a:ext uri="{FF2B5EF4-FFF2-40B4-BE49-F238E27FC236}">
                <a16:creationId xmlns:a16="http://schemas.microsoft.com/office/drawing/2014/main" id="{7CE71590-0C12-FC81-0EE3-A0B3357B35B7}"/>
              </a:ext>
            </a:extLst>
          </p:cNvPr>
          <p:cNvSpPr/>
          <p:nvPr/>
        </p:nvSpPr>
        <p:spPr>
          <a:xfrm>
            <a:off x="-80682" y="6360160"/>
            <a:ext cx="12281588" cy="497840"/>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5C59B85-E9B4-5794-6EDD-92A18FED2B55}"/>
              </a:ext>
            </a:extLst>
          </p:cNvPr>
          <p:cNvSpPr txBox="1"/>
          <p:nvPr/>
        </p:nvSpPr>
        <p:spPr>
          <a:xfrm>
            <a:off x="233503" y="6433986"/>
            <a:ext cx="3908213" cy="261610"/>
          </a:xfrm>
          <a:prstGeom prst="rect">
            <a:avLst/>
          </a:prstGeom>
          <a:noFill/>
        </p:spPr>
        <p:txBody>
          <a:bodyPr wrap="square" rtlCol="0">
            <a:spAutoFit/>
          </a:bodyPr>
          <a:lstStyle/>
          <a:p>
            <a:r>
              <a:rPr lang="en-US" sz="1050" b="1">
                <a:solidFill>
                  <a:srgbClr val="64C5E2"/>
                </a:solidFill>
                <a:latin typeface="Open Sans" panose="020B0606030504020204" pitchFamily="34" charset="0"/>
                <a:ea typeface="Open Sans" panose="020B0606030504020204" pitchFamily="34" charset="0"/>
                <a:cs typeface="Open Sans" panose="020B0606030504020204" pitchFamily="34" charset="0"/>
              </a:rPr>
              <a:t>U.S. COMMERCIAL SERVICE</a:t>
            </a:r>
            <a:endPar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F04682B1-DF48-52A6-B48A-6A9E6076E71F}"/>
              </a:ext>
            </a:extLst>
          </p:cNvPr>
          <p:cNvSpPr txBox="1"/>
          <p:nvPr/>
        </p:nvSpPr>
        <p:spPr>
          <a:xfrm>
            <a:off x="8915995" y="6433986"/>
            <a:ext cx="3060314" cy="253916"/>
          </a:xfrm>
          <a:prstGeom prst="rect">
            <a:avLst/>
          </a:prstGeom>
          <a:noFill/>
        </p:spPr>
        <p:txBody>
          <a:bodyPr wrap="square" lIns="91440" tIns="45720" rIns="91440" bIns="45720" rtlCol="0" anchor="t">
            <a:spAutoFit/>
          </a:bodyPr>
          <a:lstStyle/>
          <a:p>
            <a:pPr algn="r"/>
            <a:r>
              <a:rPr lang="en-US" sz="1050" b="1">
                <a:solidFill>
                  <a:srgbClr val="64C5E2"/>
                </a:solidFill>
                <a:latin typeface="Open Sans"/>
                <a:ea typeface="Open Sans"/>
                <a:cs typeface="Open Sans"/>
                <a:hlinkClick r:id="rId4"/>
              </a:rPr>
              <a:t>trade.gov</a:t>
            </a:r>
            <a:endPar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4">
            <a:extLst>
              <a:ext uri="{FF2B5EF4-FFF2-40B4-BE49-F238E27FC236}">
                <a16:creationId xmlns:a16="http://schemas.microsoft.com/office/drawing/2014/main" id="{B2215E30-5917-8468-8000-227AF9005A2B}"/>
              </a:ext>
            </a:extLst>
          </p:cNvPr>
          <p:cNvSpPr>
            <a:spLocks noChangeArrowheads="1"/>
          </p:cNvSpPr>
          <p:nvPr/>
        </p:nvSpPr>
        <p:spPr bwMode="auto">
          <a:xfrm>
            <a:off x="6596960" y="2000221"/>
            <a:ext cx="3276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336699"/>
              </a:buClr>
              <a:buChar char="•"/>
              <a:defRPr>
                <a:solidFill>
                  <a:schemeClr val="tx1"/>
                </a:solidFill>
                <a:latin typeface="Georgia" pitchFamily="18" charset="0"/>
              </a:defRPr>
            </a:lvl1pPr>
            <a:lvl2pPr marL="742950" indent="-285750" eaLnBrk="0" hangingPunct="0">
              <a:spcBef>
                <a:spcPct val="20000"/>
              </a:spcBef>
              <a:buClr>
                <a:srgbClr val="336699"/>
              </a:buClr>
              <a:buChar char="–"/>
              <a:defRPr>
                <a:solidFill>
                  <a:schemeClr val="tx1"/>
                </a:solidFill>
                <a:latin typeface="Georgia" pitchFamily="18" charset="0"/>
              </a:defRPr>
            </a:lvl2pPr>
            <a:lvl3pPr marL="1143000" indent="-228600" eaLnBrk="0" hangingPunct="0">
              <a:spcBef>
                <a:spcPct val="20000"/>
              </a:spcBef>
              <a:buClr>
                <a:srgbClr val="336699"/>
              </a:buClr>
              <a:buChar char="•"/>
              <a:defRPr>
                <a:solidFill>
                  <a:schemeClr val="tx1"/>
                </a:solidFill>
                <a:latin typeface="Georgia" pitchFamily="18" charset="0"/>
              </a:defRPr>
            </a:lvl3pPr>
            <a:lvl4pPr marL="1600200" indent="-228600" eaLnBrk="0" hangingPunct="0">
              <a:spcBef>
                <a:spcPct val="20000"/>
              </a:spcBef>
              <a:buClr>
                <a:srgbClr val="336699"/>
              </a:buClr>
              <a:buChar char="–"/>
              <a:defRPr>
                <a:solidFill>
                  <a:schemeClr val="tx1"/>
                </a:solidFill>
                <a:latin typeface="Georgia" pitchFamily="18" charset="0"/>
              </a:defRPr>
            </a:lvl4pPr>
            <a:lvl5pPr marL="2057400" indent="-228600" eaLnBrk="0" hangingPunct="0">
              <a:spcBef>
                <a:spcPct val="20000"/>
              </a:spcBef>
              <a:buClr>
                <a:srgbClr val="336699"/>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336699"/>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336699"/>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336699"/>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336699"/>
              </a:buClr>
              <a:buChar char="»"/>
              <a:defRPr>
                <a:solidFill>
                  <a:schemeClr val="tx1"/>
                </a:solidFill>
                <a:latin typeface="Georgia" pitchFamily="18" charset="0"/>
              </a:defRPr>
            </a:lvl9pPr>
          </a:lstStyle>
          <a:p>
            <a:pPr algn="ctr">
              <a:spcBef>
                <a:spcPct val="0"/>
              </a:spcBef>
              <a:buClrTx/>
              <a:buFontTx/>
              <a:buNone/>
            </a:pPr>
            <a:r>
              <a:rPr lang="en-US" altLang="en-US" b="1">
                <a:latin typeface="Calibri" pitchFamily="34" charset="0"/>
              </a:rPr>
              <a:t>USEAC Charleston</a:t>
            </a:r>
          </a:p>
          <a:p>
            <a:pPr algn="ctr">
              <a:spcBef>
                <a:spcPct val="0"/>
              </a:spcBef>
              <a:buClrTx/>
              <a:buFontTx/>
              <a:buNone/>
            </a:pPr>
            <a:r>
              <a:rPr lang="en-US" altLang="en-US" b="1">
                <a:solidFill>
                  <a:schemeClr val="accent1">
                    <a:lumMod val="75000"/>
                  </a:schemeClr>
                </a:solidFill>
                <a:latin typeface="Calibri" pitchFamily="34" charset="0"/>
              </a:rPr>
              <a:t>Leslie Drake</a:t>
            </a:r>
          </a:p>
          <a:p>
            <a:pPr algn="ctr">
              <a:spcBef>
                <a:spcPct val="0"/>
              </a:spcBef>
              <a:buClrTx/>
              <a:buFontTx/>
              <a:buNone/>
            </a:pPr>
            <a:r>
              <a:rPr lang="en-US" altLang="en-US">
                <a:latin typeface="Calibri" pitchFamily="34" charset="0"/>
              </a:rPr>
              <a:t>Director West Virginia Offices</a:t>
            </a:r>
          </a:p>
          <a:p>
            <a:pPr algn="ctr">
              <a:spcBef>
                <a:spcPct val="0"/>
              </a:spcBef>
              <a:buClrTx/>
              <a:buFontTx/>
              <a:buNone/>
            </a:pPr>
            <a:r>
              <a:rPr lang="en-US" altLang="en-US">
                <a:latin typeface="Calibri" pitchFamily="34" charset="0"/>
              </a:rPr>
              <a:t>Charleston, WV</a:t>
            </a:r>
          </a:p>
          <a:p>
            <a:pPr algn="ctr">
              <a:spcBef>
                <a:spcPct val="0"/>
              </a:spcBef>
              <a:buClrTx/>
              <a:buFontTx/>
              <a:buNone/>
            </a:pPr>
            <a:r>
              <a:rPr lang="en-US" altLang="en-US">
                <a:latin typeface="Calibri" pitchFamily="34" charset="0"/>
              </a:rPr>
              <a:t>Tel: 304-347-5123</a:t>
            </a:r>
          </a:p>
          <a:p>
            <a:pPr algn="ctr">
              <a:spcBef>
                <a:spcPct val="0"/>
              </a:spcBef>
              <a:buClrTx/>
              <a:buFontTx/>
              <a:buNone/>
            </a:pPr>
            <a:r>
              <a:rPr lang="en-US" altLang="en-US">
                <a:solidFill>
                  <a:srgbClr val="FF0000"/>
                </a:solidFill>
                <a:latin typeface="Calibri" pitchFamily="34" charset="0"/>
                <a:hlinkClick r:id="rId5"/>
              </a:rPr>
              <a:t>Leslie.Drake@trade.gov</a:t>
            </a:r>
            <a:r>
              <a:rPr lang="en-US" altLang="en-US">
                <a:solidFill>
                  <a:srgbClr val="FF0000"/>
                </a:solidFill>
                <a:latin typeface="Calibri" pitchFamily="34" charset="0"/>
              </a:rPr>
              <a:t> </a:t>
            </a:r>
          </a:p>
        </p:txBody>
      </p:sp>
    </p:spTree>
    <p:extLst>
      <p:ext uri="{BB962C8B-B14F-4D97-AF65-F5344CB8AC3E}">
        <p14:creationId xmlns:p14="http://schemas.microsoft.com/office/powerpoint/2010/main" val="254842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7B61-D0D5-4F4E-9B3A-30383ADC4441}"/>
              </a:ext>
            </a:extLst>
          </p:cNvPr>
          <p:cNvSpPr>
            <a:spLocks noGrp="1"/>
          </p:cNvSpPr>
          <p:nvPr>
            <p:ph type="title"/>
          </p:nvPr>
        </p:nvSpPr>
        <p:spPr>
          <a:xfrm>
            <a:off x="5558730" y="595744"/>
            <a:ext cx="6257225" cy="745686"/>
          </a:xfrm>
        </p:spPr>
        <p:txBody>
          <a:bodyPr>
            <a:normAutofit/>
          </a:bodyPr>
          <a:lstStyle/>
          <a:p>
            <a:r>
              <a:rPr lang="en-US" sz="3600" b="1">
                <a:solidFill>
                  <a:srgbClr val="063163"/>
                </a:solidFill>
                <a:latin typeface="Open Sans" panose="020B0606030504020204" pitchFamily="34" charset="0"/>
                <a:ea typeface="Open Sans" panose="020B0606030504020204" pitchFamily="34" charset="0"/>
                <a:cs typeface="Open Sans" panose="020B0606030504020204" pitchFamily="34" charset="0"/>
              </a:rPr>
              <a:t>Market Intelligence</a:t>
            </a:r>
            <a:endParaRPr lang="en-US" sz="4800" b="1">
              <a:solidFill>
                <a:srgbClr val="0631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379943C-9D0E-44FF-B9C8-5D48E64DB880}"/>
              </a:ext>
            </a:extLst>
          </p:cNvPr>
          <p:cNvSpPr/>
          <p:nvPr/>
        </p:nvSpPr>
        <p:spPr>
          <a:xfrm>
            <a:off x="4873296" y="1443020"/>
            <a:ext cx="3066016"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Country Commercial Guides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Prepared by trade and industry experts, Country Commercial Guides provide information on market conditions, opportunities, regulations and business customs for over 125 countries. Country Commercial Guides detail important factors to help you decide if a market is right for your product or service.</a:t>
            </a:r>
          </a:p>
        </p:txBody>
      </p:sp>
      <p:pic>
        <p:nvPicPr>
          <p:cNvPr id="12" name="Picture 11">
            <a:extLst>
              <a:ext uri="{FF2B5EF4-FFF2-40B4-BE49-F238E27FC236}">
                <a16:creationId xmlns:a16="http://schemas.microsoft.com/office/drawing/2014/main" id="{DB2814E0-A738-46ED-A306-D0713CD86C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06529" y="526709"/>
            <a:ext cx="752201" cy="814721"/>
          </a:xfrm>
          <a:prstGeom prst="rect">
            <a:avLst/>
          </a:prstGeom>
        </p:spPr>
      </p:pic>
      <p:pic>
        <p:nvPicPr>
          <p:cNvPr id="17" name="Picture 16" descr="A picture containing indoor, laptop, person, computer&#10;&#10;Description automatically generated">
            <a:extLst>
              <a:ext uri="{FF2B5EF4-FFF2-40B4-BE49-F238E27FC236}">
                <a16:creationId xmlns:a16="http://schemas.microsoft.com/office/drawing/2014/main" id="{C7B3A1E9-2FE3-4B7C-B294-66F60A9E129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a:xfrm>
            <a:off x="0" y="0"/>
            <a:ext cx="4510762" cy="6858000"/>
          </a:xfrm>
          <a:prstGeom prst="rect">
            <a:avLst/>
          </a:prstGeom>
        </p:spPr>
      </p:pic>
      <p:sp>
        <p:nvSpPr>
          <p:cNvPr id="11" name="Rectangle 10">
            <a:extLst>
              <a:ext uri="{FF2B5EF4-FFF2-40B4-BE49-F238E27FC236}">
                <a16:creationId xmlns:a16="http://schemas.microsoft.com/office/drawing/2014/main" id="{BEBB261F-AF0B-4E39-950B-C9457FF3EBFA}"/>
              </a:ext>
            </a:extLst>
          </p:cNvPr>
          <p:cNvSpPr/>
          <p:nvPr/>
        </p:nvSpPr>
        <p:spPr>
          <a:xfrm>
            <a:off x="0" y="6271583"/>
            <a:ext cx="12192000"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484267F-5CCC-416E-AA42-3AC0F73969FA}"/>
              </a:ext>
            </a:extLst>
          </p:cNvPr>
          <p:cNvSpPr txBox="1"/>
          <p:nvPr/>
        </p:nvSpPr>
        <p:spPr>
          <a:xfrm>
            <a:off x="8907089"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export-solutions</a:t>
            </a:r>
          </a:p>
        </p:txBody>
      </p:sp>
      <p:sp>
        <p:nvSpPr>
          <p:cNvPr id="3" name="TextBox 2">
            <a:extLst>
              <a:ext uri="{FF2B5EF4-FFF2-40B4-BE49-F238E27FC236}">
                <a16:creationId xmlns:a16="http://schemas.microsoft.com/office/drawing/2014/main" id="{C8DEC2C1-D2B5-C875-D3CF-D0CBB7447EBA}"/>
              </a:ext>
            </a:extLst>
          </p:cNvPr>
          <p:cNvSpPr txBox="1"/>
          <p:nvPr/>
        </p:nvSpPr>
        <p:spPr>
          <a:xfrm>
            <a:off x="1413369" y="6434042"/>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Overview</a:t>
            </a:r>
          </a:p>
        </p:txBody>
      </p:sp>
      <p:pic>
        <p:nvPicPr>
          <p:cNvPr id="4" name="Picture 3" descr="A picture containing text&#10;&#10;Description automatically generated">
            <a:extLst>
              <a:ext uri="{FF2B5EF4-FFF2-40B4-BE49-F238E27FC236}">
                <a16:creationId xmlns:a16="http://schemas.microsoft.com/office/drawing/2014/main" id="{8CDD2E0F-6929-CA60-C109-30019CB9FF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597" y="6353170"/>
            <a:ext cx="1041799" cy="414670"/>
          </a:xfrm>
          <a:prstGeom prst="rect">
            <a:avLst/>
          </a:prstGeom>
        </p:spPr>
      </p:pic>
    </p:spTree>
    <p:extLst>
      <p:ext uri="{BB962C8B-B14F-4D97-AF65-F5344CB8AC3E}">
        <p14:creationId xmlns:p14="http://schemas.microsoft.com/office/powerpoint/2010/main" val="790272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7B61-D0D5-4F4E-9B3A-30383ADC4441}"/>
              </a:ext>
            </a:extLst>
          </p:cNvPr>
          <p:cNvSpPr>
            <a:spLocks noGrp="1"/>
          </p:cNvSpPr>
          <p:nvPr>
            <p:ph type="title"/>
          </p:nvPr>
        </p:nvSpPr>
        <p:spPr>
          <a:xfrm>
            <a:off x="1542880" y="605022"/>
            <a:ext cx="6257225" cy="638547"/>
          </a:xfrm>
        </p:spPr>
        <p:txBody>
          <a:bodyPr>
            <a:normAutofit/>
          </a:bodyPr>
          <a:lstStyle/>
          <a:p>
            <a:r>
              <a:rPr lang="en-US" sz="3600" b="1">
                <a:solidFill>
                  <a:srgbClr val="063163"/>
                </a:solidFill>
                <a:latin typeface="Open Sans" panose="020B0606030504020204" pitchFamily="34" charset="0"/>
                <a:ea typeface="Open Sans" panose="020B0606030504020204" pitchFamily="34" charset="0"/>
                <a:cs typeface="Open Sans" panose="020B0606030504020204" pitchFamily="34" charset="0"/>
              </a:rPr>
              <a:t>Business Matchmaking</a:t>
            </a:r>
            <a:endParaRPr lang="en-US" sz="4800" b="1">
              <a:solidFill>
                <a:srgbClr val="0631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379943C-9D0E-44FF-B9C8-5D48E64DB880}"/>
              </a:ext>
            </a:extLst>
          </p:cNvPr>
          <p:cNvSpPr/>
          <p:nvPr/>
        </p:nvSpPr>
        <p:spPr>
          <a:xfrm>
            <a:off x="2455198" y="1512752"/>
            <a:ext cx="3114022" cy="14927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Single Company Promotion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Provides U.S. companies with promotional services to help increase the awareness of their product or service in a speciﬁc market. The promotional event may consist of a technical seminar, press conference, luncheon, dinner, or reception with targeted direct mail or email campaigns.</a:t>
            </a:r>
          </a:p>
        </p:txBody>
      </p:sp>
      <p:pic>
        <p:nvPicPr>
          <p:cNvPr id="19" name="Picture 18" descr="A close up of a hand&#10;&#10;Description automatically generated">
            <a:extLst>
              <a:ext uri="{FF2B5EF4-FFF2-40B4-BE49-F238E27FC236}">
                <a16:creationId xmlns:a16="http://schemas.microsoft.com/office/drawing/2014/main" id="{50E2E6B1-DBE7-49FE-921C-C52D2B3966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 r="1"/>
          <a:stretch/>
        </p:blipFill>
        <p:spPr>
          <a:xfrm>
            <a:off x="8001000" y="-16112"/>
            <a:ext cx="4191000" cy="6866056"/>
          </a:xfrm>
          <a:prstGeom prst="rect">
            <a:avLst/>
          </a:prstGeom>
        </p:spPr>
      </p:pic>
      <p:sp>
        <p:nvSpPr>
          <p:cNvPr id="13" name="Rectangle 12">
            <a:extLst>
              <a:ext uri="{FF2B5EF4-FFF2-40B4-BE49-F238E27FC236}">
                <a16:creationId xmlns:a16="http://schemas.microsoft.com/office/drawing/2014/main" id="{CC823B25-482E-4C90-A542-ED61FB1211F1}"/>
              </a:ext>
            </a:extLst>
          </p:cNvPr>
          <p:cNvSpPr/>
          <p:nvPr/>
        </p:nvSpPr>
        <p:spPr>
          <a:xfrm>
            <a:off x="861925" y="3278154"/>
            <a:ext cx="3114022"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International Partner Search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Provides U.S. ﬁrms with a list of up to ﬁve prospective agents, distributors and partners that have expressed an interest in your product or service. Virtual introduction via teleconference to the identiﬁed contacts also available.</a:t>
            </a:r>
          </a:p>
        </p:txBody>
      </p:sp>
      <p:pic>
        <p:nvPicPr>
          <p:cNvPr id="15" name="Picture 14">
            <a:extLst>
              <a:ext uri="{FF2B5EF4-FFF2-40B4-BE49-F238E27FC236}">
                <a16:creationId xmlns:a16="http://schemas.microsoft.com/office/drawing/2014/main" id="{43C34D6D-1DD0-4A34-B456-E5C9E3053F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2438" y="503241"/>
            <a:ext cx="882199" cy="883114"/>
          </a:xfrm>
          <a:prstGeom prst="rect">
            <a:avLst/>
          </a:prstGeom>
        </p:spPr>
      </p:pic>
      <p:sp>
        <p:nvSpPr>
          <p:cNvPr id="6" name="Rectangle 5">
            <a:extLst>
              <a:ext uri="{FF2B5EF4-FFF2-40B4-BE49-F238E27FC236}">
                <a16:creationId xmlns:a16="http://schemas.microsoft.com/office/drawing/2014/main" id="{CF944611-1596-44D0-9028-6AF7F51ADBA8}"/>
              </a:ext>
            </a:extLst>
          </p:cNvPr>
          <p:cNvSpPr/>
          <p:nvPr/>
        </p:nvSpPr>
        <p:spPr>
          <a:xfrm>
            <a:off x="872252" y="4784756"/>
            <a:ext cx="6660727" cy="1277273"/>
          </a:xfrm>
          <a:prstGeom prst="rect">
            <a:avLst/>
          </a:prstGeom>
          <a:solidFill>
            <a:srgbClr val="F5F3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2BBBEFA-A3D3-4C73-8AFA-033FD90DFABB}"/>
              </a:ext>
            </a:extLst>
          </p:cNvPr>
          <p:cNvSpPr/>
          <p:nvPr/>
        </p:nvSpPr>
        <p:spPr>
          <a:xfrm>
            <a:off x="2750508" y="4884783"/>
            <a:ext cx="467962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79FD3"/>
                </a:solidFill>
                <a:effectLst/>
                <a:uLnTx/>
                <a:uFillTx/>
                <a:latin typeface="Open Sans" panose="020B0606030504020204" pitchFamily="34" charset="0"/>
                <a:ea typeface="Open Sans" panose="020B0606030504020204" pitchFamily="34" charset="0"/>
                <a:cs typeface="Open Sans" panose="020B0606030504020204" pitchFamily="34" charset="0"/>
              </a:rPr>
              <a:t>Gold Key Service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Provides U.S. ﬁrms traveling to a foreign market with up to ﬁve              pre-screened appointments to establish relationships with potential overseas agents, distributors, sales representatives, business partners and other local, in-country  entities. </a:t>
            </a:r>
          </a:p>
        </p:txBody>
      </p:sp>
      <p:pic>
        <p:nvPicPr>
          <p:cNvPr id="7" name="Picture 6">
            <a:extLst>
              <a:ext uri="{FF2B5EF4-FFF2-40B4-BE49-F238E27FC236}">
                <a16:creationId xmlns:a16="http://schemas.microsoft.com/office/drawing/2014/main" id="{2E635D35-A269-47D7-AD88-58CA0A6E55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3538" y="4819247"/>
            <a:ext cx="1484120" cy="1167199"/>
          </a:xfrm>
          <a:prstGeom prst="rect">
            <a:avLst/>
          </a:prstGeom>
        </p:spPr>
      </p:pic>
      <p:sp>
        <p:nvSpPr>
          <p:cNvPr id="17" name="Rectangle 16">
            <a:extLst>
              <a:ext uri="{FF2B5EF4-FFF2-40B4-BE49-F238E27FC236}">
                <a16:creationId xmlns:a16="http://schemas.microsoft.com/office/drawing/2014/main" id="{19BD8AE1-F6D0-4359-9960-628F0181276D}"/>
              </a:ext>
            </a:extLst>
          </p:cNvPr>
          <p:cNvSpPr/>
          <p:nvPr/>
        </p:nvSpPr>
        <p:spPr>
          <a:xfrm>
            <a:off x="4199447" y="3280532"/>
            <a:ext cx="3313641"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Business Service Provider Listing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An online program to help U.S. exporters identify a professional export service provider to support them in the assessment, ﬁnancing, or completion of an export transaction. </a:t>
            </a:r>
          </a:p>
        </p:txBody>
      </p:sp>
      <p:sp>
        <p:nvSpPr>
          <p:cNvPr id="18" name="Rectangle 17">
            <a:extLst>
              <a:ext uri="{FF2B5EF4-FFF2-40B4-BE49-F238E27FC236}">
                <a16:creationId xmlns:a16="http://schemas.microsoft.com/office/drawing/2014/main" id="{A7243176-C7BD-4A02-ADEA-70F50D902A36}"/>
              </a:ext>
            </a:extLst>
          </p:cNvPr>
          <p:cNvSpPr/>
          <p:nvPr/>
        </p:nvSpPr>
        <p:spPr>
          <a:xfrm>
            <a:off x="0" y="6271583"/>
            <a:ext cx="12192000"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525E3FD-2741-4C88-A54A-50B323D57524}"/>
              </a:ext>
            </a:extLst>
          </p:cNvPr>
          <p:cNvSpPr txBox="1"/>
          <p:nvPr/>
        </p:nvSpPr>
        <p:spPr>
          <a:xfrm>
            <a:off x="8907089"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export-solutions</a:t>
            </a:r>
          </a:p>
        </p:txBody>
      </p:sp>
      <p:sp>
        <p:nvSpPr>
          <p:cNvPr id="3" name="TextBox 2">
            <a:extLst>
              <a:ext uri="{FF2B5EF4-FFF2-40B4-BE49-F238E27FC236}">
                <a16:creationId xmlns:a16="http://schemas.microsoft.com/office/drawing/2014/main" id="{D14D8FA5-6C15-40F1-3F1F-CDEFAB4798F6}"/>
              </a:ext>
            </a:extLst>
          </p:cNvPr>
          <p:cNvSpPr txBox="1"/>
          <p:nvPr/>
        </p:nvSpPr>
        <p:spPr>
          <a:xfrm>
            <a:off x="1413369" y="6434042"/>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Overview</a:t>
            </a:r>
          </a:p>
        </p:txBody>
      </p:sp>
      <p:pic>
        <p:nvPicPr>
          <p:cNvPr id="4" name="Picture 3" descr="A picture containing text&#10;&#10;Description automatically generated">
            <a:extLst>
              <a:ext uri="{FF2B5EF4-FFF2-40B4-BE49-F238E27FC236}">
                <a16:creationId xmlns:a16="http://schemas.microsoft.com/office/drawing/2014/main" id="{D7FC30E0-902E-AF40-6279-9077065B88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597" y="6359796"/>
            <a:ext cx="1041799" cy="414670"/>
          </a:xfrm>
          <a:prstGeom prst="rect">
            <a:avLst/>
          </a:prstGeom>
        </p:spPr>
      </p:pic>
    </p:spTree>
    <p:extLst>
      <p:ext uri="{BB962C8B-B14F-4D97-AF65-F5344CB8AC3E}">
        <p14:creationId xmlns:p14="http://schemas.microsoft.com/office/powerpoint/2010/main" val="1600918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FD8BB96-DB62-4D68-AEEB-BDC941FA1ABB}"/>
              </a:ext>
            </a:extLst>
          </p:cNvPr>
          <p:cNvSpPr/>
          <p:nvPr/>
        </p:nvSpPr>
        <p:spPr>
          <a:xfrm>
            <a:off x="0" y="0"/>
            <a:ext cx="3819970" cy="6858000"/>
          </a:xfrm>
          <a:prstGeom prst="rect">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E27B61-D0D5-4F4E-9B3A-30383ADC4441}"/>
              </a:ext>
            </a:extLst>
          </p:cNvPr>
          <p:cNvSpPr>
            <a:spLocks noGrp="1"/>
          </p:cNvSpPr>
          <p:nvPr>
            <p:ph type="title"/>
          </p:nvPr>
        </p:nvSpPr>
        <p:spPr>
          <a:xfrm>
            <a:off x="5465626" y="748303"/>
            <a:ext cx="6032655" cy="633354"/>
          </a:xfrm>
        </p:spPr>
        <p:txBody>
          <a:bodyPr>
            <a:normAutofit/>
          </a:bodyPr>
          <a:lstStyle/>
          <a:p>
            <a:r>
              <a:rPr lang="en-US" sz="3600" b="1">
                <a:solidFill>
                  <a:srgbClr val="063163"/>
                </a:solidFill>
                <a:latin typeface="Myriad Pro"/>
              </a:rPr>
              <a:t>Trade Events</a:t>
            </a:r>
            <a:endParaRPr lang="en-US" sz="4800" b="1">
              <a:solidFill>
                <a:srgbClr val="063163"/>
              </a:solidFill>
              <a:latin typeface="Myriad Pro"/>
            </a:endParaRPr>
          </a:p>
        </p:txBody>
      </p:sp>
      <p:sp>
        <p:nvSpPr>
          <p:cNvPr id="9" name="Rectangle 8">
            <a:extLst>
              <a:ext uri="{FF2B5EF4-FFF2-40B4-BE49-F238E27FC236}">
                <a16:creationId xmlns:a16="http://schemas.microsoft.com/office/drawing/2014/main" id="{6379943C-9D0E-44FF-B9C8-5D48E64DB880}"/>
              </a:ext>
            </a:extLst>
          </p:cNvPr>
          <p:cNvSpPr/>
          <p:nvPr/>
        </p:nvSpPr>
        <p:spPr>
          <a:xfrm>
            <a:off x="4717206" y="1546668"/>
            <a:ext cx="3070790" cy="15234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Certified Trade Missions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Organized with select trade organizations, missions are customized to meet the needs of groups of U.S. companies participating. Missions may include activities such as market brieﬁngs, Gold Key Service, receptions, site visits, and technical seminars.</a:t>
            </a:r>
          </a:p>
        </p:txBody>
      </p:sp>
      <p:sp>
        <p:nvSpPr>
          <p:cNvPr id="10" name="Rectangle 9">
            <a:extLst>
              <a:ext uri="{FF2B5EF4-FFF2-40B4-BE49-F238E27FC236}">
                <a16:creationId xmlns:a16="http://schemas.microsoft.com/office/drawing/2014/main" id="{C305BBBC-22E9-4542-871C-B55ADD180845}"/>
              </a:ext>
            </a:extLst>
          </p:cNvPr>
          <p:cNvSpPr/>
          <p:nvPr/>
        </p:nvSpPr>
        <p:spPr>
          <a:xfrm>
            <a:off x="8298468" y="3290027"/>
            <a:ext cx="3066016" cy="25391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International Trade Fairs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Certiﬁed trade fairs feature a U.S. Pavilion and represent a U.S. Department of Commerce endorsement that the fair offers a high-quality, multifaceted opportunity for American companies to successfully market their product/services overseas. Participating companies receive U.S. Commercial Service assistance with access to prospective foreign buyers, agents, and industry representatives. Other services include pre-show industry/country market brieﬁngs, one-on-one export counseling, onsite promotion, and more.</a:t>
            </a:r>
          </a:p>
        </p:txBody>
      </p:sp>
      <p:sp>
        <p:nvSpPr>
          <p:cNvPr id="14" name="Rectangle 13">
            <a:extLst>
              <a:ext uri="{FF2B5EF4-FFF2-40B4-BE49-F238E27FC236}">
                <a16:creationId xmlns:a16="http://schemas.microsoft.com/office/drawing/2014/main" id="{30114351-834E-4986-AECA-6EDC11F19D2F}"/>
              </a:ext>
            </a:extLst>
          </p:cNvPr>
          <p:cNvSpPr/>
          <p:nvPr/>
        </p:nvSpPr>
        <p:spPr>
          <a:xfrm>
            <a:off x="4717206" y="3308481"/>
            <a:ext cx="3066016"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Trade Show Representation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The Trade Show Representation Service provides U.S. companies and economic development organizations with the ability to increase their marketing exposure at an overseas trade show when they are unable to attend in-person. Multiple clients’ products and services may be showcased by the Commercial Service at the event.</a:t>
            </a:r>
          </a:p>
        </p:txBody>
      </p:sp>
      <p:sp>
        <p:nvSpPr>
          <p:cNvPr id="12" name="Rectangle 11">
            <a:extLst>
              <a:ext uri="{FF2B5EF4-FFF2-40B4-BE49-F238E27FC236}">
                <a16:creationId xmlns:a16="http://schemas.microsoft.com/office/drawing/2014/main" id="{ABD16BCF-E4CA-47FE-BC5A-73C085156B68}"/>
              </a:ext>
            </a:extLst>
          </p:cNvPr>
          <p:cNvSpPr/>
          <p:nvPr/>
        </p:nvSpPr>
        <p:spPr>
          <a:xfrm>
            <a:off x="412698" y="1781677"/>
            <a:ext cx="3070790" cy="154657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Organized by the U.S. Commercial Service, these annual business development forums focus on an industry and/or world region. The conferences feature one-on-one meetings with U.S. Commercial Service diplomats visiting from abroad; panel discussions on the latest industry trends; export education; and extensive networking with U.S. trade ofﬁcials and leading private sector experts.</a:t>
            </a:r>
          </a:p>
        </p:txBody>
      </p:sp>
      <p:sp>
        <p:nvSpPr>
          <p:cNvPr id="16" name="Rectangle 15">
            <a:extLst>
              <a:ext uri="{FF2B5EF4-FFF2-40B4-BE49-F238E27FC236}">
                <a16:creationId xmlns:a16="http://schemas.microsoft.com/office/drawing/2014/main" id="{1815370F-9CFA-4B1C-A007-99C1AC864A3E}"/>
              </a:ext>
            </a:extLst>
          </p:cNvPr>
          <p:cNvSpPr/>
          <p:nvPr/>
        </p:nvSpPr>
        <p:spPr>
          <a:xfrm>
            <a:off x="412698" y="3656697"/>
            <a:ext cx="3070790" cy="25160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Organized by the U.S. Commercial Service, Trade Winds missions include a business development forum in its host city, consisting of regional and industry speciﬁc conference sessions as well as pre-arranged consultations with U.S. Diplomats representing commercial markets throughout the region. Participating companies can customize a business matchmaking schedule with multiple stops, based on input from our in-country Commercial Specialists, and grow their international sales through meetings with pre-screened potential buyers, agents, distributors and joint-venture partners during the mission.</a:t>
            </a:r>
          </a:p>
        </p:txBody>
      </p:sp>
      <p:sp>
        <p:nvSpPr>
          <p:cNvPr id="18" name="Title 1">
            <a:extLst>
              <a:ext uri="{FF2B5EF4-FFF2-40B4-BE49-F238E27FC236}">
                <a16:creationId xmlns:a16="http://schemas.microsoft.com/office/drawing/2014/main" id="{83EE323E-A81B-4568-8F35-5681DE7DBCF2}"/>
              </a:ext>
            </a:extLst>
          </p:cNvPr>
          <p:cNvSpPr txBox="1">
            <a:spLocks/>
          </p:cNvSpPr>
          <p:nvPr/>
        </p:nvSpPr>
        <p:spPr>
          <a:xfrm>
            <a:off x="422603" y="413685"/>
            <a:ext cx="30707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Commercial Service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Presented Events</a:t>
            </a:r>
            <a:endParaRPr kumimoji="0" lang="en-US" sz="32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B9EC4C0-EA7F-4416-9E79-AC73EB6E3AEE}"/>
              </a:ext>
            </a:extLst>
          </p:cNvPr>
          <p:cNvPicPr>
            <a:picLocks noChangeAspect="1"/>
          </p:cNvPicPr>
          <p:nvPr/>
        </p:nvPicPr>
        <p:blipFill>
          <a:blip r:embed="rId3"/>
          <a:stretch>
            <a:fillRect/>
          </a:stretch>
        </p:blipFill>
        <p:spPr>
          <a:xfrm>
            <a:off x="4717206" y="748303"/>
            <a:ext cx="801764" cy="681960"/>
          </a:xfrm>
          <a:prstGeom prst="rect">
            <a:avLst/>
          </a:prstGeom>
        </p:spPr>
      </p:pic>
      <p:cxnSp>
        <p:nvCxnSpPr>
          <p:cNvPr id="5" name="Straight Connector 4">
            <a:extLst>
              <a:ext uri="{FF2B5EF4-FFF2-40B4-BE49-F238E27FC236}">
                <a16:creationId xmlns:a16="http://schemas.microsoft.com/office/drawing/2014/main" id="{88254765-17A0-497A-8FD5-0275BB0ACB54}"/>
              </a:ext>
            </a:extLst>
          </p:cNvPr>
          <p:cNvCxnSpPr>
            <a:cxnSpLocks/>
          </p:cNvCxnSpPr>
          <p:nvPr/>
        </p:nvCxnSpPr>
        <p:spPr>
          <a:xfrm>
            <a:off x="523702" y="1404424"/>
            <a:ext cx="714894"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A802F42-1A18-4B3E-B03A-816742A67FDB}"/>
              </a:ext>
            </a:extLst>
          </p:cNvPr>
          <p:cNvSpPr/>
          <p:nvPr/>
        </p:nvSpPr>
        <p:spPr>
          <a:xfrm>
            <a:off x="8293694" y="1546668"/>
            <a:ext cx="307079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International Buyer Program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At major domestic industry trade shows, the U.S. Commercial Service provides services including on-site introductions to foreign buyers; networking; export counseling; market analysis; and business matchmaking.</a:t>
            </a:r>
          </a:p>
        </p:txBody>
      </p:sp>
      <p:sp>
        <p:nvSpPr>
          <p:cNvPr id="15" name="Rectangle 14">
            <a:extLst>
              <a:ext uri="{FF2B5EF4-FFF2-40B4-BE49-F238E27FC236}">
                <a16:creationId xmlns:a16="http://schemas.microsoft.com/office/drawing/2014/main" id="{FE62A744-8A68-4486-B8FE-2DF395AE6835}"/>
              </a:ext>
            </a:extLst>
          </p:cNvPr>
          <p:cNvSpPr/>
          <p:nvPr/>
        </p:nvSpPr>
        <p:spPr>
          <a:xfrm>
            <a:off x="0" y="6271583"/>
            <a:ext cx="12192000"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2A95298-8B3C-4631-B06F-5B11F1AC47CB}"/>
              </a:ext>
            </a:extLst>
          </p:cNvPr>
          <p:cNvSpPr txBox="1"/>
          <p:nvPr/>
        </p:nvSpPr>
        <p:spPr>
          <a:xfrm>
            <a:off x="8907089"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export-solutions</a:t>
            </a:r>
          </a:p>
        </p:txBody>
      </p:sp>
      <p:pic>
        <p:nvPicPr>
          <p:cNvPr id="6" name="Picture 5" descr="A black and white logo&#10;&#10;Description automatically generated with low confidence">
            <a:extLst>
              <a:ext uri="{FF2B5EF4-FFF2-40B4-BE49-F238E27FC236}">
                <a16:creationId xmlns:a16="http://schemas.microsoft.com/office/drawing/2014/main" id="{7CCA4F1C-ED9B-4793-AD1F-BC17264AB461}"/>
              </a:ext>
            </a:extLst>
          </p:cNvPr>
          <p:cNvPicPr>
            <a:picLocks noChangeAspect="1"/>
          </p:cNvPicPr>
          <p:nvPr/>
        </p:nvPicPr>
        <p:blipFill rotWithShape="1">
          <a:blip r:embed="rId4">
            <a:extLst>
              <a:ext uri="{28A0092B-C50C-407E-A947-70E740481C1C}">
                <a14:useLocalDpi xmlns:a14="http://schemas.microsoft.com/office/drawing/2010/main" val="0"/>
              </a:ext>
            </a:extLst>
          </a:blip>
          <a:srcRect b="36682"/>
          <a:stretch/>
        </p:blipFill>
        <p:spPr>
          <a:xfrm>
            <a:off x="504216" y="1594625"/>
            <a:ext cx="984792" cy="173246"/>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340880AF-0EE2-4251-AE20-BA7A723D8966}"/>
              </a:ext>
            </a:extLst>
          </p:cNvPr>
          <p:cNvPicPr>
            <a:picLocks noChangeAspect="1"/>
          </p:cNvPicPr>
          <p:nvPr/>
        </p:nvPicPr>
        <p:blipFill rotWithShape="1">
          <a:blip r:embed="rId4">
            <a:extLst>
              <a:ext uri="{28A0092B-C50C-407E-A947-70E740481C1C}">
                <a14:useLocalDpi xmlns:a14="http://schemas.microsoft.com/office/drawing/2010/main" val="0"/>
              </a:ext>
            </a:extLst>
          </a:blip>
          <a:srcRect t="69474" b="-1"/>
          <a:stretch/>
        </p:blipFill>
        <p:spPr>
          <a:xfrm>
            <a:off x="1525694" y="1611413"/>
            <a:ext cx="1757366" cy="149050"/>
          </a:xfrm>
          <a:prstGeom prst="rect">
            <a:avLst/>
          </a:prstGeom>
        </p:spPr>
      </p:pic>
      <p:pic>
        <p:nvPicPr>
          <p:cNvPr id="21" name="Picture 20">
            <a:extLst>
              <a:ext uri="{FF2B5EF4-FFF2-40B4-BE49-F238E27FC236}">
                <a16:creationId xmlns:a16="http://schemas.microsoft.com/office/drawing/2014/main" id="{CAE6C1E9-B56C-49CC-9B74-2F3DE3F68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216" y="3478565"/>
            <a:ext cx="1274404" cy="153307"/>
          </a:xfrm>
          <a:prstGeom prst="rect">
            <a:avLst/>
          </a:prstGeom>
        </p:spPr>
      </p:pic>
      <p:sp>
        <p:nvSpPr>
          <p:cNvPr id="4" name="TextBox 3">
            <a:extLst>
              <a:ext uri="{FF2B5EF4-FFF2-40B4-BE49-F238E27FC236}">
                <a16:creationId xmlns:a16="http://schemas.microsoft.com/office/drawing/2014/main" id="{57F9403B-8678-49D9-A1FB-23C501AD9090}"/>
              </a:ext>
            </a:extLst>
          </p:cNvPr>
          <p:cNvSpPr txBox="1"/>
          <p:nvPr/>
        </p:nvSpPr>
        <p:spPr>
          <a:xfrm>
            <a:off x="1413369" y="6434042"/>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Overview</a:t>
            </a:r>
          </a:p>
        </p:txBody>
      </p:sp>
      <p:pic>
        <p:nvPicPr>
          <p:cNvPr id="7" name="Picture 6" descr="A picture containing text&#10;&#10;Description automatically generated">
            <a:extLst>
              <a:ext uri="{FF2B5EF4-FFF2-40B4-BE49-F238E27FC236}">
                <a16:creationId xmlns:a16="http://schemas.microsoft.com/office/drawing/2014/main" id="{14EA8BBA-B795-4A35-4D85-E09F5A9BCA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597" y="6369258"/>
            <a:ext cx="1041799" cy="414670"/>
          </a:xfrm>
          <a:prstGeom prst="rect">
            <a:avLst/>
          </a:prstGeom>
        </p:spPr>
      </p:pic>
    </p:spTree>
    <p:extLst>
      <p:ext uri="{BB962C8B-B14F-4D97-AF65-F5344CB8AC3E}">
        <p14:creationId xmlns:p14="http://schemas.microsoft.com/office/powerpoint/2010/main" val="4206038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7B61-D0D5-4F4E-9B3A-30383ADC4441}"/>
              </a:ext>
            </a:extLst>
          </p:cNvPr>
          <p:cNvSpPr>
            <a:spLocks noGrp="1"/>
          </p:cNvSpPr>
          <p:nvPr>
            <p:ph type="title"/>
          </p:nvPr>
        </p:nvSpPr>
        <p:spPr>
          <a:xfrm>
            <a:off x="1460352" y="1046298"/>
            <a:ext cx="5548998" cy="596826"/>
          </a:xfrm>
        </p:spPr>
        <p:txBody>
          <a:bodyPr>
            <a:normAutofit/>
          </a:bodyPr>
          <a:lstStyle/>
          <a:p>
            <a:r>
              <a:rPr lang="en-US" sz="3600" b="1">
                <a:solidFill>
                  <a:srgbClr val="063163"/>
                </a:solidFill>
                <a:latin typeface="Open Sans" panose="020B0606030504020204" pitchFamily="34" charset="0"/>
                <a:ea typeface="Open Sans" panose="020B0606030504020204" pitchFamily="34" charset="0"/>
                <a:cs typeface="Open Sans" panose="020B0606030504020204" pitchFamily="34" charset="0"/>
              </a:rPr>
              <a:t>Commercial Diplomacy</a:t>
            </a:r>
            <a:endParaRPr lang="en-US" sz="4800" b="1">
              <a:solidFill>
                <a:srgbClr val="0631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379943C-9D0E-44FF-B9C8-5D48E64DB880}"/>
              </a:ext>
            </a:extLst>
          </p:cNvPr>
          <p:cNvSpPr/>
          <p:nvPr/>
        </p:nvSpPr>
        <p:spPr>
          <a:xfrm>
            <a:off x="711104" y="3522105"/>
            <a:ext cx="3070790"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Report a Trade Barrier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File a complaint with the International Trade Administration’s Trade Agreements Negotiations and Compliance Ofﬁce. This ofﬁce works with U.S. businesses to help ensure that foreign governments adhere to and do not impose trade barriers inconsistent with their trade agreement obligations. </a:t>
            </a:r>
          </a:p>
        </p:txBody>
      </p:sp>
      <p:sp>
        <p:nvSpPr>
          <p:cNvPr id="10" name="Rectangle 9">
            <a:extLst>
              <a:ext uri="{FF2B5EF4-FFF2-40B4-BE49-F238E27FC236}">
                <a16:creationId xmlns:a16="http://schemas.microsoft.com/office/drawing/2014/main" id="{C305BBBC-22E9-4542-871C-B55ADD180845}"/>
              </a:ext>
            </a:extLst>
          </p:cNvPr>
          <p:cNvSpPr/>
          <p:nvPr/>
        </p:nvSpPr>
        <p:spPr>
          <a:xfrm>
            <a:off x="4065255" y="3522105"/>
            <a:ext cx="3066016" cy="11541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Trade Dispute Resolution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We can provide information to help you resolve common trade disputes like customs issues.  In some instances, we may be able to make inquiries directly with the foreign government. </a:t>
            </a:r>
          </a:p>
        </p:txBody>
      </p:sp>
      <p:sp>
        <p:nvSpPr>
          <p:cNvPr id="13" name="Rectangle 12">
            <a:extLst>
              <a:ext uri="{FF2B5EF4-FFF2-40B4-BE49-F238E27FC236}">
                <a16:creationId xmlns:a16="http://schemas.microsoft.com/office/drawing/2014/main" id="{CC823B25-482E-4C90-A542-ED61FB1211F1}"/>
              </a:ext>
            </a:extLst>
          </p:cNvPr>
          <p:cNvSpPr/>
          <p:nvPr/>
        </p:nvSpPr>
        <p:spPr>
          <a:xfrm>
            <a:off x="711104" y="1832574"/>
            <a:ext cx="6420167" cy="13542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Advocacy Center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The Advocacy Center coordinates U.S. Government Advocacy efforts for U.S. exporters competing on foreign projects or procurement opportunities that involve foreign government decision-makers, including foreign government-owned corporations.  U.S. Government Advocacy assistance helps level the playing ﬁeld on behalf of U.S. exporters and workers competing for international contracts against foreign firms and to promote the growth of exports of U.S. goods and services around the world. </a:t>
            </a:r>
          </a:p>
        </p:txBody>
      </p:sp>
      <p:pic>
        <p:nvPicPr>
          <p:cNvPr id="12" name="Picture 11">
            <a:extLst>
              <a:ext uri="{FF2B5EF4-FFF2-40B4-BE49-F238E27FC236}">
                <a16:creationId xmlns:a16="http://schemas.microsoft.com/office/drawing/2014/main" id="{487685D0-AA7D-484C-8F38-F875B04448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31" t="7326" b="22943"/>
          <a:stretch/>
        </p:blipFill>
        <p:spPr>
          <a:xfrm>
            <a:off x="760923" y="962083"/>
            <a:ext cx="699429" cy="789290"/>
          </a:xfrm>
          <a:prstGeom prst="rect">
            <a:avLst/>
          </a:prstGeom>
        </p:spPr>
      </p:pic>
      <p:pic>
        <p:nvPicPr>
          <p:cNvPr id="4" name="Picture 3" descr="A picture containing person, indoor&#10;&#10;Description automatically generated">
            <a:extLst>
              <a:ext uri="{FF2B5EF4-FFF2-40B4-BE49-F238E27FC236}">
                <a16:creationId xmlns:a16="http://schemas.microsoft.com/office/drawing/2014/main" id="{44246ABC-4C16-41B9-BB41-3D195D76C1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5030" y="0"/>
            <a:ext cx="4576970" cy="6858000"/>
          </a:xfrm>
          <a:prstGeom prst="rect">
            <a:avLst/>
          </a:prstGeom>
        </p:spPr>
      </p:pic>
      <p:sp>
        <p:nvSpPr>
          <p:cNvPr id="11" name="Rectangle 10">
            <a:extLst>
              <a:ext uri="{FF2B5EF4-FFF2-40B4-BE49-F238E27FC236}">
                <a16:creationId xmlns:a16="http://schemas.microsoft.com/office/drawing/2014/main" id="{0F0D0F88-77C1-492D-B814-293FA60AA849}"/>
              </a:ext>
            </a:extLst>
          </p:cNvPr>
          <p:cNvSpPr/>
          <p:nvPr/>
        </p:nvSpPr>
        <p:spPr>
          <a:xfrm>
            <a:off x="0" y="6271583"/>
            <a:ext cx="12192000"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EC7DDA8-34B4-4019-9830-74673807BCFE}"/>
              </a:ext>
            </a:extLst>
          </p:cNvPr>
          <p:cNvSpPr txBox="1"/>
          <p:nvPr/>
        </p:nvSpPr>
        <p:spPr>
          <a:xfrm>
            <a:off x="8907089"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export-solutions</a:t>
            </a:r>
          </a:p>
        </p:txBody>
      </p:sp>
      <p:sp>
        <p:nvSpPr>
          <p:cNvPr id="3" name="TextBox 2">
            <a:extLst>
              <a:ext uri="{FF2B5EF4-FFF2-40B4-BE49-F238E27FC236}">
                <a16:creationId xmlns:a16="http://schemas.microsoft.com/office/drawing/2014/main" id="{B5174E53-3A2F-92A4-122E-45230751487D}"/>
              </a:ext>
            </a:extLst>
          </p:cNvPr>
          <p:cNvSpPr txBox="1"/>
          <p:nvPr/>
        </p:nvSpPr>
        <p:spPr>
          <a:xfrm>
            <a:off x="1413369" y="6434042"/>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Overview</a:t>
            </a:r>
          </a:p>
        </p:txBody>
      </p:sp>
      <p:pic>
        <p:nvPicPr>
          <p:cNvPr id="5" name="Picture 4" descr="A picture containing text&#10;&#10;Description automatically generated">
            <a:extLst>
              <a:ext uri="{FF2B5EF4-FFF2-40B4-BE49-F238E27FC236}">
                <a16:creationId xmlns:a16="http://schemas.microsoft.com/office/drawing/2014/main" id="{95FFD68E-1A74-FB9B-4378-0550C9AF6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597" y="6356006"/>
            <a:ext cx="1041799" cy="414670"/>
          </a:xfrm>
          <a:prstGeom prst="rect">
            <a:avLst/>
          </a:prstGeom>
        </p:spPr>
      </p:pic>
    </p:spTree>
    <p:extLst>
      <p:ext uri="{BB962C8B-B14F-4D97-AF65-F5344CB8AC3E}">
        <p14:creationId xmlns:p14="http://schemas.microsoft.com/office/powerpoint/2010/main" val="1989033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7B61-D0D5-4F4E-9B3A-30383ADC4441}"/>
              </a:ext>
            </a:extLst>
          </p:cNvPr>
          <p:cNvSpPr>
            <a:spLocks noGrp="1"/>
          </p:cNvSpPr>
          <p:nvPr>
            <p:ph type="title"/>
          </p:nvPr>
        </p:nvSpPr>
        <p:spPr>
          <a:xfrm>
            <a:off x="4972227" y="368873"/>
            <a:ext cx="6941128" cy="708666"/>
          </a:xfrm>
        </p:spPr>
        <p:txBody>
          <a:bodyPr>
            <a:normAutofit fontScale="90000"/>
          </a:bodyPr>
          <a:lstStyle/>
          <a:p>
            <a:r>
              <a:rPr lang="en-US" sz="3200">
                <a:solidFill>
                  <a:srgbClr val="063163"/>
                </a:solidFill>
                <a:latin typeface="Open Sans" panose="020B0606030504020204" pitchFamily="34" charset="0"/>
                <a:ea typeface="Open Sans" panose="020B0606030504020204" pitchFamily="34" charset="0"/>
                <a:cs typeface="Open Sans" panose="020B0606030504020204" pitchFamily="34" charset="0"/>
              </a:rPr>
              <a:t>The world is open for your business.</a:t>
            </a:r>
            <a:endParaRPr lang="en-US" sz="3200" b="1">
              <a:solidFill>
                <a:srgbClr val="0631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9EBC96C4-BF12-4EF3-9F5E-3A4047501747}"/>
              </a:ext>
            </a:extLst>
          </p:cNvPr>
          <p:cNvSpPr/>
          <p:nvPr/>
        </p:nvSpPr>
        <p:spPr>
          <a:xfrm>
            <a:off x="4987636" y="1045236"/>
            <a:ext cx="670591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Our global network of experienced trade professionals is located throughout the United States and in U.S. Embassies and Consulates worldwide. Whether you’re looking to make your ﬁrst export sale or expand to additional markets, we offer the expertise you need to connect with opportunities and increase your bottom line.</a:t>
            </a:r>
          </a:p>
        </p:txBody>
      </p:sp>
      <p:sp>
        <p:nvSpPr>
          <p:cNvPr id="3" name="Rectangle 2">
            <a:extLst>
              <a:ext uri="{FF2B5EF4-FFF2-40B4-BE49-F238E27FC236}">
                <a16:creationId xmlns:a16="http://schemas.microsoft.com/office/drawing/2014/main" id="{72F633C3-55B3-4499-BD36-09A14ECB12D4}"/>
              </a:ext>
            </a:extLst>
          </p:cNvPr>
          <p:cNvSpPr/>
          <p:nvPr/>
        </p:nvSpPr>
        <p:spPr>
          <a:xfrm>
            <a:off x="4987636" y="2066824"/>
            <a:ext cx="646791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9FD3"/>
                </a:solidFill>
                <a:effectLst/>
                <a:uLnTx/>
                <a:uFillTx/>
                <a:latin typeface="Open Sans" panose="020B0606030504020204" pitchFamily="34" charset="0"/>
                <a:ea typeface="Open Sans" panose="020B0606030504020204" pitchFamily="34" charset="0"/>
                <a:cs typeface="Open Sans" panose="020B0606030504020204" pitchFamily="34" charset="0"/>
              </a:rPr>
              <a:t>Our Services</a:t>
            </a:r>
          </a:p>
        </p:txBody>
      </p:sp>
      <p:pic>
        <p:nvPicPr>
          <p:cNvPr id="5" name="Picture 4">
            <a:extLst>
              <a:ext uri="{FF2B5EF4-FFF2-40B4-BE49-F238E27FC236}">
                <a16:creationId xmlns:a16="http://schemas.microsoft.com/office/drawing/2014/main" id="{5C2C107D-2C43-4AF1-8A8F-DBBF2728E6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72227" y="2433508"/>
            <a:ext cx="562381" cy="540377"/>
          </a:xfrm>
          <a:prstGeom prst="rect">
            <a:avLst/>
          </a:prstGeom>
        </p:spPr>
      </p:pic>
      <p:pic>
        <p:nvPicPr>
          <p:cNvPr id="6" name="Picture 5">
            <a:extLst>
              <a:ext uri="{FF2B5EF4-FFF2-40B4-BE49-F238E27FC236}">
                <a16:creationId xmlns:a16="http://schemas.microsoft.com/office/drawing/2014/main" id="{548C2D50-6EE5-4AF7-AB6C-8CC18B6B08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022236" y="3389035"/>
            <a:ext cx="509237" cy="551563"/>
          </a:xfrm>
          <a:prstGeom prst="rect">
            <a:avLst/>
          </a:prstGeom>
        </p:spPr>
      </p:pic>
      <p:pic>
        <p:nvPicPr>
          <p:cNvPr id="7" name="Picture 6">
            <a:extLst>
              <a:ext uri="{FF2B5EF4-FFF2-40B4-BE49-F238E27FC236}">
                <a16:creationId xmlns:a16="http://schemas.microsoft.com/office/drawing/2014/main" id="{F7ADF43E-D8F7-45A3-9BED-5AE286C842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14091" y="4253097"/>
            <a:ext cx="535844" cy="536400"/>
          </a:xfrm>
          <a:prstGeom prst="rect">
            <a:avLst/>
          </a:prstGeom>
        </p:spPr>
      </p:pic>
      <p:pic>
        <p:nvPicPr>
          <p:cNvPr id="8" name="Picture 7">
            <a:extLst>
              <a:ext uri="{FF2B5EF4-FFF2-40B4-BE49-F238E27FC236}">
                <a16:creationId xmlns:a16="http://schemas.microsoft.com/office/drawing/2014/main" id="{37525BA8-9813-4B01-8720-FE712AD1537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31" t="7326" b="22943"/>
          <a:stretch/>
        </p:blipFill>
        <p:spPr>
          <a:xfrm>
            <a:off x="5093230" y="5208867"/>
            <a:ext cx="456705" cy="515382"/>
          </a:xfrm>
          <a:prstGeom prst="rect">
            <a:avLst/>
          </a:prstGeom>
        </p:spPr>
      </p:pic>
      <p:sp>
        <p:nvSpPr>
          <p:cNvPr id="9" name="Rectangle 8">
            <a:extLst>
              <a:ext uri="{FF2B5EF4-FFF2-40B4-BE49-F238E27FC236}">
                <a16:creationId xmlns:a16="http://schemas.microsoft.com/office/drawing/2014/main" id="{D761F689-DEAE-437C-8626-C57A852D5D3A}"/>
              </a:ext>
            </a:extLst>
          </p:cNvPr>
          <p:cNvSpPr/>
          <p:nvPr/>
        </p:nvSpPr>
        <p:spPr>
          <a:xfrm>
            <a:off x="5476234" y="2489769"/>
            <a:ext cx="6622787"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Export Counseling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Learn about the export process and develop eﬀective market entry and sales strategies.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Find out about export documentation requirements and import regulations of foreign  markets.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Learn about U.S. government export controls, compliance and trade ﬁnancing options.</a:t>
            </a:r>
          </a:p>
        </p:txBody>
      </p:sp>
      <p:sp>
        <p:nvSpPr>
          <p:cNvPr id="11" name="Rectangle 10">
            <a:extLst>
              <a:ext uri="{FF2B5EF4-FFF2-40B4-BE49-F238E27FC236}">
                <a16:creationId xmlns:a16="http://schemas.microsoft.com/office/drawing/2014/main" id="{B58874FC-696C-479A-A063-042E7623923D}"/>
              </a:ext>
            </a:extLst>
          </p:cNvPr>
          <p:cNvSpPr/>
          <p:nvPr/>
        </p:nvSpPr>
        <p:spPr>
          <a:xfrm>
            <a:off x="5531473" y="3437302"/>
            <a:ext cx="6132031" cy="8463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Market Intelligence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Analyze market potential and foreign competitors.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Obtain useful information on best prospects, ﬁnancing, laws, and cultural issues.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Conduct background checks on potential buyers and distributors.</a:t>
            </a:r>
          </a:p>
        </p:txBody>
      </p:sp>
      <p:sp>
        <p:nvSpPr>
          <p:cNvPr id="12" name="Rectangle 11">
            <a:extLst>
              <a:ext uri="{FF2B5EF4-FFF2-40B4-BE49-F238E27FC236}">
                <a16:creationId xmlns:a16="http://schemas.microsoft.com/office/drawing/2014/main" id="{16A8D88F-A4F0-4352-B3D6-F44163B98263}"/>
              </a:ext>
            </a:extLst>
          </p:cNvPr>
          <p:cNvSpPr/>
          <p:nvPr/>
        </p:nvSpPr>
        <p:spPr>
          <a:xfrm>
            <a:off x="5531473" y="4335150"/>
            <a:ext cx="6380374" cy="8463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Business Matchmaking</a:t>
            </a:r>
            <a:endParaRPr kumimoji="0" lang="en-US" sz="18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Connect with pre-screened potential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Promote your product or service to prospective buyers at trade events worldwide.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Meet with international industry and government decision makers in your target markets.</a:t>
            </a:r>
          </a:p>
        </p:txBody>
      </p:sp>
      <p:sp>
        <p:nvSpPr>
          <p:cNvPr id="13" name="Rectangle 12">
            <a:extLst>
              <a:ext uri="{FF2B5EF4-FFF2-40B4-BE49-F238E27FC236}">
                <a16:creationId xmlns:a16="http://schemas.microsoft.com/office/drawing/2014/main" id="{AB2CF388-1FDE-4FD1-BFD6-A2F554C9B0CA}"/>
              </a:ext>
            </a:extLst>
          </p:cNvPr>
          <p:cNvSpPr/>
          <p:nvPr/>
        </p:nvSpPr>
        <p:spPr>
          <a:xfrm>
            <a:off x="5582280" y="5267295"/>
            <a:ext cx="6081224" cy="8463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Commercial Diplomacy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Address  trade obstacles to successfully enter international markets.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Beneﬁt from coordinated U.S. government engagement with foreign governments to protect U.S. business interests.</a:t>
            </a:r>
          </a:p>
        </p:txBody>
      </p:sp>
      <p:sp>
        <p:nvSpPr>
          <p:cNvPr id="15" name="Rectangle 14">
            <a:extLst>
              <a:ext uri="{FF2B5EF4-FFF2-40B4-BE49-F238E27FC236}">
                <a16:creationId xmlns:a16="http://schemas.microsoft.com/office/drawing/2014/main" id="{E031427D-0D21-489F-950B-D8F40770C334}"/>
              </a:ext>
            </a:extLst>
          </p:cNvPr>
          <p:cNvSpPr/>
          <p:nvPr/>
        </p:nvSpPr>
        <p:spPr>
          <a:xfrm>
            <a:off x="0" y="0"/>
            <a:ext cx="4743974" cy="6858000"/>
          </a:xfrm>
          <a:prstGeom prst="rect">
            <a:avLst/>
          </a:prstGeom>
          <a:solidFill>
            <a:srgbClr val="F5F3F2"/>
          </a:solidFill>
          <a:ln>
            <a:solidFill>
              <a:srgbClr val="F5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09A1C91-12B1-409E-8195-1593347EB693}"/>
              </a:ext>
            </a:extLst>
          </p:cNvPr>
          <p:cNvSpPr/>
          <p:nvPr/>
        </p:nvSpPr>
        <p:spPr>
          <a:xfrm>
            <a:off x="650968" y="524190"/>
            <a:ext cx="33529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rPr>
              <a:t>Let our global network work for you.</a:t>
            </a:r>
            <a:endParaRPr kumimoji="0" lang="en-US" sz="2000" b="0" i="0" u="none" strike="noStrike" kern="1200" cap="none" spc="0" normalizeH="0" baseline="0" noProof="0">
              <a:ln>
                <a:noFill/>
              </a:ln>
              <a:solidFill>
                <a:srgbClr val="06316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C81AF420-4B34-45F1-8638-A59B8C7289FB}"/>
              </a:ext>
            </a:extLst>
          </p:cNvPr>
          <p:cNvSpPr/>
          <p:nvPr/>
        </p:nvSpPr>
        <p:spPr>
          <a:xfrm>
            <a:off x="625496" y="1367203"/>
            <a:ext cx="3955217"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79FD3"/>
                </a:solidFill>
                <a:effectLst/>
                <a:uLnTx/>
                <a:uFillTx/>
                <a:latin typeface="Open Sans" panose="020B0606030504020204" pitchFamily="34" charset="0"/>
                <a:ea typeface="Open Sans" panose="020B0606030504020204" pitchFamily="34" charset="0"/>
                <a:cs typeface="Open Sans" panose="020B0606030504020204" pitchFamily="34" charset="0"/>
              </a:rPr>
              <a:t>Worldwide Recognition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As the U.S. government, we can open doors in markets around the world.</a:t>
            </a:r>
          </a:p>
        </p:txBody>
      </p:sp>
      <p:sp>
        <p:nvSpPr>
          <p:cNvPr id="19" name="Rectangle 18">
            <a:extLst>
              <a:ext uri="{FF2B5EF4-FFF2-40B4-BE49-F238E27FC236}">
                <a16:creationId xmlns:a16="http://schemas.microsoft.com/office/drawing/2014/main" id="{BF672997-7AFD-4899-B94A-5D038CDF6D96}"/>
              </a:ext>
            </a:extLst>
          </p:cNvPr>
          <p:cNvSpPr/>
          <p:nvPr/>
        </p:nvSpPr>
        <p:spPr>
          <a:xfrm>
            <a:off x="625495" y="2206344"/>
            <a:ext cx="395521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79FD3"/>
                </a:solidFill>
                <a:effectLst/>
                <a:uLnTx/>
                <a:uFillTx/>
                <a:latin typeface="Open Sans" panose="020B0606030504020204" pitchFamily="34" charset="0"/>
                <a:ea typeface="Open Sans" panose="020B0606030504020204" pitchFamily="34" charset="0"/>
                <a:cs typeface="Open Sans" panose="020B0606030504020204" pitchFamily="34" charset="0"/>
              </a:rPr>
              <a:t>Global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Our global network with trade experts in more than 76 markets can provide you with on-the-ground knowledge and connections.</a:t>
            </a:r>
          </a:p>
        </p:txBody>
      </p:sp>
      <p:sp>
        <p:nvSpPr>
          <p:cNvPr id="20" name="Rectangle 19">
            <a:extLst>
              <a:ext uri="{FF2B5EF4-FFF2-40B4-BE49-F238E27FC236}">
                <a16:creationId xmlns:a16="http://schemas.microsoft.com/office/drawing/2014/main" id="{D881BDB4-3926-41A9-BDD1-394BE18A3657}"/>
              </a:ext>
            </a:extLst>
          </p:cNvPr>
          <p:cNvSpPr/>
          <p:nvPr/>
        </p:nvSpPr>
        <p:spPr>
          <a:xfrm>
            <a:off x="625494" y="3259691"/>
            <a:ext cx="3955217"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79FD3"/>
                </a:solidFill>
                <a:effectLst/>
                <a:uLnTx/>
                <a:uFillTx/>
                <a:latin typeface="Open Sans" panose="020B0606030504020204" pitchFamily="34" charset="0"/>
                <a:ea typeface="Open Sans" panose="020B0606030504020204" pitchFamily="34" charset="0"/>
                <a:cs typeface="Open Sans" panose="020B0606030504020204" pitchFamily="34" charset="0"/>
              </a:rPr>
              <a:t>Results Driven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6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Our expert, in-person counseling is designed to help you succeed in global markets.</a:t>
            </a:r>
          </a:p>
        </p:txBody>
      </p:sp>
      <p:cxnSp>
        <p:nvCxnSpPr>
          <p:cNvPr id="21" name="Straight Connector 20">
            <a:extLst>
              <a:ext uri="{FF2B5EF4-FFF2-40B4-BE49-F238E27FC236}">
                <a16:creationId xmlns:a16="http://schemas.microsoft.com/office/drawing/2014/main" id="{7D202207-AA17-43B3-972D-CCA602A832D1}"/>
              </a:ext>
            </a:extLst>
          </p:cNvPr>
          <p:cNvCxnSpPr>
            <a:cxnSpLocks/>
          </p:cNvCxnSpPr>
          <p:nvPr/>
        </p:nvCxnSpPr>
        <p:spPr>
          <a:xfrm>
            <a:off x="748146" y="1218719"/>
            <a:ext cx="714894"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E3AB79B-F115-4F74-891C-C1E3F17B52FC}"/>
              </a:ext>
            </a:extLst>
          </p:cNvPr>
          <p:cNvSpPr/>
          <p:nvPr/>
        </p:nvSpPr>
        <p:spPr>
          <a:xfrm>
            <a:off x="0" y="6271583"/>
            <a:ext cx="12192000" cy="586417"/>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96D5C91-FFEB-464B-9A8B-4389836A5ABC}"/>
              </a:ext>
            </a:extLst>
          </p:cNvPr>
          <p:cNvSpPr txBox="1"/>
          <p:nvPr/>
        </p:nvSpPr>
        <p:spPr>
          <a:xfrm>
            <a:off x="224597" y="6433986"/>
            <a:ext cx="390821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U.S. COMMERCIAL SERVICE </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Overview</a:t>
            </a:r>
          </a:p>
        </p:txBody>
      </p:sp>
      <p:sp>
        <p:nvSpPr>
          <p:cNvPr id="24" name="TextBox 23">
            <a:extLst>
              <a:ext uri="{FF2B5EF4-FFF2-40B4-BE49-F238E27FC236}">
                <a16:creationId xmlns:a16="http://schemas.microsoft.com/office/drawing/2014/main" id="{D49696F0-4A00-4DA3-810A-37B2A7F30FC1}"/>
              </a:ext>
            </a:extLst>
          </p:cNvPr>
          <p:cNvSpPr txBox="1"/>
          <p:nvPr/>
        </p:nvSpPr>
        <p:spPr>
          <a:xfrm>
            <a:off x="8907089" y="6433986"/>
            <a:ext cx="3060314"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64C5E2"/>
                </a:solidFill>
                <a:effectLst/>
                <a:uLnTx/>
                <a:uFillTx/>
                <a:latin typeface="Open Sans" panose="020B0606030504020204" pitchFamily="34" charset="0"/>
                <a:ea typeface="Open Sans" panose="020B0606030504020204" pitchFamily="34" charset="0"/>
                <a:cs typeface="Open Sans" panose="020B0606030504020204" pitchFamily="34" charset="0"/>
              </a:rPr>
              <a:t>trade.gov/</a:t>
            </a:r>
            <a:r>
              <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export-solutions</a:t>
            </a:r>
          </a:p>
        </p:txBody>
      </p:sp>
      <p:pic>
        <p:nvPicPr>
          <p:cNvPr id="26" name="Picture 25">
            <a:extLst>
              <a:ext uri="{FF2B5EF4-FFF2-40B4-BE49-F238E27FC236}">
                <a16:creationId xmlns:a16="http://schemas.microsoft.com/office/drawing/2014/main" id="{917F6D44-38CE-42D0-B06B-367846D6E190}"/>
              </a:ext>
            </a:extLst>
          </p:cNvPr>
          <p:cNvPicPr>
            <a:picLocks noChangeAspect="1"/>
          </p:cNvPicPr>
          <p:nvPr/>
        </p:nvPicPr>
        <p:blipFill>
          <a:blip r:embed="rId7"/>
          <a:stretch>
            <a:fillRect/>
          </a:stretch>
        </p:blipFill>
        <p:spPr>
          <a:xfrm>
            <a:off x="1072106" y="4138760"/>
            <a:ext cx="2592268" cy="1833654"/>
          </a:xfrm>
          <a:prstGeom prst="rect">
            <a:avLst/>
          </a:prstGeom>
        </p:spPr>
      </p:pic>
      <p:sp>
        <p:nvSpPr>
          <p:cNvPr id="25" name="TextBox 24">
            <a:extLst>
              <a:ext uri="{FF2B5EF4-FFF2-40B4-BE49-F238E27FC236}">
                <a16:creationId xmlns:a16="http://schemas.microsoft.com/office/drawing/2014/main" id="{17FB0F1E-E948-8695-E677-F5E8F9BC1094}"/>
              </a:ext>
            </a:extLst>
          </p:cNvPr>
          <p:cNvSpPr txBox="1"/>
          <p:nvPr/>
        </p:nvSpPr>
        <p:spPr>
          <a:xfrm>
            <a:off x="356487" y="170995"/>
            <a:ext cx="49553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10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336EB6-3E45-4727-BC23-FE0110E7B531}"/>
              </a:ext>
            </a:extLst>
          </p:cNvPr>
          <p:cNvSpPr/>
          <p:nvPr/>
        </p:nvSpPr>
        <p:spPr>
          <a:xfrm>
            <a:off x="0" y="0"/>
            <a:ext cx="12192000" cy="6858000"/>
          </a:xfrm>
          <a:prstGeom prst="rect">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2008FC5-8A48-48C9-B99A-4B37529203FB}"/>
              </a:ext>
            </a:extLst>
          </p:cNvPr>
          <p:cNvSpPr txBox="1">
            <a:spLocks/>
          </p:cNvSpPr>
          <p:nvPr/>
        </p:nvSpPr>
        <p:spPr>
          <a:xfrm>
            <a:off x="611890" y="2609625"/>
            <a:ext cx="9335558" cy="1099691"/>
          </a:xfrm>
          <a:prstGeom prst="rect">
            <a:avLst/>
          </a:prstGeom>
        </p:spPr>
        <p:txBody>
          <a:bodyPr vert="horz" lIns="109728" tIns="54864" rIns="109728" bIns="54864"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Exports Matter</a:t>
            </a:r>
          </a:p>
        </p:txBody>
      </p:sp>
      <p:cxnSp>
        <p:nvCxnSpPr>
          <p:cNvPr id="3" name="Straight Connector 2">
            <a:extLst>
              <a:ext uri="{FF2B5EF4-FFF2-40B4-BE49-F238E27FC236}">
                <a16:creationId xmlns:a16="http://schemas.microsoft.com/office/drawing/2014/main" id="{73E6DE7D-834A-40D2-9BF4-9156C86821CB}"/>
              </a:ext>
            </a:extLst>
          </p:cNvPr>
          <p:cNvCxnSpPr>
            <a:cxnSpLocks/>
          </p:cNvCxnSpPr>
          <p:nvPr/>
        </p:nvCxnSpPr>
        <p:spPr>
          <a:xfrm>
            <a:off x="792795" y="3804305"/>
            <a:ext cx="1835258" cy="0"/>
          </a:xfrm>
          <a:prstGeom prst="line">
            <a:avLst/>
          </a:prstGeom>
          <a:ln w="57150">
            <a:solidFill>
              <a:srgbClr val="E2231A"/>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132B56D-B79D-4636-8C41-D25B6D09137A}"/>
              </a:ext>
            </a:extLst>
          </p:cNvPr>
          <p:cNvSpPr/>
          <p:nvPr/>
        </p:nvSpPr>
        <p:spPr>
          <a:xfrm>
            <a:off x="683693" y="3899295"/>
            <a:ext cx="8033586" cy="591124"/>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More than </a:t>
            </a: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70% </a:t>
            </a: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of the world's purchasing power is </a:t>
            </a: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outside</a:t>
            </a: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of the United States.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Competitors are </a:t>
            </a: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increasing</a:t>
            </a: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their global market share while the U.S. is underperforming.</a:t>
            </a:r>
          </a:p>
        </p:txBody>
      </p:sp>
    </p:spTree>
    <p:extLst>
      <p:ext uri="{BB962C8B-B14F-4D97-AF65-F5344CB8AC3E}">
        <p14:creationId xmlns:p14="http://schemas.microsoft.com/office/powerpoint/2010/main" val="368604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S Colors">
      <a:dk1>
        <a:srgbClr val="939597"/>
      </a:dk1>
      <a:lt1>
        <a:srgbClr val="FFFFFF"/>
      </a:lt1>
      <a:dk2>
        <a:srgbClr val="063163"/>
      </a:dk2>
      <a:lt2>
        <a:srgbClr val="FFFFFF"/>
      </a:lt2>
      <a:accent1>
        <a:srgbClr val="379FD3"/>
      </a:accent1>
      <a:accent2>
        <a:srgbClr val="E2231A"/>
      </a:accent2>
      <a:accent3>
        <a:srgbClr val="64C5E2"/>
      </a:accent3>
      <a:accent4>
        <a:srgbClr val="E6E6E6"/>
      </a:accent4>
      <a:accent5>
        <a:srgbClr val="FFFFF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FFC962BD627F4EA76B28DDC6E46AD9" ma:contentTypeVersion="18" ma:contentTypeDescription="Create a new document." ma:contentTypeScope="" ma:versionID="1b3349cfe4e30f2f0ed150aa6a98c9e0">
  <xsd:schema xmlns:xsd="http://www.w3.org/2001/XMLSchema" xmlns:xs="http://www.w3.org/2001/XMLSchema" xmlns:p="http://schemas.microsoft.com/office/2006/metadata/properties" xmlns:ns2="03dfb928-5554-4a87-8e9a-edea6c8e3105" xmlns:ns3="d876ab5d-c363-4cb9-b177-8b68990486e8" targetNamespace="http://schemas.microsoft.com/office/2006/metadata/properties" ma:root="true" ma:fieldsID="ae046be87a6e9bc3ae4b93cf525dea45" ns2:_="" ns3:_="">
    <xsd:import namespace="03dfb928-5554-4a87-8e9a-edea6c8e3105"/>
    <xsd:import namespace="d876ab5d-c363-4cb9-b177-8b68990486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fb928-5554-4a87-8e9a-edea6c8e3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0b9d03e-f63d-43c7-9a43-349d0cf1a4d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76ab5d-c363-4cb9-b177-8b68990486e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d38cad6-e624-4609-8f59-2c75c4e321dd}" ma:internalName="TaxCatchAll" ma:showField="CatchAllData" ma:web="d876ab5d-c363-4cb9-b177-8b68990486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76ab5d-c363-4cb9-b177-8b68990486e8" xsi:nil="true"/>
    <lcf76f155ced4ddcb4097134ff3c332f xmlns="03dfb928-5554-4a87-8e9a-edea6c8e310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0A6F018-6B0E-46C7-8176-D03A75EDAC92}">
  <ds:schemaRefs>
    <ds:schemaRef ds:uri="http://schemas.microsoft.com/sharepoint/v3/contenttype/forms"/>
  </ds:schemaRefs>
</ds:datastoreItem>
</file>

<file path=customXml/itemProps2.xml><?xml version="1.0" encoding="utf-8"?>
<ds:datastoreItem xmlns:ds="http://schemas.openxmlformats.org/officeDocument/2006/customXml" ds:itemID="{CDDF1FD6-70C8-4C58-BBB4-118A4A1DD7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dfb928-5554-4a87-8e9a-edea6c8e3105"/>
    <ds:schemaRef ds:uri="d876ab5d-c363-4cb9-b177-8b68990486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35BB57-53DD-4742-B343-1E70DF98D6D8}">
  <ds:schemaRefs>
    <ds:schemaRef ds:uri="http://schemas.microsoft.com/office/2006/documentManagement/types"/>
    <ds:schemaRef ds:uri="d876ab5d-c363-4cb9-b177-8b68990486e8"/>
    <ds:schemaRef ds:uri="http://schemas.microsoft.com/office/2006/metadata/properties"/>
    <ds:schemaRef ds:uri="http://purl.org/dc/terms/"/>
    <ds:schemaRef ds:uri="http://purl.org/dc/dcmitype/"/>
    <ds:schemaRef ds:uri="http://www.w3.org/XML/1998/namespace"/>
    <ds:schemaRef ds:uri="http://purl.org/dc/elements/1.1/"/>
    <ds:schemaRef ds:uri="http://schemas.openxmlformats.org/package/2006/metadata/core-properties"/>
    <ds:schemaRef ds:uri="http://schemas.microsoft.com/office/infopath/2007/PartnerControls"/>
    <ds:schemaRef ds:uri="03dfb928-5554-4a87-8e9a-edea6c8e3105"/>
  </ds:schemaRefs>
</ds:datastoreItem>
</file>

<file path=docProps/app.xml><?xml version="1.0" encoding="utf-8"?>
<Properties xmlns="http://schemas.openxmlformats.org/officeDocument/2006/extended-properties" xmlns:vt="http://schemas.openxmlformats.org/officeDocument/2006/docPropsVTypes">
  <TotalTime>0</TotalTime>
  <Words>3069</Words>
  <Application>Microsoft Office PowerPoint</Application>
  <PresentationFormat>Widescreen</PresentationFormat>
  <Paragraphs>364</Paragraphs>
  <Slides>31</Slides>
  <Notes>16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31</vt:i4>
      </vt:variant>
    </vt:vector>
  </HeadingPairs>
  <TitlesOfParts>
    <vt:vector size="46" baseType="lpstr">
      <vt:lpstr>Aptos</vt:lpstr>
      <vt:lpstr>Aptos Display</vt:lpstr>
      <vt:lpstr>Arial</vt:lpstr>
      <vt:lpstr>Calibri</vt:lpstr>
      <vt:lpstr>Calibri Light</vt:lpstr>
      <vt:lpstr>Myriad Pro</vt:lpstr>
      <vt:lpstr>Myriad Pro Light</vt:lpstr>
      <vt:lpstr>Open Sans</vt:lpstr>
      <vt:lpstr>Raleway</vt:lpstr>
      <vt:lpstr>Times</vt:lpstr>
      <vt:lpstr>Times New Roman</vt:lpstr>
      <vt:lpstr>Trebuchet MS</vt:lpstr>
      <vt:lpstr>Office Theme</vt:lpstr>
      <vt:lpstr>1_Office Theme</vt:lpstr>
      <vt:lpstr>Office Theme</vt:lpstr>
      <vt:lpstr>PowerPoint Presentation</vt:lpstr>
      <vt:lpstr>Our Global Presence</vt:lpstr>
      <vt:lpstr>Export Counseling</vt:lpstr>
      <vt:lpstr>Market Intelligence</vt:lpstr>
      <vt:lpstr>Business Matchmaking</vt:lpstr>
      <vt:lpstr>Trade Events</vt:lpstr>
      <vt:lpstr>Commercial Diplomacy</vt:lpstr>
      <vt:lpstr>The world is open for your business.</vt:lpstr>
      <vt:lpstr>PowerPoint Presentation</vt:lpstr>
      <vt:lpstr>PowerPoint Presentation</vt:lpstr>
      <vt:lpstr>PowerPoint Presentation</vt:lpstr>
      <vt:lpstr>Appalachia is made up of 423 counties across 13 states and spans 206,000 square miles, from southern New York to northern Mississippi. The Region’s 26.3 million residents live in parts of Alabama, Georgia, Kentucky, Maryland, Mississippi, New York, North Carolina, Ohio, Pennsylvania, South Carolina, Tennessee, and Virginia, and all of West Virginia.  The Region also comprises three federally recognized and five state recognized Native American Tribal Communities, with Tribal entities in Appalachian Alabama, Georgia, Mississippi, New York, and North Carolina.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Internationalization 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Enybe Diaz (Federal)</dc:creator>
  <cp:lastModifiedBy>Allison Ulaky</cp:lastModifiedBy>
  <cp:revision>37</cp:revision>
  <dcterms:created xsi:type="dcterms:W3CDTF">2024-02-13T11:50:33Z</dcterms:created>
  <dcterms:modified xsi:type="dcterms:W3CDTF">2024-03-11T21:50:54Z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0x010100BFFFC962BD627F4EA76B28DDC6E46AD9</vt:lpwstr>
  </property>
  <property fmtid="{D5CDD505-2E9C-101B-9397-08002B2CF9AE}" pid="3" name="MediaServiceImageTags">
    <vt:lpwstr/>
  </property>
</Properties>
</file>