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2" r:id="rId2"/>
    <p:sldId id="270" r:id="rId3"/>
    <p:sldId id="271" r:id="rId4"/>
    <p:sldId id="272" r:id="rId5"/>
    <p:sldId id="289" r:id="rId6"/>
    <p:sldId id="290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6" r:id="rId17"/>
    <p:sldId id="288" r:id="rId18"/>
    <p:sldId id="282" r:id="rId19"/>
    <p:sldId id="283" r:id="rId20"/>
    <p:sldId id="284" r:id="rId21"/>
    <p:sldId id="285" r:id="rId22"/>
    <p:sldId id="291" r:id="rId23"/>
    <p:sldId id="29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E"/>
    <a:srgbClr val="2A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DE355-7CB8-44C6-80FE-C7348A65D480}" v="79" dt="2023-05-05T15:01:54.107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4" autoAdjust="0"/>
    <p:restoredTop sz="93529" autoAdjust="0"/>
  </p:normalViewPr>
  <p:slideViewPr>
    <p:cSldViewPr snapToGrid="0">
      <p:cViewPr>
        <p:scale>
          <a:sx n="101" d="100"/>
          <a:sy n="101" d="100"/>
        </p:scale>
        <p:origin x="68" y="3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3" d="100"/>
          <a:sy n="133" d="100"/>
        </p:scale>
        <p:origin x="2976" y="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Berson" userId="S::berson@wpcog.org::d6842e4c-22d8-4d58-bca2-a57ba4d6835e" providerId="AD" clId="Web-{FFCDE355-7CB8-44C6-80FE-C7348A65D480}"/>
    <pc:docChg chg="modSld">
      <pc:chgData name="Scott Berson" userId="S::berson@wpcog.org::d6842e4c-22d8-4d58-bca2-a57ba4d6835e" providerId="AD" clId="Web-{FFCDE355-7CB8-44C6-80FE-C7348A65D480}" dt="2023-05-05T15:01:54.107" v="78" actId="14100"/>
      <pc:docMkLst>
        <pc:docMk/>
      </pc:docMkLst>
      <pc:sldChg chg="addSp modSp">
        <pc:chgData name="Scott Berson" userId="S::berson@wpcog.org::d6842e4c-22d8-4d58-bca2-a57ba4d6835e" providerId="AD" clId="Web-{FFCDE355-7CB8-44C6-80FE-C7348A65D480}" dt="2023-05-05T15:01:54.107" v="78" actId="14100"/>
        <pc:sldMkLst>
          <pc:docMk/>
          <pc:sldMk cId="2059997530" sldId="272"/>
        </pc:sldMkLst>
        <pc:spChg chg="add mod">
          <ac:chgData name="Scott Berson" userId="S::berson@wpcog.org::d6842e4c-22d8-4d58-bca2-a57ba4d6835e" providerId="AD" clId="Web-{FFCDE355-7CB8-44C6-80FE-C7348A65D480}" dt="2023-05-05T15:01:54.107" v="78" actId="14100"/>
          <ac:spMkLst>
            <pc:docMk/>
            <pc:sldMk cId="2059997530" sldId="272"/>
            <ac:spMk id="3" creationId="{EEA0B2C5-4F40-08DA-0144-AC0217398D3D}"/>
          </ac:spMkLst>
        </pc:spChg>
        <pc:spChg chg="mod">
          <ac:chgData name="Scott Berson" userId="S::berson@wpcog.org::d6842e4c-22d8-4d58-bca2-a57ba4d6835e" providerId="AD" clId="Web-{FFCDE355-7CB8-44C6-80FE-C7348A65D480}" dt="2023-05-05T15:01:46.106" v="73" actId="14100"/>
          <ac:spMkLst>
            <pc:docMk/>
            <pc:sldMk cId="2059997530" sldId="272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 userDrawn="1"/>
        </p:nvSpPr>
        <p:spPr bwMode="white">
          <a:xfrm>
            <a:off x="6540504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 userDrawn="1"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innerShdw blurRad="63500" dist="50800" dir="10800000">
              <a:schemeClr val="bg1">
                <a:lumMod val="50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54" y="218661"/>
            <a:ext cx="2915374" cy="9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3/6/2024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7829" y="1549387"/>
            <a:ext cx="6400800" cy="2560320"/>
          </a:xfrm>
        </p:spPr>
        <p:txBody>
          <a:bodyPr/>
          <a:lstStyle/>
          <a:p>
            <a:r>
              <a:rPr lang="en-US" dirty="0"/>
              <a:t>Western Piedmont Housing Growth Toolkit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55717" y="4572000"/>
            <a:ext cx="7639396" cy="1600200"/>
          </a:xfrm>
        </p:spPr>
        <p:txBody>
          <a:bodyPr>
            <a:normAutofit/>
          </a:bodyPr>
          <a:lstStyle/>
          <a:p>
            <a:r>
              <a:rPr lang="en-US" dirty="0"/>
              <a:t>NADO/DDAA 2024 Washington Conference</a:t>
            </a:r>
          </a:p>
          <a:p>
            <a:r>
              <a:rPr lang="en-US" dirty="0"/>
              <a:t>March 11, 2024</a:t>
            </a:r>
          </a:p>
        </p:txBody>
      </p:sp>
    </p:spTree>
    <p:extLst>
      <p:ext uri="{BB962C8B-B14F-4D97-AF65-F5344CB8AC3E}">
        <p14:creationId xmlns:p14="http://schemas.microsoft.com/office/powerpoint/2010/main" val="16366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Decrease or Eliminate Minimum Lot Sizes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" y="2133600"/>
            <a:ext cx="606552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Minimum lot sizes can increase the cost to buy and build.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incentivize sprawl, as infrastructure and streets have to be run across more land to reach fewer people.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Flexibility is needed for people to determine their own desires for the size of their land.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Minimum lot sizes may still be required for well/septic and watershed regulations.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How Zoning Shapes our Lives | Housing Mat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2366682"/>
            <a:ext cx="6452508" cy="34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4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Reduce Setback Requirements 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" y="2133600"/>
            <a:ext cx="606552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Setback requirements are often overly large. This adds cost and reduces the ability for adaptive design on unusual or small lots.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Builders will often exceed the minimums.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Smaller setbacks, or even build-to lines, can bring structures closer to the street and limit impervious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Front and rear setbacks should balance privacy and connection to the street.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Side setbacks can be lowered to 5-8 feet or offset from one side to allow for a shared driveway or rear parking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218" name="Picture 2" descr="Jenny Schuetz on Twitter: &quot;Friends, I've been exploring Richmond this week.  It has some amazing housing—the stuff of NIMBY nightmares &amp;amp; YIMBY  dreams. Small homes on small lots, w/ side setbacks 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9949" y="2303976"/>
            <a:ext cx="4649632" cy="348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Revise Street Frontage Requirements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" y="2133600"/>
            <a:ext cx="510540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 long as projects have access as a whole, not every lot needs to front a public street.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Cottage courts and pocket neighborhoods could front green spaces with private access through alleyways.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options could be greenways, plazas, courtyards, squares,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Opens up development possibilities for unusual lot shapes and contexts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95" y="2233914"/>
            <a:ext cx="5322993" cy="38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Lower or Eliminate Minimum Parking Standards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" y="2316480"/>
            <a:ext cx="6065520" cy="41300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Parking minimums are often arbitrary.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Excess parking causes environmental damage and increases cost.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Builders should bear the risk of developing too little parking.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 plan review should note potential problems (lack of space for guests) and allow for creative placement.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Parking residential homes should not have to be permanently paved.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196" name="Picture 4" descr="http://usa.streetsblog.org/wp-content/uploads/sites/5/2013/05/Picture-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57" y="1583317"/>
            <a:ext cx="5061585" cy="477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85463" y="6359434"/>
            <a:ext cx="4467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Parking can take up huge amounts of land.</a:t>
            </a:r>
          </a:p>
        </p:txBody>
      </p:sp>
    </p:spTree>
    <p:extLst>
      <p:ext uri="{BB962C8B-B14F-4D97-AF65-F5344CB8AC3E}">
        <p14:creationId xmlns:p14="http://schemas.microsoft.com/office/powerpoint/2010/main" val="35143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Allow Unique PUD and Adaptive Reuse Projects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" y="2133600"/>
            <a:ext cx="5384929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Planned unit developments like cottage courts, mixed use, or adaptive reuse can generate new projects.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Opens up possibilities on unusual/difficult lots, brownfield redevelopment, downtown projects,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 done using staff review as well if ordinance has clear standards.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Creative funding strategies may also exist for these projects, particularly adaptive re-use of older buildings.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149" y="2314938"/>
            <a:ext cx="5675453" cy="378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Allow ADUs in Residential Districts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" y="2133600"/>
            <a:ext cx="606552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Accessory dwelling units can add gentle density in existing residential districts.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ADUs can add space for family members, caretakers, renters, singles,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usually fit well into existing accessory structure standards.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new options are coming on the market for modular ADUs.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100" name="Picture 4" descr="Image of accessory dwelling unit in a back yar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443" y="2650605"/>
            <a:ext cx="4785932" cy="31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7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1" y="1834343"/>
            <a:ext cx="4270057" cy="2756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571" y="1827303"/>
            <a:ext cx="4515258" cy="277083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5400" y="751523"/>
            <a:ext cx="9601200" cy="415426"/>
          </a:xfrm>
        </p:spPr>
        <p:txBody>
          <a:bodyPr>
            <a:normAutofit fontScale="90000"/>
          </a:bodyPr>
          <a:lstStyle/>
          <a:p>
            <a:r>
              <a:rPr lang="en-US" dirty="0"/>
              <a:t>Commercial site plans often do not need board review, but can involve large amounts of traffic…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2457" y="4833257"/>
            <a:ext cx="460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McDonalds in Hickory – 12 month 5 day average of </a:t>
            </a:r>
            <a:r>
              <a:rPr lang="en-US" b="1" dirty="0"/>
              <a:t>543 trips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4194" y="4833257"/>
            <a:ext cx="460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Chic-fil-A in Hickory – 12 month 5 day average of </a:t>
            </a:r>
            <a:r>
              <a:rPr lang="en-US" b="1" dirty="0"/>
              <a:t>1493 trips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1" y="1834343"/>
            <a:ext cx="4270057" cy="2756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571" y="1827303"/>
            <a:ext cx="4515258" cy="277083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77971" y="746841"/>
            <a:ext cx="9601200" cy="415426"/>
          </a:xfrm>
        </p:spPr>
        <p:txBody>
          <a:bodyPr>
            <a:normAutofit fontScale="90000"/>
          </a:bodyPr>
          <a:lstStyle/>
          <a:p>
            <a:r>
              <a:rPr lang="en-US" dirty="0"/>
              <a:t>Why require board review to address traffic concerns for residential projects, but not for commercial?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2457" y="4833257"/>
            <a:ext cx="460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McDonalds in Hickory – 12 month 5 day average of </a:t>
            </a:r>
            <a:r>
              <a:rPr lang="en-US" b="1" dirty="0"/>
              <a:t>543 trips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4194" y="4833257"/>
            <a:ext cx="460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Chic-fil-A in Hickory – 12 month 5 day average of </a:t>
            </a:r>
            <a:r>
              <a:rPr lang="en-US" b="1" dirty="0"/>
              <a:t>1493 trips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40360" y="6345296"/>
            <a:ext cx="242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186 Housing Units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0478" y="6352337"/>
            <a:ext cx="242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67 Housing Units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0526" y="5600761"/>
            <a:ext cx="5785348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Assuming a housing unit generates 8 trips per day…</a:t>
            </a:r>
          </a:p>
          <a:p>
            <a:pPr algn="ctr"/>
            <a:r>
              <a:rPr lang="en-US" i="1" dirty="0"/>
              <a:t>That is equivalent to:</a:t>
            </a:r>
          </a:p>
        </p:txBody>
      </p:sp>
      <p:sp>
        <p:nvSpPr>
          <p:cNvPr id="6" name="Down Arrow 5"/>
          <p:cNvSpPr/>
          <p:nvPr/>
        </p:nvSpPr>
        <p:spPr>
          <a:xfrm>
            <a:off x="1140823" y="5258490"/>
            <a:ext cx="470263" cy="976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9379881" y="5326921"/>
            <a:ext cx="470263" cy="9768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Shift Project Reviews to Staff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1960" y="2057400"/>
            <a:ext cx="669036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Most technical site plans and plats do not need to be reviewed by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Boards should reserve their time for truly large and transformative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meetings can cause uncertainty about the approval process and create expectations that local governments have more authority on projects than they 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Instead, effort can be placed into crafting high-quality codes, approved by the government boards, that allow for administrative review.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170" name="Picture 2" descr="Planning and Land Use - County of Renfr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27" y="2655606"/>
            <a:ext cx="42386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3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9. Reduce Required Street Paving Widths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" y="2133600"/>
            <a:ext cx="606552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Roads for new residential subdivisions can be reduced in width as much as feasible.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Wider, overbuilt roads lead to more impervious surface and increase cost, which is passed on to the owner/renter/taxpayer.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Where feasible, alleys with ribbon curb can be used instead of large access roads.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On-street parking can be encouraged to lessen parking and maneuvering space, and helps to slow traffic.</a:t>
            </a:r>
          </a:p>
        </p:txBody>
      </p:sp>
      <p:pic>
        <p:nvPicPr>
          <p:cNvPr id="5122" name="Picture 2" descr="Green Streets - Beacha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42" y="2259212"/>
            <a:ext cx="4952171" cy="37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Ongoing Housing Crisis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95400" y="2095018"/>
            <a:ext cx="9601200" cy="4343400"/>
          </a:xfrm>
        </p:spPr>
        <p:txBody>
          <a:bodyPr/>
          <a:lstStyle/>
          <a:p>
            <a:r>
              <a:rPr lang="en-US" dirty="0"/>
              <a:t>Estimates vary, but studies consistently show a nationwide shortage of </a:t>
            </a:r>
            <a:r>
              <a:rPr lang="en-US" b="1" i="1" dirty="0"/>
              <a:t>at least </a:t>
            </a:r>
            <a:r>
              <a:rPr lang="en-US" dirty="0"/>
              <a:t>several million homes given new household formation rates.</a:t>
            </a:r>
          </a:p>
          <a:p>
            <a:r>
              <a:rPr lang="en-US" dirty="0"/>
              <a:t>People with lower and extremely-low incomes are at serious risk of housing instability.</a:t>
            </a:r>
          </a:p>
          <a:p>
            <a:pPr lvl="1"/>
            <a:r>
              <a:rPr lang="en-US" dirty="0"/>
              <a:t>Many are spending more than half their income on housing costs.</a:t>
            </a:r>
          </a:p>
          <a:p>
            <a:r>
              <a:rPr lang="en-US" dirty="0"/>
              <a:t>Demographic trends: Newly-forming households who need smaller “starter” homes  are competing with older residents looking to downsize.</a:t>
            </a:r>
          </a:p>
        </p:txBody>
      </p:sp>
    </p:spTree>
    <p:extLst>
      <p:ext uri="{BB962C8B-B14F-4D97-AF65-F5344CB8AC3E}">
        <p14:creationId xmlns:p14="http://schemas.microsoft.com/office/powerpoint/2010/main" val="11651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Consider Incentives for Design + Density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" y="2133600"/>
            <a:ext cx="583184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Performance zoning or density bonus programs can award increases in floor area ratio and density, or a reduction in fees, in exchange for voluntary design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include things like innovative stormwater management, public space, transit stop,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6" name="Picture 2" descr="How to Create an Outdoor Amenity Space Residents Will Love | Multifamily  Executive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99" y="2328826"/>
            <a:ext cx="5330721" cy="355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5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Growth Toolkit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080" y="1828801"/>
            <a:ext cx="5857240" cy="1371599"/>
          </a:xfrm>
          <a:solidFill>
            <a:schemeClr val="accent2">
              <a:alpha val="4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Specific policy suggestions and briefings for different housing types are included.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13080" y="3367108"/>
            <a:ext cx="5857240" cy="1371599"/>
          </a:xfrm>
          <a:prstGeom prst="rect">
            <a:avLst/>
          </a:prstGeom>
          <a:solidFill>
            <a:schemeClr val="accent2">
              <a:alpha val="4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Can be used as a process guide for examining neighborhoods in your jurisdiction.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43412" y="4905415"/>
            <a:ext cx="5857240" cy="1447801"/>
          </a:xfrm>
          <a:prstGeom prst="rect">
            <a:avLst/>
          </a:prstGeom>
          <a:solidFill>
            <a:schemeClr val="accent2">
              <a:alpha val="4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Policy recommendations can be compared to current zoning code, and changes considered.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1828801"/>
            <a:ext cx="3496685" cy="45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39E73-A2D4-1582-AB60-0FA7DC978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F1EA-0214-BE09-B81A-1F138A83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tracking progress in our region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6F0027-B292-3646-5F3F-75DFDEE16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07C4C7-D877-F571-42BA-AB12E61E5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71" y="1504657"/>
            <a:ext cx="8431399" cy="5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12903-9124-5602-3D57-E62DDE39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FA34-2F5B-4119-1B89-C75F0BAD1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tracking progress in our region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88936E-9CFE-986B-9FDE-3BAFFA2CE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90F4D-1FC6-9AA2-3449-1BCE8C01D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4209"/>
            <a:ext cx="7583413" cy="5353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E97D9-6273-CD8D-898E-6F408652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493" y="1504208"/>
            <a:ext cx="4078099" cy="535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Needs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55103" y="2139898"/>
            <a:ext cx="10347960" cy="3948215"/>
            <a:chOff x="365760" y="1899724"/>
            <a:chExt cx="10347960" cy="3948215"/>
          </a:xfrm>
        </p:grpSpPr>
        <p:sp>
          <p:nvSpPr>
            <p:cNvPr id="2" name="TextBox 1"/>
            <p:cNvSpPr txBox="1"/>
            <p:nvPr/>
          </p:nvSpPr>
          <p:spPr>
            <a:xfrm>
              <a:off x="365760" y="1899724"/>
              <a:ext cx="10347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Housing for Our Diverse Workforce</a:t>
              </a:r>
            </a:p>
            <a:p>
              <a:r>
                <a:rPr lang="en-US" dirty="0"/>
                <a:t>Our economy must provide both jobs and housing for people of all skills.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60" y="2914132"/>
              <a:ext cx="10347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Price Stabilization</a:t>
              </a:r>
            </a:p>
            <a:p>
              <a:r>
                <a:rPr lang="en-US" dirty="0"/>
                <a:t>The median sales price of a home in the region rose from approximately $120,000 in 2013 to more than $250,000 in 2023. Median rent is up 10% year-over-year statewide.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5760" y="4057870"/>
              <a:ext cx="10347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Sufficient Population Growth </a:t>
              </a:r>
            </a:p>
            <a:p>
              <a:r>
                <a:rPr lang="en-US" dirty="0"/>
                <a:t>Regional targets call for between 1% and 2% population growth per year for a healthy economy.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760" y="4924609"/>
              <a:ext cx="10347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Replacing Aging Housing Stock</a:t>
              </a:r>
            </a:p>
            <a:p>
              <a:r>
                <a:rPr lang="en-US" dirty="0"/>
                <a:t>Nearly half (48%) of housing in the Hickory MSA was built before 1980 – the highest percentage of all MSAs in the state. </a:t>
              </a:r>
            </a:p>
          </p:txBody>
        </p:sp>
      </p:grpSp>
      <p:pic>
        <p:nvPicPr>
          <p:cNvPr id="3074" name="Picture 2" descr="old house Icon 4183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07" y="4655438"/>
            <a:ext cx="1775778" cy="17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pulation Icon 28089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" y="3780328"/>
            <a:ext cx="1616223" cy="16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use prices Icon 20082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07" y="2806102"/>
            <a:ext cx="1744285" cy="15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orkers Icon 8438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9" y="1902822"/>
            <a:ext cx="1153724" cy="115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416" y="1827637"/>
            <a:ext cx="11506712" cy="82296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Housing Growth Toolkit </a:t>
            </a:r>
            <a:r>
              <a:rPr lang="en-US" dirty="0"/>
              <a:t>focuses on optimizing zoning and development review regulations and procedures to enable new and diverse types of housing production.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A0B2C5-4F40-08DA-0144-AC0217398D3D}"/>
              </a:ext>
            </a:extLst>
          </p:cNvPr>
          <p:cNvSpPr txBox="1"/>
          <p:nvPr/>
        </p:nvSpPr>
        <p:spPr>
          <a:xfrm>
            <a:off x="4298768" y="3041571"/>
            <a:ext cx="3846851" cy="4185761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cs typeface="Segoe UI"/>
              </a:rPr>
              <a:t>Allow and promote denser housing</a:t>
            </a:r>
            <a:br>
              <a:rPr lang="en-US" sz="2000" dirty="0">
                <a:cs typeface="Segoe UI"/>
              </a:rPr>
            </a:br>
            <a:endParaRPr lang="en-US" sz="2000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Increasing supply can help stabilize costs</a:t>
            </a:r>
            <a:br>
              <a:rPr lang="en-US" dirty="0">
                <a:cs typeface="Segoe UI"/>
              </a:rPr>
            </a:br>
            <a:endParaRPr lang="en-US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Higher densities provide fiscal and environmental benefits to local government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sz="2000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sz="2000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sz="2000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en-US" sz="2000" dirty="0">
              <a:cs typeface="Segoe U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0160" y="2358209"/>
            <a:ext cx="129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u="sng" dirty="0"/>
              <a:t>Goals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096" y="3041571"/>
            <a:ext cx="3962400" cy="3816429"/>
          </a:xfrm>
          <a:prstGeom prst="rect">
            <a:avLst/>
          </a:prstGeom>
          <a:solidFill>
            <a:schemeClr val="accent3">
              <a:lumMod val="60000"/>
              <a:lumOff val="40000"/>
              <a:alpha val="1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cs typeface="Segoe UI"/>
              </a:rPr>
              <a:t>Allow and promote more types of housing</a:t>
            </a:r>
            <a:br>
              <a:rPr lang="en-US" sz="2000" dirty="0">
                <a:cs typeface="Segoe UI"/>
              </a:rPr>
            </a:br>
            <a:endParaRPr lang="en-US" sz="2000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Preferences are changing </a:t>
            </a:r>
            <a:br>
              <a:rPr lang="en-US" dirty="0">
                <a:cs typeface="Segoe UI"/>
              </a:rPr>
            </a:br>
            <a:endParaRPr lang="en-US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Aging population and early-career workers are competing for housing</a:t>
            </a:r>
            <a:br>
              <a:rPr lang="en-US" dirty="0">
                <a:cs typeface="Segoe UI"/>
              </a:rPr>
            </a:br>
            <a:endParaRPr lang="en-US" dirty="0">
              <a:cs typeface="Segoe UI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Family size is shrinking, yet most new homes are very large</a:t>
            </a:r>
            <a:br>
              <a:rPr lang="en-US" sz="2000" dirty="0">
                <a:cs typeface="Segoe UI"/>
              </a:rPr>
            </a:br>
            <a:endParaRPr lang="en-US" sz="2000" dirty="0">
              <a:cs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57891" y="3041571"/>
            <a:ext cx="3732509" cy="4062651"/>
          </a:xfrm>
          <a:prstGeom prst="rect">
            <a:avLst/>
          </a:prstGeom>
          <a:solidFill>
            <a:srgbClr val="92D050">
              <a:alpha val="27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>
                <a:cs typeface="Segoe UI"/>
              </a:rPr>
              <a:t>Quicker, predictable development reviews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cs typeface="Segoe UI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Optimize standards, and allow staff to administer</a:t>
            </a:r>
            <a:br>
              <a:rPr lang="en-US" dirty="0">
                <a:cs typeface="Segoe UI"/>
              </a:rPr>
            </a:br>
            <a:endParaRPr lang="en-US" dirty="0">
              <a:cs typeface="Segoe UI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Boards don’t need to review technical plats and plans.</a:t>
            </a:r>
            <a:br>
              <a:rPr lang="en-US" dirty="0">
                <a:cs typeface="Segoe UI"/>
              </a:rPr>
            </a:br>
            <a:endParaRPr lang="en-US" dirty="0">
              <a:cs typeface="Segoe UI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>
                <a:cs typeface="Segoe UI"/>
              </a:rPr>
              <a:t>Hearings only for major projects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dirty="0">
              <a:cs typeface="Segoe U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 Tool Kit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03068"/>
            <a:ext cx="8264236" cy="49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Hope…. New Housing Types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17" y="2111433"/>
            <a:ext cx="8213402" cy="412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74" y="255134"/>
            <a:ext cx="9466217" cy="1036850"/>
          </a:xfrm>
        </p:spPr>
        <p:txBody>
          <a:bodyPr/>
          <a:lstStyle/>
          <a:p>
            <a:r>
              <a:rPr lang="en-US" dirty="0"/>
              <a:t>More Choice and Density = Better Value for Taxpayers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674" y="1837509"/>
            <a:ext cx="11443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Higher density housing leads to more efficient local services, and can help lower overall taxpayer costs.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263" y="2429691"/>
            <a:ext cx="5190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Cost Savings: </a:t>
            </a:r>
            <a:r>
              <a:rPr lang="en-US" dirty="0"/>
              <a:t>Higher density housing allows the same amount of infrastructure to serve a larger number of people.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Environmental Benefits: </a:t>
            </a:r>
            <a:r>
              <a:rPr lang="en-US" dirty="0"/>
              <a:t>Higher density housing allows more land to be conserved as countryside, and protects water supplies and the natural beauty of the area.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Increased Revenue: </a:t>
            </a:r>
            <a:r>
              <a:rPr lang="en-US" dirty="0"/>
              <a:t>Higher density housing can increase the tax base, leading to greater revenue and potentially lowering the cost burden per residents while allowing for improved services.</a:t>
            </a:r>
            <a:endParaRPr lang="en-US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6136691" y="2661920"/>
            <a:ext cx="5526937" cy="3314934"/>
            <a:chOff x="6129383" y="2881875"/>
            <a:chExt cx="5526937" cy="3314934"/>
          </a:xfrm>
        </p:grpSpPr>
        <p:pic>
          <p:nvPicPr>
            <p:cNvPr id="1026" name="Picture 2" descr="Why We Need 'Distributed Density'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10" b="100000" l="467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4045" y="3738549"/>
              <a:ext cx="4952275" cy="245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9520" y="4277360"/>
              <a:ext cx="5212080" cy="0"/>
            </a:xfrm>
            <a:prstGeom prst="line">
              <a:avLst/>
            </a:prstGeom>
            <a:ln w="571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5" b="100000" l="51515" r="100000">
                          <a14:backgroundMark x1="51515" y1="23894" x2="51515" y2="23894"/>
                          <a14:backgroundMark x1="70707" y1="21239" x2="72727" y2="21239"/>
                        </a14:backgroundRemoval>
                      </a14:imgEffect>
                    </a14:imgLayer>
                  </a14:imgProps>
                </a:ext>
              </a:extLst>
            </a:blip>
            <a:srcRect l="53306"/>
            <a:stretch/>
          </p:blipFill>
          <p:spPr>
            <a:xfrm>
              <a:off x="10153160" y="2907934"/>
              <a:ext cx="800983" cy="95993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5" b="100000" l="51515" r="100000">
                          <a14:backgroundMark x1="51515" y1="23894" x2="51515" y2="23894"/>
                          <a14:backgroundMark x1="70707" y1="21239" x2="72727" y2="21239"/>
                        </a14:backgroundRemoval>
                      </a14:imgEffect>
                    </a14:imgLayer>
                  </a14:imgProps>
                </a:ext>
              </a:extLst>
            </a:blip>
            <a:srcRect l="53306"/>
            <a:stretch/>
          </p:blipFill>
          <p:spPr>
            <a:xfrm>
              <a:off x="9319754" y="2907934"/>
              <a:ext cx="800983" cy="95993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5" b="100000" l="51515" r="100000">
                          <a14:backgroundMark x1="51515" y1="23894" x2="51515" y2="23894"/>
                          <a14:backgroundMark x1="70707" y1="21239" x2="72727" y2="21239"/>
                        </a14:backgroundRemoval>
                      </a14:imgEffect>
                    </a14:imgLayer>
                  </a14:imgProps>
                </a:ext>
              </a:extLst>
            </a:blip>
            <a:srcRect l="53306"/>
            <a:stretch/>
          </p:blipFill>
          <p:spPr>
            <a:xfrm>
              <a:off x="8428888" y="2907934"/>
              <a:ext cx="800983" cy="95993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5" b="100000" l="51515" r="100000">
                          <a14:backgroundMark x1="51515" y1="23894" x2="51515" y2="23894"/>
                          <a14:backgroundMark x1="70707" y1="21239" x2="72727" y2="21239"/>
                        </a14:backgroundRemoval>
                      </a14:imgEffect>
                    </a14:imgLayer>
                  </a14:imgProps>
                </a:ext>
              </a:extLst>
            </a:blip>
            <a:srcRect l="53306"/>
            <a:stretch/>
          </p:blipFill>
          <p:spPr>
            <a:xfrm>
              <a:off x="7538022" y="2907934"/>
              <a:ext cx="800983" cy="95993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35" b="100000" l="51515" r="100000">
                          <a14:backgroundMark x1="51515" y1="23894" x2="51515" y2="23894"/>
                          <a14:backgroundMark x1="70707" y1="21239" x2="72727" y2="21239"/>
                        </a14:backgroundRemoval>
                      </a14:imgEffect>
                    </a14:imgLayer>
                  </a14:imgProps>
                </a:ext>
              </a:extLst>
            </a:blip>
            <a:srcRect l="53306"/>
            <a:stretch/>
          </p:blipFill>
          <p:spPr>
            <a:xfrm>
              <a:off x="6737039" y="2881875"/>
              <a:ext cx="800983" cy="95993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7187157" y="3879101"/>
              <a:ext cx="4266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Same amount of pipe can serve many more people</a:t>
              </a:r>
            </a:p>
          </p:txBody>
        </p:sp>
        <p:pic>
          <p:nvPicPr>
            <p:cNvPr id="1034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383" y="4119275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851" y="4119274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853" y="4119274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8159" y="4119273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758" y="4119276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760" y="4119276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0066" y="4119275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8938" y="4115826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940" y="4115826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246" y="4115825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Water Droplet Vector Art, Icons, and Graphics for Fre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4919" y="4115825"/>
              <a:ext cx="316169" cy="31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5794188" y="2569689"/>
            <a:ext cx="5953760" cy="383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Practices for Enabling Housing Production</a:t>
            </a:r>
          </a:p>
        </p:txBody>
      </p:sp>
      <p:pic>
        <p:nvPicPr>
          <p:cNvPr id="2050" name="Picture 2" descr="How Can We Start Creating More Affordable Housing Across the Country?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8" b="18418"/>
          <a:stretch>
            <a:fillRect/>
          </a:stretch>
        </p:blipFill>
        <p:spPr bwMode="auto">
          <a:xfrm>
            <a:off x="5710518" y="1899920"/>
            <a:ext cx="975808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680" y="1935480"/>
            <a:ext cx="507342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Allow more housing types across districts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Reduce minimum lot sizes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Reduce setback requirements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Revise street frontage requirements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Reduce parking minimums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Enable unique PUD projects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Allow accessory dwelling units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Shift reviews to staff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Reduce street width requirements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Consider incentives for density/design </a:t>
            </a:r>
            <a:endParaRPr lang="en-US" sz="1600" b="1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722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Allow More Housing Types Across Districts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" y="1889760"/>
            <a:ext cx="6248400" cy="4343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 different housing types across residential districts.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Duplex, triplex, </a:t>
            </a:r>
            <a:r>
              <a:rPr lang="en-US" dirty="0" err="1"/>
              <a:t>quadplex</a:t>
            </a:r>
            <a:r>
              <a:rPr lang="en-US" dirty="0"/>
              <a:t>+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Multifamily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“Missing middle”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choice of housing options for different living situations.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and placement standards can help infill fit into existing neighborhoods.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23" y="2420470"/>
            <a:ext cx="4993567" cy="35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es Direction 16X9">
  <a:themeElements>
    <a:clrScheme name="Custom 1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0A86A7"/>
      </a:accent1>
      <a:accent2>
        <a:srgbClr val="78C6D9"/>
      </a:accent2>
      <a:accent3>
        <a:srgbClr val="005382"/>
      </a:accent3>
      <a:accent4>
        <a:srgbClr val="7F5D6C"/>
      </a:accent4>
      <a:accent5>
        <a:srgbClr val="32323C"/>
      </a:accent5>
      <a:accent6>
        <a:srgbClr val="007559"/>
      </a:accent6>
      <a:hlink>
        <a:srgbClr val="46A748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rection presentation (widescreen).potx" id="{D17AB31B-F25B-45F4-B34E-C6982D129A29}" vid="{B63A7B92-8C2A-4E6A-9062-768A2448E61C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direction presentation (widescreen)</Template>
  <TotalTime>1912</TotalTime>
  <Words>1345</Words>
  <Application>Microsoft Office PowerPoint</Application>
  <PresentationFormat>Widescreen</PresentationFormat>
  <Paragraphs>124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 Antiqua</vt:lpstr>
      <vt:lpstr>Segoe UI</vt:lpstr>
      <vt:lpstr>Wingdings</vt:lpstr>
      <vt:lpstr>Sales Direction 16X9</vt:lpstr>
      <vt:lpstr>Western Piedmont Housing Growth Toolkit</vt:lpstr>
      <vt:lpstr>The Ongoing Housing Crisis </vt:lpstr>
      <vt:lpstr>Regional Needs</vt:lpstr>
      <vt:lpstr>What Can We Do?</vt:lpstr>
      <vt:lpstr>How to use the Tool Kit</vt:lpstr>
      <vt:lpstr>The Hope…. New Housing Types</vt:lpstr>
      <vt:lpstr>More Choice and Density = Better Value for Taxpayers</vt:lpstr>
      <vt:lpstr>Ten Practices for Enabling Housing Production</vt:lpstr>
      <vt:lpstr>1. Allow More Housing Types Across Districts</vt:lpstr>
      <vt:lpstr>2. Decrease or Eliminate Minimum Lot Sizes</vt:lpstr>
      <vt:lpstr>3. Reduce Setback Requirements </vt:lpstr>
      <vt:lpstr>4. Revise Street Frontage Requirements</vt:lpstr>
      <vt:lpstr>5. Lower or Eliminate Minimum Parking Standards</vt:lpstr>
      <vt:lpstr>6. Allow Unique PUD and Adaptive Reuse Projects</vt:lpstr>
      <vt:lpstr>7. Allow ADUs in Residential Districts</vt:lpstr>
      <vt:lpstr>Commercial site plans often do not need board review, but can involve large amounts of traffic…</vt:lpstr>
      <vt:lpstr>Why require board review to address traffic concerns for residential projects, but not for commercial?</vt:lpstr>
      <vt:lpstr>8. Shift Project Reviews to Staff</vt:lpstr>
      <vt:lpstr>9. Reduce Required Street Paving Widths</vt:lpstr>
      <vt:lpstr>10. Consider Incentives for Design + Density</vt:lpstr>
      <vt:lpstr>Housing Growth Toolkit</vt:lpstr>
      <vt:lpstr>We are tracking progress in our region</vt:lpstr>
      <vt:lpstr>We are tracking progress in our region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with Picture Layout</dc:title>
  <dc:creator>Jason Toney</dc:creator>
  <cp:lastModifiedBy>Anthony W Starr</cp:lastModifiedBy>
  <cp:revision>55</cp:revision>
  <dcterms:created xsi:type="dcterms:W3CDTF">2020-08-19T20:23:54Z</dcterms:created>
  <dcterms:modified xsi:type="dcterms:W3CDTF">2024-03-07T02:10:37Z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