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24"/>
  </p:notesMasterIdLst>
  <p:sldIdLst>
    <p:sldId id="256" r:id="rId2"/>
    <p:sldId id="271" r:id="rId3"/>
    <p:sldId id="284" r:id="rId4"/>
    <p:sldId id="257" r:id="rId5"/>
    <p:sldId id="259" r:id="rId6"/>
    <p:sldId id="258" r:id="rId7"/>
    <p:sldId id="283" r:id="rId8"/>
    <p:sldId id="260" r:id="rId9"/>
    <p:sldId id="264" r:id="rId10"/>
    <p:sldId id="291" r:id="rId11"/>
    <p:sldId id="266" r:id="rId12"/>
    <p:sldId id="274" r:id="rId13"/>
    <p:sldId id="267" r:id="rId14"/>
    <p:sldId id="268" r:id="rId15"/>
    <p:sldId id="282" r:id="rId16"/>
    <p:sldId id="285" r:id="rId17"/>
    <p:sldId id="289" r:id="rId18"/>
    <p:sldId id="286" r:id="rId19"/>
    <p:sldId id="287" r:id="rId20"/>
    <p:sldId id="288" r:id="rId21"/>
    <p:sldId id="29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2" autoAdjust="0"/>
    <p:restoredTop sz="83693" autoAdjust="0"/>
  </p:normalViewPr>
  <p:slideViewPr>
    <p:cSldViewPr snapToGrid="0">
      <p:cViewPr varScale="1">
        <p:scale>
          <a:sx n="93" d="100"/>
          <a:sy n="93" d="100"/>
        </p:scale>
        <p:origin x="68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DA42F-B46E-4E6F-B72F-3414DD8C8A4B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DB653-60D1-4C6A-8943-C3861459A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0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Frank Welcomes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9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 and Kyle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We were invited to apply!!!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Onward! – Revision, supporting documentation, relationship building, understanding, meetings, matrix, checklist…scope, budget, MATCH!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I don’t know or understand why one-on-one meetings were needed to address each important topic (scope and budget).  But this was the only way I got material from the partners.  In the end it worked, so I am sharing that information with you. </a:t>
            </a:r>
          </a:p>
          <a:p>
            <a:endParaRPr lang="en-US" dirty="0"/>
          </a:p>
          <a:p>
            <a:r>
              <a:rPr lang="en-US" dirty="0"/>
              <a:t>Chelsea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outline our goals and how the process will go.  This will probably change in the future. Much of our time was spent on the MOUs</a:t>
            </a:r>
          </a:p>
          <a:p>
            <a:endParaRPr lang="en-US" dirty="0"/>
          </a:p>
          <a:p>
            <a:r>
              <a:rPr lang="en-US" dirty="0"/>
              <a:t>Gives us the rules of engagement; rules of the game</a:t>
            </a:r>
          </a:p>
          <a:p>
            <a:endParaRPr lang="en-US" dirty="0"/>
          </a:p>
          <a:p>
            <a:r>
              <a:rPr lang="en-US" dirty="0"/>
              <a:t>Can talk a little about challenges with the process and partners here. </a:t>
            </a:r>
          </a:p>
          <a:p>
            <a:endParaRPr lang="en-US" dirty="0"/>
          </a:p>
          <a:p>
            <a:r>
              <a:rPr lang="en-US" dirty="0"/>
              <a:t>Frank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 to Present</a:t>
            </a:r>
          </a:p>
          <a:p>
            <a:endParaRPr lang="en-US" dirty="0"/>
          </a:p>
          <a:p>
            <a:r>
              <a:rPr lang="en-US" dirty="0"/>
              <a:t>Jenn to comment….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 Present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award to start….it’s slow. But we are finally ready to begin!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7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84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2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Chelsea, Frank, Jenn and Kyle introduce ourselves</a:t>
            </a:r>
          </a:p>
          <a:p>
            <a:endParaRPr lang="en-US" dirty="0"/>
          </a:p>
          <a:p>
            <a:r>
              <a:rPr lang="en-US" dirty="0"/>
              <a:t>Frank talk about NT; Chelsea talk about STC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 explains map of NT and Chelsea explains map of STC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wanted to work together!</a:t>
            </a:r>
          </a:p>
          <a:p>
            <a:endParaRPr lang="en-US" dirty="0"/>
          </a:p>
          <a:p>
            <a:r>
              <a:rPr lang="en-US" dirty="0"/>
              <a:t>Chelsea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 Presents</a:t>
            </a:r>
          </a:p>
          <a:p>
            <a:endParaRPr lang="en-US" dirty="0"/>
          </a:p>
          <a:p>
            <a:r>
              <a:rPr lang="en-US" dirty="0"/>
              <a:t>Twin Tiers share major Employers </a:t>
            </a:r>
            <a:br>
              <a:rPr lang="en-US" dirty="0"/>
            </a:br>
            <a:r>
              <a:rPr lang="en-US" dirty="0"/>
              <a:t>this area has one integrated workforce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Chelsea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8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what</a:t>
            </a:r>
            <a:r>
              <a:rPr lang="en-US" baseline="0" dirty="0"/>
              <a:t> exist, make it bigger, make it better, offer to more geographies, serve folks that otherwise wouldn’t qualify. Coordinate between all partners. Referrals between partners</a:t>
            </a:r>
          </a:p>
          <a:p>
            <a:endParaRPr lang="en-US" baseline="0" dirty="0"/>
          </a:p>
          <a:p>
            <a:r>
              <a:rPr lang="en-US" baseline="0" dirty="0"/>
              <a:t>Frank &amp; Chelsea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3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 Presents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 &amp; Kyle Presents</a:t>
            </a:r>
          </a:p>
          <a:p>
            <a:endParaRPr lang="en-US" dirty="0"/>
          </a:p>
          <a:p>
            <a:r>
              <a:rPr lang="en-US" dirty="0"/>
              <a:t>Your State Program Managers are your Friends!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DB653-60D1-4C6A-8943-C3861459AF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8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6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64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608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61AF-71EA-4BF8-A5EB-66CFC04E3F9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97D123-E69D-4ED9-8FE1-AEA75C32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927-582E-4BA2-0AF6-A8F0D257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2404534"/>
            <a:ext cx="9118599" cy="1646302"/>
          </a:xfrm>
        </p:spPr>
        <p:txBody>
          <a:bodyPr>
            <a:noAutofit/>
          </a:bodyPr>
          <a:lstStyle/>
          <a:p>
            <a:r>
              <a:rPr lang="en-US" b="1" dirty="0"/>
              <a:t>Twin Tiers ARISE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282F6-366E-78F0-EF7A-CBA95136F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094132" cy="1096899"/>
          </a:xfrm>
        </p:spPr>
        <p:txBody>
          <a:bodyPr>
            <a:normAutofit/>
          </a:bodyPr>
          <a:lstStyle/>
          <a:p>
            <a:r>
              <a:rPr lang="en-US" sz="2400" b="1" dirty="0"/>
              <a:t>Transforming your region with BIG IDEAS!</a:t>
            </a:r>
          </a:p>
        </p:txBody>
      </p:sp>
    </p:spTree>
    <p:extLst>
      <p:ext uri="{BB962C8B-B14F-4D97-AF65-F5344CB8AC3E}">
        <p14:creationId xmlns:p14="http://schemas.microsoft.com/office/powerpoint/2010/main" val="75391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5ECC-EAA1-8EAF-01F3-7E0590B8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80" y="609600"/>
            <a:ext cx="9648194" cy="1320800"/>
          </a:xfrm>
        </p:spPr>
        <p:txBody>
          <a:bodyPr>
            <a:noAutofit/>
          </a:bodyPr>
          <a:lstStyle/>
          <a:p>
            <a:r>
              <a:rPr lang="en-US" sz="4800" b="1" dirty="0"/>
              <a:t>ARISE Project Summary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CF8A-61DB-E163-C410-D98DE88B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253"/>
            <a:ext cx="8596668" cy="4233110"/>
          </a:xfrm>
        </p:spPr>
        <p:txBody>
          <a:bodyPr/>
          <a:lstStyle/>
          <a:p>
            <a:r>
              <a:rPr lang="en-US" dirty="0"/>
              <a:t>Project Summary sent to State Program Managers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Managers give comment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ARISE applicants are asked to summit Concept paper to ARC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Bi-Monthly meetings reviewing Concept papers occur</a:t>
            </a:r>
          </a:p>
          <a:p>
            <a:pPr lvl="1"/>
            <a:r>
              <a:rPr lang="en-US" dirty="0"/>
              <a:t>This is where you are graded and either asked or not asked to apply</a:t>
            </a:r>
          </a:p>
        </p:txBody>
      </p:sp>
    </p:spTree>
    <p:extLst>
      <p:ext uri="{BB962C8B-B14F-4D97-AF65-F5344CB8AC3E}">
        <p14:creationId xmlns:p14="http://schemas.microsoft.com/office/powerpoint/2010/main" val="257430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007A-D51C-5447-3016-83822A65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Arise Process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BCD2F-9BC6-7EAE-DAAA-2170F261A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TTAP Application 1.6  (narrative and supporting documentation)</a:t>
            </a:r>
          </a:p>
          <a:p>
            <a:r>
              <a:rPr lang="en-US" dirty="0"/>
              <a:t>Formed a working functional collaboration</a:t>
            </a:r>
          </a:p>
          <a:p>
            <a:pPr lvl="1"/>
            <a:r>
              <a:rPr lang="en-US" dirty="0"/>
              <a:t>Checklist</a:t>
            </a:r>
          </a:p>
          <a:p>
            <a:pPr lvl="1"/>
            <a:r>
              <a:rPr lang="en-US" dirty="0"/>
              <a:t>Matrixes of completed work</a:t>
            </a:r>
          </a:p>
          <a:p>
            <a:pPr lvl="1"/>
            <a:r>
              <a:rPr lang="en-US" dirty="0"/>
              <a:t>Individual meetings </a:t>
            </a:r>
          </a:p>
        </p:txBody>
      </p:sp>
    </p:spTree>
    <p:extLst>
      <p:ext uri="{BB962C8B-B14F-4D97-AF65-F5344CB8AC3E}">
        <p14:creationId xmlns:p14="http://schemas.microsoft.com/office/powerpoint/2010/main" val="406676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3573-D66F-BFBC-4ECC-557B8C18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4" y="609600"/>
            <a:ext cx="9254066" cy="1320800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Memorandum of Understanding</a:t>
            </a:r>
            <a:br>
              <a:rPr lang="en-US" dirty="0"/>
            </a:br>
            <a:r>
              <a:rPr lang="en-US" dirty="0"/>
              <a:t>Written with future success in mind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0649-7A22-AB20-C5FC-334E25944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Safeguards how unallocated ARISE money will be spent, </a:t>
            </a:r>
          </a:p>
          <a:p>
            <a:r>
              <a:rPr lang="en-US" dirty="0"/>
              <a:t>Safeguard and allocate stakeholder support funding for ARISE activities.</a:t>
            </a:r>
          </a:p>
          <a:p>
            <a:r>
              <a:rPr lang="en-US" dirty="0"/>
              <a:t>Still encourage grant applications for partners, allow new funding for future success of the project, without losing any ARC grant funding due to “backing out” / “ARC last funding –in problems”</a:t>
            </a:r>
          </a:p>
          <a:p>
            <a:r>
              <a:rPr lang="en-US" dirty="0"/>
              <a:t>Include a framework for expansion </a:t>
            </a:r>
          </a:p>
          <a:p>
            <a:pPr lvl="1"/>
            <a:r>
              <a:rPr lang="en-US" dirty="0"/>
              <a:t>Local organizations can join, but can’t receive any ARISE money.</a:t>
            </a:r>
          </a:p>
          <a:p>
            <a:pPr lvl="1"/>
            <a:r>
              <a:rPr lang="en-US" dirty="0"/>
              <a:t>Adjacent counties can join, but they can’t receive any direct ARISE money.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4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6274-78FB-5EB8-DCED-5277B734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 Support for ARISE with consultant</a:t>
            </a:r>
            <a:br>
              <a:rPr lang="en-US" dirty="0"/>
            </a:br>
            <a:r>
              <a:rPr lang="en-US" dirty="0"/>
              <a:t>Thank you to Jeff Schwartz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C368-C50C-BF73-157F-5B7D5DABD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TTAP Application 2.0</a:t>
            </a:r>
          </a:p>
          <a:p>
            <a:r>
              <a:rPr lang="en-US" dirty="0"/>
              <a:t>Substantial changes to the format</a:t>
            </a:r>
          </a:p>
          <a:p>
            <a:r>
              <a:rPr lang="en-US" dirty="0"/>
              <a:t>Condensed Sections </a:t>
            </a:r>
          </a:p>
          <a:p>
            <a:pPr lvl="1"/>
            <a:r>
              <a:rPr lang="en-US" dirty="0"/>
              <a:t>The original was complex and sections 3, 4, &amp; 6 did not work separately (because of the level of collaboration and in-kind match from the partners)</a:t>
            </a:r>
          </a:p>
          <a:p>
            <a:r>
              <a:rPr lang="en-US" dirty="0"/>
              <a:t>Final Budget… tears were shed  (even developing this application was capacity building among the partners)</a:t>
            </a:r>
          </a:p>
        </p:txBody>
      </p:sp>
    </p:spTree>
    <p:extLst>
      <p:ext uri="{BB962C8B-B14F-4D97-AF65-F5344CB8AC3E}">
        <p14:creationId xmlns:p14="http://schemas.microsoft.com/office/powerpoint/2010/main" val="281049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8F09-0A87-7455-E6EA-95C5A854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4767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/>
              <a:t>Delivery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5FE5-800D-124A-A505-58B379F2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STC has completed their piece and hands over all materials to NT for submittal. </a:t>
            </a:r>
          </a:p>
          <a:p>
            <a:pPr lvl="1"/>
            <a:r>
              <a:rPr lang="en-US" dirty="0"/>
              <a:t>NY now considers other funding options to #1 match and supplement work with ARISE and #2 continue the momentum in case ARISE is not funded.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NT Submits to ARC!</a:t>
            </a:r>
          </a:p>
          <a:p>
            <a:pPr lvl="1"/>
            <a:r>
              <a:rPr lang="en-US" dirty="0"/>
              <a:t>6/30/2023</a:t>
            </a:r>
          </a:p>
          <a:p>
            <a:r>
              <a:rPr lang="en-US" dirty="0"/>
              <a:t>AWARDED to NT in October (Announcement)</a:t>
            </a:r>
          </a:p>
          <a:p>
            <a:r>
              <a:rPr lang="en-US" dirty="0"/>
              <a:t>October – today: Contract is place between NT and ARC &amp; MOUs with all partners have JUST been signed. </a:t>
            </a:r>
          </a:p>
        </p:txBody>
      </p:sp>
    </p:spTree>
    <p:extLst>
      <p:ext uri="{BB962C8B-B14F-4D97-AF65-F5344CB8AC3E}">
        <p14:creationId xmlns:p14="http://schemas.microsoft.com/office/powerpoint/2010/main" val="388648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6120-0A21-31D6-8D92-BA752DE2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WRAPPING UP!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4A3B-7D6D-AF92-0784-79090540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7200"/>
            <a:ext cx="8596668" cy="469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Lessons Learned by STC and NT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Takes time to build trust in your partners</a:t>
            </a:r>
          </a:p>
          <a:p>
            <a:r>
              <a:rPr lang="en-US" dirty="0"/>
              <a:t>Everyone responds to different incentives and funders</a:t>
            </a:r>
          </a:p>
          <a:p>
            <a:r>
              <a:rPr lang="en-US" dirty="0"/>
              <a:t>One-on-One meetings were required to understand the needs of each partner</a:t>
            </a:r>
          </a:p>
          <a:p>
            <a:r>
              <a:rPr lang="en-US" dirty="0"/>
              <a:t>Bring accountants on earlier</a:t>
            </a:r>
          </a:p>
          <a:p>
            <a:r>
              <a:rPr lang="en-US" dirty="0"/>
              <a:t>Keep the project a manageable size, capacity and geographies </a:t>
            </a:r>
          </a:p>
          <a:p>
            <a:r>
              <a:rPr lang="en-US" dirty="0"/>
              <a:t>Data and tracking is a real bear and will take a lot of work to manage</a:t>
            </a:r>
          </a:p>
          <a:p>
            <a:r>
              <a:rPr lang="en-US" dirty="0"/>
              <a:t>Two states, six partners and three languages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3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A9B7A-B1BC-206D-3F1A-495487CA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330553"/>
            <a:ext cx="8596668" cy="2196896"/>
          </a:xfrm>
        </p:spPr>
        <p:txBody>
          <a:bodyPr>
            <a:normAutofit fontScale="90000"/>
          </a:bodyPr>
          <a:lstStyle/>
          <a:p>
            <a:r>
              <a:rPr lang="en-US" sz="7200" b="1" dirty="0"/>
              <a:t>QUESTIONS </a:t>
            </a:r>
            <a:br>
              <a:rPr lang="en-US" sz="7200" b="1" dirty="0"/>
            </a:br>
            <a:r>
              <a:rPr lang="en-US" sz="4900" b="1" dirty="0"/>
              <a:t>about </a:t>
            </a:r>
            <a:br>
              <a:rPr lang="en-US" sz="7200" b="1" dirty="0"/>
            </a:br>
            <a:r>
              <a:rPr lang="en-US" sz="7200" b="1" dirty="0"/>
              <a:t>PROCESS?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BCF93-43F1-35B3-FEEC-0DF4D7FAF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5275-3930-BBB9-AC28-5B65932B0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4B22A-2A8B-70C1-6577-829DE123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Let’s Workshop!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0FFEA0-73EA-F58C-CB12-DE91C58B9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BFB373-E18C-B3F8-7B8F-3ED3FC55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7 – Minutes - 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CE203-12BB-B88D-A7D9-F28A0003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States present at your table?</a:t>
            </a:r>
          </a:p>
          <a:p>
            <a:r>
              <a:rPr lang="en-US" dirty="0"/>
              <a:t>Are any in a close proximity to your state? </a:t>
            </a:r>
          </a:p>
          <a:p>
            <a:r>
              <a:rPr lang="en-US" dirty="0"/>
              <a:t>Any existing ARISE projects that YOU are involved in or tangential to? </a:t>
            </a:r>
          </a:p>
          <a:p>
            <a:r>
              <a:rPr lang="en-US" dirty="0"/>
              <a:t>BIG IDEAS - What are your State’s BIG initiatives, goals, challenges you think an ARISE project could solve?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WRITE IT DOWN!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2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4C25-0777-D703-0352-0B061C46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7 – Minutes – BIG IDEAS!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C247-8609-BEDE-F6E1-44A50E1DD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en-US" dirty="0"/>
              <a:t>Do any of your Big Ideas Overlap at the table?</a:t>
            </a:r>
          </a:p>
          <a:p>
            <a:pPr lvl="1"/>
            <a:r>
              <a:rPr lang="en-US" dirty="0"/>
              <a:t>Who?</a:t>
            </a:r>
          </a:p>
          <a:p>
            <a:pPr lvl="1"/>
            <a:r>
              <a:rPr lang="en-US" dirty="0"/>
              <a:t>What?</a:t>
            </a:r>
          </a:p>
          <a:p>
            <a:pPr lvl="1"/>
            <a:r>
              <a:rPr lang="en-US" dirty="0"/>
              <a:t>Is the state physically close? Do they need to be?</a:t>
            </a:r>
          </a:p>
          <a:p>
            <a:pPr lvl="1"/>
            <a:endParaRPr lang="en-US" dirty="0"/>
          </a:p>
          <a:p>
            <a:r>
              <a:rPr lang="en-US" dirty="0"/>
              <a:t>CHOOSE a  Big Idea to develop.</a:t>
            </a:r>
          </a:p>
          <a:p>
            <a:pPr lvl="1"/>
            <a:r>
              <a:rPr lang="en-US" dirty="0"/>
              <a:t>Who’s involved?</a:t>
            </a:r>
          </a:p>
          <a:p>
            <a:pPr lvl="1"/>
            <a:r>
              <a:rPr lang="en-US" dirty="0"/>
              <a:t>What activities will you do?</a:t>
            </a:r>
          </a:p>
          <a:p>
            <a:pPr lvl="1"/>
            <a:r>
              <a:rPr lang="en-US" dirty="0"/>
              <a:t>What will grant funding be spent on?</a:t>
            </a:r>
          </a:p>
          <a:p>
            <a:pPr lvl="1"/>
            <a:r>
              <a:rPr lang="en-US" dirty="0"/>
              <a:t>What do the project partners have to offer in the way of match?</a:t>
            </a:r>
          </a:p>
          <a:p>
            <a:pPr marL="457200" lvl="1" indent="0" algn="ctr">
              <a:buNone/>
            </a:pPr>
            <a:r>
              <a:rPr lang="en-US" sz="2800" dirty="0"/>
              <a:t>WRITE IT DOWN!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9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E812B3-22F1-39F3-8C7F-4214F6EA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3CF3AF-2DD8-944E-C687-1607B2481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3685275"/>
            <a:ext cx="4184035" cy="2911467"/>
          </a:xfrm>
        </p:spPr>
        <p:txBody>
          <a:bodyPr>
            <a:normAutofit/>
          </a:bodyPr>
          <a:lstStyle/>
          <a:p>
            <a:r>
              <a:rPr lang="en-US" dirty="0"/>
              <a:t>Northern Tier Regional Planning and Development Commission</a:t>
            </a:r>
          </a:p>
          <a:p>
            <a:r>
              <a:rPr lang="en-US" dirty="0"/>
              <a:t>New Leadership – 2 years as director</a:t>
            </a:r>
          </a:p>
          <a:p>
            <a:r>
              <a:rPr lang="en-US" dirty="0"/>
              <a:t>Provides: Workforce Development, Business Services, Transportation Planning, LDD for ARC and EDD for EDA.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66123-C776-8D98-ECBD-61519A0C6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3685277"/>
            <a:ext cx="4184034" cy="2911466"/>
          </a:xfrm>
        </p:spPr>
        <p:txBody>
          <a:bodyPr>
            <a:normAutofit/>
          </a:bodyPr>
          <a:lstStyle/>
          <a:p>
            <a:r>
              <a:rPr lang="en-US" dirty="0"/>
              <a:t>Southern Tier Central Regional Planning and Development Board</a:t>
            </a:r>
          </a:p>
          <a:p>
            <a:r>
              <a:rPr lang="en-US" dirty="0"/>
              <a:t>New Leadership - 5 years as director</a:t>
            </a:r>
          </a:p>
          <a:p>
            <a:r>
              <a:rPr lang="en-US" dirty="0"/>
              <a:t>Provides: Land Use Planning Technical Assistance, Local Government Assistance, Flood Mitigation, Economic Development, LDD for ARC and EDD for EDA.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745B43-F502-4EFC-ADA1-CEF108138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2" y="1485900"/>
            <a:ext cx="2926677" cy="2018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E0A8E-ACA9-A620-9D50-FA66EDE2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1659591" cy="21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7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9661-39D7-2F92-4F52-DC6EEF28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03" y="609600"/>
            <a:ext cx="10276011" cy="1320800"/>
          </a:xfrm>
        </p:spPr>
        <p:txBody>
          <a:bodyPr>
            <a:noAutofit/>
          </a:bodyPr>
          <a:lstStyle/>
          <a:p>
            <a:r>
              <a:rPr lang="en-US" sz="4800" b="1" dirty="0"/>
              <a:t>7 Minutes – </a:t>
            </a:r>
            <a:br>
              <a:rPr lang="en-US" sz="4800" b="1" dirty="0"/>
            </a:br>
            <a:r>
              <a:rPr lang="en-US" sz="4800" b="1" dirty="0"/>
              <a:t>Challenges and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6994-7E90-033D-89EB-2E46744D2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What are the challenges with your BIG IDEA?</a:t>
            </a:r>
          </a:p>
          <a:p>
            <a:pPr lvl="1"/>
            <a:r>
              <a:rPr lang="en-US" dirty="0"/>
              <a:t>Ideas on how to overcome your challenges?</a:t>
            </a:r>
          </a:p>
          <a:p>
            <a:pPr lvl="1"/>
            <a:endParaRPr lang="en-US" dirty="0"/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What connections and conversations do you need to make to initiate your BIG IDEA?</a:t>
            </a:r>
          </a:p>
          <a:p>
            <a:pPr lvl="1"/>
            <a:r>
              <a:rPr lang="en-US" dirty="0"/>
              <a:t>Who are the partners?</a:t>
            </a:r>
          </a:p>
          <a:p>
            <a:pPr lvl="1"/>
            <a:r>
              <a:rPr lang="en-US" dirty="0"/>
              <a:t>What information do you need to determine a budget?</a:t>
            </a:r>
          </a:p>
          <a:p>
            <a:pPr lvl="1"/>
            <a:r>
              <a:rPr lang="en-US" dirty="0"/>
              <a:t>What ideas of match do you have? </a:t>
            </a:r>
          </a:p>
          <a:p>
            <a:pPr lvl="1"/>
            <a:r>
              <a:rPr lang="en-US" dirty="0"/>
              <a:t>TIMING – When can this happen? When can applications be initiated? </a:t>
            </a:r>
          </a:p>
        </p:txBody>
      </p:sp>
    </p:spTree>
    <p:extLst>
      <p:ext uri="{BB962C8B-B14F-4D97-AF65-F5344CB8AC3E}">
        <p14:creationId xmlns:p14="http://schemas.microsoft.com/office/powerpoint/2010/main" val="257690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ACC1-4763-18E1-ADD0-6A7E1FFB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REPORTING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A4A9-A1FC-D7A4-906B-7B32BBE38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YOUR TABLE’S BIG IDEAS!</a:t>
            </a:r>
          </a:p>
          <a:p>
            <a:pPr lvl="1"/>
            <a:r>
              <a:rPr lang="en-US" dirty="0"/>
              <a:t>What is the idea?</a:t>
            </a:r>
          </a:p>
          <a:p>
            <a:pPr lvl="1"/>
            <a:r>
              <a:rPr lang="en-US" dirty="0"/>
              <a:t>What state(s) are involved?</a:t>
            </a:r>
          </a:p>
          <a:p>
            <a:pPr lvl="1"/>
            <a:r>
              <a:rPr lang="en-US" dirty="0"/>
              <a:t>Who are the partners?</a:t>
            </a:r>
          </a:p>
          <a:p>
            <a:pPr lvl="1"/>
            <a:r>
              <a:rPr lang="en-US" dirty="0"/>
              <a:t>What are the challenges?</a:t>
            </a:r>
          </a:p>
          <a:p>
            <a:pPr lvl="1"/>
            <a:r>
              <a:rPr lang="en-US" dirty="0"/>
              <a:t>Ideas on where match is coming from?</a:t>
            </a:r>
          </a:p>
          <a:p>
            <a:pPr lvl="1"/>
            <a:r>
              <a:rPr lang="en-US" dirty="0"/>
              <a:t>What is the next steps for this Big Idea?</a:t>
            </a:r>
          </a:p>
        </p:txBody>
      </p:sp>
    </p:spTree>
    <p:extLst>
      <p:ext uri="{BB962C8B-B14F-4D97-AF65-F5344CB8AC3E}">
        <p14:creationId xmlns:p14="http://schemas.microsoft.com/office/powerpoint/2010/main" val="243341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0FFD-7D6A-ED7B-9672-6A907738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34" y="508901"/>
            <a:ext cx="8596668" cy="1320800"/>
          </a:xfrm>
        </p:spPr>
        <p:txBody>
          <a:bodyPr>
            <a:noAutofit/>
          </a:bodyPr>
          <a:lstStyle/>
          <a:p>
            <a:r>
              <a:rPr lang="en-US" sz="12000" dirty="0">
                <a:cs typeface="Courier New" panose="02070309020205020404" pitchFamily="49" charset="0"/>
              </a:rPr>
              <a:t>Thank You!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58B1618C-4F2B-ED2D-A72E-F320DFD1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12" y="4556457"/>
            <a:ext cx="4973488" cy="17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1F029-3F4D-3E2A-1D20-FDA30D9FC7C7}"/>
              </a:ext>
            </a:extLst>
          </p:cNvPr>
          <p:cNvGrpSpPr/>
          <p:nvPr/>
        </p:nvGrpSpPr>
        <p:grpSpPr>
          <a:xfrm>
            <a:off x="1438632" y="2369108"/>
            <a:ext cx="6740168" cy="1948892"/>
            <a:chOff x="1311632" y="2623109"/>
            <a:chExt cx="6227969" cy="15678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BB6147-15BD-73FB-62FD-E6E42C5AA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632" y="2623109"/>
              <a:ext cx="2134831" cy="147229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2D57DB-4414-4769-17F5-6DDE55D055FC}"/>
                </a:ext>
              </a:extLst>
            </p:cNvPr>
            <p:cNvSpPr txBox="1"/>
            <p:nvPr/>
          </p:nvSpPr>
          <p:spPr>
            <a:xfrm>
              <a:off x="3751412" y="2806005"/>
              <a:ext cx="378818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 Black" panose="020B0A04020102020204" pitchFamily="34" charset="0"/>
                  <a:ea typeface="Calibri" panose="020F0502020204030204" pitchFamily="34" charset="0"/>
                </a:rPr>
                <a:t>Frank Thompson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Executive Director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NTRPDC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312 Main St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Towanda, PA 18848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 570.265.1515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 570.265.7585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F307AB-5751-8375-D859-2F3F3C602543}"/>
                </a:ext>
              </a:extLst>
            </p:cNvPr>
            <p:cNvCxnSpPr>
              <a:cxnSpLocks/>
            </p:cNvCxnSpPr>
            <p:nvPr/>
          </p:nvCxnSpPr>
          <p:spPr>
            <a:xfrm>
              <a:off x="3606800" y="2736499"/>
              <a:ext cx="0" cy="145450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27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B159-62BD-1FE9-9F0C-D8619313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5D84-F10A-673A-1539-3C6476219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C56D7-00F7-1538-0A6C-4E0D2BC4B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FA87F-4E73-6A9A-02AF-CC468F1E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3" y="88900"/>
            <a:ext cx="10082387" cy="69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4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6677-D88E-4AF1-1FE1-92BE6DD8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469900"/>
            <a:ext cx="9296400" cy="1320800"/>
          </a:xfrm>
        </p:spPr>
        <p:txBody>
          <a:bodyPr>
            <a:noAutofit/>
          </a:bodyPr>
          <a:lstStyle/>
          <a:p>
            <a:r>
              <a:rPr lang="en-US" sz="4800" b="1" dirty="0"/>
              <a:t>Twin Tiers Relationship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90BA-C7C2-1922-3C43-6AE701BFB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0701"/>
            <a:ext cx="8596668" cy="4250662"/>
          </a:xfrm>
        </p:spPr>
        <p:txBody>
          <a:bodyPr>
            <a:normAutofit/>
          </a:bodyPr>
          <a:lstStyle/>
          <a:p>
            <a:r>
              <a:rPr lang="en-US" dirty="0"/>
              <a:t>CARES Act planning in 2020</a:t>
            </a:r>
          </a:p>
          <a:p>
            <a:pPr lvl="1"/>
            <a:r>
              <a:rPr lang="en-US" dirty="0"/>
              <a:t>STC reached out to NT discuss a shared workforce study component with CARES funds.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Agreed to share findings but not work together due to difference in organizational spending of CARES money.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ARISE Announced!</a:t>
            </a:r>
          </a:p>
          <a:p>
            <a:pPr lvl="1"/>
            <a:r>
              <a:rPr lang="en-US" dirty="0"/>
              <a:t>The Southern Tier is a  border community (this fact is mentioned heavily in our CEDS).  With ARISE, we can use the border to access additional grant funding.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EA22-D9C8-CC43-591B-5FA4F067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Commonalities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D376-21FE-F534-321D-328C8433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5" y="2299494"/>
            <a:ext cx="4504266" cy="2259011"/>
          </a:xfrm>
        </p:spPr>
        <p:txBody>
          <a:bodyPr>
            <a:normAutofit/>
          </a:bodyPr>
          <a:lstStyle/>
          <a:p>
            <a:r>
              <a:rPr lang="en-US" dirty="0"/>
              <a:t>Live in NY work in PA</a:t>
            </a:r>
          </a:p>
          <a:p>
            <a:pPr lvl="1"/>
            <a:r>
              <a:rPr lang="en-US" dirty="0"/>
              <a:t>Equivalent pay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Higher income taxes, higher property taxes.</a:t>
            </a:r>
          </a:p>
          <a:p>
            <a:pPr lvl="1"/>
            <a:r>
              <a:rPr lang="en-US" dirty="0"/>
              <a:t>About 5% of Southern Tier residents work in the Northern Tier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E16ED3-29F9-60D1-7E17-A47F08A83465}"/>
              </a:ext>
            </a:extLst>
          </p:cNvPr>
          <p:cNvSpPr txBox="1">
            <a:spLocks/>
          </p:cNvSpPr>
          <p:nvPr/>
        </p:nvSpPr>
        <p:spPr>
          <a:xfrm>
            <a:off x="4580021" y="2299494"/>
            <a:ext cx="5552233" cy="2844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Live in PA work in NY</a:t>
            </a:r>
          </a:p>
          <a:p>
            <a:pPr lvl="1"/>
            <a:r>
              <a:rPr lang="en-US" dirty="0"/>
              <a:t>Lower income taxes and lower property taxes</a:t>
            </a:r>
          </a:p>
          <a:p>
            <a:pPr lvl="1"/>
            <a:r>
              <a:rPr lang="en-US" dirty="0"/>
              <a:t>Historically higher wages (minimum wage and average compensation was higher)</a:t>
            </a:r>
          </a:p>
          <a:p>
            <a:pPr lvl="1"/>
            <a:r>
              <a:rPr lang="en-US" dirty="0"/>
              <a:t>About 10% of Northern Tier residents work in the Southern Tier</a:t>
            </a:r>
          </a:p>
          <a:p>
            <a:pPr lvl="1"/>
            <a:endParaRPr lang="en-US" dirty="0"/>
          </a:p>
          <a:p>
            <a:pPr marL="57150" indent="0">
              <a:buFont typeface="Wingdings 3" charset="2"/>
              <a:buNone/>
            </a:pPr>
            <a:r>
              <a:rPr lang="en-US" dirty="0"/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9B28E4-E433-BDC9-1A25-8D0B339C11D3}"/>
              </a:ext>
            </a:extLst>
          </p:cNvPr>
          <p:cNvSpPr txBox="1">
            <a:spLocks/>
          </p:cNvSpPr>
          <p:nvPr/>
        </p:nvSpPr>
        <p:spPr>
          <a:xfrm>
            <a:off x="433137" y="4697702"/>
            <a:ext cx="8921075" cy="163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Reporting on housing builds in the Northern Tier has been part of the STC CEDS historically.  </a:t>
            </a:r>
          </a:p>
          <a:p>
            <a:pPr marL="5715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6E13-7266-BA11-7043-766E7410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95529" cy="1320800"/>
          </a:xfrm>
        </p:spPr>
        <p:txBody>
          <a:bodyPr>
            <a:normAutofit/>
          </a:bodyPr>
          <a:lstStyle/>
          <a:p>
            <a:r>
              <a:rPr lang="en-US" sz="4800" b="1" dirty="0"/>
              <a:t>Why Workforce?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C3B5-B054-2B3D-A105-A09A9032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74394"/>
          </a:xfrm>
        </p:spPr>
        <p:txBody>
          <a:bodyPr>
            <a:normAutofit/>
          </a:bodyPr>
          <a:lstStyle/>
          <a:p>
            <a:r>
              <a:rPr lang="en-US" dirty="0"/>
              <a:t>Workforce features prominently in </a:t>
            </a:r>
            <a:r>
              <a:rPr lang="en-US" dirty="0">
                <a:solidFill>
                  <a:schemeClr val="tx1"/>
                </a:solidFill>
              </a:rPr>
              <a:t>BOTH Region’s CEDS</a:t>
            </a:r>
            <a:r>
              <a:rPr lang="en-US" dirty="0"/>
              <a:t>.</a:t>
            </a:r>
          </a:p>
          <a:p>
            <a:r>
              <a:rPr lang="en-US" dirty="0"/>
              <a:t>Wages/workforce are incorporated goals into all ARC Programs.</a:t>
            </a:r>
          </a:p>
          <a:p>
            <a:r>
              <a:rPr lang="en-US" dirty="0"/>
              <a:t>No program to our knowledge looks at workforce options between the two states.</a:t>
            </a:r>
          </a:p>
          <a:p>
            <a:r>
              <a:rPr lang="en-US" dirty="0"/>
              <a:t>Demographic and migration concerns </a:t>
            </a:r>
          </a:p>
          <a:p>
            <a:r>
              <a:rPr lang="en-US" dirty="0"/>
              <a:t>Both NT and STC’s Partners had similar programs, with positive impacts, with inconsistent funding and no cross state or even cross agency partnership. </a:t>
            </a:r>
          </a:p>
          <a:p>
            <a:pPr lvl="1"/>
            <a:r>
              <a:rPr lang="en-US" dirty="0"/>
              <a:t>Northern Tier’s – BEP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Southern Tier’s – CDC program / CSS Workforce NY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had different incentives and metrics usually focused on students served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4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C2E-F4F5-52EC-12DF-41ED539F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Elevator Pitch – What is TTAP?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87F4-96BE-0258-4A11-FB0D84FF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2700"/>
            <a:ext cx="8596668" cy="53924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Twin Tiers Arise Program </a:t>
            </a:r>
          </a:p>
          <a:p>
            <a:pPr lvl="1"/>
            <a:r>
              <a:rPr lang="en-US" dirty="0"/>
              <a:t>Promote and formalize engagement between the region’s employers, the existing youth service/education providers, and the region’s youth to enhance the Appalachian workforce and strengthen the Appalachian workforce ecosystem. </a:t>
            </a:r>
          </a:p>
          <a:p>
            <a:pPr lvl="1"/>
            <a:r>
              <a:rPr lang="en-US" dirty="0"/>
              <a:t>Deliverables: </a:t>
            </a:r>
          </a:p>
          <a:p>
            <a:pPr lvl="2"/>
            <a:r>
              <a:rPr lang="en-US" dirty="0"/>
              <a:t>Engage with the youth of the region to increase career education, work experience opportunities and positive employment outcomes. </a:t>
            </a:r>
          </a:p>
          <a:p>
            <a:pPr lvl="2"/>
            <a:r>
              <a:rPr lang="en-US" dirty="0"/>
              <a:t>Engage parents, guardians and student support systems around the benefits – career education and exploration. </a:t>
            </a:r>
          </a:p>
          <a:p>
            <a:pPr lvl="2"/>
            <a:r>
              <a:rPr lang="en-US" dirty="0"/>
              <a:t>Partner with employers to enhance career pathways, awareness of occupations within the region and to secure long-term financial partnerships. </a:t>
            </a:r>
          </a:p>
          <a:p>
            <a:pPr lvl="2"/>
            <a:r>
              <a:rPr lang="en-US" dirty="0"/>
              <a:t>Implement data tracking to improve performance and demonstrate success. </a:t>
            </a:r>
          </a:p>
          <a:p>
            <a:pPr lvl="1"/>
            <a:r>
              <a:rPr lang="en-US" dirty="0"/>
              <a:t>Partners: </a:t>
            </a:r>
          </a:p>
          <a:p>
            <a:pPr lvl="2"/>
            <a:r>
              <a:rPr lang="en-US" dirty="0"/>
              <a:t>Northern Tier – Expand the successful Business Education Partnership Program</a:t>
            </a:r>
          </a:p>
          <a:p>
            <a:pPr lvl="2"/>
            <a:r>
              <a:rPr lang="en-US" dirty="0"/>
              <a:t>Southern Tier Central – Provides data analytical and project management</a:t>
            </a:r>
          </a:p>
          <a:p>
            <a:pPr lvl="2"/>
            <a:r>
              <a:rPr lang="en-US" dirty="0"/>
              <a:t>Corning Community College – Expand the successful Accelerated College Education program in PA.</a:t>
            </a:r>
          </a:p>
          <a:p>
            <a:pPr lvl="2"/>
            <a:r>
              <a:rPr lang="en-US" dirty="0"/>
              <a:t>Career Development Center– In NY, the CDC will expand existing career exploration and workforce readiness. </a:t>
            </a:r>
          </a:p>
          <a:p>
            <a:pPr lvl="2"/>
            <a:r>
              <a:rPr lang="en-US" dirty="0"/>
              <a:t>GST BOCES – Will purchase equipment for Career and Technical Education students to enhance training. </a:t>
            </a:r>
          </a:p>
          <a:p>
            <a:pPr lvl="2"/>
            <a:r>
              <a:rPr lang="en-US" dirty="0"/>
              <a:t>CSS Workforce NY – Expand awareness of TTAP and WIOA services to youth. </a:t>
            </a:r>
          </a:p>
        </p:txBody>
      </p:sp>
    </p:spTree>
    <p:extLst>
      <p:ext uri="{BB962C8B-B14F-4D97-AF65-F5344CB8AC3E}">
        <p14:creationId xmlns:p14="http://schemas.microsoft.com/office/powerpoint/2010/main" val="225314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320F-B7B6-65B7-DB48-DB8971F5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75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/>
              <a:t>ARISE Program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2C12-F3BE-454F-9453-9D923F6D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2282"/>
            <a:ext cx="8596668" cy="52288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Early Process</a:t>
            </a:r>
          </a:p>
          <a:p>
            <a:pPr lvl="1"/>
            <a:r>
              <a:rPr lang="en-US" dirty="0"/>
              <a:t>Paired border location makes our partnership ARISE eligible</a:t>
            </a:r>
          </a:p>
          <a:p>
            <a:pPr lvl="1"/>
            <a:r>
              <a:rPr lang="en-US" dirty="0"/>
              <a:t>Similar workforce needs</a:t>
            </a:r>
          </a:p>
          <a:p>
            <a:pPr lvl="1"/>
            <a:r>
              <a:rPr lang="en-US" dirty="0"/>
              <a:t>Matching at 50% was a challenge, partners could deliver match</a:t>
            </a:r>
          </a:p>
          <a:p>
            <a:pPr lvl="1"/>
            <a:r>
              <a:rPr lang="en-US" dirty="0"/>
              <a:t>Interest in same approach -“Strange New Things with Strange New Money”</a:t>
            </a:r>
          </a:p>
          <a:p>
            <a:pPr lvl="1"/>
            <a:r>
              <a:rPr lang="en-US" dirty="0"/>
              <a:t>Complementary organizational capacities</a:t>
            </a:r>
          </a:p>
          <a:p>
            <a:r>
              <a:rPr lang="en-US" dirty="0"/>
              <a:t>Mid Process</a:t>
            </a:r>
          </a:p>
          <a:p>
            <a:pPr lvl="1"/>
            <a:r>
              <a:rPr lang="en-US" dirty="0"/>
              <a:t>Map Partners and Capacity</a:t>
            </a:r>
          </a:p>
          <a:p>
            <a:pPr lvl="1"/>
            <a:r>
              <a:rPr lang="en-US" dirty="0"/>
              <a:t>Pair NYS Partners work with PA Partners work</a:t>
            </a:r>
          </a:p>
          <a:p>
            <a:pPr lvl="1"/>
            <a:r>
              <a:rPr lang="en-US" dirty="0"/>
              <a:t>Consider partners funding source and new funding means new outcomes?</a:t>
            </a:r>
          </a:p>
          <a:p>
            <a:r>
              <a:rPr lang="en-US" dirty="0"/>
              <a:t>Late Process</a:t>
            </a:r>
          </a:p>
          <a:p>
            <a:pPr lvl="1"/>
            <a:r>
              <a:rPr lang="en-US" dirty="0"/>
              <a:t>Finalize four-page proposal</a:t>
            </a:r>
          </a:p>
          <a:p>
            <a:pPr lvl="1"/>
            <a:r>
              <a:rPr lang="en-US" dirty="0"/>
              <a:t>Last minute changes to meet partners needs</a:t>
            </a:r>
          </a:p>
          <a:p>
            <a:pPr lvl="1"/>
            <a:r>
              <a:rPr lang="en-US" dirty="0"/>
              <a:t>Figure out Sustainability</a:t>
            </a:r>
          </a:p>
          <a:p>
            <a:pPr lvl="1"/>
            <a:r>
              <a:rPr lang="en-US" dirty="0"/>
              <a:t>Figure out Match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8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7580-44DB-583B-E013-1871731C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60366" cy="1320800"/>
          </a:xfrm>
        </p:spPr>
        <p:txBody>
          <a:bodyPr>
            <a:normAutofit/>
          </a:bodyPr>
          <a:lstStyle/>
          <a:p>
            <a:r>
              <a:rPr lang="en-US" sz="4800" b="1" dirty="0"/>
              <a:t>State Program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8622-3B7D-5463-62FA-6445802E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/>
          </a:bodyPr>
          <a:lstStyle/>
          <a:p>
            <a:r>
              <a:rPr lang="en-US" dirty="0"/>
              <a:t>Work with your State Program Managers to see what assistance your State may be able to bring to the table: </a:t>
            </a:r>
          </a:p>
          <a:p>
            <a:pPr lvl="1"/>
            <a:r>
              <a:rPr lang="en-US" dirty="0"/>
              <a:t>For example: PA provides assistance through a series of consultants</a:t>
            </a:r>
          </a:p>
          <a:p>
            <a:endParaRPr lang="en-US" dirty="0"/>
          </a:p>
          <a:p>
            <a:r>
              <a:rPr lang="en-US" dirty="0"/>
              <a:t>Back and forth between states and LDD’s to fully understand:</a:t>
            </a:r>
          </a:p>
          <a:p>
            <a:pPr lvl="1"/>
            <a:r>
              <a:rPr lang="en-US" dirty="0"/>
              <a:t>Anticipated outcomes</a:t>
            </a:r>
          </a:p>
          <a:p>
            <a:pPr lvl="1"/>
            <a:r>
              <a:rPr lang="en-US" dirty="0"/>
              <a:t>Needs of the region</a:t>
            </a:r>
          </a:p>
          <a:p>
            <a:pPr lvl="1"/>
            <a:r>
              <a:rPr lang="en-US" dirty="0"/>
              <a:t>Regional Impact and importance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States Program Managers present the project for consideration &amp; conversation</a:t>
            </a:r>
          </a:p>
        </p:txBody>
      </p:sp>
    </p:spTree>
    <p:extLst>
      <p:ext uri="{BB962C8B-B14F-4D97-AF65-F5344CB8AC3E}">
        <p14:creationId xmlns:p14="http://schemas.microsoft.com/office/powerpoint/2010/main" val="28124349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FC962BD627F4EA76B28DDC6E46AD9" ma:contentTypeVersion="18" ma:contentTypeDescription="Create a new document." ma:contentTypeScope="" ma:versionID="1b3349cfe4e30f2f0ed150aa6a98c9e0">
  <xsd:schema xmlns:xsd="http://www.w3.org/2001/XMLSchema" xmlns:xs="http://www.w3.org/2001/XMLSchema" xmlns:p="http://schemas.microsoft.com/office/2006/metadata/properties" xmlns:ns2="03dfb928-5554-4a87-8e9a-edea6c8e3105" xmlns:ns3="d876ab5d-c363-4cb9-b177-8b68990486e8" targetNamespace="http://schemas.microsoft.com/office/2006/metadata/properties" ma:root="true" ma:fieldsID="ae046be87a6e9bc3ae4b93cf525dea45" ns2:_="" ns3:_="">
    <xsd:import namespace="03dfb928-5554-4a87-8e9a-edea6c8e3105"/>
    <xsd:import namespace="d876ab5d-c363-4cb9-b177-8b68990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b928-5554-4a87-8e9a-edea6c8e3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b9d03e-f63d-43c7-9a43-349d0cf1a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ab5d-c363-4cb9-b177-8b68990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38cad6-e624-4609-8f59-2c75c4e321dd}" ma:internalName="TaxCatchAll" ma:showField="CatchAllData" ma:web="d876ab5d-c363-4cb9-b177-8b6899048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ab5d-c363-4cb9-b177-8b68990486e8" xsi:nil="true"/>
    <lcf76f155ced4ddcb4097134ff3c332f xmlns="03dfb928-5554-4a87-8e9a-edea6c8e31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8500B1-7F16-426A-A3D2-E2907B840949}"/>
</file>

<file path=customXml/itemProps2.xml><?xml version="1.0" encoding="utf-8"?>
<ds:datastoreItem xmlns:ds="http://schemas.openxmlformats.org/officeDocument/2006/customXml" ds:itemID="{D4A51741-60CE-45CD-8E2B-5EF0890F9079}"/>
</file>

<file path=customXml/itemProps3.xml><?xml version="1.0" encoding="utf-8"?>
<ds:datastoreItem xmlns:ds="http://schemas.openxmlformats.org/officeDocument/2006/customXml" ds:itemID="{0C99F7A8-FF0F-4631-925A-5C428F11A32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2314</TotalTime>
  <Words>1661</Words>
  <Application>Microsoft Office PowerPoint</Application>
  <PresentationFormat>Widescreen</PresentationFormat>
  <Paragraphs>233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Trebuchet MS</vt:lpstr>
      <vt:lpstr>Wingdings 3</vt:lpstr>
      <vt:lpstr>Facet</vt:lpstr>
      <vt:lpstr>Twin Tiers ARISE Program</vt:lpstr>
      <vt:lpstr>Introduction</vt:lpstr>
      <vt:lpstr>PowerPoint Presentation</vt:lpstr>
      <vt:lpstr>Twin Tiers Relationship Building</vt:lpstr>
      <vt:lpstr>Commonalities</vt:lpstr>
      <vt:lpstr>Why Workforce?</vt:lpstr>
      <vt:lpstr>Elevator Pitch – What is TTAP?</vt:lpstr>
      <vt:lpstr>ARISE Program Design</vt:lpstr>
      <vt:lpstr>State Program Managers</vt:lpstr>
      <vt:lpstr>ARISE Project Summary Process</vt:lpstr>
      <vt:lpstr>Arise Process Development </vt:lpstr>
      <vt:lpstr>Memorandum of Understanding Written with future success in mind </vt:lpstr>
      <vt:lpstr>PA Support for ARISE with consultant Thank you to Jeff Schwartz</vt:lpstr>
      <vt:lpstr>Delivery Day</vt:lpstr>
      <vt:lpstr>WRAPPING UP!  </vt:lpstr>
      <vt:lpstr>QUESTIONS  about  PROCESS?</vt:lpstr>
      <vt:lpstr>Let’s Workshop!</vt:lpstr>
      <vt:lpstr>7 – Minutes - Introductions</vt:lpstr>
      <vt:lpstr>7 – Minutes – BIG IDEAS!</vt:lpstr>
      <vt:lpstr>7 Minutes –  Challenges and Implementation</vt:lpstr>
      <vt:lpstr>REPORTING OUT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Tiers ARISE Program</dc:title>
  <dc:creator>Jennifer Dunbar</dc:creator>
  <cp:lastModifiedBy>Chelsea Robertson</cp:lastModifiedBy>
  <cp:revision>31</cp:revision>
  <dcterms:created xsi:type="dcterms:W3CDTF">2023-07-19T19:09:30Z</dcterms:created>
  <dcterms:modified xsi:type="dcterms:W3CDTF">2024-03-07T18:23:56Z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0x010100BFFFC962BD627F4EA76B28DDC6E46AD9</vt:lpwstr>
  </property>
</Properties>
</file>