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theme/themeOverride2.xml" ContentType="application/vnd.openxmlformats-officedocument.themeOverride+xml"/>
  <Override PartName="/ppt/notesSlides/notesSlide4.xml" ContentType="application/vnd.openxmlformats-officedocument.presentationml.notesSlide+xml"/>
  <Override PartName="/ppt/theme/themeOverride3.xml" ContentType="application/vnd.openxmlformats-officedocument.themeOverride+xml"/>
  <Override PartName="/ppt/notesSlides/notesSlide5.xml" ContentType="application/vnd.openxmlformats-officedocument.presentationml.notesSlide+xml"/>
  <Override PartName="/ppt/theme/themeOverride4.xml" ContentType="application/vnd.openxmlformats-officedocument.themeOverride+xml"/>
  <Override PartName="/ppt/notesSlides/notesSlide6.xml" ContentType="application/vnd.openxmlformats-officedocument.presentationml.notesSlide+xml"/>
  <Override PartName="/ppt/theme/themeOverride5.xml" ContentType="application/vnd.openxmlformats-officedocument.themeOverride+xml"/>
  <Override PartName="/ppt/notesSlides/notesSlide7.xml" ContentType="application/vnd.openxmlformats-officedocument.presentationml.notesSlide+xml"/>
  <Override PartName="/ppt/theme/themeOverride6.xml" ContentType="application/vnd.openxmlformats-officedocument.themeOverride+xml"/>
  <Override PartName="/ppt/notesSlides/notesSlide8.xml" ContentType="application/vnd.openxmlformats-officedocument.presentationml.notesSlide+xml"/>
  <Override PartName="/ppt/theme/themeOverride7.xml" ContentType="application/vnd.openxmlformats-officedocument.themeOverride+xml"/>
  <Override PartName="/ppt/notesSlides/notesSlide9.xml" ContentType="application/vnd.openxmlformats-officedocument.presentationml.notesSlide+xml"/>
  <Override PartName="/ppt/theme/themeOverride8.xml" ContentType="application/vnd.openxmlformats-officedocument.themeOverride+xml"/>
  <Override PartName="/ppt/notesSlides/notesSlide10.xml" ContentType="application/vnd.openxmlformats-officedocument.presentationml.notesSlide+xml"/>
  <Override PartName="/ppt/theme/themeOverride9.xml" ContentType="application/vnd.openxmlformats-officedocument.themeOverride+xml"/>
  <Override PartName="/ppt/notesSlides/notesSlide11.xml" ContentType="application/vnd.openxmlformats-officedocument.presentationml.notesSlide+xml"/>
  <Override PartName="/ppt/theme/themeOverride10.xml" ContentType="application/vnd.openxmlformats-officedocument.themeOverride+xml"/>
  <Override PartName="/ppt/notesSlides/notesSlide12.xml" ContentType="application/vnd.openxmlformats-officedocument.presentationml.notesSlide+xml"/>
  <Override PartName="/ppt/theme/themeOverride11.xml" ContentType="application/vnd.openxmlformats-officedocument.themeOverride+xml"/>
  <Override PartName="/ppt/notesSlides/notesSlide13.xml" ContentType="application/vnd.openxmlformats-officedocument.presentationml.notesSlide+xml"/>
  <Override PartName="/ppt/theme/themeOverride12.xml" ContentType="application/vnd.openxmlformats-officedocument.themeOverride+xml"/>
  <Override PartName="/ppt/notesSlides/notesSlide14.xml" ContentType="application/vnd.openxmlformats-officedocument.presentationml.notesSlide+xml"/>
  <Override PartName="/ppt/theme/themeOverride13.xml" ContentType="application/vnd.openxmlformats-officedocument.themeOverride+xml"/>
  <Override PartName="/ppt/notesSlides/notesSlide15.xml" ContentType="application/vnd.openxmlformats-officedocument.presentationml.notesSlide+xml"/>
  <Override PartName="/ppt/theme/themeOverride14.xml" ContentType="application/vnd.openxmlformats-officedocument.themeOverride+xml"/>
  <Override PartName="/ppt/notesSlides/notesSlide16.xml" ContentType="application/vnd.openxmlformats-officedocument.presentationml.notesSlide+xml"/>
  <Override PartName="/ppt/theme/themeOverride15.xml" ContentType="application/vnd.openxmlformats-officedocument.themeOverride+xml"/>
  <Override PartName="/ppt/notesSlides/notesSlide17.xml" ContentType="application/vnd.openxmlformats-officedocument.presentationml.notesSlide+xml"/>
  <Override PartName="/ppt/theme/themeOverride16.xml" ContentType="application/vnd.openxmlformats-officedocument.themeOverride+xml"/>
  <Override PartName="/ppt/notesSlides/notesSlide18.xml" ContentType="application/vnd.openxmlformats-officedocument.presentationml.notesSlide+xml"/>
  <Override PartName="/ppt/theme/themeOverride17.xml" ContentType="application/vnd.openxmlformats-officedocument.themeOverride+xml"/>
  <Override PartName="/ppt/notesSlides/notesSlide19.xml" ContentType="application/vnd.openxmlformats-officedocument.presentationml.notesSlide+xml"/>
  <Override PartName="/ppt/theme/themeOverride18.xml" ContentType="application/vnd.openxmlformats-officedocument.themeOverride+xml"/>
  <Override PartName="/ppt/notesSlides/notesSlide20.xml" ContentType="application/vnd.openxmlformats-officedocument.presentationml.notesSl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notesSlides/notesSlide21.xml" ContentType="application/vnd.openxmlformats-officedocument.presentationml.notesSlide+xml"/>
  <Override PartName="/ppt/theme/themeOverride22.xml" ContentType="application/vnd.openxmlformats-officedocument.themeOverride+xml"/>
  <Override PartName="/ppt/notesSlides/notesSlide22.xml" ContentType="application/vnd.openxmlformats-officedocument.presentationml.notesSlide+xml"/>
  <Override PartName="/ppt/theme/themeOverride23.xml" ContentType="application/vnd.openxmlformats-officedocument.themeOverride+xml"/>
  <Override PartName="/ppt/notesSlides/notesSlide23.xml" ContentType="application/vnd.openxmlformats-officedocument.presentationml.notesSlide+xml"/>
  <Override PartName="/ppt/theme/themeOverride24.xml" ContentType="application/vnd.openxmlformats-officedocument.themeOverride+xml"/>
  <Override PartName="/ppt/notesSlides/notesSlide24.xml" ContentType="application/vnd.openxmlformats-officedocument.presentationml.notesSlide+xml"/>
  <Override PartName="/ppt/theme/themeOverride25.xml" ContentType="application/vnd.openxmlformats-officedocument.themeOverride+xml"/>
  <Override PartName="/ppt/notesSlides/notesSlide25.xml" ContentType="application/vnd.openxmlformats-officedocument.presentationml.notesSlide+xml"/>
  <Override PartName="/ppt/theme/themeOverride26.xml" ContentType="application/vnd.openxmlformats-officedocument.themeOverride+xml"/>
  <Override PartName="/ppt/notesSlides/notesSlide26.xml" ContentType="application/vnd.openxmlformats-officedocument.presentationml.notesSlide+xml"/>
  <Override PartName="/ppt/theme/themeOverride27.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31"/>
  </p:notesMasterIdLst>
  <p:sldIdLst>
    <p:sldId id="256" r:id="rId2"/>
    <p:sldId id="316" r:id="rId3"/>
    <p:sldId id="257" r:id="rId4"/>
    <p:sldId id="258" r:id="rId5"/>
    <p:sldId id="265" r:id="rId6"/>
    <p:sldId id="321" r:id="rId7"/>
    <p:sldId id="322" r:id="rId8"/>
    <p:sldId id="323" r:id="rId9"/>
    <p:sldId id="335" r:id="rId10"/>
    <p:sldId id="262" r:id="rId11"/>
    <p:sldId id="260" r:id="rId12"/>
    <p:sldId id="261" r:id="rId13"/>
    <p:sldId id="318" r:id="rId14"/>
    <p:sldId id="263" r:id="rId15"/>
    <p:sldId id="266" r:id="rId16"/>
    <p:sldId id="319" r:id="rId17"/>
    <p:sldId id="268" r:id="rId18"/>
    <p:sldId id="331" r:id="rId19"/>
    <p:sldId id="269" r:id="rId20"/>
    <p:sldId id="330" r:id="rId21"/>
    <p:sldId id="320" r:id="rId22"/>
    <p:sldId id="271" r:id="rId23"/>
    <p:sldId id="275" r:id="rId24"/>
    <p:sldId id="272" r:id="rId25"/>
    <p:sldId id="273" r:id="rId26"/>
    <p:sldId id="274" r:id="rId27"/>
    <p:sldId id="328" r:id="rId28"/>
    <p:sldId id="332" r:id="rId29"/>
    <p:sldId id="334"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9" autoAdjust="0"/>
    <p:restoredTop sz="85003" autoAdjust="0"/>
  </p:normalViewPr>
  <p:slideViewPr>
    <p:cSldViewPr snapToGrid="0">
      <p:cViewPr varScale="1">
        <p:scale>
          <a:sx n="72" d="100"/>
          <a:sy n="72" d="100"/>
        </p:scale>
        <p:origin x="26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859DCB-8D28-441B-A698-B52624FDFB7D}" type="datetimeFigureOut">
              <a:rPr lang="en-US" smtClean="0"/>
              <a:t>7/21/2022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3B116A-DA7D-4738-BF2D-941B2C659281}" type="slidenum">
              <a:rPr lang="en-US" smtClean="0"/>
              <a:t>‹#›</a:t>
            </a:fld>
            <a:endParaRPr lang="en-US"/>
          </a:p>
        </p:txBody>
      </p:sp>
    </p:spTree>
    <p:extLst>
      <p:ext uri="{BB962C8B-B14F-4D97-AF65-F5344CB8AC3E}">
        <p14:creationId xmlns:p14="http://schemas.microsoft.com/office/powerpoint/2010/main" val="1674855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data.nativeland.info/dataset"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maps.kcmo.org/apps/parcelviewer/"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everyone welcome it is so nice to be here and even nicer to be introduced by Raul it’s always great to share the stage with other new Mexicans especially so far from home here in Kansas City Missouri I was telling NATO staff before I got here how excited I am to be in Kansas City because it’s one of my favorite places to talk about data and geographic data specifically, will get into that a little bit later but thank you all for being here I know that I am up against Joe McKinney and Steve etcher so especially appreciate all of you choosing this session and I’ll try to keep it as entertaining as possible for you all.</a:t>
            </a:r>
          </a:p>
          <a:p>
            <a:endParaRPr lang="en-US" dirty="0"/>
          </a:p>
        </p:txBody>
      </p:sp>
      <p:sp>
        <p:nvSpPr>
          <p:cNvPr id="4" name="Slide Number Placeholder 3"/>
          <p:cNvSpPr>
            <a:spLocks noGrp="1"/>
          </p:cNvSpPr>
          <p:nvPr>
            <p:ph type="sldNum" sz="quarter" idx="5"/>
          </p:nvPr>
        </p:nvSpPr>
        <p:spPr/>
        <p:txBody>
          <a:bodyPr/>
          <a:lstStyle/>
          <a:p>
            <a:fld id="{F13B116A-DA7D-4738-BF2D-941B2C659281}" type="slidenum">
              <a:rPr lang="en-US" smtClean="0"/>
              <a:t>1</a:t>
            </a:fld>
            <a:endParaRPr lang="en-US"/>
          </a:p>
        </p:txBody>
      </p:sp>
    </p:spTree>
    <p:extLst>
      <p:ext uri="{BB962C8B-B14F-4D97-AF65-F5344CB8AC3E}">
        <p14:creationId xmlns:p14="http://schemas.microsoft.com/office/powerpoint/2010/main" val="25536540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said before geographic constraints is are one of the things that become the most painful for me when working with data in Metrics Together works with very small communities we work with very sparse populations in a lot of ways and then we also work with very complex population dense populations like Boston for example talking about geographic constraints here and Kansas City could not be more perfect for me as we sit in on the Missouri side the Kansas side sits across the street and with those jerks jurisdictional or political boundaries we see a lot of problems in debt collection data comparison and data use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Hidalgo County NM – 4178 people in 3438 sq miles</a:t>
            </a:r>
          </a:p>
          <a:p>
            <a:endParaRPr lang="en-US" dirty="0"/>
          </a:p>
          <a:p>
            <a:endParaRPr lang="en-US" dirty="0"/>
          </a:p>
          <a:p>
            <a:r>
              <a:rPr lang="en-US" dirty="0"/>
              <a:t>https://maps.viewprogis.com/ecp/kansascity-ks#</a:t>
            </a:r>
          </a:p>
          <a:p>
            <a:endParaRPr lang="en-US" dirty="0"/>
          </a:p>
          <a:p>
            <a:r>
              <a:rPr lang="en-US" dirty="0"/>
              <a:t>Podcast on </a:t>
            </a:r>
            <a:r>
              <a:rPr lang="en-US" dirty="0" err="1"/>
              <a:t>Econmic</a:t>
            </a:r>
            <a:r>
              <a:rPr lang="en-US" dirty="0"/>
              <a:t> issues spurred by data problems - https://www.npr.org/sections/money/2018/11/16/668769284/episode-699-kansas-city-vs-kansas-city</a:t>
            </a:r>
          </a:p>
          <a:p>
            <a:endParaRPr lang="en-US" dirty="0"/>
          </a:p>
          <a:p>
            <a:r>
              <a:rPr lang="en-US" dirty="0"/>
              <a:t>Info on KS division - https://www.kcur.org/community/2014-09-10/how-the-state-line-has-divided-the-kansas-city-metro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Those divisions reach back as far as the early 1800s, as pro-slavery Missourians and abolitionist Kansans politically and physically clashed. </a:t>
            </a:r>
          </a:p>
          <a:p>
            <a:endParaRPr lang="en-US" dirty="0"/>
          </a:p>
        </p:txBody>
      </p:sp>
      <p:sp>
        <p:nvSpPr>
          <p:cNvPr id="4" name="Slide Number Placeholder 3"/>
          <p:cNvSpPr>
            <a:spLocks noGrp="1"/>
          </p:cNvSpPr>
          <p:nvPr>
            <p:ph type="sldNum" sz="quarter" idx="5"/>
          </p:nvPr>
        </p:nvSpPr>
        <p:spPr/>
        <p:txBody>
          <a:bodyPr/>
          <a:lstStyle/>
          <a:p>
            <a:fld id="{F13B116A-DA7D-4738-BF2D-941B2C659281}" type="slidenum">
              <a:rPr lang="en-US" smtClean="0"/>
              <a:t>10</a:t>
            </a:fld>
            <a:endParaRPr lang="en-US"/>
          </a:p>
        </p:txBody>
      </p:sp>
    </p:spTree>
    <p:extLst>
      <p:ext uri="{BB962C8B-B14F-4D97-AF65-F5344CB8AC3E}">
        <p14:creationId xmlns:p14="http://schemas.microsoft.com/office/powerpoint/2010/main" val="13012106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Census tracts were invented in 1910 and only applied to very few metropolitan areas</a:t>
            </a:r>
          </a:p>
          <a:p>
            <a:endParaRPr lang="en-US" dirty="0"/>
          </a:p>
          <a:p>
            <a:r>
              <a:rPr lang="en-US" dirty="0"/>
              <a:t>The pop is blank </a:t>
            </a:r>
            <a:r>
              <a:rPr lang="en-US" dirty="0" err="1"/>
              <a:t>bla</a:t>
            </a:r>
            <a:r>
              <a:rPr lang="en-US" dirty="0"/>
              <a:t> </a:t>
            </a:r>
            <a:r>
              <a:rPr lang="en-US" dirty="0" err="1"/>
              <a:t>bla</a:t>
            </a:r>
            <a:r>
              <a:rPr lang="en-US" dirty="0"/>
              <a:t> </a:t>
            </a:r>
            <a:r>
              <a:rPr lang="en-US" dirty="0" err="1"/>
              <a:t>bal</a:t>
            </a:r>
            <a:endParaRPr lang="en-US" dirty="0"/>
          </a:p>
          <a:p>
            <a:endParaRPr lang="en-US" dirty="0"/>
          </a:p>
          <a:p>
            <a:r>
              <a:rPr lang="en-US" dirty="0"/>
              <a:t>Tract how many people – 4000 (1200-8000)</a:t>
            </a:r>
          </a:p>
          <a:p>
            <a:endParaRPr lang="en-US" dirty="0"/>
          </a:p>
        </p:txBody>
      </p:sp>
      <p:sp>
        <p:nvSpPr>
          <p:cNvPr id="4" name="Slide Number Placeholder 3"/>
          <p:cNvSpPr>
            <a:spLocks noGrp="1"/>
          </p:cNvSpPr>
          <p:nvPr>
            <p:ph type="sldNum" sz="quarter" idx="5"/>
          </p:nvPr>
        </p:nvSpPr>
        <p:spPr/>
        <p:txBody>
          <a:bodyPr/>
          <a:lstStyle/>
          <a:p>
            <a:fld id="{F13B116A-DA7D-4738-BF2D-941B2C659281}" type="slidenum">
              <a:rPr lang="en-US" smtClean="0"/>
              <a:t>11</a:t>
            </a:fld>
            <a:endParaRPr lang="en-US"/>
          </a:p>
        </p:txBody>
      </p:sp>
    </p:spTree>
    <p:extLst>
      <p:ext uri="{BB962C8B-B14F-4D97-AF65-F5344CB8AC3E}">
        <p14:creationId xmlns:p14="http://schemas.microsoft.com/office/powerpoint/2010/main" val="1736994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a:t>
            </a:r>
          </a:p>
          <a:p>
            <a:r>
              <a:rPr lang="en-US" dirty="0"/>
              <a:t>Attention to detail on individuals</a:t>
            </a:r>
          </a:p>
          <a:p>
            <a:r>
              <a:rPr lang="en-US" dirty="0"/>
              <a:t>Administrative capacity</a:t>
            </a:r>
          </a:p>
          <a:p>
            <a:r>
              <a:rPr lang="en-US" dirty="0"/>
              <a:t>State required data collection efforts</a:t>
            </a:r>
          </a:p>
          <a:p>
            <a:endParaRPr lang="en-US" dirty="0"/>
          </a:p>
        </p:txBody>
      </p:sp>
      <p:sp>
        <p:nvSpPr>
          <p:cNvPr id="4" name="Slide Number Placeholder 3"/>
          <p:cNvSpPr>
            <a:spLocks noGrp="1"/>
          </p:cNvSpPr>
          <p:nvPr>
            <p:ph type="sldNum" sz="quarter" idx="5"/>
          </p:nvPr>
        </p:nvSpPr>
        <p:spPr/>
        <p:txBody>
          <a:bodyPr/>
          <a:lstStyle/>
          <a:p>
            <a:fld id="{F13B116A-DA7D-4738-BF2D-941B2C659281}" type="slidenum">
              <a:rPr lang="en-US" smtClean="0"/>
              <a:t>12</a:t>
            </a:fld>
            <a:endParaRPr lang="en-US"/>
          </a:p>
        </p:txBody>
      </p:sp>
    </p:spTree>
    <p:extLst>
      <p:ext uri="{BB962C8B-B14F-4D97-AF65-F5344CB8AC3E}">
        <p14:creationId xmlns:p14="http://schemas.microsoft.com/office/powerpoint/2010/main" val="31795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Gegraphic</a:t>
            </a:r>
            <a:r>
              <a:rPr lang="en-US" dirty="0"/>
              <a:t> recap – do I have to go to different places to create these? How do I combine data from different places? Who should I contact? – taking an impressed map of not real to real </a:t>
            </a:r>
          </a:p>
        </p:txBody>
      </p:sp>
      <p:sp>
        <p:nvSpPr>
          <p:cNvPr id="4" name="Slide Number Placeholder 3"/>
          <p:cNvSpPr>
            <a:spLocks noGrp="1"/>
          </p:cNvSpPr>
          <p:nvPr>
            <p:ph type="sldNum" sz="quarter" idx="5"/>
          </p:nvPr>
        </p:nvSpPr>
        <p:spPr/>
        <p:txBody>
          <a:bodyPr/>
          <a:lstStyle/>
          <a:p>
            <a:fld id="{F13B116A-DA7D-4738-BF2D-941B2C659281}" type="slidenum">
              <a:rPr lang="en-US" smtClean="0"/>
              <a:t>13</a:t>
            </a:fld>
            <a:endParaRPr lang="en-US"/>
          </a:p>
        </p:txBody>
      </p:sp>
    </p:spTree>
    <p:extLst>
      <p:ext uri="{BB962C8B-B14F-4D97-AF65-F5344CB8AC3E}">
        <p14:creationId xmlns:p14="http://schemas.microsoft.com/office/powerpoint/2010/main" val="13683374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Chart on error rates and how to read them </a:t>
            </a:r>
          </a:p>
          <a:p>
            <a:endParaRPr lang="en-US" dirty="0"/>
          </a:p>
          <a:p>
            <a:r>
              <a:rPr lang="en-US" dirty="0"/>
              <a:t>From the transportation perspective, this is really where comparisons to state and local data is imperative</a:t>
            </a:r>
          </a:p>
        </p:txBody>
      </p:sp>
      <p:sp>
        <p:nvSpPr>
          <p:cNvPr id="4" name="Slide Number Placeholder 3"/>
          <p:cNvSpPr>
            <a:spLocks noGrp="1"/>
          </p:cNvSpPr>
          <p:nvPr>
            <p:ph type="sldNum" sz="quarter" idx="5"/>
          </p:nvPr>
        </p:nvSpPr>
        <p:spPr/>
        <p:txBody>
          <a:bodyPr/>
          <a:lstStyle/>
          <a:p>
            <a:fld id="{F13B116A-DA7D-4738-BF2D-941B2C659281}" type="slidenum">
              <a:rPr lang="en-US" smtClean="0"/>
              <a:t>14</a:t>
            </a:fld>
            <a:endParaRPr lang="en-US"/>
          </a:p>
        </p:txBody>
      </p:sp>
    </p:spTree>
    <p:extLst>
      <p:ext uri="{BB962C8B-B14F-4D97-AF65-F5344CB8AC3E}">
        <p14:creationId xmlns:p14="http://schemas.microsoft.com/office/powerpoint/2010/main" val="2252894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Replace pic</a:t>
            </a:r>
          </a:p>
        </p:txBody>
      </p:sp>
      <p:sp>
        <p:nvSpPr>
          <p:cNvPr id="4" name="Slide Number Placeholder 3"/>
          <p:cNvSpPr>
            <a:spLocks noGrp="1"/>
          </p:cNvSpPr>
          <p:nvPr>
            <p:ph type="sldNum" sz="quarter" idx="5"/>
          </p:nvPr>
        </p:nvSpPr>
        <p:spPr/>
        <p:txBody>
          <a:bodyPr/>
          <a:lstStyle/>
          <a:p>
            <a:fld id="{F13B116A-DA7D-4738-BF2D-941B2C659281}" type="slidenum">
              <a:rPr lang="en-US" smtClean="0"/>
              <a:t>15</a:t>
            </a:fld>
            <a:endParaRPr lang="en-US"/>
          </a:p>
        </p:txBody>
      </p:sp>
    </p:spTree>
    <p:extLst>
      <p:ext uri="{BB962C8B-B14F-4D97-AF65-F5344CB8AC3E}">
        <p14:creationId xmlns:p14="http://schemas.microsoft.com/office/powerpoint/2010/main" val="32018960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What’s a good question?</a:t>
            </a:r>
          </a:p>
          <a:p>
            <a:r>
              <a:rPr lang="en-US" dirty="0"/>
              <a:t>Ho can we get business to work </a:t>
            </a:r>
            <a:r>
              <a:rPr lang="en-US" dirty="0" err="1"/>
              <a:t>togetehr</a:t>
            </a:r>
            <a:r>
              <a:rPr lang="en-US" dirty="0"/>
              <a:t>? – mutual benefit? How do we do it, what can we ask business </a:t>
            </a:r>
            <a:r>
              <a:rPr lang="en-US" dirty="0" err="1"/>
              <a:t>ownders</a:t>
            </a:r>
            <a:r>
              <a:rPr lang="en-US" dirty="0"/>
              <a:t> - </a:t>
            </a:r>
          </a:p>
        </p:txBody>
      </p:sp>
      <p:sp>
        <p:nvSpPr>
          <p:cNvPr id="4" name="Slide Number Placeholder 3"/>
          <p:cNvSpPr>
            <a:spLocks noGrp="1"/>
          </p:cNvSpPr>
          <p:nvPr>
            <p:ph type="sldNum" sz="quarter" idx="5"/>
          </p:nvPr>
        </p:nvSpPr>
        <p:spPr/>
        <p:txBody>
          <a:bodyPr/>
          <a:lstStyle/>
          <a:p>
            <a:fld id="{F13B116A-DA7D-4738-BF2D-941B2C659281}" type="slidenum">
              <a:rPr lang="en-US" smtClean="0"/>
              <a:t>16</a:t>
            </a:fld>
            <a:endParaRPr lang="en-US"/>
          </a:p>
        </p:txBody>
      </p:sp>
    </p:spTree>
    <p:extLst>
      <p:ext uri="{BB962C8B-B14F-4D97-AF65-F5344CB8AC3E}">
        <p14:creationId xmlns:p14="http://schemas.microsoft.com/office/powerpoint/2010/main" val="27157549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a:t>
            </a:r>
            <a:r>
              <a:rPr lang="en-US" dirty="0" err="1"/>
              <a:t>kthe</a:t>
            </a:r>
            <a:r>
              <a:rPr lang="en-US" dirty="0"/>
              <a:t> community</a:t>
            </a:r>
          </a:p>
          <a:p>
            <a:r>
              <a:rPr lang="en-US" dirty="0"/>
              <a:t>Write it down</a:t>
            </a:r>
          </a:p>
          <a:p>
            <a:r>
              <a:rPr lang="en-US" dirty="0"/>
              <a:t>Keep it simple</a:t>
            </a:r>
          </a:p>
          <a:p>
            <a:r>
              <a:rPr lang="en-US" dirty="0"/>
              <a:t>Keep a journal</a:t>
            </a:r>
          </a:p>
          <a:p>
            <a:endParaRPr lang="en-US" dirty="0"/>
          </a:p>
        </p:txBody>
      </p:sp>
      <p:sp>
        <p:nvSpPr>
          <p:cNvPr id="4" name="Slide Number Placeholder 3"/>
          <p:cNvSpPr>
            <a:spLocks noGrp="1"/>
          </p:cNvSpPr>
          <p:nvPr>
            <p:ph type="sldNum" sz="quarter" idx="5"/>
          </p:nvPr>
        </p:nvSpPr>
        <p:spPr/>
        <p:txBody>
          <a:bodyPr/>
          <a:lstStyle/>
          <a:p>
            <a:fld id="{F13B116A-DA7D-4738-BF2D-941B2C659281}" type="slidenum">
              <a:rPr lang="en-US" smtClean="0"/>
              <a:t>17</a:t>
            </a:fld>
            <a:endParaRPr lang="en-US"/>
          </a:p>
        </p:txBody>
      </p:sp>
    </p:spTree>
    <p:extLst>
      <p:ext uri="{BB962C8B-B14F-4D97-AF65-F5344CB8AC3E}">
        <p14:creationId xmlns:p14="http://schemas.microsoft.com/office/powerpoint/2010/main" val="10412193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B116A-DA7D-4738-BF2D-941B2C659281}" type="slidenum">
              <a:rPr lang="en-US" smtClean="0"/>
              <a:t>18</a:t>
            </a:fld>
            <a:endParaRPr lang="en-US"/>
          </a:p>
        </p:txBody>
      </p:sp>
    </p:spTree>
    <p:extLst>
      <p:ext uri="{BB962C8B-B14F-4D97-AF65-F5344CB8AC3E}">
        <p14:creationId xmlns:p14="http://schemas.microsoft.com/office/powerpoint/2010/main" val="13091211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Pros/cons</a:t>
            </a:r>
          </a:p>
        </p:txBody>
      </p:sp>
      <p:sp>
        <p:nvSpPr>
          <p:cNvPr id="4" name="Slide Number Placeholder 3"/>
          <p:cNvSpPr>
            <a:spLocks noGrp="1"/>
          </p:cNvSpPr>
          <p:nvPr>
            <p:ph type="sldNum" sz="quarter" idx="5"/>
          </p:nvPr>
        </p:nvSpPr>
        <p:spPr/>
        <p:txBody>
          <a:bodyPr/>
          <a:lstStyle/>
          <a:p>
            <a:fld id="{F13B116A-DA7D-4738-BF2D-941B2C659281}" type="slidenum">
              <a:rPr lang="en-US" smtClean="0"/>
              <a:t>19</a:t>
            </a:fld>
            <a:endParaRPr lang="en-US"/>
          </a:p>
        </p:txBody>
      </p:sp>
    </p:spTree>
    <p:extLst>
      <p:ext uri="{BB962C8B-B14F-4D97-AF65-F5344CB8AC3E}">
        <p14:creationId xmlns:p14="http://schemas.microsoft.com/office/powerpoint/2010/main" val="2197929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Raul mentioned my name is Alison Turner and I hold a masters in statistics and other degrees in economics anthropology math and Spanish and I am the founder of Metrics Together I started my economic development journey in economic research kind of you’re more traditional planning and modeling so on and so forth I’ve been transitioned over into municipal finance being a traitor on a municipal trading desk municipal bonds trading desk and then finally made my way into the </a:t>
            </a:r>
            <a:r>
              <a:rPr lang="en-US" dirty="0" err="1"/>
              <a:t>the</a:t>
            </a:r>
            <a:r>
              <a:rPr lang="en-US" dirty="0"/>
              <a:t> wonderfully varied world of economic development which drew me in because of the kind of complex problems that we have in terms of planning evaluating measuring how we first see our Konomi is transportation systems on and so forth to end up doing</a:t>
            </a:r>
          </a:p>
          <a:p>
            <a:endParaRPr lang="en-US" dirty="0"/>
          </a:p>
        </p:txBody>
      </p:sp>
      <p:sp>
        <p:nvSpPr>
          <p:cNvPr id="4" name="Slide Number Placeholder 3"/>
          <p:cNvSpPr>
            <a:spLocks noGrp="1"/>
          </p:cNvSpPr>
          <p:nvPr>
            <p:ph type="sldNum" sz="quarter" idx="5"/>
          </p:nvPr>
        </p:nvSpPr>
        <p:spPr/>
        <p:txBody>
          <a:bodyPr/>
          <a:lstStyle/>
          <a:p>
            <a:fld id="{F13B116A-DA7D-4738-BF2D-941B2C659281}" type="slidenum">
              <a:rPr lang="en-US" smtClean="0"/>
              <a:t>2</a:t>
            </a:fld>
            <a:endParaRPr lang="en-US"/>
          </a:p>
        </p:txBody>
      </p:sp>
    </p:spTree>
    <p:extLst>
      <p:ext uri="{BB962C8B-B14F-4D97-AF65-F5344CB8AC3E}">
        <p14:creationId xmlns:p14="http://schemas.microsoft.com/office/powerpoint/2010/main" val="22677982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Pros/cons</a:t>
            </a:r>
          </a:p>
        </p:txBody>
      </p:sp>
      <p:sp>
        <p:nvSpPr>
          <p:cNvPr id="4" name="Slide Number Placeholder 3"/>
          <p:cNvSpPr>
            <a:spLocks noGrp="1"/>
          </p:cNvSpPr>
          <p:nvPr>
            <p:ph type="sldNum" sz="quarter" idx="5"/>
          </p:nvPr>
        </p:nvSpPr>
        <p:spPr/>
        <p:txBody>
          <a:bodyPr/>
          <a:lstStyle/>
          <a:p>
            <a:fld id="{F13B116A-DA7D-4738-BF2D-941B2C659281}" type="slidenum">
              <a:rPr lang="en-US" smtClean="0"/>
              <a:t>20</a:t>
            </a:fld>
            <a:endParaRPr lang="en-US"/>
          </a:p>
        </p:txBody>
      </p:sp>
    </p:spTree>
    <p:extLst>
      <p:ext uri="{BB962C8B-B14F-4D97-AF65-F5344CB8AC3E}">
        <p14:creationId xmlns:p14="http://schemas.microsoft.com/office/powerpoint/2010/main" val="42853777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State, local, StatsAmerica or </a:t>
            </a:r>
            <a:r>
              <a:rPr lang="en-US" dirty="0" err="1"/>
              <a:t>Data.Census.Gov</a:t>
            </a:r>
            <a:r>
              <a:rPr lang="en-US" dirty="0"/>
              <a:t> Dashboards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(ACS API, DOT Maps, USDA Census of Agriculture)</a:t>
            </a:r>
          </a:p>
          <a:p>
            <a:endParaRPr lang="en-US" dirty="0"/>
          </a:p>
        </p:txBody>
      </p:sp>
      <p:sp>
        <p:nvSpPr>
          <p:cNvPr id="4" name="Slide Number Placeholder 3"/>
          <p:cNvSpPr>
            <a:spLocks noGrp="1"/>
          </p:cNvSpPr>
          <p:nvPr>
            <p:ph type="sldNum" sz="quarter" idx="5"/>
          </p:nvPr>
        </p:nvSpPr>
        <p:spPr/>
        <p:txBody>
          <a:bodyPr/>
          <a:lstStyle/>
          <a:p>
            <a:fld id="{F13B116A-DA7D-4738-BF2D-941B2C659281}" type="slidenum">
              <a:rPr lang="en-US" smtClean="0"/>
              <a:t>23</a:t>
            </a:fld>
            <a:endParaRPr lang="en-US"/>
          </a:p>
        </p:txBody>
      </p:sp>
    </p:spTree>
    <p:extLst>
      <p:ext uri="{BB962C8B-B14F-4D97-AF65-F5344CB8AC3E}">
        <p14:creationId xmlns:p14="http://schemas.microsoft.com/office/powerpoint/2010/main" val="8912124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Dealing with burnout – working together – gathering on what exists </a:t>
            </a:r>
          </a:p>
          <a:p>
            <a:r>
              <a:rPr lang="en-US" dirty="0"/>
              <a:t>Go in with a good question</a:t>
            </a:r>
          </a:p>
          <a:p>
            <a:endParaRPr lang="en-US" dirty="0"/>
          </a:p>
          <a:p>
            <a:r>
              <a:rPr lang="en-US" dirty="0"/>
              <a:t>Options </a:t>
            </a:r>
            <a:r>
              <a:rPr lang="en-US" dirty="0" err="1"/>
              <a:t>options</a:t>
            </a:r>
            <a:r>
              <a:rPr lang="en-US" dirty="0"/>
              <a:t> </a:t>
            </a:r>
            <a:r>
              <a:rPr lang="en-US" dirty="0" err="1"/>
              <a:t>options</a:t>
            </a:r>
            <a:endParaRPr lang="en-US" dirty="0"/>
          </a:p>
          <a:p>
            <a:r>
              <a:rPr lang="en-US" dirty="0"/>
              <a:t>Cost benefit</a:t>
            </a:r>
          </a:p>
          <a:p>
            <a:endParaRPr lang="en-US" dirty="0"/>
          </a:p>
          <a:p>
            <a:r>
              <a:rPr lang="en-US" dirty="0"/>
              <a:t>Building trust</a:t>
            </a:r>
          </a:p>
          <a:p>
            <a:endParaRPr lang="en-US" dirty="0"/>
          </a:p>
          <a:p>
            <a:endParaRPr lang="en-US" dirty="0"/>
          </a:p>
        </p:txBody>
      </p:sp>
      <p:sp>
        <p:nvSpPr>
          <p:cNvPr id="4" name="Slide Number Placeholder 3"/>
          <p:cNvSpPr>
            <a:spLocks noGrp="1"/>
          </p:cNvSpPr>
          <p:nvPr>
            <p:ph type="sldNum" sz="quarter" idx="5"/>
          </p:nvPr>
        </p:nvSpPr>
        <p:spPr/>
        <p:txBody>
          <a:bodyPr/>
          <a:lstStyle/>
          <a:p>
            <a:fld id="{F13B116A-DA7D-4738-BF2D-941B2C659281}" type="slidenum">
              <a:rPr lang="en-US" smtClean="0"/>
              <a:t>24</a:t>
            </a:fld>
            <a:endParaRPr lang="en-US"/>
          </a:p>
        </p:txBody>
      </p:sp>
    </p:spTree>
    <p:extLst>
      <p:ext uri="{BB962C8B-B14F-4D97-AF65-F5344CB8AC3E}">
        <p14:creationId xmlns:p14="http://schemas.microsoft.com/office/powerpoint/2010/main" val="41744815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find creator information and </a:t>
            </a:r>
            <a:r>
              <a:rPr lang="en-US" dirty="0" err="1"/>
              <a:t>metratada</a:t>
            </a:r>
            <a:r>
              <a:rPr lang="en-US" dirty="0"/>
              <a:t> </a:t>
            </a:r>
          </a:p>
          <a:p>
            <a:r>
              <a:rPr lang="en-US" dirty="0"/>
              <a:t>Column header</a:t>
            </a:r>
          </a:p>
          <a:p>
            <a:endParaRPr lang="en-US" dirty="0"/>
          </a:p>
          <a:p>
            <a:r>
              <a:rPr lang="en-US" dirty="0"/>
              <a:t>Examples of good data management</a:t>
            </a:r>
          </a:p>
          <a:p>
            <a:endParaRPr lang="en-US" dirty="0"/>
          </a:p>
          <a:p>
            <a:endParaRPr lang="en-US" dirty="0"/>
          </a:p>
          <a:p>
            <a:r>
              <a:rPr lang="en-US" dirty="0"/>
              <a:t>Tag map </a:t>
            </a:r>
          </a:p>
          <a:p>
            <a:endParaRPr lang="en-US" dirty="0"/>
          </a:p>
        </p:txBody>
      </p:sp>
      <p:sp>
        <p:nvSpPr>
          <p:cNvPr id="4" name="Slide Number Placeholder 3"/>
          <p:cNvSpPr>
            <a:spLocks noGrp="1"/>
          </p:cNvSpPr>
          <p:nvPr>
            <p:ph type="sldNum" sz="quarter" idx="5"/>
          </p:nvPr>
        </p:nvSpPr>
        <p:spPr/>
        <p:txBody>
          <a:bodyPr/>
          <a:lstStyle/>
          <a:p>
            <a:fld id="{F13B116A-DA7D-4738-BF2D-941B2C659281}" type="slidenum">
              <a:rPr lang="en-US" smtClean="0"/>
              <a:t>25</a:t>
            </a:fld>
            <a:endParaRPr lang="en-US"/>
          </a:p>
        </p:txBody>
      </p:sp>
    </p:spTree>
    <p:extLst>
      <p:ext uri="{BB962C8B-B14F-4D97-AF65-F5344CB8AC3E}">
        <p14:creationId xmlns:p14="http://schemas.microsoft.com/office/powerpoint/2010/main" val="18232042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B116A-DA7D-4738-BF2D-941B2C659281}" type="slidenum">
              <a:rPr lang="en-US" smtClean="0"/>
              <a:t>26</a:t>
            </a:fld>
            <a:endParaRPr lang="en-US"/>
          </a:p>
        </p:txBody>
      </p:sp>
    </p:spTree>
    <p:extLst>
      <p:ext uri="{BB962C8B-B14F-4D97-AF65-F5344CB8AC3E}">
        <p14:creationId xmlns:p14="http://schemas.microsoft.com/office/powerpoint/2010/main" val="30775408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Federal </a:t>
            </a:r>
          </a:p>
          <a:p>
            <a:pPr lvl="1"/>
            <a:r>
              <a:rPr lang="en-US" dirty="0"/>
              <a:t>Data.census.gov - https://data.census.gov/cedsci/</a:t>
            </a:r>
          </a:p>
          <a:p>
            <a:pPr lvl="1"/>
            <a:r>
              <a:rPr lang="en-US" dirty="0"/>
              <a:t>StatsAmerica - https://www.statsamerica.org/</a:t>
            </a:r>
          </a:p>
          <a:p>
            <a:pPr lvl="1"/>
            <a:r>
              <a:rPr lang="en-US" dirty="0"/>
              <a:t>Federal High-Way Administration - https://www.google.com/publicdata/explore?ds=gb66jodhlsaab_</a:t>
            </a:r>
          </a:p>
          <a:p>
            <a:pPr lvl="1"/>
            <a:r>
              <a:rPr lang="en-US" dirty="0"/>
              <a:t>IRS - https://www.irs.gov/statistics/soi-tax-stats-county-data</a:t>
            </a:r>
          </a:p>
          <a:p>
            <a:r>
              <a:rPr lang="en-US" dirty="0"/>
              <a:t>State</a:t>
            </a:r>
          </a:p>
          <a:p>
            <a:pPr lvl="1"/>
            <a:r>
              <a:rPr lang="en-US" dirty="0"/>
              <a:t>Economic Development Department -</a:t>
            </a:r>
          </a:p>
          <a:p>
            <a:pPr lvl="1"/>
            <a:r>
              <a:rPr lang="en-US" dirty="0"/>
              <a:t>Department of Transportation - </a:t>
            </a:r>
          </a:p>
          <a:p>
            <a:r>
              <a:rPr lang="en-US" dirty="0"/>
              <a:t>Local </a:t>
            </a:r>
          </a:p>
          <a:p>
            <a:pPr lvl="1"/>
            <a:r>
              <a:rPr lang="en-US" sz="1200" u="none" kern="1200" dirty="0">
                <a:solidFill>
                  <a:schemeClr val="tx1"/>
                </a:solidFill>
                <a:latin typeface="+mn-lt"/>
                <a:ea typeface="+mn-ea"/>
                <a:cs typeface="+mn-cs"/>
                <a:hlinkClick r:id="rId3">
                  <a:extLst>
                    <a:ext uri="{A12FA001-AC4F-418D-AE19-62706E023703}">
                      <ahyp:hlinkClr xmlns:ahyp="http://schemas.microsoft.com/office/drawing/2018/hyperlinkcolor" val="tx"/>
                    </a:ext>
                  </a:extLst>
                </a:hlinkClick>
              </a:rPr>
              <a:t>Native Land Information System</a:t>
            </a:r>
            <a:r>
              <a:rPr lang="en-US" sz="1200" u="none" kern="1200" dirty="0">
                <a:solidFill>
                  <a:schemeClr val="tx1"/>
                </a:solidFill>
                <a:latin typeface="+mn-lt"/>
                <a:ea typeface="+mn-ea"/>
                <a:cs typeface="+mn-cs"/>
              </a:rPr>
              <a:t> - https://data.nativeland.info/dataset</a:t>
            </a:r>
          </a:p>
          <a:p>
            <a:r>
              <a:rPr lang="en-US" dirty="0"/>
              <a:t>Private</a:t>
            </a:r>
          </a:p>
          <a:p>
            <a:pPr lvl="1"/>
            <a:r>
              <a:rPr lang="en-US" dirty="0"/>
              <a:t>Google Places</a:t>
            </a:r>
          </a:p>
          <a:p>
            <a:pPr lvl="1"/>
            <a:r>
              <a:rPr lang="en-US" dirty="0"/>
              <a:t>The Eviction Lab</a:t>
            </a:r>
          </a:p>
          <a:p>
            <a:endParaRPr lang="en-US" dirty="0"/>
          </a:p>
        </p:txBody>
      </p:sp>
      <p:sp>
        <p:nvSpPr>
          <p:cNvPr id="4" name="Slide Number Placeholder 3"/>
          <p:cNvSpPr>
            <a:spLocks noGrp="1"/>
          </p:cNvSpPr>
          <p:nvPr>
            <p:ph type="sldNum" sz="quarter" idx="5"/>
          </p:nvPr>
        </p:nvSpPr>
        <p:spPr/>
        <p:txBody>
          <a:bodyPr/>
          <a:lstStyle/>
          <a:p>
            <a:fld id="{F13B116A-DA7D-4738-BF2D-941B2C659281}" type="slidenum">
              <a:rPr lang="en-US" smtClean="0"/>
              <a:t>27</a:t>
            </a:fld>
            <a:endParaRPr lang="en-US"/>
          </a:p>
        </p:txBody>
      </p:sp>
    </p:spTree>
    <p:extLst>
      <p:ext uri="{BB962C8B-B14F-4D97-AF65-F5344CB8AC3E}">
        <p14:creationId xmlns:p14="http://schemas.microsoft.com/office/powerpoint/2010/main" val="4491634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Why is data important?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feds said so (financing and report compliance)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Ongoing reporting strategy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Equity access and fairness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are data issues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Geography (check and check again)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Validation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Collection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Storage</a:t>
            </a:r>
          </a:p>
          <a:p>
            <a:endParaRPr lang="en-US" dirty="0"/>
          </a:p>
        </p:txBody>
      </p:sp>
      <p:sp>
        <p:nvSpPr>
          <p:cNvPr id="4" name="Slide Number Placeholder 3"/>
          <p:cNvSpPr>
            <a:spLocks noGrp="1"/>
          </p:cNvSpPr>
          <p:nvPr>
            <p:ph type="sldNum" sz="quarter" idx="5"/>
          </p:nvPr>
        </p:nvSpPr>
        <p:spPr/>
        <p:txBody>
          <a:bodyPr/>
          <a:lstStyle/>
          <a:p>
            <a:fld id="{F13B116A-DA7D-4738-BF2D-941B2C659281}" type="slidenum">
              <a:rPr lang="en-US" smtClean="0"/>
              <a:t>28</a:t>
            </a:fld>
            <a:endParaRPr lang="en-US"/>
          </a:p>
        </p:txBody>
      </p:sp>
    </p:spTree>
    <p:extLst>
      <p:ext uri="{BB962C8B-B14F-4D97-AF65-F5344CB8AC3E}">
        <p14:creationId xmlns:p14="http://schemas.microsoft.com/office/powerpoint/2010/main" val="3139858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today’s presentation is really </a:t>
            </a:r>
            <a:r>
              <a:rPr lang="en-US" dirty="0" err="1"/>
              <a:t>gonna</a:t>
            </a:r>
            <a:r>
              <a:rPr lang="en-US" dirty="0"/>
              <a:t> focus on one very large question which is why is data important right why should we be putting it in these reports especially when I think the relationship that economic development offices often have what date that can be a little bit tense so the first reason is where is my money coming from federal requirements are now requiring more data to be used not only for the grand application process and getting those funds for media or whoever else but also in recording how things are going progress reports to be coming slightly more quantitative and the gift bra was a new environment for data collection and hopefully did analysis on the federal level to get things going there also I don’t know how many of you have recently put an idiot grant application together a federal grant application in general but the vast majority now have a data management section so the federal government is focusing on how are people using data how are we evaluating projects using data and I think often times when faced with that question organizations have a tendency to be at a halt the second thing will talk about is planning continuation so the importance of data and putting another proposal together putting another plan together and how to best to do that for the next duration of a report or for a dashboard I know that now we’re looking at a lot more interaction </a:t>
            </a:r>
            <a:r>
              <a:rPr lang="en-US" dirty="0" err="1"/>
              <a:t>interaction</a:t>
            </a:r>
            <a:r>
              <a:rPr lang="en-US" dirty="0"/>
              <a:t> action and engagement with data for regions how are you presenting that how is that being engaged with all that feeds into the data cloud and what’s collected</a:t>
            </a:r>
          </a:p>
        </p:txBody>
      </p:sp>
      <p:sp>
        <p:nvSpPr>
          <p:cNvPr id="4" name="Slide Number Placeholder 3"/>
          <p:cNvSpPr>
            <a:spLocks noGrp="1"/>
          </p:cNvSpPr>
          <p:nvPr>
            <p:ph type="sldNum" sz="quarter" idx="5"/>
          </p:nvPr>
        </p:nvSpPr>
        <p:spPr/>
        <p:txBody>
          <a:bodyPr/>
          <a:lstStyle/>
          <a:p>
            <a:fld id="{F13B116A-DA7D-4738-BF2D-941B2C659281}" type="slidenum">
              <a:rPr lang="en-US" smtClean="0"/>
              <a:t>3</a:t>
            </a:fld>
            <a:endParaRPr lang="en-US"/>
          </a:p>
        </p:txBody>
      </p:sp>
    </p:spTree>
    <p:extLst>
      <p:ext uri="{BB962C8B-B14F-4D97-AF65-F5344CB8AC3E}">
        <p14:creationId xmlns:p14="http://schemas.microsoft.com/office/powerpoint/2010/main" val="1384142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series of things that will be focusing on in terms of qualifying why it is important is a little bit less tangible so we have our financing we have our measurement evaluation and we have the ease of creating more projects but we also have these more femoral pieces of information so accountability fairness and equity are all things that have been proposed prioritized by the current administration and something that they’re really looking to quantify more often </a:t>
            </a:r>
            <a:r>
              <a:rPr lang="en-US" dirty="0" err="1"/>
              <a:t>often</a:t>
            </a:r>
            <a:r>
              <a:rPr lang="en-US" dirty="0"/>
              <a:t> times when we think about accountability fairness and equity we don’t think in a quantitative way and so a big question spurs from these how do we start to take qualitative data and use it in a qualitative way that’s compelling for regional planning</a:t>
            </a:r>
          </a:p>
        </p:txBody>
      </p:sp>
      <p:sp>
        <p:nvSpPr>
          <p:cNvPr id="4" name="Slide Number Placeholder 3"/>
          <p:cNvSpPr>
            <a:spLocks noGrp="1"/>
          </p:cNvSpPr>
          <p:nvPr>
            <p:ph type="sldNum" sz="quarter" idx="5"/>
          </p:nvPr>
        </p:nvSpPr>
        <p:spPr/>
        <p:txBody>
          <a:bodyPr/>
          <a:lstStyle/>
          <a:p>
            <a:fld id="{F13B116A-DA7D-4738-BF2D-941B2C659281}" type="slidenum">
              <a:rPr lang="en-US" smtClean="0"/>
              <a:t>4</a:t>
            </a:fld>
            <a:endParaRPr lang="en-US"/>
          </a:p>
        </p:txBody>
      </p:sp>
    </p:spTree>
    <p:extLst>
      <p:ext uri="{BB962C8B-B14F-4D97-AF65-F5344CB8AC3E}">
        <p14:creationId xmlns:p14="http://schemas.microsoft.com/office/powerpoint/2010/main" val="1831046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linkClick r:id="rId3"/>
              </a:rPr>
              <a:t>https://maps.kcmo.org/apps/parcelviewer/</a:t>
            </a:r>
            <a:endParaRPr lang="en-US" sz="1200" dirty="0"/>
          </a:p>
          <a:p>
            <a:endParaRPr lang="en-US" dirty="0"/>
          </a:p>
        </p:txBody>
      </p:sp>
      <p:sp>
        <p:nvSpPr>
          <p:cNvPr id="4" name="Slide Number Placeholder 3"/>
          <p:cNvSpPr>
            <a:spLocks noGrp="1"/>
          </p:cNvSpPr>
          <p:nvPr>
            <p:ph type="sldNum" sz="quarter" idx="5"/>
          </p:nvPr>
        </p:nvSpPr>
        <p:spPr/>
        <p:txBody>
          <a:bodyPr/>
          <a:lstStyle/>
          <a:p>
            <a:fld id="{F13B116A-DA7D-4738-BF2D-941B2C659281}" type="slidenum">
              <a:rPr lang="en-US" smtClean="0"/>
              <a:t>5</a:t>
            </a:fld>
            <a:endParaRPr lang="en-US"/>
          </a:p>
        </p:txBody>
      </p:sp>
    </p:spTree>
    <p:extLst>
      <p:ext uri="{BB962C8B-B14F-4D97-AF65-F5344CB8AC3E}">
        <p14:creationId xmlns:p14="http://schemas.microsoft.com/office/powerpoint/2010/main" val="3307823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https://www.sos.state.nm.us/about-new-mexico/state-capitol/</a:t>
            </a:r>
          </a:p>
        </p:txBody>
      </p:sp>
      <p:sp>
        <p:nvSpPr>
          <p:cNvPr id="4" name="Slide Number Placeholder 3"/>
          <p:cNvSpPr>
            <a:spLocks noGrp="1"/>
          </p:cNvSpPr>
          <p:nvPr>
            <p:ph type="sldNum" sz="quarter" idx="5"/>
          </p:nvPr>
        </p:nvSpPr>
        <p:spPr/>
        <p:txBody>
          <a:bodyPr/>
          <a:lstStyle/>
          <a:p>
            <a:fld id="{F13B116A-DA7D-4738-BF2D-941B2C659281}" type="slidenum">
              <a:rPr lang="en-US" smtClean="0"/>
              <a:t>6</a:t>
            </a:fld>
            <a:endParaRPr lang="en-US"/>
          </a:p>
        </p:txBody>
      </p:sp>
    </p:spTree>
    <p:extLst>
      <p:ext uri="{BB962C8B-B14F-4D97-AF65-F5344CB8AC3E}">
        <p14:creationId xmlns:p14="http://schemas.microsoft.com/office/powerpoint/2010/main" val="3133622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Qulaitative</a:t>
            </a:r>
            <a:r>
              <a:rPr lang="en-US" dirty="0"/>
              <a:t> and interviews!!!!</a:t>
            </a:r>
          </a:p>
        </p:txBody>
      </p:sp>
      <p:sp>
        <p:nvSpPr>
          <p:cNvPr id="4" name="Slide Number Placeholder 3"/>
          <p:cNvSpPr>
            <a:spLocks noGrp="1"/>
          </p:cNvSpPr>
          <p:nvPr>
            <p:ph type="sldNum" sz="quarter" idx="5"/>
          </p:nvPr>
        </p:nvSpPr>
        <p:spPr/>
        <p:txBody>
          <a:bodyPr/>
          <a:lstStyle/>
          <a:p>
            <a:fld id="{F13B116A-DA7D-4738-BF2D-941B2C659281}" type="slidenum">
              <a:rPr lang="en-US" smtClean="0"/>
              <a:t>7</a:t>
            </a:fld>
            <a:endParaRPr lang="en-US"/>
          </a:p>
        </p:txBody>
      </p:sp>
    </p:spTree>
    <p:extLst>
      <p:ext uri="{BB962C8B-B14F-4D97-AF65-F5344CB8AC3E}">
        <p14:creationId xmlns:p14="http://schemas.microsoft.com/office/powerpoint/2010/main" val="2050386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B116A-DA7D-4738-BF2D-941B2C659281}" type="slidenum">
              <a:rPr lang="en-US" smtClean="0"/>
              <a:t>8</a:t>
            </a:fld>
            <a:endParaRPr lang="en-US"/>
          </a:p>
        </p:txBody>
      </p:sp>
    </p:spTree>
    <p:extLst>
      <p:ext uri="{BB962C8B-B14F-4D97-AF65-F5344CB8AC3E}">
        <p14:creationId xmlns:p14="http://schemas.microsoft.com/office/powerpoint/2010/main" val="36383467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Gegraphic</a:t>
            </a:r>
            <a:r>
              <a:rPr lang="en-US" dirty="0"/>
              <a:t> recap – do I have to go to different places to create these? How do I combine data from different places? Who should I contact? – taking an impressed map of not real to real </a:t>
            </a:r>
          </a:p>
        </p:txBody>
      </p:sp>
      <p:sp>
        <p:nvSpPr>
          <p:cNvPr id="4" name="Slide Number Placeholder 3"/>
          <p:cNvSpPr>
            <a:spLocks noGrp="1"/>
          </p:cNvSpPr>
          <p:nvPr>
            <p:ph type="sldNum" sz="quarter" idx="5"/>
          </p:nvPr>
        </p:nvSpPr>
        <p:spPr/>
        <p:txBody>
          <a:bodyPr/>
          <a:lstStyle/>
          <a:p>
            <a:fld id="{F13B116A-DA7D-4738-BF2D-941B2C659281}" type="slidenum">
              <a:rPr lang="en-US" smtClean="0"/>
              <a:t>9</a:t>
            </a:fld>
            <a:endParaRPr lang="en-US"/>
          </a:p>
        </p:txBody>
      </p:sp>
    </p:spTree>
    <p:extLst>
      <p:ext uri="{BB962C8B-B14F-4D97-AF65-F5344CB8AC3E}">
        <p14:creationId xmlns:p14="http://schemas.microsoft.com/office/powerpoint/2010/main" val="38255298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4327862-D48B-4E50-ADCD-BD04CB320079}" type="datetimeFigureOut">
              <a:rPr lang="en-US" smtClean="0"/>
              <a:t>7/21/2022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9C48BD-6417-4995-B913-0B0CF3E1311F}" type="slidenum">
              <a:rPr lang="en-US" smtClean="0"/>
              <a:t>‹#›</a:t>
            </a:fld>
            <a:endParaRPr lang="en-US"/>
          </a:p>
        </p:txBody>
      </p:sp>
    </p:spTree>
    <p:extLst>
      <p:ext uri="{BB962C8B-B14F-4D97-AF65-F5344CB8AC3E}">
        <p14:creationId xmlns:p14="http://schemas.microsoft.com/office/powerpoint/2010/main" val="3549601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327862-D48B-4E50-ADCD-BD04CB320079}" type="datetimeFigureOut">
              <a:rPr lang="en-US" smtClean="0"/>
              <a:t>7/21/2022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9C48BD-6417-4995-B913-0B0CF3E1311F}" type="slidenum">
              <a:rPr lang="en-US" smtClean="0"/>
              <a:t>‹#›</a:t>
            </a:fld>
            <a:endParaRPr lang="en-US"/>
          </a:p>
        </p:txBody>
      </p:sp>
    </p:spTree>
    <p:extLst>
      <p:ext uri="{BB962C8B-B14F-4D97-AF65-F5344CB8AC3E}">
        <p14:creationId xmlns:p14="http://schemas.microsoft.com/office/powerpoint/2010/main" val="17396076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327862-D48B-4E50-ADCD-BD04CB320079}" type="datetimeFigureOut">
              <a:rPr lang="en-US" smtClean="0"/>
              <a:t>7/21/2022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9C48BD-6417-4995-B913-0B0CF3E1311F}" type="slidenum">
              <a:rPr lang="en-US" smtClean="0"/>
              <a:t>‹#›</a:t>
            </a:fld>
            <a:endParaRPr lang="en-US"/>
          </a:p>
        </p:txBody>
      </p:sp>
    </p:spTree>
    <p:extLst>
      <p:ext uri="{BB962C8B-B14F-4D97-AF65-F5344CB8AC3E}">
        <p14:creationId xmlns:p14="http://schemas.microsoft.com/office/powerpoint/2010/main" val="2152061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4327862-D48B-4E50-ADCD-BD04CB320079}" type="datetimeFigureOut">
              <a:rPr lang="en-US" smtClean="0"/>
              <a:t>7/21/2022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9C48BD-6417-4995-B913-0B0CF3E1311F}" type="slidenum">
              <a:rPr lang="en-US" smtClean="0"/>
              <a:t>‹#›</a:t>
            </a:fld>
            <a:endParaRPr lang="en-US"/>
          </a:p>
        </p:txBody>
      </p:sp>
    </p:spTree>
    <p:extLst>
      <p:ext uri="{BB962C8B-B14F-4D97-AF65-F5344CB8AC3E}">
        <p14:creationId xmlns:p14="http://schemas.microsoft.com/office/powerpoint/2010/main" val="1872356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327862-D48B-4E50-ADCD-BD04CB320079}" type="datetimeFigureOut">
              <a:rPr lang="en-US" smtClean="0"/>
              <a:t>7/21/2022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9C48BD-6417-4995-B913-0B0CF3E1311F}" type="slidenum">
              <a:rPr lang="en-US" smtClean="0"/>
              <a:t>‹#›</a:t>
            </a:fld>
            <a:endParaRPr lang="en-US"/>
          </a:p>
        </p:txBody>
      </p:sp>
    </p:spTree>
    <p:extLst>
      <p:ext uri="{BB962C8B-B14F-4D97-AF65-F5344CB8AC3E}">
        <p14:creationId xmlns:p14="http://schemas.microsoft.com/office/powerpoint/2010/main" val="321938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4327862-D48B-4E50-ADCD-BD04CB320079}" type="datetimeFigureOut">
              <a:rPr lang="en-US" smtClean="0"/>
              <a:t>7/21/2022</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849C48BD-6417-4995-B913-0B0CF3E1311F}" type="slidenum">
              <a:rPr lang="en-US" smtClean="0"/>
              <a:t>‹#›</a:t>
            </a:fld>
            <a:endParaRPr lang="en-US"/>
          </a:p>
        </p:txBody>
      </p:sp>
    </p:spTree>
    <p:extLst>
      <p:ext uri="{BB962C8B-B14F-4D97-AF65-F5344CB8AC3E}">
        <p14:creationId xmlns:p14="http://schemas.microsoft.com/office/powerpoint/2010/main" val="1594376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54327862-D48B-4E50-ADCD-BD04CB320079}" type="datetimeFigureOut">
              <a:rPr lang="en-US" smtClean="0"/>
              <a:t>7/21/2022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9C48BD-6417-4995-B913-0B0CF3E1311F}"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041057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4327862-D48B-4E50-ADCD-BD04CB320079}" type="datetimeFigureOut">
              <a:rPr lang="en-US" smtClean="0"/>
              <a:t>7/21/2022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9C48BD-6417-4995-B913-0B0CF3E1311F}" type="slidenum">
              <a:rPr lang="en-US" smtClean="0"/>
              <a:t>‹#›</a:t>
            </a:fld>
            <a:endParaRPr lang="en-US"/>
          </a:p>
        </p:txBody>
      </p:sp>
    </p:spTree>
    <p:extLst>
      <p:ext uri="{BB962C8B-B14F-4D97-AF65-F5344CB8AC3E}">
        <p14:creationId xmlns:p14="http://schemas.microsoft.com/office/powerpoint/2010/main" val="1755320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327862-D48B-4E50-ADCD-BD04CB320079}" type="datetimeFigureOut">
              <a:rPr lang="en-US" smtClean="0"/>
              <a:t>7/21/2022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9C48BD-6417-4995-B913-0B0CF3E1311F}" type="slidenum">
              <a:rPr lang="en-US" smtClean="0"/>
              <a:t>‹#›</a:t>
            </a:fld>
            <a:endParaRPr lang="en-US"/>
          </a:p>
        </p:txBody>
      </p:sp>
    </p:spTree>
    <p:extLst>
      <p:ext uri="{BB962C8B-B14F-4D97-AF65-F5344CB8AC3E}">
        <p14:creationId xmlns:p14="http://schemas.microsoft.com/office/powerpoint/2010/main" val="2090217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54327862-D48B-4E50-ADCD-BD04CB320079}" type="datetimeFigureOut">
              <a:rPr lang="en-US" smtClean="0"/>
              <a:t>7/21/2022</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chemeClr val="tx1">
                    <a:alpha val="70000"/>
                  </a:schemeClr>
                </a:solidFill>
              </a:defRPr>
            </a:lvl1pPr>
          </a:lstStyle>
          <a:p>
            <a:endParaRPr lang="en-US"/>
          </a:p>
        </p:txBody>
      </p:sp>
      <p:sp>
        <p:nvSpPr>
          <p:cNvPr id="11" name="Slide Number Placeholder 10"/>
          <p:cNvSpPr>
            <a:spLocks noGrp="1"/>
          </p:cNvSpPr>
          <p:nvPr>
            <p:ph type="sldNum" sz="quarter" idx="12"/>
          </p:nvPr>
        </p:nvSpPr>
        <p:spPr/>
        <p:txBody>
          <a:bodyPr/>
          <a:lstStyle/>
          <a:p>
            <a:fld id="{849C48BD-6417-4995-B913-0B0CF3E1311F}" type="slidenum">
              <a:rPr lang="en-US" smtClean="0"/>
              <a:t>‹#›</a:t>
            </a:fld>
            <a:endParaRPr lang="en-US"/>
          </a:p>
        </p:txBody>
      </p:sp>
    </p:spTree>
    <p:extLst>
      <p:ext uri="{BB962C8B-B14F-4D97-AF65-F5344CB8AC3E}">
        <p14:creationId xmlns:p14="http://schemas.microsoft.com/office/powerpoint/2010/main" val="1169272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85000"/>
            </a:schemeClr>
          </a:solidFill>
        </p:spPr>
        <p:txBody>
          <a:bodyPr anchor="t"/>
          <a:lstStyle>
            <a:lvl1pPr marL="0" indent="0">
              <a:buNone/>
              <a:defRPr sz="320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54327862-D48B-4E50-ADCD-BD04CB320079}" type="datetimeFigureOut">
              <a:rPr lang="en-US" smtClean="0"/>
              <a:t>7/21/2022</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chemeClr val="tx1">
                    <a:alpha val="70000"/>
                  </a:schemeClr>
                </a:solidFill>
              </a:defRPr>
            </a:lvl1pPr>
          </a:lstStyle>
          <a:p>
            <a:endParaRPr lang="en-US"/>
          </a:p>
        </p:txBody>
      </p:sp>
      <p:sp>
        <p:nvSpPr>
          <p:cNvPr id="10" name="Slide Number Placeholder 9"/>
          <p:cNvSpPr>
            <a:spLocks noGrp="1"/>
          </p:cNvSpPr>
          <p:nvPr>
            <p:ph type="sldNum" sz="quarter" idx="12"/>
          </p:nvPr>
        </p:nvSpPr>
        <p:spPr/>
        <p:txBody>
          <a:bodyPr/>
          <a:lstStyle/>
          <a:p>
            <a:fld id="{849C48BD-6417-4995-B913-0B0CF3E1311F}" type="slidenum">
              <a:rPr lang="en-US" smtClean="0"/>
              <a:t>‹#›</a:t>
            </a:fld>
            <a:endParaRPr lang="en-US"/>
          </a:p>
        </p:txBody>
      </p:sp>
    </p:spTree>
    <p:extLst>
      <p:ext uri="{BB962C8B-B14F-4D97-AF65-F5344CB8AC3E}">
        <p14:creationId xmlns:p14="http://schemas.microsoft.com/office/powerpoint/2010/main" val="2416835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54327862-D48B-4E50-ADCD-BD04CB320079}" type="datetimeFigureOut">
              <a:rPr lang="en-US" smtClean="0"/>
              <a:t>7/21/2022</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49C48BD-6417-4995-B913-0B0CF3E1311F}" type="slidenum">
              <a:rPr lang="en-US" smtClean="0"/>
              <a:t>‹#›</a:t>
            </a:fld>
            <a:endParaRPr lang="en-US"/>
          </a:p>
        </p:txBody>
      </p:sp>
    </p:spTree>
    <p:extLst>
      <p:ext uri="{BB962C8B-B14F-4D97-AF65-F5344CB8AC3E}">
        <p14:creationId xmlns:p14="http://schemas.microsoft.com/office/powerpoint/2010/main" val="284541816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0.xml"/><Relationship Id="rId7"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hemeOverride" Target="../theme/themeOverride8.xml"/><Relationship Id="rId6" Type="http://schemas.openxmlformats.org/officeDocument/2006/relationships/hyperlink" Target="file:///C:\Users\amtur\Documents\Metrics%20Together\NADO%20Data%20Presentation\test1.html" TargetMode="External"/><Relationship Id="rId5" Type="http://schemas.openxmlformats.org/officeDocument/2006/relationships/hyperlink" Target="https://data.census.gov/cedsci/profile?g=1600000US2036000" TargetMode="External"/><Relationship Id="rId4" Type="http://schemas.openxmlformats.org/officeDocument/2006/relationships/hyperlink" Target="https://data.census.gov/cedsci/profile?g=1600000US2938000" TargetMode="Externa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hemeOverride" Target="../theme/themeOverride9.xml"/><Relationship Id="rId5" Type="http://schemas.openxmlformats.org/officeDocument/2006/relationships/image" Target="../media/image4.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12.xml"/><Relationship Id="rId7" Type="http://schemas.openxmlformats.org/officeDocument/2006/relationships/hyperlink" Target="https://www.flickr.com/photos/cimmyt/7611433538" TargetMode="External"/><Relationship Id="rId2" Type="http://schemas.openxmlformats.org/officeDocument/2006/relationships/slideLayout" Target="../slideLayouts/slideLayout2.xml"/><Relationship Id="rId1" Type="http://schemas.openxmlformats.org/officeDocument/2006/relationships/themeOverride" Target="../theme/themeOverride10.xml"/><Relationship Id="rId6" Type="http://schemas.openxmlformats.org/officeDocument/2006/relationships/image" Target="../media/image18.jpg"/><Relationship Id="rId5" Type="http://schemas.openxmlformats.org/officeDocument/2006/relationships/hyperlink" Target="https://creativecommons.org/licenses/by-nc-sa/3.0/" TargetMode="External"/><Relationship Id="rId10" Type="http://schemas.openxmlformats.org/officeDocument/2006/relationships/image" Target="../media/image4.png"/><Relationship Id="rId4" Type="http://schemas.openxmlformats.org/officeDocument/2006/relationships/hyperlink" Target="http://booktalkandmore.blogspot.com/2011/02/white-collar-214-payback.html" TargetMode="External"/><Relationship Id="rId9" Type="http://schemas.microsoft.com/office/2007/relationships/hdphoto" Target="../media/hdphoto6.wdp"/></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hemeOverride" Target="../theme/themeOverride11.xml"/><Relationship Id="rId5" Type="http://schemas.openxmlformats.org/officeDocument/2006/relationships/image" Target="../media/image4.png"/><Relationship Id="rId4" Type="http://schemas.openxmlformats.org/officeDocument/2006/relationships/image" Target="../media/image15.gi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hemeOverride" Target="../theme/themeOverride12.xml"/><Relationship Id="rId6" Type="http://schemas.openxmlformats.org/officeDocument/2006/relationships/image" Target="../media/image4.png"/><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hemeOverride" Target="../theme/themeOverride13.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hemeOverride" Target="../theme/themeOverride14.xml"/><Relationship Id="rId5" Type="http://schemas.openxmlformats.org/officeDocument/2006/relationships/image" Target="../media/image4.png"/><Relationship Id="rId4" Type="http://schemas.openxmlformats.org/officeDocument/2006/relationships/image" Target="../media/image15.gi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hemeOverride" Target="../theme/themeOverride15.xml"/><Relationship Id="rId6" Type="http://schemas.openxmlformats.org/officeDocument/2006/relationships/image" Target="../media/image4.png"/><Relationship Id="rId5" Type="http://schemas.openxmlformats.org/officeDocument/2006/relationships/image" Target="../media/image25.sv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hemeOverride" Target="../theme/themeOverride16.xml"/><Relationship Id="rId5" Type="http://schemas.openxmlformats.org/officeDocument/2006/relationships/image" Target="../media/image4.png"/><Relationship Id="rId4" Type="http://schemas.openxmlformats.org/officeDocument/2006/relationships/image" Target="../media/image26.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hemeOverride" Target="../theme/themeOverride17.xml"/><Relationship Id="rId5" Type="http://schemas.openxmlformats.org/officeDocument/2006/relationships/image" Target="../media/image4.png"/><Relationship Id="rId4" Type="http://schemas.openxmlformats.org/officeDocument/2006/relationships/image" Target="../media/image27.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hemeOverride" Target="../theme/themeOverride18.xml"/><Relationship Id="rId5" Type="http://schemas.openxmlformats.org/officeDocument/2006/relationships/image" Target="../media/image4.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slideLayout" Target="../slideLayouts/slideLayout2.xml"/><Relationship Id="rId1" Type="http://schemas.openxmlformats.org/officeDocument/2006/relationships/themeOverride" Target="../theme/themeOverride19.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slideLayout" Target="../slideLayouts/slideLayout2.xml"/><Relationship Id="rId1" Type="http://schemas.openxmlformats.org/officeDocument/2006/relationships/themeOverride" Target="../theme/themeOverride20.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hemeOverride" Target="../theme/themeOverride21.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hemeOverride" Target="../theme/themeOverride22.xml"/><Relationship Id="rId6" Type="http://schemas.openxmlformats.org/officeDocument/2006/relationships/image" Target="../media/image4.png"/><Relationship Id="rId5" Type="http://schemas.microsoft.com/office/2007/relationships/hdphoto" Target="../media/hdphoto7.wdp"/><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hemeOverride" Target="../theme/themeOverride23.xml"/><Relationship Id="rId6" Type="http://schemas.openxmlformats.org/officeDocument/2006/relationships/image" Target="../media/image4.png"/><Relationship Id="rId5" Type="http://schemas.microsoft.com/office/2007/relationships/hdphoto" Target="../media/hdphoto8.wdp"/><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hemeOverride" Target="../theme/themeOverride24.xml"/><Relationship Id="rId5" Type="http://schemas.openxmlformats.org/officeDocument/2006/relationships/image" Target="../media/image32.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8" Type="http://schemas.openxmlformats.org/officeDocument/2006/relationships/hyperlink" Target="https://developers.google.com/maps/documentation/places/web-service/overview" TargetMode="External"/><Relationship Id="rId3" Type="http://schemas.openxmlformats.org/officeDocument/2006/relationships/notesSlide" Target="../notesSlides/notesSlide25.xml"/><Relationship Id="rId7" Type="http://schemas.openxmlformats.org/officeDocument/2006/relationships/hyperlink" Target="https://www.irs.gov/statistics/soi-tax-stats-county-data" TargetMode="External"/><Relationship Id="rId2" Type="http://schemas.openxmlformats.org/officeDocument/2006/relationships/slideLayout" Target="../slideLayouts/slideLayout2.xml"/><Relationship Id="rId1" Type="http://schemas.openxmlformats.org/officeDocument/2006/relationships/themeOverride" Target="../theme/themeOverride25.xml"/><Relationship Id="rId6" Type="http://schemas.openxmlformats.org/officeDocument/2006/relationships/hyperlink" Target="https://www.google.com/publicdata/explore?ds=gb66jodhlsaab_" TargetMode="External"/><Relationship Id="rId5" Type="http://schemas.openxmlformats.org/officeDocument/2006/relationships/hyperlink" Target="https://data.nativeland.info/dataset" TargetMode="External"/><Relationship Id="rId10" Type="http://schemas.openxmlformats.org/officeDocument/2006/relationships/image" Target="../media/image4.png"/><Relationship Id="rId4" Type="http://schemas.openxmlformats.org/officeDocument/2006/relationships/hyperlink" Target="https://data.census.gov/cedsci/" TargetMode="External"/><Relationship Id="rId9" Type="http://schemas.openxmlformats.org/officeDocument/2006/relationships/hyperlink" Target="https://evictionlab.org/" TargetMode="Externa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hemeOverride" Target="../theme/themeOverride26.xml"/><Relationship Id="rId5" Type="http://schemas.openxmlformats.org/officeDocument/2006/relationships/image" Target="../media/image4.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hyperlink" Target="http://www.metricstogether.com/" TargetMode="External"/><Relationship Id="rId2" Type="http://schemas.openxmlformats.org/officeDocument/2006/relationships/slideLayout" Target="../slideLayouts/slideLayout3.xml"/><Relationship Id="rId1" Type="http://schemas.openxmlformats.org/officeDocument/2006/relationships/themeOverride" Target="../theme/themeOverride27.xml"/><Relationship Id="rId5" Type="http://schemas.openxmlformats.org/officeDocument/2006/relationships/image" Target="../media/image2.png"/><Relationship Id="rId4" Type="http://schemas.openxmlformats.org/officeDocument/2006/relationships/hyperlink" Target="mailto:alison@metricstogether.com"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hyperlink" Target="https://www.publicdomainpictures.net/en/view-image.php?image=274737&amp;picture=financial-report" TargetMode="External"/><Relationship Id="rId5" Type="http://schemas.microsoft.com/office/2007/relationships/hdphoto" Target="../media/hdphoto1.wdp"/><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6.jpg"/><Relationship Id="rId5" Type="http://schemas.openxmlformats.org/officeDocument/2006/relationships/hyperlink" Target="https://creativecommons.org/licenses/by-nc-sa/3.0/" TargetMode="External"/><Relationship Id="rId4" Type="http://schemas.openxmlformats.org/officeDocument/2006/relationships/hyperlink" Target="https://www.peoplematters.in/article/diversity/diversity-equity-and-inclusion-trends-2021-ahead-of-international-womens-day-28652"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5.xml"/><Relationship Id="rId7" Type="http://schemas.openxmlformats.org/officeDocument/2006/relationships/hyperlink" Target="https://creativecommons.org/licenses/by-nc/3.0/" TargetMode="External"/><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hyperlink" Target="https://menotomymatters.com/howto/covid-libraries/" TargetMode="External"/><Relationship Id="rId5" Type="http://schemas.microsoft.com/office/2007/relationships/hdphoto" Target="../media/hdphoto2.wdp"/><Relationship Id="rId4" Type="http://schemas.openxmlformats.org/officeDocument/2006/relationships/image" Target="../media/image7.png"/><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hemeOverride" Target="../theme/themeOverride4.xml"/><Relationship Id="rId6" Type="http://schemas.openxmlformats.org/officeDocument/2006/relationships/image" Target="../media/image4.png"/><Relationship Id="rId5" Type="http://schemas.microsoft.com/office/2007/relationships/hdphoto" Target="../media/hdphoto3.wdp"/><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7.xml"/><Relationship Id="rId7" Type="http://schemas.openxmlformats.org/officeDocument/2006/relationships/hyperlink" Target="https://creativecommons.org/licenses/by/3.0/" TargetMode="External"/><Relationship Id="rId2" Type="http://schemas.openxmlformats.org/officeDocument/2006/relationships/slideLayout" Target="../slideLayouts/slideLayout2.xml"/><Relationship Id="rId1" Type="http://schemas.openxmlformats.org/officeDocument/2006/relationships/themeOverride" Target="../theme/themeOverride5.xml"/><Relationship Id="rId6" Type="http://schemas.openxmlformats.org/officeDocument/2006/relationships/hyperlink" Target="https://www.bridgespan.org/insights/library/hiring/nonprofit-hiring-toolkit/conducting-successful-interviews" TargetMode="External"/><Relationship Id="rId5" Type="http://schemas.microsoft.com/office/2007/relationships/hdphoto" Target="../media/hdphoto4.wdp"/><Relationship Id="rId4" Type="http://schemas.openxmlformats.org/officeDocument/2006/relationships/image" Target="../media/image10.png"/><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hyperlink" Target="https://courses.lumenlearning.com/boundless-finance/chapter/comparing-public-and-private-financing/" TargetMode="External"/><Relationship Id="rId3" Type="http://schemas.openxmlformats.org/officeDocument/2006/relationships/notesSlide" Target="../notesSlides/notesSlide8.xml"/><Relationship Id="rId7" Type="http://schemas.microsoft.com/office/2007/relationships/hdphoto" Target="../media/hdphoto5.wdp"/><Relationship Id="rId2" Type="http://schemas.openxmlformats.org/officeDocument/2006/relationships/slideLayout" Target="../slideLayouts/slideLayout2.xml"/><Relationship Id="rId1" Type="http://schemas.openxmlformats.org/officeDocument/2006/relationships/themeOverride" Target="../theme/themeOverride6.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hemeOverride" Target="../theme/themeOverride7.xml"/><Relationship Id="rId5" Type="http://schemas.openxmlformats.org/officeDocument/2006/relationships/image" Target="../media/image4.png"/><Relationship Id="rId4" Type="http://schemas.openxmlformats.org/officeDocument/2006/relationships/image" Target="../media/image15.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9FE07D7-010A-2D8A-070E-2F711F4613D3}"/>
              </a:ext>
            </a:extLst>
          </p:cNvPr>
          <p:cNvPicPr>
            <a:picLocks noChangeAspect="1"/>
          </p:cNvPicPr>
          <p:nvPr/>
        </p:nvPicPr>
        <p:blipFill rotWithShape="1">
          <a:blip r:embed="rId3">
            <a:extLst>
              <a:ext uri="{28A0092B-C50C-407E-A947-70E740481C1C}">
                <a14:useLocalDpi xmlns:a14="http://schemas.microsoft.com/office/drawing/2010/main" val="0"/>
              </a:ext>
            </a:extLst>
          </a:blip>
          <a:srcRect l="8666"/>
          <a:stretch/>
        </p:blipFill>
        <p:spPr>
          <a:xfrm>
            <a:off x="338328" y="3113428"/>
            <a:ext cx="5040727" cy="31306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a:extLst>
              <a:ext uri="{FF2B5EF4-FFF2-40B4-BE49-F238E27FC236}">
                <a16:creationId xmlns:a16="http://schemas.microsoft.com/office/drawing/2014/main" id="{EE85AE51-B5AD-1CEB-13F0-072DBBCA2B1B}"/>
              </a:ext>
            </a:extLst>
          </p:cNvPr>
          <p:cNvSpPr>
            <a:spLocks noGrp="1"/>
          </p:cNvSpPr>
          <p:nvPr>
            <p:ph type="ctrTitle"/>
          </p:nvPr>
        </p:nvSpPr>
        <p:spPr>
          <a:xfrm>
            <a:off x="1600200" y="1513908"/>
            <a:ext cx="8991600" cy="1645920"/>
          </a:xfrm>
          <a:solidFill>
            <a:schemeClr val="accent1">
              <a:lumMod val="75000"/>
            </a:schemeClr>
          </a:solidFill>
        </p:spPr>
        <p:txBody>
          <a:bodyPr/>
          <a:lstStyle/>
          <a:p>
            <a:r>
              <a:rPr lang="en-US" dirty="0">
                <a:solidFill>
                  <a:schemeClr val="bg1"/>
                </a:solidFill>
              </a:rPr>
              <a:t>Data for Regional Planning</a:t>
            </a:r>
          </a:p>
        </p:txBody>
      </p:sp>
      <p:sp>
        <p:nvSpPr>
          <p:cNvPr id="3" name="Subtitle 2">
            <a:extLst>
              <a:ext uri="{FF2B5EF4-FFF2-40B4-BE49-F238E27FC236}">
                <a16:creationId xmlns:a16="http://schemas.microsoft.com/office/drawing/2014/main" id="{574F4444-A022-A954-766F-C257084D2C61}"/>
              </a:ext>
            </a:extLst>
          </p:cNvPr>
          <p:cNvSpPr>
            <a:spLocks noGrp="1"/>
          </p:cNvSpPr>
          <p:nvPr>
            <p:ph type="subTitle" idx="1"/>
          </p:nvPr>
        </p:nvSpPr>
        <p:spPr>
          <a:xfrm>
            <a:off x="3686104" y="3617572"/>
            <a:ext cx="4819791" cy="1645920"/>
          </a:xfrm>
          <a:noFill/>
          <a:ln w="38100">
            <a:noFill/>
          </a:ln>
        </p:spPr>
        <p:txBody>
          <a:bodyPr>
            <a:normAutofit/>
          </a:bodyPr>
          <a:lstStyle/>
          <a:p>
            <a:endParaRPr lang="en-US" sz="100" dirty="0"/>
          </a:p>
          <a:p>
            <a:r>
              <a:rPr lang="en-US" sz="2400" dirty="0"/>
              <a:t>Alison Turner</a:t>
            </a:r>
          </a:p>
          <a:p>
            <a:r>
              <a:rPr lang="en-US" sz="2400" dirty="0"/>
              <a:t>Metrics Together</a:t>
            </a:r>
          </a:p>
          <a:p>
            <a:r>
              <a:rPr lang="en-US" sz="2400" dirty="0"/>
              <a:t>July 21, 2022</a:t>
            </a:r>
          </a:p>
        </p:txBody>
      </p:sp>
    </p:spTree>
    <p:extLst>
      <p:ext uri="{BB962C8B-B14F-4D97-AF65-F5344CB8AC3E}">
        <p14:creationId xmlns:p14="http://schemas.microsoft.com/office/powerpoint/2010/main" val="20868119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52000">
              <a:schemeClr val="accent1">
                <a:lumMod val="0"/>
                <a:lumOff val="100000"/>
                <a:alpha val="0"/>
              </a:schemeClr>
            </a:gs>
            <a:gs pos="89000">
              <a:schemeClr val="bg1">
                <a:alpha val="0"/>
              </a:schemeClr>
            </a:gs>
            <a:gs pos="0">
              <a:schemeClr val="accent1">
                <a:alpha val="55000"/>
                <a:lumMod val="78000"/>
              </a:schemeClr>
            </a:gs>
          </a:gsLst>
          <a:lin ang="135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EAEE5-6B73-BC82-E625-C9014F34670B}"/>
              </a:ext>
            </a:extLst>
          </p:cNvPr>
          <p:cNvSpPr>
            <a:spLocks noGrp="1"/>
          </p:cNvSpPr>
          <p:nvPr>
            <p:ph type="title"/>
          </p:nvPr>
        </p:nvSpPr>
        <p:spPr/>
        <p:txBody>
          <a:bodyPr/>
          <a:lstStyle/>
          <a:p>
            <a:r>
              <a:rPr lang="en-US" dirty="0"/>
              <a:t>Geographic Constraints</a:t>
            </a:r>
          </a:p>
        </p:txBody>
      </p:sp>
      <p:sp>
        <p:nvSpPr>
          <p:cNvPr id="3" name="Content Placeholder 2">
            <a:extLst>
              <a:ext uri="{FF2B5EF4-FFF2-40B4-BE49-F238E27FC236}">
                <a16:creationId xmlns:a16="http://schemas.microsoft.com/office/drawing/2014/main" id="{B3E862C1-8124-7B2F-BE7A-E9959977007C}"/>
              </a:ext>
            </a:extLst>
          </p:cNvPr>
          <p:cNvSpPr>
            <a:spLocks noGrp="1"/>
          </p:cNvSpPr>
          <p:nvPr>
            <p:ph idx="1"/>
          </p:nvPr>
        </p:nvSpPr>
        <p:spPr/>
        <p:txBody>
          <a:bodyPr>
            <a:normAutofit/>
          </a:bodyPr>
          <a:lstStyle/>
          <a:p>
            <a:r>
              <a:rPr lang="en-US" sz="2000" dirty="0"/>
              <a:t>Complex neighborhoods – Boston - Brighton, Cambridge, Somerville, Newton</a:t>
            </a:r>
          </a:p>
          <a:p>
            <a:r>
              <a:rPr lang="en-US" sz="2000" dirty="0"/>
              <a:t>Sparse populations – Luna County, NM </a:t>
            </a:r>
          </a:p>
          <a:p>
            <a:r>
              <a:rPr lang="en-US" sz="2000" dirty="0"/>
              <a:t>The beauty of Kansas City (</a:t>
            </a:r>
            <a:r>
              <a:rPr lang="en-US" sz="2000" dirty="0">
                <a:hlinkClick r:id="rId4"/>
              </a:rPr>
              <a:t>Missouri</a:t>
            </a:r>
            <a:r>
              <a:rPr lang="en-US" sz="2000" dirty="0"/>
              <a:t>, </a:t>
            </a:r>
            <a:r>
              <a:rPr lang="en-US" sz="2000" dirty="0">
                <a:hlinkClick r:id="rId5"/>
              </a:rPr>
              <a:t>Kansas</a:t>
            </a:r>
            <a:r>
              <a:rPr lang="en-US" sz="2000" dirty="0"/>
              <a:t>)</a:t>
            </a:r>
          </a:p>
        </p:txBody>
      </p:sp>
      <p:pic>
        <p:nvPicPr>
          <p:cNvPr id="6" name="Picture 5">
            <a:hlinkClick r:id="rId6" action="ppaction://hlinkfile"/>
            <a:extLst>
              <a:ext uri="{FF2B5EF4-FFF2-40B4-BE49-F238E27FC236}">
                <a16:creationId xmlns:a16="http://schemas.microsoft.com/office/drawing/2014/main" id="{4643567C-31DF-59AD-670A-09BF4E9CC394}"/>
              </a:ext>
            </a:extLst>
          </p:cNvPr>
          <p:cNvPicPr>
            <a:picLocks noChangeAspect="1"/>
          </p:cNvPicPr>
          <p:nvPr/>
        </p:nvPicPr>
        <p:blipFill rotWithShape="1">
          <a:blip r:embed="rId7"/>
          <a:srcRect l="11308"/>
          <a:stretch/>
        </p:blipFill>
        <p:spPr>
          <a:xfrm>
            <a:off x="7486650" y="3429000"/>
            <a:ext cx="4705350" cy="3429000"/>
          </a:xfrm>
          <a:prstGeom prst="rect">
            <a:avLst/>
          </a:prstGeom>
        </p:spPr>
      </p:pic>
      <p:sp>
        <p:nvSpPr>
          <p:cNvPr id="7" name="Rectangle 6">
            <a:extLst>
              <a:ext uri="{FF2B5EF4-FFF2-40B4-BE49-F238E27FC236}">
                <a16:creationId xmlns:a16="http://schemas.microsoft.com/office/drawing/2014/main" id="{AD998593-6931-0F8C-C811-73E7AEB4295A}"/>
              </a:ext>
            </a:extLst>
          </p:cNvPr>
          <p:cNvSpPr/>
          <p:nvPr/>
        </p:nvSpPr>
        <p:spPr>
          <a:xfrm>
            <a:off x="88900" y="127670"/>
            <a:ext cx="3626053" cy="837022"/>
          </a:xfrm>
          <a:prstGeom prst="rect">
            <a:avLst/>
          </a:prstGeom>
          <a:blipFill>
            <a:blip r:embed="rId8">
              <a:alphaModFix amt="3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3566147"/>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52000">
              <a:schemeClr val="accent1">
                <a:lumMod val="0"/>
                <a:lumOff val="100000"/>
                <a:alpha val="0"/>
              </a:schemeClr>
            </a:gs>
            <a:gs pos="89000">
              <a:schemeClr val="bg1">
                <a:alpha val="0"/>
              </a:schemeClr>
            </a:gs>
            <a:gs pos="0">
              <a:schemeClr val="accent1">
                <a:alpha val="55000"/>
                <a:lumMod val="78000"/>
              </a:schemeClr>
            </a:gs>
          </a:gsLst>
          <a:lin ang="135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F98BD-A1F0-F48E-C271-2090B579B875}"/>
              </a:ext>
            </a:extLst>
          </p:cNvPr>
          <p:cNvSpPr>
            <a:spLocks noGrp="1"/>
          </p:cNvSpPr>
          <p:nvPr>
            <p:ph type="title"/>
          </p:nvPr>
        </p:nvSpPr>
        <p:spPr/>
        <p:txBody>
          <a:bodyPr/>
          <a:lstStyle/>
          <a:p>
            <a:r>
              <a:rPr lang="en-US" dirty="0"/>
              <a:t>Geographic Constraints</a:t>
            </a:r>
          </a:p>
        </p:txBody>
      </p:sp>
      <p:sp>
        <p:nvSpPr>
          <p:cNvPr id="3" name="Content Placeholder 2">
            <a:extLst>
              <a:ext uri="{FF2B5EF4-FFF2-40B4-BE49-F238E27FC236}">
                <a16:creationId xmlns:a16="http://schemas.microsoft.com/office/drawing/2014/main" id="{5D22A694-278D-526B-6BE4-9E4F0D6ECB15}"/>
              </a:ext>
            </a:extLst>
          </p:cNvPr>
          <p:cNvSpPr>
            <a:spLocks noGrp="1"/>
          </p:cNvSpPr>
          <p:nvPr>
            <p:ph idx="1"/>
          </p:nvPr>
        </p:nvSpPr>
        <p:spPr/>
        <p:txBody>
          <a:bodyPr>
            <a:normAutofit/>
          </a:bodyPr>
          <a:lstStyle/>
          <a:p>
            <a:r>
              <a:rPr lang="en-US" sz="2000" dirty="0"/>
              <a:t>Getting to the “right” geography</a:t>
            </a:r>
          </a:p>
          <a:p>
            <a:pPr lvl="1"/>
            <a:r>
              <a:rPr lang="en-US" sz="1800" dirty="0"/>
              <a:t>County constraints</a:t>
            </a:r>
          </a:p>
          <a:p>
            <a:pPr lvl="1"/>
            <a:r>
              <a:rPr lang="en-US" sz="1800" dirty="0"/>
              <a:t>Tract level data </a:t>
            </a:r>
          </a:p>
          <a:p>
            <a:pPr lvl="1"/>
            <a:r>
              <a:rPr lang="en-US" sz="1800" dirty="0"/>
              <a:t>Timing </a:t>
            </a:r>
          </a:p>
          <a:p>
            <a:pPr lvl="2"/>
            <a:r>
              <a:rPr lang="en-US" sz="1800" dirty="0"/>
              <a:t>Years (vignettes)</a:t>
            </a:r>
          </a:p>
          <a:p>
            <a:pPr lvl="2"/>
            <a:r>
              <a:rPr lang="en-US" sz="1800" dirty="0"/>
              <a:t>Redistricting</a:t>
            </a:r>
          </a:p>
        </p:txBody>
      </p:sp>
      <p:pic>
        <p:nvPicPr>
          <p:cNvPr id="9" name="Picture 8">
            <a:extLst>
              <a:ext uri="{FF2B5EF4-FFF2-40B4-BE49-F238E27FC236}">
                <a16:creationId xmlns:a16="http://schemas.microsoft.com/office/drawing/2014/main" id="{A3F8EA1E-1D7B-BD00-9050-3B25E17FD7DD}"/>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68800" y="2153412"/>
            <a:ext cx="4661450" cy="3101983"/>
          </a:xfrm>
          <a:prstGeom prst="rect">
            <a:avLst/>
          </a:prstGeom>
        </p:spPr>
      </p:pic>
      <p:sp>
        <p:nvSpPr>
          <p:cNvPr id="10" name="Rectangle 9">
            <a:extLst>
              <a:ext uri="{FF2B5EF4-FFF2-40B4-BE49-F238E27FC236}">
                <a16:creationId xmlns:a16="http://schemas.microsoft.com/office/drawing/2014/main" id="{AD39C379-6AC1-73E5-5DB5-7E12815F59CA}"/>
              </a:ext>
            </a:extLst>
          </p:cNvPr>
          <p:cNvSpPr/>
          <p:nvPr/>
        </p:nvSpPr>
        <p:spPr>
          <a:xfrm>
            <a:off x="88900" y="127670"/>
            <a:ext cx="3626053" cy="837022"/>
          </a:xfrm>
          <a:prstGeom prst="rect">
            <a:avLst/>
          </a:prstGeom>
          <a:blipFill>
            <a:blip r:embed="rId5">
              <a:alphaModFix amt="3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8313063"/>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52000">
              <a:schemeClr val="accent1">
                <a:lumMod val="0"/>
                <a:lumOff val="100000"/>
                <a:alpha val="0"/>
              </a:schemeClr>
            </a:gs>
            <a:gs pos="89000">
              <a:schemeClr val="bg1">
                <a:alpha val="0"/>
              </a:schemeClr>
            </a:gs>
            <a:gs pos="0">
              <a:schemeClr val="accent1">
                <a:alpha val="55000"/>
                <a:lumMod val="78000"/>
              </a:schemeClr>
            </a:gs>
          </a:gsLst>
          <a:lin ang="135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95648-120F-A511-5B83-E48A8C2F2F1F}"/>
              </a:ext>
            </a:extLst>
          </p:cNvPr>
          <p:cNvSpPr>
            <a:spLocks noGrp="1"/>
          </p:cNvSpPr>
          <p:nvPr>
            <p:ph type="title"/>
          </p:nvPr>
        </p:nvSpPr>
        <p:spPr/>
        <p:txBody>
          <a:bodyPr/>
          <a:lstStyle/>
          <a:p>
            <a:r>
              <a:rPr lang="en-US" dirty="0"/>
              <a:t>Geographic Constraints</a:t>
            </a:r>
          </a:p>
        </p:txBody>
      </p:sp>
      <p:sp>
        <p:nvSpPr>
          <p:cNvPr id="3" name="Content Placeholder 2">
            <a:extLst>
              <a:ext uri="{FF2B5EF4-FFF2-40B4-BE49-F238E27FC236}">
                <a16:creationId xmlns:a16="http://schemas.microsoft.com/office/drawing/2014/main" id="{28482FF0-F99E-1C8B-82B0-0C7BAF5E0C53}"/>
              </a:ext>
            </a:extLst>
          </p:cNvPr>
          <p:cNvSpPr>
            <a:spLocks noGrp="1"/>
          </p:cNvSpPr>
          <p:nvPr>
            <p:ph idx="1"/>
          </p:nvPr>
        </p:nvSpPr>
        <p:spPr>
          <a:xfrm>
            <a:off x="2231136" y="2638044"/>
            <a:ext cx="4089654" cy="3101983"/>
          </a:xfrm>
        </p:spPr>
        <p:txBody>
          <a:bodyPr>
            <a:normAutofit/>
          </a:bodyPr>
          <a:lstStyle/>
          <a:p>
            <a:r>
              <a:rPr lang="en-US" sz="2000" dirty="0"/>
              <a:t>Data collection in different places </a:t>
            </a:r>
          </a:p>
          <a:p>
            <a:pPr lvl="1"/>
            <a:r>
              <a:rPr lang="en-US" sz="1800" dirty="0"/>
              <a:t>California data privacy</a:t>
            </a:r>
          </a:p>
          <a:p>
            <a:pPr lvl="1"/>
            <a:r>
              <a:rPr lang="en-US" sz="1800" dirty="0"/>
              <a:t>State required data collection efforts</a:t>
            </a:r>
          </a:p>
        </p:txBody>
      </p:sp>
      <p:sp>
        <p:nvSpPr>
          <p:cNvPr id="6" name="TextBox 5">
            <a:extLst>
              <a:ext uri="{FF2B5EF4-FFF2-40B4-BE49-F238E27FC236}">
                <a16:creationId xmlns:a16="http://schemas.microsoft.com/office/drawing/2014/main" id="{DED880D7-BDC8-DFE3-7FED-4A8DD990F002}"/>
              </a:ext>
            </a:extLst>
          </p:cNvPr>
          <p:cNvSpPr txBox="1"/>
          <p:nvPr/>
        </p:nvSpPr>
        <p:spPr>
          <a:xfrm>
            <a:off x="6953250" y="6858000"/>
            <a:ext cx="5238750" cy="230832"/>
          </a:xfrm>
          <a:prstGeom prst="rect">
            <a:avLst/>
          </a:prstGeom>
          <a:noFill/>
        </p:spPr>
        <p:txBody>
          <a:bodyPr wrap="square" rtlCol="0">
            <a:spAutoFit/>
          </a:bodyPr>
          <a:lstStyle/>
          <a:p>
            <a:r>
              <a:rPr lang="en-US" sz="900">
                <a:hlinkClick r:id="rId4" tooltip="http://booktalkandmore.blogspot.com/2011/02/white-collar-214-payback.html"/>
              </a:rPr>
              <a:t>This Photo</a:t>
            </a:r>
            <a:r>
              <a:rPr lang="en-US" sz="900"/>
              <a:t> by Unknown Author is licensed under </a:t>
            </a:r>
            <a:r>
              <a:rPr lang="en-US" sz="900">
                <a:hlinkClick r:id="rId5" tooltip="https://creativecommons.org/licenses/by-nc-sa/3.0/"/>
              </a:rPr>
              <a:t>CC BY-SA-NC</a:t>
            </a:r>
            <a:endParaRPr lang="en-US" sz="900"/>
          </a:p>
        </p:txBody>
      </p:sp>
      <p:pic>
        <p:nvPicPr>
          <p:cNvPr id="11" name="Picture 10">
            <a:extLst>
              <a:ext uri="{FF2B5EF4-FFF2-40B4-BE49-F238E27FC236}">
                <a16:creationId xmlns:a16="http://schemas.microsoft.com/office/drawing/2014/main" id="{3285D305-2251-FB56-E253-86AE58AB5514}"/>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b="33761"/>
          <a:stretch/>
        </p:blipFill>
        <p:spPr>
          <a:xfrm>
            <a:off x="3132459" y="4237718"/>
            <a:ext cx="5930747" cy="2620282"/>
          </a:xfrm>
          <a:prstGeom prst="rect">
            <a:avLst/>
          </a:prstGeom>
        </p:spPr>
      </p:pic>
      <p:sp>
        <p:nvSpPr>
          <p:cNvPr id="12" name="TextBox 11">
            <a:extLst>
              <a:ext uri="{FF2B5EF4-FFF2-40B4-BE49-F238E27FC236}">
                <a16:creationId xmlns:a16="http://schemas.microsoft.com/office/drawing/2014/main" id="{243D7672-288D-D129-111E-90E73F320E1A}"/>
              </a:ext>
            </a:extLst>
          </p:cNvPr>
          <p:cNvSpPr txBox="1"/>
          <p:nvPr/>
        </p:nvSpPr>
        <p:spPr>
          <a:xfrm>
            <a:off x="1219200" y="6789599"/>
            <a:ext cx="5930747" cy="230832"/>
          </a:xfrm>
          <a:prstGeom prst="rect">
            <a:avLst/>
          </a:prstGeom>
          <a:noFill/>
        </p:spPr>
        <p:txBody>
          <a:bodyPr wrap="square" rtlCol="0">
            <a:spAutoFit/>
          </a:bodyPr>
          <a:lstStyle/>
          <a:p>
            <a:r>
              <a:rPr lang="en-US" sz="900">
                <a:hlinkClick r:id="rId7" tooltip="https://www.flickr.com/photos/cimmyt/7611433538"/>
              </a:rPr>
              <a:t>This Photo</a:t>
            </a:r>
            <a:r>
              <a:rPr lang="en-US" sz="900"/>
              <a:t> by Unknown Author is licensed under </a:t>
            </a:r>
            <a:r>
              <a:rPr lang="en-US" sz="900">
                <a:hlinkClick r:id="rId5" tooltip="https://creativecommons.org/licenses/by-nc-sa/3.0/"/>
              </a:rPr>
              <a:t>CC BY-SA-NC</a:t>
            </a:r>
            <a:endParaRPr lang="en-US" sz="900"/>
          </a:p>
        </p:txBody>
      </p:sp>
      <p:pic>
        <p:nvPicPr>
          <p:cNvPr id="5" name="Picture 4">
            <a:extLst>
              <a:ext uri="{FF2B5EF4-FFF2-40B4-BE49-F238E27FC236}">
                <a16:creationId xmlns:a16="http://schemas.microsoft.com/office/drawing/2014/main" id="{9C6C623E-CC86-9FDB-6FF4-5B71511B8794}"/>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297" b="100000" l="45636" r="90000">
                        <a14:foregroundMark x1="56727" y1="17582" x2="57636" y2="22527"/>
                        <a14:backgroundMark x1="73818" y1="27747" x2="78909" y2="42857"/>
                        <a14:backgroundMark x1="79818" y1="46429" x2="77273" y2="68407"/>
                        <a14:backgroundMark x1="73818" y1="62088" x2="74364" y2="80769"/>
                        <a14:backgroundMark x1="73091" y1="82143" x2="71636" y2="58791"/>
                        <a14:backgroundMark x1="47091" y1="40934" x2="48000" y2="49725"/>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rcRect b="38836"/>
          <a:stretch/>
        </p:blipFill>
        <p:spPr>
          <a:xfrm>
            <a:off x="2968815" y="4737397"/>
            <a:ext cx="5238750" cy="2120603"/>
          </a:xfrm>
          <a:prstGeom prst="rect">
            <a:avLst/>
          </a:prstGeom>
        </p:spPr>
      </p:pic>
      <p:sp>
        <p:nvSpPr>
          <p:cNvPr id="15" name="Content Placeholder 2">
            <a:extLst>
              <a:ext uri="{FF2B5EF4-FFF2-40B4-BE49-F238E27FC236}">
                <a16:creationId xmlns:a16="http://schemas.microsoft.com/office/drawing/2014/main" id="{6257CF70-A486-DD9F-B34F-1F1FFB99720F}"/>
              </a:ext>
            </a:extLst>
          </p:cNvPr>
          <p:cNvSpPr txBox="1">
            <a:spLocks/>
          </p:cNvSpPr>
          <p:nvPr/>
        </p:nvSpPr>
        <p:spPr>
          <a:xfrm>
            <a:off x="6320790" y="2653091"/>
            <a:ext cx="3817620" cy="310198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lvl="1"/>
            <a:endParaRPr lang="en-US" sz="1800" dirty="0"/>
          </a:p>
          <a:p>
            <a:pPr lvl="1"/>
            <a:r>
              <a:rPr lang="en-US" sz="1800" dirty="0"/>
              <a:t>Administrative capacity</a:t>
            </a:r>
          </a:p>
          <a:p>
            <a:pPr lvl="1"/>
            <a:r>
              <a:rPr lang="en-US" sz="1800" dirty="0"/>
              <a:t>Data privatization (rural areas) </a:t>
            </a:r>
          </a:p>
        </p:txBody>
      </p:sp>
      <p:sp>
        <p:nvSpPr>
          <p:cNvPr id="16" name="Rectangle 15">
            <a:extLst>
              <a:ext uri="{FF2B5EF4-FFF2-40B4-BE49-F238E27FC236}">
                <a16:creationId xmlns:a16="http://schemas.microsoft.com/office/drawing/2014/main" id="{C820CEE1-5418-187B-B037-E71855FB1F13}"/>
              </a:ext>
            </a:extLst>
          </p:cNvPr>
          <p:cNvSpPr/>
          <p:nvPr/>
        </p:nvSpPr>
        <p:spPr>
          <a:xfrm>
            <a:off x="88900" y="127670"/>
            <a:ext cx="3626053" cy="837022"/>
          </a:xfrm>
          <a:prstGeom prst="rect">
            <a:avLst/>
          </a:prstGeom>
          <a:blipFill>
            <a:blip r:embed="rId10">
              <a:alphaModFix amt="3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5048304"/>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52000">
              <a:schemeClr val="accent1">
                <a:lumMod val="0"/>
                <a:lumOff val="100000"/>
                <a:alpha val="0"/>
              </a:schemeClr>
            </a:gs>
            <a:gs pos="89000">
              <a:schemeClr val="bg1">
                <a:alpha val="0"/>
              </a:schemeClr>
            </a:gs>
            <a:gs pos="0">
              <a:schemeClr val="accent1">
                <a:alpha val="55000"/>
                <a:lumMod val="78000"/>
              </a:schemeClr>
            </a:gs>
          </a:gsLst>
          <a:lin ang="135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AA35D-C288-09E8-E727-4B137ED60651}"/>
              </a:ext>
            </a:extLst>
          </p:cNvPr>
          <p:cNvSpPr>
            <a:spLocks noGrp="1"/>
          </p:cNvSpPr>
          <p:nvPr>
            <p:ph type="title"/>
          </p:nvPr>
        </p:nvSpPr>
        <p:spPr/>
        <p:txBody>
          <a:bodyPr/>
          <a:lstStyle/>
          <a:p>
            <a:r>
              <a:rPr lang="en-US" dirty="0"/>
              <a:t>Data Difficulties for Regional Planning</a:t>
            </a:r>
          </a:p>
        </p:txBody>
      </p:sp>
      <p:sp>
        <p:nvSpPr>
          <p:cNvPr id="3" name="Content Placeholder 2">
            <a:extLst>
              <a:ext uri="{FF2B5EF4-FFF2-40B4-BE49-F238E27FC236}">
                <a16:creationId xmlns:a16="http://schemas.microsoft.com/office/drawing/2014/main" id="{8BFC1233-06DA-A7F8-333B-DC1D667C9575}"/>
              </a:ext>
            </a:extLst>
          </p:cNvPr>
          <p:cNvSpPr>
            <a:spLocks noGrp="1"/>
          </p:cNvSpPr>
          <p:nvPr>
            <p:ph idx="1"/>
          </p:nvPr>
        </p:nvSpPr>
        <p:spPr>
          <a:xfrm>
            <a:off x="2532793" y="2521230"/>
            <a:ext cx="7729728" cy="3101983"/>
          </a:xfrm>
        </p:spPr>
        <p:txBody>
          <a:bodyPr/>
          <a:lstStyle/>
          <a:p>
            <a:r>
              <a:rPr lang="en-US" dirty="0"/>
              <a:t>Geographic constraints</a:t>
            </a:r>
          </a:p>
          <a:p>
            <a:r>
              <a:rPr lang="en-US" b="1" dirty="0"/>
              <a:t>Data Accuracy</a:t>
            </a:r>
          </a:p>
          <a:p>
            <a:r>
              <a:rPr lang="en-US" dirty="0"/>
              <a:t>Asking the right question</a:t>
            </a:r>
          </a:p>
          <a:p>
            <a:r>
              <a:rPr lang="en-US" dirty="0"/>
              <a:t>Finding the right data – time is money, so is data </a:t>
            </a:r>
          </a:p>
        </p:txBody>
      </p:sp>
      <p:pic>
        <p:nvPicPr>
          <p:cNvPr id="4" name="Picture 3">
            <a:extLst>
              <a:ext uri="{FF2B5EF4-FFF2-40B4-BE49-F238E27FC236}">
                <a16:creationId xmlns:a16="http://schemas.microsoft.com/office/drawing/2014/main" id="{17E9E126-78A9-83A1-58FA-DC08AB520A2A}"/>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8181" t="23788" r="35000" b="33333"/>
          <a:stretch/>
        </p:blipFill>
        <p:spPr>
          <a:xfrm>
            <a:off x="7253801" y="4223050"/>
            <a:ext cx="4188644" cy="2088036"/>
          </a:xfrm>
          <a:prstGeom prst="rect">
            <a:avLst/>
          </a:prstGeom>
          <a:ln>
            <a:noFill/>
          </a:ln>
          <a:effectLst>
            <a:outerShdw blurRad="190500" algn="tl" rotWithShape="0">
              <a:srgbClr val="000000">
                <a:alpha val="70000"/>
              </a:srgbClr>
            </a:outerShdw>
          </a:effectLst>
        </p:spPr>
      </p:pic>
      <p:sp>
        <p:nvSpPr>
          <p:cNvPr id="5" name="Rectangle 4">
            <a:extLst>
              <a:ext uri="{FF2B5EF4-FFF2-40B4-BE49-F238E27FC236}">
                <a16:creationId xmlns:a16="http://schemas.microsoft.com/office/drawing/2014/main" id="{DF332BF7-64C4-F520-4BDD-7EB36EDFCAA1}"/>
              </a:ext>
            </a:extLst>
          </p:cNvPr>
          <p:cNvSpPr/>
          <p:nvPr/>
        </p:nvSpPr>
        <p:spPr>
          <a:xfrm>
            <a:off x="88900" y="127670"/>
            <a:ext cx="3626053" cy="837022"/>
          </a:xfrm>
          <a:prstGeom prst="rect">
            <a:avLst/>
          </a:prstGeom>
          <a:blipFill>
            <a:blip r:embed="rId5">
              <a:alphaModFix amt="3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9024263"/>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52000">
              <a:schemeClr val="accent1">
                <a:lumMod val="0"/>
                <a:lumOff val="100000"/>
                <a:alpha val="0"/>
              </a:schemeClr>
            </a:gs>
            <a:gs pos="89000">
              <a:schemeClr val="bg1">
                <a:alpha val="0"/>
              </a:schemeClr>
            </a:gs>
            <a:gs pos="0">
              <a:schemeClr val="accent1">
                <a:alpha val="55000"/>
                <a:lumMod val="78000"/>
              </a:schemeClr>
            </a:gs>
          </a:gsLst>
          <a:lin ang="135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AB7E9-01EE-C150-B8C7-28833D12A6DB}"/>
              </a:ext>
            </a:extLst>
          </p:cNvPr>
          <p:cNvSpPr>
            <a:spLocks noGrp="1"/>
          </p:cNvSpPr>
          <p:nvPr>
            <p:ph type="title"/>
          </p:nvPr>
        </p:nvSpPr>
        <p:spPr/>
        <p:txBody>
          <a:bodyPr/>
          <a:lstStyle/>
          <a:p>
            <a:r>
              <a:rPr lang="en-US" dirty="0"/>
              <a:t>Data Accuracy</a:t>
            </a:r>
          </a:p>
        </p:txBody>
      </p:sp>
      <p:pic>
        <p:nvPicPr>
          <p:cNvPr id="9" name="Picture 8">
            <a:extLst>
              <a:ext uri="{FF2B5EF4-FFF2-40B4-BE49-F238E27FC236}">
                <a16:creationId xmlns:a16="http://schemas.microsoft.com/office/drawing/2014/main" id="{141386B7-0C4C-E655-A99B-46C337CC924D}"/>
              </a:ext>
            </a:extLst>
          </p:cNvPr>
          <p:cNvPicPr>
            <a:picLocks noChangeAspect="1"/>
          </p:cNvPicPr>
          <p:nvPr/>
        </p:nvPicPr>
        <p:blipFill>
          <a:blip r:embed="rId4"/>
          <a:stretch>
            <a:fillRect/>
          </a:stretch>
        </p:blipFill>
        <p:spPr>
          <a:xfrm>
            <a:off x="0" y="2479704"/>
            <a:ext cx="4810796" cy="4378296"/>
          </a:xfrm>
          <a:prstGeom prst="rect">
            <a:avLst/>
          </a:prstGeom>
        </p:spPr>
      </p:pic>
      <p:pic>
        <p:nvPicPr>
          <p:cNvPr id="11" name="Picture 10">
            <a:extLst>
              <a:ext uri="{FF2B5EF4-FFF2-40B4-BE49-F238E27FC236}">
                <a16:creationId xmlns:a16="http://schemas.microsoft.com/office/drawing/2014/main" id="{A32141AA-0455-2BEB-122C-EA2F134CC60D}"/>
              </a:ext>
            </a:extLst>
          </p:cNvPr>
          <p:cNvPicPr>
            <a:picLocks noChangeAspect="1"/>
          </p:cNvPicPr>
          <p:nvPr/>
        </p:nvPicPr>
        <p:blipFill>
          <a:blip r:embed="rId5"/>
          <a:stretch>
            <a:fillRect/>
          </a:stretch>
        </p:blipFill>
        <p:spPr>
          <a:xfrm>
            <a:off x="4810796" y="2479704"/>
            <a:ext cx="2305372" cy="4410691"/>
          </a:xfrm>
          <a:prstGeom prst="rect">
            <a:avLst/>
          </a:prstGeom>
        </p:spPr>
      </p:pic>
      <p:sp>
        <p:nvSpPr>
          <p:cNvPr id="3" name="Content Placeholder 2">
            <a:extLst>
              <a:ext uri="{FF2B5EF4-FFF2-40B4-BE49-F238E27FC236}">
                <a16:creationId xmlns:a16="http://schemas.microsoft.com/office/drawing/2014/main" id="{421FE8AE-0583-B176-8D37-25C59ED6026F}"/>
              </a:ext>
            </a:extLst>
          </p:cNvPr>
          <p:cNvSpPr>
            <a:spLocks noGrp="1"/>
          </p:cNvSpPr>
          <p:nvPr>
            <p:ph idx="1"/>
          </p:nvPr>
        </p:nvSpPr>
        <p:spPr>
          <a:xfrm>
            <a:off x="7116168" y="2479704"/>
            <a:ext cx="4810796" cy="3101983"/>
          </a:xfrm>
        </p:spPr>
        <p:txBody>
          <a:bodyPr>
            <a:normAutofit/>
          </a:bodyPr>
          <a:lstStyle/>
          <a:p>
            <a:r>
              <a:rPr lang="en-US" sz="2000" dirty="0"/>
              <a:t>How do I know if my data is accurate?</a:t>
            </a:r>
          </a:p>
          <a:p>
            <a:pPr lvl="1"/>
            <a:r>
              <a:rPr lang="en-US" sz="1800" dirty="0"/>
              <a:t>Does it look like you would expect?</a:t>
            </a:r>
          </a:p>
          <a:p>
            <a:pPr lvl="1"/>
            <a:r>
              <a:rPr lang="en-US" sz="1800" dirty="0"/>
              <a:t>Response rates</a:t>
            </a:r>
          </a:p>
          <a:p>
            <a:pPr lvl="1"/>
            <a:r>
              <a:rPr lang="en-US" sz="1800" dirty="0"/>
              <a:t>Error rates</a:t>
            </a:r>
          </a:p>
        </p:txBody>
      </p:sp>
      <p:sp>
        <p:nvSpPr>
          <p:cNvPr id="12" name="Rectangle 11">
            <a:extLst>
              <a:ext uri="{FF2B5EF4-FFF2-40B4-BE49-F238E27FC236}">
                <a16:creationId xmlns:a16="http://schemas.microsoft.com/office/drawing/2014/main" id="{DCE1F7CB-7E37-53ED-4B86-CB574AE92EC0}"/>
              </a:ext>
            </a:extLst>
          </p:cNvPr>
          <p:cNvSpPr/>
          <p:nvPr/>
        </p:nvSpPr>
        <p:spPr>
          <a:xfrm>
            <a:off x="88900" y="127670"/>
            <a:ext cx="3626053" cy="837022"/>
          </a:xfrm>
          <a:prstGeom prst="rect">
            <a:avLst/>
          </a:prstGeom>
          <a:blipFill>
            <a:blip r:embed="rId6">
              <a:alphaModFix amt="3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3027902"/>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52000">
              <a:schemeClr val="accent1">
                <a:lumMod val="0"/>
                <a:lumOff val="100000"/>
                <a:alpha val="0"/>
              </a:schemeClr>
            </a:gs>
            <a:gs pos="89000">
              <a:schemeClr val="bg1">
                <a:alpha val="0"/>
              </a:schemeClr>
            </a:gs>
            <a:gs pos="0">
              <a:schemeClr val="accent1">
                <a:alpha val="55000"/>
                <a:lumMod val="78000"/>
              </a:schemeClr>
            </a:gs>
          </a:gsLst>
          <a:lin ang="135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B8713-A48F-A39F-FDD4-120AD872CFE8}"/>
              </a:ext>
            </a:extLst>
          </p:cNvPr>
          <p:cNvSpPr>
            <a:spLocks noGrp="1"/>
          </p:cNvSpPr>
          <p:nvPr>
            <p:ph type="title"/>
          </p:nvPr>
        </p:nvSpPr>
        <p:spPr/>
        <p:txBody>
          <a:bodyPr/>
          <a:lstStyle/>
          <a:p>
            <a:r>
              <a:rPr lang="en-US" dirty="0"/>
              <a:t>Data Accuracy</a:t>
            </a:r>
          </a:p>
        </p:txBody>
      </p:sp>
      <p:sp>
        <p:nvSpPr>
          <p:cNvPr id="3" name="Content Placeholder 2">
            <a:extLst>
              <a:ext uri="{FF2B5EF4-FFF2-40B4-BE49-F238E27FC236}">
                <a16:creationId xmlns:a16="http://schemas.microsoft.com/office/drawing/2014/main" id="{55386CEE-C2C8-D4D0-B72A-B96071654D64}"/>
              </a:ext>
            </a:extLst>
          </p:cNvPr>
          <p:cNvSpPr>
            <a:spLocks noGrp="1"/>
          </p:cNvSpPr>
          <p:nvPr>
            <p:ph idx="1"/>
          </p:nvPr>
        </p:nvSpPr>
        <p:spPr/>
        <p:txBody>
          <a:bodyPr>
            <a:normAutofit/>
          </a:bodyPr>
          <a:lstStyle/>
          <a:p>
            <a:r>
              <a:rPr lang="en-US" sz="2000" dirty="0"/>
              <a:t>How can I improve data accuracy?</a:t>
            </a:r>
          </a:p>
          <a:p>
            <a:pPr lvl="1"/>
            <a:r>
              <a:rPr lang="en-US" sz="1800" dirty="0"/>
              <a:t>Tracking</a:t>
            </a:r>
          </a:p>
          <a:p>
            <a:pPr lvl="1"/>
            <a:r>
              <a:rPr lang="en-US" sz="1800" dirty="0"/>
              <a:t>Supplementation</a:t>
            </a:r>
          </a:p>
          <a:p>
            <a:pPr lvl="1"/>
            <a:r>
              <a:rPr lang="en-US" sz="1800" dirty="0"/>
              <a:t>Check and check again</a:t>
            </a:r>
          </a:p>
        </p:txBody>
      </p:sp>
      <p:sp>
        <p:nvSpPr>
          <p:cNvPr id="11" name="Rectangle 10">
            <a:extLst>
              <a:ext uri="{FF2B5EF4-FFF2-40B4-BE49-F238E27FC236}">
                <a16:creationId xmlns:a16="http://schemas.microsoft.com/office/drawing/2014/main" id="{193CF7D7-F351-13FF-F19B-5D84EA4AC2E5}"/>
              </a:ext>
            </a:extLst>
          </p:cNvPr>
          <p:cNvSpPr/>
          <p:nvPr/>
        </p:nvSpPr>
        <p:spPr>
          <a:xfrm>
            <a:off x="88900" y="127670"/>
            <a:ext cx="3626053" cy="837022"/>
          </a:xfrm>
          <a:prstGeom prst="rect">
            <a:avLst/>
          </a:prstGeom>
          <a:blipFill>
            <a:blip r:embed="rId4">
              <a:alphaModFix amt="3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F3CBE621-99B9-4E07-6049-EBAEBD5E85E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10237" y="3323464"/>
            <a:ext cx="6257925" cy="2762250"/>
          </a:xfrm>
          <a:prstGeom prst="rect">
            <a:avLst/>
          </a:prstGeom>
        </p:spPr>
      </p:pic>
    </p:spTree>
    <p:extLst>
      <p:ext uri="{BB962C8B-B14F-4D97-AF65-F5344CB8AC3E}">
        <p14:creationId xmlns:p14="http://schemas.microsoft.com/office/powerpoint/2010/main" val="3916920269"/>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52000">
              <a:schemeClr val="accent1">
                <a:lumMod val="0"/>
                <a:lumOff val="100000"/>
                <a:alpha val="0"/>
              </a:schemeClr>
            </a:gs>
            <a:gs pos="89000">
              <a:schemeClr val="bg1">
                <a:alpha val="0"/>
              </a:schemeClr>
            </a:gs>
            <a:gs pos="0">
              <a:schemeClr val="accent1">
                <a:alpha val="55000"/>
                <a:lumMod val="78000"/>
              </a:schemeClr>
            </a:gs>
          </a:gsLst>
          <a:lin ang="135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AA35D-C288-09E8-E727-4B137ED60651}"/>
              </a:ext>
            </a:extLst>
          </p:cNvPr>
          <p:cNvSpPr>
            <a:spLocks noGrp="1"/>
          </p:cNvSpPr>
          <p:nvPr>
            <p:ph type="title"/>
          </p:nvPr>
        </p:nvSpPr>
        <p:spPr/>
        <p:txBody>
          <a:bodyPr/>
          <a:lstStyle/>
          <a:p>
            <a:r>
              <a:rPr lang="en-US" dirty="0"/>
              <a:t>Data Difficulties for Regional Planning</a:t>
            </a:r>
          </a:p>
        </p:txBody>
      </p:sp>
      <p:sp>
        <p:nvSpPr>
          <p:cNvPr id="3" name="Content Placeholder 2">
            <a:extLst>
              <a:ext uri="{FF2B5EF4-FFF2-40B4-BE49-F238E27FC236}">
                <a16:creationId xmlns:a16="http://schemas.microsoft.com/office/drawing/2014/main" id="{8BFC1233-06DA-A7F8-333B-DC1D667C9575}"/>
              </a:ext>
            </a:extLst>
          </p:cNvPr>
          <p:cNvSpPr>
            <a:spLocks noGrp="1"/>
          </p:cNvSpPr>
          <p:nvPr>
            <p:ph idx="1"/>
          </p:nvPr>
        </p:nvSpPr>
        <p:spPr>
          <a:xfrm>
            <a:off x="2532793" y="2521230"/>
            <a:ext cx="7729728" cy="3101983"/>
          </a:xfrm>
        </p:spPr>
        <p:txBody>
          <a:bodyPr/>
          <a:lstStyle/>
          <a:p>
            <a:r>
              <a:rPr lang="en-US" dirty="0"/>
              <a:t>Geographic constraints</a:t>
            </a:r>
          </a:p>
          <a:p>
            <a:r>
              <a:rPr lang="en-US" dirty="0"/>
              <a:t>Data accuracy</a:t>
            </a:r>
          </a:p>
          <a:p>
            <a:r>
              <a:rPr lang="en-US" b="1" dirty="0"/>
              <a:t>Asking the right question</a:t>
            </a:r>
          </a:p>
          <a:p>
            <a:r>
              <a:rPr lang="en-US" dirty="0"/>
              <a:t>Finding the right data – time is money, so is data </a:t>
            </a:r>
          </a:p>
        </p:txBody>
      </p:sp>
      <p:pic>
        <p:nvPicPr>
          <p:cNvPr id="4" name="Picture 3">
            <a:extLst>
              <a:ext uri="{FF2B5EF4-FFF2-40B4-BE49-F238E27FC236}">
                <a16:creationId xmlns:a16="http://schemas.microsoft.com/office/drawing/2014/main" id="{17E9E126-78A9-83A1-58FA-DC08AB520A2A}"/>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8181" t="23788" r="35000" b="33333"/>
          <a:stretch/>
        </p:blipFill>
        <p:spPr>
          <a:xfrm>
            <a:off x="7253801" y="4223050"/>
            <a:ext cx="4188644" cy="2088036"/>
          </a:xfrm>
          <a:prstGeom prst="rect">
            <a:avLst/>
          </a:prstGeom>
          <a:ln>
            <a:noFill/>
          </a:ln>
          <a:effectLst>
            <a:outerShdw blurRad="190500" algn="tl" rotWithShape="0">
              <a:srgbClr val="000000">
                <a:alpha val="70000"/>
              </a:srgbClr>
            </a:outerShdw>
          </a:effectLst>
        </p:spPr>
      </p:pic>
      <p:sp>
        <p:nvSpPr>
          <p:cNvPr id="5" name="Rectangle 4">
            <a:extLst>
              <a:ext uri="{FF2B5EF4-FFF2-40B4-BE49-F238E27FC236}">
                <a16:creationId xmlns:a16="http://schemas.microsoft.com/office/drawing/2014/main" id="{54BAFF56-1EC7-CBEA-ACC1-97B64637305E}"/>
              </a:ext>
            </a:extLst>
          </p:cNvPr>
          <p:cNvSpPr/>
          <p:nvPr/>
        </p:nvSpPr>
        <p:spPr>
          <a:xfrm>
            <a:off x="88900" y="127670"/>
            <a:ext cx="3626053" cy="837022"/>
          </a:xfrm>
          <a:prstGeom prst="rect">
            <a:avLst/>
          </a:prstGeom>
          <a:blipFill>
            <a:blip r:embed="rId5">
              <a:alphaModFix amt="3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0684005"/>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52000">
              <a:schemeClr val="accent1">
                <a:lumMod val="0"/>
                <a:lumOff val="100000"/>
                <a:alpha val="0"/>
              </a:schemeClr>
            </a:gs>
            <a:gs pos="89000">
              <a:schemeClr val="bg1">
                <a:alpha val="0"/>
              </a:schemeClr>
            </a:gs>
            <a:gs pos="0">
              <a:schemeClr val="accent1">
                <a:alpha val="55000"/>
                <a:lumMod val="78000"/>
              </a:schemeClr>
            </a:gs>
          </a:gsLst>
          <a:lin ang="135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13D85-3B59-7D17-EC06-941EAED8A419}"/>
              </a:ext>
            </a:extLst>
          </p:cNvPr>
          <p:cNvSpPr>
            <a:spLocks noGrp="1"/>
          </p:cNvSpPr>
          <p:nvPr>
            <p:ph type="title"/>
          </p:nvPr>
        </p:nvSpPr>
        <p:spPr/>
        <p:txBody>
          <a:bodyPr/>
          <a:lstStyle/>
          <a:p>
            <a:r>
              <a:rPr lang="en-US" dirty="0"/>
              <a:t>Determining a Question</a:t>
            </a:r>
          </a:p>
        </p:txBody>
      </p:sp>
      <p:pic>
        <p:nvPicPr>
          <p:cNvPr id="5" name="Graphic 4">
            <a:extLst>
              <a:ext uri="{FF2B5EF4-FFF2-40B4-BE49-F238E27FC236}">
                <a16:creationId xmlns:a16="http://schemas.microsoft.com/office/drawing/2014/main" id="{37946A13-CCB7-CDC1-7AB8-CA3E4D77BE2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4418" y="2569844"/>
            <a:ext cx="4402031" cy="4295775"/>
          </a:xfrm>
          <a:prstGeom prst="rect">
            <a:avLst/>
          </a:prstGeom>
        </p:spPr>
      </p:pic>
      <p:sp>
        <p:nvSpPr>
          <p:cNvPr id="3" name="Content Placeholder 2">
            <a:extLst>
              <a:ext uri="{FF2B5EF4-FFF2-40B4-BE49-F238E27FC236}">
                <a16:creationId xmlns:a16="http://schemas.microsoft.com/office/drawing/2014/main" id="{90248819-31C4-CEDB-2C3D-417CE76A38E1}"/>
              </a:ext>
            </a:extLst>
          </p:cNvPr>
          <p:cNvSpPr>
            <a:spLocks noGrp="1"/>
          </p:cNvSpPr>
          <p:nvPr>
            <p:ph idx="1"/>
          </p:nvPr>
        </p:nvSpPr>
        <p:spPr>
          <a:xfrm>
            <a:off x="4885436" y="2519044"/>
            <a:ext cx="7729728" cy="3101983"/>
          </a:xfrm>
        </p:spPr>
        <p:txBody>
          <a:bodyPr>
            <a:normAutofit/>
          </a:bodyPr>
          <a:lstStyle/>
          <a:p>
            <a:r>
              <a:rPr lang="en-US" sz="2000" dirty="0"/>
              <a:t>Trust your instincts</a:t>
            </a:r>
          </a:p>
          <a:p>
            <a:r>
              <a:rPr lang="en-US" sz="2000" dirty="0"/>
              <a:t>Write it down</a:t>
            </a:r>
          </a:p>
          <a:p>
            <a:r>
              <a:rPr lang="en-US" sz="2000" dirty="0"/>
              <a:t>Keep it simple</a:t>
            </a:r>
          </a:p>
          <a:p>
            <a:endParaRPr lang="en-US" sz="2000" dirty="0"/>
          </a:p>
        </p:txBody>
      </p:sp>
      <p:sp>
        <p:nvSpPr>
          <p:cNvPr id="6" name="Rectangle 5">
            <a:extLst>
              <a:ext uri="{FF2B5EF4-FFF2-40B4-BE49-F238E27FC236}">
                <a16:creationId xmlns:a16="http://schemas.microsoft.com/office/drawing/2014/main" id="{29621A0D-A774-749B-07D4-28BA7D032D85}"/>
              </a:ext>
            </a:extLst>
          </p:cNvPr>
          <p:cNvSpPr/>
          <p:nvPr/>
        </p:nvSpPr>
        <p:spPr>
          <a:xfrm>
            <a:off x="88900" y="127670"/>
            <a:ext cx="3626053" cy="837022"/>
          </a:xfrm>
          <a:prstGeom prst="rect">
            <a:avLst/>
          </a:prstGeom>
          <a:blipFill>
            <a:blip r:embed="rId6">
              <a:alphaModFix amt="3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0572182"/>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52000">
              <a:schemeClr val="accent1">
                <a:lumMod val="0"/>
                <a:lumOff val="100000"/>
                <a:alpha val="0"/>
              </a:schemeClr>
            </a:gs>
            <a:gs pos="89000">
              <a:schemeClr val="bg1">
                <a:alpha val="0"/>
              </a:schemeClr>
            </a:gs>
            <a:gs pos="0">
              <a:schemeClr val="accent1">
                <a:alpha val="55000"/>
                <a:lumMod val="78000"/>
              </a:schemeClr>
            </a:gs>
          </a:gsLst>
          <a:lin ang="135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13D85-3B59-7D17-EC06-941EAED8A419}"/>
              </a:ext>
            </a:extLst>
          </p:cNvPr>
          <p:cNvSpPr>
            <a:spLocks noGrp="1"/>
          </p:cNvSpPr>
          <p:nvPr>
            <p:ph type="title"/>
          </p:nvPr>
        </p:nvSpPr>
        <p:spPr/>
        <p:txBody>
          <a:bodyPr/>
          <a:lstStyle/>
          <a:p>
            <a:r>
              <a:rPr lang="en-US" dirty="0"/>
              <a:t>Determining a Question</a:t>
            </a:r>
          </a:p>
        </p:txBody>
      </p:sp>
      <p:sp>
        <p:nvSpPr>
          <p:cNvPr id="3" name="Content Placeholder 2">
            <a:extLst>
              <a:ext uri="{FF2B5EF4-FFF2-40B4-BE49-F238E27FC236}">
                <a16:creationId xmlns:a16="http://schemas.microsoft.com/office/drawing/2014/main" id="{90248819-31C4-CEDB-2C3D-417CE76A38E1}"/>
              </a:ext>
            </a:extLst>
          </p:cNvPr>
          <p:cNvSpPr>
            <a:spLocks noGrp="1"/>
          </p:cNvSpPr>
          <p:nvPr>
            <p:ph idx="1"/>
          </p:nvPr>
        </p:nvSpPr>
        <p:spPr/>
        <p:txBody>
          <a:bodyPr/>
          <a:lstStyle/>
          <a:p>
            <a:r>
              <a:rPr lang="en-US" dirty="0"/>
              <a:t>Kansas City Economic Development Incentives</a:t>
            </a:r>
          </a:p>
          <a:p>
            <a:endParaRPr lang="en-US" dirty="0"/>
          </a:p>
        </p:txBody>
      </p:sp>
      <p:pic>
        <p:nvPicPr>
          <p:cNvPr id="7" name="Picture 6">
            <a:extLst>
              <a:ext uri="{FF2B5EF4-FFF2-40B4-BE49-F238E27FC236}">
                <a16:creationId xmlns:a16="http://schemas.microsoft.com/office/drawing/2014/main" id="{D1FFA60F-0B97-FB98-5711-C6A03C9474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4505" y="3194864"/>
            <a:ext cx="8682990" cy="3663136"/>
          </a:xfrm>
          <a:prstGeom prst="rect">
            <a:avLst/>
          </a:prstGeom>
        </p:spPr>
      </p:pic>
      <p:cxnSp>
        <p:nvCxnSpPr>
          <p:cNvPr id="9" name="Straight Connector 8">
            <a:extLst>
              <a:ext uri="{FF2B5EF4-FFF2-40B4-BE49-F238E27FC236}">
                <a16:creationId xmlns:a16="http://schemas.microsoft.com/office/drawing/2014/main" id="{30FA837B-6FA3-479C-C80B-B658E0668B14}"/>
              </a:ext>
            </a:extLst>
          </p:cNvPr>
          <p:cNvCxnSpPr>
            <a:cxnSpLocks/>
          </p:cNvCxnSpPr>
          <p:nvPr/>
        </p:nvCxnSpPr>
        <p:spPr>
          <a:xfrm>
            <a:off x="5052060" y="3194864"/>
            <a:ext cx="0" cy="3663136"/>
          </a:xfrm>
          <a:prstGeom prst="line">
            <a:avLst/>
          </a:prstGeom>
          <a:ln w="76200"/>
        </p:spPr>
        <p:style>
          <a:lnRef idx="1">
            <a:schemeClr val="accent3"/>
          </a:lnRef>
          <a:fillRef idx="0">
            <a:schemeClr val="accent3"/>
          </a:fillRef>
          <a:effectRef idx="0">
            <a:schemeClr val="accent3"/>
          </a:effectRef>
          <a:fontRef idx="minor">
            <a:schemeClr val="tx1"/>
          </a:fontRef>
        </p:style>
      </p:cxnSp>
      <p:sp>
        <p:nvSpPr>
          <p:cNvPr id="11" name="Rectangle 10">
            <a:extLst>
              <a:ext uri="{FF2B5EF4-FFF2-40B4-BE49-F238E27FC236}">
                <a16:creationId xmlns:a16="http://schemas.microsoft.com/office/drawing/2014/main" id="{D9F7DC3E-CC33-1FC5-0D95-E85EC1EF84DD}"/>
              </a:ext>
            </a:extLst>
          </p:cNvPr>
          <p:cNvSpPr/>
          <p:nvPr/>
        </p:nvSpPr>
        <p:spPr>
          <a:xfrm>
            <a:off x="88900" y="127670"/>
            <a:ext cx="3626053" cy="837022"/>
          </a:xfrm>
          <a:prstGeom prst="rect">
            <a:avLst/>
          </a:prstGeom>
          <a:blipFill>
            <a:blip r:embed="rId5">
              <a:alphaModFix amt="3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4895511"/>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52000">
              <a:schemeClr val="accent1">
                <a:lumMod val="0"/>
                <a:lumOff val="100000"/>
                <a:alpha val="0"/>
              </a:schemeClr>
            </a:gs>
            <a:gs pos="89000">
              <a:schemeClr val="bg1">
                <a:alpha val="0"/>
              </a:schemeClr>
            </a:gs>
            <a:gs pos="0">
              <a:schemeClr val="accent1">
                <a:alpha val="55000"/>
                <a:lumMod val="78000"/>
              </a:schemeClr>
            </a:gs>
          </a:gsLst>
          <a:lin ang="135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8C503-D7BD-4B8E-7B5A-7C7D54F58251}"/>
              </a:ext>
            </a:extLst>
          </p:cNvPr>
          <p:cNvSpPr>
            <a:spLocks noGrp="1"/>
          </p:cNvSpPr>
          <p:nvPr>
            <p:ph type="title"/>
          </p:nvPr>
        </p:nvSpPr>
        <p:spPr/>
        <p:txBody>
          <a:bodyPr/>
          <a:lstStyle/>
          <a:p>
            <a:r>
              <a:rPr lang="en-US" dirty="0"/>
              <a:t>Research or Collection</a:t>
            </a:r>
          </a:p>
        </p:txBody>
      </p:sp>
      <p:sp>
        <p:nvSpPr>
          <p:cNvPr id="3" name="Content Placeholder 2">
            <a:extLst>
              <a:ext uri="{FF2B5EF4-FFF2-40B4-BE49-F238E27FC236}">
                <a16:creationId xmlns:a16="http://schemas.microsoft.com/office/drawing/2014/main" id="{E8F7DCD6-5768-3E04-DBE6-8ABBD1ED266A}"/>
              </a:ext>
            </a:extLst>
          </p:cNvPr>
          <p:cNvSpPr>
            <a:spLocks noGrp="1"/>
          </p:cNvSpPr>
          <p:nvPr>
            <p:ph idx="1"/>
          </p:nvPr>
        </p:nvSpPr>
        <p:spPr/>
        <p:txBody>
          <a:bodyPr>
            <a:normAutofit/>
          </a:bodyPr>
          <a:lstStyle/>
          <a:p>
            <a:r>
              <a:rPr lang="en-US" dirty="0"/>
              <a:t>Research</a:t>
            </a:r>
          </a:p>
          <a:p>
            <a:endParaRPr lang="en-US" dirty="0"/>
          </a:p>
          <a:p>
            <a:endParaRPr lang="en-US" dirty="0"/>
          </a:p>
          <a:p>
            <a:endParaRPr lang="en-US" dirty="0"/>
          </a:p>
          <a:p>
            <a:endParaRPr lang="en-US" dirty="0"/>
          </a:p>
        </p:txBody>
      </p:sp>
      <p:graphicFrame>
        <p:nvGraphicFramePr>
          <p:cNvPr id="5" name="Table 5">
            <a:extLst>
              <a:ext uri="{FF2B5EF4-FFF2-40B4-BE49-F238E27FC236}">
                <a16:creationId xmlns:a16="http://schemas.microsoft.com/office/drawing/2014/main" id="{0A2B38AF-07EB-7021-A2B8-49BA98425EF5}"/>
              </a:ext>
            </a:extLst>
          </p:cNvPr>
          <p:cNvGraphicFramePr>
            <a:graphicFrameLocks noGrp="1"/>
          </p:cNvGraphicFramePr>
          <p:nvPr>
            <p:extLst>
              <p:ext uri="{D42A27DB-BD31-4B8C-83A1-F6EECF244321}">
                <p14:modId xmlns:p14="http://schemas.microsoft.com/office/powerpoint/2010/main" val="3873007994"/>
              </p:ext>
            </p:extLst>
          </p:nvPr>
        </p:nvGraphicFramePr>
        <p:xfrm>
          <a:off x="2032000" y="3221229"/>
          <a:ext cx="8128000" cy="1483360"/>
        </p:xfrm>
        <a:graphic>
          <a:graphicData uri="http://schemas.openxmlformats.org/drawingml/2006/table">
            <a:tbl>
              <a:tblPr firstRow="1" bandRow="1">
                <a:tableStyleId>{93296810-A885-4BE3-A3E7-6D5BEEA58F35}</a:tableStyleId>
              </a:tblPr>
              <a:tblGrid>
                <a:gridCol w="4064000">
                  <a:extLst>
                    <a:ext uri="{9D8B030D-6E8A-4147-A177-3AD203B41FA5}">
                      <a16:colId xmlns:a16="http://schemas.microsoft.com/office/drawing/2014/main" val="2866650198"/>
                    </a:ext>
                  </a:extLst>
                </a:gridCol>
                <a:gridCol w="4064000">
                  <a:extLst>
                    <a:ext uri="{9D8B030D-6E8A-4147-A177-3AD203B41FA5}">
                      <a16:colId xmlns:a16="http://schemas.microsoft.com/office/drawing/2014/main" val="2514084900"/>
                    </a:ext>
                  </a:extLst>
                </a:gridCol>
              </a:tblGrid>
              <a:tr h="370840">
                <a:tc>
                  <a:txBody>
                    <a:bodyPr/>
                    <a:lstStyle/>
                    <a:p>
                      <a:pPr algn="ctr"/>
                      <a:r>
                        <a:rPr lang="en-US" dirty="0"/>
                        <a:t>Pros</a:t>
                      </a:r>
                    </a:p>
                  </a:txBody>
                  <a:tcPr/>
                </a:tc>
                <a:tc>
                  <a:txBody>
                    <a:bodyPr/>
                    <a:lstStyle/>
                    <a:p>
                      <a:pPr algn="ctr"/>
                      <a:r>
                        <a:rPr lang="en-US" dirty="0"/>
                        <a:t>Cons</a:t>
                      </a:r>
                    </a:p>
                  </a:txBody>
                  <a:tcPr/>
                </a:tc>
                <a:extLst>
                  <a:ext uri="{0D108BD9-81ED-4DB2-BD59-A6C34878D82A}">
                    <a16:rowId xmlns:a16="http://schemas.microsoft.com/office/drawing/2014/main" val="1567617635"/>
                  </a:ext>
                </a:extLst>
              </a:tr>
              <a:tr h="370840">
                <a:tc>
                  <a:txBody>
                    <a:bodyPr/>
                    <a:lstStyle/>
                    <a:p>
                      <a:r>
                        <a:rPr lang="en-US" dirty="0"/>
                        <a:t>Can be done from your office</a:t>
                      </a:r>
                    </a:p>
                  </a:txBody>
                  <a:tcPr/>
                </a:tc>
                <a:tc>
                  <a:txBody>
                    <a:bodyPr/>
                    <a:lstStyle/>
                    <a:p>
                      <a:r>
                        <a:rPr lang="en-US" dirty="0"/>
                        <a:t>Can require high technical skill </a:t>
                      </a:r>
                    </a:p>
                  </a:txBody>
                  <a:tcPr/>
                </a:tc>
                <a:extLst>
                  <a:ext uri="{0D108BD9-81ED-4DB2-BD59-A6C34878D82A}">
                    <a16:rowId xmlns:a16="http://schemas.microsoft.com/office/drawing/2014/main" val="2315630996"/>
                  </a:ext>
                </a:extLst>
              </a:tr>
              <a:tr h="370840">
                <a:tc>
                  <a:txBody>
                    <a:bodyPr/>
                    <a:lstStyle/>
                    <a:p>
                      <a:r>
                        <a:rPr lang="en-US" dirty="0"/>
                        <a:t>Shorter time period</a:t>
                      </a:r>
                    </a:p>
                  </a:txBody>
                  <a:tcPr/>
                </a:tc>
                <a:tc>
                  <a:txBody>
                    <a:bodyPr/>
                    <a:lstStyle/>
                    <a:p>
                      <a:r>
                        <a:rPr lang="en-US" dirty="0"/>
                        <a:t>May not answer your exact question</a:t>
                      </a:r>
                    </a:p>
                  </a:txBody>
                  <a:tcPr/>
                </a:tc>
                <a:extLst>
                  <a:ext uri="{0D108BD9-81ED-4DB2-BD59-A6C34878D82A}">
                    <a16:rowId xmlns:a16="http://schemas.microsoft.com/office/drawing/2014/main" val="1700244156"/>
                  </a:ext>
                </a:extLst>
              </a:tr>
              <a:tr h="370840">
                <a:tc>
                  <a:txBody>
                    <a:bodyPr/>
                    <a:lstStyle/>
                    <a:p>
                      <a:r>
                        <a:rPr lang="en-US" dirty="0"/>
                        <a:t>Less up front analysis required</a:t>
                      </a:r>
                    </a:p>
                  </a:txBody>
                  <a:tcPr/>
                </a:tc>
                <a:tc>
                  <a:txBody>
                    <a:bodyPr/>
                    <a:lstStyle/>
                    <a:p>
                      <a:r>
                        <a:rPr lang="en-US" dirty="0"/>
                        <a:t>Collaboration with data nerds</a:t>
                      </a:r>
                    </a:p>
                  </a:txBody>
                  <a:tcPr/>
                </a:tc>
                <a:extLst>
                  <a:ext uri="{0D108BD9-81ED-4DB2-BD59-A6C34878D82A}">
                    <a16:rowId xmlns:a16="http://schemas.microsoft.com/office/drawing/2014/main" val="2591310773"/>
                  </a:ext>
                </a:extLst>
              </a:tr>
            </a:tbl>
          </a:graphicData>
        </a:graphic>
      </p:graphicFrame>
      <p:pic>
        <p:nvPicPr>
          <p:cNvPr id="7" name="Picture 6">
            <a:extLst>
              <a:ext uri="{FF2B5EF4-FFF2-40B4-BE49-F238E27FC236}">
                <a16:creationId xmlns:a16="http://schemas.microsoft.com/office/drawing/2014/main" id="{F6A1319A-80FE-4B04-A857-922344BCF1BC}"/>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54842" y="5021770"/>
            <a:ext cx="2619375" cy="1743075"/>
          </a:xfrm>
          <a:prstGeom prst="rect">
            <a:avLst/>
          </a:prstGeom>
        </p:spPr>
      </p:pic>
      <p:sp>
        <p:nvSpPr>
          <p:cNvPr id="8" name="Rectangle 7">
            <a:extLst>
              <a:ext uri="{FF2B5EF4-FFF2-40B4-BE49-F238E27FC236}">
                <a16:creationId xmlns:a16="http://schemas.microsoft.com/office/drawing/2014/main" id="{69D07092-47EC-5851-E76D-F2FDEF4836F9}"/>
              </a:ext>
            </a:extLst>
          </p:cNvPr>
          <p:cNvSpPr/>
          <p:nvPr/>
        </p:nvSpPr>
        <p:spPr>
          <a:xfrm>
            <a:off x="88900" y="127670"/>
            <a:ext cx="3626053" cy="837022"/>
          </a:xfrm>
          <a:prstGeom prst="rect">
            <a:avLst/>
          </a:prstGeom>
          <a:blipFill>
            <a:blip r:embed="rId5">
              <a:alphaModFix amt="3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6953414"/>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52000">
              <a:schemeClr val="accent1">
                <a:lumMod val="0"/>
                <a:lumOff val="100000"/>
                <a:alpha val="0"/>
              </a:schemeClr>
            </a:gs>
            <a:gs pos="89000">
              <a:schemeClr val="bg1">
                <a:alpha val="0"/>
              </a:schemeClr>
            </a:gs>
            <a:gs pos="0">
              <a:schemeClr val="accent1">
                <a:alpha val="55000"/>
                <a:lumMod val="78000"/>
              </a:schemeClr>
            </a:gs>
          </a:gsLst>
          <a:lin ang="135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B4C47-4694-BB81-88F2-FB813B43CD63}"/>
              </a:ext>
            </a:extLst>
          </p:cNvPr>
          <p:cNvSpPr>
            <a:spLocks noGrp="1"/>
          </p:cNvSpPr>
          <p:nvPr>
            <p:ph type="title"/>
          </p:nvPr>
        </p:nvSpPr>
        <p:spPr/>
        <p:txBody>
          <a:bodyPr/>
          <a:lstStyle/>
          <a:p>
            <a:r>
              <a:rPr lang="en-US" dirty="0"/>
              <a:t>Welcome! </a:t>
            </a:r>
          </a:p>
        </p:txBody>
      </p:sp>
      <p:pic>
        <p:nvPicPr>
          <p:cNvPr id="5" name="Picture 4">
            <a:extLst>
              <a:ext uri="{FF2B5EF4-FFF2-40B4-BE49-F238E27FC236}">
                <a16:creationId xmlns:a16="http://schemas.microsoft.com/office/drawing/2014/main" id="{7A161022-FC24-492A-3A41-B266A55E1F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643" y="4128940"/>
            <a:ext cx="2427744" cy="2427744"/>
          </a:xfrm>
          <a:prstGeom prst="rect">
            <a:avLst/>
          </a:prstGeom>
        </p:spPr>
      </p:pic>
      <p:pic>
        <p:nvPicPr>
          <p:cNvPr id="4" name="Picture 3">
            <a:extLst>
              <a:ext uri="{FF2B5EF4-FFF2-40B4-BE49-F238E27FC236}">
                <a16:creationId xmlns:a16="http://schemas.microsoft.com/office/drawing/2014/main" id="{C96D62FE-60C7-A96E-DF08-E785788E91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816355" y="1970201"/>
            <a:ext cx="3456438" cy="4133654"/>
          </a:xfrm>
          <a:prstGeom prst="ellipse">
            <a:avLst/>
          </a:prstGeom>
        </p:spPr>
      </p:pic>
      <p:sp>
        <p:nvSpPr>
          <p:cNvPr id="6" name="TextBox 5">
            <a:extLst>
              <a:ext uri="{FF2B5EF4-FFF2-40B4-BE49-F238E27FC236}">
                <a16:creationId xmlns:a16="http://schemas.microsoft.com/office/drawing/2014/main" id="{4DDFC6F6-8DF4-5692-2D57-98F26C88E417}"/>
              </a:ext>
            </a:extLst>
          </p:cNvPr>
          <p:cNvSpPr txBox="1"/>
          <p:nvPr/>
        </p:nvSpPr>
        <p:spPr>
          <a:xfrm>
            <a:off x="3575848" y="2516957"/>
            <a:ext cx="4323813" cy="2246769"/>
          </a:xfrm>
          <a:prstGeom prst="rect">
            <a:avLst/>
          </a:prstGeom>
          <a:noFill/>
        </p:spPr>
        <p:txBody>
          <a:bodyPr wrap="square" rtlCol="0">
            <a:spAutoFit/>
          </a:bodyPr>
          <a:lstStyle/>
          <a:p>
            <a:r>
              <a:rPr lang="en-US" sz="2000" dirty="0"/>
              <a:t>Alison Turner</a:t>
            </a:r>
          </a:p>
          <a:p>
            <a:r>
              <a:rPr lang="en-US" sz="2000" dirty="0"/>
              <a:t>M.S. Statistics </a:t>
            </a:r>
          </a:p>
          <a:p>
            <a:r>
              <a:rPr lang="en-US" sz="2000" dirty="0"/>
              <a:t>Founder of Metrics Together</a:t>
            </a:r>
          </a:p>
          <a:p>
            <a:endParaRPr lang="en-US" sz="2000" dirty="0"/>
          </a:p>
          <a:p>
            <a:r>
              <a:rPr lang="en-US" sz="2000" dirty="0"/>
              <a:t>Economic Research</a:t>
            </a:r>
          </a:p>
          <a:p>
            <a:r>
              <a:rPr lang="en-US" sz="2000" dirty="0"/>
              <a:t>Municipal Finance</a:t>
            </a:r>
          </a:p>
          <a:p>
            <a:r>
              <a:rPr lang="en-US" sz="2000" dirty="0"/>
              <a:t>Economic Development </a:t>
            </a:r>
          </a:p>
        </p:txBody>
      </p:sp>
      <p:sp>
        <p:nvSpPr>
          <p:cNvPr id="8" name="Rectangle 7">
            <a:extLst>
              <a:ext uri="{FF2B5EF4-FFF2-40B4-BE49-F238E27FC236}">
                <a16:creationId xmlns:a16="http://schemas.microsoft.com/office/drawing/2014/main" id="{272E7717-D998-E888-C506-64A81FC0D226}"/>
              </a:ext>
            </a:extLst>
          </p:cNvPr>
          <p:cNvSpPr/>
          <p:nvPr/>
        </p:nvSpPr>
        <p:spPr>
          <a:xfrm>
            <a:off x="88900" y="127670"/>
            <a:ext cx="3626053" cy="837022"/>
          </a:xfrm>
          <a:prstGeom prst="rect">
            <a:avLst/>
          </a:prstGeom>
          <a:blipFill>
            <a:blip r:embed="rId5">
              <a:alphaModFix amt="3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92126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52000">
              <a:schemeClr val="accent1">
                <a:lumMod val="0"/>
                <a:lumOff val="100000"/>
                <a:alpha val="0"/>
              </a:schemeClr>
            </a:gs>
            <a:gs pos="89000">
              <a:schemeClr val="bg1">
                <a:alpha val="0"/>
              </a:schemeClr>
            </a:gs>
            <a:gs pos="0">
              <a:schemeClr val="accent1">
                <a:alpha val="55000"/>
                <a:lumMod val="78000"/>
              </a:schemeClr>
            </a:gs>
          </a:gsLst>
          <a:lin ang="135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8C503-D7BD-4B8E-7B5A-7C7D54F58251}"/>
              </a:ext>
            </a:extLst>
          </p:cNvPr>
          <p:cNvSpPr>
            <a:spLocks noGrp="1"/>
          </p:cNvSpPr>
          <p:nvPr>
            <p:ph type="title"/>
          </p:nvPr>
        </p:nvSpPr>
        <p:spPr/>
        <p:txBody>
          <a:bodyPr/>
          <a:lstStyle/>
          <a:p>
            <a:r>
              <a:rPr lang="en-US" dirty="0"/>
              <a:t>Research or Collection</a:t>
            </a:r>
          </a:p>
        </p:txBody>
      </p:sp>
      <p:sp>
        <p:nvSpPr>
          <p:cNvPr id="3" name="Content Placeholder 2">
            <a:extLst>
              <a:ext uri="{FF2B5EF4-FFF2-40B4-BE49-F238E27FC236}">
                <a16:creationId xmlns:a16="http://schemas.microsoft.com/office/drawing/2014/main" id="{E8F7DCD6-5768-3E04-DBE6-8ABBD1ED266A}"/>
              </a:ext>
            </a:extLst>
          </p:cNvPr>
          <p:cNvSpPr>
            <a:spLocks noGrp="1"/>
          </p:cNvSpPr>
          <p:nvPr>
            <p:ph idx="1"/>
          </p:nvPr>
        </p:nvSpPr>
        <p:spPr/>
        <p:txBody>
          <a:bodyPr>
            <a:normAutofit/>
          </a:bodyPr>
          <a:lstStyle/>
          <a:p>
            <a:r>
              <a:rPr lang="en-US" dirty="0"/>
              <a:t>Collection</a:t>
            </a:r>
          </a:p>
          <a:p>
            <a:endParaRPr lang="en-US" dirty="0"/>
          </a:p>
          <a:p>
            <a:endParaRPr lang="en-US" dirty="0"/>
          </a:p>
          <a:p>
            <a:endParaRPr lang="en-US" dirty="0"/>
          </a:p>
          <a:p>
            <a:endParaRPr lang="en-US" dirty="0"/>
          </a:p>
        </p:txBody>
      </p:sp>
      <p:graphicFrame>
        <p:nvGraphicFramePr>
          <p:cNvPr id="5" name="Table 5">
            <a:extLst>
              <a:ext uri="{FF2B5EF4-FFF2-40B4-BE49-F238E27FC236}">
                <a16:creationId xmlns:a16="http://schemas.microsoft.com/office/drawing/2014/main" id="{0A2B38AF-07EB-7021-A2B8-49BA98425EF5}"/>
              </a:ext>
            </a:extLst>
          </p:cNvPr>
          <p:cNvGraphicFramePr>
            <a:graphicFrameLocks noGrp="1"/>
          </p:cNvGraphicFramePr>
          <p:nvPr>
            <p:extLst>
              <p:ext uri="{D42A27DB-BD31-4B8C-83A1-F6EECF244321}">
                <p14:modId xmlns:p14="http://schemas.microsoft.com/office/powerpoint/2010/main" val="1944857529"/>
              </p:ext>
            </p:extLst>
          </p:nvPr>
        </p:nvGraphicFramePr>
        <p:xfrm>
          <a:off x="2032000" y="3188546"/>
          <a:ext cx="8128000" cy="1752600"/>
        </p:xfrm>
        <a:graphic>
          <a:graphicData uri="http://schemas.openxmlformats.org/drawingml/2006/table">
            <a:tbl>
              <a:tblPr firstRow="1" bandRow="1">
                <a:tableStyleId>{93296810-A885-4BE3-A3E7-6D5BEEA58F35}</a:tableStyleId>
              </a:tblPr>
              <a:tblGrid>
                <a:gridCol w="4064000">
                  <a:extLst>
                    <a:ext uri="{9D8B030D-6E8A-4147-A177-3AD203B41FA5}">
                      <a16:colId xmlns:a16="http://schemas.microsoft.com/office/drawing/2014/main" val="2866650198"/>
                    </a:ext>
                  </a:extLst>
                </a:gridCol>
                <a:gridCol w="4064000">
                  <a:extLst>
                    <a:ext uri="{9D8B030D-6E8A-4147-A177-3AD203B41FA5}">
                      <a16:colId xmlns:a16="http://schemas.microsoft.com/office/drawing/2014/main" val="2514084900"/>
                    </a:ext>
                  </a:extLst>
                </a:gridCol>
              </a:tblGrid>
              <a:tr h="370840">
                <a:tc>
                  <a:txBody>
                    <a:bodyPr/>
                    <a:lstStyle/>
                    <a:p>
                      <a:pPr algn="ctr"/>
                      <a:r>
                        <a:rPr lang="en-US" dirty="0"/>
                        <a:t>Pros</a:t>
                      </a:r>
                    </a:p>
                  </a:txBody>
                  <a:tcPr/>
                </a:tc>
                <a:tc>
                  <a:txBody>
                    <a:bodyPr/>
                    <a:lstStyle/>
                    <a:p>
                      <a:pPr algn="ctr"/>
                      <a:r>
                        <a:rPr lang="en-US" dirty="0"/>
                        <a:t>Cons</a:t>
                      </a:r>
                    </a:p>
                  </a:txBody>
                  <a:tcPr/>
                </a:tc>
                <a:extLst>
                  <a:ext uri="{0D108BD9-81ED-4DB2-BD59-A6C34878D82A}">
                    <a16:rowId xmlns:a16="http://schemas.microsoft.com/office/drawing/2014/main" val="1567617635"/>
                  </a:ext>
                </a:extLst>
              </a:tr>
              <a:tr h="370840">
                <a:tc>
                  <a:txBody>
                    <a:bodyPr/>
                    <a:lstStyle/>
                    <a:p>
                      <a:r>
                        <a:rPr lang="en-US" dirty="0"/>
                        <a:t>Tailored results</a:t>
                      </a:r>
                    </a:p>
                  </a:txBody>
                  <a:tcPr/>
                </a:tc>
                <a:tc>
                  <a:txBody>
                    <a:bodyPr/>
                    <a:lstStyle/>
                    <a:p>
                      <a:r>
                        <a:rPr lang="en-US" dirty="0"/>
                        <a:t>Data entry errors</a:t>
                      </a:r>
                    </a:p>
                  </a:txBody>
                  <a:tcPr/>
                </a:tc>
                <a:extLst>
                  <a:ext uri="{0D108BD9-81ED-4DB2-BD59-A6C34878D82A}">
                    <a16:rowId xmlns:a16="http://schemas.microsoft.com/office/drawing/2014/main" val="2315630996"/>
                  </a:ext>
                </a:extLst>
              </a:tr>
              <a:tr h="370840">
                <a:tc>
                  <a:txBody>
                    <a:bodyPr/>
                    <a:lstStyle/>
                    <a:p>
                      <a:r>
                        <a:rPr lang="en-US" dirty="0"/>
                        <a:t>Community trust building</a:t>
                      </a:r>
                    </a:p>
                  </a:txBody>
                  <a:tcPr/>
                </a:tc>
                <a:tc>
                  <a:txBody>
                    <a:bodyPr/>
                    <a:lstStyle/>
                    <a:p>
                      <a:r>
                        <a:rPr lang="en-US" dirty="0"/>
                        <a:t>High cost</a:t>
                      </a:r>
                    </a:p>
                  </a:txBody>
                  <a:tcPr/>
                </a:tc>
                <a:extLst>
                  <a:ext uri="{0D108BD9-81ED-4DB2-BD59-A6C34878D82A}">
                    <a16:rowId xmlns:a16="http://schemas.microsoft.com/office/drawing/2014/main" val="1700244156"/>
                  </a:ext>
                </a:extLst>
              </a:tr>
              <a:tr h="370840">
                <a:tc>
                  <a:txBody>
                    <a:bodyPr/>
                    <a:lstStyle/>
                    <a:p>
                      <a:r>
                        <a:rPr lang="en-US" dirty="0"/>
                        <a:t>Survey experience</a:t>
                      </a:r>
                    </a:p>
                  </a:txBody>
                  <a:tcPr/>
                </a:tc>
                <a:tc>
                  <a:txBody>
                    <a:bodyPr/>
                    <a:lstStyle/>
                    <a:p>
                      <a:r>
                        <a:rPr lang="en-US" dirty="0"/>
                        <a:t>Potentially high analysis required </a:t>
                      </a:r>
                    </a:p>
                    <a:p>
                      <a:r>
                        <a:rPr lang="en-US" dirty="0"/>
                        <a:t>(aka, collaboration with data nerds)</a:t>
                      </a:r>
                    </a:p>
                  </a:txBody>
                  <a:tcPr/>
                </a:tc>
                <a:extLst>
                  <a:ext uri="{0D108BD9-81ED-4DB2-BD59-A6C34878D82A}">
                    <a16:rowId xmlns:a16="http://schemas.microsoft.com/office/drawing/2014/main" val="2591310773"/>
                  </a:ext>
                </a:extLst>
              </a:tr>
            </a:tbl>
          </a:graphicData>
        </a:graphic>
      </p:graphicFrame>
      <p:pic>
        <p:nvPicPr>
          <p:cNvPr id="6" name="Picture 5">
            <a:extLst>
              <a:ext uri="{FF2B5EF4-FFF2-40B4-BE49-F238E27FC236}">
                <a16:creationId xmlns:a16="http://schemas.microsoft.com/office/drawing/2014/main" id="{1D869ACE-3F22-801E-FFAE-91E3E24CA65F}"/>
              </a:ext>
            </a:extLst>
          </p:cNvPr>
          <p:cNvPicPr>
            <a:picLocks noChangeAspect="1"/>
          </p:cNvPicPr>
          <p:nvPr/>
        </p:nvPicPr>
        <p:blipFill rotWithShape="1">
          <a:blip r:embed="rId4">
            <a:clrChange>
              <a:clrFrom>
                <a:srgbClr val="A7D9CF"/>
              </a:clrFrom>
              <a:clrTo>
                <a:srgbClr val="A7D9CF">
                  <a:alpha val="0"/>
                </a:srgbClr>
              </a:clrTo>
            </a:clrChange>
            <a:extLst>
              <a:ext uri="{28A0092B-C50C-407E-A947-70E740481C1C}">
                <a14:useLocalDpi xmlns:a14="http://schemas.microsoft.com/office/drawing/2010/main" val="0"/>
              </a:ext>
            </a:extLst>
          </a:blip>
          <a:srcRect r="33200"/>
          <a:stretch/>
        </p:blipFill>
        <p:spPr>
          <a:xfrm>
            <a:off x="7776440" y="3429000"/>
            <a:ext cx="4415560" cy="3429000"/>
          </a:xfrm>
          <a:prstGeom prst="rect">
            <a:avLst/>
          </a:prstGeom>
        </p:spPr>
      </p:pic>
      <p:sp>
        <p:nvSpPr>
          <p:cNvPr id="7" name="Rectangle 6">
            <a:extLst>
              <a:ext uri="{FF2B5EF4-FFF2-40B4-BE49-F238E27FC236}">
                <a16:creationId xmlns:a16="http://schemas.microsoft.com/office/drawing/2014/main" id="{781D0F68-53C8-CD35-11A8-8064B8DF6BFF}"/>
              </a:ext>
            </a:extLst>
          </p:cNvPr>
          <p:cNvSpPr/>
          <p:nvPr/>
        </p:nvSpPr>
        <p:spPr>
          <a:xfrm>
            <a:off x="88900" y="127670"/>
            <a:ext cx="3626053" cy="837022"/>
          </a:xfrm>
          <a:prstGeom prst="rect">
            <a:avLst/>
          </a:prstGeom>
          <a:blipFill>
            <a:blip r:embed="rId5">
              <a:alphaModFix amt="3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6135165"/>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52000">
              <a:schemeClr val="accent1">
                <a:lumMod val="0"/>
                <a:lumOff val="100000"/>
                <a:alpha val="0"/>
              </a:schemeClr>
            </a:gs>
            <a:gs pos="89000">
              <a:schemeClr val="bg1">
                <a:alpha val="0"/>
              </a:schemeClr>
            </a:gs>
            <a:gs pos="0">
              <a:schemeClr val="accent1">
                <a:alpha val="55000"/>
                <a:lumMod val="78000"/>
              </a:schemeClr>
            </a:gs>
          </a:gsLst>
          <a:lin ang="135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AA35D-C288-09E8-E727-4B137ED60651}"/>
              </a:ext>
            </a:extLst>
          </p:cNvPr>
          <p:cNvSpPr>
            <a:spLocks noGrp="1"/>
          </p:cNvSpPr>
          <p:nvPr>
            <p:ph type="title"/>
          </p:nvPr>
        </p:nvSpPr>
        <p:spPr/>
        <p:txBody>
          <a:bodyPr/>
          <a:lstStyle/>
          <a:p>
            <a:r>
              <a:rPr lang="en-US" dirty="0"/>
              <a:t>Data Difficulties for Regional Planning</a:t>
            </a:r>
          </a:p>
        </p:txBody>
      </p:sp>
      <p:sp>
        <p:nvSpPr>
          <p:cNvPr id="3" name="Content Placeholder 2">
            <a:extLst>
              <a:ext uri="{FF2B5EF4-FFF2-40B4-BE49-F238E27FC236}">
                <a16:creationId xmlns:a16="http://schemas.microsoft.com/office/drawing/2014/main" id="{8BFC1233-06DA-A7F8-333B-DC1D667C9575}"/>
              </a:ext>
            </a:extLst>
          </p:cNvPr>
          <p:cNvSpPr>
            <a:spLocks noGrp="1"/>
          </p:cNvSpPr>
          <p:nvPr>
            <p:ph idx="1"/>
          </p:nvPr>
        </p:nvSpPr>
        <p:spPr>
          <a:xfrm>
            <a:off x="2532793" y="2521230"/>
            <a:ext cx="7729728" cy="3101983"/>
          </a:xfrm>
        </p:spPr>
        <p:txBody>
          <a:bodyPr/>
          <a:lstStyle/>
          <a:p>
            <a:r>
              <a:rPr lang="en-US" dirty="0"/>
              <a:t>Geographic constraints</a:t>
            </a:r>
          </a:p>
          <a:p>
            <a:r>
              <a:rPr lang="en-US" dirty="0"/>
              <a:t>Data Accuracy</a:t>
            </a:r>
          </a:p>
          <a:p>
            <a:r>
              <a:rPr lang="en-US" dirty="0"/>
              <a:t>Asking the right question</a:t>
            </a:r>
          </a:p>
          <a:p>
            <a:r>
              <a:rPr lang="en-US" b="1" dirty="0"/>
              <a:t>Finding the right data – time is money, so is data </a:t>
            </a:r>
          </a:p>
        </p:txBody>
      </p:sp>
      <p:pic>
        <p:nvPicPr>
          <p:cNvPr id="4" name="Picture 3">
            <a:extLst>
              <a:ext uri="{FF2B5EF4-FFF2-40B4-BE49-F238E27FC236}">
                <a16:creationId xmlns:a16="http://schemas.microsoft.com/office/drawing/2014/main" id="{17E9E126-78A9-83A1-58FA-DC08AB520A2A}"/>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8181" t="23788" r="35000" b="33333"/>
          <a:stretch/>
        </p:blipFill>
        <p:spPr>
          <a:xfrm>
            <a:off x="7253801" y="4223050"/>
            <a:ext cx="4188644" cy="2088036"/>
          </a:xfrm>
          <a:prstGeom prst="rect">
            <a:avLst/>
          </a:prstGeom>
          <a:ln>
            <a:noFill/>
          </a:ln>
          <a:effectLst>
            <a:outerShdw blurRad="190500" algn="tl" rotWithShape="0">
              <a:srgbClr val="000000">
                <a:alpha val="70000"/>
              </a:srgbClr>
            </a:outerShdw>
          </a:effectLst>
        </p:spPr>
      </p:pic>
      <p:sp>
        <p:nvSpPr>
          <p:cNvPr id="5" name="Rectangle 4">
            <a:extLst>
              <a:ext uri="{FF2B5EF4-FFF2-40B4-BE49-F238E27FC236}">
                <a16:creationId xmlns:a16="http://schemas.microsoft.com/office/drawing/2014/main" id="{8825EA1D-EAEB-8C10-05FC-14742703CC4D}"/>
              </a:ext>
            </a:extLst>
          </p:cNvPr>
          <p:cNvSpPr/>
          <p:nvPr/>
        </p:nvSpPr>
        <p:spPr>
          <a:xfrm>
            <a:off x="88900" y="127670"/>
            <a:ext cx="3626053" cy="837022"/>
          </a:xfrm>
          <a:prstGeom prst="rect">
            <a:avLst/>
          </a:prstGeom>
          <a:blipFill>
            <a:blip r:embed="rId4">
              <a:alphaModFix amt="3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0425756"/>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52000">
              <a:schemeClr val="accent1">
                <a:lumMod val="0"/>
                <a:lumOff val="100000"/>
                <a:alpha val="0"/>
              </a:schemeClr>
            </a:gs>
            <a:gs pos="89000">
              <a:schemeClr val="bg1">
                <a:alpha val="0"/>
              </a:schemeClr>
            </a:gs>
            <a:gs pos="0">
              <a:schemeClr val="accent1">
                <a:alpha val="55000"/>
                <a:lumMod val="78000"/>
              </a:schemeClr>
            </a:gs>
          </a:gsLst>
          <a:lin ang="135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D6BD3-73BA-BF82-20FB-1D75E271C696}"/>
              </a:ext>
            </a:extLst>
          </p:cNvPr>
          <p:cNvSpPr>
            <a:spLocks noGrp="1"/>
          </p:cNvSpPr>
          <p:nvPr>
            <p:ph type="title"/>
          </p:nvPr>
        </p:nvSpPr>
        <p:spPr/>
        <p:txBody>
          <a:bodyPr/>
          <a:lstStyle/>
          <a:p>
            <a:r>
              <a:rPr lang="en-US" dirty="0"/>
              <a:t>Data locations recap</a:t>
            </a:r>
          </a:p>
        </p:txBody>
      </p:sp>
      <p:sp>
        <p:nvSpPr>
          <p:cNvPr id="3" name="Content Placeholder 2">
            <a:extLst>
              <a:ext uri="{FF2B5EF4-FFF2-40B4-BE49-F238E27FC236}">
                <a16:creationId xmlns:a16="http://schemas.microsoft.com/office/drawing/2014/main" id="{78350095-D87E-6A15-026F-F5AD2180936F}"/>
              </a:ext>
            </a:extLst>
          </p:cNvPr>
          <p:cNvSpPr>
            <a:spLocks noGrp="1"/>
          </p:cNvSpPr>
          <p:nvPr>
            <p:ph idx="1"/>
          </p:nvPr>
        </p:nvSpPr>
        <p:spPr/>
        <p:txBody>
          <a:bodyPr/>
          <a:lstStyle/>
          <a:p>
            <a:r>
              <a:rPr lang="en-US" dirty="0"/>
              <a:t>Federal</a:t>
            </a:r>
          </a:p>
          <a:p>
            <a:r>
              <a:rPr lang="en-US" dirty="0"/>
              <a:t>State</a:t>
            </a:r>
          </a:p>
          <a:p>
            <a:r>
              <a:rPr lang="en-US" dirty="0"/>
              <a:t>Local</a:t>
            </a:r>
          </a:p>
          <a:p>
            <a:r>
              <a:rPr lang="en-US" dirty="0"/>
              <a:t>Private</a:t>
            </a:r>
          </a:p>
        </p:txBody>
      </p:sp>
      <p:pic>
        <p:nvPicPr>
          <p:cNvPr id="5" name="Picture 4">
            <a:extLst>
              <a:ext uri="{FF2B5EF4-FFF2-40B4-BE49-F238E27FC236}">
                <a16:creationId xmlns:a16="http://schemas.microsoft.com/office/drawing/2014/main" id="{151C5788-4814-DBDB-9E07-06F2ADEB5C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3350" y="2329601"/>
            <a:ext cx="4137660" cy="4435054"/>
          </a:xfrm>
          <a:prstGeom prst="rect">
            <a:avLst/>
          </a:prstGeom>
        </p:spPr>
      </p:pic>
      <p:sp>
        <p:nvSpPr>
          <p:cNvPr id="6" name="TextBox 5">
            <a:extLst>
              <a:ext uri="{FF2B5EF4-FFF2-40B4-BE49-F238E27FC236}">
                <a16:creationId xmlns:a16="http://schemas.microsoft.com/office/drawing/2014/main" id="{4CAE12CD-2099-5302-2CBB-A7E5D554E42E}"/>
              </a:ext>
            </a:extLst>
          </p:cNvPr>
          <p:cNvSpPr txBox="1"/>
          <p:nvPr/>
        </p:nvSpPr>
        <p:spPr>
          <a:xfrm rot="20347296">
            <a:off x="5177789" y="2479138"/>
            <a:ext cx="1233030" cy="369332"/>
          </a:xfrm>
          <a:prstGeom prst="rect">
            <a:avLst/>
          </a:prstGeom>
          <a:noFill/>
        </p:spPr>
        <p:txBody>
          <a:bodyPr wrap="none" rtlCol="0">
            <a:spAutoFit/>
          </a:bodyPr>
          <a:lstStyle/>
          <a:p>
            <a:r>
              <a:rPr lang="en-US" b="1" dirty="0">
                <a:latin typeface="Eras Bold ITC" panose="020B0907030504020204" pitchFamily="34" charset="0"/>
              </a:rPr>
              <a:t>PRIVATE</a:t>
            </a:r>
          </a:p>
        </p:txBody>
      </p:sp>
      <p:sp>
        <p:nvSpPr>
          <p:cNvPr id="7" name="TextBox 6">
            <a:extLst>
              <a:ext uri="{FF2B5EF4-FFF2-40B4-BE49-F238E27FC236}">
                <a16:creationId xmlns:a16="http://schemas.microsoft.com/office/drawing/2014/main" id="{539E5186-B6E1-6276-2333-F74A67547B18}"/>
              </a:ext>
            </a:extLst>
          </p:cNvPr>
          <p:cNvSpPr txBox="1"/>
          <p:nvPr/>
        </p:nvSpPr>
        <p:spPr>
          <a:xfrm rot="771388">
            <a:off x="6822345" y="4891879"/>
            <a:ext cx="1233030" cy="369332"/>
          </a:xfrm>
          <a:prstGeom prst="rect">
            <a:avLst/>
          </a:prstGeom>
          <a:noFill/>
        </p:spPr>
        <p:txBody>
          <a:bodyPr wrap="none" rtlCol="0">
            <a:spAutoFit/>
          </a:bodyPr>
          <a:lstStyle/>
          <a:p>
            <a:r>
              <a:rPr lang="en-US" b="1" dirty="0">
                <a:latin typeface="Eras Bold ITC" panose="020B0907030504020204" pitchFamily="34" charset="0"/>
              </a:rPr>
              <a:t>PRIVATE</a:t>
            </a:r>
          </a:p>
        </p:txBody>
      </p:sp>
      <p:sp>
        <p:nvSpPr>
          <p:cNvPr id="8" name="TextBox 7">
            <a:extLst>
              <a:ext uri="{FF2B5EF4-FFF2-40B4-BE49-F238E27FC236}">
                <a16:creationId xmlns:a16="http://schemas.microsoft.com/office/drawing/2014/main" id="{613D11C3-5A4E-4ACC-EAE2-9CC4E7955DB6}"/>
              </a:ext>
            </a:extLst>
          </p:cNvPr>
          <p:cNvSpPr txBox="1"/>
          <p:nvPr/>
        </p:nvSpPr>
        <p:spPr>
          <a:xfrm>
            <a:off x="4779150" y="6325088"/>
            <a:ext cx="1233030" cy="369332"/>
          </a:xfrm>
          <a:prstGeom prst="rect">
            <a:avLst/>
          </a:prstGeom>
          <a:noFill/>
        </p:spPr>
        <p:txBody>
          <a:bodyPr wrap="none" rtlCol="0">
            <a:spAutoFit/>
          </a:bodyPr>
          <a:lstStyle/>
          <a:p>
            <a:r>
              <a:rPr lang="en-US" b="1" dirty="0">
                <a:latin typeface="Eras Bold ITC" panose="020B0907030504020204" pitchFamily="34" charset="0"/>
              </a:rPr>
              <a:t>PRIVATE</a:t>
            </a:r>
          </a:p>
        </p:txBody>
      </p:sp>
      <p:sp>
        <p:nvSpPr>
          <p:cNvPr id="9" name="Rectangle 8">
            <a:extLst>
              <a:ext uri="{FF2B5EF4-FFF2-40B4-BE49-F238E27FC236}">
                <a16:creationId xmlns:a16="http://schemas.microsoft.com/office/drawing/2014/main" id="{70FD59B0-1865-21CF-59E7-5CB78C708A30}"/>
              </a:ext>
            </a:extLst>
          </p:cNvPr>
          <p:cNvSpPr/>
          <p:nvPr/>
        </p:nvSpPr>
        <p:spPr>
          <a:xfrm>
            <a:off x="88900" y="127670"/>
            <a:ext cx="3626053" cy="837022"/>
          </a:xfrm>
          <a:prstGeom prst="rect">
            <a:avLst/>
          </a:prstGeom>
          <a:blipFill>
            <a:blip r:embed="rId4">
              <a:alphaModFix amt="3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7001735"/>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52000">
              <a:schemeClr val="accent1">
                <a:lumMod val="0"/>
                <a:lumOff val="100000"/>
                <a:alpha val="0"/>
              </a:schemeClr>
            </a:gs>
            <a:gs pos="89000">
              <a:schemeClr val="bg1">
                <a:alpha val="0"/>
              </a:schemeClr>
            </a:gs>
            <a:gs pos="0">
              <a:schemeClr val="accent1">
                <a:alpha val="55000"/>
                <a:lumMod val="78000"/>
              </a:schemeClr>
            </a:gs>
          </a:gsLst>
          <a:lin ang="135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4C1A7-4D3C-8AD5-61C9-738EF616AF85}"/>
              </a:ext>
            </a:extLst>
          </p:cNvPr>
          <p:cNvSpPr>
            <a:spLocks noGrp="1"/>
          </p:cNvSpPr>
          <p:nvPr>
            <p:ph type="title"/>
          </p:nvPr>
        </p:nvSpPr>
        <p:spPr/>
        <p:txBody>
          <a:bodyPr/>
          <a:lstStyle/>
          <a:p>
            <a:r>
              <a:rPr lang="en-US" dirty="0"/>
              <a:t>The Collection Map</a:t>
            </a:r>
          </a:p>
        </p:txBody>
      </p:sp>
      <p:sp>
        <p:nvSpPr>
          <p:cNvPr id="3" name="Content Placeholder 2">
            <a:extLst>
              <a:ext uri="{FF2B5EF4-FFF2-40B4-BE49-F238E27FC236}">
                <a16:creationId xmlns:a16="http://schemas.microsoft.com/office/drawing/2014/main" id="{850A5858-5CCE-4319-2E88-2FD7A8A4EAF2}"/>
              </a:ext>
            </a:extLst>
          </p:cNvPr>
          <p:cNvSpPr>
            <a:spLocks noGrp="1"/>
          </p:cNvSpPr>
          <p:nvPr>
            <p:ph idx="1"/>
          </p:nvPr>
        </p:nvSpPr>
        <p:spPr>
          <a:xfrm>
            <a:off x="2231136" y="2638044"/>
            <a:ext cx="7729728" cy="4054856"/>
          </a:xfrm>
        </p:spPr>
        <p:txBody>
          <a:bodyPr>
            <a:normAutofit/>
          </a:bodyPr>
          <a:lstStyle/>
          <a:p>
            <a:pPr marL="0" indent="0" algn="ctr">
              <a:lnSpc>
                <a:spcPct val="200000"/>
              </a:lnSpc>
              <a:buNone/>
            </a:pPr>
            <a:r>
              <a:rPr lang="en-US" dirty="0"/>
              <a:t>Federal Dashboards</a:t>
            </a:r>
          </a:p>
          <a:p>
            <a:pPr marL="0" indent="0" algn="ctr">
              <a:lnSpc>
                <a:spcPct val="200000"/>
              </a:lnSpc>
              <a:buNone/>
            </a:pPr>
            <a:r>
              <a:rPr lang="en-US" dirty="0"/>
              <a:t>Federal source data </a:t>
            </a:r>
          </a:p>
          <a:p>
            <a:pPr marL="0" indent="0" algn="ctr">
              <a:lnSpc>
                <a:spcPct val="200000"/>
              </a:lnSpc>
              <a:buNone/>
            </a:pPr>
            <a:r>
              <a:rPr lang="en-US" dirty="0"/>
              <a:t>State Dashboards</a:t>
            </a:r>
          </a:p>
          <a:p>
            <a:pPr marL="0" indent="0" algn="ctr">
              <a:lnSpc>
                <a:spcPct val="200000"/>
              </a:lnSpc>
              <a:buNone/>
            </a:pPr>
            <a:r>
              <a:rPr lang="en-US" dirty="0"/>
              <a:t>Free private data tools (Google)</a:t>
            </a:r>
          </a:p>
          <a:p>
            <a:pPr marL="0" indent="0" algn="ctr">
              <a:lnSpc>
                <a:spcPct val="200000"/>
              </a:lnSpc>
              <a:buNone/>
            </a:pPr>
            <a:r>
              <a:rPr lang="en-US" dirty="0"/>
              <a:t>Local data and community perspective review</a:t>
            </a:r>
          </a:p>
          <a:p>
            <a:endParaRPr lang="en-US" dirty="0"/>
          </a:p>
        </p:txBody>
      </p:sp>
      <p:sp>
        <p:nvSpPr>
          <p:cNvPr id="4" name="Arrow: Down 3">
            <a:extLst>
              <a:ext uri="{FF2B5EF4-FFF2-40B4-BE49-F238E27FC236}">
                <a16:creationId xmlns:a16="http://schemas.microsoft.com/office/drawing/2014/main" id="{34BED927-85BF-07EC-0765-12E226A0540B}"/>
              </a:ext>
            </a:extLst>
          </p:cNvPr>
          <p:cNvSpPr/>
          <p:nvPr/>
        </p:nvSpPr>
        <p:spPr>
          <a:xfrm>
            <a:off x="5822950" y="3238500"/>
            <a:ext cx="546100" cy="330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Down 4">
            <a:extLst>
              <a:ext uri="{FF2B5EF4-FFF2-40B4-BE49-F238E27FC236}">
                <a16:creationId xmlns:a16="http://schemas.microsoft.com/office/drawing/2014/main" id="{66BCB36C-D20F-7F24-A960-16E6DEA1BD52}"/>
              </a:ext>
            </a:extLst>
          </p:cNvPr>
          <p:cNvSpPr/>
          <p:nvPr/>
        </p:nvSpPr>
        <p:spPr>
          <a:xfrm>
            <a:off x="5822950" y="3888232"/>
            <a:ext cx="546100" cy="330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Down 5">
            <a:extLst>
              <a:ext uri="{FF2B5EF4-FFF2-40B4-BE49-F238E27FC236}">
                <a16:creationId xmlns:a16="http://schemas.microsoft.com/office/drawing/2014/main" id="{212E8FD7-AC63-1717-812A-A82FB14E87C8}"/>
              </a:ext>
            </a:extLst>
          </p:cNvPr>
          <p:cNvSpPr/>
          <p:nvPr/>
        </p:nvSpPr>
        <p:spPr>
          <a:xfrm>
            <a:off x="5822950" y="4598229"/>
            <a:ext cx="546100" cy="330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Down 6">
            <a:extLst>
              <a:ext uri="{FF2B5EF4-FFF2-40B4-BE49-F238E27FC236}">
                <a16:creationId xmlns:a16="http://schemas.microsoft.com/office/drawing/2014/main" id="{BF456CB8-03D2-2F93-605C-4674C4E7A612}"/>
              </a:ext>
            </a:extLst>
          </p:cNvPr>
          <p:cNvSpPr/>
          <p:nvPr/>
        </p:nvSpPr>
        <p:spPr>
          <a:xfrm>
            <a:off x="5822950" y="5270126"/>
            <a:ext cx="546100" cy="330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82EDB33-B71F-025C-550C-063B995E6AE5}"/>
              </a:ext>
            </a:extLst>
          </p:cNvPr>
          <p:cNvSpPr/>
          <p:nvPr/>
        </p:nvSpPr>
        <p:spPr>
          <a:xfrm>
            <a:off x="88900" y="127670"/>
            <a:ext cx="3626053" cy="837022"/>
          </a:xfrm>
          <a:prstGeom prst="rect">
            <a:avLst/>
          </a:prstGeom>
          <a:blipFill>
            <a:blip r:embed="rId4">
              <a:alphaModFix amt="3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8268875"/>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52000">
              <a:schemeClr val="accent1">
                <a:lumMod val="0"/>
                <a:lumOff val="100000"/>
                <a:alpha val="0"/>
              </a:schemeClr>
            </a:gs>
            <a:gs pos="89000">
              <a:schemeClr val="bg1">
                <a:alpha val="0"/>
              </a:schemeClr>
            </a:gs>
            <a:gs pos="0">
              <a:schemeClr val="accent1">
                <a:alpha val="55000"/>
                <a:lumMod val="78000"/>
              </a:schemeClr>
            </a:gs>
          </a:gsLst>
          <a:lin ang="135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7B150-0E4E-C728-2C95-4164A9F6BDB0}"/>
              </a:ext>
            </a:extLst>
          </p:cNvPr>
          <p:cNvSpPr>
            <a:spLocks noGrp="1"/>
          </p:cNvSpPr>
          <p:nvPr>
            <p:ph type="title"/>
          </p:nvPr>
        </p:nvSpPr>
        <p:spPr/>
        <p:txBody>
          <a:bodyPr/>
          <a:lstStyle/>
          <a:p>
            <a:r>
              <a:rPr lang="en-US" dirty="0"/>
              <a:t>Collecting data</a:t>
            </a:r>
          </a:p>
        </p:txBody>
      </p:sp>
      <p:sp>
        <p:nvSpPr>
          <p:cNvPr id="3" name="Content Placeholder 2">
            <a:extLst>
              <a:ext uri="{FF2B5EF4-FFF2-40B4-BE49-F238E27FC236}">
                <a16:creationId xmlns:a16="http://schemas.microsoft.com/office/drawing/2014/main" id="{B4057539-D3F1-DB9D-8ABA-DB725407CBBF}"/>
              </a:ext>
            </a:extLst>
          </p:cNvPr>
          <p:cNvSpPr>
            <a:spLocks noGrp="1"/>
          </p:cNvSpPr>
          <p:nvPr>
            <p:ph idx="1"/>
          </p:nvPr>
        </p:nvSpPr>
        <p:spPr/>
        <p:txBody>
          <a:bodyPr/>
          <a:lstStyle/>
          <a:p>
            <a:r>
              <a:rPr lang="en-US" dirty="0"/>
              <a:t>Interviews – combining qualitative and quantitative</a:t>
            </a:r>
          </a:p>
          <a:p>
            <a:pPr lvl="1"/>
            <a:r>
              <a:rPr lang="en-US" dirty="0"/>
              <a:t>Libraries and text analysis</a:t>
            </a:r>
          </a:p>
          <a:p>
            <a:pPr lvl="1"/>
            <a:r>
              <a:rPr lang="en-US" dirty="0"/>
              <a:t>Highlighting</a:t>
            </a:r>
          </a:p>
          <a:p>
            <a:pPr lvl="1"/>
            <a:r>
              <a:rPr lang="en-US" dirty="0"/>
              <a:t>Scrapbooking</a:t>
            </a:r>
          </a:p>
          <a:p>
            <a:pPr lvl="1"/>
            <a:endParaRPr lang="en-US" dirty="0"/>
          </a:p>
        </p:txBody>
      </p:sp>
      <p:pic>
        <p:nvPicPr>
          <p:cNvPr id="5" name="Picture 4">
            <a:extLst>
              <a:ext uri="{FF2B5EF4-FFF2-40B4-BE49-F238E27FC236}">
                <a16:creationId xmlns:a16="http://schemas.microsoft.com/office/drawing/2014/main" id="{0680308F-7489-5642-B322-4750C4CFAF5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57" b="100000" l="12083" r="93472">
                        <a14:foregroundMark x1="21389" y1="24675" x2="26806" y2="23377"/>
                        <a14:foregroundMark x1="33611" y1="36178" x2="39028" y2="33210"/>
                        <a14:foregroundMark x1="22361" y1="65121" x2="30278" y2="75139"/>
                        <a14:foregroundMark x1="78333" y1="35436" x2="82361" y2="38404"/>
                        <a14:foregroundMark x1="82778" y1="76809" x2="81389" y2="82004"/>
                        <a14:foregroundMark x1="24583" y1="99258" x2="23333" y2="99443"/>
                        <a14:foregroundMark x1="17083" y1="69944" x2="16528" y2="75510"/>
                        <a14:foregroundMark x1="16806" y1="77922" x2="15694" y2="83117"/>
                        <a14:foregroundMark x1="15694" y1="85529" x2="17778" y2="88868"/>
                        <a14:foregroundMark x1="65417" y1="26345" x2="66389" y2="28757"/>
                        <a14:foregroundMark x1="52083" y1="24861" x2="55000" y2="23006"/>
                        <a14:backgroundMark x1="83472" y1="27644" x2="83194" y2="32653"/>
                        <a14:backgroundMark x1="33472" y1="26160" x2="39028" y2="25788"/>
                        <a14:backgroundMark x1="45417" y1="37477" x2="45417" y2="37477"/>
                        <a14:backgroundMark x1="40556" y1="37662" x2="40556" y2="37662"/>
                        <a14:backgroundMark x1="55278" y1="19666" x2="55278" y2="19666"/>
                        <a14:backgroundMark x1="55833" y1="20408" x2="55833" y2="20408"/>
                        <a14:backgroundMark x1="55972" y1="21336" x2="55972" y2="21336"/>
                      </a14:backgroundRemoval>
                    </a14:imgEffect>
                  </a14:imgLayer>
                </a14:imgProps>
              </a:ext>
              <a:ext uri="{28A0092B-C50C-407E-A947-70E740481C1C}">
                <a14:useLocalDpi xmlns:a14="http://schemas.microsoft.com/office/drawing/2010/main" val="0"/>
              </a:ext>
            </a:extLst>
          </a:blip>
          <a:stretch>
            <a:fillRect/>
          </a:stretch>
        </p:blipFill>
        <p:spPr>
          <a:xfrm>
            <a:off x="6770370" y="3572256"/>
            <a:ext cx="4389120" cy="3285744"/>
          </a:xfrm>
          <a:prstGeom prst="rect">
            <a:avLst/>
          </a:prstGeom>
        </p:spPr>
      </p:pic>
      <p:sp>
        <p:nvSpPr>
          <p:cNvPr id="6" name="Rectangle 5">
            <a:extLst>
              <a:ext uri="{FF2B5EF4-FFF2-40B4-BE49-F238E27FC236}">
                <a16:creationId xmlns:a16="http://schemas.microsoft.com/office/drawing/2014/main" id="{8B9546FE-345C-7E46-5D02-30FCCBBDDA36}"/>
              </a:ext>
            </a:extLst>
          </p:cNvPr>
          <p:cNvSpPr/>
          <p:nvPr/>
        </p:nvSpPr>
        <p:spPr>
          <a:xfrm>
            <a:off x="88900" y="127670"/>
            <a:ext cx="3626053" cy="837022"/>
          </a:xfrm>
          <a:prstGeom prst="rect">
            <a:avLst/>
          </a:prstGeom>
          <a:blipFill>
            <a:blip r:embed="rId6">
              <a:alphaModFix amt="3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1972769"/>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52000">
              <a:schemeClr val="accent1">
                <a:lumMod val="0"/>
                <a:lumOff val="100000"/>
                <a:alpha val="0"/>
              </a:schemeClr>
            </a:gs>
            <a:gs pos="89000">
              <a:schemeClr val="bg1">
                <a:alpha val="0"/>
              </a:schemeClr>
            </a:gs>
            <a:gs pos="0">
              <a:schemeClr val="accent1">
                <a:alpha val="55000"/>
                <a:lumMod val="78000"/>
              </a:schemeClr>
            </a:gs>
          </a:gsLst>
          <a:lin ang="135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57F24-70C9-B09E-000A-3618526B9734}"/>
              </a:ext>
            </a:extLst>
          </p:cNvPr>
          <p:cNvSpPr>
            <a:spLocks noGrp="1"/>
          </p:cNvSpPr>
          <p:nvPr>
            <p:ph type="title"/>
          </p:nvPr>
        </p:nvSpPr>
        <p:spPr/>
        <p:txBody>
          <a:bodyPr/>
          <a:lstStyle/>
          <a:p>
            <a:r>
              <a:rPr lang="en-US" dirty="0"/>
              <a:t>Using Data Effectively</a:t>
            </a:r>
          </a:p>
        </p:txBody>
      </p:sp>
      <p:sp>
        <p:nvSpPr>
          <p:cNvPr id="3" name="Content Placeholder 2">
            <a:extLst>
              <a:ext uri="{FF2B5EF4-FFF2-40B4-BE49-F238E27FC236}">
                <a16:creationId xmlns:a16="http://schemas.microsoft.com/office/drawing/2014/main" id="{F254CC50-B55C-5B9B-E998-8B919BBA0017}"/>
              </a:ext>
            </a:extLst>
          </p:cNvPr>
          <p:cNvSpPr>
            <a:spLocks noGrp="1"/>
          </p:cNvSpPr>
          <p:nvPr>
            <p:ph idx="1"/>
          </p:nvPr>
        </p:nvSpPr>
        <p:spPr>
          <a:xfrm>
            <a:off x="1609756" y="2638042"/>
            <a:ext cx="3267964" cy="3101983"/>
          </a:xfrm>
        </p:spPr>
        <p:txBody>
          <a:bodyPr>
            <a:normAutofit/>
          </a:bodyPr>
          <a:lstStyle/>
          <a:p>
            <a:r>
              <a:rPr lang="en-US" sz="2000" dirty="0"/>
              <a:t>Storing</a:t>
            </a:r>
          </a:p>
          <a:p>
            <a:pPr lvl="1"/>
            <a:r>
              <a:rPr lang="en-US" sz="1800" dirty="0"/>
              <a:t>Data sheets (excel, csv) </a:t>
            </a:r>
          </a:p>
          <a:p>
            <a:pPr lvl="1"/>
            <a:r>
              <a:rPr lang="en-US" sz="1800" dirty="0"/>
              <a:t>Database</a:t>
            </a:r>
          </a:p>
          <a:p>
            <a:pPr lvl="2"/>
            <a:r>
              <a:rPr lang="en-US" sz="1800" dirty="0"/>
              <a:t>SQL </a:t>
            </a:r>
          </a:p>
          <a:p>
            <a:pPr lvl="2"/>
            <a:r>
              <a:rPr lang="en-US" sz="1800" dirty="0"/>
              <a:t>Microsoft Access</a:t>
            </a:r>
          </a:p>
          <a:p>
            <a:pPr lvl="2"/>
            <a:r>
              <a:rPr lang="en-US" sz="1800" dirty="0"/>
              <a:t>Google Cloud</a:t>
            </a:r>
          </a:p>
          <a:p>
            <a:pPr lvl="2"/>
            <a:r>
              <a:rPr lang="en-US" sz="1800" dirty="0"/>
              <a:t>Metrics Together</a:t>
            </a:r>
          </a:p>
          <a:p>
            <a:pPr lvl="1"/>
            <a:endParaRPr lang="en-US" sz="1800" dirty="0"/>
          </a:p>
        </p:txBody>
      </p:sp>
      <p:sp>
        <p:nvSpPr>
          <p:cNvPr id="4" name="Content Placeholder 2">
            <a:extLst>
              <a:ext uri="{FF2B5EF4-FFF2-40B4-BE49-F238E27FC236}">
                <a16:creationId xmlns:a16="http://schemas.microsoft.com/office/drawing/2014/main" id="{36E6DD77-7574-0FED-E4D5-13DC34D62DB6}"/>
              </a:ext>
            </a:extLst>
          </p:cNvPr>
          <p:cNvSpPr txBox="1">
            <a:spLocks/>
          </p:cNvSpPr>
          <p:nvPr/>
        </p:nvSpPr>
        <p:spPr>
          <a:xfrm>
            <a:off x="4660900" y="2638042"/>
            <a:ext cx="3267964" cy="310198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lvl="1"/>
            <a:endParaRPr lang="en-US" sz="1800" dirty="0"/>
          </a:p>
          <a:p>
            <a:pPr lvl="1"/>
            <a:r>
              <a:rPr lang="en-US" sz="1800" dirty="0"/>
              <a:t>GIS</a:t>
            </a:r>
          </a:p>
          <a:p>
            <a:pPr lvl="2"/>
            <a:r>
              <a:rPr lang="en-US" sz="1800" dirty="0"/>
              <a:t>ESRI</a:t>
            </a:r>
          </a:p>
          <a:p>
            <a:pPr lvl="1"/>
            <a:r>
              <a:rPr lang="en-US" sz="1800" dirty="0"/>
              <a:t>Folders</a:t>
            </a:r>
          </a:p>
          <a:p>
            <a:pPr lvl="1"/>
            <a:endParaRPr lang="en-US" sz="1800" dirty="0"/>
          </a:p>
        </p:txBody>
      </p:sp>
      <p:pic>
        <p:nvPicPr>
          <p:cNvPr id="6" name="Picture 5">
            <a:extLst>
              <a:ext uri="{FF2B5EF4-FFF2-40B4-BE49-F238E27FC236}">
                <a16:creationId xmlns:a16="http://schemas.microsoft.com/office/drawing/2014/main" id="{BCA1E727-49F6-DBBF-C6C4-D5A040CEAAC5}"/>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rightnessContrast contrast="-40000"/>
                    </a14:imgEffect>
                  </a14:imgLayer>
                </a14:imgProps>
              </a:ext>
            </a:extLst>
          </a:blip>
          <a:srcRect t="1851"/>
          <a:stretch/>
        </p:blipFill>
        <p:spPr>
          <a:xfrm>
            <a:off x="5486400" y="2086354"/>
            <a:ext cx="6705600" cy="4771646"/>
          </a:xfrm>
          <a:prstGeom prst="rect">
            <a:avLst/>
          </a:prstGeom>
        </p:spPr>
      </p:pic>
      <p:sp>
        <p:nvSpPr>
          <p:cNvPr id="7" name="Rectangle 6">
            <a:extLst>
              <a:ext uri="{FF2B5EF4-FFF2-40B4-BE49-F238E27FC236}">
                <a16:creationId xmlns:a16="http://schemas.microsoft.com/office/drawing/2014/main" id="{6E7275AD-FF76-10C4-87FD-78C784FE539F}"/>
              </a:ext>
            </a:extLst>
          </p:cNvPr>
          <p:cNvSpPr/>
          <p:nvPr/>
        </p:nvSpPr>
        <p:spPr>
          <a:xfrm>
            <a:off x="88900" y="127670"/>
            <a:ext cx="3626053" cy="837022"/>
          </a:xfrm>
          <a:prstGeom prst="rect">
            <a:avLst/>
          </a:prstGeom>
          <a:blipFill>
            <a:blip r:embed="rId6">
              <a:alphaModFix amt="3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0509271"/>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52000">
              <a:schemeClr val="accent1">
                <a:lumMod val="0"/>
                <a:lumOff val="100000"/>
                <a:alpha val="0"/>
              </a:schemeClr>
            </a:gs>
            <a:gs pos="89000">
              <a:schemeClr val="bg1">
                <a:alpha val="0"/>
              </a:schemeClr>
            </a:gs>
            <a:gs pos="0">
              <a:schemeClr val="accent1">
                <a:alpha val="55000"/>
                <a:lumMod val="78000"/>
              </a:schemeClr>
            </a:gs>
          </a:gsLst>
          <a:lin ang="135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16191-1605-A22C-DFB7-5E3E0B59AC29}"/>
              </a:ext>
            </a:extLst>
          </p:cNvPr>
          <p:cNvSpPr>
            <a:spLocks noGrp="1"/>
          </p:cNvSpPr>
          <p:nvPr>
            <p:ph type="title"/>
          </p:nvPr>
        </p:nvSpPr>
        <p:spPr/>
        <p:txBody>
          <a:bodyPr/>
          <a:lstStyle/>
          <a:p>
            <a:r>
              <a:rPr lang="en-US" dirty="0"/>
              <a:t>Using Data Effectively</a:t>
            </a:r>
          </a:p>
        </p:txBody>
      </p:sp>
      <p:sp>
        <p:nvSpPr>
          <p:cNvPr id="3" name="Content Placeholder 2">
            <a:extLst>
              <a:ext uri="{FF2B5EF4-FFF2-40B4-BE49-F238E27FC236}">
                <a16:creationId xmlns:a16="http://schemas.microsoft.com/office/drawing/2014/main" id="{2F0D6EF6-A01B-3D76-AE99-50A653829563}"/>
              </a:ext>
            </a:extLst>
          </p:cNvPr>
          <p:cNvSpPr>
            <a:spLocks noGrp="1"/>
          </p:cNvSpPr>
          <p:nvPr>
            <p:ph idx="1"/>
          </p:nvPr>
        </p:nvSpPr>
        <p:spPr/>
        <p:txBody>
          <a:bodyPr/>
          <a:lstStyle/>
          <a:p>
            <a:r>
              <a:rPr lang="en-US" dirty="0"/>
              <a:t>Good storage = Easy reporting</a:t>
            </a:r>
          </a:p>
          <a:p>
            <a:r>
              <a:rPr lang="en-US" dirty="0"/>
              <a:t>Create a space for all progress reports and living data</a:t>
            </a:r>
          </a:p>
        </p:txBody>
      </p:sp>
      <p:graphicFrame>
        <p:nvGraphicFramePr>
          <p:cNvPr id="6" name="Table 5">
            <a:extLst>
              <a:ext uri="{FF2B5EF4-FFF2-40B4-BE49-F238E27FC236}">
                <a16:creationId xmlns:a16="http://schemas.microsoft.com/office/drawing/2014/main" id="{3EC21068-8E8B-7143-FA23-AB3A1401A7D4}"/>
              </a:ext>
            </a:extLst>
          </p:cNvPr>
          <p:cNvGraphicFramePr>
            <a:graphicFrameLocks noGrp="1"/>
          </p:cNvGraphicFramePr>
          <p:nvPr>
            <p:extLst>
              <p:ext uri="{D42A27DB-BD31-4B8C-83A1-F6EECF244321}">
                <p14:modId xmlns:p14="http://schemas.microsoft.com/office/powerpoint/2010/main" val="798327548"/>
              </p:ext>
            </p:extLst>
          </p:nvPr>
        </p:nvGraphicFramePr>
        <p:xfrm>
          <a:off x="2086987" y="4171704"/>
          <a:ext cx="3187700" cy="2617470"/>
        </p:xfrm>
        <a:graphic>
          <a:graphicData uri="http://schemas.openxmlformats.org/drawingml/2006/table">
            <a:tbl>
              <a:tblPr>
                <a:tableStyleId>{5C22544A-7EE6-4342-B048-85BDC9FD1C3A}</a:tableStyleId>
              </a:tblPr>
              <a:tblGrid>
                <a:gridCol w="238362">
                  <a:extLst>
                    <a:ext uri="{9D8B030D-6E8A-4147-A177-3AD203B41FA5}">
                      <a16:colId xmlns:a16="http://schemas.microsoft.com/office/drawing/2014/main" val="1236360149"/>
                    </a:ext>
                  </a:extLst>
                </a:gridCol>
                <a:gridCol w="610208">
                  <a:extLst>
                    <a:ext uri="{9D8B030D-6E8A-4147-A177-3AD203B41FA5}">
                      <a16:colId xmlns:a16="http://schemas.microsoft.com/office/drawing/2014/main" val="4129129565"/>
                    </a:ext>
                  </a:extLst>
                </a:gridCol>
                <a:gridCol w="2339130">
                  <a:extLst>
                    <a:ext uri="{9D8B030D-6E8A-4147-A177-3AD203B41FA5}">
                      <a16:colId xmlns:a16="http://schemas.microsoft.com/office/drawing/2014/main" val="2107917194"/>
                    </a:ext>
                  </a:extLst>
                </a:gridCol>
              </a:tblGrid>
              <a:tr h="190500">
                <a:tc gridSpan="3">
                  <a:txBody>
                    <a:bodyPr/>
                    <a:lstStyle/>
                    <a:p>
                      <a:pPr algn="ctr" fontAlgn="b"/>
                      <a:r>
                        <a:rPr lang="en-US" sz="1400" b="1" u="none" strike="noStrike" dirty="0">
                          <a:effectLst/>
                        </a:rPr>
                        <a:t>How many of these events did you hold?</a:t>
                      </a:r>
                      <a:endParaRPr lang="en-US" sz="14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43079472"/>
                  </a:ext>
                </a:extLst>
              </a:tr>
              <a:tr h="571500">
                <a:tc>
                  <a:txBody>
                    <a:bodyPr/>
                    <a:lstStyle/>
                    <a:p>
                      <a:pPr algn="l" fontAlgn="b"/>
                      <a:endParaRPr lang="en-US" sz="12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u="none" strike="noStrike" dirty="0">
                          <a:effectLst/>
                        </a:rPr>
                        <a:t>10</a:t>
                      </a:r>
                      <a:endParaRPr lang="en-US" sz="14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400" u="none" strike="noStrike" dirty="0">
                          <a:effectLst/>
                        </a:rPr>
                        <a:t>(8 ASAP community meetings, one TEN webinar, Working now Q&amp;A webinar)</a:t>
                      </a:r>
                      <a:endParaRPr lang="en-US" sz="14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6305110"/>
                  </a:ext>
                </a:extLst>
              </a:tr>
              <a:tr h="190500">
                <a:tc gridSpan="3">
                  <a:txBody>
                    <a:bodyPr/>
                    <a:lstStyle/>
                    <a:p>
                      <a:pPr algn="ctr" fontAlgn="b"/>
                      <a:r>
                        <a:rPr lang="en-US" sz="1400" b="1" u="none" strike="noStrike" dirty="0">
                          <a:effectLst/>
                        </a:rPr>
                        <a:t>How many unique participants attended these events?</a:t>
                      </a:r>
                      <a:endParaRPr lang="en-US" sz="14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38596652"/>
                  </a:ext>
                </a:extLst>
              </a:tr>
              <a:tr h="381000">
                <a:tc>
                  <a:txBody>
                    <a:bodyPr/>
                    <a:lstStyle/>
                    <a:p>
                      <a:pPr algn="l" fontAlgn="b"/>
                      <a:endParaRPr lang="en-US" sz="12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u="none" strike="noStrike" dirty="0">
                          <a:effectLst/>
                        </a:rPr>
                        <a:t>85</a:t>
                      </a:r>
                      <a:endParaRPr lang="en-US" sz="14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400" u="none" strike="noStrike" dirty="0">
                          <a:effectLst/>
                        </a:rPr>
                        <a:t>(64 for ASAP meetings, 15 TEN, 6 Working Now)</a:t>
                      </a:r>
                      <a:endParaRPr lang="en-US" sz="14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89019175"/>
                  </a:ext>
                </a:extLst>
              </a:tr>
              <a:tr h="190500">
                <a:tc gridSpan="3">
                  <a:txBody>
                    <a:bodyPr/>
                    <a:lstStyle/>
                    <a:p>
                      <a:pPr algn="ctr" fontAlgn="b"/>
                      <a:r>
                        <a:rPr lang="en-US" sz="1400" b="1" u="none" strike="noStrike" dirty="0">
                          <a:effectLst/>
                        </a:rPr>
                        <a:t>How many attended these events (in total)?</a:t>
                      </a:r>
                      <a:endParaRPr lang="en-US" sz="14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90147746"/>
                  </a:ext>
                </a:extLst>
              </a:tr>
              <a:tr h="381000">
                <a:tc>
                  <a:txBody>
                    <a:bodyPr/>
                    <a:lstStyle/>
                    <a:p>
                      <a:pPr algn="l" fontAlgn="b"/>
                      <a:endParaRPr lang="en-US" sz="12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u="none" strike="noStrike" dirty="0">
                          <a:effectLst/>
                        </a:rPr>
                        <a:t>97</a:t>
                      </a:r>
                      <a:endParaRPr lang="en-US" sz="14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400" u="none" strike="noStrike" dirty="0">
                          <a:effectLst/>
                        </a:rPr>
                        <a:t>(64 for ASAP meetings, 21 TEN, 12 Working Now) </a:t>
                      </a:r>
                      <a:endParaRPr lang="en-US" sz="14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3870037"/>
                  </a:ext>
                </a:extLst>
              </a:tr>
            </a:tbl>
          </a:graphicData>
        </a:graphic>
      </p:graphicFrame>
      <p:cxnSp>
        <p:nvCxnSpPr>
          <p:cNvPr id="10" name="Straight Connector 9">
            <a:extLst>
              <a:ext uri="{FF2B5EF4-FFF2-40B4-BE49-F238E27FC236}">
                <a16:creationId xmlns:a16="http://schemas.microsoft.com/office/drawing/2014/main" id="{53F29904-2164-6662-FB20-AD7F92CB4D33}"/>
              </a:ext>
            </a:extLst>
          </p:cNvPr>
          <p:cNvCxnSpPr>
            <a:cxnSpLocks/>
            <a:stCxn id="6" idx="3"/>
          </p:cNvCxnSpPr>
          <p:nvPr/>
        </p:nvCxnSpPr>
        <p:spPr>
          <a:xfrm flipV="1">
            <a:off x="5274687" y="3644900"/>
            <a:ext cx="1771590" cy="1835539"/>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FC224F23-22D8-B845-8C33-647C49F8BE3B}"/>
              </a:ext>
            </a:extLst>
          </p:cNvPr>
          <p:cNvCxnSpPr>
            <a:cxnSpLocks/>
            <a:stCxn id="6" idx="3"/>
          </p:cNvCxnSpPr>
          <p:nvPr/>
        </p:nvCxnSpPr>
        <p:spPr>
          <a:xfrm>
            <a:off x="5274687" y="5480439"/>
            <a:ext cx="1771590" cy="907661"/>
          </a:xfrm>
          <a:prstGeom prst="line">
            <a:avLst/>
          </a:prstGeom>
        </p:spPr>
        <p:style>
          <a:lnRef idx="1">
            <a:schemeClr val="dk1"/>
          </a:lnRef>
          <a:fillRef idx="0">
            <a:schemeClr val="dk1"/>
          </a:fillRef>
          <a:effectRef idx="0">
            <a:schemeClr val="dk1"/>
          </a:effectRef>
          <a:fontRef idx="minor">
            <a:schemeClr val="tx1"/>
          </a:fontRef>
        </p:style>
      </p:cxnSp>
      <p:sp>
        <p:nvSpPr>
          <p:cNvPr id="17" name="Rectangle 16">
            <a:extLst>
              <a:ext uri="{FF2B5EF4-FFF2-40B4-BE49-F238E27FC236}">
                <a16:creationId xmlns:a16="http://schemas.microsoft.com/office/drawing/2014/main" id="{7DD12093-9C55-9320-9C6A-32C2F85552F9}"/>
              </a:ext>
            </a:extLst>
          </p:cNvPr>
          <p:cNvSpPr/>
          <p:nvPr/>
        </p:nvSpPr>
        <p:spPr>
          <a:xfrm>
            <a:off x="88900" y="127670"/>
            <a:ext cx="3626053" cy="837022"/>
          </a:xfrm>
          <a:prstGeom prst="rect">
            <a:avLst/>
          </a:prstGeom>
          <a:blipFill>
            <a:blip r:embed="rId4">
              <a:alphaModFix amt="3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C111E70-F1C2-09E6-8DD4-37DAEEAEBF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6277" y="3429000"/>
            <a:ext cx="4816257" cy="3145809"/>
          </a:xfrm>
          <a:prstGeom prst="rect">
            <a:avLst/>
          </a:prstGeom>
        </p:spPr>
      </p:pic>
    </p:spTree>
    <p:extLst>
      <p:ext uri="{BB962C8B-B14F-4D97-AF65-F5344CB8AC3E}">
        <p14:creationId xmlns:p14="http://schemas.microsoft.com/office/powerpoint/2010/main" val="2952785341"/>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52000">
              <a:schemeClr val="accent1">
                <a:lumMod val="0"/>
                <a:lumOff val="100000"/>
                <a:alpha val="0"/>
              </a:schemeClr>
            </a:gs>
            <a:gs pos="89000">
              <a:schemeClr val="bg1">
                <a:alpha val="0"/>
              </a:schemeClr>
            </a:gs>
            <a:gs pos="0">
              <a:schemeClr val="accent1">
                <a:alpha val="55000"/>
                <a:lumMod val="78000"/>
              </a:schemeClr>
            </a:gs>
          </a:gsLst>
          <a:lin ang="135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7602C-E9A4-A9AB-9E66-765012DBAAFC}"/>
              </a:ext>
            </a:extLst>
          </p:cNvPr>
          <p:cNvSpPr>
            <a:spLocks noGrp="1"/>
          </p:cNvSpPr>
          <p:nvPr>
            <p:ph type="title"/>
          </p:nvPr>
        </p:nvSpPr>
        <p:spPr/>
        <p:txBody>
          <a:bodyPr/>
          <a:lstStyle/>
          <a:p>
            <a:r>
              <a:rPr lang="en-US" dirty="0"/>
              <a:t>The Metrics Together Data Cheat Sheet</a:t>
            </a:r>
          </a:p>
        </p:txBody>
      </p:sp>
      <p:sp>
        <p:nvSpPr>
          <p:cNvPr id="3" name="Content Placeholder 2">
            <a:extLst>
              <a:ext uri="{FF2B5EF4-FFF2-40B4-BE49-F238E27FC236}">
                <a16:creationId xmlns:a16="http://schemas.microsoft.com/office/drawing/2014/main" id="{9F55DBD3-173E-8EB6-35AC-2D1F503EA380}"/>
              </a:ext>
            </a:extLst>
          </p:cNvPr>
          <p:cNvSpPr>
            <a:spLocks noGrp="1"/>
          </p:cNvSpPr>
          <p:nvPr>
            <p:ph idx="1"/>
          </p:nvPr>
        </p:nvSpPr>
        <p:spPr>
          <a:xfrm>
            <a:off x="2019301" y="2395220"/>
            <a:ext cx="4686299" cy="4385056"/>
          </a:xfrm>
        </p:spPr>
        <p:txBody>
          <a:bodyPr/>
          <a:lstStyle/>
          <a:p>
            <a:r>
              <a:rPr lang="en-US" dirty="0"/>
              <a:t>Federal </a:t>
            </a:r>
          </a:p>
          <a:p>
            <a:pPr lvl="1"/>
            <a:r>
              <a:rPr lang="en-US" dirty="0">
                <a:hlinkClick r:id="rId4"/>
              </a:rPr>
              <a:t>Data.census.gov</a:t>
            </a:r>
            <a:endParaRPr lang="en-US" dirty="0"/>
          </a:p>
          <a:p>
            <a:pPr lvl="1"/>
            <a:r>
              <a:rPr lang="en-US" dirty="0">
                <a:hlinkClick r:id="rId5"/>
              </a:rPr>
              <a:t>StatsAmerica</a:t>
            </a:r>
            <a:endParaRPr lang="en-US" dirty="0"/>
          </a:p>
          <a:p>
            <a:pPr lvl="1"/>
            <a:r>
              <a:rPr lang="en-US" dirty="0">
                <a:hlinkClick r:id="rId6"/>
              </a:rPr>
              <a:t>Federal High-Way Administration Public Data</a:t>
            </a:r>
            <a:endParaRPr lang="en-US" dirty="0"/>
          </a:p>
          <a:p>
            <a:pPr lvl="1"/>
            <a:r>
              <a:rPr lang="en-US" dirty="0">
                <a:hlinkClick r:id="rId7"/>
              </a:rPr>
              <a:t>IRS Personal Income Data (county level) </a:t>
            </a:r>
            <a:endParaRPr lang="en-US" dirty="0"/>
          </a:p>
          <a:p>
            <a:r>
              <a:rPr lang="en-US" dirty="0"/>
              <a:t>State</a:t>
            </a:r>
          </a:p>
          <a:p>
            <a:pPr lvl="1"/>
            <a:r>
              <a:rPr lang="en-US" dirty="0"/>
              <a:t>Economic Development Department</a:t>
            </a:r>
          </a:p>
          <a:p>
            <a:pPr lvl="1"/>
            <a:r>
              <a:rPr lang="en-US" dirty="0"/>
              <a:t>Department of Transportation</a:t>
            </a:r>
          </a:p>
        </p:txBody>
      </p:sp>
      <p:sp>
        <p:nvSpPr>
          <p:cNvPr id="4" name="Content Placeholder 2">
            <a:extLst>
              <a:ext uri="{FF2B5EF4-FFF2-40B4-BE49-F238E27FC236}">
                <a16:creationId xmlns:a16="http://schemas.microsoft.com/office/drawing/2014/main" id="{D0F94C1F-38E0-11E5-42B6-773F77243C2B}"/>
              </a:ext>
            </a:extLst>
          </p:cNvPr>
          <p:cNvSpPr txBox="1">
            <a:spLocks/>
          </p:cNvSpPr>
          <p:nvPr/>
        </p:nvSpPr>
        <p:spPr>
          <a:xfrm>
            <a:off x="6815836" y="2395220"/>
            <a:ext cx="5274564" cy="438505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dirty="0"/>
              <a:t>Local </a:t>
            </a:r>
          </a:p>
          <a:p>
            <a:pPr lvl="1"/>
            <a:r>
              <a:rPr lang="en-US" dirty="0"/>
              <a:t>Your State Demographer</a:t>
            </a:r>
          </a:p>
          <a:p>
            <a:pPr lvl="1"/>
            <a:r>
              <a:rPr lang="en-US" dirty="0">
                <a:hlinkClick r:id="rId5"/>
              </a:rPr>
              <a:t>Native Land Information System</a:t>
            </a:r>
            <a:endParaRPr lang="en-US" dirty="0"/>
          </a:p>
          <a:p>
            <a:r>
              <a:rPr lang="en-US" dirty="0"/>
              <a:t>Private</a:t>
            </a:r>
          </a:p>
          <a:p>
            <a:pPr lvl="1"/>
            <a:r>
              <a:rPr lang="en-US" dirty="0">
                <a:hlinkClick r:id="rId8"/>
              </a:rPr>
              <a:t>Google Places</a:t>
            </a:r>
            <a:endParaRPr lang="en-US" dirty="0"/>
          </a:p>
          <a:p>
            <a:pPr lvl="1"/>
            <a:r>
              <a:rPr lang="en-US" dirty="0">
                <a:hlinkClick r:id="rId9"/>
              </a:rPr>
              <a:t>The Eviction Lab</a:t>
            </a:r>
            <a:endParaRPr lang="en-US" dirty="0"/>
          </a:p>
        </p:txBody>
      </p:sp>
      <p:sp>
        <p:nvSpPr>
          <p:cNvPr id="5" name="Rectangle 4">
            <a:extLst>
              <a:ext uri="{FF2B5EF4-FFF2-40B4-BE49-F238E27FC236}">
                <a16:creationId xmlns:a16="http://schemas.microsoft.com/office/drawing/2014/main" id="{73A04D8F-1405-1AFC-180A-03617D70C92E}"/>
              </a:ext>
            </a:extLst>
          </p:cNvPr>
          <p:cNvSpPr/>
          <p:nvPr/>
        </p:nvSpPr>
        <p:spPr>
          <a:xfrm>
            <a:off x="88900" y="127670"/>
            <a:ext cx="3626053" cy="837022"/>
          </a:xfrm>
          <a:prstGeom prst="rect">
            <a:avLst/>
          </a:prstGeom>
          <a:blipFill>
            <a:blip r:embed="rId10">
              <a:alphaModFix amt="3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5530526"/>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52000">
              <a:schemeClr val="accent1">
                <a:lumMod val="0"/>
                <a:lumOff val="100000"/>
                <a:alpha val="0"/>
              </a:schemeClr>
            </a:gs>
            <a:gs pos="89000">
              <a:schemeClr val="bg1">
                <a:alpha val="0"/>
              </a:schemeClr>
            </a:gs>
            <a:gs pos="0">
              <a:schemeClr val="accent1">
                <a:alpha val="55000"/>
                <a:lumMod val="78000"/>
              </a:schemeClr>
            </a:gs>
          </a:gsLst>
          <a:lin ang="135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D2DE5-0C5E-7D6C-C9CD-264A2DF542E3}"/>
              </a:ext>
            </a:extLst>
          </p:cNvPr>
          <p:cNvSpPr>
            <a:spLocks noGrp="1"/>
          </p:cNvSpPr>
          <p:nvPr>
            <p:ph type="title"/>
          </p:nvPr>
        </p:nvSpPr>
        <p:spPr/>
        <p:txBody>
          <a:bodyPr/>
          <a:lstStyle/>
          <a:p>
            <a:r>
              <a:rPr lang="en-US" dirty="0"/>
              <a:t>Recap</a:t>
            </a:r>
          </a:p>
        </p:txBody>
      </p:sp>
      <p:sp>
        <p:nvSpPr>
          <p:cNvPr id="3" name="Content Placeholder 2">
            <a:extLst>
              <a:ext uri="{FF2B5EF4-FFF2-40B4-BE49-F238E27FC236}">
                <a16:creationId xmlns:a16="http://schemas.microsoft.com/office/drawing/2014/main" id="{BEAC372E-7B12-EC9E-6CDF-EBB520D68D0C}"/>
              </a:ext>
            </a:extLst>
          </p:cNvPr>
          <p:cNvSpPr>
            <a:spLocks noGrp="1"/>
          </p:cNvSpPr>
          <p:nvPr>
            <p:ph idx="1"/>
          </p:nvPr>
        </p:nvSpPr>
        <p:spPr/>
        <p:txBody>
          <a:bodyPr/>
          <a:lstStyle/>
          <a:p>
            <a:r>
              <a:rPr lang="en-US" dirty="0"/>
              <a:t>Harnessing good data can increase funding, streamline process, and improve project outcomes</a:t>
            </a:r>
          </a:p>
          <a:p>
            <a:r>
              <a:rPr lang="en-US" dirty="0"/>
              <a:t>Leveraging local knowledge can increase data quality and reveal bias</a:t>
            </a:r>
          </a:p>
          <a:p>
            <a:r>
              <a:rPr lang="en-US" dirty="0"/>
              <a:t>Key points when using data for Regional Planning:</a:t>
            </a:r>
          </a:p>
          <a:p>
            <a:pPr lvl="1"/>
            <a:r>
              <a:rPr lang="en-US" dirty="0"/>
              <a:t>Geographic description</a:t>
            </a:r>
          </a:p>
          <a:p>
            <a:pPr lvl="1"/>
            <a:r>
              <a:rPr lang="en-US" dirty="0"/>
              <a:t>Data validation (and error)</a:t>
            </a:r>
          </a:p>
          <a:p>
            <a:pPr lvl="1"/>
            <a:r>
              <a:rPr lang="en-US" dirty="0"/>
              <a:t>Data collection</a:t>
            </a:r>
          </a:p>
          <a:p>
            <a:pPr lvl="1"/>
            <a:r>
              <a:rPr lang="en-US" dirty="0"/>
              <a:t>Data storage</a:t>
            </a:r>
          </a:p>
          <a:p>
            <a:endParaRPr lang="en-US" dirty="0"/>
          </a:p>
          <a:p>
            <a:pPr marL="0" indent="0">
              <a:buNone/>
            </a:pPr>
            <a:endParaRPr lang="en-US" dirty="0"/>
          </a:p>
          <a:p>
            <a:pPr marL="0" indent="0">
              <a:buNone/>
            </a:pPr>
            <a:endParaRPr lang="en-US" dirty="0"/>
          </a:p>
        </p:txBody>
      </p:sp>
      <p:pic>
        <p:nvPicPr>
          <p:cNvPr id="4" name="Picture 3">
            <a:extLst>
              <a:ext uri="{FF2B5EF4-FFF2-40B4-BE49-F238E27FC236}">
                <a16:creationId xmlns:a16="http://schemas.microsoft.com/office/drawing/2014/main" id="{1D02D2CA-D0E6-D99D-05C0-ECFA4FEE19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6143" y="4040040"/>
            <a:ext cx="2427744" cy="2427744"/>
          </a:xfrm>
          <a:prstGeom prst="rect">
            <a:avLst/>
          </a:prstGeom>
        </p:spPr>
      </p:pic>
      <p:sp>
        <p:nvSpPr>
          <p:cNvPr id="5" name="Rectangle 4">
            <a:extLst>
              <a:ext uri="{FF2B5EF4-FFF2-40B4-BE49-F238E27FC236}">
                <a16:creationId xmlns:a16="http://schemas.microsoft.com/office/drawing/2014/main" id="{FB9CB603-1E89-1F3C-44B8-ECA312994CCC}"/>
              </a:ext>
            </a:extLst>
          </p:cNvPr>
          <p:cNvSpPr/>
          <p:nvPr/>
        </p:nvSpPr>
        <p:spPr>
          <a:xfrm>
            <a:off x="88900" y="127670"/>
            <a:ext cx="3626053" cy="837022"/>
          </a:xfrm>
          <a:prstGeom prst="rect">
            <a:avLst/>
          </a:prstGeom>
          <a:blipFill>
            <a:blip r:embed="rId5">
              <a:alphaModFix amt="3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5365558"/>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52000">
              <a:schemeClr val="accent1">
                <a:lumMod val="0"/>
                <a:lumOff val="100000"/>
                <a:alpha val="0"/>
              </a:schemeClr>
            </a:gs>
            <a:gs pos="89000">
              <a:schemeClr val="bg1">
                <a:alpha val="0"/>
              </a:schemeClr>
            </a:gs>
            <a:gs pos="0">
              <a:schemeClr val="accent1">
                <a:alpha val="55000"/>
                <a:lumMod val="78000"/>
              </a:schemeClr>
            </a:gs>
          </a:gsLst>
          <a:lin ang="135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45256-417E-2AD0-2326-4C9406259AE2}"/>
              </a:ext>
            </a:extLst>
          </p:cNvPr>
          <p:cNvSpPr>
            <a:spLocks noGrp="1"/>
          </p:cNvSpPr>
          <p:nvPr>
            <p:ph type="title"/>
          </p:nvPr>
        </p:nvSpPr>
        <p:spPr>
          <a:xfrm>
            <a:off x="1600200" y="859615"/>
            <a:ext cx="8991600" cy="1645920"/>
          </a:xfrm>
        </p:spPr>
        <p:txBody>
          <a:bodyPr/>
          <a:lstStyle/>
          <a:p>
            <a:r>
              <a:rPr lang="en-US" dirty="0"/>
              <a:t>Thank you</a:t>
            </a:r>
          </a:p>
        </p:txBody>
      </p:sp>
      <p:sp>
        <p:nvSpPr>
          <p:cNvPr id="3" name="Text Placeholder 2">
            <a:extLst>
              <a:ext uri="{FF2B5EF4-FFF2-40B4-BE49-F238E27FC236}">
                <a16:creationId xmlns:a16="http://schemas.microsoft.com/office/drawing/2014/main" id="{C7020F76-91FE-932E-71D0-59376721D9FA}"/>
              </a:ext>
            </a:extLst>
          </p:cNvPr>
          <p:cNvSpPr>
            <a:spLocks noGrp="1"/>
          </p:cNvSpPr>
          <p:nvPr>
            <p:ph type="body" idx="1"/>
          </p:nvPr>
        </p:nvSpPr>
        <p:spPr>
          <a:xfrm>
            <a:off x="2695194" y="2849077"/>
            <a:ext cx="6801612" cy="1265082"/>
          </a:xfrm>
        </p:spPr>
        <p:txBody>
          <a:bodyPr/>
          <a:lstStyle/>
          <a:p>
            <a:pPr algn="ctr"/>
            <a:r>
              <a:rPr lang="en-US" dirty="0">
                <a:hlinkClick r:id="rId3"/>
              </a:rPr>
              <a:t>www.metricstogether.com</a:t>
            </a:r>
            <a:endParaRPr lang="en-US" dirty="0"/>
          </a:p>
          <a:p>
            <a:pPr algn="ctr"/>
            <a:r>
              <a:rPr lang="en-US" dirty="0">
                <a:hlinkClick r:id="rId4"/>
              </a:rPr>
              <a:t>alison@metricstogether.com</a:t>
            </a:r>
            <a:r>
              <a:rPr lang="en-US" dirty="0"/>
              <a:t> </a:t>
            </a:r>
          </a:p>
        </p:txBody>
      </p:sp>
      <p:pic>
        <p:nvPicPr>
          <p:cNvPr id="4" name="Picture 3">
            <a:extLst>
              <a:ext uri="{FF2B5EF4-FFF2-40B4-BE49-F238E27FC236}">
                <a16:creationId xmlns:a16="http://schemas.microsoft.com/office/drawing/2014/main" id="{C735D7D1-BC0C-5F0F-EFFF-1156D9B9A6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82934" y="4052740"/>
            <a:ext cx="2427744" cy="2427744"/>
          </a:xfrm>
          <a:prstGeom prst="rect">
            <a:avLst/>
          </a:prstGeom>
        </p:spPr>
      </p:pic>
      <p:sp>
        <p:nvSpPr>
          <p:cNvPr id="6" name="Text Placeholder 2">
            <a:extLst>
              <a:ext uri="{FF2B5EF4-FFF2-40B4-BE49-F238E27FC236}">
                <a16:creationId xmlns:a16="http://schemas.microsoft.com/office/drawing/2014/main" id="{7C046AFA-81C0-2410-F1CA-47B0CF802B77}"/>
              </a:ext>
            </a:extLst>
          </p:cNvPr>
          <p:cNvSpPr txBox="1">
            <a:spLocks/>
          </p:cNvSpPr>
          <p:nvPr/>
        </p:nvSpPr>
        <p:spPr>
          <a:xfrm>
            <a:off x="2987294" y="4457701"/>
            <a:ext cx="5051806" cy="1265082"/>
          </a:xfrm>
          <a:prstGeom prst="rect">
            <a:avLst/>
          </a:prstGeom>
        </p:spPr>
        <p:txBody>
          <a:bodyPr vert="horz" lIns="91440" tIns="45720" rIns="91440" bIns="45720" rtlCol="0" anchor="t" anchorCtr="1">
            <a:norm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100000"/>
              </a:lnSpc>
              <a:spcBef>
                <a:spcPts val="1000"/>
              </a:spcBef>
              <a:buClr>
                <a:schemeClr val="accent2"/>
              </a:buClr>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tint val="75000"/>
                  </a:schemeClr>
                </a:solidFill>
                <a:latin typeface="+mn-lt"/>
                <a:ea typeface="+mn-ea"/>
                <a:cs typeface="+mn-cs"/>
              </a:defRPr>
            </a:lvl8pPr>
            <a:lvl9pPr marL="3657600" indent="0" algn="l"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tint val="75000"/>
                  </a:schemeClr>
                </a:solidFill>
                <a:latin typeface="+mn-lt"/>
                <a:ea typeface="+mn-ea"/>
                <a:cs typeface="+mn-cs"/>
              </a:defRPr>
            </a:lvl9pPr>
          </a:lstStyle>
          <a:p>
            <a:pPr algn="ctr"/>
            <a:r>
              <a:rPr lang="en-US" dirty="0"/>
              <a:t>Slides and additional tools can be found at this QR code or at this link</a:t>
            </a:r>
          </a:p>
        </p:txBody>
      </p:sp>
    </p:spTree>
    <p:extLst>
      <p:ext uri="{BB962C8B-B14F-4D97-AF65-F5344CB8AC3E}">
        <p14:creationId xmlns:p14="http://schemas.microsoft.com/office/powerpoint/2010/main" val="1438181317"/>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52000">
              <a:schemeClr val="accent1">
                <a:lumMod val="0"/>
                <a:lumOff val="100000"/>
                <a:alpha val="0"/>
              </a:schemeClr>
            </a:gs>
            <a:gs pos="89000">
              <a:schemeClr val="bg1">
                <a:alpha val="0"/>
              </a:schemeClr>
            </a:gs>
            <a:gs pos="0">
              <a:schemeClr val="accent1">
                <a:alpha val="55000"/>
                <a:lumMod val="78000"/>
              </a:schemeClr>
            </a:gs>
          </a:gsLst>
          <a:lin ang="135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4FAD2-F01E-870F-AFC7-C93D518A772E}"/>
              </a:ext>
            </a:extLst>
          </p:cNvPr>
          <p:cNvSpPr>
            <a:spLocks noGrp="1"/>
          </p:cNvSpPr>
          <p:nvPr>
            <p:ph type="title"/>
          </p:nvPr>
        </p:nvSpPr>
        <p:spPr/>
        <p:txBody>
          <a:bodyPr/>
          <a:lstStyle/>
          <a:p>
            <a:r>
              <a:rPr lang="en-US" dirty="0"/>
              <a:t>Why is data important? </a:t>
            </a:r>
          </a:p>
        </p:txBody>
      </p:sp>
      <p:sp>
        <p:nvSpPr>
          <p:cNvPr id="3" name="Content Placeholder 2">
            <a:extLst>
              <a:ext uri="{FF2B5EF4-FFF2-40B4-BE49-F238E27FC236}">
                <a16:creationId xmlns:a16="http://schemas.microsoft.com/office/drawing/2014/main" id="{93EAA3D3-A3E6-9357-297F-1BB7CAA1677A}"/>
              </a:ext>
            </a:extLst>
          </p:cNvPr>
          <p:cNvSpPr>
            <a:spLocks noGrp="1"/>
          </p:cNvSpPr>
          <p:nvPr>
            <p:ph idx="1"/>
          </p:nvPr>
        </p:nvSpPr>
        <p:spPr/>
        <p:txBody>
          <a:bodyPr>
            <a:normAutofit/>
          </a:bodyPr>
          <a:lstStyle/>
          <a:p>
            <a:r>
              <a:rPr lang="en-US" sz="2000" dirty="0"/>
              <a:t>Federal requirements</a:t>
            </a:r>
          </a:p>
          <a:p>
            <a:pPr lvl="1"/>
            <a:r>
              <a:rPr lang="en-US" sz="1800" dirty="0"/>
              <a:t>GPRA</a:t>
            </a:r>
          </a:p>
          <a:p>
            <a:pPr lvl="1"/>
            <a:r>
              <a:rPr lang="en-US" sz="1800" dirty="0"/>
              <a:t>Measurement and evaluation sections in applications</a:t>
            </a:r>
          </a:p>
          <a:p>
            <a:r>
              <a:rPr lang="en-US" sz="2000" dirty="0"/>
              <a:t>Planning Continuation</a:t>
            </a:r>
          </a:p>
          <a:p>
            <a:pPr lvl="1"/>
            <a:r>
              <a:rPr lang="en-US" sz="1800" dirty="0"/>
              <a:t>Measurement and evaluation of plans and projects</a:t>
            </a:r>
          </a:p>
          <a:p>
            <a:pPr lvl="1"/>
            <a:r>
              <a:rPr lang="en-US" sz="1800" dirty="0"/>
              <a:t>Creation of new plans and reports</a:t>
            </a:r>
          </a:p>
        </p:txBody>
      </p:sp>
      <p:pic>
        <p:nvPicPr>
          <p:cNvPr id="5" name="Picture 4">
            <a:extLst>
              <a:ext uri="{FF2B5EF4-FFF2-40B4-BE49-F238E27FC236}">
                <a16:creationId xmlns:a16="http://schemas.microsoft.com/office/drawing/2014/main" id="{D49FC86A-DDE8-DDF3-7470-FA9C92A6227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48130" y1="50361" x2="55122" y2="54940"/>
                        <a14:foregroundMark x1="68130" y1="54217" x2="69431" y2="61446"/>
                        <a14:foregroundMark x1="73821" y1="63373" x2="76585" y2="66024"/>
                        <a14:foregroundMark x1="67805" y1="66747" x2="62764" y2="65783"/>
                        <a14:foregroundMark x1="66992" y1="48916" x2="71057" y2="50843"/>
                        <a14:foregroundMark x1="87642" y1="37831" x2="97724" y2="47229"/>
                        <a14:foregroundMark x1="93984" y1="16867" x2="91545" y2="27711"/>
                        <a14:foregroundMark x1="88943" y1="3133" x2="80650" y2="42410"/>
                        <a14:foregroundMark x1="79024" y1="44337" x2="94634" y2="51325"/>
                        <a14:foregroundMark x1="89268" y1="31325" x2="97724" y2="37831"/>
                        <a14:foregroundMark x1="96748" y1="23614" x2="96260" y2="6024"/>
                        <a14:foregroundMark x1="99350" y1="25542" x2="98862" y2="19759"/>
                        <a14:foregroundMark x1="94472" y1="4578" x2="99024" y2="4578"/>
                        <a14:foregroundMark x1="93171" y1="964" x2="99350" y2="3373"/>
                        <a14:foregroundMark x1="92520" y1="10843" x2="94309" y2="11084"/>
                        <a14:foregroundMark x1="98699" y1="7229" x2="99512" y2="10602"/>
                        <a14:foregroundMark x1="89919" y1="21205" x2="88780" y2="23133"/>
                        <a14:foregroundMark x1="40488" y1="96386" x2="43089" y2="98554"/>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rot="1245798">
            <a:off x="7957155" y="4081329"/>
            <a:ext cx="4498796" cy="3035773"/>
          </a:xfrm>
          <a:prstGeom prst="rect">
            <a:avLst/>
          </a:prstGeom>
        </p:spPr>
      </p:pic>
      <p:sp>
        <p:nvSpPr>
          <p:cNvPr id="7" name="Rectangle 6">
            <a:extLst>
              <a:ext uri="{FF2B5EF4-FFF2-40B4-BE49-F238E27FC236}">
                <a16:creationId xmlns:a16="http://schemas.microsoft.com/office/drawing/2014/main" id="{866303BD-8F36-D9C2-9883-EA05B35A9EAD}"/>
              </a:ext>
            </a:extLst>
          </p:cNvPr>
          <p:cNvSpPr/>
          <p:nvPr/>
        </p:nvSpPr>
        <p:spPr>
          <a:xfrm>
            <a:off x="88900" y="127670"/>
            <a:ext cx="3626053" cy="837022"/>
          </a:xfrm>
          <a:prstGeom prst="rect">
            <a:avLst/>
          </a:prstGeom>
          <a:blipFill>
            <a:blip r:embed="rId7">
              <a:alphaModFix amt="3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5219257"/>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52000">
              <a:schemeClr val="accent1">
                <a:lumMod val="0"/>
                <a:lumOff val="100000"/>
                <a:alpha val="0"/>
              </a:schemeClr>
            </a:gs>
            <a:gs pos="89000">
              <a:schemeClr val="bg1">
                <a:alpha val="0"/>
              </a:schemeClr>
            </a:gs>
            <a:gs pos="0">
              <a:schemeClr val="accent1">
                <a:alpha val="55000"/>
                <a:lumMod val="78000"/>
              </a:schemeClr>
            </a:gs>
          </a:gsLst>
          <a:lin ang="135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67EA7-D01F-F5D2-1A22-BBF330B6F843}"/>
              </a:ext>
            </a:extLst>
          </p:cNvPr>
          <p:cNvSpPr>
            <a:spLocks noGrp="1"/>
          </p:cNvSpPr>
          <p:nvPr>
            <p:ph type="title"/>
          </p:nvPr>
        </p:nvSpPr>
        <p:spPr/>
        <p:txBody>
          <a:bodyPr/>
          <a:lstStyle/>
          <a:p>
            <a:r>
              <a:rPr lang="en-US" dirty="0"/>
              <a:t>Why is data important?</a:t>
            </a:r>
          </a:p>
        </p:txBody>
      </p:sp>
      <p:sp>
        <p:nvSpPr>
          <p:cNvPr id="3" name="Content Placeholder 2">
            <a:extLst>
              <a:ext uri="{FF2B5EF4-FFF2-40B4-BE49-F238E27FC236}">
                <a16:creationId xmlns:a16="http://schemas.microsoft.com/office/drawing/2014/main" id="{6B588B17-1530-CC9E-F1B9-8E4F8BF76F12}"/>
              </a:ext>
            </a:extLst>
          </p:cNvPr>
          <p:cNvSpPr>
            <a:spLocks noGrp="1"/>
          </p:cNvSpPr>
          <p:nvPr>
            <p:ph idx="1"/>
          </p:nvPr>
        </p:nvSpPr>
        <p:spPr/>
        <p:txBody>
          <a:bodyPr>
            <a:normAutofit/>
          </a:bodyPr>
          <a:lstStyle/>
          <a:p>
            <a:r>
              <a:rPr lang="en-US" sz="2000" dirty="0"/>
              <a:t>Accountability</a:t>
            </a:r>
          </a:p>
          <a:p>
            <a:r>
              <a:rPr lang="en-US" sz="2000" dirty="0"/>
              <a:t>Fairness</a:t>
            </a:r>
          </a:p>
          <a:p>
            <a:r>
              <a:rPr lang="en-US" sz="2000" dirty="0"/>
              <a:t>Equity</a:t>
            </a:r>
          </a:p>
          <a:p>
            <a:pPr marL="0" indent="0">
              <a:buNone/>
            </a:pPr>
            <a:endParaRPr lang="en-US" sz="2000" dirty="0"/>
          </a:p>
        </p:txBody>
      </p:sp>
      <p:sp>
        <p:nvSpPr>
          <p:cNvPr id="6" name="TextBox 5">
            <a:extLst>
              <a:ext uri="{FF2B5EF4-FFF2-40B4-BE49-F238E27FC236}">
                <a16:creationId xmlns:a16="http://schemas.microsoft.com/office/drawing/2014/main" id="{3CA0D630-E716-828A-9653-62F0205A698C}"/>
              </a:ext>
            </a:extLst>
          </p:cNvPr>
          <p:cNvSpPr txBox="1"/>
          <p:nvPr/>
        </p:nvSpPr>
        <p:spPr>
          <a:xfrm>
            <a:off x="6000750" y="6858000"/>
            <a:ext cx="6191250" cy="230832"/>
          </a:xfrm>
          <a:prstGeom prst="rect">
            <a:avLst/>
          </a:prstGeom>
          <a:noFill/>
        </p:spPr>
        <p:txBody>
          <a:bodyPr wrap="square" rtlCol="0">
            <a:spAutoFit/>
          </a:bodyPr>
          <a:lstStyle/>
          <a:p>
            <a:r>
              <a:rPr lang="en-US" sz="900">
                <a:hlinkClick r:id="rId4" tooltip="https://www.peoplematters.in/article/diversity/diversity-equity-and-inclusion-trends-2021-ahead-of-international-womens-day-28652"/>
              </a:rPr>
              <a:t>This Photo</a:t>
            </a:r>
            <a:r>
              <a:rPr lang="en-US" sz="900"/>
              <a:t> by Unknown Author is licensed under </a:t>
            </a:r>
            <a:r>
              <a:rPr lang="en-US" sz="900">
                <a:hlinkClick r:id="rId5" tooltip="https://creativecommons.org/licenses/by-nc-sa/3.0/"/>
              </a:rPr>
              <a:t>CC BY-SA-NC</a:t>
            </a:r>
            <a:endParaRPr lang="en-US" sz="900"/>
          </a:p>
        </p:txBody>
      </p:sp>
      <p:sp>
        <p:nvSpPr>
          <p:cNvPr id="8" name="TextBox 7">
            <a:extLst>
              <a:ext uri="{FF2B5EF4-FFF2-40B4-BE49-F238E27FC236}">
                <a16:creationId xmlns:a16="http://schemas.microsoft.com/office/drawing/2014/main" id="{E27039CE-DEF5-FAFA-DFD6-569305383805}"/>
              </a:ext>
            </a:extLst>
          </p:cNvPr>
          <p:cNvSpPr txBox="1"/>
          <p:nvPr/>
        </p:nvSpPr>
        <p:spPr>
          <a:xfrm>
            <a:off x="0" y="6857999"/>
            <a:ext cx="6191250" cy="230832"/>
          </a:xfrm>
          <a:prstGeom prst="rect">
            <a:avLst/>
          </a:prstGeom>
          <a:noFill/>
        </p:spPr>
        <p:txBody>
          <a:bodyPr wrap="square" rtlCol="0">
            <a:spAutoFit/>
          </a:bodyPr>
          <a:lstStyle/>
          <a:p>
            <a:r>
              <a:rPr lang="en-US" sz="900">
                <a:hlinkClick r:id="rId4" tooltip="https://www.peoplematters.in/article/diversity/diversity-equity-and-inclusion-trends-2021-ahead-of-international-womens-day-28652"/>
              </a:rPr>
              <a:t>This Photo</a:t>
            </a:r>
            <a:r>
              <a:rPr lang="en-US" sz="900"/>
              <a:t> by Unknown Author is licensed under </a:t>
            </a:r>
            <a:r>
              <a:rPr lang="en-US" sz="900">
                <a:hlinkClick r:id="rId5" tooltip="https://creativecommons.org/licenses/by-nc-sa/3.0/"/>
              </a:rPr>
              <a:t>CC BY-SA-NC</a:t>
            </a:r>
            <a:endParaRPr lang="en-US" sz="900"/>
          </a:p>
        </p:txBody>
      </p:sp>
      <p:pic>
        <p:nvPicPr>
          <p:cNvPr id="9" name="Picture 8">
            <a:extLst>
              <a:ext uri="{FF2B5EF4-FFF2-40B4-BE49-F238E27FC236}">
                <a16:creationId xmlns:a16="http://schemas.microsoft.com/office/drawing/2014/main" id="{228D7286-20B9-BC71-0387-34A5AF9C5B1D}"/>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8300" t="55740"/>
          <a:stretch/>
        </p:blipFill>
        <p:spPr>
          <a:xfrm>
            <a:off x="0" y="5439261"/>
            <a:ext cx="5058266" cy="1418738"/>
          </a:xfrm>
          <a:prstGeom prst="rect">
            <a:avLst/>
          </a:prstGeom>
        </p:spPr>
      </p:pic>
      <p:pic>
        <p:nvPicPr>
          <p:cNvPr id="7" name="Picture 6">
            <a:extLst>
              <a:ext uri="{FF2B5EF4-FFF2-40B4-BE49-F238E27FC236}">
                <a16:creationId xmlns:a16="http://schemas.microsoft.com/office/drawing/2014/main" id="{8BEFA7A6-869D-13B0-FFC9-553D4C83754C}"/>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345" b="51986"/>
          <a:stretch/>
        </p:blipFill>
        <p:spPr>
          <a:xfrm>
            <a:off x="3419966" y="5439261"/>
            <a:ext cx="6191250" cy="1418737"/>
          </a:xfrm>
          <a:prstGeom prst="rect">
            <a:avLst/>
          </a:prstGeom>
        </p:spPr>
      </p:pic>
      <p:pic>
        <p:nvPicPr>
          <p:cNvPr id="5" name="Picture 4">
            <a:extLst>
              <a:ext uri="{FF2B5EF4-FFF2-40B4-BE49-F238E27FC236}">
                <a16:creationId xmlns:a16="http://schemas.microsoft.com/office/drawing/2014/main" id="{B264564E-7FB5-5CCA-67C3-F49C7ADF575D}"/>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48014" r="50000"/>
          <a:stretch/>
        </p:blipFill>
        <p:spPr>
          <a:xfrm>
            <a:off x="9096374" y="5439267"/>
            <a:ext cx="3095625" cy="1418733"/>
          </a:xfrm>
          <a:prstGeom prst="rect">
            <a:avLst/>
          </a:prstGeom>
        </p:spPr>
      </p:pic>
      <p:sp>
        <p:nvSpPr>
          <p:cNvPr id="10" name="Rectangle 9">
            <a:extLst>
              <a:ext uri="{FF2B5EF4-FFF2-40B4-BE49-F238E27FC236}">
                <a16:creationId xmlns:a16="http://schemas.microsoft.com/office/drawing/2014/main" id="{423843B1-C23F-5042-85F5-33DC9B3B9D9C}"/>
              </a:ext>
            </a:extLst>
          </p:cNvPr>
          <p:cNvSpPr/>
          <p:nvPr/>
        </p:nvSpPr>
        <p:spPr>
          <a:xfrm>
            <a:off x="88900" y="127670"/>
            <a:ext cx="3626053" cy="837022"/>
          </a:xfrm>
          <a:prstGeom prst="rect">
            <a:avLst/>
          </a:prstGeom>
          <a:blipFill>
            <a:blip r:embed="rId7">
              <a:alphaModFix amt="3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1034830"/>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52000">
              <a:schemeClr val="accent1">
                <a:lumMod val="0"/>
                <a:lumOff val="100000"/>
                <a:alpha val="0"/>
              </a:schemeClr>
            </a:gs>
            <a:gs pos="89000">
              <a:schemeClr val="bg1">
                <a:alpha val="0"/>
              </a:schemeClr>
            </a:gs>
            <a:gs pos="0">
              <a:schemeClr val="accent1">
                <a:alpha val="55000"/>
                <a:lumMod val="78000"/>
              </a:schemeClr>
            </a:gs>
          </a:gsLst>
          <a:lin ang="135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C65B5-61A3-C460-4D0E-787663028F9E}"/>
              </a:ext>
            </a:extLst>
          </p:cNvPr>
          <p:cNvSpPr>
            <a:spLocks noGrp="1"/>
          </p:cNvSpPr>
          <p:nvPr>
            <p:ph type="title"/>
          </p:nvPr>
        </p:nvSpPr>
        <p:spPr/>
        <p:txBody>
          <a:bodyPr/>
          <a:lstStyle/>
          <a:p>
            <a:r>
              <a:rPr lang="en-US" dirty="0"/>
              <a:t>Getting the Data</a:t>
            </a:r>
          </a:p>
        </p:txBody>
      </p:sp>
      <p:sp>
        <p:nvSpPr>
          <p:cNvPr id="3" name="Content Placeholder 2">
            <a:extLst>
              <a:ext uri="{FF2B5EF4-FFF2-40B4-BE49-F238E27FC236}">
                <a16:creationId xmlns:a16="http://schemas.microsoft.com/office/drawing/2014/main" id="{4E3A7378-42C4-49F4-1BEF-10FBB1F0A118}"/>
              </a:ext>
            </a:extLst>
          </p:cNvPr>
          <p:cNvSpPr>
            <a:spLocks noGrp="1"/>
          </p:cNvSpPr>
          <p:nvPr>
            <p:ph idx="1"/>
          </p:nvPr>
        </p:nvSpPr>
        <p:spPr>
          <a:xfrm>
            <a:off x="2231136" y="2385434"/>
            <a:ext cx="4665423" cy="4070450"/>
          </a:xfrm>
        </p:spPr>
        <p:txBody>
          <a:bodyPr>
            <a:normAutofit/>
          </a:bodyPr>
          <a:lstStyle/>
          <a:p>
            <a:r>
              <a:rPr lang="en-US" sz="2000" dirty="0"/>
              <a:t>Federal Data</a:t>
            </a:r>
          </a:p>
          <a:p>
            <a:pPr lvl="1"/>
            <a:r>
              <a:rPr lang="en-US" sz="1800" dirty="0"/>
              <a:t>US Census</a:t>
            </a:r>
          </a:p>
          <a:p>
            <a:pPr lvl="1"/>
            <a:r>
              <a:rPr lang="en-US" sz="1800" dirty="0"/>
              <a:t>Bureau of Economic Analysis</a:t>
            </a:r>
          </a:p>
          <a:p>
            <a:pPr lvl="1"/>
            <a:r>
              <a:rPr lang="en-US" sz="1800" dirty="0"/>
              <a:t>Bureau of Labor Statistics</a:t>
            </a:r>
          </a:p>
          <a:p>
            <a:pPr lvl="1"/>
            <a:r>
              <a:rPr lang="en-US" sz="1800" dirty="0"/>
              <a:t>Department of Transportation</a:t>
            </a:r>
          </a:p>
          <a:p>
            <a:pPr lvl="1"/>
            <a:r>
              <a:rPr lang="en-US" sz="1800" dirty="0"/>
              <a:t>Department of Energy</a:t>
            </a:r>
          </a:p>
          <a:p>
            <a:pPr lvl="1"/>
            <a:r>
              <a:rPr lang="en-US" sz="1800" dirty="0"/>
              <a:t>Internal Revenue Service (IRS)</a:t>
            </a:r>
          </a:p>
          <a:p>
            <a:pPr lvl="1"/>
            <a:endParaRPr lang="en-US" sz="1800" dirty="0"/>
          </a:p>
        </p:txBody>
      </p:sp>
      <p:pic>
        <p:nvPicPr>
          <p:cNvPr id="7" name="Picture 6">
            <a:extLst>
              <a:ext uri="{FF2B5EF4-FFF2-40B4-BE49-F238E27FC236}">
                <a16:creationId xmlns:a16="http://schemas.microsoft.com/office/drawing/2014/main" id="{9E421AFF-B9FE-8C8D-3697-BA8592B3A75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97240" y1="22404" x2="97083" y2="16940"/>
                        <a14:foregroundMark x1="78542" y1="32240" x2="77865" y2="19828"/>
                        <a14:foregroundMark x1="95313" y1="71585" x2="95521" y2="87900"/>
                        <a14:foregroundMark x1="96198" y1="67213" x2="92396" y2="88993"/>
                        <a14:backgroundMark x1="42813" y1="94145" x2="22396" y2="63076"/>
                        <a14:backgroundMark x1="7187" y1="67994" x2="26563" y2="79625"/>
                        <a14:backgroundMark x1="26042" y1="57611" x2="13750" y2="54254"/>
                        <a14:backgroundMark x1="55052" y1="2420" x2="49688" y2="5777"/>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092440" y="4122825"/>
            <a:ext cx="4099560" cy="2735175"/>
          </a:xfrm>
          <a:prstGeom prst="rect">
            <a:avLst/>
          </a:prstGeom>
        </p:spPr>
      </p:pic>
      <p:sp>
        <p:nvSpPr>
          <p:cNvPr id="8" name="TextBox 7">
            <a:extLst>
              <a:ext uri="{FF2B5EF4-FFF2-40B4-BE49-F238E27FC236}">
                <a16:creationId xmlns:a16="http://schemas.microsoft.com/office/drawing/2014/main" id="{91D2D8D1-AD44-5897-9AF8-A5461FFD02BA}"/>
              </a:ext>
            </a:extLst>
          </p:cNvPr>
          <p:cNvSpPr txBox="1"/>
          <p:nvPr/>
        </p:nvSpPr>
        <p:spPr>
          <a:xfrm flipH="1">
            <a:off x="0" y="6992909"/>
            <a:ext cx="5139485" cy="230832"/>
          </a:xfrm>
          <a:prstGeom prst="rect">
            <a:avLst/>
          </a:prstGeom>
          <a:noFill/>
        </p:spPr>
        <p:txBody>
          <a:bodyPr wrap="square" rtlCol="0">
            <a:spAutoFit/>
          </a:bodyPr>
          <a:lstStyle/>
          <a:p>
            <a:r>
              <a:rPr lang="en-US" sz="900">
                <a:hlinkClick r:id="rId6" tooltip="https://menotomymatters.com/howto/covid-libraries/"/>
              </a:rPr>
              <a:t>This Photo</a:t>
            </a:r>
            <a:r>
              <a:rPr lang="en-US" sz="900"/>
              <a:t> by Unknown Author is licensed under </a:t>
            </a:r>
            <a:r>
              <a:rPr lang="en-US" sz="900">
                <a:hlinkClick r:id="rId7" tooltip="https://creativecommons.org/licenses/by-nc/3.0/"/>
              </a:rPr>
              <a:t>CC BY-NC</a:t>
            </a:r>
            <a:endParaRPr lang="en-US" sz="900"/>
          </a:p>
        </p:txBody>
      </p:sp>
      <p:pic>
        <p:nvPicPr>
          <p:cNvPr id="10" name="Picture 9">
            <a:extLst>
              <a:ext uri="{FF2B5EF4-FFF2-40B4-BE49-F238E27FC236}">
                <a16:creationId xmlns:a16="http://schemas.microsoft.com/office/drawing/2014/main" id="{98D80018-B2CC-491B-E601-F85BCAC70B67}"/>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b="27320"/>
          <a:stretch/>
        </p:blipFill>
        <p:spPr>
          <a:xfrm>
            <a:off x="7998714" y="4878088"/>
            <a:ext cx="1676400" cy="1979912"/>
          </a:xfrm>
          <a:prstGeom prst="rect">
            <a:avLst/>
          </a:prstGeom>
        </p:spPr>
      </p:pic>
      <p:sp>
        <p:nvSpPr>
          <p:cNvPr id="9" name="Content Placeholder 2">
            <a:extLst>
              <a:ext uri="{FF2B5EF4-FFF2-40B4-BE49-F238E27FC236}">
                <a16:creationId xmlns:a16="http://schemas.microsoft.com/office/drawing/2014/main" id="{8FF02BE5-B268-8D18-A58D-0337D23A5561}"/>
              </a:ext>
            </a:extLst>
          </p:cNvPr>
          <p:cNvSpPr txBox="1">
            <a:spLocks/>
          </p:cNvSpPr>
          <p:nvPr/>
        </p:nvSpPr>
        <p:spPr>
          <a:xfrm>
            <a:off x="7037602" y="2385434"/>
            <a:ext cx="4038830" cy="190625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342900" indent="-342900">
              <a:buFont typeface="Arial" panose="020B0604020202020204" pitchFamily="34" charset="0"/>
              <a:buChar char="•"/>
            </a:pPr>
            <a:r>
              <a:rPr lang="en-US" sz="2000" dirty="0"/>
              <a:t>Census based tools</a:t>
            </a:r>
          </a:p>
          <a:p>
            <a:pPr marL="742950" lvl="1" indent="-285750">
              <a:buFont typeface="Arial" panose="020B0604020202020204" pitchFamily="34" charset="0"/>
              <a:buChar char="•"/>
            </a:pPr>
            <a:r>
              <a:rPr lang="en-US" sz="1800" dirty="0"/>
              <a:t>Stats America</a:t>
            </a:r>
          </a:p>
          <a:p>
            <a:pPr marL="742950" lvl="1" indent="-285750">
              <a:buFont typeface="Arial" panose="020B0604020202020204" pitchFamily="34" charset="0"/>
              <a:buChar char="•"/>
            </a:pPr>
            <a:r>
              <a:rPr lang="en-US" sz="1800" dirty="0"/>
              <a:t>Census Maps</a:t>
            </a:r>
          </a:p>
          <a:p>
            <a:pPr lvl="1"/>
            <a:endParaRPr lang="en-US" sz="1800" dirty="0"/>
          </a:p>
        </p:txBody>
      </p:sp>
      <p:sp>
        <p:nvSpPr>
          <p:cNvPr id="11" name="Rectangle 10">
            <a:extLst>
              <a:ext uri="{FF2B5EF4-FFF2-40B4-BE49-F238E27FC236}">
                <a16:creationId xmlns:a16="http://schemas.microsoft.com/office/drawing/2014/main" id="{D0A189E8-7FE6-FE18-92B4-95FBF5105E7F}"/>
              </a:ext>
            </a:extLst>
          </p:cNvPr>
          <p:cNvSpPr/>
          <p:nvPr/>
        </p:nvSpPr>
        <p:spPr>
          <a:xfrm>
            <a:off x="88900" y="127670"/>
            <a:ext cx="3626053" cy="837022"/>
          </a:xfrm>
          <a:prstGeom prst="rect">
            <a:avLst/>
          </a:prstGeom>
          <a:blipFill>
            <a:blip r:embed="rId9">
              <a:alphaModFix amt="3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885781"/>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52000">
              <a:schemeClr val="accent1">
                <a:lumMod val="0"/>
                <a:lumOff val="100000"/>
                <a:alpha val="0"/>
              </a:schemeClr>
            </a:gs>
            <a:gs pos="89000">
              <a:schemeClr val="bg1">
                <a:alpha val="0"/>
              </a:schemeClr>
            </a:gs>
            <a:gs pos="0">
              <a:schemeClr val="accent1">
                <a:alpha val="55000"/>
                <a:lumMod val="78000"/>
              </a:schemeClr>
            </a:gs>
          </a:gsLst>
          <a:lin ang="135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C65B5-61A3-C460-4D0E-787663028F9E}"/>
              </a:ext>
            </a:extLst>
          </p:cNvPr>
          <p:cNvSpPr>
            <a:spLocks noGrp="1"/>
          </p:cNvSpPr>
          <p:nvPr>
            <p:ph type="title"/>
          </p:nvPr>
        </p:nvSpPr>
        <p:spPr/>
        <p:txBody>
          <a:bodyPr/>
          <a:lstStyle/>
          <a:p>
            <a:r>
              <a:rPr lang="en-US" dirty="0"/>
              <a:t>Getting the Data</a:t>
            </a:r>
          </a:p>
        </p:txBody>
      </p:sp>
      <p:sp>
        <p:nvSpPr>
          <p:cNvPr id="3" name="Content Placeholder 2">
            <a:extLst>
              <a:ext uri="{FF2B5EF4-FFF2-40B4-BE49-F238E27FC236}">
                <a16:creationId xmlns:a16="http://schemas.microsoft.com/office/drawing/2014/main" id="{4E3A7378-42C4-49F4-1BEF-10FBB1F0A118}"/>
              </a:ext>
            </a:extLst>
          </p:cNvPr>
          <p:cNvSpPr>
            <a:spLocks noGrp="1"/>
          </p:cNvSpPr>
          <p:nvPr>
            <p:ph idx="1"/>
          </p:nvPr>
        </p:nvSpPr>
        <p:spPr>
          <a:xfrm>
            <a:off x="2231136" y="2638044"/>
            <a:ext cx="3585770" cy="2275479"/>
          </a:xfrm>
        </p:spPr>
        <p:txBody>
          <a:bodyPr>
            <a:normAutofit/>
          </a:bodyPr>
          <a:lstStyle/>
          <a:p>
            <a:r>
              <a:rPr lang="en-US" sz="2000" dirty="0"/>
              <a:t>State Data</a:t>
            </a:r>
          </a:p>
          <a:p>
            <a:pPr lvl="1"/>
            <a:r>
              <a:rPr lang="en-US" sz="1800" dirty="0"/>
              <a:t>Gross Receipts Data</a:t>
            </a:r>
          </a:p>
          <a:p>
            <a:pPr lvl="1"/>
            <a:r>
              <a:rPr lang="en-US" sz="1800" dirty="0"/>
              <a:t>Departments of Corrections</a:t>
            </a:r>
          </a:p>
          <a:p>
            <a:pPr lvl="1"/>
            <a:r>
              <a:rPr lang="en-US" sz="1800" dirty="0"/>
              <a:t>Department of Education</a:t>
            </a:r>
          </a:p>
        </p:txBody>
      </p:sp>
      <p:pic>
        <p:nvPicPr>
          <p:cNvPr id="5" name="Picture 4">
            <a:extLst>
              <a:ext uri="{FF2B5EF4-FFF2-40B4-BE49-F238E27FC236}">
                <a16:creationId xmlns:a16="http://schemas.microsoft.com/office/drawing/2014/main" id="{BEC8F9CC-1E85-D527-80FA-FBA78744A96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7800" l="10000" r="90000">
                        <a14:foregroundMark x1="12600" y1="62000" x2="26300" y2="60200"/>
                        <a14:foregroundMark x1="29200" y1="56800" x2="29700" y2="64400"/>
                        <a14:foregroundMark x1="71300" y1="57200" x2="70500" y2="70200"/>
                        <a14:foregroundMark x1="76600" y1="60600" x2="84800" y2="61200"/>
                        <a14:foregroundMark x1="87200" y1="67800" x2="87900" y2="54800"/>
                        <a14:foregroundMark x1="10600" y1="46600" x2="10100" y2="49000"/>
                        <a14:backgroundMark x1="44200" y1="82200" x2="44200" y2="82200"/>
                      </a14:backgroundRemoval>
                    </a14:imgEffect>
                  </a14:imgLayer>
                </a14:imgProps>
              </a:ext>
              <a:ext uri="{28A0092B-C50C-407E-A947-70E740481C1C}">
                <a14:useLocalDpi xmlns:a14="http://schemas.microsoft.com/office/drawing/2010/main" val="0"/>
              </a:ext>
            </a:extLst>
          </a:blip>
          <a:srcRect b="27229"/>
          <a:stretch/>
        </p:blipFill>
        <p:spPr>
          <a:xfrm>
            <a:off x="2775284" y="4441497"/>
            <a:ext cx="6641432" cy="2416503"/>
          </a:xfrm>
          <a:prstGeom prst="rect">
            <a:avLst/>
          </a:prstGeom>
        </p:spPr>
      </p:pic>
      <p:sp>
        <p:nvSpPr>
          <p:cNvPr id="6" name="Content Placeholder 2">
            <a:extLst>
              <a:ext uri="{FF2B5EF4-FFF2-40B4-BE49-F238E27FC236}">
                <a16:creationId xmlns:a16="http://schemas.microsoft.com/office/drawing/2014/main" id="{07413BED-39A9-FD32-0371-32C18D01E47B}"/>
              </a:ext>
            </a:extLst>
          </p:cNvPr>
          <p:cNvSpPr txBox="1">
            <a:spLocks/>
          </p:cNvSpPr>
          <p:nvPr/>
        </p:nvSpPr>
        <p:spPr>
          <a:xfrm>
            <a:off x="6096000" y="2979566"/>
            <a:ext cx="4191000" cy="227547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lvl="1"/>
            <a:r>
              <a:rPr lang="en-US" sz="1800" dirty="0"/>
              <a:t>State Economic Forecasts</a:t>
            </a:r>
          </a:p>
          <a:p>
            <a:pPr lvl="1"/>
            <a:r>
              <a:rPr lang="en-US" sz="1800" dirty="0"/>
              <a:t>Jobs and Wage Data</a:t>
            </a:r>
          </a:p>
          <a:p>
            <a:pPr lvl="1"/>
            <a:r>
              <a:rPr lang="en-US" sz="1800" dirty="0"/>
              <a:t>State Budget and Capital Outlay</a:t>
            </a:r>
          </a:p>
        </p:txBody>
      </p:sp>
      <p:sp>
        <p:nvSpPr>
          <p:cNvPr id="7" name="Rectangle 6">
            <a:extLst>
              <a:ext uri="{FF2B5EF4-FFF2-40B4-BE49-F238E27FC236}">
                <a16:creationId xmlns:a16="http://schemas.microsoft.com/office/drawing/2014/main" id="{01A43E48-5B61-50BF-C585-E52154048EB6}"/>
              </a:ext>
            </a:extLst>
          </p:cNvPr>
          <p:cNvSpPr/>
          <p:nvPr/>
        </p:nvSpPr>
        <p:spPr>
          <a:xfrm>
            <a:off x="88900" y="127670"/>
            <a:ext cx="3626053" cy="837022"/>
          </a:xfrm>
          <a:prstGeom prst="rect">
            <a:avLst/>
          </a:prstGeom>
          <a:blipFill>
            <a:blip r:embed="rId6">
              <a:alphaModFix amt="3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7391105"/>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52000">
              <a:schemeClr val="accent1">
                <a:lumMod val="0"/>
                <a:lumOff val="100000"/>
                <a:alpha val="0"/>
              </a:schemeClr>
            </a:gs>
            <a:gs pos="89000">
              <a:schemeClr val="bg1">
                <a:alpha val="0"/>
              </a:schemeClr>
            </a:gs>
            <a:gs pos="0">
              <a:schemeClr val="accent1">
                <a:alpha val="55000"/>
                <a:lumMod val="78000"/>
              </a:schemeClr>
            </a:gs>
          </a:gsLst>
          <a:lin ang="135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C65B5-61A3-C460-4D0E-787663028F9E}"/>
              </a:ext>
            </a:extLst>
          </p:cNvPr>
          <p:cNvSpPr>
            <a:spLocks noGrp="1"/>
          </p:cNvSpPr>
          <p:nvPr>
            <p:ph type="title"/>
          </p:nvPr>
        </p:nvSpPr>
        <p:spPr/>
        <p:txBody>
          <a:bodyPr/>
          <a:lstStyle/>
          <a:p>
            <a:r>
              <a:rPr lang="en-US" dirty="0"/>
              <a:t>Getting the Data</a:t>
            </a:r>
          </a:p>
        </p:txBody>
      </p:sp>
      <p:sp>
        <p:nvSpPr>
          <p:cNvPr id="3" name="Content Placeholder 2">
            <a:extLst>
              <a:ext uri="{FF2B5EF4-FFF2-40B4-BE49-F238E27FC236}">
                <a16:creationId xmlns:a16="http://schemas.microsoft.com/office/drawing/2014/main" id="{4E3A7378-42C4-49F4-1BEF-10FBB1F0A118}"/>
              </a:ext>
            </a:extLst>
          </p:cNvPr>
          <p:cNvSpPr>
            <a:spLocks noGrp="1"/>
          </p:cNvSpPr>
          <p:nvPr>
            <p:ph idx="1"/>
          </p:nvPr>
        </p:nvSpPr>
        <p:spPr>
          <a:xfrm>
            <a:off x="2231136" y="2638044"/>
            <a:ext cx="3464584" cy="3101983"/>
          </a:xfrm>
        </p:spPr>
        <p:txBody>
          <a:bodyPr>
            <a:normAutofit/>
          </a:bodyPr>
          <a:lstStyle/>
          <a:p>
            <a:r>
              <a:rPr lang="en-US" sz="2000" dirty="0"/>
              <a:t>Local Data</a:t>
            </a:r>
          </a:p>
          <a:p>
            <a:pPr lvl="1"/>
            <a:r>
              <a:rPr lang="en-US" sz="1800" dirty="0"/>
              <a:t>Local surveys</a:t>
            </a:r>
          </a:p>
          <a:p>
            <a:pPr lvl="1"/>
            <a:r>
              <a:rPr lang="en-US" sz="1800" dirty="0"/>
              <a:t>Assessors information</a:t>
            </a:r>
          </a:p>
          <a:p>
            <a:pPr lvl="1"/>
            <a:r>
              <a:rPr lang="en-US" sz="1800" dirty="0"/>
              <a:t>Local maps</a:t>
            </a:r>
          </a:p>
          <a:p>
            <a:pPr lvl="1"/>
            <a:r>
              <a:rPr lang="en-US" sz="1800" dirty="0"/>
              <a:t>Newspapers and publications</a:t>
            </a:r>
          </a:p>
          <a:p>
            <a:pPr lvl="1"/>
            <a:endParaRPr lang="en-US" sz="1800" dirty="0"/>
          </a:p>
          <a:p>
            <a:endParaRPr lang="en-US" sz="2000" dirty="0"/>
          </a:p>
        </p:txBody>
      </p:sp>
      <p:pic>
        <p:nvPicPr>
          <p:cNvPr id="5" name="Picture 4">
            <a:extLst>
              <a:ext uri="{FF2B5EF4-FFF2-40B4-BE49-F238E27FC236}">
                <a16:creationId xmlns:a16="http://schemas.microsoft.com/office/drawing/2014/main" id="{B26E104C-3BB8-6EF2-C3F0-07430124D66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0" r="98571">
                        <a14:foregroundMark x1="18214" y1="16786" x2="8929" y2="22857"/>
                        <a14:foregroundMark x1="60000" y1="33571" x2="62500" y2="32143"/>
                        <a14:backgroundMark x1="43214" y1="49286" x2="45000" y2="60714"/>
                        <a14:backgroundMark x1="90714" y1="45000" x2="93214" y2="52857"/>
                        <a14:backgroundMark x1="93214" y1="53929" x2="96071" y2="52143"/>
                        <a14:backgroundMark x1="93929" y1="45000" x2="97500" y2="48571"/>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0" y="4191000"/>
            <a:ext cx="2667000" cy="2667000"/>
          </a:xfrm>
          <a:prstGeom prst="rect">
            <a:avLst/>
          </a:prstGeom>
        </p:spPr>
      </p:pic>
      <p:sp>
        <p:nvSpPr>
          <p:cNvPr id="6" name="TextBox 5">
            <a:extLst>
              <a:ext uri="{FF2B5EF4-FFF2-40B4-BE49-F238E27FC236}">
                <a16:creationId xmlns:a16="http://schemas.microsoft.com/office/drawing/2014/main" id="{42FD0F69-BAAE-6DC3-9F39-F8BDA590E89C}"/>
              </a:ext>
            </a:extLst>
          </p:cNvPr>
          <p:cNvSpPr txBox="1"/>
          <p:nvPr/>
        </p:nvSpPr>
        <p:spPr>
          <a:xfrm>
            <a:off x="0" y="6858000"/>
            <a:ext cx="2667000" cy="230832"/>
          </a:xfrm>
          <a:prstGeom prst="rect">
            <a:avLst/>
          </a:prstGeom>
          <a:noFill/>
        </p:spPr>
        <p:txBody>
          <a:bodyPr wrap="square" rtlCol="0">
            <a:spAutoFit/>
          </a:bodyPr>
          <a:lstStyle/>
          <a:p>
            <a:r>
              <a:rPr lang="en-US" sz="900">
                <a:hlinkClick r:id="rId6" tooltip="https://www.bridgespan.org/insights/library/hiring/nonprofit-hiring-toolkit/conducting-successful-interviews"/>
              </a:rPr>
              <a:t>This Photo</a:t>
            </a:r>
            <a:r>
              <a:rPr lang="en-US" sz="900"/>
              <a:t> by Unknown Author is licensed under </a:t>
            </a:r>
            <a:r>
              <a:rPr lang="en-US" sz="900">
                <a:hlinkClick r:id="rId7" tooltip="https://creativecommons.org/licenses/by/3.0/"/>
              </a:rPr>
              <a:t>CC BY</a:t>
            </a:r>
            <a:endParaRPr lang="en-US" sz="900"/>
          </a:p>
        </p:txBody>
      </p:sp>
      <p:pic>
        <p:nvPicPr>
          <p:cNvPr id="7" name="Picture 6">
            <a:extLst>
              <a:ext uri="{FF2B5EF4-FFF2-40B4-BE49-F238E27FC236}">
                <a16:creationId xmlns:a16="http://schemas.microsoft.com/office/drawing/2014/main" id="{41C41546-E23E-8D48-2969-2ECC33CC1DFB}"/>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rot="2042799">
            <a:off x="7440306" y="2924483"/>
            <a:ext cx="4772691" cy="4591691"/>
          </a:xfrm>
          <a:prstGeom prst="rect">
            <a:avLst/>
          </a:prstGeom>
        </p:spPr>
      </p:pic>
      <p:sp>
        <p:nvSpPr>
          <p:cNvPr id="8" name="Content Placeholder 2">
            <a:extLst>
              <a:ext uri="{FF2B5EF4-FFF2-40B4-BE49-F238E27FC236}">
                <a16:creationId xmlns:a16="http://schemas.microsoft.com/office/drawing/2014/main" id="{1E2A648F-B252-7A41-E99D-94AB89EA9BF9}"/>
              </a:ext>
            </a:extLst>
          </p:cNvPr>
          <p:cNvSpPr txBox="1">
            <a:spLocks/>
          </p:cNvSpPr>
          <p:nvPr/>
        </p:nvSpPr>
        <p:spPr>
          <a:xfrm>
            <a:off x="5695720" y="2638044"/>
            <a:ext cx="3464584" cy="310198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lvl="1"/>
            <a:endParaRPr lang="en-US" sz="1800" dirty="0"/>
          </a:p>
          <a:p>
            <a:pPr lvl="1"/>
            <a:r>
              <a:rPr lang="en-US" sz="1800" dirty="0"/>
              <a:t>Interviews</a:t>
            </a:r>
          </a:p>
          <a:p>
            <a:pPr lvl="1"/>
            <a:r>
              <a:rPr lang="en-US" sz="1800" dirty="0"/>
              <a:t>Local radio </a:t>
            </a:r>
          </a:p>
          <a:p>
            <a:pPr lvl="1"/>
            <a:r>
              <a:rPr lang="en-US" sz="1800" dirty="0"/>
              <a:t>University and College data</a:t>
            </a:r>
          </a:p>
          <a:p>
            <a:pPr lvl="1"/>
            <a:endParaRPr lang="en-US" sz="1800" dirty="0"/>
          </a:p>
          <a:p>
            <a:endParaRPr lang="en-US" sz="2000" dirty="0"/>
          </a:p>
        </p:txBody>
      </p:sp>
      <p:sp>
        <p:nvSpPr>
          <p:cNvPr id="9" name="Rectangle 8">
            <a:extLst>
              <a:ext uri="{FF2B5EF4-FFF2-40B4-BE49-F238E27FC236}">
                <a16:creationId xmlns:a16="http://schemas.microsoft.com/office/drawing/2014/main" id="{367448C8-2D79-C65E-E54D-A74BE359F8A1}"/>
              </a:ext>
            </a:extLst>
          </p:cNvPr>
          <p:cNvSpPr/>
          <p:nvPr/>
        </p:nvSpPr>
        <p:spPr>
          <a:xfrm>
            <a:off x="88900" y="127670"/>
            <a:ext cx="3626053" cy="837022"/>
          </a:xfrm>
          <a:prstGeom prst="rect">
            <a:avLst/>
          </a:prstGeom>
          <a:blipFill>
            <a:blip r:embed="rId9">
              <a:alphaModFix amt="3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4474043"/>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52000">
              <a:schemeClr val="accent1">
                <a:lumMod val="0"/>
                <a:lumOff val="100000"/>
                <a:alpha val="0"/>
              </a:schemeClr>
            </a:gs>
            <a:gs pos="89000">
              <a:schemeClr val="bg1">
                <a:alpha val="0"/>
              </a:schemeClr>
            </a:gs>
            <a:gs pos="0">
              <a:schemeClr val="accent1">
                <a:alpha val="55000"/>
                <a:lumMod val="78000"/>
              </a:schemeClr>
            </a:gs>
          </a:gsLst>
          <a:lin ang="13500000" scaled="1"/>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DCFB93F-D5CD-5B3A-8487-354BA8B19571}"/>
              </a:ext>
            </a:extLst>
          </p:cNvPr>
          <p:cNvSpPr/>
          <p:nvPr/>
        </p:nvSpPr>
        <p:spPr>
          <a:xfrm>
            <a:off x="7207624" y="3254188"/>
            <a:ext cx="4984376" cy="3853312"/>
          </a:xfrm>
          <a:prstGeom prst="rect">
            <a:avLst/>
          </a:prstGeom>
          <a:blipFill dpi="0" rotWithShape="1">
            <a:blip r:embed="rId4">
              <a:alphaModFix amt="30000"/>
              <a:lum contrast="40000"/>
              <a:extLst>
                <a:ext uri="{96DAC541-7B7A-43D3-8B79-37D633B846F1}">
                  <asvg:svgBlip xmlns:asvg="http://schemas.microsoft.com/office/drawing/2016/SVG/main" r:embed="rId5"/>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6C65B5-61A3-C460-4D0E-787663028F9E}"/>
              </a:ext>
            </a:extLst>
          </p:cNvPr>
          <p:cNvSpPr>
            <a:spLocks noGrp="1"/>
          </p:cNvSpPr>
          <p:nvPr>
            <p:ph type="title"/>
          </p:nvPr>
        </p:nvSpPr>
        <p:spPr/>
        <p:txBody>
          <a:bodyPr/>
          <a:lstStyle/>
          <a:p>
            <a:r>
              <a:rPr lang="en-US" dirty="0"/>
              <a:t>Getting the Data</a:t>
            </a:r>
          </a:p>
        </p:txBody>
      </p:sp>
      <p:sp>
        <p:nvSpPr>
          <p:cNvPr id="3" name="Content Placeholder 2">
            <a:extLst>
              <a:ext uri="{FF2B5EF4-FFF2-40B4-BE49-F238E27FC236}">
                <a16:creationId xmlns:a16="http://schemas.microsoft.com/office/drawing/2014/main" id="{4E3A7378-42C4-49F4-1BEF-10FBB1F0A118}"/>
              </a:ext>
            </a:extLst>
          </p:cNvPr>
          <p:cNvSpPr>
            <a:spLocks noGrp="1"/>
          </p:cNvSpPr>
          <p:nvPr>
            <p:ph idx="1"/>
          </p:nvPr>
        </p:nvSpPr>
        <p:spPr/>
        <p:txBody>
          <a:bodyPr>
            <a:normAutofit/>
          </a:bodyPr>
          <a:lstStyle/>
          <a:p>
            <a:r>
              <a:rPr lang="en-US" sz="2000" dirty="0"/>
              <a:t>Private Sector data</a:t>
            </a:r>
          </a:p>
          <a:p>
            <a:pPr lvl="1"/>
            <a:r>
              <a:rPr lang="en-US" sz="1800" dirty="0"/>
              <a:t>Utilities information (gas, electricity, broadband)</a:t>
            </a:r>
          </a:p>
          <a:p>
            <a:pPr lvl="1"/>
            <a:r>
              <a:rPr lang="en-US" sz="1800" dirty="0"/>
              <a:t>Business data </a:t>
            </a:r>
          </a:p>
          <a:p>
            <a:pPr lvl="1"/>
            <a:r>
              <a:rPr lang="en-US" sz="1800" dirty="0"/>
              <a:t>Property data (Zillow, Redfin, Realtor.com) </a:t>
            </a:r>
          </a:p>
          <a:p>
            <a:pPr lvl="1"/>
            <a:r>
              <a:rPr lang="en-US" sz="1800" dirty="0"/>
              <a:t>Phone numbers, addresses </a:t>
            </a:r>
          </a:p>
          <a:p>
            <a:pPr lvl="1"/>
            <a:r>
              <a:rPr lang="en-US" sz="1800" dirty="0"/>
              <a:t>Health data </a:t>
            </a:r>
          </a:p>
          <a:p>
            <a:pPr lvl="1"/>
            <a:r>
              <a:rPr lang="en-US" sz="1800" dirty="0"/>
              <a:t>Google</a:t>
            </a:r>
          </a:p>
          <a:p>
            <a:pPr lvl="1"/>
            <a:endParaRPr lang="en-US" sz="1800" dirty="0"/>
          </a:p>
          <a:p>
            <a:pPr lvl="1"/>
            <a:endParaRPr lang="en-US" sz="1800" dirty="0"/>
          </a:p>
          <a:p>
            <a:endParaRPr lang="en-US" sz="2000" dirty="0"/>
          </a:p>
        </p:txBody>
      </p:sp>
      <p:pic>
        <p:nvPicPr>
          <p:cNvPr id="9" name="Picture 8">
            <a:extLst>
              <a:ext uri="{FF2B5EF4-FFF2-40B4-BE49-F238E27FC236}">
                <a16:creationId xmlns:a16="http://schemas.microsoft.com/office/drawing/2014/main" id="{69394909-6F6A-CDD5-1C8C-A6000D51141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7372994" y="3246719"/>
            <a:ext cx="4792112" cy="3594084"/>
          </a:xfrm>
          <a:prstGeom prst="rect">
            <a:avLst/>
          </a:prstGeom>
        </p:spPr>
      </p:pic>
      <p:sp>
        <p:nvSpPr>
          <p:cNvPr id="12" name="Rectangle 11">
            <a:extLst>
              <a:ext uri="{FF2B5EF4-FFF2-40B4-BE49-F238E27FC236}">
                <a16:creationId xmlns:a16="http://schemas.microsoft.com/office/drawing/2014/main" id="{FFC5EB76-8C9E-455C-75AE-7D84119076E7}"/>
              </a:ext>
            </a:extLst>
          </p:cNvPr>
          <p:cNvSpPr/>
          <p:nvPr/>
        </p:nvSpPr>
        <p:spPr>
          <a:xfrm>
            <a:off x="88900" y="127670"/>
            <a:ext cx="3626053" cy="837022"/>
          </a:xfrm>
          <a:prstGeom prst="rect">
            <a:avLst/>
          </a:prstGeom>
          <a:blipFill>
            <a:blip r:embed="rId9">
              <a:alphaModFix amt="3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9061172"/>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52000">
              <a:schemeClr val="accent1">
                <a:lumMod val="0"/>
                <a:lumOff val="100000"/>
                <a:alpha val="0"/>
              </a:schemeClr>
            </a:gs>
            <a:gs pos="89000">
              <a:schemeClr val="bg1">
                <a:alpha val="0"/>
              </a:schemeClr>
            </a:gs>
            <a:gs pos="0">
              <a:schemeClr val="accent1">
                <a:alpha val="55000"/>
                <a:lumMod val="78000"/>
              </a:schemeClr>
            </a:gs>
          </a:gsLst>
          <a:lin ang="135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AA35D-C288-09E8-E727-4B137ED60651}"/>
              </a:ext>
            </a:extLst>
          </p:cNvPr>
          <p:cNvSpPr>
            <a:spLocks noGrp="1"/>
          </p:cNvSpPr>
          <p:nvPr>
            <p:ph type="title"/>
          </p:nvPr>
        </p:nvSpPr>
        <p:spPr/>
        <p:txBody>
          <a:bodyPr/>
          <a:lstStyle/>
          <a:p>
            <a:r>
              <a:rPr lang="en-US" dirty="0"/>
              <a:t>Data Difficulties for Regional Planning</a:t>
            </a:r>
          </a:p>
        </p:txBody>
      </p:sp>
      <p:sp>
        <p:nvSpPr>
          <p:cNvPr id="3" name="Content Placeholder 2">
            <a:extLst>
              <a:ext uri="{FF2B5EF4-FFF2-40B4-BE49-F238E27FC236}">
                <a16:creationId xmlns:a16="http://schemas.microsoft.com/office/drawing/2014/main" id="{8BFC1233-06DA-A7F8-333B-DC1D667C9575}"/>
              </a:ext>
            </a:extLst>
          </p:cNvPr>
          <p:cNvSpPr>
            <a:spLocks noGrp="1"/>
          </p:cNvSpPr>
          <p:nvPr>
            <p:ph idx="1"/>
          </p:nvPr>
        </p:nvSpPr>
        <p:spPr>
          <a:xfrm>
            <a:off x="2532793" y="2521230"/>
            <a:ext cx="7729728" cy="3101983"/>
          </a:xfrm>
        </p:spPr>
        <p:txBody>
          <a:bodyPr/>
          <a:lstStyle/>
          <a:p>
            <a:r>
              <a:rPr lang="en-US" b="1" dirty="0"/>
              <a:t>Geographic constraints</a:t>
            </a:r>
          </a:p>
          <a:p>
            <a:r>
              <a:rPr lang="en-US" dirty="0"/>
              <a:t>Data Accuracy</a:t>
            </a:r>
          </a:p>
          <a:p>
            <a:r>
              <a:rPr lang="en-US" dirty="0"/>
              <a:t>Asking the right question</a:t>
            </a:r>
          </a:p>
          <a:p>
            <a:r>
              <a:rPr lang="en-US" dirty="0"/>
              <a:t>Finding the right data – time is money, so is data </a:t>
            </a:r>
          </a:p>
        </p:txBody>
      </p:sp>
      <p:pic>
        <p:nvPicPr>
          <p:cNvPr id="4" name="Picture 3">
            <a:extLst>
              <a:ext uri="{FF2B5EF4-FFF2-40B4-BE49-F238E27FC236}">
                <a16:creationId xmlns:a16="http://schemas.microsoft.com/office/drawing/2014/main" id="{17E9E126-78A9-83A1-58FA-DC08AB520A2A}"/>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8181" t="23788" r="35000" b="33333"/>
          <a:stretch/>
        </p:blipFill>
        <p:spPr>
          <a:xfrm>
            <a:off x="7253801" y="4223050"/>
            <a:ext cx="4188644" cy="2088036"/>
          </a:xfrm>
          <a:prstGeom prst="rect">
            <a:avLst/>
          </a:prstGeom>
          <a:ln>
            <a:noFill/>
          </a:ln>
          <a:effectLst>
            <a:outerShdw blurRad="190500" algn="tl" rotWithShape="0">
              <a:srgbClr val="000000">
                <a:alpha val="70000"/>
              </a:srgbClr>
            </a:outerShdw>
          </a:effectLst>
        </p:spPr>
      </p:pic>
      <p:sp>
        <p:nvSpPr>
          <p:cNvPr id="5" name="Rectangle 4">
            <a:extLst>
              <a:ext uri="{FF2B5EF4-FFF2-40B4-BE49-F238E27FC236}">
                <a16:creationId xmlns:a16="http://schemas.microsoft.com/office/drawing/2014/main" id="{DF332BF7-64C4-F520-4BDD-7EB36EDFCAA1}"/>
              </a:ext>
            </a:extLst>
          </p:cNvPr>
          <p:cNvSpPr/>
          <p:nvPr/>
        </p:nvSpPr>
        <p:spPr>
          <a:xfrm>
            <a:off x="88900" y="127670"/>
            <a:ext cx="3626053" cy="837022"/>
          </a:xfrm>
          <a:prstGeom prst="rect">
            <a:avLst/>
          </a:prstGeom>
          <a:blipFill>
            <a:blip r:embed="rId5">
              <a:alphaModFix amt="3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1325828"/>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71C241A9-A460-4AD1-916F-25308628A5B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10.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11.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12.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13.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14.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15.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16.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17.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18.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19.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2.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20.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21.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22.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23.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24.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25.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26.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27.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3.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4.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5.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6.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7.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8.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9.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docProps/app.xml><?xml version="1.0" encoding="utf-8"?>
<Properties xmlns="http://schemas.openxmlformats.org/officeDocument/2006/extended-properties" xmlns:vt="http://schemas.openxmlformats.org/officeDocument/2006/docPropsVTypes">
  <Template/>
  <TotalTime>10701</TotalTime>
  <Words>2112</Words>
  <Application>Microsoft Office PowerPoint</Application>
  <PresentationFormat>Widescreen</PresentationFormat>
  <Paragraphs>324</Paragraphs>
  <Slides>29</Slides>
  <Notes>26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Eras Bold ITC</vt:lpstr>
      <vt:lpstr>Tw Cen MT</vt:lpstr>
      <vt:lpstr>Parcel</vt:lpstr>
      <vt:lpstr>Data for Regional Planning</vt:lpstr>
      <vt:lpstr>Welcome! </vt:lpstr>
      <vt:lpstr>Why is data important? </vt:lpstr>
      <vt:lpstr>Why is data important?</vt:lpstr>
      <vt:lpstr>Getting the Data</vt:lpstr>
      <vt:lpstr>Getting the Data</vt:lpstr>
      <vt:lpstr>Getting the Data</vt:lpstr>
      <vt:lpstr>Getting the Data</vt:lpstr>
      <vt:lpstr>Data Difficulties for Regional Planning</vt:lpstr>
      <vt:lpstr>Geographic Constraints</vt:lpstr>
      <vt:lpstr>Geographic Constraints</vt:lpstr>
      <vt:lpstr>Geographic Constraints</vt:lpstr>
      <vt:lpstr>Data Difficulties for Regional Planning</vt:lpstr>
      <vt:lpstr>Data Accuracy</vt:lpstr>
      <vt:lpstr>Data Accuracy</vt:lpstr>
      <vt:lpstr>Data Difficulties for Regional Planning</vt:lpstr>
      <vt:lpstr>Determining a Question</vt:lpstr>
      <vt:lpstr>Determining a Question</vt:lpstr>
      <vt:lpstr>Research or Collection</vt:lpstr>
      <vt:lpstr>Research or Collection</vt:lpstr>
      <vt:lpstr>Data Difficulties for Regional Planning</vt:lpstr>
      <vt:lpstr>Data locations recap</vt:lpstr>
      <vt:lpstr>The Collection Map</vt:lpstr>
      <vt:lpstr>Collecting data</vt:lpstr>
      <vt:lpstr>Using Data Effectively</vt:lpstr>
      <vt:lpstr>Using Data Effectively</vt:lpstr>
      <vt:lpstr>The Metrics Together Data Cheat Sheet</vt:lpstr>
      <vt:lpstr>Recap</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for Regional Planning</dc:title>
  <dc:creator>Alison Turner</dc:creator>
  <cp:lastModifiedBy>Alison Turner</cp:lastModifiedBy>
  <cp:revision>52</cp:revision>
  <dcterms:created xsi:type="dcterms:W3CDTF">2022-07-05T22:00:31Z</dcterms:created>
  <dcterms:modified xsi:type="dcterms:W3CDTF">2022-07-21T12:46:53Z</dcterms:modified>
</cp:coreProperties>
</file>