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59"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64" r:id="rId17"/>
    <p:sldId id="260" r:id="rId18"/>
    <p:sldId id="261"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84A2"/>
    <a:srgbClr val="192F5A"/>
    <a:srgbClr val="AF4194"/>
    <a:srgbClr val="246992"/>
    <a:srgbClr val="7CC5E5"/>
    <a:srgbClr val="ECFFFE"/>
    <a:srgbClr val="AC4761"/>
    <a:srgbClr val="8CA5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C40F0F-E342-4A90-2A03-3DBF19621544}" v="26" dt="2023-02-15T19:16:04.656"/>
    <p1510:client id="{73B1C87F-C0A8-A4BC-4C23-163B4902BFD2}" v="34" dt="2023-02-23T13:42:43.781"/>
    <p1510:client id="{80D3973A-828B-4F40-BB85-59694E7CD9E9}" v="6" dt="2022-02-11T20:24:48.555"/>
    <p1510:client id="{8F86B99D-7AEB-C494-490B-23B62011E01D}" v="9" dt="2023-02-15T19:27:23.980"/>
    <p1510:client id="{9F555DB1-4989-41AB-91E0-E072633E6E93}" v="1212" dt="2022-02-11T20:57:04.929"/>
    <p1510:client id="{B6E80D7C-23DA-4429-ABDF-C2E4C00086C1}" v="8" dt="2022-02-16T12:02:37.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1"/>
    <p:restoredTop sz="94658"/>
  </p:normalViewPr>
  <p:slideViewPr>
    <p:cSldViewPr snapToGrid="0" snapToObjects="1">
      <p:cViewPr varScale="1">
        <p:scale>
          <a:sx n="48" d="100"/>
          <a:sy n="48" d="100"/>
        </p:scale>
        <p:origin x="53" y="7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b98fe9db4ce9954323a089860d4de566b475132bce2430f6880702dbe242e3d4::" providerId="AD" clId="Web-{73B1C87F-C0A8-A4BC-4C23-163B4902BFD2}"/>
    <pc:docChg chg="modSld">
      <pc:chgData name="Guest User" userId="S::urn:spo:anon#b98fe9db4ce9954323a089860d4de566b475132bce2430f6880702dbe242e3d4::" providerId="AD" clId="Web-{73B1C87F-C0A8-A4BC-4C23-163B4902BFD2}" dt="2023-02-23T13:42:43.781" v="20" actId="20577"/>
      <pc:docMkLst>
        <pc:docMk/>
      </pc:docMkLst>
      <pc:sldChg chg="modSp">
        <pc:chgData name="Guest User" userId="S::urn:spo:anon#b98fe9db4ce9954323a089860d4de566b475132bce2430f6880702dbe242e3d4::" providerId="AD" clId="Web-{73B1C87F-C0A8-A4BC-4C23-163B4902BFD2}" dt="2023-02-23T13:42:43.781" v="20" actId="20577"/>
        <pc:sldMkLst>
          <pc:docMk/>
          <pc:sldMk cId="1839864602" sldId="262"/>
        </pc:sldMkLst>
        <pc:spChg chg="mod">
          <ac:chgData name="Guest User" userId="S::urn:spo:anon#b98fe9db4ce9954323a089860d4de566b475132bce2430f6880702dbe242e3d4::" providerId="AD" clId="Web-{73B1C87F-C0A8-A4BC-4C23-163B4902BFD2}" dt="2023-02-23T13:42:43.781" v="20" actId="20577"/>
          <ac:spMkLst>
            <pc:docMk/>
            <pc:sldMk cId="1839864602" sldId="262"/>
            <ac:spMk id="22" creationId="{40C822B7-5366-0D47-B98A-7139A995702F}"/>
          </ac:spMkLst>
        </pc:spChg>
      </pc:sldChg>
    </pc:docChg>
  </pc:docChgLst>
  <pc:docChgLst>
    <pc:chgData name="Scott Brown" userId="S::sbrown@nado.org::14f792ea-a172-4778-8402-8187f686ca57" providerId="AD" clId="Web-{57C40F0F-E342-4A90-2A03-3DBF19621544}"/>
    <pc:docChg chg="modSld">
      <pc:chgData name="Scott Brown" userId="S::sbrown@nado.org::14f792ea-a172-4778-8402-8187f686ca57" providerId="AD" clId="Web-{57C40F0F-E342-4A90-2A03-3DBF19621544}" dt="2023-02-15T19:16:04.656" v="13" actId="20577"/>
      <pc:docMkLst>
        <pc:docMk/>
      </pc:docMkLst>
      <pc:sldChg chg="modSp">
        <pc:chgData name="Scott Brown" userId="S::sbrown@nado.org::14f792ea-a172-4778-8402-8187f686ca57" providerId="AD" clId="Web-{57C40F0F-E342-4A90-2A03-3DBF19621544}" dt="2023-02-15T19:16:04.656" v="13" actId="20577"/>
        <pc:sldMkLst>
          <pc:docMk/>
          <pc:sldMk cId="1839864602" sldId="262"/>
        </pc:sldMkLst>
        <pc:spChg chg="mod">
          <ac:chgData name="Scott Brown" userId="S::sbrown@nado.org::14f792ea-a172-4778-8402-8187f686ca57" providerId="AD" clId="Web-{57C40F0F-E342-4A90-2A03-3DBF19621544}" dt="2023-02-15T19:16:04.656" v="13" actId="20577"/>
          <ac:spMkLst>
            <pc:docMk/>
            <pc:sldMk cId="1839864602" sldId="262"/>
            <ac:spMk id="19" creationId="{523388DB-BC49-894D-A1C6-047AF2DC3AD9}"/>
          </ac:spMkLst>
        </pc:spChg>
      </pc:sldChg>
    </pc:docChg>
  </pc:docChgLst>
  <pc:docChgLst>
    <pc:chgData name="Scott Brown" userId="S::sbrown@nado.org::14f792ea-a172-4778-8402-8187f686ca57" providerId="AD" clId="Web-{8F86B99D-7AEB-C494-490B-23B62011E01D}"/>
    <pc:docChg chg="modSld">
      <pc:chgData name="Scott Brown" userId="S::sbrown@nado.org::14f792ea-a172-4778-8402-8187f686ca57" providerId="AD" clId="Web-{8F86B99D-7AEB-C494-490B-23B62011E01D}" dt="2023-02-15T19:27:23.980" v="4" actId="14100"/>
      <pc:docMkLst>
        <pc:docMk/>
      </pc:docMkLst>
      <pc:sldChg chg="modSp">
        <pc:chgData name="Scott Brown" userId="S::sbrown@nado.org::14f792ea-a172-4778-8402-8187f686ca57" providerId="AD" clId="Web-{8F86B99D-7AEB-C494-490B-23B62011E01D}" dt="2023-02-15T19:27:23.980" v="4" actId="14100"/>
        <pc:sldMkLst>
          <pc:docMk/>
          <pc:sldMk cId="1839864602" sldId="262"/>
        </pc:sldMkLst>
        <pc:spChg chg="mod">
          <ac:chgData name="Scott Brown" userId="S::sbrown@nado.org::14f792ea-a172-4778-8402-8187f686ca57" providerId="AD" clId="Web-{8F86B99D-7AEB-C494-490B-23B62011E01D}" dt="2023-02-15T19:27:05.214" v="0" actId="20577"/>
          <ac:spMkLst>
            <pc:docMk/>
            <pc:sldMk cId="1839864602" sldId="262"/>
            <ac:spMk id="2" creationId="{56E59DB9-FEF1-A04B-A4DC-7750775030CF}"/>
          </ac:spMkLst>
        </pc:spChg>
        <pc:spChg chg="mod">
          <ac:chgData name="Scott Brown" userId="S::sbrown@nado.org::14f792ea-a172-4778-8402-8187f686ca57" providerId="AD" clId="Web-{8F86B99D-7AEB-C494-490B-23B62011E01D}" dt="2023-02-15T19:27:23.980" v="4" actId="14100"/>
          <ac:spMkLst>
            <pc:docMk/>
            <pc:sldMk cId="1839864602" sldId="262"/>
            <ac:spMk id="22" creationId="{40C822B7-5366-0D47-B98A-7139A995702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ARC Total Appropriation</c:v>
                </c:pt>
              </c:strCache>
            </c:strRef>
          </c:tx>
          <c:spPr>
            <a:solidFill>
              <a:srgbClr val="1384A2"/>
            </a:solidFill>
            <a:ln>
              <a:noFill/>
            </a:ln>
            <a:effectLst/>
          </c:spPr>
          <c:invertIfNegative val="0"/>
          <c:cat>
            <c:strRef>
              <c:f>Sheet1!$A$2:$A$7</c:f>
              <c:strCache>
                <c:ptCount val="6"/>
                <c:pt idx="0">
                  <c:v>FY 2019</c:v>
                </c:pt>
                <c:pt idx="1">
                  <c:v>FY 2020</c:v>
                </c:pt>
                <c:pt idx="2">
                  <c:v>FY 2021</c:v>
                </c:pt>
                <c:pt idx="3">
                  <c:v>FY 2022</c:v>
                </c:pt>
                <c:pt idx="4">
                  <c:v>FY 2023</c:v>
                </c:pt>
                <c:pt idx="5">
                  <c:v>FY 2024 DDAA Request</c:v>
                </c:pt>
              </c:strCache>
            </c:strRef>
          </c:cat>
          <c:val>
            <c:numRef>
              <c:f>Sheet1!$B$2:$B$7</c:f>
              <c:numCache>
                <c:formatCode>_("$"* #,##0.00_);_("$"* \(#,##0.00\);_("$"* "-"??_);_(@_)</c:formatCode>
                <c:ptCount val="6"/>
                <c:pt idx="0">
                  <c:v>165</c:v>
                </c:pt>
                <c:pt idx="1">
                  <c:v>175</c:v>
                </c:pt>
                <c:pt idx="2">
                  <c:v>180</c:v>
                </c:pt>
                <c:pt idx="3">
                  <c:v>195</c:v>
                </c:pt>
                <c:pt idx="4">
                  <c:v>200</c:v>
                </c:pt>
              </c:numCache>
            </c:numRef>
          </c:val>
          <c:extLst>
            <c:ext xmlns:c16="http://schemas.microsoft.com/office/drawing/2014/chart" uri="{C3380CC4-5D6E-409C-BE32-E72D297353CC}">
              <c16:uniqueId val="{00000000-952D-6849-8AD7-3E51578ED938}"/>
            </c:ext>
          </c:extLst>
        </c:ser>
        <c:ser>
          <c:idx val="2"/>
          <c:order val="2"/>
          <c:tx>
            <c:strRef>
              <c:f>Sheet1!$C$1</c:f>
              <c:strCache>
                <c:ptCount val="1"/>
                <c:pt idx="0">
                  <c:v>ARC Base Program</c:v>
                </c:pt>
              </c:strCache>
            </c:strRef>
          </c:tx>
          <c:spPr>
            <a:solidFill>
              <a:srgbClr val="192F5A"/>
            </a:solidFill>
            <a:ln>
              <a:noFill/>
            </a:ln>
            <a:effectLst/>
          </c:spPr>
          <c:invertIfNegative val="0"/>
          <c:cat>
            <c:strRef>
              <c:f>Sheet1!$A$2:$A$7</c:f>
              <c:strCache>
                <c:ptCount val="6"/>
                <c:pt idx="0">
                  <c:v>FY 2019</c:v>
                </c:pt>
                <c:pt idx="1">
                  <c:v>FY 2020</c:v>
                </c:pt>
                <c:pt idx="2">
                  <c:v>FY 2021</c:v>
                </c:pt>
                <c:pt idx="3">
                  <c:v>FY 2022</c:v>
                </c:pt>
                <c:pt idx="4">
                  <c:v>FY 2023</c:v>
                </c:pt>
                <c:pt idx="5">
                  <c:v>FY 2024 DDAA Request</c:v>
                </c:pt>
              </c:strCache>
            </c:strRef>
          </c:cat>
          <c:val>
            <c:numRef>
              <c:f>Sheet1!$C$2:$C$7</c:f>
              <c:numCache>
                <c:formatCode>_("$"* #,##0.00_);_("$"* \(#,##0.00\);_("$"* "-"??_);_(@_)</c:formatCode>
                <c:ptCount val="6"/>
                <c:pt idx="0">
                  <c:v>73</c:v>
                </c:pt>
                <c:pt idx="1">
                  <c:v>73</c:v>
                </c:pt>
                <c:pt idx="2">
                  <c:v>63</c:v>
                </c:pt>
              </c:numCache>
            </c:numRef>
          </c:val>
          <c:extLst>
            <c:ext xmlns:c16="http://schemas.microsoft.com/office/drawing/2014/chart" uri="{C3380CC4-5D6E-409C-BE32-E72D297353CC}">
              <c16:uniqueId val="{00000001-952D-6849-8AD7-3E51578ED938}"/>
            </c:ext>
          </c:extLst>
        </c:ser>
        <c:ser>
          <c:idx val="1"/>
          <c:order val="1"/>
          <c:tx>
            <c:strRef>
              <c:f>Sheet1!$D$1</c:f>
              <c:strCache>
                <c:ptCount val="1"/>
                <c:pt idx="0">
                  <c:v>Funding for 74 LDDs</c:v>
                </c:pt>
              </c:strCache>
            </c:strRef>
          </c:tx>
          <c:spPr>
            <a:solidFill>
              <a:srgbClr val="AF4194"/>
            </a:solidFill>
            <a:ln>
              <a:noFill/>
            </a:ln>
            <a:effectLst/>
          </c:spPr>
          <c:invertIfNegative val="0"/>
          <c:cat>
            <c:strRef>
              <c:f>Sheet1!$A$2:$A$7</c:f>
              <c:strCache>
                <c:ptCount val="6"/>
                <c:pt idx="0">
                  <c:v>FY 2019</c:v>
                </c:pt>
                <c:pt idx="1">
                  <c:v>FY 2020</c:v>
                </c:pt>
                <c:pt idx="2">
                  <c:v>FY 2021</c:v>
                </c:pt>
                <c:pt idx="3">
                  <c:v>FY 2022</c:v>
                </c:pt>
                <c:pt idx="4">
                  <c:v>FY 2023</c:v>
                </c:pt>
                <c:pt idx="5">
                  <c:v>FY 2024 DDAA Request</c:v>
                </c:pt>
              </c:strCache>
            </c:strRef>
          </c:cat>
          <c:val>
            <c:numRef>
              <c:f>Sheet1!$D$2:$D$7</c:f>
              <c:numCache>
                <c:formatCode>_("$"* #,##0.00_);_("$"* \(#,##0.00\);_("$"* "-"??_);_(@_)</c:formatCode>
                <c:ptCount val="6"/>
                <c:pt idx="0">
                  <c:v>6.2</c:v>
                </c:pt>
                <c:pt idx="1">
                  <c:v>6.2</c:v>
                </c:pt>
                <c:pt idx="2">
                  <c:v>6.2</c:v>
                </c:pt>
                <c:pt idx="3">
                  <c:v>8</c:v>
                </c:pt>
                <c:pt idx="4">
                  <c:v>8</c:v>
                </c:pt>
                <c:pt idx="5">
                  <c:v>18</c:v>
                </c:pt>
              </c:numCache>
            </c:numRef>
          </c:val>
          <c:extLst>
            <c:ext xmlns:c16="http://schemas.microsoft.com/office/drawing/2014/chart" uri="{C3380CC4-5D6E-409C-BE32-E72D297353CC}">
              <c16:uniqueId val="{00000002-952D-6849-8AD7-3E51578ED938}"/>
            </c:ext>
          </c:extLst>
        </c:ser>
        <c:dLbls>
          <c:showLegendKey val="0"/>
          <c:showVal val="0"/>
          <c:showCatName val="0"/>
          <c:showSerName val="0"/>
          <c:showPercent val="0"/>
          <c:showBubbleSize val="0"/>
        </c:dLbls>
        <c:gapWidth val="84"/>
        <c:overlap val="31"/>
        <c:axId val="1796047168"/>
        <c:axId val="2147201712"/>
      </c:barChart>
      <c:catAx>
        <c:axId val="1796047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A2241"/>
                </a:solidFill>
                <a:latin typeface="Arial" panose="020B0604020202020204" pitchFamily="34" charset="0"/>
                <a:ea typeface="+mn-ea"/>
                <a:cs typeface="Arial" panose="020B0604020202020204" pitchFamily="34" charset="0"/>
              </a:defRPr>
            </a:pPr>
            <a:endParaRPr lang="en-US"/>
          </a:p>
        </c:txPr>
        <c:crossAx val="2147201712"/>
        <c:crosses val="autoZero"/>
        <c:auto val="1"/>
        <c:lblAlgn val="ctr"/>
        <c:lblOffset val="100"/>
        <c:noMultiLvlLbl val="0"/>
      </c:catAx>
      <c:valAx>
        <c:axId val="2147201712"/>
        <c:scaling>
          <c:orientation val="minMax"/>
          <c:max val="250"/>
        </c:scaling>
        <c:delete val="0"/>
        <c:axPos val="b"/>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solidFill>
              <a:srgbClr val="96022E"/>
            </a:solidFill>
          </a:ln>
          <a:effectLst/>
        </c:spPr>
        <c:txPr>
          <a:bodyPr rot="-60000000" spcFirstLastPara="1" vertOverflow="ellipsis" vert="horz" wrap="square" anchor="ctr" anchorCtr="1"/>
          <a:lstStyle/>
          <a:p>
            <a:pPr>
              <a:defRPr sz="1197" b="0" i="0" u="none" strike="noStrike" kern="1200" baseline="0">
                <a:solidFill>
                  <a:srgbClr val="0A2241"/>
                </a:solidFill>
                <a:latin typeface="Arial" panose="020B0604020202020204" pitchFamily="34" charset="0"/>
                <a:ea typeface="+mn-ea"/>
                <a:cs typeface="Arial" panose="020B0604020202020204" pitchFamily="34" charset="0"/>
              </a:defRPr>
            </a:pPr>
            <a:endParaRPr lang="en-US"/>
          </a:p>
        </c:txPr>
        <c:crossAx val="1796047168"/>
        <c:crosses val="autoZero"/>
        <c:crossBetween val="between"/>
      </c:valAx>
      <c:spPr>
        <a:noFill/>
        <a:ln>
          <a:noFill/>
        </a:ln>
        <a:effectLst/>
      </c:spPr>
    </c:plotArea>
    <c:legend>
      <c:legendPos val="tr"/>
      <c:layout>
        <c:manualLayout>
          <c:xMode val="edge"/>
          <c:yMode val="edge"/>
          <c:x val="0.76985676386716739"/>
          <c:y val="0.42706741535586934"/>
          <c:w val="0.20099151037278423"/>
          <c:h val="0.49339435515863428"/>
        </c:manualLayout>
      </c:layout>
      <c:overlay val="1"/>
      <c:spPr>
        <a:noFill/>
        <a:ln>
          <a:noFill/>
        </a:ln>
        <a:effectLst/>
      </c:spPr>
      <c:txPr>
        <a:bodyPr rot="0" spcFirstLastPara="1" vertOverflow="ellipsis" vert="horz" wrap="square" anchor="ctr" anchorCtr="1"/>
        <a:lstStyle/>
        <a:p>
          <a:pPr>
            <a:defRPr sz="1400" b="0" i="0" u="none" strike="noStrike" kern="1200" baseline="0">
              <a:solidFill>
                <a:srgbClr val="0A224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0.24795</cdr:x>
      <cdr:y>0.02161</cdr:y>
    </cdr:from>
    <cdr:to>
      <cdr:x>0.33649</cdr:x>
      <cdr:y>0.21822</cdr:y>
    </cdr:to>
    <cdr:sp macro="" textlink="">
      <cdr:nvSpPr>
        <cdr:cNvPr id="2" name="TextBox 1">
          <a:extLst xmlns:a="http://schemas.openxmlformats.org/drawingml/2006/main">
            <a:ext uri="{FF2B5EF4-FFF2-40B4-BE49-F238E27FC236}">
              <a16:creationId xmlns:a16="http://schemas.microsoft.com/office/drawing/2014/main" id="{FF46367E-A636-4248-BCC5-D8730A3BAF18}"/>
            </a:ext>
          </a:extLst>
        </cdr:cNvPr>
        <cdr:cNvSpPr txBox="1"/>
      </cdr:nvSpPr>
      <cdr:spPr>
        <a:xfrm xmlns:a="http://schemas.openxmlformats.org/drawingml/2006/main">
          <a:off x="2560607" y="10050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0.24826</cdr:x>
      <cdr:y>0.04618</cdr:y>
    </cdr:from>
    <cdr:to>
      <cdr:x>0.92829</cdr:x>
      <cdr:y>0.18477</cdr:y>
    </cdr:to>
    <cdr:sp macro="" textlink="">
      <cdr:nvSpPr>
        <cdr:cNvPr id="3" name="TextBox 2">
          <a:extLst xmlns:a="http://schemas.openxmlformats.org/drawingml/2006/main">
            <a:ext uri="{FF2B5EF4-FFF2-40B4-BE49-F238E27FC236}">
              <a16:creationId xmlns:a16="http://schemas.microsoft.com/office/drawing/2014/main" id="{365E057B-5507-F547-AFDE-4B9FA917819C}"/>
            </a:ext>
          </a:extLst>
        </cdr:cNvPr>
        <cdr:cNvSpPr txBox="1"/>
      </cdr:nvSpPr>
      <cdr:spPr>
        <a:xfrm xmlns:a="http://schemas.openxmlformats.org/drawingml/2006/main">
          <a:off x="2522071" y="201814"/>
          <a:ext cx="6908530" cy="6056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i="1" dirty="0"/>
            <a:t>Congress should provide $</a:t>
          </a:r>
          <a:r>
            <a:rPr lang="en-US" sz="1400" i="1" dirty="0">
              <a:latin typeface="Arial" panose="020B0604020202020204" pitchFamily="34" charset="0"/>
              <a:cs typeface="Arial" panose="020B0604020202020204" pitchFamily="34" charset="0"/>
            </a:rPr>
            <a:t>18M in FY24 specific for ARC Local Development District support</a:t>
          </a:r>
        </a:p>
        <a:p xmlns:a="http://schemas.openxmlformats.org/drawingml/2006/main">
          <a:r>
            <a:rPr lang="en-US" sz="1400" i="1" dirty="0"/>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69818-93C8-E342-96EF-A22C2891808C}"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0D738-1260-5347-B5C6-85222B5E2C83}" type="slidenum">
              <a:rPr lang="en-US" smtClean="0"/>
              <a:t>‹#›</a:t>
            </a:fld>
            <a:endParaRPr lang="en-US"/>
          </a:p>
        </p:txBody>
      </p:sp>
    </p:spTree>
    <p:extLst>
      <p:ext uri="{BB962C8B-B14F-4D97-AF65-F5344CB8AC3E}">
        <p14:creationId xmlns:p14="http://schemas.microsoft.com/office/powerpoint/2010/main" val="199485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6031-E24A-2A4E-BD4C-5224D2923A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12C6B6-5463-D841-9C27-DECC2262B7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E70C35-FF1C-1742-BE6E-D2644E68C6EA}"/>
              </a:ext>
            </a:extLst>
          </p:cNvPr>
          <p:cNvSpPr>
            <a:spLocks noGrp="1"/>
          </p:cNvSpPr>
          <p:nvPr>
            <p:ph type="dt" sz="half" idx="10"/>
          </p:nvPr>
        </p:nvSpPr>
        <p:spPr/>
        <p:txBody>
          <a:bodyPr/>
          <a:lstStyle/>
          <a:p>
            <a:fld id="{84A12467-4549-A441-B58C-36B25755C0DA}" type="datetime1">
              <a:rPr lang="en-US" smtClean="0"/>
              <a:t>2/23/2023</a:t>
            </a:fld>
            <a:endParaRPr lang="en-US"/>
          </a:p>
        </p:txBody>
      </p:sp>
      <p:sp>
        <p:nvSpPr>
          <p:cNvPr id="5" name="Footer Placeholder 4">
            <a:extLst>
              <a:ext uri="{FF2B5EF4-FFF2-40B4-BE49-F238E27FC236}">
                <a16:creationId xmlns:a16="http://schemas.microsoft.com/office/drawing/2014/main" id="{64075FFB-6278-0844-9B06-D09A4B3CC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CCFB3-DBDD-D041-857D-CBC1F0A92B68}"/>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168500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9613-E6E3-B546-9D1D-FB6DB254B1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486CF6-4497-FD46-8893-E61B577D53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DA183-83B4-4C41-8F5E-1E42D1C4E1FC}"/>
              </a:ext>
            </a:extLst>
          </p:cNvPr>
          <p:cNvSpPr>
            <a:spLocks noGrp="1"/>
          </p:cNvSpPr>
          <p:nvPr>
            <p:ph type="dt" sz="half" idx="10"/>
          </p:nvPr>
        </p:nvSpPr>
        <p:spPr/>
        <p:txBody>
          <a:bodyPr/>
          <a:lstStyle/>
          <a:p>
            <a:fld id="{3F9A3CF2-5CB7-D949-8FC0-54CCFBBC173E}" type="datetime1">
              <a:rPr lang="en-US" smtClean="0"/>
              <a:t>2/23/2023</a:t>
            </a:fld>
            <a:endParaRPr lang="en-US"/>
          </a:p>
        </p:txBody>
      </p:sp>
      <p:sp>
        <p:nvSpPr>
          <p:cNvPr id="5" name="Footer Placeholder 4">
            <a:extLst>
              <a:ext uri="{FF2B5EF4-FFF2-40B4-BE49-F238E27FC236}">
                <a16:creationId xmlns:a16="http://schemas.microsoft.com/office/drawing/2014/main" id="{75BB83C7-9E1D-C54A-AC05-2FE1B9358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B4A3E-12F8-ED43-9702-176E41736991}"/>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169095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BD3DC3-BD59-8A4E-840C-56E885E8BA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D59690-9D44-4647-BB70-494A67BDAC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95DD4-21AB-844A-8549-C7B3D7672E17}"/>
              </a:ext>
            </a:extLst>
          </p:cNvPr>
          <p:cNvSpPr>
            <a:spLocks noGrp="1"/>
          </p:cNvSpPr>
          <p:nvPr>
            <p:ph type="dt" sz="half" idx="10"/>
          </p:nvPr>
        </p:nvSpPr>
        <p:spPr/>
        <p:txBody>
          <a:bodyPr/>
          <a:lstStyle/>
          <a:p>
            <a:fld id="{CC3E8E6B-B063-E844-BF83-025D9AC4208C}" type="datetime1">
              <a:rPr lang="en-US" smtClean="0"/>
              <a:t>2/23/2023</a:t>
            </a:fld>
            <a:endParaRPr lang="en-US"/>
          </a:p>
        </p:txBody>
      </p:sp>
      <p:sp>
        <p:nvSpPr>
          <p:cNvPr id="5" name="Footer Placeholder 4">
            <a:extLst>
              <a:ext uri="{FF2B5EF4-FFF2-40B4-BE49-F238E27FC236}">
                <a16:creationId xmlns:a16="http://schemas.microsoft.com/office/drawing/2014/main" id="{1B7B0BFF-9D89-0F42-A604-E4CE5320E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E11C9-D763-A14E-8B2A-EE2399C775FA}"/>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312049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93CE-C51E-9E46-A19A-488AD5530D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7182EF-0FD5-D24A-A144-433BCD9AAF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05F55-6076-3648-A463-EA8173D66130}"/>
              </a:ext>
            </a:extLst>
          </p:cNvPr>
          <p:cNvSpPr>
            <a:spLocks noGrp="1"/>
          </p:cNvSpPr>
          <p:nvPr>
            <p:ph type="dt" sz="half" idx="10"/>
          </p:nvPr>
        </p:nvSpPr>
        <p:spPr/>
        <p:txBody>
          <a:bodyPr/>
          <a:lstStyle/>
          <a:p>
            <a:fld id="{0205CDA3-1EF6-9D4B-AB3E-D5EAA14FEA01}" type="datetime1">
              <a:rPr lang="en-US" smtClean="0"/>
              <a:t>2/23/2023</a:t>
            </a:fld>
            <a:endParaRPr lang="en-US"/>
          </a:p>
        </p:txBody>
      </p:sp>
      <p:sp>
        <p:nvSpPr>
          <p:cNvPr id="5" name="Footer Placeholder 4">
            <a:extLst>
              <a:ext uri="{FF2B5EF4-FFF2-40B4-BE49-F238E27FC236}">
                <a16:creationId xmlns:a16="http://schemas.microsoft.com/office/drawing/2014/main" id="{96155E77-F25A-F149-AD58-76BF5142E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96DA30-DCFD-2140-B053-A970D95E6071}"/>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383693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7BA05-FB8A-ED44-90D3-B936297DBF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F86928-2514-1544-8EB9-3E7569983B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B27017-61FC-7448-B3BD-B4C5BCC1DBAD}"/>
              </a:ext>
            </a:extLst>
          </p:cNvPr>
          <p:cNvSpPr>
            <a:spLocks noGrp="1"/>
          </p:cNvSpPr>
          <p:nvPr>
            <p:ph type="dt" sz="half" idx="10"/>
          </p:nvPr>
        </p:nvSpPr>
        <p:spPr/>
        <p:txBody>
          <a:bodyPr/>
          <a:lstStyle/>
          <a:p>
            <a:fld id="{5C4FDC1B-6513-184D-9109-F1CD02CFFBFE}" type="datetime1">
              <a:rPr lang="en-US" smtClean="0"/>
              <a:t>2/23/2023</a:t>
            </a:fld>
            <a:endParaRPr lang="en-US"/>
          </a:p>
        </p:txBody>
      </p:sp>
      <p:sp>
        <p:nvSpPr>
          <p:cNvPr id="5" name="Footer Placeholder 4">
            <a:extLst>
              <a:ext uri="{FF2B5EF4-FFF2-40B4-BE49-F238E27FC236}">
                <a16:creationId xmlns:a16="http://schemas.microsoft.com/office/drawing/2014/main" id="{19601644-4D00-004C-8187-09D6D2602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B3F9B-6DB4-6242-BA38-3BE6B469757C}"/>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268344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A40A8-5E1A-EB45-8DFE-EA5D08B07C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D6BE4-11B2-C24B-9FDF-DC877BD245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40E62D-F7D9-2742-ABFD-55D4B6A572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582057-D33D-D247-8627-1F7187F1E45C}"/>
              </a:ext>
            </a:extLst>
          </p:cNvPr>
          <p:cNvSpPr>
            <a:spLocks noGrp="1"/>
          </p:cNvSpPr>
          <p:nvPr>
            <p:ph type="dt" sz="half" idx="10"/>
          </p:nvPr>
        </p:nvSpPr>
        <p:spPr/>
        <p:txBody>
          <a:bodyPr/>
          <a:lstStyle/>
          <a:p>
            <a:fld id="{ECA030CC-0AA4-684F-9DC2-4A15EFAC03D6}" type="datetime1">
              <a:rPr lang="en-US" smtClean="0"/>
              <a:t>2/23/2023</a:t>
            </a:fld>
            <a:endParaRPr lang="en-US"/>
          </a:p>
        </p:txBody>
      </p:sp>
      <p:sp>
        <p:nvSpPr>
          <p:cNvPr id="6" name="Footer Placeholder 5">
            <a:extLst>
              <a:ext uri="{FF2B5EF4-FFF2-40B4-BE49-F238E27FC236}">
                <a16:creationId xmlns:a16="http://schemas.microsoft.com/office/drawing/2014/main" id="{3E8CDFF9-A299-DF4F-BB29-7D182BC884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569AAA-5686-5041-9A61-5A37110832AB}"/>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391649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6A39-32A9-414F-B776-BBD1523E4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60E9DF-ECB4-ED48-8399-5634BB4E2E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60EFA9-E55F-194E-B950-241F4F8C8F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A093FE-5A50-5D40-B639-CC1950DC4A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E3FEC4-4CF5-FA45-849F-4506975E57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7DD5F0-1B15-4C4D-88C6-ABECD15C1DE2}"/>
              </a:ext>
            </a:extLst>
          </p:cNvPr>
          <p:cNvSpPr>
            <a:spLocks noGrp="1"/>
          </p:cNvSpPr>
          <p:nvPr>
            <p:ph type="dt" sz="half" idx="10"/>
          </p:nvPr>
        </p:nvSpPr>
        <p:spPr/>
        <p:txBody>
          <a:bodyPr/>
          <a:lstStyle/>
          <a:p>
            <a:fld id="{B6D00C8A-1E49-594C-9122-1245FEDC3C92}" type="datetime1">
              <a:rPr lang="en-US" smtClean="0"/>
              <a:t>2/23/2023</a:t>
            </a:fld>
            <a:endParaRPr lang="en-US"/>
          </a:p>
        </p:txBody>
      </p:sp>
      <p:sp>
        <p:nvSpPr>
          <p:cNvPr id="8" name="Footer Placeholder 7">
            <a:extLst>
              <a:ext uri="{FF2B5EF4-FFF2-40B4-BE49-F238E27FC236}">
                <a16:creationId xmlns:a16="http://schemas.microsoft.com/office/drawing/2014/main" id="{A71AABBD-3F19-8246-9208-D27B1E6426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C5002C-DACD-D141-86A3-102F4121DBC0}"/>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12939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442AF-2655-684F-A464-FE0402424A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2190EB-0295-5247-9B3C-8703600824C0}"/>
              </a:ext>
            </a:extLst>
          </p:cNvPr>
          <p:cNvSpPr>
            <a:spLocks noGrp="1"/>
          </p:cNvSpPr>
          <p:nvPr>
            <p:ph type="dt" sz="half" idx="10"/>
          </p:nvPr>
        </p:nvSpPr>
        <p:spPr/>
        <p:txBody>
          <a:bodyPr/>
          <a:lstStyle/>
          <a:p>
            <a:fld id="{EDB86205-D358-6C48-8EE9-898AC7EFDABA}" type="datetime1">
              <a:rPr lang="en-US" smtClean="0"/>
              <a:t>2/23/2023</a:t>
            </a:fld>
            <a:endParaRPr lang="en-US"/>
          </a:p>
        </p:txBody>
      </p:sp>
      <p:sp>
        <p:nvSpPr>
          <p:cNvPr id="4" name="Footer Placeholder 3">
            <a:extLst>
              <a:ext uri="{FF2B5EF4-FFF2-40B4-BE49-F238E27FC236}">
                <a16:creationId xmlns:a16="http://schemas.microsoft.com/office/drawing/2014/main" id="{C9042A3B-40AE-7C4F-B743-3E92AD03D4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42EAE9-A4E8-1748-953D-42FD67B3E5B5}"/>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3330183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EFC213-1211-974C-B256-1020F4AD4ED6}"/>
              </a:ext>
            </a:extLst>
          </p:cNvPr>
          <p:cNvSpPr>
            <a:spLocks noGrp="1"/>
          </p:cNvSpPr>
          <p:nvPr>
            <p:ph type="dt" sz="half" idx="10"/>
          </p:nvPr>
        </p:nvSpPr>
        <p:spPr/>
        <p:txBody>
          <a:bodyPr/>
          <a:lstStyle/>
          <a:p>
            <a:fld id="{326D0308-EE5C-674A-AC6F-28D11D4AC8BE}" type="datetime1">
              <a:rPr lang="en-US" smtClean="0"/>
              <a:t>2/23/2023</a:t>
            </a:fld>
            <a:endParaRPr lang="en-US"/>
          </a:p>
        </p:txBody>
      </p:sp>
      <p:sp>
        <p:nvSpPr>
          <p:cNvPr id="3" name="Footer Placeholder 2">
            <a:extLst>
              <a:ext uri="{FF2B5EF4-FFF2-40B4-BE49-F238E27FC236}">
                <a16:creationId xmlns:a16="http://schemas.microsoft.com/office/drawing/2014/main" id="{E3401FB3-605C-7041-95D1-3987C8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E4E89E-ECBA-0D46-A7EA-26B5414F67FC}"/>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74964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4D65-B394-794E-A4DB-772816981A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8CBC69-26BB-F843-8B6C-113398741E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6F99A7-11FB-FA4D-A730-82FF32DFD2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52F8BC-A517-C446-8176-D46E386B12D4}"/>
              </a:ext>
            </a:extLst>
          </p:cNvPr>
          <p:cNvSpPr>
            <a:spLocks noGrp="1"/>
          </p:cNvSpPr>
          <p:nvPr>
            <p:ph type="dt" sz="half" idx="10"/>
          </p:nvPr>
        </p:nvSpPr>
        <p:spPr/>
        <p:txBody>
          <a:bodyPr/>
          <a:lstStyle/>
          <a:p>
            <a:fld id="{1797E957-64AD-024E-9815-2E2609FE3B74}" type="datetime1">
              <a:rPr lang="en-US" smtClean="0"/>
              <a:t>2/23/2023</a:t>
            </a:fld>
            <a:endParaRPr lang="en-US"/>
          </a:p>
        </p:txBody>
      </p:sp>
      <p:sp>
        <p:nvSpPr>
          <p:cNvPr id="6" name="Footer Placeholder 5">
            <a:extLst>
              <a:ext uri="{FF2B5EF4-FFF2-40B4-BE49-F238E27FC236}">
                <a16:creationId xmlns:a16="http://schemas.microsoft.com/office/drawing/2014/main" id="{FA6ACDDE-7A8B-2449-B419-FEE5DD2A45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03D88D-F39D-A744-A189-D2B1E699E793}"/>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1014758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8EAEF-67BE-5F42-BFE1-EE9DD6DD18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1B6BDF-2F5F-974C-97F9-717B6C3665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FD9847-748C-764E-BE05-D5F17A8BD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62F379-678B-7941-9027-A991EB4B4274}"/>
              </a:ext>
            </a:extLst>
          </p:cNvPr>
          <p:cNvSpPr>
            <a:spLocks noGrp="1"/>
          </p:cNvSpPr>
          <p:nvPr>
            <p:ph type="dt" sz="half" idx="10"/>
          </p:nvPr>
        </p:nvSpPr>
        <p:spPr/>
        <p:txBody>
          <a:bodyPr/>
          <a:lstStyle/>
          <a:p>
            <a:fld id="{93A9D5F3-0CFF-7F4F-BAEC-D01838CCC3CB}" type="datetime1">
              <a:rPr lang="en-US" smtClean="0"/>
              <a:t>2/23/2023</a:t>
            </a:fld>
            <a:endParaRPr lang="en-US"/>
          </a:p>
        </p:txBody>
      </p:sp>
      <p:sp>
        <p:nvSpPr>
          <p:cNvPr id="6" name="Footer Placeholder 5">
            <a:extLst>
              <a:ext uri="{FF2B5EF4-FFF2-40B4-BE49-F238E27FC236}">
                <a16:creationId xmlns:a16="http://schemas.microsoft.com/office/drawing/2014/main" id="{6BFFFFD7-F9EB-D844-B00E-8BDE3E1916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3594FD-FAA0-A24D-86B9-EAD5695247A9}"/>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411770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AC97EA-C0E2-C245-BD04-170CBB088A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847378-EF2E-C549-80A6-250545ED78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C4C953-6AC2-9145-B5BA-3C75FFC2C6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6E17C-E782-9342-9968-A1724137FAD3}" type="datetime1">
              <a:rPr lang="en-US" smtClean="0"/>
              <a:t>2/23/2023</a:t>
            </a:fld>
            <a:endParaRPr lang="en-US"/>
          </a:p>
        </p:txBody>
      </p:sp>
      <p:sp>
        <p:nvSpPr>
          <p:cNvPr id="5" name="Footer Placeholder 4">
            <a:extLst>
              <a:ext uri="{FF2B5EF4-FFF2-40B4-BE49-F238E27FC236}">
                <a16:creationId xmlns:a16="http://schemas.microsoft.com/office/drawing/2014/main" id="{9CDB8A07-1EBA-A44A-8D17-59787C6897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F5F6CB-42A2-6649-A8A1-87588E0B0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475E6-530F-8C49-8265-5F4F99FFC0A0}" type="slidenum">
              <a:rPr lang="en-US" smtClean="0"/>
              <a:t>‹#›</a:t>
            </a:fld>
            <a:endParaRPr lang="en-US"/>
          </a:p>
        </p:txBody>
      </p:sp>
    </p:spTree>
    <p:extLst>
      <p:ext uri="{BB962C8B-B14F-4D97-AF65-F5344CB8AC3E}">
        <p14:creationId xmlns:p14="http://schemas.microsoft.com/office/powerpoint/2010/main" val="4036009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4FF04E2-9D8D-494F-8710-BF613268635B}"/>
              </a:ext>
            </a:extLst>
          </p:cNvPr>
          <p:cNvSpPr/>
          <p:nvPr/>
        </p:nvSpPr>
        <p:spPr>
          <a:xfrm>
            <a:off x="0" y="0"/>
            <a:ext cx="12192000" cy="6858000"/>
          </a:xfrm>
          <a:prstGeom prst="rect">
            <a:avLst/>
          </a:prstGeom>
          <a:solidFill>
            <a:srgbClr val="192F5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 name="Title 1">
            <a:extLst>
              <a:ext uri="{FF2B5EF4-FFF2-40B4-BE49-F238E27FC236}">
                <a16:creationId xmlns:a16="http://schemas.microsoft.com/office/drawing/2014/main" id="{56E59DB9-FEF1-A04B-A4DC-7750775030CF}"/>
              </a:ext>
            </a:extLst>
          </p:cNvPr>
          <p:cNvSpPr>
            <a:spLocks noGrp="1"/>
          </p:cNvSpPr>
          <p:nvPr>
            <p:ph type="ctrTitle"/>
          </p:nvPr>
        </p:nvSpPr>
        <p:spPr>
          <a:xfrm>
            <a:off x="539977" y="4725521"/>
            <a:ext cx="9144000" cy="1321928"/>
          </a:xfrm>
        </p:spPr>
        <p:txBody>
          <a:bodyPr anchor="t">
            <a:normAutofit/>
          </a:bodyPr>
          <a:lstStyle/>
          <a:p>
            <a:pPr algn="l">
              <a:lnSpc>
                <a:spcPct val="100000"/>
              </a:lnSpc>
            </a:pPr>
            <a:r>
              <a:rPr lang="en-US" sz="3600" b="1" spc="260" dirty="0">
                <a:solidFill>
                  <a:schemeClr val="bg1"/>
                </a:solidFill>
                <a:latin typeface="Arial" panose="020B0604020202020204" pitchFamily="34" charset="0"/>
                <a:cs typeface="Arial" panose="020B0604020202020204" pitchFamily="34" charset="0"/>
              </a:rPr>
              <a:t>DEVELOPMENT DISTRICT</a:t>
            </a:r>
            <a:br>
              <a:rPr lang="en-US" sz="3600" b="1" spc="260" dirty="0">
                <a:solidFill>
                  <a:schemeClr val="bg1"/>
                </a:solidFill>
                <a:latin typeface="Arial" panose="020B0604020202020204" pitchFamily="34" charset="0"/>
                <a:cs typeface="Arial" panose="020B0604020202020204" pitchFamily="34" charset="0"/>
              </a:rPr>
            </a:br>
            <a:r>
              <a:rPr lang="en-US" sz="3600" b="1" spc="260" dirty="0">
                <a:solidFill>
                  <a:schemeClr val="bg1"/>
                </a:solidFill>
                <a:latin typeface="Arial" panose="020B0604020202020204" pitchFamily="34" charset="0"/>
                <a:cs typeface="Arial" panose="020B0604020202020204" pitchFamily="34" charset="0"/>
              </a:rPr>
              <a:t>ASSOCIATION OF APPALACHIA</a:t>
            </a:r>
          </a:p>
        </p:txBody>
      </p:sp>
      <p:sp>
        <p:nvSpPr>
          <p:cNvPr id="3" name="Subtitle 2">
            <a:extLst>
              <a:ext uri="{FF2B5EF4-FFF2-40B4-BE49-F238E27FC236}">
                <a16:creationId xmlns:a16="http://schemas.microsoft.com/office/drawing/2014/main" id="{5FF9AB4F-DEFB-1F45-9100-D6A4BBCEBD4F}"/>
              </a:ext>
            </a:extLst>
          </p:cNvPr>
          <p:cNvSpPr>
            <a:spLocks noGrp="1"/>
          </p:cNvSpPr>
          <p:nvPr>
            <p:ph type="subTitle" idx="1"/>
          </p:nvPr>
        </p:nvSpPr>
        <p:spPr>
          <a:xfrm>
            <a:off x="541867" y="6355674"/>
            <a:ext cx="9144000" cy="570058"/>
          </a:xfrm>
        </p:spPr>
        <p:txBody>
          <a:bodyPr anchor="t">
            <a:normAutofit/>
          </a:bodyPr>
          <a:lstStyle/>
          <a:p>
            <a:pPr algn="l"/>
            <a:r>
              <a:rPr lang="en-US" sz="1600" b="1" dirty="0">
                <a:solidFill>
                  <a:schemeClr val="bg1"/>
                </a:solidFill>
                <a:latin typeface="Arial" panose="020B0604020202020204" pitchFamily="34" charset="0"/>
                <a:cs typeface="Arial" panose="020B0604020202020204" pitchFamily="34" charset="0"/>
              </a:rPr>
              <a:t>DATE HERE</a:t>
            </a:r>
          </a:p>
        </p:txBody>
      </p:sp>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a:solidFill>
            <a:srgbClr val="AF4194"/>
          </a:solidFill>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FB1054B3-CD4E-6743-9108-412A954B7778}"/>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chemeClr val="bg1"/>
                </a:solidFill>
                <a:latin typeface="Arial" panose="020B0604020202020204" pitchFamily="34" charset="0"/>
                <a:cs typeface="Arial" panose="020B0604020202020204" pitchFamily="34" charset="0"/>
              </a:rPr>
              <a:t>DDAA Presentation Title Here</a:t>
            </a:r>
          </a:p>
        </p:txBody>
      </p:sp>
      <p:sp>
        <p:nvSpPr>
          <p:cNvPr id="5" name="Slide Number Placeholder 4">
            <a:extLst>
              <a:ext uri="{FF2B5EF4-FFF2-40B4-BE49-F238E27FC236}">
                <a16:creationId xmlns:a16="http://schemas.microsoft.com/office/drawing/2014/main" id="{5821DB8A-9369-4545-B7C8-1B97799E97FE}"/>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1</a:t>
            </a:fld>
            <a:endParaRPr lang="en-US" dirty="0">
              <a:solidFill>
                <a:schemeClr val="bg1"/>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BCC42CD9-388E-6D42-9111-0455CC042868}"/>
              </a:ext>
            </a:extLst>
          </p:cNvPr>
          <p:cNvCxnSpPr>
            <a:cxnSpLocks/>
          </p:cNvCxnSpPr>
          <p:nvPr/>
        </p:nvCxnSpPr>
        <p:spPr>
          <a:xfrm>
            <a:off x="0" y="6677770"/>
            <a:ext cx="114249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pic>
        <p:nvPicPr>
          <p:cNvPr id="12" name="Picture 11" descr="Shape&#10;&#10;Description automatically generated">
            <a:extLst>
              <a:ext uri="{FF2B5EF4-FFF2-40B4-BE49-F238E27FC236}">
                <a16:creationId xmlns:a16="http://schemas.microsoft.com/office/drawing/2014/main" id="{7B43D7AE-BCE0-924D-A6B1-261EED9DEA78}"/>
              </a:ext>
            </a:extLst>
          </p:cNvPr>
          <p:cNvPicPr>
            <a:picLocks noChangeAspect="1"/>
          </p:cNvPicPr>
          <p:nvPr/>
        </p:nvPicPr>
        <p:blipFill>
          <a:blip r:embed="rId3"/>
          <a:stretch>
            <a:fillRect/>
          </a:stretch>
        </p:blipFill>
        <p:spPr>
          <a:xfrm>
            <a:off x="10849188" y="4882015"/>
            <a:ext cx="1105342" cy="947436"/>
          </a:xfrm>
          <a:prstGeom prst="rect">
            <a:avLst/>
          </a:prstGeom>
        </p:spPr>
      </p:pic>
    </p:spTree>
    <p:extLst>
      <p:ext uri="{BB962C8B-B14F-4D97-AF65-F5344CB8AC3E}">
        <p14:creationId xmlns:p14="http://schemas.microsoft.com/office/powerpoint/2010/main" val="1168677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10</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NEW YORK</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79098"/>
            <a:ext cx="3843188" cy="2354491"/>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Southern Tier Central Regional Planning &amp; Development Board</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Southern Tier 8 Regional Board</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Southern Tier West Regional Planning &amp; Development Board</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a:off x="6608885" y="555585"/>
            <a:ext cx="744415" cy="110892"/>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a:off x="6981092" y="611031"/>
            <a:ext cx="816708" cy="123143"/>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182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11</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OHIO</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79098"/>
            <a:ext cx="3843188" cy="3370153"/>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Ohio Mid-Eastern Governments Association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a:cs typeface="Arial"/>
              </a:rPr>
              <a:t>Eastgate Regional Council of Governments</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Ohio Valley Regional Development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Buckeye Hills-Hocking Valley Regional Development District</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AA226B7-960A-754C-892F-321399A21913}"/>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flipV="1">
            <a:off x="4161071" y="903577"/>
            <a:ext cx="3192229" cy="1190267"/>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flipV="1">
            <a:off x="6999183" y="734174"/>
            <a:ext cx="798617" cy="304502"/>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242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12</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PENNSYLVANIA</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79098"/>
            <a:ext cx="3843188" cy="5124480"/>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Southwestern Pennsylvania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Northeastern Pennsylvania Alliance</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Northwest Pennsylvania Regional Planning &amp; Development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North Central Pennsylvania Regional Planning and Development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SEDA- Council of Governments</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Northern Tier Regional Planning &amp; Development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Southern Alleghenies Planning &amp; Development Commission</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AA226B7-960A-754C-892F-321399A21913}"/>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flipV="1">
            <a:off x="6673850" y="951839"/>
            <a:ext cx="650456" cy="301050"/>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flipV="1">
            <a:off x="6999078" y="734174"/>
            <a:ext cx="798722" cy="368190"/>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854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13</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NORTH CAROLINA</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79098"/>
            <a:ext cx="3843188" cy="4324261"/>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Western Piedmont Council of Governments</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High Country Council of Governments</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Piedmont Triad Regional Council</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Land of Sky Regional Council</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Southwestern North Carolina Planning and Economic Development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Isothermal Planning &amp; Development Commission</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AA226B7-960A-754C-892F-321399A21913}"/>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flipV="1">
            <a:off x="4085914" y="1211681"/>
            <a:ext cx="3233526" cy="3227799"/>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flipV="1">
            <a:off x="7176189" y="734174"/>
            <a:ext cx="621611" cy="622434"/>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845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14</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SOUTH CAROLINA</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79098"/>
            <a:ext cx="3843188" cy="1769715"/>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South Carolina Appalachian Council of Governments</a:t>
            </a:r>
          </a:p>
          <a:p>
            <a:pPr>
              <a:spcAft>
                <a:spcPts val="600"/>
              </a:spcAft>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Catawba Regional Council of Governments</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AA226B7-960A-754C-892F-321399A21913}"/>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flipV="1">
            <a:off x="5238750" y="1000291"/>
            <a:ext cx="2114550" cy="1273009"/>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flipV="1">
            <a:off x="7271414" y="734176"/>
            <a:ext cx="526386" cy="314623"/>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112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15</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MARYLAND</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79098"/>
            <a:ext cx="3843188" cy="754053"/>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Tri-County Council for Western Maryland</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AA226B7-960A-754C-892F-321399A21913}"/>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flipV="1">
            <a:off x="3829878" y="1214744"/>
            <a:ext cx="3523422" cy="3821082"/>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flipV="1">
            <a:off x="7230688" y="734174"/>
            <a:ext cx="567112" cy="614311"/>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975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C3A146-1B80-1347-9CCA-FF232C9B751A}"/>
              </a:ext>
            </a:extLst>
          </p:cNvPr>
          <p:cNvSpPr>
            <a:spLocks noGrp="1"/>
          </p:cNvSpPr>
          <p:nvPr>
            <p:ph type="sldNum" sz="quarter" idx="12"/>
          </p:nvPr>
        </p:nvSpPr>
        <p:spPr/>
        <p:txBody>
          <a:bodyPr/>
          <a:lstStyle/>
          <a:p>
            <a:fld id="{795475E6-530F-8C49-8265-5F4F99FFC0A0}" type="slidenum">
              <a:rPr lang="en-US" smtClean="0"/>
              <a:t>16</a:t>
            </a:fld>
            <a:endParaRPr lang="en-US"/>
          </a:p>
        </p:txBody>
      </p:sp>
      <p:cxnSp>
        <p:nvCxnSpPr>
          <p:cNvPr id="3" name="Straight Connector 2">
            <a:extLst>
              <a:ext uri="{FF2B5EF4-FFF2-40B4-BE49-F238E27FC236}">
                <a16:creationId xmlns:a16="http://schemas.microsoft.com/office/drawing/2014/main" id="{665E3352-D8FC-A84A-881A-FB60541127B7}"/>
              </a:ext>
            </a:extLst>
          </p:cNvPr>
          <p:cNvCxnSpPr>
            <a:cxnSpLocks/>
          </p:cNvCxnSpPr>
          <p:nvPr/>
        </p:nvCxnSpPr>
        <p:spPr>
          <a:xfrm>
            <a:off x="0" y="734170"/>
            <a:ext cx="114249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F5CEDAF-45FE-074C-8D23-9B4413D2747D}"/>
              </a:ext>
            </a:extLst>
          </p:cNvPr>
          <p:cNvGrpSpPr/>
          <p:nvPr/>
        </p:nvGrpSpPr>
        <p:grpSpPr>
          <a:xfrm>
            <a:off x="11572875" y="-71438"/>
            <a:ext cx="619125" cy="6958013"/>
            <a:chOff x="11572875" y="-71438"/>
            <a:chExt cx="619125" cy="6958013"/>
          </a:xfrm>
        </p:grpSpPr>
        <p:sp>
          <p:nvSpPr>
            <p:cNvPr id="5" name="Rectangle 4">
              <a:extLst>
                <a:ext uri="{FF2B5EF4-FFF2-40B4-BE49-F238E27FC236}">
                  <a16:creationId xmlns:a16="http://schemas.microsoft.com/office/drawing/2014/main" id="{E37B2011-ECC1-3946-A48E-56C57303F1AA}"/>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6" name="Freeform 5">
              <a:extLst>
                <a:ext uri="{FF2B5EF4-FFF2-40B4-BE49-F238E27FC236}">
                  <a16:creationId xmlns:a16="http://schemas.microsoft.com/office/drawing/2014/main" id="{6D0A1D95-79AF-8141-A2FD-2CB7B13F4F00}"/>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7" name="Slide Number Placeholder 4">
            <a:extLst>
              <a:ext uri="{FF2B5EF4-FFF2-40B4-BE49-F238E27FC236}">
                <a16:creationId xmlns:a16="http://schemas.microsoft.com/office/drawing/2014/main" id="{5A23CFC8-6379-484D-BB71-D2478E318FFD}"/>
              </a:ext>
            </a:extLst>
          </p:cNvPr>
          <p:cNvSpPr txBox="1">
            <a:spLocks/>
          </p:cNvSpPr>
          <p:nvPr/>
        </p:nvSpPr>
        <p:spPr>
          <a:xfrm>
            <a:off x="9242453"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5475E6-530F-8C49-8265-5F4F99FFC0A0}" type="slidenum">
              <a:rPr lang="en-US" smtClean="0">
                <a:solidFill>
                  <a:schemeClr val="bg1"/>
                </a:solidFill>
                <a:latin typeface="Arial" panose="020B0604020202020204" pitchFamily="34" charset="0"/>
                <a:cs typeface="Arial" panose="020B0604020202020204" pitchFamily="34" charset="0"/>
              </a:rPr>
              <a:pPr/>
              <a:t>16</a:t>
            </a:fld>
            <a:endParaRPr lang="en-US"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F7CE49D-F560-C346-A1E0-8DD3242766EC}"/>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9" name="Straight Connector 8">
            <a:extLst>
              <a:ext uri="{FF2B5EF4-FFF2-40B4-BE49-F238E27FC236}">
                <a16:creationId xmlns:a16="http://schemas.microsoft.com/office/drawing/2014/main" id="{C891F103-77AD-E642-B09F-BE3DBA05095D}"/>
              </a:ext>
            </a:extLst>
          </p:cNvPr>
          <p:cNvCxnSpPr>
            <a:cxnSpLocks/>
          </p:cNvCxnSpPr>
          <p:nvPr/>
        </p:nvCxnSpPr>
        <p:spPr>
          <a:xfrm>
            <a:off x="0" y="6677770"/>
            <a:ext cx="114249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B95D107C-9563-3045-B02F-A05D8D4FC56D}"/>
              </a:ext>
            </a:extLst>
          </p:cNvPr>
          <p:cNvSpPr txBox="1">
            <a:spLocks/>
          </p:cNvSpPr>
          <p:nvPr/>
        </p:nvSpPr>
        <p:spPr>
          <a:xfrm>
            <a:off x="5280480" y="1114854"/>
            <a:ext cx="6144464" cy="957977"/>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a:solidFill>
                  <a:srgbClr val="246992"/>
                </a:solidFill>
                <a:latin typeface="Arial" panose="020B0604020202020204" pitchFamily="34" charset="0"/>
                <a:cs typeface="Arial" panose="020B0604020202020204" pitchFamily="34" charset="0"/>
              </a:rPr>
              <a:t>SUCCESS EXAMPLE 1</a:t>
            </a:r>
            <a:endParaRPr lang="en-US" sz="2800" b="1" dirty="0">
              <a:solidFill>
                <a:srgbClr val="246992"/>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0005A57-35BC-0F49-9C9E-FD4A53CB0F81}"/>
              </a:ext>
            </a:extLst>
          </p:cNvPr>
          <p:cNvSpPr txBox="1"/>
          <p:nvPr/>
        </p:nvSpPr>
        <p:spPr>
          <a:xfrm>
            <a:off x="5297108" y="1765649"/>
            <a:ext cx="6149827" cy="1754326"/>
          </a:xfrm>
          <a:prstGeom prst="rect">
            <a:avLst/>
          </a:prstGeom>
          <a:noFill/>
        </p:spPr>
        <p:txBody>
          <a:bodyPr wrap="square" lIns="91440" tIns="45720" rIns="91440" bIns="45720" rtlCol="0" anchor="t">
            <a:spAutoFit/>
          </a:bodyPr>
          <a:lstStyle/>
          <a:p>
            <a:r>
              <a:rPr lang="en-US" dirty="0">
                <a:solidFill>
                  <a:srgbClr val="FF0000"/>
                </a:solidFill>
                <a:latin typeface="Arial"/>
                <a:cs typeface="Arial"/>
              </a:rPr>
              <a:t>Provide an overview and example of a successful project administered by the LDD, using ARC funding.</a:t>
            </a:r>
          </a:p>
          <a:p>
            <a:endParaRPr lang="en-US" dirty="0">
              <a:solidFill>
                <a:srgbClr val="FF0000"/>
              </a:solidFill>
              <a:latin typeface="Arial"/>
              <a:cs typeface="Arial"/>
            </a:endParaRPr>
          </a:p>
          <a:p>
            <a:r>
              <a:rPr lang="en-US" dirty="0">
                <a:solidFill>
                  <a:srgbClr val="FF0000"/>
                </a:solidFill>
                <a:latin typeface="Arial"/>
                <a:cs typeface="Arial"/>
              </a:rPr>
              <a:t>Highlight outcomes and ROI.</a:t>
            </a:r>
            <a:endParaRPr lang="en-US"/>
          </a:p>
          <a:p>
            <a:endParaRPr lang="en-US" dirty="0">
              <a:solidFill>
                <a:srgbClr val="FF0000"/>
              </a:solidFill>
              <a:latin typeface="Arial" panose="020B0604020202020204" pitchFamily="34" charset="0"/>
              <a:cs typeface="Arial" panose="020B0604020202020204" pitchFamily="34" charset="0"/>
            </a:endParaRPr>
          </a:p>
          <a:p>
            <a:r>
              <a:rPr lang="en-US" dirty="0">
                <a:solidFill>
                  <a:srgbClr val="FF0000"/>
                </a:solidFill>
                <a:latin typeface="Arial" panose="020B0604020202020204" pitchFamily="34" charset="0"/>
                <a:cs typeface="Arial" panose="020B0604020202020204" pitchFamily="34" charset="0"/>
              </a:rPr>
              <a:t>Update with a high-quality project picture.</a:t>
            </a:r>
          </a:p>
        </p:txBody>
      </p:sp>
      <p:sp>
        <p:nvSpPr>
          <p:cNvPr id="13" name="TextBox 12">
            <a:extLst>
              <a:ext uri="{FF2B5EF4-FFF2-40B4-BE49-F238E27FC236}">
                <a16:creationId xmlns:a16="http://schemas.microsoft.com/office/drawing/2014/main" id="{2B0C681B-3AE0-4883-8FCA-B7416D851657}"/>
              </a:ext>
            </a:extLst>
          </p:cNvPr>
          <p:cNvSpPr txBox="1"/>
          <p:nvPr/>
        </p:nvSpPr>
        <p:spPr>
          <a:xfrm>
            <a:off x="950686" y="1195613"/>
            <a:ext cx="2688771" cy="397031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Insert project photo here</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494273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92F5A"/>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C7510CA8-F264-B648-875B-BB8F4B668D28}"/>
              </a:ext>
            </a:extLst>
          </p:cNvPr>
          <p:cNvCxnSpPr>
            <a:cxnSpLocks/>
          </p:cNvCxnSpPr>
          <p:nvPr/>
        </p:nvCxnSpPr>
        <p:spPr>
          <a:xfrm>
            <a:off x="0" y="734170"/>
            <a:ext cx="114249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17</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0" y="6677770"/>
            <a:ext cx="114249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5280480" y="1114854"/>
            <a:ext cx="6144464" cy="957977"/>
          </a:xfrm>
        </p:spPr>
        <p:txBody>
          <a:bodyPr anchor="t">
            <a:normAutofit/>
          </a:bodyPr>
          <a:lstStyle/>
          <a:p>
            <a:pPr algn="l">
              <a:lnSpc>
                <a:spcPct val="100000"/>
              </a:lnSpc>
            </a:pPr>
            <a:r>
              <a:rPr lang="en-US" sz="2800" b="1" dirty="0">
                <a:solidFill>
                  <a:schemeClr val="bg1"/>
                </a:solidFill>
                <a:latin typeface="Arial" panose="020B0604020202020204" pitchFamily="34" charset="0"/>
                <a:cs typeface="Arial" panose="020B0604020202020204" pitchFamily="34" charset="0"/>
              </a:rPr>
              <a:t>SUCCESS EXAMPLE 2</a:t>
            </a:r>
          </a:p>
        </p:txBody>
      </p:sp>
      <p:sp>
        <p:nvSpPr>
          <p:cNvPr id="31" name="TextBox 30">
            <a:extLst>
              <a:ext uri="{FF2B5EF4-FFF2-40B4-BE49-F238E27FC236}">
                <a16:creationId xmlns:a16="http://schemas.microsoft.com/office/drawing/2014/main" id="{BA0FEA88-3799-4547-843C-6ACDFF4C9F30}"/>
              </a:ext>
            </a:extLst>
          </p:cNvPr>
          <p:cNvSpPr txBox="1"/>
          <p:nvPr/>
        </p:nvSpPr>
        <p:spPr>
          <a:xfrm>
            <a:off x="5297108" y="1765649"/>
            <a:ext cx="6149827" cy="1477328"/>
          </a:xfrm>
          <a:prstGeom prst="rect">
            <a:avLst/>
          </a:prstGeom>
          <a:noFill/>
        </p:spPr>
        <p:txBody>
          <a:bodyPr wrap="square" rtlCol="0" anchor="t">
            <a:spAutoFit/>
          </a:bodyPr>
          <a:lstStyle/>
          <a:p>
            <a:r>
              <a:rPr lang="en-US" dirty="0">
                <a:solidFill>
                  <a:schemeClr val="bg1"/>
                </a:solidFill>
                <a:latin typeface="Arial" panose="020B0604020202020204" pitchFamily="34" charset="0"/>
                <a:cs typeface="Arial" panose="020B0604020202020204" pitchFamily="34" charset="0"/>
              </a:rPr>
              <a:t>Provide an overview and example of a successful project which was based on ARC funding grant and project design. Highlight outcomes and ROI.</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Update with a high-quality project picture.</a:t>
            </a:r>
          </a:p>
        </p:txBody>
      </p:sp>
      <p:sp>
        <p:nvSpPr>
          <p:cNvPr id="4" name="TextBox 3">
            <a:extLst>
              <a:ext uri="{FF2B5EF4-FFF2-40B4-BE49-F238E27FC236}">
                <a16:creationId xmlns:a16="http://schemas.microsoft.com/office/drawing/2014/main" id="{9824EB0F-2C6A-4732-A87E-5A9A890017F3}"/>
              </a:ext>
            </a:extLst>
          </p:cNvPr>
          <p:cNvSpPr txBox="1"/>
          <p:nvPr/>
        </p:nvSpPr>
        <p:spPr>
          <a:xfrm>
            <a:off x="950686" y="1195613"/>
            <a:ext cx="2688771" cy="3970318"/>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Insert project photo here</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648596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0016BF-A3D8-0E45-B963-7AE6DFC9A49E}"/>
              </a:ext>
            </a:extLst>
          </p:cNvPr>
          <p:cNvSpPr/>
          <p:nvPr/>
        </p:nvSpPr>
        <p:spPr>
          <a:xfrm>
            <a:off x="0" y="0"/>
            <a:ext cx="1219200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cxnSp>
        <p:nvCxnSpPr>
          <p:cNvPr id="25" name="Straight Connector 24">
            <a:extLst>
              <a:ext uri="{FF2B5EF4-FFF2-40B4-BE49-F238E27FC236}">
                <a16:creationId xmlns:a16="http://schemas.microsoft.com/office/drawing/2014/main" id="{C7510CA8-F264-B648-875B-BB8F4B668D28}"/>
              </a:ext>
            </a:extLst>
          </p:cNvPr>
          <p:cNvCxnSpPr>
            <a:cxnSpLocks/>
          </p:cNvCxnSpPr>
          <p:nvPr/>
        </p:nvCxnSpPr>
        <p:spPr>
          <a:xfrm>
            <a:off x="0" y="734170"/>
            <a:ext cx="114249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18</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0" y="6677770"/>
            <a:ext cx="114249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82E356EF-0577-F747-9988-7A563279CE0B}"/>
              </a:ext>
            </a:extLst>
          </p:cNvPr>
          <p:cNvSpPr>
            <a:spLocks noGrp="1"/>
          </p:cNvSpPr>
          <p:nvPr>
            <p:ph type="ctrTitle"/>
          </p:nvPr>
        </p:nvSpPr>
        <p:spPr>
          <a:xfrm>
            <a:off x="556080" y="887607"/>
            <a:ext cx="9430602" cy="957977"/>
          </a:xfrm>
        </p:spPr>
        <p:txBody>
          <a:bodyPr anchor="t">
            <a:noAutofit/>
          </a:bodyPr>
          <a:lstStyle/>
          <a:p>
            <a:pPr algn="l"/>
            <a:r>
              <a:rPr lang="en-US" sz="2800" b="1" dirty="0">
                <a:solidFill>
                  <a:srgbClr val="0A2241"/>
                </a:solidFill>
                <a:latin typeface="Arial" panose="020B0604020202020204" pitchFamily="34" charset="0"/>
                <a:cs typeface="Arial" panose="020B0604020202020204" pitchFamily="34" charset="0"/>
              </a:rPr>
              <a:t>APPALACHIAN REGIONAL COMMISSION FUNDING</a:t>
            </a:r>
            <a:br>
              <a:rPr lang="en-US" sz="2800" b="1" dirty="0">
                <a:solidFill>
                  <a:srgbClr val="0A2241"/>
                </a:solidFill>
                <a:latin typeface="Arial" panose="020B0604020202020204" pitchFamily="34" charset="0"/>
                <a:cs typeface="Arial" panose="020B0604020202020204" pitchFamily="34" charset="0"/>
              </a:rPr>
            </a:br>
            <a:r>
              <a:rPr lang="en-US" sz="1800" b="1" i="1" dirty="0">
                <a:solidFill>
                  <a:srgbClr val="0A2241"/>
                </a:solidFill>
                <a:latin typeface="Arial" panose="020B0604020202020204" pitchFamily="34" charset="0"/>
                <a:cs typeface="Arial" panose="020B0604020202020204" pitchFamily="34" charset="0"/>
              </a:rPr>
              <a:t>The Growing Gap in ARC Local Development Dollars and Overall Grant Dollars</a:t>
            </a:r>
            <a:br>
              <a:rPr lang="en-US" sz="2800" b="1" dirty="0">
                <a:solidFill>
                  <a:srgbClr val="0A2241"/>
                </a:solidFill>
                <a:latin typeface="Arial" panose="020B0604020202020204" pitchFamily="34" charset="0"/>
                <a:cs typeface="Arial" panose="020B0604020202020204" pitchFamily="34" charset="0"/>
              </a:rPr>
            </a:br>
            <a:r>
              <a:rPr lang="en-US" sz="800" b="1" dirty="0">
                <a:solidFill>
                  <a:srgbClr val="0A2241"/>
                </a:solidFill>
                <a:latin typeface="Arial" panose="020B0604020202020204" pitchFamily="34" charset="0"/>
                <a:cs typeface="Arial" panose="020B0604020202020204" pitchFamily="34" charset="0"/>
              </a:rPr>
              <a:t> </a:t>
            </a:r>
            <a:br>
              <a:rPr lang="en-US" sz="1400" b="1" i="1" dirty="0">
                <a:solidFill>
                  <a:srgbClr val="0A2241"/>
                </a:solidFill>
                <a:latin typeface="Arial" panose="020B0604020202020204" pitchFamily="34" charset="0"/>
                <a:cs typeface="Arial" panose="020B0604020202020204" pitchFamily="34" charset="0"/>
              </a:rPr>
            </a:br>
            <a:r>
              <a:rPr lang="en-US" sz="1400" i="1" dirty="0">
                <a:solidFill>
                  <a:srgbClr val="0A2241"/>
                </a:solidFill>
                <a:latin typeface="Arial" panose="020B0604020202020204" pitchFamily="34" charset="0"/>
                <a:cs typeface="Arial" panose="020B0604020202020204" pitchFamily="34" charset="0"/>
              </a:rPr>
              <a:t>Budget figures are in Millions </a:t>
            </a:r>
            <a:endParaRPr lang="en-US" sz="1400" i="1" spc="300" dirty="0">
              <a:solidFill>
                <a:srgbClr val="0A2241"/>
              </a:solidFill>
              <a:latin typeface="Arial" panose="020B0604020202020204" pitchFamily="34" charset="0"/>
              <a:cs typeface="Arial" panose="020B0604020202020204" pitchFamily="34" charset="0"/>
            </a:endParaRPr>
          </a:p>
        </p:txBody>
      </p:sp>
      <p:graphicFrame>
        <p:nvGraphicFramePr>
          <p:cNvPr id="15" name="Chart 14">
            <a:extLst>
              <a:ext uri="{FF2B5EF4-FFF2-40B4-BE49-F238E27FC236}">
                <a16:creationId xmlns:a16="http://schemas.microsoft.com/office/drawing/2014/main" id="{470F3846-29C9-1448-87E1-0BF37ABF5E59}"/>
              </a:ext>
            </a:extLst>
          </p:cNvPr>
          <p:cNvGraphicFramePr/>
          <p:nvPr>
            <p:extLst>
              <p:ext uri="{D42A27DB-BD31-4B8C-83A1-F6EECF244321}">
                <p14:modId xmlns:p14="http://schemas.microsoft.com/office/powerpoint/2010/main" val="1440393105"/>
              </p:ext>
            </p:extLst>
          </p:nvPr>
        </p:nvGraphicFramePr>
        <p:xfrm>
          <a:off x="556081" y="1845584"/>
          <a:ext cx="10159142" cy="4370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4559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A32F047-F10B-1342-B19D-1B2712BE595B}"/>
              </a:ext>
            </a:extLst>
          </p:cNvPr>
          <p:cNvSpPr/>
          <p:nvPr/>
        </p:nvSpPr>
        <p:spPr>
          <a:xfrm>
            <a:off x="0" y="0"/>
            <a:ext cx="12192000" cy="6858000"/>
          </a:xfrm>
          <a:prstGeom prst="rect">
            <a:avLst/>
          </a:prstGeom>
          <a:solidFill>
            <a:srgbClr val="192F5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3" name="Subtitle 2">
            <a:extLst>
              <a:ext uri="{FF2B5EF4-FFF2-40B4-BE49-F238E27FC236}">
                <a16:creationId xmlns:a16="http://schemas.microsoft.com/office/drawing/2014/main" id="{5FF9AB4F-DEFB-1F45-9100-D6A4BBCEBD4F}"/>
              </a:ext>
            </a:extLst>
          </p:cNvPr>
          <p:cNvSpPr>
            <a:spLocks noGrp="1"/>
          </p:cNvSpPr>
          <p:nvPr>
            <p:ph type="subTitle" idx="1"/>
          </p:nvPr>
        </p:nvSpPr>
        <p:spPr>
          <a:xfrm>
            <a:off x="541867" y="6355674"/>
            <a:ext cx="9144000" cy="570058"/>
          </a:xfrm>
        </p:spPr>
        <p:txBody>
          <a:bodyPr anchor="t">
            <a:normAutofit/>
          </a:bodyPr>
          <a:lstStyle/>
          <a:p>
            <a:pPr algn="l"/>
            <a:r>
              <a:rPr lang="en-US" sz="1600" b="1" dirty="0">
                <a:solidFill>
                  <a:schemeClr val="bg1"/>
                </a:solidFill>
                <a:latin typeface="Arial" panose="020B0604020202020204" pitchFamily="34" charset="0"/>
                <a:cs typeface="Arial" panose="020B0604020202020204" pitchFamily="34" charset="0"/>
              </a:rPr>
              <a:t>THANK YOU.</a:t>
            </a:r>
          </a:p>
        </p:txBody>
      </p:sp>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a:solidFill>
            <a:srgbClr val="AF4194"/>
          </a:solidFill>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FB1054B3-CD4E-6743-9108-412A954B7778}"/>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chemeClr val="bg1"/>
                </a:solidFill>
                <a:latin typeface="Arial" panose="020B0604020202020204" pitchFamily="34" charset="0"/>
                <a:cs typeface="Arial" panose="020B0604020202020204" pitchFamily="34" charset="0"/>
              </a:rPr>
              <a:t>DDAA Presentation Title Here</a:t>
            </a:r>
          </a:p>
        </p:txBody>
      </p:sp>
      <p:sp>
        <p:nvSpPr>
          <p:cNvPr id="5" name="Slide Number Placeholder 4">
            <a:extLst>
              <a:ext uri="{FF2B5EF4-FFF2-40B4-BE49-F238E27FC236}">
                <a16:creationId xmlns:a16="http://schemas.microsoft.com/office/drawing/2014/main" id="{5821DB8A-9369-4545-B7C8-1B97799E97FE}"/>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19</a:t>
            </a:fld>
            <a:endParaRPr lang="en-US" dirty="0">
              <a:solidFill>
                <a:schemeClr val="bg1"/>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BCC42CD9-388E-6D42-9111-0455CC042868}"/>
              </a:ext>
            </a:extLst>
          </p:cNvPr>
          <p:cNvCxnSpPr>
            <a:cxnSpLocks/>
          </p:cNvCxnSpPr>
          <p:nvPr/>
        </p:nvCxnSpPr>
        <p:spPr>
          <a:xfrm>
            <a:off x="0" y="6677770"/>
            <a:ext cx="114249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7C3EB14-2BDB-9B48-AC8D-F3034E251AC4}"/>
              </a:ext>
            </a:extLst>
          </p:cNvPr>
          <p:cNvSpPr/>
          <p:nvPr/>
        </p:nvSpPr>
        <p:spPr>
          <a:xfrm>
            <a:off x="660397" y="0"/>
            <a:ext cx="7670803" cy="58420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7FF1253-21CD-624E-973F-1039C77C7E0F}"/>
              </a:ext>
            </a:extLst>
          </p:cNvPr>
          <p:cNvCxnSpPr>
            <a:cxnSpLocks/>
          </p:cNvCxnSpPr>
          <p:nvPr/>
        </p:nvCxnSpPr>
        <p:spPr>
          <a:xfrm>
            <a:off x="0" y="734170"/>
            <a:ext cx="114249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6E59DB9-FEF1-A04B-A4DC-7750775030CF}"/>
              </a:ext>
            </a:extLst>
          </p:cNvPr>
          <p:cNvSpPr>
            <a:spLocks noGrp="1"/>
          </p:cNvSpPr>
          <p:nvPr>
            <p:ph type="ctrTitle"/>
          </p:nvPr>
        </p:nvSpPr>
        <p:spPr>
          <a:xfrm>
            <a:off x="867511" y="814590"/>
            <a:ext cx="7354711" cy="852703"/>
          </a:xfrm>
        </p:spPr>
        <p:txBody>
          <a:bodyPr anchor="t">
            <a:normAutofit/>
          </a:bodyPr>
          <a:lstStyle/>
          <a:p>
            <a:pPr>
              <a:lnSpc>
                <a:spcPct val="100000"/>
              </a:lnSpc>
            </a:pPr>
            <a:r>
              <a:rPr lang="en-US" sz="2400" b="1" spc="260" dirty="0">
                <a:solidFill>
                  <a:srgbClr val="246992"/>
                </a:solidFill>
                <a:latin typeface="Arial"/>
                <a:cs typeface="Arial"/>
              </a:rPr>
              <a:t>FY24 Request for Congressional Action</a:t>
            </a:r>
            <a:br>
              <a:rPr lang="en-US" sz="3200" b="1" spc="260" dirty="0">
                <a:latin typeface="Arial" panose="020B0604020202020204" pitchFamily="34" charset="0"/>
                <a:cs typeface="Arial" panose="020B0604020202020204" pitchFamily="34" charset="0"/>
              </a:rPr>
            </a:br>
            <a:r>
              <a:rPr lang="en-US" sz="1800" b="1" spc="260" dirty="0">
                <a:solidFill>
                  <a:srgbClr val="246992"/>
                </a:solidFill>
                <a:latin typeface="Arial"/>
                <a:cs typeface="Arial"/>
              </a:rPr>
              <a:t>Support Local Development District Funding</a:t>
            </a:r>
            <a:endParaRPr lang="en-US" sz="3200" b="1" spc="260" dirty="0">
              <a:solidFill>
                <a:srgbClr val="246992"/>
              </a:solidFill>
              <a:latin typeface="Arial"/>
              <a:cs typeface="Arial"/>
            </a:endParaRPr>
          </a:p>
        </p:txBody>
      </p:sp>
      <p:cxnSp>
        <p:nvCxnSpPr>
          <p:cNvPr id="15" name="Straight Connector 14">
            <a:extLst>
              <a:ext uri="{FF2B5EF4-FFF2-40B4-BE49-F238E27FC236}">
                <a16:creationId xmlns:a16="http://schemas.microsoft.com/office/drawing/2014/main" id="{4047C53D-8B44-4642-8522-1E66D8250B23}"/>
              </a:ext>
            </a:extLst>
          </p:cNvPr>
          <p:cNvCxnSpPr>
            <a:cxnSpLocks/>
          </p:cNvCxnSpPr>
          <p:nvPr/>
        </p:nvCxnSpPr>
        <p:spPr>
          <a:xfrm flipV="1">
            <a:off x="4488401" y="1839636"/>
            <a:ext cx="0" cy="3516097"/>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pic>
        <p:nvPicPr>
          <p:cNvPr id="16" name="Picture 15" descr="Shape&#10;&#10;Description automatically generated">
            <a:extLst>
              <a:ext uri="{FF2B5EF4-FFF2-40B4-BE49-F238E27FC236}">
                <a16:creationId xmlns:a16="http://schemas.microsoft.com/office/drawing/2014/main" id="{840394D7-9622-B64E-A6C9-4C7D23BA52F7}"/>
              </a:ext>
            </a:extLst>
          </p:cNvPr>
          <p:cNvPicPr>
            <a:picLocks noChangeAspect="1"/>
          </p:cNvPicPr>
          <p:nvPr/>
        </p:nvPicPr>
        <p:blipFill>
          <a:blip r:embed="rId3"/>
          <a:stretch>
            <a:fillRect/>
          </a:stretch>
        </p:blipFill>
        <p:spPr>
          <a:xfrm>
            <a:off x="10849188" y="4882015"/>
            <a:ext cx="1105342" cy="947436"/>
          </a:xfrm>
          <a:prstGeom prst="rect">
            <a:avLst/>
          </a:prstGeom>
        </p:spPr>
      </p:pic>
      <p:sp>
        <p:nvSpPr>
          <p:cNvPr id="19" name="TextBox 18">
            <a:extLst>
              <a:ext uri="{FF2B5EF4-FFF2-40B4-BE49-F238E27FC236}">
                <a16:creationId xmlns:a16="http://schemas.microsoft.com/office/drawing/2014/main" id="{523388DB-BC49-894D-A1C6-047AF2DC3AD9}"/>
              </a:ext>
            </a:extLst>
          </p:cNvPr>
          <p:cNvSpPr txBox="1"/>
          <p:nvPr/>
        </p:nvSpPr>
        <p:spPr>
          <a:xfrm>
            <a:off x="866481" y="1732896"/>
            <a:ext cx="3546628" cy="3570208"/>
          </a:xfrm>
          <a:prstGeom prst="rect">
            <a:avLst/>
          </a:prstGeom>
          <a:noFill/>
        </p:spPr>
        <p:txBody>
          <a:bodyPr wrap="square" lIns="91440" tIns="45720" rIns="91440" bIns="45720" rtlCol="0" anchor="t">
            <a:spAutoFit/>
          </a:bodyPr>
          <a:lstStyle/>
          <a:p>
            <a:r>
              <a:rPr lang="en-US" sz="1600" b="1" dirty="0">
                <a:solidFill>
                  <a:srgbClr val="AF4194"/>
                </a:solidFill>
                <a:latin typeface="Arial"/>
                <a:cs typeface="Arial"/>
              </a:rPr>
              <a:t>DDAA REQUEST: </a:t>
            </a:r>
            <a:endParaRPr lang="en-US" sz="1600" dirty="0">
              <a:ea typeface="+mn-lt"/>
              <a:cs typeface="+mn-lt"/>
            </a:endParaRPr>
          </a:p>
          <a:p>
            <a:r>
              <a:rPr lang="en-US" sz="1600" b="1" dirty="0">
                <a:solidFill>
                  <a:srgbClr val="192F5A"/>
                </a:solidFill>
                <a:latin typeface="Arial"/>
                <a:cs typeface="Arial"/>
              </a:rPr>
              <a:t>Congress should provide $18 million in FY24 for LDD admin.</a:t>
            </a:r>
            <a:endParaRPr lang="en-US" sz="1600" dirty="0">
              <a:cs typeface="Calibri"/>
            </a:endParaRPr>
          </a:p>
          <a:p>
            <a:endParaRPr lang="en-US" sz="1400" dirty="0">
              <a:solidFill>
                <a:srgbClr val="192F5A"/>
              </a:solidFill>
              <a:latin typeface="Arial"/>
              <a:cs typeface="Arial"/>
            </a:endParaRPr>
          </a:p>
          <a:p>
            <a:r>
              <a:rPr lang="en-US" sz="1400" dirty="0">
                <a:solidFill>
                  <a:srgbClr val="192F5A"/>
                </a:solidFill>
                <a:latin typeface="Arial"/>
                <a:cs typeface="Arial"/>
              </a:rPr>
              <a:t>Congress provided $8 million for LDDs in FY 2023 – the same amount as in FY 2022. This falls short of demonstrated need.</a:t>
            </a:r>
          </a:p>
          <a:p>
            <a:endParaRPr lang="en-US" sz="1400" dirty="0">
              <a:solidFill>
                <a:srgbClr val="192F5A"/>
              </a:solidFill>
              <a:latin typeface="Arial"/>
              <a:cs typeface="Arial"/>
            </a:endParaRPr>
          </a:p>
          <a:p>
            <a:r>
              <a:rPr lang="en-US" sz="1400" dirty="0">
                <a:solidFill>
                  <a:srgbClr val="192F5A"/>
                </a:solidFill>
                <a:latin typeface="Arial"/>
                <a:cs typeface="Arial"/>
              </a:rPr>
              <a:t>Further LDD admin funding increases are needed to address significant staffing demands and the pressure of administering larger volumes of ARC grants. </a:t>
            </a:r>
            <a:endParaRPr lang="en-US" sz="1400" dirty="0">
              <a:solidFill>
                <a:srgbClr val="192F5A"/>
              </a:solidFill>
              <a:latin typeface="Arial" panose="020B0604020202020204" pitchFamily="34" charset="0"/>
              <a:cs typeface="Arial" panose="020B0604020202020204" pitchFamily="34" charset="0"/>
            </a:endParaRPr>
          </a:p>
          <a:p>
            <a:endParaRPr lang="en-US" sz="1200" dirty="0">
              <a:solidFill>
                <a:srgbClr val="192F5A"/>
              </a:solidFill>
              <a:latin typeface="Arial" panose="020B0604020202020204" pitchFamily="34" charset="0"/>
              <a:cs typeface="Arial" panose="020B0604020202020204" pitchFamily="34" charset="0"/>
            </a:endParaRPr>
          </a:p>
          <a:p>
            <a:endParaRPr lang="en-US" sz="1200" b="1" dirty="0">
              <a:solidFill>
                <a:srgbClr val="AF4194"/>
              </a:solidFill>
              <a:latin typeface="Arial"/>
              <a:cs typeface="Arial"/>
            </a:endParaRPr>
          </a:p>
        </p:txBody>
      </p:sp>
      <p:sp>
        <p:nvSpPr>
          <p:cNvPr id="22" name="TextBox 21">
            <a:extLst>
              <a:ext uri="{FF2B5EF4-FFF2-40B4-BE49-F238E27FC236}">
                <a16:creationId xmlns:a16="http://schemas.microsoft.com/office/drawing/2014/main" id="{40C822B7-5366-0D47-B98A-7139A995702F}"/>
              </a:ext>
            </a:extLst>
          </p:cNvPr>
          <p:cNvSpPr txBox="1"/>
          <p:nvPr/>
        </p:nvSpPr>
        <p:spPr>
          <a:xfrm>
            <a:off x="4713797" y="1839651"/>
            <a:ext cx="3434512" cy="3539430"/>
          </a:xfrm>
          <a:prstGeom prst="rect">
            <a:avLst/>
          </a:prstGeom>
          <a:noFill/>
        </p:spPr>
        <p:txBody>
          <a:bodyPr wrap="square" lIns="91440" tIns="45720" rIns="91440" bIns="45720" rtlCol="0" anchor="t">
            <a:spAutoFit/>
          </a:bodyPr>
          <a:lstStyle/>
          <a:p>
            <a:r>
              <a:rPr lang="en-US" sz="1400" dirty="0">
                <a:solidFill>
                  <a:srgbClr val="192F5A"/>
                </a:solidFill>
                <a:latin typeface="Arial"/>
                <a:cs typeface="Arial"/>
              </a:rPr>
              <a:t>LDDs provide critical technical assistance, project coordination and implementation support, and ARC grant writing and grant administration assistance. </a:t>
            </a:r>
          </a:p>
          <a:p>
            <a:endParaRPr lang="en-US" sz="1400" dirty="0">
              <a:solidFill>
                <a:srgbClr val="192F5A"/>
              </a:solidFill>
              <a:latin typeface="Arial" panose="020B0604020202020204" pitchFamily="34" charset="0"/>
              <a:cs typeface="Arial" panose="020B0604020202020204" pitchFamily="34" charset="0"/>
            </a:endParaRPr>
          </a:p>
          <a:p>
            <a:r>
              <a:rPr lang="en-US" sz="1400" dirty="0">
                <a:solidFill>
                  <a:srgbClr val="192F5A"/>
                </a:solidFill>
                <a:latin typeface="Arial"/>
                <a:cs typeface="Arial"/>
              </a:rPr>
              <a:t>Over the past five years, annual appropriations for ARC have increased while </a:t>
            </a:r>
            <a:r>
              <a:rPr lang="en-US" sz="1400" b="1" dirty="0">
                <a:solidFill>
                  <a:srgbClr val="192F5A"/>
                </a:solidFill>
                <a:latin typeface="Arial"/>
                <a:cs typeface="Arial"/>
              </a:rPr>
              <a:t>LDD funding has remained nearly flat.</a:t>
            </a:r>
          </a:p>
          <a:p>
            <a:endParaRPr lang="en-US" sz="1400" dirty="0">
              <a:solidFill>
                <a:srgbClr val="192F5A"/>
              </a:solidFill>
              <a:latin typeface="Arial" panose="020B0604020202020204" pitchFamily="34" charset="0"/>
              <a:cs typeface="Arial" panose="020B0604020202020204" pitchFamily="34" charset="0"/>
            </a:endParaRPr>
          </a:p>
          <a:p>
            <a:r>
              <a:rPr lang="en-US" sz="1400" dirty="0">
                <a:solidFill>
                  <a:srgbClr val="192F5A"/>
                </a:solidFill>
                <a:latin typeface="Arial"/>
                <a:cs typeface="Arial"/>
              </a:rPr>
              <a:t>Moreover, the Bipartisan Infrastructure Law provided ARC with $1B in grant funds but</a:t>
            </a:r>
            <a:r>
              <a:rPr lang="en-US" sz="1400" b="1" dirty="0">
                <a:solidFill>
                  <a:srgbClr val="192F5A"/>
                </a:solidFill>
                <a:latin typeface="Arial"/>
                <a:cs typeface="Arial"/>
              </a:rPr>
              <a:t> no dedicated LDD administrative support funding for grant administration</a:t>
            </a:r>
            <a:r>
              <a:rPr lang="en-US" sz="1400" dirty="0">
                <a:solidFill>
                  <a:srgbClr val="192F5A"/>
                </a:solidFill>
                <a:latin typeface="Arial"/>
                <a:cs typeface="Arial"/>
              </a:rPr>
              <a:t>.</a:t>
            </a:r>
          </a:p>
        </p:txBody>
      </p:sp>
    </p:spTree>
    <p:extLst>
      <p:ext uri="{BB962C8B-B14F-4D97-AF65-F5344CB8AC3E}">
        <p14:creationId xmlns:p14="http://schemas.microsoft.com/office/powerpoint/2010/main" val="183986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0016BF-A3D8-0E45-B963-7AE6DFC9A49E}"/>
              </a:ext>
            </a:extLst>
          </p:cNvPr>
          <p:cNvSpPr/>
          <p:nvPr/>
        </p:nvSpPr>
        <p:spPr>
          <a:xfrm>
            <a:off x="0" y="0"/>
            <a:ext cx="12192000" cy="6858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cxnSp>
        <p:nvCxnSpPr>
          <p:cNvPr id="25" name="Straight Connector 24">
            <a:extLst>
              <a:ext uri="{FF2B5EF4-FFF2-40B4-BE49-F238E27FC236}">
                <a16:creationId xmlns:a16="http://schemas.microsoft.com/office/drawing/2014/main" id="{C7510CA8-F264-B648-875B-BB8F4B668D28}"/>
              </a:ext>
            </a:extLst>
          </p:cNvPr>
          <p:cNvCxnSpPr>
            <a:cxnSpLocks/>
          </p:cNvCxnSpPr>
          <p:nvPr/>
        </p:nvCxnSpPr>
        <p:spPr>
          <a:xfrm>
            <a:off x="0" y="734170"/>
            <a:ext cx="114249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6E59DB9-FEF1-A04B-A4DC-7750775030CF}"/>
              </a:ext>
            </a:extLst>
          </p:cNvPr>
          <p:cNvSpPr>
            <a:spLocks noGrp="1"/>
          </p:cNvSpPr>
          <p:nvPr>
            <p:ph type="ctrTitle"/>
          </p:nvPr>
        </p:nvSpPr>
        <p:spPr>
          <a:xfrm>
            <a:off x="556080" y="887607"/>
            <a:ext cx="7208042"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WHAT IS THE DEVELOPMENT DISTRICT ASSOCIATION OF APPALACHIA (DDAA)?</a:t>
            </a:r>
            <a:endParaRPr lang="en-US" sz="2800" b="1" spc="300" dirty="0">
              <a:solidFill>
                <a:srgbClr val="246992"/>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2</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0" y="6677770"/>
            <a:ext cx="114249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393CA983-D207-254C-B99F-EE1454CCA60E}"/>
              </a:ext>
            </a:extLst>
          </p:cNvPr>
          <p:cNvSpPr txBox="1">
            <a:spLocks/>
          </p:cNvSpPr>
          <p:nvPr/>
        </p:nvSpPr>
        <p:spPr>
          <a:xfrm>
            <a:off x="556080" y="3334112"/>
            <a:ext cx="6623918" cy="109240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WHAT IS A LOCAL DEVELOPMENT DISTRICT (LDD)? </a:t>
            </a:r>
            <a:endParaRPr lang="en-US" sz="2800" b="1" spc="300" dirty="0">
              <a:solidFill>
                <a:srgbClr val="246992"/>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A819478-A49E-E34A-B0EB-642B1472DBD9}"/>
              </a:ext>
            </a:extLst>
          </p:cNvPr>
          <p:cNvSpPr txBox="1"/>
          <p:nvPr/>
        </p:nvSpPr>
        <p:spPr>
          <a:xfrm>
            <a:off x="572708" y="1845584"/>
            <a:ext cx="7038706" cy="1323439"/>
          </a:xfrm>
          <a:prstGeom prst="rect">
            <a:avLst/>
          </a:prstGeom>
          <a:noFill/>
        </p:spPr>
        <p:txBody>
          <a:bodyPr wrap="square" lIns="91440" tIns="45720" rIns="91440" bIns="45720" rtlCol="0" anchor="t">
            <a:spAutoFit/>
          </a:bodyPr>
          <a:lstStyle/>
          <a:p>
            <a:r>
              <a:rPr lang="en-US" sz="1600" dirty="0">
                <a:solidFill>
                  <a:srgbClr val="192F5A"/>
                </a:solidFill>
                <a:latin typeface="Arial"/>
                <a:cs typeface="Arial"/>
              </a:rPr>
              <a:t>DDAA proudly represents the 74 Local Development Districts (LDDs) which stretch from northern Mississippi to southern New York and help support the Appalachian Regional Commission (ARC) in executing successful and sustainable initiatives. DDAA seeks to provide education, awareness and technical expertise to and for LDDs.</a:t>
            </a:r>
          </a:p>
        </p:txBody>
      </p:sp>
      <p:sp>
        <p:nvSpPr>
          <p:cNvPr id="24" name="TextBox 23">
            <a:extLst>
              <a:ext uri="{FF2B5EF4-FFF2-40B4-BE49-F238E27FC236}">
                <a16:creationId xmlns:a16="http://schemas.microsoft.com/office/drawing/2014/main" id="{7B74F08E-F9CB-1243-8669-CFC0D287322B}"/>
              </a:ext>
            </a:extLst>
          </p:cNvPr>
          <p:cNvSpPr txBox="1"/>
          <p:nvPr/>
        </p:nvSpPr>
        <p:spPr>
          <a:xfrm>
            <a:off x="548267" y="4288433"/>
            <a:ext cx="7063147" cy="2331407"/>
          </a:xfrm>
          <a:prstGeom prst="rect">
            <a:avLst/>
          </a:prstGeom>
          <a:noFill/>
        </p:spPr>
        <p:txBody>
          <a:bodyPr wrap="square" lIns="91440" tIns="45720" rIns="91440" bIns="45720" rtlCol="0" anchor="t">
            <a:spAutoFit/>
          </a:bodyPr>
          <a:lstStyle/>
          <a:p>
            <a:pPr>
              <a:spcAft>
                <a:spcPts val="300"/>
              </a:spcAft>
            </a:pPr>
            <a:r>
              <a:rPr lang="en-US" sz="1600" b="1" dirty="0">
                <a:solidFill>
                  <a:srgbClr val="192F5A"/>
                </a:solidFill>
                <a:latin typeface="Arial" panose="020B0604020202020204" pitchFamily="34" charset="0"/>
                <a:cs typeface="Arial" panose="020B0604020202020204" pitchFamily="34" charset="0"/>
              </a:rPr>
              <a:t>Throughout the ARC region, LDDs help:</a:t>
            </a:r>
          </a:p>
          <a:p>
            <a:pPr marL="285750" indent="-285750">
              <a:spcAft>
                <a:spcPts val="300"/>
              </a:spcAft>
              <a:buFont typeface="Arial" panose="020B0604020202020204" pitchFamily="34" charset="0"/>
              <a:buChar char="•"/>
            </a:pPr>
            <a:r>
              <a:rPr lang="en-US" sz="1400" dirty="0">
                <a:solidFill>
                  <a:srgbClr val="192F5A"/>
                </a:solidFill>
                <a:latin typeface="Arial"/>
                <a:cs typeface="Arial"/>
              </a:rPr>
              <a:t>Conduct locally driven strategic community planning work</a:t>
            </a:r>
          </a:p>
          <a:p>
            <a:pPr marL="285750" indent="-285750">
              <a:spcAft>
                <a:spcPts val="300"/>
              </a:spcAft>
              <a:buFont typeface="Arial" panose="020B0604020202020204" pitchFamily="34" charset="0"/>
              <a:buChar char="•"/>
            </a:pPr>
            <a:r>
              <a:rPr lang="en-US" sz="1400" dirty="0">
                <a:solidFill>
                  <a:srgbClr val="192F5A"/>
                </a:solidFill>
                <a:latin typeface="Arial"/>
                <a:cs typeface="Arial"/>
              </a:rPr>
              <a:t>Support project development and implementation</a:t>
            </a:r>
          </a:p>
          <a:p>
            <a:pPr marL="285750" indent="-285750">
              <a:spcAft>
                <a:spcPts val="300"/>
              </a:spcAft>
              <a:buFont typeface="Arial" panose="020B0604020202020204" pitchFamily="34" charset="0"/>
              <a:buChar char="•"/>
            </a:pPr>
            <a:r>
              <a:rPr lang="en-US" sz="1400" dirty="0">
                <a:solidFill>
                  <a:srgbClr val="192F5A"/>
                </a:solidFill>
                <a:latin typeface="Arial"/>
                <a:cs typeface="Arial"/>
              </a:rPr>
              <a:t>Provide grant writing assistance to other community stakeholders</a:t>
            </a:r>
          </a:p>
          <a:p>
            <a:pPr marL="285750" indent="-285750">
              <a:spcAft>
                <a:spcPts val="300"/>
              </a:spcAft>
              <a:buFont typeface="Arial" panose="020B0604020202020204" pitchFamily="34" charset="0"/>
              <a:buChar char="•"/>
            </a:pPr>
            <a:r>
              <a:rPr lang="en-US" sz="1400" dirty="0">
                <a:solidFill>
                  <a:srgbClr val="192F5A"/>
                </a:solidFill>
                <a:latin typeface="Arial"/>
                <a:cs typeface="Arial"/>
              </a:rPr>
              <a:t>Facilitate workforce development and job creation</a:t>
            </a:r>
          </a:p>
          <a:p>
            <a:pPr marL="285750" indent="-285750">
              <a:spcAft>
                <a:spcPts val="300"/>
              </a:spcAft>
              <a:buFont typeface="Arial" panose="020B0604020202020204" pitchFamily="34" charset="0"/>
              <a:buChar char="•"/>
            </a:pPr>
            <a:r>
              <a:rPr lang="en-US" sz="1400" dirty="0">
                <a:solidFill>
                  <a:srgbClr val="192F5A"/>
                </a:solidFill>
                <a:latin typeface="Arial"/>
                <a:cs typeface="Arial"/>
              </a:rPr>
              <a:t>Provide technical assistance to help communities access and responsibly administer public and private sector funding</a:t>
            </a:r>
          </a:p>
          <a:p>
            <a:pPr marL="285750" indent="-285750">
              <a:spcAft>
                <a:spcPts val="300"/>
              </a:spcAft>
              <a:buFont typeface="Arial" panose="020B0604020202020204" pitchFamily="34" charset="0"/>
              <a:buChar char="•"/>
            </a:pPr>
            <a:r>
              <a:rPr lang="en-US" sz="1400" dirty="0">
                <a:solidFill>
                  <a:srgbClr val="192F5A"/>
                </a:solidFill>
                <a:latin typeface="Arial"/>
                <a:cs typeface="Arial"/>
              </a:rPr>
              <a:t>Improve infrastructure and broadband accessibility</a:t>
            </a:r>
          </a:p>
          <a:p>
            <a:pPr marL="285750" indent="-285750">
              <a:spcAft>
                <a:spcPts val="300"/>
              </a:spcAft>
              <a:buFont typeface="Arial" panose="020B0604020202020204" pitchFamily="34" charset="0"/>
              <a:buChar char="•"/>
            </a:pPr>
            <a:r>
              <a:rPr lang="en-US" sz="1400" dirty="0">
                <a:solidFill>
                  <a:srgbClr val="192F5A"/>
                </a:solidFill>
                <a:latin typeface="Arial"/>
                <a:cs typeface="Arial"/>
              </a:rPr>
              <a:t>Support economic resiliency and disaster resiliency</a:t>
            </a:r>
          </a:p>
        </p:txBody>
      </p:sp>
      <p:pic>
        <p:nvPicPr>
          <p:cNvPr id="4" name="Picture 4">
            <a:extLst>
              <a:ext uri="{FF2B5EF4-FFF2-40B4-BE49-F238E27FC236}">
                <a16:creationId xmlns:a16="http://schemas.microsoft.com/office/drawing/2014/main" id="{F550C9CE-79ED-4F77-9E6A-FFC91402585B}"/>
              </a:ext>
            </a:extLst>
          </p:cNvPr>
          <p:cNvPicPr>
            <a:picLocks noChangeAspect="1"/>
          </p:cNvPicPr>
          <p:nvPr/>
        </p:nvPicPr>
        <p:blipFill>
          <a:blip r:embed="rId3"/>
          <a:stretch>
            <a:fillRect/>
          </a:stretch>
        </p:blipFill>
        <p:spPr>
          <a:xfrm>
            <a:off x="7990779" y="1162957"/>
            <a:ext cx="3295227" cy="4949371"/>
          </a:xfrm>
          <a:prstGeom prst="rect">
            <a:avLst/>
          </a:prstGeom>
        </p:spPr>
      </p:pic>
    </p:spTree>
    <p:extLst>
      <p:ext uri="{BB962C8B-B14F-4D97-AF65-F5344CB8AC3E}">
        <p14:creationId xmlns:p14="http://schemas.microsoft.com/office/powerpoint/2010/main" val="2571087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sp>
        <p:nvSpPr>
          <p:cNvPr id="28" name="Rectangle 27">
            <a:extLst>
              <a:ext uri="{FF2B5EF4-FFF2-40B4-BE49-F238E27FC236}">
                <a16:creationId xmlns:a16="http://schemas.microsoft.com/office/drawing/2014/main" id="{2515E1B5-11E7-BC43-AD9C-1F17B11E262D}"/>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C7510CA8-F264-B648-875B-BB8F4B668D28}"/>
              </a:ext>
            </a:extLst>
          </p:cNvPr>
          <p:cNvCxnSpPr>
            <a:cxnSpLocks/>
          </p:cNvCxnSpPr>
          <p:nvPr/>
        </p:nvCxnSpPr>
        <p:spPr>
          <a:xfrm>
            <a:off x="7797800" y="734170"/>
            <a:ext cx="3627144" cy="0"/>
          </a:xfrm>
          <a:prstGeom prst="line">
            <a:avLst/>
          </a:prstGeom>
          <a:ln w="22225">
            <a:solidFill>
              <a:srgbClr val="AF419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3</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WEST VIRGINIA</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6" y="879098"/>
            <a:ext cx="4094735" cy="5047536"/>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Roanoke Valley-Alleghany Regional Commission</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 9- Eastern Panhandle Regional Planning and Development Council</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 5- Mid-Ohio Valley Regional Council</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 2- Planning and Development Council</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 3- B-C-K-P Regional Intergovernmental Council</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 1- Planning and Development Council</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 4- Planning and Development Council</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 11- Brooke-Hancock Regional Planning and Development Council</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 10- Bel-O-Mar Regional Council and Interstate Planning Commission</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 7- Planning and Development Council</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 6- Planning and Development Council</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 8- Planning and Development Council</a:t>
            </a:r>
          </a:p>
        </p:txBody>
      </p:sp>
      <p:cxnSp>
        <p:nvCxnSpPr>
          <p:cNvPr id="26" name="Straight Connector 25">
            <a:extLst>
              <a:ext uri="{FF2B5EF4-FFF2-40B4-BE49-F238E27FC236}">
                <a16:creationId xmlns:a16="http://schemas.microsoft.com/office/drawing/2014/main" id="{6F92AAC4-9095-8442-B915-BC9C088BFC03}"/>
              </a:ext>
            </a:extLst>
          </p:cNvPr>
          <p:cNvCxnSpPr>
            <a:cxnSpLocks/>
          </p:cNvCxnSpPr>
          <p:nvPr/>
        </p:nvCxnSpPr>
        <p:spPr>
          <a:xfrm flipV="1">
            <a:off x="4706471" y="1020337"/>
            <a:ext cx="2602440" cy="1480817"/>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3F5EEB-C624-6045-BBA5-D281B98B04AA}"/>
              </a:ext>
            </a:extLst>
          </p:cNvPr>
          <p:cNvCxnSpPr>
            <a:cxnSpLocks/>
          </p:cNvCxnSpPr>
          <p:nvPr/>
        </p:nvCxnSpPr>
        <p:spPr>
          <a:xfrm flipV="1">
            <a:off x="7276486" y="734170"/>
            <a:ext cx="521314" cy="306817"/>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066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4</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GEORGIA</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79098"/>
            <a:ext cx="3843188" cy="3093154"/>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Northeast Georgia Regional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Atlanta Regional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Georgia Mountains Regional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Three Rivers Regional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Northwest Georgia Regional Commission</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AA226B7-960A-754C-892F-321399A21913}"/>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flipV="1">
            <a:off x="3213100" y="1220485"/>
            <a:ext cx="4089037" cy="4011916"/>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flipV="1">
            <a:off x="7302138" y="734170"/>
            <a:ext cx="495662" cy="486316"/>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43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5</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ALABAMA</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12157"/>
            <a:ext cx="3843188" cy="4308872"/>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Regional Planning Commission of Greater Birmingham</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West Alabama Regional Commission</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Central Alabama Regional Planning &amp; Development Commission</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Northwest Alabama Council of Local Governments</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East Alabama Regional Planning &amp; Development Commission</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Top of Alabama Regional Council of Governments</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North Central Alabama Regional Council of Governments</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South Central Alabama Development Commission</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AA226B7-960A-754C-892F-321399A21913}"/>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flipV="1">
            <a:off x="1842052" y="1090246"/>
            <a:ext cx="5511248" cy="4396156"/>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flipV="1">
            <a:off x="7353300" y="734172"/>
            <a:ext cx="444500" cy="356074"/>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80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6</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KENTUCKY</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79098"/>
            <a:ext cx="3843188" cy="3524042"/>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Buffalo Trace Area Development District</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Big Sandy Area Development District</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Bluegrass Area Development District</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Lake Cumberland Area Development District</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Barren River Area Development District</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Gateway Area Development District</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Kentucky River Area Development District</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FIVCO Area Development District</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Cumberland Valley Area Development District</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AA226B7-960A-754C-892F-321399A21913}"/>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flipV="1">
            <a:off x="3299791" y="1098177"/>
            <a:ext cx="3930950" cy="2466659"/>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flipV="1">
            <a:off x="7230741" y="734172"/>
            <a:ext cx="567059" cy="364005"/>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884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7</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MISSISSIPPI</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79098"/>
            <a:ext cx="3843188" cy="4970591"/>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North Delta Planning and Development District</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East Central Planning &amp; Development District</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Golden Triangle Planning &amp; Development District</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Northeast Mississippi Planning and Development District</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North Central Planning and Development District</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Three Rivers Planning and Development District</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AA226B7-960A-754C-892F-321399A21913}"/>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flipV="1">
            <a:off x="901148" y="1098178"/>
            <a:ext cx="6329593" cy="4401474"/>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flipV="1">
            <a:off x="7230741" y="734172"/>
            <a:ext cx="567059" cy="364005"/>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921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8</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TENNESSEE</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79098"/>
            <a:ext cx="3843188" cy="3524042"/>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Southeast Tennessee Development District</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First Tennessee Development District</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South Central Tennessee Development District</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Upper Cumberland Development District</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East Tennessee Development District</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AA226B7-960A-754C-892F-321399A21913}"/>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flipV="1">
            <a:off x="2812648" y="1059366"/>
            <a:ext cx="4540652" cy="3350588"/>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flipV="1">
            <a:off x="7292021" y="734173"/>
            <a:ext cx="505779" cy="367969"/>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506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9</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VIRGINIA</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79098"/>
            <a:ext cx="3843188" cy="5555367"/>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Mount Rogers Planning District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Central Shenandoah Planning District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West Piedmont Planning District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LENOWISCO Planning District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Cumberland Plateau Planning District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New River Valley Regional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Roanoke Valley-Alleghany Regional Commission</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AA226B7-960A-754C-892F-321399A21913}"/>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flipV="1">
            <a:off x="4582854" y="1211681"/>
            <a:ext cx="2719863" cy="2631449"/>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flipV="1">
            <a:off x="7145654" y="734174"/>
            <a:ext cx="652146" cy="622434"/>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29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TotalTime>
  <Words>946</Words>
  <Application>Microsoft Office PowerPoint</Application>
  <PresentationFormat>Widescreen</PresentationFormat>
  <Paragraphs>239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DEVELOPMENT DISTRICT ASSOCIATION OF APPALACHIA</vt:lpstr>
      <vt:lpstr>WHAT IS THE DEVELOPMENT DISTRICT ASSOCIATION OF APPALACHIA (DDAA)?</vt:lpstr>
      <vt:lpstr>WEST VIRGINIA</vt:lpstr>
      <vt:lpstr>GEORGIA</vt:lpstr>
      <vt:lpstr>ALABAMA</vt:lpstr>
      <vt:lpstr>KENTUCKY</vt:lpstr>
      <vt:lpstr>MISSISSIPPI</vt:lpstr>
      <vt:lpstr>TENNESSEE</vt:lpstr>
      <vt:lpstr>VIRGINIA</vt:lpstr>
      <vt:lpstr>NEW YORK</vt:lpstr>
      <vt:lpstr>OHIO</vt:lpstr>
      <vt:lpstr>PENNSYLVANIA</vt:lpstr>
      <vt:lpstr>NORTH CAROLINA</vt:lpstr>
      <vt:lpstr>SOUTH CAROLINA</vt:lpstr>
      <vt:lpstr>MARYLAND</vt:lpstr>
      <vt:lpstr>PowerPoint Presentation</vt:lpstr>
      <vt:lpstr>SUCCESS EXAMPLE 2</vt:lpstr>
      <vt:lpstr>APPALACHIAN REGIONAL COMMISSION FUNDING The Growing Gap in ARC Local Development Dollars and Overall Grant Dollars   Budget figures are in Millions </vt:lpstr>
      <vt:lpstr>FY24 Request for Congressional Action Support Local Development District Funding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District Association of Appalachia</dc:title>
  <dc:creator>Emmi Braselton</dc:creator>
  <cp:lastModifiedBy>Scott Brown</cp:lastModifiedBy>
  <cp:revision>185</cp:revision>
  <dcterms:created xsi:type="dcterms:W3CDTF">2021-11-03T15:56:02Z</dcterms:created>
  <dcterms:modified xsi:type="dcterms:W3CDTF">2023-02-23T13:42:49Z</dcterms:modified>
</cp:coreProperties>
</file>