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59" r:id="rId3"/>
    <p:sldId id="266" r:id="rId4"/>
    <p:sldId id="264" r:id="rId5"/>
    <p:sldId id="260" r:id="rId6"/>
    <p:sldId id="265" r:id="rId7"/>
    <p:sldId id="262"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22E"/>
    <a:srgbClr val="0A2241"/>
    <a:srgbClr val="2B83B7"/>
    <a:srgbClr val="246992"/>
    <a:srgbClr val="ECFFFE"/>
    <a:srgbClr val="192F5A"/>
    <a:srgbClr val="AF4194"/>
    <a:srgbClr val="8CA573"/>
    <a:srgbClr val="AC4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D0C92-6694-4C28-AE3F-87F0F80703C2}" v="29" dt="2023-02-23T15:36:17.646"/>
    <p1510:client id="{5B405C79-D0D8-42B6-8FBF-BE7F0CD147D4}" v="2" dt="2023-02-15T19:08:59.070"/>
    <p1510:client id="{77943E74-36B2-DC21-39C4-15C6CBE74FC8}" v="14" dt="2023-02-23T13:43:38.168"/>
    <p1510:client id="{7B7095AE-BBEA-CBEB-FB24-BFB662B0FA57}" v="28" dt="2023-02-23T15:33:19.180"/>
    <p1510:client id="{D0BE7AAB-0E27-ED31-608A-80A6A7FD7D2B}" v="42" dt="2023-02-23T15:46:49.897"/>
    <p1510:client id="{F05538E1-645E-1669-3513-96DFE6F9342E}" v="4" dt="2023-02-16T13:33:01.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Brown" userId="14f792ea-a172-4778-8402-8187f686ca57" providerId="ADAL" clId="{5B405C79-D0D8-42B6-8FBF-BE7F0CD147D4}"/>
    <pc:docChg chg="modSld">
      <pc:chgData name="Scott Brown" userId="14f792ea-a172-4778-8402-8187f686ca57" providerId="ADAL" clId="{5B405C79-D0D8-42B6-8FBF-BE7F0CD147D4}" dt="2023-02-15T19:10:00.388" v="6" actId="20577"/>
      <pc:docMkLst>
        <pc:docMk/>
      </pc:docMkLst>
      <pc:sldChg chg="modSp mod">
        <pc:chgData name="Scott Brown" userId="14f792ea-a172-4778-8402-8187f686ca57" providerId="ADAL" clId="{5B405C79-D0D8-42B6-8FBF-BE7F0CD147D4}" dt="2023-02-15T19:10:00.388" v="6" actId="20577"/>
        <pc:sldMkLst>
          <pc:docMk/>
          <pc:sldMk cId="1839864602" sldId="262"/>
        </pc:sldMkLst>
        <pc:spChg chg="mod">
          <ac:chgData name="Scott Brown" userId="14f792ea-a172-4778-8402-8187f686ca57" providerId="ADAL" clId="{5B405C79-D0D8-42B6-8FBF-BE7F0CD147D4}" dt="2023-02-15T19:10:00.388" v="6" actId="20577"/>
          <ac:spMkLst>
            <pc:docMk/>
            <pc:sldMk cId="1839864602" sldId="262"/>
            <ac:spMk id="32" creationId="{66AD860C-F50B-4E41-A115-F4CB8A23A6C9}"/>
          </ac:spMkLst>
        </pc:spChg>
      </pc:sldChg>
      <pc:sldChg chg="mod">
        <pc:chgData name="Scott Brown" userId="14f792ea-a172-4778-8402-8187f686ca57" providerId="ADAL" clId="{5B405C79-D0D8-42B6-8FBF-BE7F0CD147D4}" dt="2023-02-15T19:09:19.683" v="2" actId="27918"/>
        <pc:sldMkLst>
          <pc:docMk/>
          <pc:sldMk cId="1831546106" sldId="265"/>
        </pc:sldMkLst>
      </pc:sldChg>
    </pc:docChg>
  </pc:docChgLst>
  <pc:docChgLst>
    <pc:chgData name="Scott Brown" userId="S::sbrown@nado.org::14f792ea-a172-4778-8402-8187f686ca57" providerId="AD" clId="Web-{067D0C92-6694-4C28-AE3F-87F0F80703C2}"/>
    <pc:docChg chg="modSld">
      <pc:chgData name="Scott Brown" userId="S::sbrown@nado.org::14f792ea-a172-4778-8402-8187f686ca57" providerId="AD" clId="Web-{067D0C92-6694-4C28-AE3F-87F0F80703C2}" dt="2023-02-23T15:36:17.646" v="27"/>
      <pc:docMkLst>
        <pc:docMk/>
      </pc:docMkLst>
      <pc:sldChg chg="addSp delSp modSp">
        <pc:chgData name="Scott Brown" userId="S::sbrown@nado.org::14f792ea-a172-4778-8402-8187f686ca57" providerId="AD" clId="Web-{067D0C92-6694-4C28-AE3F-87F0F80703C2}" dt="2023-02-23T15:34:42.955" v="4" actId="1076"/>
        <pc:sldMkLst>
          <pc:docMk/>
          <pc:sldMk cId="1168677073" sldId="257"/>
        </pc:sldMkLst>
        <pc:picChg chg="add mod">
          <ac:chgData name="Scott Brown" userId="S::sbrown@nado.org::14f792ea-a172-4778-8402-8187f686ca57" providerId="AD" clId="Web-{067D0C92-6694-4C28-AE3F-87F0F80703C2}" dt="2023-02-23T15:34:42.955" v="4" actId="1076"/>
          <ac:picMkLst>
            <pc:docMk/>
            <pc:sldMk cId="1168677073" sldId="257"/>
            <ac:picMk id="2" creationId="{CDEFC65F-2595-FA69-C2AB-B95C5AE974F6}"/>
          </ac:picMkLst>
        </pc:picChg>
        <pc:picChg chg="del">
          <ac:chgData name="Scott Brown" userId="S::sbrown@nado.org::14f792ea-a172-4778-8402-8187f686ca57" providerId="AD" clId="Web-{067D0C92-6694-4C28-AE3F-87F0F80703C2}" dt="2023-02-23T15:34:37.626" v="1"/>
          <ac:picMkLst>
            <pc:docMk/>
            <pc:sldMk cId="1168677073" sldId="257"/>
            <ac:picMk id="7" creationId="{961AC7AB-28ED-0D42-A54B-2ABFD636E519}"/>
          </ac:picMkLst>
        </pc:picChg>
      </pc:sldChg>
      <pc:sldChg chg="addSp delSp modSp">
        <pc:chgData name="Scott Brown" userId="S::sbrown@nado.org::14f792ea-a172-4778-8402-8187f686ca57" providerId="AD" clId="Web-{067D0C92-6694-4C28-AE3F-87F0F80703C2}" dt="2023-02-23T15:35:18.972" v="11" actId="1076"/>
        <pc:sldMkLst>
          <pc:docMk/>
          <pc:sldMk cId="2571087763" sldId="259"/>
        </pc:sldMkLst>
        <pc:picChg chg="add mod">
          <ac:chgData name="Scott Brown" userId="S::sbrown@nado.org::14f792ea-a172-4778-8402-8187f686ca57" providerId="AD" clId="Web-{067D0C92-6694-4C28-AE3F-87F0F80703C2}" dt="2023-02-23T15:35:18.972" v="11" actId="1076"/>
          <ac:picMkLst>
            <pc:docMk/>
            <pc:sldMk cId="2571087763" sldId="259"/>
            <ac:picMk id="6" creationId="{AE240068-1C3F-0A3E-0D1E-D057A40F5930}"/>
          </ac:picMkLst>
        </pc:picChg>
        <pc:picChg chg="del">
          <ac:chgData name="Scott Brown" userId="S::sbrown@nado.org::14f792ea-a172-4778-8402-8187f686ca57" providerId="AD" clId="Web-{067D0C92-6694-4C28-AE3F-87F0F80703C2}" dt="2023-02-23T15:35:11.831" v="9"/>
          <ac:picMkLst>
            <pc:docMk/>
            <pc:sldMk cId="2571087763" sldId="259"/>
            <ac:picMk id="33" creationId="{3CB82CB3-915E-0C45-863F-4F925E6ADBC2}"/>
          </ac:picMkLst>
        </pc:picChg>
      </pc:sldChg>
      <pc:sldChg chg="addSp delSp">
        <pc:chgData name="Scott Brown" userId="S::sbrown@nado.org::14f792ea-a172-4778-8402-8187f686ca57" providerId="AD" clId="Web-{067D0C92-6694-4C28-AE3F-87F0F80703C2}" dt="2023-02-23T15:35:55.067" v="21"/>
        <pc:sldMkLst>
          <pc:docMk/>
          <pc:sldMk cId="3648596153" sldId="260"/>
        </pc:sldMkLst>
        <pc:picChg chg="add">
          <ac:chgData name="Scott Brown" userId="S::sbrown@nado.org::14f792ea-a172-4778-8402-8187f686ca57" providerId="AD" clId="Web-{067D0C92-6694-4C28-AE3F-87F0F80703C2}" dt="2023-02-23T15:35:55.067" v="21"/>
          <ac:picMkLst>
            <pc:docMk/>
            <pc:sldMk cId="3648596153" sldId="260"/>
            <ac:picMk id="4" creationId="{703B9A9D-8C4D-732A-4C5A-4D9C1858F6D8}"/>
          </ac:picMkLst>
        </pc:picChg>
        <pc:picChg chg="del">
          <ac:chgData name="Scott Brown" userId="S::sbrown@nado.org::14f792ea-a172-4778-8402-8187f686ca57" providerId="AD" clId="Web-{067D0C92-6694-4C28-AE3F-87F0F80703C2}" dt="2023-02-23T15:35:54.035" v="20"/>
          <ac:picMkLst>
            <pc:docMk/>
            <pc:sldMk cId="3648596153" sldId="260"/>
            <ac:picMk id="18" creationId="{9F715208-03A9-BD4E-839D-32A7ABC3EC92}"/>
          </ac:picMkLst>
        </pc:picChg>
      </pc:sldChg>
      <pc:sldChg chg="addSp delSp">
        <pc:chgData name="Scott Brown" userId="S::sbrown@nado.org::14f792ea-a172-4778-8402-8187f686ca57" providerId="AD" clId="Web-{067D0C92-6694-4C28-AE3F-87F0F80703C2}" dt="2023-02-23T15:36:11.849" v="25"/>
        <pc:sldMkLst>
          <pc:docMk/>
          <pc:sldMk cId="1839864602" sldId="262"/>
        </pc:sldMkLst>
        <pc:picChg chg="add">
          <ac:chgData name="Scott Brown" userId="S::sbrown@nado.org::14f792ea-a172-4778-8402-8187f686ca57" providerId="AD" clId="Web-{067D0C92-6694-4C28-AE3F-87F0F80703C2}" dt="2023-02-23T15:36:11.849" v="25"/>
          <ac:picMkLst>
            <pc:docMk/>
            <pc:sldMk cId="1839864602" sldId="262"/>
            <ac:picMk id="5" creationId="{052D0EED-835F-F71A-38C8-156B2053F543}"/>
          </ac:picMkLst>
        </pc:picChg>
        <pc:picChg chg="del">
          <ac:chgData name="Scott Brown" userId="S::sbrown@nado.org::14f792ea-a172-4778-8402-8187f686ca57" providerId="AD" clId="Web-{067D0C92-6694-4C28-AE3F-87F0F80703C2}" dt="2023-02-23T15:36:11.802" v="24"/>
          <ac:picMkLst>
            <pc:docMk/>
            <pc:sldMk cId="1839864602" sldId="262"/>
            <ac:picMk id="31" creationId="{2BE1314C-3E42-B442-A7F8-C1426D0D797F}"/>
          </ac:picMkLst>
        </pc:picChg>
      </pc:sldChg>
      <pc:sldChg chg="addSp delSp">
        <pc:chgData name="Scott Brown" userId="S::sbrown@nado.org::14f792ea-a172-4778-8402-8187f686ca57" providerId="AD" clId="Web-{067D0C92-6694-4C28-AE3F-87F0F80703C2}" dt="2023-02-23T15:35:50.035" v="19"/>
        <pc:sldMkLst>
          <pc:docMk/>
          <pc:sldMk cId="494273136" sldId="264"/>
        </pc:sldMkLst>
        <pc:picChg chg="add">
          <ac:chgData name="Scott Brown" userId="S::sbrown@nado.org::14f792ea-a172-4778-8402-8187f686ca57" providerId="AD" clId="Web-{067D0C92-6694-4C28-AE3F-87F0F80703C2}" dt="2023-02-23T15:35:50.035" v="19"/>
          <ac:picMkLst>
            <pc:docMk/>
            <pc:sldMk cId="494273136" sldId="264"/>
            <ac:picMk id="3" creationId="{9B1016C9-6DF6-AE5B-2771-20C857BACCD3}"/>
          </ac:picMkLst>
        </pc:picChg>
        <pc:picChg chg="del">
          <ac:chgData name="Scott Brown" userId="S::sbrown@nado.org::14f792ea-a172-4778-8402-8187f686ca57" providerId="AD" clId="Web-{067D0C92-6694-4C28-AE3F-87F0F80703C2}" dt="2023-02-23T15:35:48.395" v="18"/>
          <ac:picMkLst>
            <pc:docMk/>
            <pc:sldMk cId="494273136" sldId="264"/>
            <ac:picMk id="22" creationId="{21FB78BD-CCB0-AF49-9D4B-2F774504D361}"/>
          </ac:picMkLst>
        </pc:picChg>
      </pc:sldChg>
      <pc:sldChg chg="addSp delSp">
        <pc:chgData name="Scott Brown" userId="S::sbrown@nado.org::14f792ea-a172-4778-8402-8187f686ca57" providerId="AD" clId="Web-{067D0C92-6694-4C28-AE3F-87F0F80703C2}" dt="2023-02-23T15:36:06.098" v="23"/>
        <pc:sldMkLst>
          <pc:docMk/>
          <pc:sldMk cId="1831546106" sldId="265"/>
        </pc:sldMkLst>
        <pc:picChg chg="add">
          <ac:chgData name="Scott Brown" userId="S::sbrown@nado.org::14f792ea-a172-4778-8402-8187f686ca57" providerId="AD" clId="Web-{067D0C92-6694-4C28-AE3F-87F0F80703C2}" dt="2023-02-23T15:36:06.098" v="23"/>
          <ac:picMkLst>
            <pc:docMk/>
            <pc:sldMk cId="1831546106" sldId="265"/>
            <ac:picMk id="5" creationId="{C2CDC41E-00F5-0ADD-AF60-FB1820271A11}"/>
          </ac:picMkLst>
        </pc:picChg>
        <pc:picChg chg="del">
          <ac:chgData name="Scott Brown" userId="S::sbrown@nado.org::14f792ea-a172-4778-8402-8187f686ca57" providerId="AD" clId="Web-{067D0C92-6694-4C28-AE3F-87F0F80703C2}" dt="2023-02-23T15:36:05.208" v="22"/>
          <ac:picMkLst>
            <pc:docMk/>
            <pc:sldMk cId="1831546106" sldId="265"/>
            <ac:picMk id="33" creationId="{3CB82CB3-915E-0C45-863F-4F925E6ADBC2}"/>
          </ac:picMkLst>
        </pc:picChg>
      </pc:sldChg>
      <pc:sldChg chg="addSp delSp modSp">
        <pc:chgData name="Scott Brown" userId="S::sbrown@nado.org::14f792ea-a172-4778-8402-8187f686ca57" providerId="AD" clId="Web-{067D0C92-6694-4C28-AE3F-87F0F80703C2}" dt="2023-02-23T15:35:41.426" v="17"/>
        <pc:sldMkLst>
          <pc:docMk/>
          <pc:sldMk cId="2537849741" sldId="266"/>
        </pc:sldMkLst>
        <pc:picChg chg="add del">
          <ac:chgData name="Scott Brown" userId="S::sbrown@nado.org::14f792ea-a172-4778-8402-8187f686ca57" providerId="AD" clId="Web-{067D0C92-6694-4C28-AE3F-87F0F80703C2}" dt="2023-02-23T15:35:28.722" v="13"/>
          <ac:picMkLst>
            <pc:docMk/>
            <pc:sldMk cId="2537849741" sldId="266"/>
            <ac:picMk id="3" creationId="{F9A6FCC2-4CAF-FB24-5A26-DA065EFF5295}"/>
          </ac:picMkLst>
        </pc:picChg>
        <pc:picChg chg="add del mod">
          <ac:chgData name="Scott Brown" userId="S::sbrown@nado.org::14f792ea-a172-4778-8402-8187f686ca57" providerId="AD" clId="Web-{067D0C92-6694-4C28-AE3F-87F0F80703C2}" dt="2023-02-23T15:35:38.426" v="16"/>
          <ac:picMkLst>
            <pc:docMk/>
            <pc:sldMk cId="2537849741" sldId="266"/>
            <ac:picMk id="4" creationId="{B62C8A21-AB1D-C44B-DE3E-9919F399F7D3}"/>
          </ac:picMkLst>
        </pc:picChg>
        <pc:picChg chg="add">
          <ac:chgData name="Scott Brown" userId="S::sbrown@nado.org::14f792ea-a172-4778-8402-8187f686ca57" providerId="AD" clId="Web-{067D0C92-6694-4C28-AE3F-87F0F80703C2}" dt="2023-02-23T15:35:41.426" v="17"/>
          <ac:picMkLst>
            <pc:docMk/>
            <pc:sldMk cId="2537849741" sldId="266"/>
            <ac:picMk id="7" creationId="{090904A1-E4C5-74A7-422C-C2A9DA4DF0EE}"/>
          </ac:picMkLst>
        </pc:picChg>
        <pc:picChg chg="del">
          <ac:chgData name="Scott Brown" userId="S::sbrown@nado.org::14f792ea-a172-4778-8402-8187f686ca57" providerId="AD" clId="Web-{067D0C92-6694-4C28-AE3F-87F0F80703C2}" dt="2023-02-23T15:35:30.066" v="14"/>
          <ac:picMkLst>
            <pc:docMk/>
            <pc:sldMk cId="2537849741" sldId="266"/>
            <ac:picMk id="116" creationId="{4AFC7414-21C5-E146-AA4F-332C8E2C7AFE}"/>
          </ac:picMkLst>
        </pc:picChg>
      </pc:sldChg>
      <pc:sldChg chg="addSp delSp">
        <pc:chgData name="Scott Brown" userId="S::sbrown@nado.org::14f792ea-a172-4778-8402-8187f686ca57" providerId="AD" clId="Web-{067D0C92-6694-4C28-AE3F-87F0F80703C2}" dt="2023-02-23T15:36:17.646" v="27"/>
        <pc:sldMkLst>
          <pc:docMk/>
          <pc:sldMk cId="495435748" sldId="267"/>
        </pc:sldMkLst>
        <pc:picChg chg="add">
          <ac:chgData name="Scott Brown" userId="S::sbrown@nado.org::14f792ea-a172-4778-8402-8187f686ca57" providerId="AD" clId="Web-{067D0C92-6694-4C28-AE3F-87F0F80703C2}" dt="2023-02-23T15:36:17.646" v="27"/>
          <ac:picMkLst>
            <pc:docMk/>
            <pc:sldMk cId="495435748" sldId="267"/>
            <ac:picMk id="6" creationId="{249FE9EB-DDA7-ED27-695F-A6B2CCC066E7}"/>
          </ac:picMkLst>
        </pc:picChg>
        <pc:picChg chg="del">
          <ac:chgData name="Scott Brown" userId="S::sbrown@nado.org::14f792ea-a172-4778-8402-8187f686ca57" providerId="AD" clId="Web-{067D0C92-6694-4C28-AE3F-87F0F80703C2}" dt="2023-02-23T15:36:16.833" v="26"/>
          <ac:picMkLst>
            <pc:docMk/>
            <pc:sldMk cId="495435748" sldId="267"/>
            <ac:picMk id="31" creationId="{2BE1314C-3E42-B442-A7F8-C1426D0D797F}"/>
          </ac:picMkLst>
        </pc:picChg>
      </pc:sldChg>
    </pc:docChg>
  </pc:docChgLst>
  <pc:docChgLst>
    <pc:chgData name="Scott Brown" userId="S::sbrown@nado.org::14f792ea-a172-4778-8402-8187f686ca57" providerId="AD" clId="Web-{F05538E1-645E-1669-3513-96DFE6F9342E}"/>
    <pc:docChg chg="modSld">
      <pc:chgData name="Scott Brown" userId="S::sbrown@nado.org::14f792ea-a172-4778-8402-8187f686ca57" providerId="AD" clId="Web-{F05538E1-645E-1669-3513-96DFE6F9342E}" dt="2023-02-16T13:32:59.547" v="0" actId="20577"/>
      <pc:docMkLst>
        <pc:docMk/>
      </pc:docMkLst>
      <pc:sldChg chg="modSp">
        <pc:chgData name="Scott Brown" userId="S::sbrown@nado.org::14f792ea-a172-4778-8402-8187f686ca57" providerId="AD" clId="Web-{F05538E1-645E-1669-3513-96DFE6F9342E}" dt="2023-02-16T13:32:59.547" v="0" actId="20577"/>
        <pc:sldMkLst>
          <pc:docMk/>
          <pc:sldMk cId="1839864602" sldId="262"/>
        </pc:sldMkLst>
        <pc:spChg chg="mod">
          <ac:chgData name="Scott Brown" userId="S::sbrown@nado.org::14f792ea-a172-4778-8402-8187f686ca57" providerId="AD" clId="Web-{F05538E1-645E-1669-3513-96DFE6F9342E}" dt="2023-02-16T13:32:59.547" v="0" actId="20577"/>
          <ac:spMkLst>
            <pc:docMk/>
            <pc:sldMk cId="1839864602" sldId="262"/>
            <ac:spMk id="19" creationId="{523388DB-BC49-894D-A1C6-047AF2DC3AD9}"/>
          </ac:spMkLst>
        </pc:spChg>
      </pc:sldChg>
    </pc:docChg>
  </pc:docChgLst>
  <pc:docChgLst>
    <pc:chgData name="Scott Brown" userId="S::sbrown@nado.org::14f792ea-a172-4778-8402-8187f686ca57" providerId="AD" clId="Web-{77943E74-36B2-DC21-39C4-15C6CBE74FC8}"/>
    <pc:docChg chg="modSld">
      <pc:chgData name="Scott Brown" userId="S::sbrown@nado.org::14f792ea-a172-4778-8402-8187f686ca57" providerId="AD" clId="Web-{77943E74-36B2-DC21-39C4-15C6CBE74FC8}" dt="2023-02-23T13:43:35.746" v="6" actId="20577"/>
      <pc:docMkLst>
        <pc:docMk/>
      </pc:docMkLst>
      <pc:sldChg chg="modSp">
        <pc:chgData name="Scott Brown" userId="S::sbrown@nado.org::14f792ea-a172-4778-8402-8187f686ca57" providerId="AD" clId="Web-{77943E74-36B2-DC21-39C4-15C6CBE74FC8}" dt="2023-02-23T13:43:35.746" v="6" actId="20577"/>
        <pc:sldMkLst>
          <pc:docMk/>
          <pc:sldMk cId="1839864602" sldId="262"/>
        </pc:sldMkLst>
        <pc:spChg chg="mod">
          <ac:chgData name="Scott Brown" userId="S::sbrown@nado.org::14f792ea-a172-4778-8402-8187f686ca57" providerId="AD" clId="Web-{77943E74-36B2-DC21-39C4-15C6CBE74FC8}" dt="2023-02-23T13:43:35.746" v="6" actId="20577"/>
          <ac:spMkLst>
            <pc:docMk/>
            <pc:sldMk cId="1839864602" sldId="262"/>
            <ac:spMk id="32" creationId="{66AD860C-F50B-4E41-A115-F4CB8A23A6C9}"/>
          </ac:spMkLst>
        </pc:spChg>
      </pc:sldChg>
      <pc:sldChg chg="modSp">
        <pc:chgData name="Scott Brown" userId="S::sbrown@nado.org::14f792ea-a172-4778-8402-8187f686ca57" providerId="AD" clId="Web-{77943E74-36B2-DC21-39C4-15C6CBE74FC8}" dt="2023-02-23T13:41:20.179" v="2" actId="20577"/>
        <pc:sldMkLst>
          <pc:docMk/>
          <pc:sldMk cId="495435748" sldId="267"/>
        </pc:sldMkLst>
        <pc:spChg chg="mod">
          <ac:chgData name="Scott Brown" userId="S::sbrown@nado.org::14f792ea-a172-4778-8402-8187f686ca57" providerId="AD" clId="Web-{77943E74-36B2-DC21-39C4-15C6CBE74FC8}" dt="2023-02-23T13:41:20.179" v="2" actId="20577"/>
          <ac:spMkLst>
            <pc:docMk/>
            <pc:sldMk cId="495435748" sldId="267"/>
            <ac:spMk id="17" creationId="{EC02D645-B7AE-43C8-8B73-CF2812D1C21C}"/>
          </ac:spMkLst>
        </pc:spChg>
      </pc:sldChg>
    </pc:docChg>
  </pc:docChgLst>
  <pc:docChgLst>
    <pc:chgData name="Guest User" userId="S::urn:spo:anon#b98fe9db4ce9954323a089860d4de566b475132bce2430f6880702dbe242e3d4::" providerId="AD" clId="Web-{7B7095AE-BBEA-CBEB-FB24-BFB662B0FA57}"/>
    <pc:docChg chg="modSld">
      <pc:chgData name="Guest User" userId="S::urn:spo:anon#b98fe9db4ce9954323a089860d4de566b475132bce2430f6880702dbe242e3d4::" providerId="AD" clId="Web-{7B7095AE-BBEA-CBEB-FB24-BFB662B0FA57}" dt="2023-02-23T15:33:17.461" v="25" actId="20577"/>
      <pc:docMkLst>
        <pc:docMk/>
      </pc:docMkLst>
      <pc:sldChg chg="modSp">
        <pc:chgData name="Guest User" userId="S::urn:spo:anon#b98fe9db4ce9954323a089860d4de566b475132bce2430f6880702dbe242e3d4::" providerId="AD" clId="Web-{7B7095AE-BBEA-CBEB-FB24-BFB662B0FA57}" dt="2023-02-23T15:33:17.461" v="25" actId="20577"/>
        <pc:sldMkLst>
          <pc:docMk/>
          <pc:sldMk cId="1831546106" sldId="265"/>
        </pc:sldMkLst>
        <pc:spChg chg="mod">
          <ac:chgData name="Guest User" userId="S::urn:spo:anon#b98fe9db4ce9954323a089860d4de566b475132bce2430f6880702dbe242e3d4::" providerId="AD" clId="Web-{7B7095AE-BBEA-CBEB-FB24-BFB662B0FA57}" dt="2023-02-23T15:33:17.461" v="25" actId="20577"/>
          <ac:spMkLst>
            <pc:docMk/>
            <pc:sldMk cId="1831546106" sldId="265"/>
            <ac:spMk id="2" creationId="{56E59DB9-FEF1-A04B-A4DC-7750775030CF}"/>
          </ac:spMkLst>
        </pc:spChg>
      </pc:sldChg>
    </pc:docChg>
  </pc:docChgLst>
  <pc:docChgLst>
    <pc:chgData name="Guest User" userId="S::urn:spo:anon#b98fe9db4ce9954323a089860d4de566b475132bce2430f6880702dbe242e3d4::" providerId="AD" clId="Web-{D0BE7AAB-0E27-ED31-608A-80A6A7FD7D2B}"/>
    <pc:docChg chg="modSld">
      <pc:chgData name="Guest User" userId="S::urn:spo:anon#b98fe9db4ce9954323a089860d4de566b475132bce2430f6880702dbe242e3d4::" providerId="AD" clId="Web-{D0BE7AAB-0E27-ED31-608A-80A6A7FD7D2B}" dt="2023-02-23T15:46:49.897" v="20" actId="20577"/>
      <pc:docMkLst>
        <pc:docMk/>
      </pc:docMkLst>
      <pc:sldChg chg="modSp">
        <pc:chgData name="Guest User" userId="S::urn:spo:anon#b98fe9db4ce9954323a089860d4de566b475132bce2430f6880702dbe242e3d4::" providerId="AD" clId="Web-{D0BE7AAB-0E27-ED31-608A-80A6A7FD7D2B}" dt="2023-02-23T15:46:49.897" v="20" actId="20577"/>
        <pc:sldMkLst>
          <pc:docMk/>
          <pc:sldMk cId="1839864602" sldId="262"/>
        </pc:sldMkLst>
        <pc:spChg chg="mod">
          <ac:chgData name="Guest User" userId="S::urn:spo:anon#b98fe9db4ce9954323a089860d4de566b475132bce2430f6880702dbe242e3d4::" providerId="AD" clId="Web-{D0BE7AAB-0E27-ED31-608A-80A6A7FD7D2B}" dt="2023-02-23T15:46:49.897" v="20" actId="20577"/>
          <ac:spMkLst>
            <pc:docMk/>
            <pc:sldMk cId="1839864602" sldId="262"/>
            <ac:spMk id="32" creationId="{66AD860C-F50B-4E41-A115-F4CB8A23A6C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9_6D2B2CFA.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EDA Overall Appropriation</c:v>
                </c:pt>
              </c:strCache>
            </c:strRef>
          </c:tx>
          <c:spPr>
            <a:solidFill>
              <a:srgbClr val="96022E"/>
            </a:solidFill>
            <a:ln>
              <a:noFill/>
            </a:ln>
            <a:effectLst/>
          </c:spPr>
          <c:invertIfNegative val="0"/>
          <c:cat>
            <c:strRef>
              <c:f>Sheet1!$A$2:$A$7</c:f>
              <c:strCache>
                <c:ptCount val="6"/>
                <c:pt idx="0">
                  <c:v>FY 2019</c:v>
                </c:pt>
                <c:pt idx="1">
                  <c:v>FY 2020</c:v>
                </c:pt>
                <c:pt idx="2">
                  <c:v>FY 2021</c:v>
                </c:pt>
                <c:pt idx="3">
                  <c:v>FY 2022</c:v>
                </c:pt>
                <c:pt idx="4">
                  <c:v>FY 2023</c:v>
                </c:pt>
                <c:pt idx="5">
                  <c:v>FY 2024
NADO Request</c:v>
                </c:pt>
              </c:strCache>
            </c:strRef>
          </c:cat>
          <c:val>
            <c:numRef>
              <c:f>Sheet1!$B$2:$B$7</c:f>
              <c:numCache>
                <c:formatCode>_("$"* #,##0.00_);_("$"* \(#,##0.00\);_("$"* "-"??_);_(@_)</c:formatCode>
                <c:ptCount val="6"/>
                <c:pt idx="0">
                  <c:v>304</c:v>
                </c:pt>
                <c:pt idx="1">
                  <c:v>333</c:v>
                </c:pt>
                <c:pt idx="2">
                  <c:v>346</c:v>
                </c:pt>
                <c:pt idx="3">
                  <c:v>373.5</c:v>
                </c:pt>
                <c:pt idx="4">
                  <c:v>498</c:v>
                </c:pt>
              </c:numCache>
            </c:numRef>
          </c:val>
          <c:extLst>
            <c:ext xmlns:c16="http://schemas.microsoft.com/office/drawing/2014/chart" uri="{C3380CC4-5D6E-409C-BE32-E72D297353CC}">
              <c16:uniqueId val="{00000000-B271-0A4F-9E86-2988C9AECDA7}"/>
            </c:ext>
          </c:extLst>
        </c:ser>
        <c:ser>
          <c:idx val="2"/>
          <c:order val="2"/>
          <c:tx>
            <c:strRef>
              <c:f>Sheet1!$C$1</c:f>
              <c:strCache>
                <c:ptCount val="1"/>
                <c:pt idx="0">
                  <c:v>Partnership Planning</c:v>
                </c:pt>
              </c:strCache>
            </c:strRef>
          </c:tx>
          <c:spPr>
            <a:solidFill>
              <a:srgbClr val="2B83B7"/>
            </a:solidFill>
            <a:ln>
              <a:noFill/>
            </a:ln>
            <a:effectLst/>
          </c:spPr>
          <c:invertIfNegative val="0"/>
          <c:cat>
            <c:strRef>
              <c:f>Sheet1!$A$2:$A$7</c:f>
              <c:strCache>
                <c:ptCount val="6"/>
                <c:pt idx="0">
                  <c:v>FY 2019</c:v>
                </c:pt>
                <c:pt idx="1">
                  <c:v>FY 2020</c:v>
                </c:pt>
                <c:pt idx="2">
                  <c:v>FY 2021</c:v>
                </c:pt>
                <c:pt idx="3">
                  <c:v>FY 2022</c:v>
                </c:pt>
                <c:pt idx="4">
                  <c:v>FY 2023</c:v>
                </c:pt>
                <c:pt idx="5">
                  <c:v>FY 2024
NADO Request</c:v>
                </c:pt>
              </c:strCache>
            </c:strRef>
          </c:cat>
          <c:val>
            <c:numRef>
              <c:f>Sheet1!$C$2:$C$7</c:f>
              <c:numCache>
                <c:formatCode>_("$"* #,##0.00_);_("$"* \(#,##0.00\);_("$"* "-"??_);_(@_)</c:formatCode>
                <c:ptCount val="6"/>
                <c:pt idx="0">
                  <c:v>33</c:v>
                </c:pt>
                <c:pt idx="1">
                  <c:v>33</c:v>
                </c:pt>
                <c:pt idx="2">
                  <c:v>33.5</c:v>
                </c:pt>
                <c:pt idx="3">
                  <c:v>34.5</c:v>
                </c:pt>
                <c:pt idx="4">
                  <c:v>36</c:v>
                </c:pt>
                <c:pt idx="5">
                  <c:v>55</c:v>
                </c:pt>
              </c:numCache>
            </c:numRef>
          </c:val>
          <c:extLst>
            <c:ext xmlns:c16="http://schemas.microsoft.com/office/drawing/2014/chart" uri="{C3380CC4-5D6E-409C-BE32-E72D297353CC}">
              <c16:uniqueId val="{00000002-B271-0A4F-9E86-2988C9AECDA7}"/>
            </c:ext>
          </c:extLst>
        </c:ser>
        <c:ser>
          <c:idx val="1"/>
          <c:order val="1"/>
          <c:tx>
            <c:strRef>
              <c:f>Sheet1!$D$1</c:f>
              <c:strCache>
                <c:ptCount val="1"/>
                <c:pt idx="0">
                  <c:v>Total – Economic Development Assistance Programs</c:v>
                </c:pt>
              </c:strCache>
            </c:strRef>
          </c:tx>
          <c:spPr>
            <a:solidFill>
              <a:srgbClr val="0A2241"/>
            </a:solidFill>
            <a:ln>
              <a:noFill/>
            </a:ln>
            <a:effectLst/>
          </c:spPr>
          <c:invertIfNegative val="0"/>
          <c:cat>
            <c:strRef>
              <c:f>Sheet1!$A$2:$A$7</c:f>
              <c:strCache>
                <c:ptCount val="6"/>
                <c:pt idx="0">
                  <c:v>FY 2019</c:v>
                </c:pt>
                <c:pt idx="1">
                  <c:v>FY 2020</c:v>
                </c:pt>
                <c:pt idx="2">
                  <c:v>FY 2021</c:v>
                </c:pt>
                <c:pt idx="3">
                  <c:v>FY 2022</c:v>
                </c:pt>
                <c:pt idx="4">
                  <c:v>FY 2023</c:v>
                </c:pt>
                <c:pt idx="5">
                  <c:v>FY 2024
NADO Request</c:v>
                </c:pt>
              </c:strCache>
            </c:strRef>
          </c:cat>
          <c:val>
            <c:numRef>
              <c:f>Sheet1!$D$2:$D$7</c:f>
              <c:numCache>
                <c:formatCode>_("$"* #,##0.00_);_("$"* \(#,##0.00\);_("$"* "-"??_);_(@_)</c:formatCode>
                <c:ptCount val="6"/>
                <c:pt idx="0">
                  <c:v>265.5</c:v>
                </c:pt>
                <c:pt idx="1">
                  <c:v>292.5</c:v>
                </c:pt>
                <c:pt idx="2">
                  <c:v>305.5</c:v>
                </c:pt>
                <c:pt idx="3">
                  <c:v>330</c:v>
                </c:pt>
                <c:pt idx="4">
                  <c:v>430</c:v>
                </c:pt>
              </c:numCache>
            </c:numRef>
          </c:val>
          <c:extLst>
            <c:ext xmlns:c16="http://schemas.microsoft.com/office/drawing/2014/chart" uri="{C3380CC4-5D6E-409C-BE32-E72D297353CC}">
              <c16:uniqueId val="{00000001-B271-0A4F-9E86-2988C9AECDA7}"/>
            </c:ext>
          </c:extLst>
        </c:ser>
        <c:dLbls>
          <c:showLegendKey val="0"/>
          <c:showVal val="0"/>
          <c:showCatName val="0"/>
          <c:showSerName val="0"/>
          <c:showPercent val="0"/>
          <c:showBubbleSize val="0"/>
        </c:dLbls>
        <c:gapWidth val="84"/>
        <c:overlap val="31"/>
        <c:axId val="1796047168"/>
        <c:axId val="2147201712"/>
      </c:barChart>
      <c:catAx>
        <c:axId val="179604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A2241"/>
                </a:solidFill>
                <a:latin typeface="Arial" panose="020B0604020202020204" pitchFamily="34" charset="0"/>
                <a:ea typeface="+mn-ea"/>
                <a:cs typeface="Arial" panose="020B0604020202020204" pitchFamily="34" charset="0"/>
              </a:defRPr>
            </a:pPr>
            <a:endParaRPr lang="en-US"/>
          </a:p>
        </c:txPr>
        <c:crossAx val="2147201712"/>
        <c:crosses val="autoZero"/>
        <c:auto val="1"/>
        <c:lblAlgn val="ctr"/>
        <c:lblOffset val="100"/>
        <c:noMultiLvlLbl val="0"/>
      </c:catAx>
      <c:valAx>
        <c:axId val="2147201712"/>
        <c:scaling>
          <c:orientation val="minMax"/>
          <c:max val="450"/>
        </c:scaling>
        <c:delete val="0"/>
        <c:axPos val="b"/>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solidFill>
              <a:srgbClr val="96022E"/>
            </a:solidFill>
          </a:ln>
          <a:effectLst/>
        </c:spPr>
        <c:txPr>
          <a:bodyPr rot="-60000000" spcFirstLastPara="1" vertOverflow="ellipsis" vert="horz" wrap="square" anchor="ctr" anchorCtr="1"/>
          <a:lstStyle/>
          <a:p>
            <a:pPr>
              <a:defRPr sz="1197" b="0" i="0" u="none" strike="noStrike" kern="1200" baseline="0">
                <a:solidFill>
                  <a:srgbClr val="0A2241"/>
                </a:solidFill>
                <a:latin typeface="Arial" panose="020B0604020202020204" pitchFamily="34" charset="0"/>
                <a:ea typeface="+mn-ea"/>
                <a:cs typeface="Arial" panose="020B0604020202020204" pitchFamily="34" charset="0"/>
              </a:defRPr>
            </a:pPr>
            <a:endParaRPr lang="en-US"/>
          </a:p>
        </c:txPr>
        <c:crossAx val="1796047168"/>
        <c:crosses val="autoZero"/>
        <c:crossBetween val="between"/>
      </c:valAx>
      <c:spPr>
        <a:noFill/>
        <a:ln>
          <a:noFill/>
        </a:ln>
        <a:effectLst/>
      </c:spPr>
    </c:plotArea>
    <c:legend>
      <c:legendPos val="tr"/>
      <c:layout>
        <c:manualLayout>
          <c:xMode val="edge"/>
          <c:yMode val="edge"/>
          <c:x val="0.79445230388648846"/>
          <c:y val="0.45164385873812973"/>
          <c:w val="0.17639591972831628"/>
          <c:h val="0.46881791177637383"/>
        </c:manualLayout>
      </c:layout>
      <c:overlay val="1"/>
      <c:spPr>
        <a:noFill/>
        <a:ln>
          <a:noFill/>
        </a:ln>
        <a:effectLst/>
      </c:spPr>
      <c:txPr>
        <a:bodyPr rot="0" spcFirstLastPara="1" vertOverflow="ellipsis" vert="horz" wrap="square" anchor="ctr" anchorCtr="1"/>
        <a:lstStyle/>
        <a:p>
          <a:pPr>
            <a:defRPr sz="1197" b="0" i="0" u="none" strike="noStrike" kern="1200" baseline="0">
              <a:solidFill>
                <a:srgbClr val="0A224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0.16685</cdr:x>
      <cdr:y>0.07011</cdr:y>
    </cdr:from>
    <cdr:to>
      <cdr:x>0.27918</cdr:x>
      <cdr:y>0.12967</cdr:y>
    </cdr:to>
    <cdr:sp macro="" textlink="">
      <cdr:nvSpPr>
        <cdr:cNvPr id="2" name="TextBox 1">
          <a:extLst xmlns:a="http://schemas.openxmlformats.org/drawingml/2006/main">
            <a:ext uri="{FF2B5EF4-FFF2-40B4-BE49-F238E27FC236}">
              <a16:creationId xmlns:a16="http://schemas.microsoft.com/office/drawing/2014/main" id="{38C10C72-385B-B944-9E19-16D77DAECD75}"/>
            </a:ext>
          </a:extLst>
        </cdr:cNvPr>
        <cdr:cNvSpPr txBox="1"/>
      </cdr:nvSpPr>
      <cdr:spPr>
        <a:xfrm xmlns:a="http://schemas.openxmlformats.org/drawingml/2006/main">
          <a:off x="1723096" y="326070"/>
          <a:ext cx="1160059" cy="276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$55 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69818-93C8-E342-96EF-A22C2891808C}"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0D738-1260-5347-B5C6-85222B5E2C83}" type="slidenum">
              <a:rPr lang="en-US" smtClean="0"/>
              <a:t>‹#›</a:t>
            </a:fld>
            <a:endParaRPr lang="en-US"/>
          </a:p>
        </p:txBody>
      </p:sp>
    </p:spTree>
    <p:extLst>
      <p:ext uri="{BB962C8B-B14F-4D97-AF65-F5344CB8AC3E}">
        <p14:creationId xmlns:p14="http://schemas.microsoft.com/office/powerpoint/2010/main" val="19948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6031-E24A-2A4E-BD4C-5224D2923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12C6B6-5463-D841-9C27-DECC2262B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E70C35-FF1C-1742-BE6E-D2644E68C6EA}"/>
              </a:ext>
            </a:extLst>
          </p:cNvPr>
          <p:cNvSpPr>
            <a:spLocks noGrp="1"/>
          </p:cNvSpPr>
          <p:nvPr>
            <p:ph type="dt" sz="half" idx="10"/>
          </p:nvPr>
        </p:nvSpPr>
        <p:spPr/>
        <p:txBody>
          <a:bodyPr/>
          <a:lstStyle/>
          <a:p>
            <a:fld id="{84A12467-4549-A441-B58C-36B25755C0DA}" type="datetime1">
              <a:rPr lang="en-US" smtClean="0"/>
              <a:t>2/23/2023</a:t>
            </a:fld>
            <a:endParaRPr lang="en-US"/>
          </a:p>
        </p:txBody>
      </p:sp>
      <p:sp>
        <p:nvSpPr>
          <p:cNvPr id="5" name="Footer Placeholder 4">
            <a:extLst>
              <a:ext uri="{FF2B5EF4-FFF2-40B4-BE49-F238E27FC236}">
                <a16:creationId xmlns:a16="http://schemas.microsoft.com/office/drawing/2014/main" id="{64075FFB-6278-0844-9B06-D09A4B3CC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CCFB3-DBDD-D041-857D-CBC1F0A92B68}"/>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68500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9613-E6E3-B546-9D1D-FB6DB254B1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486CF6-4497-FD46-8893-E61B577D5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DA183-83B4-4C41-8F5E-1E42D1C4E1FC}"/>
              </a:ext>
            </a:extLst>
          </p:cNvPr>
          <p:cNvSpPr>
            <a:spLocks noGrp="1"/>
          </p:cNvSpPr>
          <p:nvPr>
            <p:ph type="dt" sz="half" idx="10"/>
          </p:nvPr>
        </p:nvSpPr>
        <p:spPr/>
        <p:txBody>
          <a:bodyPr/>
          <a:lstStyle/>
          <a:p>
            <a:fld id="{3F9A3CF2-5CB7-D949-8FC0-54CCFBBC173E}" type="datetime1">
              <a:rPr lang="en-US" smtClean="0"/>
              <a:t>2/23/2023</a:t>
            </a:fld>
            <a:endParaRPr lang="en-US"/>
          </a:p>
        </p:txBody>
      </p:sp>
      <p:sp>
        <p:nvSpPr>
          <p:cNvPr id="5" name="Footer Placeholder 4">
            <a:extLst>
              <a:ext uri="{FF2B5EF4-FFF2-40B4-BE49-F238E27FC236}">
                <a16:creationId xmlns:a16="http://schemas.microsoft.com/office/drawing/2014/main" id="{75BB83C7-9E1D-C54A-AC05-2FE1B9358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B4A3E-12F8-ED43-9702-176E41736991}"/>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69095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D3DC3-BD59-8A4E-840C-56E885E8BA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D59690-9D44-4647-BB70-494A67BDAC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95DD4-21AB-844A-8549-C7B3D7672E17}"/>
              </a:ext>
            </a:extLst>
          </p:cNvPr>
          <p:cNvSpPr>
            <a:spLocks noGrp="1"/>
          </p:cNvSpPr>
          <p:nvPr>
            <p:ph type="dt" sz="half" idx="10"/>
          </p:nvPr>
        </p:nvSpPr>
        <p:spPr/>
        <p:txBody>
          <a:bodyPr/>
          <a:lstStyle/>
          <a:p>
            <a:fld id="{CC3E8E6B-B063-E844-BF83-025D9AC4208C}" type="datetime1">
              <a:rPr lang="en-US" smtClean="0"/>
              <a:t>2/23/2023</a:t>
            </a:fld>
            <a:endParaRPr lang="en-US"/>
          </a:p>
        </p:txBody>
      </p:sp>
      <p:sp>
        <p:nvSpPr>
          <p:cNvPr id="5" name="Footer Placeholder 4">
            <a:extLst>
              <a:ext uri="{FF2B5EF4-FFF2-40B4-BE49-F238E27FC236}">
                <a16:creationId xmlns:a16="http://schemas.microsoft.com/office/drawing/2014/main" id="{1B7B0BFF-9D89-0F42-A604-E4CE5320E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E11C9-D763-A14E-8B2A-EE2399C775FA}"/>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12049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93CE-C51E-9E46-A19A-488AD5530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182EF-0FD5-D24A-A144-433BCD9AAF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05F55-6076-3648-A463-EA8173D66130}"/>
              </a:ext>
            </a:extLst>
          </p:cNvPr>
          <p:cNvSpPr>
            <a:spLocks noGrp="1"/>
          </p:cNvSpPr>
          <p:nvPr>
            <p:ph type="dt" sz="half" idx="10"/>
          </p:nvPr>
        </p:nvSpPr>
        <p:spPr/>
        <p:txBody>
          <a:bodyPr/>
          <a:lstStyle/>
          <a:p>
            <a:fld id="{0205CDA3-1EF6-9D4B-AB3E-D5EAA14FEA01}" type="datetime1">
              <a:rPr lang="en-US" smtClean="0"/>
              <a:t>2/23/2023</a:t>
            </a:fld>
            <a:endParaRPr lang="en-US"/>
          </a:p>
        </p:txBody>
      </p:sp>
      <p:sp>
        <p:nvSpPr>
          <p:cNvPr id="5" name="Footer Placeholder 4">
            <a:extLst>
              <a:ext uri="{FF2B5EF4-FFF2-40B4-BE49-F238E27FC236}">
                <a16:creationId xmlns:a16="http://schemas.microsoft.com/office/drawing/2014/main" id="{96155E77-F25A-F149-AD58-76BF5142E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6DA30-DCFD-2140-B053-A970D95E6071}"/>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83693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BA05-FB8A-ED44-90D3-B936297DBF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F86928-2514-1544-8EB9-3E7569983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B27017-61FC-7448-B3BD-B4C5BCC1DBAD}"/>
              </a:ext>
            </a:extLst>
          </p:cNvPr>
          <p:cNvSpPr>
            <a:spLocks noGrp="1"/>
          </p:cNvSpPr>
          <p:nvPr>
            <p:ph type="dt" sz="half" idx="10"/>
          </p:nvPr>
        </p:nvSpPr>
        <p:spPr/>
        <p:txBody>
          <a:bodyPr/>
          <a:lstStyle/>
          <a:p>
            <a:fld id="{5C4FDC1B-6513-184D-9109-F1CD02CFFBFE}" type="datetime1">
              <a:rPr lang="en-US" smtClean="0"/>
              <a:t>2/23/2023</a:t>
            </a:fld>
            <a:endParaRPr lang="en-US"/>
          </a:p>
        </p:txBody>
      </p:sp>
      <p:sp>
        <p:nvSpPr>
          <p:cNvPr id="5" name="Footer Placeholder 4">
            <a:extLst>
              <a:ext uri="{FF2B5EF4-FFF2-40B4-BE49-F238E27FC236}">
                <a16:creationId xmlns:a16="http://schemas.microsoft.com/office/drawing/2014/main" id="{19601644-4D00-004C-8187-09D6D2602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B3F9B-6DB4-6242-BA38-3BE6B469757C}"/>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268344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40A8-5E1A-EB45-8DFE-EA5D08B07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D6BE4-11B2-C24B-9FDF-DC877BD245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40E62D-F7D9-2742-ABFD-55D4B6A572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582057-D33D-D247-8627-1F7187F1E45C}"/>
              </a:ext>
            </a:extLst>
          </p:cNvPr>
          <p:cNvSpPr>
            <a:spLocks noGrp="1"/>
          </p:cNvSpPr>
          <p:nvPr>
            <p:ph type="dt" sz="half" idx="10"/>
          </p:nvPr>
        </p:nvSpPr>
        <p:spPr/>
        <p:txBody>
          <a:bodyPr/>
          <a:lstStyle/>
          <a:p>
            <a:fld id="{ECA030CC-0AA4-684F-9DC2-4A15EFAC03D6}" type="datetime1">
              <a:rPr lang="en-US" smtClean="0"/>
              <a:t>2/23/2023</a:t>
            </a:fld>
            <a:endParaRPr lang="en-US"/>
          </a:p>
        </p:txBody>
      </p:sp>
      <p:sp>
        <p:nvSpPr>
          <p:cNvPr id="6" name="Footer Placeholder 5">
            <a:extLst>
              <a:ext uri="{FF2B5EF4-FFF2-40B4-BE49-F238E27FC236}">
                <a16:creationId xmlns:a16="http://schemas.microsoft.com/office/drawing/2014/main" id="{3E8CDFF9-A299-DF4F-BB29-7D182BC88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569AAA-5686-5041-9A61-5A37110832AB}"/>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91649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A39-32A9-414F-B776-BBD1523E4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60E9DF-ECB4-ED48-8399-5634BB4E2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60EFA9-E55F-194E-B950-241F4F8C8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A093FE-5A50-5D40-B639-CC1950DC4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E3FEC4-4CF5-FA45-849F-4506975E57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7DD5F0-1B15-4C4D-88C6-ABECD15C1DE2}"/>
              </a:ext>
            </a:extLst>
          </p:cNvPr>
          <p:cNvSpPr>
            <a:spLocks noGrp="1"/>
          </p:cNvSpPr>
          <p:nvPr>
            <p:ph type="dt" sz="half" idx="10"/>
          </p:nvPr>
        </p:nvSpPr>
        <p:spPr/>
        <p:txBody>
          <a:bodyPr/>
          <a:lstStyle/>
          <a:p>
            <a:fld id="{B6D00C8A-1E49-594C-9122-1245FEDC3C92}" type="datetime1">
              <a:rPr lang="en-US" smtClean="0"/>
              <a:t>2/23/2023</a:t>
            </a:fld>
            <a:endParaRPr lang="en-US"/>
          </a:p>
        </p:txBody>
      </p:sp>
      <p:sp>
        <p:nvSpPr>
          <p:cNvPr id="8" name="Footer Placeholder 7">
            <a:extLst>
              <a:ext uri="{FF2B5EF4-FFF2-40B4-BE49-F238E27FC236}">
                <a16:creationId xmlns:a16="http://schemas.microsoft.com/office/drawing/2014/main" id="{A71AABBD-3F19-8246-9208-D27B1E6426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5002C-DACD-D141-86A3-102F4121DBC0}"/>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2939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42AF-2655-684F-A464-FE0402424A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2190EB-0295-5247-9B3C-8703600824C0}"/>
              </a:ext>
            </a:extLst>
          </p:cNvPr>
          <p:cNvSpPr>
            <a:spLocks noGrp="1"/>
          </p:cNvSpPr>
          <p:nvPr>
            <p:ph type="dt" sz="half" idx="10"/>
          </p:nvPr>
        </p:nvSpPr>
        <p:spPr/>
        <p:txBody>
          <a:bodyPr/>
          <a:lstStyle/>
          <a:p>
            <a:fld id="{EDB86205-D358-6C48-8EE9-898AC7EFDABA}" type="datetime1">
              <a:rPr lang="en-US" smtClean="0"/>
              <a:t>2/23/2023</a:t>
            </a:fld>
            <a:endParaRPr lang="en-US"/>
          </a:p>
        </p:txBody>
      </p:sp>
      <p:sp>
        <p:nvSpPr>
          <p:cNvPr id="4" name="Footer Placeholder 3">
            <a:extLst>
              <a:ext uri="{FF2B5EF4-FFF2-40B4-BE49-F238E27FC236}">
                <a16:creationId xmlns:a16="http://schemas.microsoft.com/office/drawing/2014/main" id="{C9042A3B-40AE-7C4F-B743-3E92AD03D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42EAE9-A4E8-1748-953D-42FD67B3E5B5}"/>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33018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FC213-1211-974C-B256-1020F4AD4ED6}"/>
              </a:ext>
            </a:extLst>
          </p:cNvPr>
          <p:cNvSpPr>
            <a:spLocks noGrp="1"/>
          </p:cNvSpPr>
          <p:nvPr>
            <p:ph type="dt" sz="half" idx="10"/>
          </p:nvPr>
        </p:nvSpPr>
        <p:spPr/>
        <p:txBody>
          <a:bodyPr/>
          <a:lstStyle/>
          <a:p>
            <a:fld id="{326D0308-EE5C-674A-AC6F-28D11D4AC8BE}" type="datetime1">
              <a:rPr lang="en-US" smtClean="0"/>
              <a:t>2/23/2023</a:t>
            </a:fld>
            <a:endParaRPr lang="en-US"/>
          </a:p>
        </p:txBody>
      </p:sp>
      <p:sp>
        <p:nvSpPr>
          <p:cNvPr id="3" name="Footer Placeholder 2">
            <a:extLst>
              <a:ext uri="{FF2B5EF4-FFF2-40B4-BE49-F238E27FC236}">
                <a16:creationId xmlns:a16="http://schemas.microsoft.com/office/drawing/2014/main" id="{E3401FB3-605C-7041-95D1-3987C8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E4E89E-ECBA-0D46-A7EA-26B5414F67FC}"/>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7496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4D65-B394-794E-A4DB-772816981A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8CBC69-26BB-F843-8B6C-113398741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6F99A7-11FB-FA4D-A730-82FF32DFD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2F8BC-A517-C446-8176-D46E386B12D4}"/>
              </a:ext>
            </a:extLst>
          </p:cNvPr>
          <p:cNvSpPr>
            <a:spLocks noGrp="1"/>
          </p:cNvSpPr>
          <p:nvPr>
            <p:ph type="dt" sz="half" idx="10"/>
          </p:nvPr>
        </p:nvSpPr>
        <p:spPr/>
        <p:txBody>
          <a:bodyPr/>
          <a:lstStyle/>
          <a:p>
            <a:fld id="{1797E957-64AD-024E-9815-2E2609FE3B74}" type="datetime1">
              <a:rPr lang="en-US" smtClean="0"/>
              <a:t>2/23/2023</a:t>
            </a:fld>
            <a:endParaRPr lang="en-US"/>
          </a:p>
        </p:txBody>
      </p:sp>
      <p:sp>
        <p:nvSpPr>
          <p:cNvPr id="6" name="Footer Placeholder 5">
            <a:extLst>
              <a:ext uri="{FF2B5EF4-FFF2-40B4-BE49-F238E27FC236}">
                <a16:creationId xmlns:a16="http://schemas.microsoft.com/office/drawing/2014/main" id="{FA6ACDDE-7A8B-2449-B419-FEE5DD2A4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3D88D-F39D-A744-A189-D2B1E699E793}"/>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01475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EAEF-67BE-5F42-BFE1-EE9DD6DD1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B6BDF-2F5F-974C-97F9-717B6C366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D9847-748C-764E-BE05-D5F17A8BD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2F379-678B-7941-9027-A991EB4B4274}"/>
              </a:ext>
            </a:extLst>
          </p:cNvPr>
          <p:cNvSpPr>
            <a:spLocks noGrp="1"/>
          </p:cNvSpPr>
          <p:nvPr>
            <p:ph type="dt" sz="half" idx="10"/>
          </p:nvPr>
        </p:nvSpPr>
        <p:spPr/>
        <p:txBody>
          <a:bodyPr/>
          <a:lstStyle/>
          <a:p>
            <a:fld id="{93A9D5F3-0CFF-7F4F-BAEC-D01838CCC3CB}" type="datetime1">
              <a:rPr lang="en-US" smtClean="0"/>
              <a:t>2/23/2023</a:t>
            </a:fld>
            <a:endParaRPr lang="en-US"/>
          </a:p>
        </p:txBody>
      </p:sp>
      <p:sp>
        <p:nvSpPr>
          <p:cNvPr id="6" name="Footer Placeholder 5">
            <a:extLst>
              <a:ext uri="{FF2B5EF4-FFF2-40B4-BE49-F238E27FC236}">
                <a16:creationId xmlns:a16="http://schemas.microsoft.com/office/drawing/2014/main" id="{6BFFFFD7-F9EB-D844-B00E-8BDE3E191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594FD-FAA0-A24D-86B9-EAD5695247A9}"/>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411770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C97EA-C0E2-C245-BD04-170CBB088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847378-EF2E-C549-80A6-250545ED78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4C953-6AC2-9145-B5BA-3C75FFC2C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6E17C-E782-9342-9968-A1724137FAD3}" type="datetime1">
              <a:rPr lang="en-US" smtClean="0"/>
              <a:t>2/23/2023</a:t>
            </a:fld>
            <a:endParaRPr lang="en-US"/>
          </a:p>
        </p:txBody>
      </p:sp>
      <p:sp>
        <p:nvSpPr>
          <p:cNvPr id="5" name="Footer Placeholder 4">
            <a:extLst>
              <a:ext uri="{FF2B5EF4-FFF2-40B4-BE49-F238E27FC236}">
                <a16:creationId xmlns:a16="http://schemas.microsoft.com/office/drawing/2014/main" id="{9CDB8A07-1EBA-A44A-8D17-59787C689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F5F6CB-42A2-6649-A8A1-87588E0B0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475E6-530F-8C49-8265-5F4F99FFC0A0}" type="slidenum">
              <a:rPr lang="en-US" smtClean="0"/>
              <a:t>‹#›</a:t>
            </a:fld>
            <a:endParaRPr lang="en-US"/>
          </a:p>
        </p:txBody>
      </p:sp>
    </p:spTree>
    <p:extLst>
      <p:ext uri="{BB962C8B-B14F-4D97-AF65-F5344CB8AC3E}">
        <p14:creationId xmlns:p14="http://schemas.microsoft.com/office/powerpoint/2010/main" val="403600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FF04E2-9D8D-494F-8710-BF613268635B}"/>
              </a:ext>
            </a:extLst>
          </p:cNvPr>
          <p:cNvSpPr/>
          <p:nvPr/>
        </p:nvSpPr>
        <p:spPr>
          <a:xfrm>
            <a:off x="4082996" y="3343728"/>
            <a:ext cx="7275286" cy="3819070"/>
          </a:xfrm>
          <a:prstGeom prst="rect">
            <a:avLst/>
          </a:prstGeom>
          <a:solidFill>
            <a:srgbClr val="192F5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3" name="Subtitle 2">
            <a:extLst>
              <a:ext uri="{FF2B5EF4-FFF2-40B4-BE49-F238E27FC236}">
                <a16:creationId xmlns:a16="http://schemas.microsoft.com/office/drawing/2014/main" id="{5FF9AB4F-DEFB-1F45-9100-D6A4BBCEBD4F}"/>
              </a:ext>
            </a:extLst>
          </p:cNvPr>
          <p:cNvSpPr>
            <a:spLocks noGrp="1"/>
          </p:cNvSpPr>
          <p:nvPr>
            <p:ph type="subTitle" idx="1"/>
          </p:nvPr>
        </p:nvSpPr>
        <p:spPr>
          <a:xfrm>
            <a:off x="541867" y="6355674"/>
            <a:ext cx="9144000" cy="570058"/>
          </a:xfrm>
        </p:spPr>
        <p:txBody>
          <a:bodyPr anchor="t">
            <a:normAutofit/>
          </a:bodyPr>
          <a:lstStyle/>
          <a:p>
            <a:pPr algn="l"/>
            <a:r>
              <a:rPr lang="en-US" sz="1600" b="1">
                <a:solidFill>
                  <a:schemeClr val="bg1"/>
                </a:solidFill>
                <a:latin typeface="Arial" panose="020B0604020202020204" pitchFamily="34" charset="0"/>
                <a:cs typeface="Arial" panose="020B0604020202020204" pitchFamily="34" charset="0"/>
              </a:rPr>
              <a:t>DATE HERE</a:t>
            </a:r>
          </a:p>
        </p:txBody>
      </p: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a:solidFill>
            <a:srgbClr val="96022E"/>
          </a:solidFill>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B1054B3-CD4E-6743-9108-412A954B7778}"/>
              </a:ext>
            </a:extLst>
          </p:cNvPr>
          <p:cNvSpPr txBox="1"/>
          <p:nvPr/>
        </p:nvSpPr>
        <p:spPr>
          <a:xfrm>
            <a:off x="7320605" y="6400771"/>
            <a:ext cx="4188475" cy="276999"/>
          </a:xfrm>
          <a:prstGeom prst="rect">
            <a:avLst/>
          </a:prstGeom>
          <a:noFill/>
        </p:spPr>
        <p:txBody>
          <a:bodyPr wrap="square" lIns="91440" tIns="45720" rIns="91440" bIns="45720" rtlCol="0" anchor="t">
            <a:spAutoFit/>
          </a:bodyPr>
          <a:lstStyle/>
          <a:p>
            <a:pPr algn="r"/>
            <a:r>
              <a:rPr lang="en-US" sz="1200" b="1">
                <a:solidFill>
                  <a:schemeClr val="bg1"/>
                </a:solidFill>
                <a:latin typeface="Arial"/>
                <a:cs typeface="Arial"/>
              </a:rPr>
              <a:t> EDD Advocacy Presentation</a:t>
            </a:r>
            <a:endParaRPr lang="en-US" sz="1200" b="1">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5821DB8A-9369-4545-B7C8-1B97799E97FE}"/>
              </a:ext>
            </a:extLst>
          </p:cNvPr>
          <p:cNvSpPr>
            <a:spLocks noGrp="1"/>
          </p:cNvSpPr>
          <p:nvPr>
            <p:ph type="sldNum" sz="quarter" idx="12"/>
          </p:nvPr>
        </p:nvSpPr>
        <p:spPr>
          <a:xfrm>
            <a:off x="10413999" y="6355674"/>
            <a:ext cx="1571653" cy="365801"/>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a:t>
            </a:fld>
            <a:endParaRPr lang="en-US">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BCC42CD9-388E-6D42-9111-0455CC042868}"/>
              </a:ext>
            </a:extLst>
          </p:cNvPr>
          <p:cNvCxnSpPr>
            <a:cxnSpLocks/>
          </p:cNvCxnSpPr>
          <p:nvPr/>
        </p:nvCxnSpPr>
        <p:spPr>
          <a:xfrm>
            <a:off x="0" y="6677770"/>
            <a:ext cx="114249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3">
            <a:extLst>
              <a:ext uri="{FF2B5EF4-FFF2-40B4-BE49-F238E27FC236}">
                <a16:creationId xmlns:a16="http://schemas.microsoft.com/office/drawing/2014/main" id="{CDEFC65F-2595-FA69-C2AB-B95C5AE974F6}"/>
              </a:ext>
            </a:extLst>
          </p:cNvPr>
          <p:cNvPicPr>
            <a:picLocks noChangeAspect="1"/>
          </p:cNvPicPr>
          <p:nvPr/>
        </p:nvPicPr>
        <p:blipFill>
          <a:blip r:embed="rId3"/>
          <a:stretch>
            <a:fillRect/>
          </a:stretch>
        </p:blipFill>
        <p:spPr>
          <a:xfrm>
            <a:off x="737705" y="409713"/>
            <a:ext cx="3737113" cy="1245704"/>
          </a:xfrm>
          <a:prstGeom prst="rect">
            <a:avLst/>
          </a:prstGeom>
        </p:spPr>
      </p:pic>
    </p:spTree>
    <p:extLst>
      <p:ext uri="{BB962C8B-B14F-4D97-AF65-F5344CB8AC3E}">
        <p14:creationId xmlns:p14="http://schemas.microsoft.com/office/powerpoint/2010/main" val="116867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0016BF-A3D8-0E45-B963-7AE6DFC9A49E}"/>
              </a:ext>
            </a:extLst>
          </p:cNvPr>
          <p:cNvSpPr/>
          <p:nvPr/>
        </p:nvSpPr>
        <p:spPr>
          <a:xfrm>
            <a:off x="0" y="0"/>
            <a:ext cx="12192000" cy="6858000"/>
          </a:xfrm>
          <a:prstGeom prst="rect">
            <a:avLst/>
          </a:prstGeom>
          <a:solidFill>
            <a:schemeClr val="accent5">
              <a:lumMod val="20000"/>
              <a:lumOff val="8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0" y="745132"/>
            <a:ext cx="11424944" cy="0"/>
          </a:xfrm>
          <a:prstGeom prst="line">
            <a:avLst/>
          </a:prstGeom>
          <a:ln w="12700">
            <a:solidFill>
              <a:srgbClr val="96022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E59DB9-FEF1-A04B-A4DC-7750775030CF}"/>
              </a:ext>
            </a:extLst>
          </p:cNvPr>
          <p:cNvSpPr>
            <a:spLocks noGrp="1"/>
          </p:cNvSpPr>
          <p:nvPr>
            <p:ph type="ctrTitle"/>
          </p:nvPr>
        </p:nvSpPr>
        <p:spPr>
          <a:xfrm>
            <a:off x="556080" y="753215"/>
            <a:ext cx="7208042" cy="957977"/>
          </a:xfrm>
        </p:spPr>
        <p:txBody>
          <a:bodyPr anchor="t">
            <a:normAutofit fontScale="90000"/>
          </a:bodyPr>
          <a:lstStyle/>
          <a:p>
            <a:pPr algn="l">
              <a:lnSpc>
                <a:spcPct val="100000"/>
              </a:lnSpc>
            </a:pPr>
            <a:r>
              <a:rPr lang="en-US" sz="2800" b="1">
                <a:solidFill>
                  <a:srgbClr val="0A2241"/>
                </a:solidFill>
                <a:latin typeface="Arial" panose="020B0604020202020204" pitchFamily="34" charset="0"/>
                <a:cs typeface="Arial" panose="020B0604020202020204" pitchFamily="34" charset="0"/>
              </a:rPr>
              <a:t>WHAT IS THE NATIONAL ASSOCIATION OF DEVELOPMENT ORGANIZATIONS (NADO)?</a:t>
            </a:r>
            <a:endParaRPr lang="en-US" sz="2800" b="1" spc="300">
              <a:solidFill>
                <a:srgbClr val="0A2241"/>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0" y="6688732"/>
            <a:ext cx="11424944" cy="0"/>
          </a:xfrm>
          <a:prstGeom prst="line">
            <a:avLst/>
          </a:prstGeom>
          <a:ln w="12700">
            <a:solidFill>
              <a:srgbClr val="96022E"/>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393CA983-D207-254C-B99F-EE1454CCA60E}"/>
              </a:ext>
            </a:extLst>
          </p:cNvPr>
          <p:cNvSpPr txBox="1">
            <a:spLocks/>
          </p:cNvSpPr>
          <p:nvPr/>
        </p:nvSpPr>
        <p:spPr>
          <a:xfrm>
            <a:off x="556080" y="3428069"/>
            <a:ext cx="6623918" cy="109240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a:solidFill>
                  <a:srgbClr val="0A2241"/>
                </a:solidFill>
                <a:latin typeface="Arial" panose="020B0604020202020204" pitchFamily="34" charset="0"/>
                <a:cs typeface="Arial" panose="020B0604020202020204" pitchFamily="34" charset="0"/>
              </a:rPr>
              <a:t>WHAT ARE EDA ECONOMIC DEVELOPMENT DISTRICTS (EDDs)? </a:t>
            </a:r>
            <a:endParaRPr lang="en-US" sz="2800" b="1" spc="300">
              <a:solidFill>
                <a:srgbClr val="0A224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A819478-A49E-E34A-B0EB-642B1472DBD9}"/>
              </a:ext>
            </a:extLst>
          </p:cNvPr>
          <p:cNvSpPr txBox="1"/>
          <p:nvPr/>
        </p:nvSpPr>
        <p:spPr>
          <a:xfrm>
            <a:off x="556080" y="1622117"/>
            <a:ext cx="6848818" cy="1815882"/>
          </a:xfrm>
          <a:prstGeom prst="rect">
            <a:avLst/>
          </a:prstGeom>
          <a:noFill/>
        </p:spPr>
        <p:txBody>
          <a:bodyPr wrap="square" rtlCol="0" anchor="t">
            <a:spAutoFit/>
          </a:bodyPr>
          <a:lstStyle/>
          <a:p>
            <a:r>
              <a:rPr lang="en-US" sz="1600">
                <a:solidFill>
                  <a:srgbClr val="0A2241"/>
                </a:solidFill>
                <a:latin typeface="Arial" panose="020B0604020202020204" pitchFamily="34" charset="0"/>
                <a:cs typeface="Arial" panose="020B0604020202020204" pitchFamily="34" charset="0"/>
              </a:rPr>
              <a:t>NADO represents hundreds of Regional Development Organizations (RDOs/EDDs) across the country. These organizations collectively assist thousands of cities and counties with activities related to economic development, workforce training, transportation planning, public infrastructure, affordable housing, disaster prevention, rural capacity-building, public health, regional planning, and the provision of other community services.</a:t>
            </a:r>
          </a:p>
        </p:txBody>
      </p:sp>
      <p:sp>
        <p:nvSpPr>
          <p:cNvPr id="24" name="TextBox 23">
            <a:extLst>
              <a:ext uri="{FF2B5EF4-FFF2-40B4-BE49-F238E27FC236}">
                <a16:creationId xmlns:a16="http://schemas.microsoft.com/office/drawing/2014/main" id="{7B74F08E-F9CB-1243-8669-CFC0D287322B}"/>
              </a:ext>
            </a:extLst>
          </p:cNvPr>
          <p:cNvSpPr txBox="1"/>
          <p:nvPr/>
        </p:nvSpPr>
        <p:spPr>
          <a:xfrm>
            <a:off x="548267" y="4394758"/>
            <a:ext cx="7063147" cy="1815882"/>
          </a:xfrm>
          <a:prstGeom prst="rect">
            <a:avLst/>
          </a:prstGeom>
          <a:noFill/>
        </p:spPr>
        <p:txBody>
          <a:bodyPr wrap="square" lIns="91440" tIns="45720" rIns="91440" bIns="45720" rtlCol="0" anchor="t">
            <a:spAutoFit/>
          </a:bodyPr>
          <a:lstStyle/>
          <a:p>
            <a:r>
              <a:rPr lang="en-US" sz="1600">
                <a:solidFill>
                  <a:srgbClr val="0A2241"/>
                </a:solidFill>
                <a:latin typeface="Arial"/>
                <a:cs typeface="Arial"/>
              </a:rPr>
              <a:t>EDDs are locally-based, multi-county entities designated by the U.S. Department of Commerce </a:t>
            </a:r>
            <a:r>
              <a:rPr lang="en-US" sz="1600" b="1">
                <a:solidFill>
                  <a:srgbClr val="0A2241"/>
                </a:solidFill>
                <a:latin typeface="Arial"/>
                <a:cs typeface="Arial"/>
              </a:rPr>
              <a:t>Economic Development Administration (EDA).</a:t>
            </a:r>
            <a:r>
              <a:rPr lang="en-US" sz="1600">
                <a:solidFill>
                  <a:srgbClr val="0A2241"/>
                </a:solidFill>
                <a:latin typeface="Arial"/>
                <a:cs typeface="Arial"/>
              </a:rPr>
              <a:t> EDDs are tasked with carrying out certain EDA mandated responsibilities such as facilitating regional economic development planning. EDDs are EDA’s core institutional partners at the local level. EDDs facilitate initial planning activities to ensure the ultimate success of federally-funded projects. There are </a:t>
            </a:r>
            <a:r>
              <a:rPr lang="en-US" sz="1600" b="1">
                <a:solidFill>
                  <a:srgbClr val="0A2241"/>
                </a:solidFill>
                <a:latin typeface="Arial"/>
                <a:cs typeface="Arial"/>
              </a:rPr>
              <a:t>nearly 400 EDDs </a:t>
            </a:r>
            <a:r>
              <a:rPr lang="en-US" sz="1600">
                <a:solidFill>
                  <a:srgbClr val="0A2241"/>
                </a:solidFill>
                <a:latin typeface="Arial"/>
                <a:cs typeface="Arial"/>
              </a:rPr>
              <a:t>across the country.</a:t>
            </a:r>
          </a:p>
        </p:txBody>
      </p:sp>
      <p:grpSp>
        <p:nvGrpSpPr>
          <p:cNvPr id="26" name="Group 25">
            <a:extLst>
              <a:ext uri="{FF2B5EF4-FFF2-40B4-BE49-F238E27FC236}">
                <a16:creationId xmlns:a16="http://schemas.microsoft.com/office/drawing/2014/main" id="{3AF911B2-AB6F-4E4F-8FDF-D23662E159EF}"/>
              </a:ext>
            </a:extLst>
          </p:cNvPr>
          <p:cNvGrpSpPr/>
          <p:nvPr/>
        </p:nvGrpSpPr>
        <p:grpSpPr>
          <a:xfrm>
            <a:off x="11572875" y="-71438"/>
            <a:ext cx="619125" cy="6958013"/>
            <a:chOff x="11572875" y="-71438"/>
            <a:chExt cx="619125" cy="6958013"/>
          </a:xfrm>
          <a:solidFill>
            <a:srgbClr val="96022E"/>
          </a:solidFill>
        </p:grpSpPr>
        <p:sp>
          <p:nvSpPr>
            <p:cNvPr id="27" name="Rectangle 26">
              <a:extLst>
                <a:ext uri="{FF2B5EF4-FFF2-40B4-BE49-F238E27FC236}">
                  <a16:creationId xmlns:a16="http://schemas.microsoft.com/office/drawing/2014/main" id="{E5F4DAC2-6FF0-6D45-80FF-889656DDF5F2}"/>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DBDDC53F-BE1B-F343-9CFF-8C84DDABBC8D}"/>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F70009C5-BA9C-5D48-966B-5B0E1E3DD57A}"/>
              </a:ext>
            </a:extLst>
          </p:cNvPr>
          <p:cNvSpPr txBox="1"/>
          <p:nvPr/>
        </p:nvSpPr>
        <p:spPr>
          <a:xfrm>
            <a:off x="8209605" y="6411733"/>
            <a:ext cx="3281333" cy="276999"/>
          </a:xfrm>
          <a:prstGeom prst="rect">
            <a:avLst/>
          </a:prstGeom>
          <a:noFill/>
        </p:spPr>
        <p:txBody>
          <a:bodyPr wrap="square" lIns="91440" tIns="45720" rIns="91440" bIns="45720" rtlCol="0" anchor="t">
            <a:spAutoFit/>
          </a:bodyPr>
          <a:lstStyle/>
          <a:p>
            <a:pPr algn="r"/>
            <a:r>
              <a:rPr lang="en-US" sz="1200" b="1">
                <a:solidFill>
                  <a:srgbClr val="96022E"/>
                </a:solidFill>
                <a:latin typeface="Arial"/>
                <a:cs typeface="Arial"/>
              </a:rPr>
              <a:t> EDD Advocacy Presentation</a:t>
            </a:r>
            <a:endParaRPr lang="en-US" sz="1200" b="1">
              <a:solidFill>
                <a:srgbClr val="96022E"/>
              </a:solidFill>
              <a:latin typeface="Arial" panose="020B0604020202020204" pitchFamily="34" charset="0"/>
              <a:cs typeface="Arial" panose="020B0604020202020204" pitchFamily="34" charset="0"/>
            </a:endParaRPr>
          </a:p>
        </p:txBody>
      </p:sp>
      <p:sp>
        <p:nvSpPr>
          <p:cNvPr id="30" name="Slide Number Placeholder 4">
            <a:extLst>
              <a:ext uri="{FF2B5EF4-FFF2-40B4-BE49-F238E27FC236}">
                <a16:creationId xmlns:a16="http://schemas.microsoft.com/office/drawing/2014/main" id="{47A311F4-8EC3-0A4B-89DE-2FA097C2A7A7}"/>
              </a:ext>
            </a:extLst>
          </p:cNvPr>
          <p:cNvSpPr>
            <a:spLocks noGrp="1"/>
          </p:cNvSpPr>
          <p:nvPr>
            <p:ph type="sldNum" sz="quarter" idx="12"/>
          </p:nvPr>
        </p:nvSpPr>
        <p:spPr>
          <a:xfrm>
            <a:off x="10413999" y="6366636"/>
            <a:ext cx="1571653" cy="365801"/>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2</a:t>
            </a:fld>
            <a:endParaRPr lang="en-US">
              <a:solidFill>
                <a:schemeClr val="bg1"/>
              </a:solidFill>
              <a:latin typeface="Arial" panose="020B0604020202020204" pitchFamily="34" charset="0"/>
              <a:cs typeface="Arial" panose="020B0604020202020204" pitchFamily="34" charset="0"/>
            </a:endParaRPr>
          </a:p>
        </p:txBody>
      </p:sp>
      <p:pic>
        <p:nvPicPr>
          <p:cNvPr id="3" name="Picture 4">
            <a:extLst>
              <a:ext uri="{FF2B5EF4-FFF2-40B4-BE49-F238E27FC236}">
                <a16:creationId xmlns:a16="http://schemas.microsoft.com/office/drawing/2014/main" id="{D91B98A1-9B8D-4A34-8569-5E9F4A5F2EB1}"/>
              </a:ext>
            </a:extLst>
          </p:cNvPr>
          <p:cNvPicPr>
            <a:picLocks noChangeAspect="1"/>
          </p:cNvPicPr>
          <p:nvPr/>
        </p:nvPicPr>
        <p:blipFill>
          <a:blip r:embed="rId3"/>
          <a:stretch>
            <a:fillRect/>
          </a:stretch>
        </p:blipFill>
        <p:spPr>
          <a:xfrm>
            <a:off x="7926614" y="301172"/>
            <a:ext cx="4112985" cy="2745014"/>
          </a:xfrm>
          <a:prstGeom prst="rect">
            <a:avLst/>
          </a:prstGeom>
        </p:spPr>
      </p:pic>
      <p:pic>
        <p:nvPicPr>
          <p:cNvPr id="5" name="Picture 5" descr="Map&#10;&#10;Description automatically generated">
            <a:extLst>
              <a:ext uri="{FF2B5EF4-FFF2-40B4-BE49-F238E27FC236}">
                <a16:creationId xmlns:a16="http://schemas.microsoft.com/office/drawing/2014/main" id="{377D2121-5C8B-40E8-A4A7-ACB6BFE40D6F}"/>
              </a:ext>
            </a:extLst>
          </p:cNvPr>
          <p:cNvPicPr>
            <a:picLocks noChangeAspect="1"/>
          </p:cNvPicPr>
          <p:nvPr/>
        </p:nvPicPr>
        <p:blipFill>
          <a:blip r:embed="rId4"/>
          <a:stretch>
            <a:fillRect/>
          </a:stretch>
        </p:blipFill>
        <p:spPr>
          <a:xfrm>
            <a:off x="7618186" y="3330699"/>
            <a:ext cx="3414485" cy="2645888"/>
          </a:xfrm>
          <a:prstGeom prst="rect">
            <a:avLst/>
          </a:prstGeom>
        </p:spPr>
      </p:pic>
      <p:pic>
        <p:nvPicPr>
          <p:cNvPr id="6" name="Picture 3" descr="A picture containing text, sign&#10;&#10;Description automatically generated">
            <a:extLst>
              <a:ext uri="{FF2B5EF4-FFF2-40B4-BE49-F238E27FC236}">
                <a16:creationId xmlns:a16="http://schemas.microsoft.com/office/drawing/2014/main" id="{AE240068-1C3F-0A3E-0D1E-D057A40F5930}"/>
              </a:ext>
            </a:extLst>
          </p:cNvPr>
          <p:cNvPicPr>
            <a:picLocks noChangeAspect="1"/>
          </p:cNvPicPr>
          <p:nvPr/>
        </p:nvPicPr>
        <p:blipFill>
          <a:blip r:embed="rId5"/>
          <a:stretch>
            <a:fillRect/>
          </a:stretch>
        </p:blipFill>
        <p:spPr>
          <a:xfrm>
            <a:off x="10581921" y="6207090"/>
            <a:ext cx="822979" cy="246868"/>
          </a:xfrm>
          <a:prstGeom prst="rect">
            <a:avLst/>
          </a:prstGeom>
        </p:spPr>
      </p:pic>
    </p:spTree>
    <p:extLst>
      <p:ext uri="{BB962C8B-B14F-4D97-AF65-F5344CB8AC3E}">
        <p14:creationId xmlns:p14="http://schemas.microsoft.com/office/powerpoint/2010/main" val="257108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FC858315-EC42-E846-8FE2-00B2CB20E777}"/>
              </a:ext>
            </a:extLst>
          </p:cNvPr>
          <p:cNvSpPr/>
          <p:nvPr/>
        </p:nvSpPr>
        <p:spPr>
          <a:xfrm>
            <a:off x="0" y="0"/>
            <a:ext cx="12192000" cy="6857998"/>
          </a:xfrm>
          <a:prstGeom prst="rect">
            <a:avLst/>
          </a:prstGeom>
          <a:solidFill>
            <a:srgbClr val="192F5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0" y="734170"/>
            <a:ext cx="11424944" cy="0"/>
          </a:xfrm>
          <a:prstGeom prst="line">
            <a:avLst/>
          </a:prstGeom>
          <a:ln w="22225">
            <a:solidFill>
              <a:srgbClr val="96022E"/>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4594827" y="253704"/>
            <a:ext cx="9262695" cy="957977"/>
          </a:xfrm>
        </p:spPr>
        <p:txBody>
          <a:bodyPr anchor="t">
            <a:normAutofit/>
          </a:bodyPr>
          <a:lstStyle/>
          <a:p>
            <a:pPr algn="l">
              <a:lnSpc>
                <a:spcPct val="100000"/>
              </a:lnSpc>
            </a:pPr>
            <a:r>
              <a:rPr lang="en-US" sz="2800" b="1">
                <a:solidFill>
                  <a:schemeClr val="bg1"/>
                </a:solidFill>
                <a:latin typeface="Arial" panose="020B0604020202020204" pitchFamily="34" charset="0"/>
                <a:cs typeface="Arial" panose="020B0604020202020204" pitchFamily="34" charset="0"/>
              </a:rPr>
              <a:t>ECONOMIC DEVELOPMENT DISTRICTS</a:t>
            </a:r>
            <a:br>
              <a:rPr lang="en-US" sz="2800" b="1">
                <a:solidFill>
                  <a:schemeClr val="bg1"/>
                </a:solidFill>
                <a:latin typeface="Arial" panose="020B0604020202020204" pitchFamily="34" charset="0"/>
                <a:cs typeface="Arial" panose="020B0604020202020204" pitchFamily="34" charset="0"/>
              </a:rPr>
            </a:br>
            <a:r>
              <a:rPr lang="en-US" sz="1600" b="1" i="1">
                <a:solidFill>
                  <a:schemeClr val="bg1"/>
                </a:solidFill>
                <a:latin typeface="Arial" panose="020B0604020202020204" pitchFamily="34" charset="0"/>
                <a:cs typeface="Arial" panose="020B0604020202020204" pitchFamily="34" charset="0"/>
              </a:rPr>
              <a:t>As designated by EDA</a:t>
            </a:r>
            <a:endParaRPr lang="en-US" sz="2800" b="1" i="1">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1064245"/>
            <a:ext cx="3843188" cy="5165325"/>
          </a:xfrm>
          <a:prstGeom prst="rect">
            <a:avLst/>
          </a:prstGeom>
          <a:noFill/>
        </p:spPr>
        <p:txBody>
          <a:bodyPr wrap="square" lIns="91440" tIns="45720" rIns="91440" bIns="45720" rtlCol="0" anchor="t">
            <a:spAutoFit/>
          </a:bodyPr>
          <a:lstStyle/>
          <a:p>
            <a:pPr>
              <a:spcAft>
                <a:spcPts val="1800"/>
              </a:spcAft>
            </a:pPr>
            <a:r>
              <a:rPr lang="en-US" sz="1400">
                <a:solidFill>
                  <a:schemeClr val="bg1"/>
                </a:solidFill>
                <a:latin typeface="Arial"/>
                <a:cs typeface="Arial"/>
              </a:rPr>
              <a:t>One of the key responsibilities EDDs are tasked with by EDA is to lead a regionally-driven economic development planning process which leverages the involvement of public, private, and non-profit sectors. EDDs are responsible for developing a strategic “roadmap” for economic development and regional collaboration. States have a varying number of EDDs:</a:t>
            </a:r>
          </a:p>
          <a:p>
            <a:pPr lvl="1">
              <a:lnSpc>
                <a:spcPct val="200000"/>
              </a:lnSpc>
              <a:spcAft>
                <a:spcPts val="600"/>
              </a:spcAft>
            </a:pPr>
            <a:r>
              <a:rPr lang="en-US" sz="1400">
                <a:solidFill>
                  <a:schemeClr val="bg1"/>
                </a:solidFill>
                <a:latin typeface="Arial" panose="020B0604020202020204" pitchFamily="34" charset="0"/>
                <a:cs typeface="Arial" panose="020B0604020202020204" pitchFamily="34" charset="0"/>
              </a:rPr>
              <a:t>1 – 2 EDDs</a:t>
            </a:r>
          </a:p>
          <a:p>
            <a:pPr lvl="1">
              <a:lnSpc>
                <a:spcPct val="200000"/>
              </a:lnSpc>
              <a:spcAft>
                <a:spcPts val="600"/>
              </a:spcAft>
            </a:pPr>
            <a:r>
              <a:rPr lang="en-US" sz="1400">
                <a:solidFill>
                  <a:schemeClr val="bg1"/>
                </a:solidFill>
                <a:latin typeface="Arial" panose="020B0604020202020204" pitchFamily="34" charset="0"/>
                <a:cs typeface="Arial" panose="020B0604020202020204" pitchFamily="34" charset="0"/>
              </a:rPr>
              <a:t>3 – 6 EDDs</a:t>
            </a:r>
          </a:p>
          <a:p>
            <a:pPr lvl="1">
              <a:lnSpc>
                <a:spcPct val="200000"/>
              </a:lnSpc>
              <a:spcAft>
                <a:spcPts val="600"/>
              </a:spcAft>
            </a:pPr>
            <a:r>
              <a:rPr lang="en-US" sz="1400">
                <a:solidFill>
                  <a:schemeClr val="bg1"/>
                </a:solidFill>
                <a:latin typeface="Arial" panose="020B0604020202020204" pitchFamily="34" charset="0"/>
                <a:cs typeface="Arial" panose="020B0604020202020204" pitchFamily="34" charset="0"/>
              </a:rPr>
              <a:t>7 EDDs</a:t>
            </a:r>
          </a:p>
          <a:p>
            <a:pPr lvl="1">
              <a:lnSpc>
                <a:spcPct val="200000"/>
              </a:lnSpc>
              <a:spcAft>
                <a:spcPts val="600"/>
              </a:spcAft>
            </a:pPr>
            <a:r>
              <a:rPr lang="en-US" sz="1400">
                <a:solidFill>
                  <a:schemeClr val="bg1"/>
                </a:solidFill>
                <a:latin typeface="Arial" panose="020B0604020202020204" pitchFamily="34" charset="0"/>
                <a:cs typeface="Arial" panose="020B0604020202020204" pitchFamily="34" charset="0"/>
              </a:rPr>
              <a:t>8 – 9 EDDs</a:t>
            </a:r>
          </a:p>
          <a:p>
            <a:pPr lvl="1">
              <a:lnSpc>
                <a:spcPct val="200000"/>
              </a:lnSpc>
              <a:spcAft>
                <a:spcPts val="600"/>
              </a:spcAft>
            </a:pPr>
            <a:r>
              <a:rPr lang="en-US" sz="1400">
                <a:solidFill>
                  <a:schemeClr val="bg1"/>
                </a:solidFill>
                <a:latin typeface="Arial" panose="020B0604020202020204" pitchFamily="34" charset="0"/>
                <a:cs typeface="Arial" panose="020B0604020202020204" pitchFamily="34" charset="0"/>
              </a:rPr>
              <a:t>10 – 11 EDDs</a:t>
            </a:r>
          </a:p>
          <a:p>
            <a:pPr lvl="1">
              <a:lnSpc>
                <a:spcPct val="200000"/>
              </a:lnSpc>
              <a:spcAft>
                <a:spcPts val="600"/>
              </a:spcAft>
            </a:pPr>
            <a:r>
              <a:rPr lang="en-US" sz="1400">
                <a:solidFill>
                  <a:schemeClr val="bg1"/>
                </a:solidFill>
                <a:latin typeface="Arial" panose="020B0604020202020204" pitchFamily="34" charset="0"/>
                <a:cs typeface="Arial" panose="020B0604020202020204" pitchFamily="34" charset="0"/>
              </a:rPr>
              <a:t>12 + EDDs</a:t>
            </a:r>
          </a:p>
        </p:txBody>
      </p:sp>
      <p:cxnSp>
        <p:nvCxnSpPr>
          <p:cNvPr id="27" name="Straight Connector 26">
            <a:extLst>
              <a:ext uri="{FF2B5EF4-FFF2-40B4-BE49-F238E27FC236}">
                <a16:creationId xmlns:a16="http://schemas.microsoft.com/office/drawing/2014/main" id="{853F5EEB-C624-6045-BBA5-D281B98B04AA}"/>
              </a:ext>
            </a:extLst>
          </p:cNvPr>
          <p:cNvCxnSpPr>
            <a:cxnSpLocks/>
          </p:cNvCxnSpPr>
          <p:nvPr/>
        </p:nvCxnSpPr>
        <p:spPr>
          <a:xfrm flipV="1">
            <a:off x="1268795" y="-1907342"/>
            <a:ext cx="521314" cy="306817"/>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E66F2D3-43B6-8147-B89E-D4C1219DC8C9}"/>
              </a:ext>
            </a:extLst>
          </p:cNvPr>
          <p:cNvGrpSpPr/>
          <p:nvPr/>
        </p:nvGrpSpPr>
        <p:grpSpPr>
          <a:xfrm>
            <a:off x="11572875" y="-71438"/>
            <a:ext cx="619125" cy="6958013"/>
            <a:chOff x="11572875" y="-71438"/>
            <a:chExt cx="619125" cy="6958013"/>
          </a:xfrm>
          <a:solidFill>
            <a:srgbClr val="96022E"/>
          </a:solidFill>
        </p:grpSpPr>
        <p:sp>
          <p:nvSpPr>
            <p:cNvPr id="16" name="Rectangle 15">
              <a:extLst>
                <a:ext uri="{FF2B5EF4-FFF2-40B4-BE49-F238E27FC236}">
                  <a16:creationId xmlns:a16="http://schemas.microsoft.com/office/drawing/2014/main" id="{B1A1B3EE-CC6E-EB4C-967F-168AC390C062}"/>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F132CC4D-9719-754E-BCD8-1FCA3ADEAB16}"/>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D452460-5C98-3541-BDD5-4E30F91D3C4D}"/>
              </a:ext>
            </a:extLst>
          </p:cNvPr>
          <p:cNvSpPr txBox="1"/>
          <p:nvPr/>
        </p:nvSpPr>
        <p:spPr>
          <a:xfrm>
            <a:off x="7492963" y="6446128"/>
            <a:ext cx="3988903" cy="276999"/>
          </a:xfrm>
          <a:prstGeom prst="rect">
            <a:avLst/>
          </a:prstGeom>
          <a:noFill/>
        </p:spPr>
        <p:txBody>
          <a:bodyPr wrap="square" lIns="91440" tIns="45720" rIns="91440" bIns="45720" rtlCol="0" anchor="t">
            <a:spAutoFit/>
          </a:bodyPr>
          <a:lstStyle/>
          <a:p>
            <a:pPr algn="r"/>
            <a:r>
              <a:rPr lang="en-US" sz="1200" b="1">
                <a:solidFill>
                  <a:schemeClr val="bg1"/>
                </a:solidFill>
                <a:latin typeface="Arial"/>
                <a:cs typeface="Arial"/>
              </a:rPr>
              <a:t> EDD Advocacy Presentation</a:t>
            </a:r>
            <a:endParaRPr lang="en-US" sz="1200" b="1">
              <a:solidFill>
                <a:schemeClr val="bg1"/>
              </a:solidFill>
              <a:latin typeface="Arial" panose="020B0604020202020204" pitchFamily="34" charset="0"/>
              <a:cs typeface="Arial" panose="020B0604020202020204" pitchFamily="34" charset="0"/>
            </a:endParaRPr>
          </a:p>
        </p:txBody>
      </p:sp>
      <p:sp>
        <p:nvSpPr>
          <p:cNvPr id="24" name="Slide Number Placeholder 4">
            <a:extLst>
              <a:ext uri="{FF2B5EF4-FFF2-40B4-BE49-F238E27FC236}">
                <a16:creationId xmlns:a16="http://schemas.microsoft.com/office/drawing/2014/main" id="{F79AB1B8-598A-CF45-984C-8874BDA7E69D}"/>
              </a:ext>
            </a:extLst>
          </p:cNvPr>
          <p:cNvSpPr>
            <a:spLocks noGrp="1"/>
          </p:cNvSpPr>
          <p:nvPr>
            <p:ph type="sldNum" sz="quarter" idx="12"/>
          </p:nvPr>
        </p:nvSpPr>
        <p:spPr>
          <a:xfrm>
            <a:off x="10413999" y="6355674"/>
            <a:ext cx="1571653" cy="365801"/>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3</a:t>
            </a:fld>
            <a:endParaRPr lang="en-US">
              <a:solidFill>
                <a:schemeClr val="bg1"/>
              </a:solidFill>
              <a:latin typeface="Arial" panose="020B0604020202020204" pitchFamily="34" charset="0"/>
              <a:cs typeface="Arial" panose="020B0604020202020204" pitchFamily="34" charset="0"/>
            </a:endParaRPr>
          </a:p>
        </p:txBody>
      </p:sp>
      <p:sp>
        <p:nvSpPr>
          <p:cNvPr id="41" name="Freeform 9">
            <a:extLst>
              <a:ext uri="{FF2B5EF4-FFF2-40B4-BE49-F238E27FC236}">
                <a16:creationId xmlns:a16="http://schemas.microsoft.com/office/drawing/2014/main" id="{B1B730A8-9A60-2C4A-AABC-B43F023E09D0}"/>
              </a:ext>
            </a:extLst>
          </p:cNvPr>
          <p:cNvSpPr>
            <a:spLocks/>
          </p:cNvSpPr>
          <p:nvPr/>
        </p:nvSpPr>
        <p:spPr bwMode="auto">
          <a:xfrm>
            <a:off x="314325" y="2303047"/>
            <a:ext cx="1089195" cy="1886452"/>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rgbClr val="ECFFFE">
              <a:alpha val="82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37" name="Freeform 5">
            <a:extLst>
              <a:ext uri="{FF2B5EF4-FFF2-40B4-BE49-F238E27FC236}">
                <a16:creationId xmlns:a16="http://schemas.microsoft.com/office/drawing/2014/main" id="{413C6DF0-45D5-D84F-833F-15DF7FEC15AA}"/>
              </a:ext>
            </a:extLst>
          </p:cNvPr>
          <p:cNvSpPr>
            <a:spLocks/>
          </p:cNvSpPr>
          <p:nvPr/>
        </p:nvSpPr>
        <p:spPr bwMode="auto">
          <a:xfrm>
            <a:off x="666092" y="1196612"/>
            <a:ext cx="919671" cy="682516"/>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solidFill>
            <a:schemeClr val="bg1">
              <a:alpha val="40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38" name="Freeform 6">
            <a:extLst>
              <a:ext uri="{FF2B5EF4-FFF2-40B4-BE49-F238E27FC236}">
                <a16:creationId xmlns:a16="http://schemas.microsoft.com/office/drawing/2014/main" id="{3822EFC3-27F0-5A41-90AA-5F9D0066487A}"/>
              </a:ext>
            </a:extLst>
          </p:cNvPr>
          <p:cNvSpPr>
            <a:spLocks/>
          </p:cNvSpPr>
          <p:nvPr/>
        </p:nvSpPr>
        <p:spPr bwMode="auto">
          <a:xfrm>
            <a:off x="2039243" y="3600247"/>
            <a:ext cx="966291" cy="991976"/>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solidFill>
            <a:srgbClr val="ECFFFE">
              <a:alpha val="82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39" name="Freeform 7">
            <a:extLst>
              <a:ext uri="{FF2B5EF4-FFF2-40B4-BE49-F238E27FC236}">
                <a16:creationId xmlns:a16="http://schemas.microsoft.com/office/drawing/2014/main" id="{A944E780-6C88-7647-AC33-6B3B6FF110E8}"/>
              </a:ext>
            </a:extLst>
          </p:cNvPr>
          <p:cNvSpPr>
            <a:spLocks/>
          </p:cNvSpPr>
          <p:nvPr/>
        </p:nvSpPr>
        <p:spPr bwMode="auto">
          <a:xfrm>
            <a:off x="2399479" y="3786775"/>
            <a:ext cx="1915630" cy="1890691"/>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chemeClr val="bg1">
              <a:alpha val="95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40" name="Freeform 8">
            <a:extLst>
              <a:ext uri="{FF2B5EF4-FFF2-40B4-BE49-F238E27FC236}">
                <a16:creationId xmlns:a16="http://schemas.microsoft.com/office/drawing/2014/main" id="{E5B29D2E-DB74-0D4F-86AA-5BECE14777CF}"/>
              </a:ext>
            </a:extLst>
          </p:cNvPr>
          <p:cNvSpPr>
            <a:spLocks/>
          </p:cNvSpPr>
          <p:nvPr/>
        </p:nvSpPr>
        <p:spPr bwMode="auto">
          <a:xfrm>
            <a:off x="1255188" y="3481548"/>
            <a:ext cx="928145" cy="1093719"/>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rgbClr val="2B83B7">
              <a:alpha val="55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42" name="Freeform 10">
            <a:extLst>
              <a:ext uri="{FF2B5EF4-FFF2-40B4-BE49-F238E27FC236}">
                <a16:creationId xmlns:a16="http://schemas.microsoft.com/office/drawing/2014/main" id="{48561EA9-10D2-5445-9CE1-5077118B8CC2}"/>
              </a:ext>
            </a:extLst>
          </p:cNvPr>
          <p:cNvSpPr>
            <a:spLocks/>
          </p:cNvSpPr>
          <p:nvPr/>
        </p:nvSpPr>
        <p:spPr bwMode="auto">
          <a:xfrm>
            <a:off x="2988582" y="3697751"/>
            <a:ext cx="1190910" cy="640126"/>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chemeClr val="bg1">
              <a:alpha val="72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highlight>
                <a:srgbClr val="F3EDB3"/>
              </a:highlight>
              <a:latin typeface="Lato Light" charset="0"/>
            </a:endParaRPr>
          </a:p>
        </p:txBody>
      </p:sp>
      <p:sp>
        <p:nvSpPr>
          <p:cNvPr id="43" name="Freeform 11">
            <a:extLst>
              <a:ext uri="{FF2B5EF4-FFF2-40B4-BE49-F238E27FC236}">
                <a16:creationId xmlns:a16="http://schemas.microsoft.com/office/drawing/2014/main" id="{32AE7E8B-2FE7-B14E-8654-F3EB7ABA16ED}"/>
              </a:ext>
            </a:extLst>
          </p:cNvPr>
          <p:cNvSpPr>
            <a:spLocks/>
          </p:cNvSpPr>
          <p:nvPr/>
        </p:nvSpPr>
        <p:spPr bwMode="auto">
          <a:xfrm>
            <a:off x="3141153" y="3180566"/>
            <a:ext cx="1008672" cy="559577"/>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solidFill>
            <a:srgbClr val="ECFFFE">
              <a:alpha val="82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44" name="Freeform 12">
            <a:extLst>
              <a:ext uri="{FF2B5EF4-FFF2-40B4-BE49-F238E27FC236}">
                <a16:creationId xmlns:a16="http://schemas.microsoft.com/office/drawing/2014/main" id="{DCF3E77F-A937-B741-9338-6ED5DB6A357F}"/>
              </a:ext>
            </a:extLst>
          </p:cNvPr>
          <p:cNvSpPr>
            <a:spLocks/>
          </p:cNvSpPr>
          <p:nvPr/>
        </p:nvSpPr>
        <p:spPr bwMode="auto">
          <a:xfrm>
            <a:off x="2929248" y="2646424"/>
            <a:ext cx="1123102" cy="568058"/>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solidFill>
            <a:srgbClr val="ECFFFE">
              <a:alpha val="82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45" name="Freeform 13">
            <a:extLst>
              <a:ext uri="{FF2B5EF4-FFF2-40B4-BE49-F238E27FC236}">
                <a16:creationId xmlns:a16="http://schemas.microsoft.com/office/drawing/2014/main" id="{EBE6896B-AAA4-2642-8E1E-0C03B4F1B3D2}"/>
              </a:ext>
            </a:extLst>
          </p:cNvPr>
          <p:cNvSpPr>
            <a:spLocks/>
          </p:cNvSpPr>
          <p:nvPr/>
        </p:nvSpPr>
        <p:spPr bwMode="auto">
          <a:xfrm>
            <a:off x="2963152" y="2137718"/>
            <a:ext cx="966291" cy="644364"/>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solidFill>
            <a:srgbClr val="2B83B7">
              <a:alpha val="55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46" name="Freeform 14">
            <a:extLst>
              <a:ext uri="{FF2B5EF4-FFF2-40B4-BE49-F238E27FC236}">
                <a16:creationId xmlns:a16="http://schemas.microsoft.com/office/drawing/2014/main" id="{2413C3F4-4FFC-234F-A2A3-705B4BB73C01}"/>
              </a:ext>
            </a:extLst>
          </p:cNvPr>
          <p:cNvSpPr>
            <a:spLocks/>
          </p:cNvSpPr>
          <p:nvPr/>
        </p:nvSpPr>
        <p:spPr bwMode="auto">
          <a:xfrm>
            <a:off x="2030765" y="2184347"/>
            <a:ext cx="970528" cy="801214"/>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solidFill>
            <a:srgbClr val="2B83B7"/>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47" name="Freeform 15">
            <a:extLst>
              <a:ext uri="{FF2B5EF4-FFF2-40B4-BE49-F238E27FC236}">
                <a16:creationId xmlns:a16="http://schemas.microsoft.com/office/drawing/2014/main" id="{18751FE4-3A80-5445-A92A-A476A6E61CDD}"/>
              </a:ext>
            </a:extLst>
          </p:cNvPr>
          <p:cNvSpPr>
            <a:spLocks/>
          </p:cNvSpPr>
          <p:nvPr/>
        </p:nvSpPr>
        <p:spPr bwMode="auto">
          <a:xfrm>
            <a:off x="3014010" y="1607813"/>
            <a:ext cx="902719" cy="580777"/>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solidFill>
            <a:srgbClr val="ECFFFE">
              <a:alpha val="82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48" name="Freeform 16">
            <a:extLst>
              <a:ext uri="{FF2B5EF4-FFF2-40B4-BE49-F238E27FC236}">
                <a16:creationId xmlns:a16="http://schemas.microsoft.com/office/drawing/2014/main" id="{49D150D3-8853-474D-9CFD-7866923E32D3}"/>
              </a:ext>
            </a:extLst>
          </p:cNvPr>
          <p:cNvSpPr>
            <a:spLocks/>
          </p:cNvSpPr>
          <p:nvPr/>
        </p:nvSpPr>
        <p:spPr bwMode="auto">
          <a:xfrm>
            <a:off x="2183338" y="2913495"/>
            <a:ext cx="1008672" cy="79273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solidFill>
            <a:srgbClr val="ECFFFE">
              <a:alpha val="82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49" name="Freeform 17">
            <a:extLst>
              <a:ext uri="{FF2B5EF4-FFF2-40B4-BE49-F238E27FC236}">
                <a16:creationId xmlns:a16="http://schemas.microsoft.com/office/drawing/2014/main" id="{B334B178-2916-D547-88D1-7845AE72A1D9}"/>
              </a:ext>
            </a:extLst>
          </p:cNvPr>
          <p:cNvSpPr>
            <a:spLocks/>
          </p:cNvSpPr>
          <p:nvPr/>
        </p:nvSpPr>
        <p:spPr bwMode="auto">
          <a:xfrm>
            <a:off x="1513715" y="2629467"/>
            <a:ext cx="775575" cy="970783"/>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rgbClr val="ECFFFE">
              <a:alpha val="82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50" name="Freeform 18">
            <a:extLst>
              <a:ext uri="{FF2B5EF4-FFF2-40B4-BE49-F238E27FC236}">
                <a16:creationId xmlns:a16="http://schemas.microsoft.com/office/drawing/2014/main" id="{FDE2DF7C-C97B-EE45-A137-BA4EA7C38A57}"/>
              </a:ext>
            </a:extLst>
          </p:cNvPr>
          <p:cNvSpPr>
            <a:spLocks/>
          </p:cNvSpPr>
          <p:nvPr/>
        </p:nvSpPr>
        <p:spPr bwMode="auto">
          <a:xfrm>
            <a:off x="788996" y="2451422"/>
            <a:ext cx="890006" cy="1348070"/>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solidFill>
            <a:srgbClr val="2B83B7"/>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51" name="Freeform 19">
            <a:extLst>
              <a:ext uri="{FF2B5EF4-FFF2-40B4-BE49-F238E27FC236}">
                <a16:creationId xmlns:a16="http://schemas.microsoft.com/office/drawing/2014/main" id="{49BBE7E6-E9A6-9A48-ABBB-4FF37BBB690E}"/>
              </a:ext>
            </a:extLst>
          </p:cNvPr>
          <p:cNvSpPr>
            <a:spLocks/>
          </p:cNvSpPr>
          <p:nvPr/>
        </p:nvSpPr>
        <p:spPr bwMode="auto">
          <a:xfrm>
            <a:off x="411803" y="1612054"/>
            <a:ext cx="1106148" cy="936868"/>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chemeClr val="bg1">
              <a:alpha val="72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52" name="Freeform 20">
            <a:extLst>
              <a:ext uri="{FF2B5EF4-FFF2-40B4-BE49-F238E27FC236}">
                <a16:creationId xmlns:a16="http://schemas.microsoft.com/office/drawing/2014/main" id="{DE015D64-D03D-074A-9D18-C0C923DAE9A0}"/>
              </a:ext>
            </a:extLst>
          </p:cNvPr>
          <p:cNvSpPr>
            <a:spLocks/>
          </p:cNvSpPr>
          <p:nvPr/>
        </p:nvSpPr>
        <p:spPr bwMode="auto">
          <a:xfrm>
            <a:off x="1314520" y="1361941"/>
            <a:ext cx="817956" cy="1339592"/>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solidFill>
            <a:srgbClr val="2B83B7">
              <a:alpha val="55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53" name="Freeform 21">
            <a:extLst>
              <a:ext uri="{FF2B5EF4-FFF2-40B4-BE49-F238E27FC236}">
                <a16:creationId xmlns:a16="http://schemas.microsoft.com/office/drawing/2014/main" id="{201B4583-0373-DC4D-87B0-045342747ADB}"/>
              </a:ext>
            </a:extLst>
          </p:cNvPr>
          <p:cNvSpPr>
            <a:spLocks/>
          </p:cNvSpPr>
          <p:nvPr/>
        </p:nvSpPr>
        <p:spPr bwMode="auto">
          <a:xfrm>
            <a:off x="1662048" y="1391614"/>
            <a:ext cx="1402817" cy="907194"/>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solidFill>
            <a:schemeClr val="bg1">
              <a:alpha val="72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54" name="Freeform 22">
            <a:extLst>
              <a:ext uri="{FF2B5EF4-FFF2-40B4-BE49-F238E27FC236}">
                <a16:creationId xmlns:a16="http://schemas.microsoft.com/office/drawing/2014/main" id="{10B63469-68D1-2040-86F0-82AEA6545199}"/>
              </a:ext>
            </a:extLst>
          </p:cNvPr>
          <p:cNvSpPr>
            <a:spLocks/>
          </p:cNvSpPr>
          <p:nvPr/>
        </p:nvSpPr>
        <p:spPr bwMode="auto">
          <a:xfrm>
            <a:off x="6993603" y="1501836"/>
            <a:ext cx="495860" cy="79273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solidFill>
            <a:srgbClr val="ECFFFE">
              <a:alpha val="82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55" name="Freeform 23">
            <a:extLst>
              <a:ext uri="{FF2B5EF4-FFF2-40B4-BE49-F238E27FC236}">
                <a16:creationId xmlns:a16="http://schemas.microsoft.com/office/drawing/2014/main" id="{4855C203-C0A0-0642-84D5-13A5019A315A}"/>
              </a:ext>
            </a:extLst>
          </p:cNvPr>
          <p:cNvSpPr>
            <a:spLocks/>
          </p:cNvSpPr>
          <p:nvPr/>
        </p:nvSpPr>
        <p:spPr bwMode="auto">
          <a:xfrm>
            <a:off x="6040026" y="2044457"/>
            <a:ext cx="1025626" cy="754582"/>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solidFill>
            <a:schemeClr val="bg1">
              <a:alpha val="40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56" name="Freeform 24">
            <a:extLst>
              <a:ext uri="{FF2B5EF4-FFF2-40B4-BE49-F238E27FC236}">
                <a16:creationId xmlns:a16="http://schemas.microsoft.com/office/drawing/2014/main" id="{997DB828-D1FD-8248-BFC5-36523F74CD67}"/>
              </a:ext>
            </a:extLst>
          </p:cNvPr>
          <p:cNvSpPr>
            <a:spLocks/>
          </p:cNvSpPr>
          <p:nvPr/>
        </p:nvSpPr>
        <p:spPr bwMode="auto">
          <a:xfrm>
            <a:off x="6730839" y="1993584"/>
            <a:ext cx="237334" cy="428163"/>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solidFill>
            <a:srgbClr val="2B83B7"/>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57" name="Freeform 25">
            <a:extLst>
              <a:ext uri="{FF2B5EF4-FFF2-40B4-BE49-F238E27FC236}">
                <a16:creationId xmlns:a16="http://schemas.microsoft.com/office/drawing/2014/main" id="{77CB42FB-6182-7C47-BA5B-172EEAB23C3C}"/>
              </a:ext>
            </a:extLst>
          </p:cNvPr>
          <p:cNvSpPr>
            <a:spLocks/>
          </p:cNvSpPr>
          <p:nvPr/>
        </p:nvSpPr>
        <p:spPr bwMode="auto">
          <a:xfrm>
            <a:off x="6917316" y="1938474"/>
            <a:ext cx="211906" cy="470553"/>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solidFill>
            <a:srgbClr val="2B83B7">
              <a:alpha val="55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58" name="Freeform 26">
            <a:extLst>
              <a:ext uri="{FF2B5EF4-FFF2-40B4-BE49-F238E27FC236}">
                <a16:creationId xmlns:a16="http://schemas.microsoft.com/office/drawing/2014/main" id="{8DA99812-F068-0C42-8BD2-CAE1259E24EE}"/>
              </a:ext>
            </a:extLst>
          </p:cNvPr>
          <p:cNvSpPr>
            <a:spLocks/>
          </p:cNvSpPr>
          <p:nvPr/>
        </p:nvSpPr>
        <p:spPr bwMode="auto">
          <a:xfrm>
            <a:off x="6836796" y="2510770"/>
            <a:ext cx="237334" cy="216201"/>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solidFill>
            <a:srgbClr val="ECFFFE">
              <a:alpha val="82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59" name="Freeform 27">
            <a:extLst>
              <a:ext uri="{FF2B5EF4-FFF2-40B4-BE49-F238E27FC236}">
                <a16:creationId xmlns:a16="http://schemas.microsoft.com/office/drawing/2014/main" id="{524C49CD-44B4-EF43-8A09-B1B8F6EB02D1}"/>
              </a:ext>
            </a:extLst>
          </p:cNvPr>
          <p:cNvSpPr>
            <a:spLocks/>
          </p:cNvSpPr>
          <p:nvPr/>
        </p:nvSpPr>
        <p:spPr bwMode="auto">
          <a:xfrm>
            <a:off x="7048701" y="2489572"/>
            <a:ext cx="101715" cy="131417"/>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solidFill>
            <a:srgbClr val="2B83B7"/>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60" name="Freeform 28">
            <a:extLst>
              <a:ext uri="{FF2B5EF4-FFF2-40B4-BE49-F238E27FC236}">
                <a16:creationId xmlns:a16="http://schemas.microsoft.com/office/drawing/2014/main" id="{AC4BDFB2-6D4E-CE41-B3D4-9C20C0CAC07F}"/>
              </a:ext>
            </a:extLst>
          </p:cNvPr>
          <p:cNvSpPr>
            <a:spLocks/>
          </p:cNvSpPr>
          <p:nvPr/>
        </p:nvSpPr>
        <p:spPr bwMode="auto">
          <a:xfrm>
            <a:off x="6836796" y="2336960"/>
            <a:ext cx="461955" cy="233158"/>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solidFill>
            <a:schemeClr val="bg1">
              <a:alpha val="40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61" name="Freeform 29">
            <a:extLst>
              <a:ext uri="{FF2B5EF4-FFF2-40B4-BE49-F238E27FC236}">
                <a16:creationId xmlns:a16="http://schemas.microsoft.com/office/drawing/2014/main" id="{72DF6EBD-13CF-124B-A52B-3A989A264121}"/>
              </a:ext>
            </a:extLst>
          </p:cNvPr>
          <p:cNvSpPr>
            <a:spLocks/>
          </p:cNvSpPr>
          <p:nvPr/>
        </p:nvSpPr>
        <p:spPr bwMode="auto">
          <a:xfrm>
            <a:off x="7192797" y="2553161"/>
            <a:ext cx="42381" cy="2967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solidFill>
            <a:schemeClr val="bg1">
              <a:alpha val="78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62" name="Freeform 30">
            <a:extLst>
              <a:ext uri="{FF2B5EF4-FFF2-40B4-BE49-F238E27FC236}">
                <a16:creationId xmlns:a16="http://schemas.microsoft.com/office/drawing/2014/main" id="{8DC2FFCD-A4C4-BA40-AD58-ABE29CD7E693}"/>
              </a:ext>
            </a:extLst>
          </p:cNvPr>
          <p:cNvSpPr>
            <a:spLocks/>
          </p:cNvSpPr>
          <p:nvPr/>
        </p:nvSpPr>
        <p:spPr bwMode="auto">
          <a:xfrm>
            <a:off x="6658793" y="2714254"/>
            <a:ext cx="178000" cy="398484"/>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solidFill>
            <a:srgbClr val="2B83B7"/>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63" name="Freeform 31">
            <a:extLst>
              <a:ext uri="{FF2B5EF4-FFF2-40B4-BE49-F238E27FC236}">
                <a16:creationId xmlns:a16="http://schemas.microsoft.com/office/drawing/2014/main" id="{A9400167-1C0C-AC4D-93D1-0F009A175563}"/>
              </a:ext>
            </a:extLst>
          </p:cNvPr>
          <p:cNvSpPr>
            <a:spLocks/>
          </p:cNvSpPr>
          <p:nvPr/>
        </p:nvSpPr>
        <p:spPr bwMode="auto">
          <a:xfrm>
            <a:off x="6624889" y="2989802"/>
            <a:ext cx="139856" cy="22891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solidFill>
            <a:srgbClr val="2B83B7"/>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64" name="Freeform 32">
            <a:extLst>
              <a:ext uri="{FF2B5EF4-FFF2-40B4-BE49-F238E27FC236}">
                <a16:creationId xmlns:a16="http://schemas.microsoft.com/office/drawing/2014/main" id="{22166274-0CB0-0149-8CB2-E1F102063C75}"/>
              </a:ext>
            </a:extLst>
          </p:cNvPr>
          <p:cNvSpPr>
            <a:spLocks/>
          </p:cNvSpPr>
          <p:nvPr/>
        </p:nvSpPr>
        <p:spPr bwMode="auto">
          <a:xfrm>
            <a:off x="5946789" y="2608269"/>
            <a:ext cx="796766" cy="517185"/>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solidFill>
            <a:srgbClr val="ECFFFE">
              <a:alpha val="82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65" name="Freeform 33">
            <a:extLst>
              <a:ext uri="{FF2B5EF4-FFF2-40B4-BE49-F238E27FC236}">
                <a16:creationId xmlns:a16="http://schemas.microsoft.com/office/drawing/2014/main" id="{46FBF524-9166-6441-BA14-64F15286C693}"/>
              </a:ext>
            </a:extLst>
          </p:cNvPr>
          <p:cNvSpPr>
            <a:spLocks/>
          </p:cNvSpPr>
          <p:nvPr/>
        </p:nvSpPr>
        <p:spPr bwMode="auto">
          <a:xfrm>
            <a:off x="5200881" y="4681251"/>
            <a:ext cx="1233291" cy="966543"/>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solidFill>
            <a:schemeClr val="bg1">
              <a:alpha val="72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66" name="Freeform 34">
            <a:extLst>
              <a:ext uri="{FF2B5EF4-FFF2-40B4-BE49-F238E27FC236}">
                <a16:creationId xmlns:a16="http://schemas.microsoft.com/office/drawing/2014/main" id="{7DE91B5A-BB71-4E43-A058-334161A4A3D6}"/>
              </a:ext>
            </a:extLst>
          </p:cNvPr>
          <p:cNvSpPr>
            <a:spLocks/>
          </p:cNvSpPr>
          <p:nvPr/>
        </p:nvSpPr>
        <p:spPr bwMode="auto">
          <a:xfrm>
            <a:off x="4243064" y="4426894"/>
            <a:ext cx="771338" cy="682516"/>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solidFill>
            <a:schemeClr val="bg1">
              <a:alpha val="40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67" name="Freeform 35">
            <a:extLst>
              <a:ext uri="{FF2B5EF4-FFF2-40B4-BE49-F238E27FC236}">
                <a16:creationId xmlns:a16="http://schemas.microsoft.com/office/drawing/2014/main" id="{5BB74771-3822-BF46-AE4F-1B15C1D11FCD}"/>
              </a:ext>
            </a:extLst>
          </p:cNvPr>
          <p:cNvSpPr>
            <a:spLocks/>
          </p:cNvSpPr>
          <p:nvPr/>
        </p:nvSpPr>
        <p:spPr bwMode="auto">
          <a:xfrm>
            <a:off x="4149825" y="3816449"/>
            <a:ext cx="690813" cy="623167"/>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solidFill>
            <a:schemeClr val="bg1">
              <a:alpha val="40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68" name="Freeform 36">
            <a:extLst>
              <a:ext uri="{FF2B5EF4-FFF2-40B4-BE49-F238E27FC236}">
                <a16:creationId xmlns:a16="http://schemas.microsoft.com/office/drawing/2014/main" id="{51379F6F-956E-8C46-BF6C-C9D2E6E866D7}"/>
              </a:ext>
            </a:extLst>
          </p:cNvPr>
          <p:cNvSpPr>
            <a:spLocks/>
          </p:cNvSpPr>
          <p:nvPr/>
        </p:nvSpPr>
        <p:spPr bwMode="auto">
          <a:xfrm>
            <a:off x="4768592" y="3689272"/>
            <a:ext cx="1169721" cy="381527"/>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solidFill>
            <a:schemeClr val="bg1">
              <a:alpha val="40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69" name="Freeform 37">
            <a:extLst>
              <a:ext uri="{FF2B5EF4-FFF2-40B4-BE49-F238E27FC236}">
                <a16:creationId xmlns:a16="http://schemas.microsoft.com/office/drawing/2014/main" id="{1BEF5688-23A9-274D-8341-F120259ACE47}"/>
              </a:ext>
            </a:extLst>
          </p:cNvPr>
          <p:cNvSpPr>
            <a:spLocks/>
          </p:cNvSpPr>
          <p:nvPr/>
        </p:nvSpPr>
        <p:spPr bwMode="auto">
          <a:xfrm>
            <a:off x="5599265" y="3562094"/>
            <a:ext cx="1169721" cy="517185"/>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solidFill>
            <a:schemeClr val="bg1">
              <a:alpha val="95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70" name="Freeform 38">
            <a:extLst>
              <a:ext uri="{FF2B5EF4-FFF2-40B4-BE49-F238E27FC236}">
                <a16:creationId xmlns:a16="http://schemas.microsoft.com/office/drawing/2014/main" id="{164F70A2-564D-8D4F-8440-920584369ECB}"/>
              </a:ext>
            </a:extLst>
          </p:cNvPr>
          <p:cNvSpPr>
            <a:spLocks/>
          </p:cNvSpPr>
          <p:nvPr/>
        </p:nvSpPr>
        <p:spPr bwMode="auto">
          <a:xfrm>
            <a:off x="5429739" y="3986018"/>
            <a:ext cx="720480" cy="77578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chemeClr val="bg1">
              <a:alpha val="95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solidFill>
                <a:schemeClr val="accent6"/>
              </a:solidFill>
              <a:latin typeface="Lato Light" charset="0"/>
            </a:endParaRPr>
          </a:p>
        </p:txBody>
      </p:sp>
      <p:sp>
        <p:nvSpPr>
          <p:cNvPr id="71" name="Freeform 39">
            <a:extLst>
              <a:ext uri="{FF2B5EF4-FFF2-40B4-BE49-F238E27FC236}">
                <a16:creationId xmlns:a16="http://schemas.microsoft.com/office/drawing/2014/main" id="{8C755EEB-A63C-0D4F-958D-5E21EADBB340}"/>
              </a:ext>
            </a:extLst>
          </p:cNvPr>
          <p:cNvSpPr>
            <a:spLocks/>
          </p:cNvSpPr>
          <p:nvPr/>
        </p:nvSpPr>
        <p:spPr bwMode="auto">
          <a:xfrm>
            <a:off x="5667074" y="3125457"/>
            <a:ext cx="1051054" cy="589253"/>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chemeClr val="bg1">
              <a:alpha val="72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72" name="Freeform 40">
            <a:extLst>
              <a:ext uri="{FF2B5EF4-FFF2-40B4-BE49-F238E27FC236}">
                <a16:creationId xmlns:a16="http://schemas.microsoft.com/office/drawing/2014/main" id="{77A45470-49A6-BC44-89FE-1B2FB384B04E}"/>
              </a:ext>
            </a:extLst>
          </p:cNvPr>
          <p:cNvSpPr>
            <a:spLocks/>
          </p:cNvSpPr>
          <p:nvPr/>
        </p:nvSpPr>
        <p:spPr bwMode="auto">
          <a:xfrm>
            <a:off x="5760312" y="3922428"/>
            <a:ext cx="678099" cy="525663"/>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solidFill>
            <a:schemeClr val="bg1">
              <a:alpha val="72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73" name="Freeform 41">
            <a:extLst>
              <a:ext uri="{FF2B5EF4-FFF2-40B4-BE49-F238E27FC236}">
                <a16:creationId xmlns:a16="http://schemas.microsoft.com/office/drawing/2014/main" id="{65CC4C70-1A2E-844C-A023-09CD4F59E9AC}"/>
              </a:ext>
            </a:extLst>
          </p:cNvPr>
          <p:cNvSpPr>
            <a:spLocks/>
          </p:cNvSpPr>
          <p:nvPr/>
        </p:nvSpPr>
        <p:spPr bwMode="auto">
          <a:xfrm>
            <a:off x="5061022" y="4019931"/>
            <a:ext cx="534003" cy="85632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solidFill>
            <a:schemeClr val="bg1">
              <a:alpha val="40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74" name="Freeform 42">
            <a:extLst>
              <a:ext uri="{FF2B5EF4-FFF2-40B4-BE49-F238E27FC236}">
                <a16:creationId xmlns:a16="http://schemas.microsoft.com/office/drawing/2014/main" id="{FC35F9F7-9F6D-7F48-BDB5-C2CD63EB97C8}"/>
              </a:ext>
            </a:extLst>
          </p:cNvPr>
          <p:cNvSpPr>
            <a:spLocks/>
          </p:cNvSpPr>
          <p:nvPr/>
        </p:nvSpPr>
        <p:spPr bwMode="auto">
          <a:xfrm>
            <a:off x="4594827" y="4049605"/>
            <a:ext cx="491624" cy="860562"/>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solidFill>
            <a:schemeClr val="bg1">
              <a:alpha val="72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75" name="Freeform 43">
            <a:extLst>
              <a:ext uri="{FF2B5EF4-FFF2-40B4-BE49-F238E27FC236}">
                <a16:creationId xmlns:a16="http://schemas.microsoft.com/office/drawing/2014/main" id="{FD63341D-A199-BD46-9431-78001342291B}"/>
              </a:ext>
            </a:extLst>
          </p:cNvPr>
          <p:cNvSpPr>
            <a:spLocks/>
          </p:cNvSpPr>
          <p:nvPr/>
        </p:nvSpPr>
        <p:spPr bwMode="auto">
          <a:xfrm>
            <a:off x="6145983" y="3010997"/>
            <a:ext cx="610291" cy="445120"/>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solidFill>
            <a:srgbClr val="2B83B7">
              <a:alpha val="55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76" name="Freeform 44">
            <a:extLst>
              <a:ext uri="{FF2B5EF4-FFF2-40B4-BE49-F238E27FC236}">
                <a16:creationId xmlns:a16="http://schemas.microsoft.com/office/drawing/2014/main" id="{044917F7-FA70-724A-8B37-B09F5F281829}"/>
              </a:ext>
            </a:extLst>
          </p:cNvPr>
          <p:cNvSpPr>
            <a:spLocks/>
          </p:cNvSpPr>
          <p:nvPr/>
        </p:nvSpPr>
        <p:spPr bwMode="auto">
          <a:xfrm>
            <a:off x="5773024" y="2960127"/>
            <a:ext cx="627244" cy="618927"/>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solidFill>
            <a:schemeClr val="bg1">
              <a:alpha val="72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77" name="Freeform 45">
            <a:extLst>
              <a:ext uri="{FF2B5EF4-FFF2-40B4-BE49-F238E27FC236}">
                <a16:creationId xmlns:a16="http://schemas.microsoft.com/office/drawing/2014/main" id="{E2B3ECCC-1792-6548-A73C-37045CBD6DA9}"/>
              </a:ext>
            </a:extLst>
          </p:cNvPr>
          <p:cNvSpPr>
            <a:spLocks/>
          </p:cNvSpPr>
          <p:nvPr/>
        </p:nvSpPr>
        <p:spPr bwMode="auto">
          <a:xfrm>
            <a:off x="4853355" y="3290786"/>
            <a:ext cx="1000196" cy="517185"/>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solidFill>
            <a:schemeClr val="bg1">
              <a:alpha val="95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78" name="Freeform 46">
            <a:extLst>
              <a:ext uri="{FF2B5EF4-FFF2-40B4-BE49-F238E27FC236}">
                <a16:creationId xmlns:a16="http://schemas.microsoft.com/office/drawing/2014/main" id="{2EA3A174-EB63-1B48-AB2F-44E714D2EF60}"/>
              </a:ext>
            </a:extLst>
          </p:cNvPr>
          <p:cNvSpPr>
            <a:spLocks/>
          </p:cNvSpPr>
          <p:nvPr/>
        </p:nvSpPr>
        <p:spPr bwMode="auto">
          <a:xfrm>
            <a:off x="4001490" y="3108499"/>
            <a:ext cx="911195" cy="79273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solidFill>
            <a:schemeClr val="bg1">
              <a:alpha val="95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79" name="Freeform 47">
            <a:extLst>
              <a:ext uri="{FF2B5EF4-FFF2-40B4-BE49-F238E27FC236}">
                <a16:creationId xmlns:a16="http://schemas.microsoft.com/office/drawing/2014/main" id="{F1E2B621-25B8-3A4E-89B3-2A3064D07A07}"/>
              </a:ext>
            </a:extLst>
          </p:cNvPr>
          <p:cNvSpPr>
            <a:spLocks/>
          </p:cNvSpPr>
          <p:nvPr/>
        </p:nvSpPr>
        <p:spPr bwMode="auto">
          <a:xfrm>
            <a:off x="3840441" y="1586618"/>
            <a:ext cx="881530" cy="1025891"/>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solidFill>
            <a:schemeClr val="bg1">
              <a:alpha val="72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82" name="Freeform 50">
            <a:extLst>
              <a:ext uri="{FF2B5EF4-FFF2-40B4-BE49-F238E27FC236}">
                <a16:creationId xmlns:a16="http://schemas.microsoft.com/office/drawing/2014/main" id="{9B59767E-9F39-5B4C-8D73-B1A060A5B453}"/>
              </a:ext>
            </a:extLst>
          </p:cNvPr>
          <p:cNvSpPr>
            <a:spLocks/>
          </p:cNvSpPr>
          <p:nvPr/>
        </p:nvSpPr>
        <p:spPr bwMode="auto">
          <a:xfrm>
            <a:off x="4649925" y="1887604"/>
            <a:ext cx="1029863" cy="970783"/>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solidFill>
            <a:schemeClr val="bg1">
              <a:alpha val="72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83" name="Freeform 51">
            <a:extLst>
              <a:ext uri="{FF2B5EF4-FFF2-40B4-BE49-F238E27FC236}">
                <a16:creationId xmlns:a16="http://schemas.microsoft.com/office/drawing/2014/main" id="{D45471FF-54AC-4A4E-B04F-3F1891A1AF2F}"/>
              </a:ext>
            </a:extLst>
          </p:cNvPr>
          <p:cNvSpPr>
            <a:spLocks/>
          </p:cNvSpPr>
          <p:nvPr/>
        </p:nvSpPr>
        <p:spPr bwMode="auto">
          <a:xfrm>
            <a:off x="4357495" y="2002064"/>
            <a:ext cx="720480" cy="767301"/>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solidFill>
            <a:srgbClr val="ECFFFE">
              <a:alpha val="82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84" name="Freeform 52">
            <a:extLst>
              <a:ext uri="{FF2B5EF4-FFF2-40B4-BE49-F238E27FC236}">
                <a16:creationId xmlns:a16="http://schemas.microsoft.com/office/drawing/2014/main" id="{452C6D2F-AA10-454F-84AE-F2341BDBEFFB}"/>
              </a:ext>
            </a:extLst>
          </p:cNvPr>
          <p:cNvSpPr>
            <a:spLocks/>
          </p:cNvSpPr>
          <p:nvPr/>
        </p:nvSpPr>
        <p:spPr bwMode="auto">
          <a:xfrm>
            <a:off x="5412786" y="2726968"/>
            <a:ext cx="576386" cy="661318"/>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solidFill>
            <a:srgbClr val="2B83B7">
              <a:alpha val="55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85" name="Freeform 53">
            <a:extLst>
              <a:ext uri="{FF2B5EF4-FFF2-40B4-BE49-F238E27FC236}">
                <a16:creationId xmlns:a16="http://schemas.microsoft.com/office/drawing/2014/main" id="{98878A1B-BB7E-4148-A7EC-CCCC4BC468AA}"/>
              </a:ext>
            </a:extLst>
          </p:cNvPr>
          <p:cNvSpPr>
            <a:spLocks/>
          </p:cNvSpPr>
          <p:nvPr/>
        </p:nvSpPr>
        <p:spPr bwMode="auto">
          <a:xfrm>
            <a:off x="5039832" y="2841430"/>
            <a:ext cx="423811" cy="729145"/>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solidFill>
            <a:schemeClr val="bg1">
              <a:alpha val="40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86" name="Freeform 54">
            <a:extLst>
              <a:ext uri="{FF2B5EF4-FFF2-40B4-BE49-F238E27FC236}">
                <a16:creationId xmlns:a16="http://schemas.microsoft.com/office/drawing/2014/main" id="{8A3110C9-8BF3-A640-9E3F-61C8E0AD41B1}"/>
              </a:ext>
            </a:extLst>
          </p:cNvPr>
          <p:cNvSpPr>
            <a:spLocks/>
          </p:cNvSpPr>
          <p:nvPr/>
        </p:nvSpPr>
        <p:spPr bwMode="auto">
          <a:xfrm>
            <a:off x="4560923" y="2748167"/>
            <a:ext cx="546717" cy="958064"/>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solidFill>
            <a:schemeClr val="bg1">
              <a:alpha val="95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87" name="Freeform 55">
            <a:extLst>
              <a:ext uri="{FF2B5EF4-FFF2-40B4-BE49-F238E27FC236}">
                <a16:creationId xmlns:a16="http://schemas.microsoft.com/office/drawing/2014/main" id="{810CF5A8-27A1-2245-97CE-01808864B7DE}"/>
              </a:ext>
            </a:extLst>
          </p:cNvPr>
          <p:cNvSpPr>
            <a:spLocks/>
          </p:cNvSpPr>
          <p:nvPr/>
        </p:nvSpPr>
        <p:spPr bwMode="auto">
          <a:xfrm>
            <a:off x="3891301" y="2536204"/>
            <a:ext cx="830673" cy="6104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solidFill>
            <a:schemeClr val="bg1">
              <a:alpha val="95000"/>
            </a:scheme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sp>
        <p:nvSpPr>
          <p:cNvPr id="88" name="Freeform 87">
            <a:extLst>
              <a:ext uri="{FF2B5EF4-FFF2-40B4-BE49-F238E27FC236}">
                <a16:creationId xmlns:a16="http://schemas.microsoft.com/office/drawing/2014/main" id="{F5A886B7-DD2C-E941-8A5C-1B4C0DA4C894}"/>
              </a:ext>
            </a:extLst>
          </p:cNvPr>
          <p:cNvSpPr>
            <a:spLocks/>
          </p:cNvSpPr>
          <p:nvPr/>
        </p:nvSpPr>
        <p:spPr bwMode="auto">
          <a:xfrm>
            <a:off x="2119766" y="5262020"/>
            <a:ext cx="1127339" cy="716432"/>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solidFill>
            <a:srgbClr val="2B83B7">
              <a:alpha val="78000"/>
            </a:srgbClr>
          </a:solidFill>
          <a:ln w="2540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Lato Light" charset="0"/>
            </a:endParaRPr>
          </a:p>
        </p:txBody>
      </p:sp>
      <p:cxnSp>
        <p:nvCxnSpPr>
          <p:cNvPr id="113" name="Straight Connector 112">
            <a:extLst>
              <a:ext uri="{FF2B5EF4-FFF2-40B4-BE49-F238E27FC236}">
                <a16:creationId xmlns:a16="http://schemas.microsoft.com/office/drawing/2014/main" id="{FFFA9264-436B-0347-BEE7-2FF906D5B3BB}"/>
              </a:ext>
            </a:extLst>
          </p:cNvPr>
          <p:cNvCxnSpPr>
            <a:cxnSpLocks/>
          </p:cNvCxnSpPr>
          <p:nvPr/>
        </p:nvCxnSpPr>
        <p:spPr>
          <a:xfrm>
            <a:off x="-154214" y="6668699"/>
            <a:ext cx="11424944" cy="0"/>
          </a:xfrm>
          <a:prstGeom prst="line">
            <a:avLst/>
          </a:prstGeom>
          <a:ln w="12700">
            <a:solidFill>
              <a:srgbClr val="96022E"/>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38B77DD-2478-8343-B236-E206F4CC1C3F}"/>
              </a:ext>
            </a:extLst>
          </p:cNvPr>
          <p:cNvGrpSpPr/>
          <p:nvPr/>
        </p:nvGrpSpPr>
        <p:grpSpPr>
          <a:xfrm>
            <a:off x="7838740" y="3350389"/>
            <a:ext cx="278332" cy="2783788"/>
            <a:chOff x="7838740" y="1476200"/>
            <a:chExt cx="278332" cy="2783788"/>
          </a:xfrm>
        </p:grpSpPr>
        <p:sp>
          <p:nvSpPr>
            <p:cNvPr id="5" name="Rectangle 4">
              <a:extLst>
                <a:ext uri="{FF2B5EF4-FFF2-40B4-BE49-F238E27FC236}">
                  <a16:creationId xmlns:a16="http://schemas.microsoft.com/office/drawing/2014/main" id="{3D0067C0-3D13-6044-BF6A-37734012803A}"/>
                </a:ext>
              </a:extLst>
            </p:cNvPr>
            <p:cNvSpPr/>
            <p:nvPr/>
          </p:nvSpPr>
          <p:spPr>
            <a:xfrm>
              <a:off x="7838740" y="1476200"/>
              <a:ext cx="278332" cy="278332"/>
            </a:xfrm>
            <a:prstGeom prst="rect">
              <a:avLst/>
            </a:prstGeom>
            <a:solidFill>
              <a:srgbClr val="2B83B7"/>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D401EF2-9685-7D45-ACE2-EA37035E442C}"/>
                </a:ext>
              </a:extLst>
            </p:cNvPr>
            <p:cNvSpPr/>
            <p:nvPr/>
          </p:nvSpPr>
          <p:spPr>
            <a:xfrm>
              <a:off x="7838740" y="1960832"/>
              <a:ext cx="278332" cy="278332"/>
            </a:xfrm>
            <a:prstGeom prst="rect">
              <a:avLst/>
            </a:prstGeom>
            <a:solidFill>
              <a:srgbClr val="2B83B7">
                <a:alpha val="55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B5B3742-579C-0D4A-9D0F-62368FD30EE0}"/>
                </a:ext>
              </a:extLst>
            </p:cNvPr>
            <p:cNvSpPr/>
            <p:nvPr/>
          </p:nvSpPr>
          <p:spPr>
            <a:xfrm>
              <a:off x="7838740" y="2472896"/>
              <a:ext cx="278332" cy="278332"/>
            </a:xfrm>
            <a:prstGeom prst="rect">
              <a:avLst/>
            </a:prstGeom>
            <a:solidFill>
              <a:srgbClr val="ECFFFE">
                <a:alpha val="82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AA8375C-DDEB-0246-99CA-BB505AC408DA}"/>
                </a:ext>
              </a:extLst>
            </p:cNvPr>
            <p:cNvSpPr/>
            <p:nvPr/>
          </p:nvSpPr>
          <p:spPr>
            <a:xfrm>
              <a:off x="7838740" y="2966672"/>
              <a:ext cx="278332" cy="278332"/>
            </a:xfrm>
            <a:prstGeom prst="rect">
              <a:avLst/>
            </a:prstGeom>
            <a:solidFill>
              <a:schemeClr val="bg1">
                <a:alpha val="3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710392F5-BDD1-454C-A422-F30243E985D6}"/>
                </a:ext>
              </a:extLst>
            </p:cNvPr>
            <p:cNvSpPr/>
            <p:nvPr/>
          </p:nvSpPr>
          <p:spPr>
            <a:xfrm>
              <a:off x="7838740" y="3469592"/>
              <a:ext cx="278332" cy="278332"/>
            </a:xfrm>
            <a:prstGeom prst="rect">
              <a:avLst/>
            </a:prstGeom>
            <a:solidFill>
              <a:schemeClr val="bg1">
                <a:alpha val="72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DD9BCB6-6C23-CD4F-9D84-5384FE8A0011}"/>
                </a:ext>
              </a:extLst>
            </p:cNvPr>
            <p:cNvSpPr/>
            <p:nvPr/>
          </p:nvSpPr>
          <p:spPr>
            <a:xfrm>
              <a:off x="7838740" y="3981656"/>
              <a:ext cx="278332" cy="278332"/>
            </a:xfrm>
            <a:prstGeom prst="rect">
              <a:avLst/>
            </a:prstGeom>
            <a:solidFill>
              <a:schemeClr val="bg1">
                <a:alpha val="9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8F927DDA-E5E4-B64F-9CCD-230F7AD27528}"/>
              </a:ext>
            </a:extLst>
          </p:cNvPr>
          <p:cNvPicPr>
            <a:picLocks noChangeAspect="1"/>
          </p:cNvPicPr>
          <p:nvPr/>
        </p:nvPicPr>
        <p:blipFill>
          <a:blip r:embed="rId2"/>
          <a:srcRect/>
          <a:stretch/>
        </p:blipFill>
        <p:spPr>
          <a:xfrm>
            <a:off x="263863" y="4729724"/>
            <a:ext cx="1855661" cy="1875978"/>
          </a:xfrm>
          <a:prstGeom prst="rect">
            <a:avLst/>
          </a:prstGeom>
        </p:spPr>
      </p:pic>
      <p:pic>
        <p:nvPicPr>
          <p:cNvPr id="7" name="Picture 3" descr="A picture containing text, sign&#10;&#10;Description automatically generated">
            <a:extLst>
              <a:ext uri="{FF2B5EF4-FFF2-40B4-BE49-F238E27FC236}">
                <a16:creationId xmlns:a16="http://schemas.microsoft.com/office/drawing/2014/main" id="{090904A1-E4C5-74A7-422C-C2A9DA4DF0EE}"/>
              </a:ext>
            </a:extLst>
          </p:cNvPr>
          <p:cNvPicPr>
            <a:picLocks noChangeAspect="1"/>
          </p:cNvPicPr>
          <p:nvPr/>
        </p:nvPicPr>
        <p:blipFill>
          <a:blip r:embed="rId3"/>
          <a:stretch>
            <a:fillRect/>
          </a:stretch>
        </p:blipFill>
        <p:spPr>
          <a:xfrm>
            <a:off x="10581921" y="6207090"/>
            <a:ext cx="822979" cy="246868"/>
          </a:xfrm>
          <a:prstGeom prst="rect">
            <a:avLst/>
          </a:prstGeom>
        </p:spPr>
      </p:pic>
    </p:spTree>
    <p:extLst>
      <p:ext uri="{BB962C8B-B14F-4D97-AF65-F5344CB8AC3E}">
        <p14:creationId xmlns:p14="http://schemas.microsoft.com/office/powerpoint/2010/main" val="253784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D200456-C9A3-3E49-9EFE-CA46FF9C830F}"/>
              </a:ext>
            </a:extLst>
          </p:cNvPr>
          <p:cNvSpPr/>
          <p:nvPr/>
        </p:nvSpPr>
        <p:spPr>
          <a:xfrm>
            <a:off x="0" y="0"/>
            <a:ext cx="12192000" cy="6858000"/>
          </a:xfrm>
          <a:prstGeom prst="rect">
            <a:avLst/>
          </a:prstGeom>
          <a:solidFill>
            <a:schemeClr val="accent5">
              <a:lumMod val="20000"/>
              <a:lumOff val="8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10" name="Title 1">
            <a:extLst>
              <a:ext uri="{FF2B5EF4-FFF2-40B4-BE49-F238E27FC236}">
                <a16:creationId xmlns:a16="http://schemas.microsoft.com/office/drawing/2014/main" id="{B95D107C-9563-3045-B02F-A05D8D4FC56D}"/>
              </a:ext>
            </a:extLst>
          </p:cNvPr>
          <p:cNvSpPr txBox="1">
            <a:spLocks/>
          </p:cNvSpPr>
          <p:nvPr/>
        </p:nvSpPr>
        <p:spPr>
          <a:xfrm>
            <a:off x="5280480" y="897140"/>
            <a:ext cx="6144464" cy="95797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a:solidFill>
                  <a:srgbClr val="0A2241"/>
                </a:solidFill>
                <a:latin typeface="Arial"/>
                <a:cs typeface="Arial"/>
              </a:rPr>
              <a:t>LOCAL PROJECT SUCCESS EXAMPLE 1</a:t>
            </a:r>
          </a:p>
        </p:txBody>
      </p:sp>
      <p:sp>
        <p:nvSpPr>
          <p:cNvPr id="11" name="TextBox 10">
            <a:extLst>
              <a:ext uri="{FF2B5EF4-FFF2-40B4-BE49-F238E27FC236}">
                <a16:creationId xmlns:a16="http://schemas.microsoft.com/office/drawing/2014/main" id="{90005A57-35BC-0F49-9C9E-FD4A53CB0F81}"/>
              </a:ext>
            </a:extLst>
          </p:cNvPr>
          <p:cNvSpPr txBox="1"/>
          <p:nvPr/>
        </p:nvSpPr>
        <p:spPr>
          <a:xfrm>
            <a:off x="5306179" y="1856363"/>
            <a:ext cx="6149827" cy="3139321"/>
          </a:xfrm>
          <a:prstGeom prst="rect">
            <a:avLst/>
          </a:prstGeom>
          <a:noFill/>
        </p:spPr>
        <p:txBody>
          <a:bodyPr wrap="square" lIns="91440" tIns="45720" rIns="91440" bIns="45720" rtlCol="0" anchor="t">
            <a:spAutoFit/>
          </a:bodyPr>
          <a:lstStyle/>
          <a:p>
            <a:r>
              <a:rPr lang="en-US">
                <a:solidFill>
                  <a:srgbClr val="0A2241"/>
                </a:solidFill>
                <a:latin typeface="Arial"/>
                <a:cs typeface="Arial"/>
              </a:rPr>
              <a:t>Provide an overview and example of a successful project which was based on an EDD Partnership Planning grant and/or EDA funding. </a:t>
            </a:r>
            <a:endParaRPr lang="en-US"/>
          </a:p>
          <a:p>
            <a:endParaRPr lang="en-US">
              <a:solidFill>
                <a:srgbClr val="0A2241"/>
              </a:solidFill>
              <a:latin typeface="Arial"/>
              <a:cs typeface="Arial"/>
            </a:endParaRPr>
          </a:p>
          <a:p>
            <a:r>
              <a:rPr lang="en-US">
                <a:solidFill>
                  <a:srgbClr val="0A2241"/>
                </a:solidFill>
                <a:latin typeface="Arial"/>
                <a:cs typeface="Arial"/>
              </a:rPr>
              <a:t>Highlight outcomes and ROI.</a:t>
            </a:r>
            <a:endParaRPr lang="en-US"/>
          </a:p>
          <a:p>
            <a:endParaRPr lang="en-US">
              <a:solidFill>
                <a:srgbClr val="0A2241"/>
              </a:solidFill>
              <a:latin typeface="Arial" panose="020B0604020202020204" pitchFamily="34" charset="0"/>
              <a:cs typeface="Arial" panose="020B0604020202020204" pitchFamily="34" charset="0"/>
            </a:endParaRPr>
          </a:p>
          <a:p>
            <a:r>
              <a:rPr lang="en-US">
                <a:solidFill>
                  <a:srgbClr val="0A2241"/>
                </a:solidFill>
                <a:latin typeface="Arial" panose="020B0604020202020204" pitchFamily="34" charset="0"/>
                <a:cs typeface="Arial" panose="020B0604020202020204" pitchFamily="34" charset="0"/>
              </a:rPr>
              <a:t>Update with a high-quality project picture.</a:t>
            </a:r>
          </a:p>
          <a:p>
            <a:pPr marL="285750" indent="-285750">
              <a:buFont typeface="Arial" panose="020B0604020202020204" pitchFamily="34" charset="0"/>
              <a:buChar char="•"/>
            </a:pPr>
            <a:endParaRPr lang="en-US">
              <a:solidFill>
                <a:srgbClr val="0A224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solidFill>
                  <a:srgbClr val="0A2241"/>
                </a:solidFill>
                <a:latin typeface="Arial" panose="020B0604020202020204" pitchFamily="34" charset="0"/>
                <a:cs typeface="Arial" panose="020B0604020202020204" pitchFamily="34" charset="0"/>
              </a:rPr>
              <a:t>Bullet 1</a:t>
            </a:r>
          </a:p>
          <a:p>
            <a:pPr marL="285750" indent="-285750">
              <a:buFont typeface="Arial" panose="020B0604020202020204" pitchFamily="34" charset="0"/>
              <a:buChar char="•"/>
            </a:pPr>
            <a:r>
              <a:rPr lang="en-US">
                <a:solidFill>
                  <a:srgbClr val="0A2241"/>
                </a:solidFill>
                <a:latin typeface="Arial" panose="020B0604020202020204" pitchFamily="34" charset="0"/>
                <a:cs typeface="Arial" panose="020B0604020202020204" pitchFamily="34" charset="0"/>
              </a:rPr>
              <a:t>Bullet 2</a:t>
            </a:r>
          </a:p>
          <a:p>
            <a:pPr marL="285750" indent="-285750">
              <a:buFont typeface="Arial" panose="020B0604020202020204" pitchFamily="34" charset="0"/>
              <a:buChar char="•"/>
            </a:pPr>
            <a:r>
              <a:rPr lang="en-US">
                <a:solidFill>
                  <a:srgbClr val="0A2241"/>
                </a:solidFill>
                <a:latin typeface="Arial" panose="020B0604020202020204" pitchFamily="34" charset="0"/>
                <a:cs typeface="Arial" panose="020B0604020202020204" pitchFamily="34" charset="0"/>
              </a:rPr>
              <a:t>Bullet 3</a:t>
            </a:r>
          </a:p>
        </p:txBody>
      </p:sp>
      <p:cxnSp>
        <p:nvCxnSpPr>
          <p:cNvPr id="13" name="Straight Connector 12">
            <a:extLst>
              <a:ext uri="{FF2B5EF4-FFF2-40B4-BE49-F238E27FC236}">
                <a16:creationId xmlns:a16="http://schemas.microsoft.com/office/drawing/2014/main" id="{468CD37C-6F64-8241-A5DA-5B6967749AD6}"/>
              </a:ext>
            </a:extLst>
          </p:cNvPr>
          <p:cNvCxnSpPr>
            <a:cxnSpLocks/>
          </p:cNvCxnSpPr>
          <p:nvPr/>
        </p:nvCxnSpPr>
        <p:spPr>
          <a:xfrm>
            <a:off x="0" y="745132"/>
            <a:ext cx="11424944" cy="0"/>
          </a:xfrm>
          <a:prstGeom prst="line">
            <a:avLst/>
          </a:prstGeom>
          <a:ln w="12700">
            <a:solidFill>
              <a:srgbClr val="96022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4B7B07-1962-8445-9C38-4C6EBA2DB1C9}"/>
              </a:ext>
            </a:extLst>
          </p:cNvPr>
          <p:cNvCxnSpPr>
            <a:cxnSpLocks/>
          </p:cNvCxnSpPr>
          <p:nvPr/>
        </p:nvCxnSpPr>
        <p:spPr>
          <a:xfrm>
            <a:off x="0" y="6688732"/>
            <a:ext cx="11424944" cy="0"/>
          </a:xfrm>
          <a:prstGeom prst="line">
            <a:avLst/>
          </a:prstGeom>
          <a:ln w="12700">
            <a:solidFill>
              <a:srgbClr val="96022E"/>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9C7B3B-650E-FC48-9CE4-A54B572875D0}"/>
              </a:ext>
            </a:extLst>
          </p:cNvPr>
          <p:cNvSpPr txBox="1"/>
          <p:nvPr/>
        </p:nvSpPr>
        <p:spPr>
          <a:xfrm>
            <a:off x="8100748" y="6411733"/>
            <a:ext cx="3390190" cy="276999"/>
          </a:xfrm>
          <a:prstGeom prst="rect">
            <a:avLst/>
          </a:prstGeom>
          <a:noFill/>
        </p:spPr>
        <p:txBody>
          <a:bodyPr wrap="square" lIns="91440" tIns="45720" rIns="91440" bIns="45720" rtlCol="0" anchor="t">
            <a:spAutoFit/>
          </a:bodyPr>
          <a:lstStyle/>
          <a:p>
            <a:pPr algn="r"/>
            <a:r>
              <a:rPr lang="en-US" sz="1200" b="1">
                <a:solidFill>
                  <a:srgbClr val="96022E"/>
                </a:solidFill>
                <a:latin typeface="Arial"/>
                <a:cs typeface="Arial"/>
              </a:rPr>
              <a:t> EDD Advocacy Presentation</a:t>
            </a:r>
            <a:endParaRPr lang="en-US" sz="1200" b="1">
              <a:solidFill>
                <a:srgbClr val="96022E"/>
              </a:solidFill>
              <a:latin typeface="Arial" panose="020B0604020202020204" pitchFamily="34" charset="0"/>
              <a:cs typeface="Arial" panose="020B0604020202020204" pitchFamily="34" charset="0"/>
            </a:endParaRPr>
          </a:p>
        </p:txBody>
      </p:sp>
      <p:sp>
        <p:nvSpPr>
          <p:cNvPr id="16" name="Slide Number Placeholder 4">
            <a:extLst>
              <a:ext uri="{FF2B5EF4-FFF2-40B4-BE49-F238E27FC236}">
                <a16:creationId xmlns:a16="http://schemas.microsoft.com/office/drawing/2014/main" id="{01BA8222-B086-114A-88E1-63840BF19B48}"/>
              </a:ext>
            </a:extLst>
          </p:cNvPr>
          <p:cNvSpPr>
            <a:spLocks noGrp="1"/>
          </p:cNvSpPr>
          <p:nvPr>
            <p:ph type="sldNum" sz="quarter" idx="12"/>
          </p:nvPr>
        </p:nvSpPr>
        <p:spPr>
          <a:xfrm>
            <a:off x="10413999" y="6366636"/>
            <a:ext cx="1571653" cy="365801"/>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4</a:t>
            </a:fld>
            <a:endParaRPr lang="en-US">
              <a:solidFill>
                <a:schemeClr val="bg1"/>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338A933D-2314-1A44-A9AC-B36293E744BB}"/>
              </a:ext>
            </a:extLst>
          </p:cNvPr>
          <p:cNvGrpSpPr/>
          <p:nvPr/>
        </p:nvGrpSpPr>
        <p:grpSpPr>
          <a:xfrm>
            <a:off x="11572875" y="-71438"/>
            <a:ext cx="619125" cy="6958013"/>
            <a:chOff x="11572875" y="-71438"/>
            <a:chExt cx="619125" cy="6958013"/>
          </a:xfrm>
          <a:solidFill>
            <a:srgbClr val="96022E"/>
          </a:solidFill>
        </p:grpSpPr>
        <p:sp>
          <p:nvSpPr>
            <p:cNvPr id="19" name="Rectangle 18">
              <a:extLst>
                <a:ext uri="{FF2B5EF4-FFF2-40B4-BE49-F238E27FC236}">
                  <a16:creationId xmlns:a16="http://schemas.microsoft.com/office/drawing/2014/main" id="{39A5B0AA-3108-D342-A758-EF61555364A4}"/>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70A20E15-B58F-5442-884A-CB50F419A1A6}"/>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770533C-8A23-4EC2-BF2F-32135634021A}"/>
              </a:ext>
            </a:extLst>
          </p:cNvPr>
          <p:cNvSpPr txBox="1"/>
          <p:nvPr/>
        </p:nvSpPr>
        <p:spPr>
          <a:xfrm>
            <a:off x="456293" y="1381578"/>
            <a:ext cx="3931556" cy="34163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Insert project photo here</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pic>
        <p:nvPicPr>
          <p:cNvPr id="3" name="Picture 3" descr="A picture containing text, sign&#10;&#10;Description automatically generated">
            <a:extLst>
              <a:ext uri="{FF2B5EF4-FFF2-40B4-BE49-F238E27FC236}">
                <a16:creationId xmlns:a16="http://schemas.microsoft.com/office/drawing/2014/main" id="{9B1016C9-6DF6-AE5B-2771-20C857BACCD3}"/>
              </a:ext>
            </a:extLst>
          </p:cNvPr>
          <p:cNvPicPr>
            <a:picLocks noChangeAspect="1"/>
          </p:cNvPicPr>
          <p:nvPr/>
        </p:nvPicPr>
        <p:blipFill>
          <a:blip r:embed="rId2"/>
          <a:stretch>
            <a:fillRect/>
          </a:stretch>
        </p:blipFill>
        <p:spPr>
          <a:xfrm>
            <a:off x="10581921" y="6207090"/>
            <a:ext cx="822979" cy="246868"/>
          </a:xfrm>
          <a:prstGeom prst="rect">
            <a:avLst/>
          </a:prstGeom>
        </p:spPr>
      </p:pic>
    </p:spTree>
    <p:extLst>
      <p:ext uri="{BB962C8B-B14F-4D97-AF65-F5344CB8AC3E}">
        <p14:creationId xmlns:p14="http://schemas.microsoft.com/office/powerpoint/2010/main" val="49427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224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0" y="734170"/>
            <a:ext cx="114249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0" y="6677770"/>
            <a:ext cx="114249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5280480" y="780317"/>
            <a:ext cx="6144464" cy="957977"/>
          </a:xfrm>
        </p:spPr>
        <p:txBody>
          <a:bodyPr anchor="t">
            <a:normAutofit/>
          </a:bodyPr>
          <a:lstStyle/>
          <a:p>
            <a:pPr algn="l">
              <a:lnSpc>
                <a:spcPct val="100000"/>
              </a:lnSpc>
            </a:pPr>
            <a:r>
              <a:rPr lang="en-US" sz="2800" b="1">
                <a:solidFill>
                  <a:schemeClr val="bg1"/>
                </a:solidFill>
                <a:latin typeface="Arial"/>
                <a:cs typeface="Arial"/>
              </a:rPr>
              <a:t>LOCAL PROJECT SUCCESS EXAMPLE 2</a:t>
            </a:r>
          </a:p>
        </p:txBody>
      </p:sp>
      <p:sp>
        <p:nvSpPr>
          <p:cNvPr id="31" name="TextBox 30">
            <a:extLst>
              <a:ext uri="{FF2B5EF4-FFF2-40B4-BE49-F238E27FC236}">
                <a16:creationId xmlns:a16="http://schemas.microsoft.com/office/drawing/2014/main" id="{BA0FEA88-3799-4547-843C-6ACDFF4C9F30}"/>
              </a:ext>
            </a:extLst>
          </p:cNvPr>
          <p:cNvSpPr txBox="1"/>
          <p:nvPr/>
        </p:nvSpPr>
        <p:spPr>
          <a:xfrm>
            <a:off x="5343571" y="1765649"/>
            <a:ext cx="6103364" cy="1754326"/>
          </a:xfrm>
          <a:prstGeom prst="rect">
            <a:avLst/>
          </a:prstGeom>
          <a:noFill/>
        </p:spPr>
        <p:txBody>
          <a:bodyPr wrap="square" lIns="91440" tIns="45720" rIns="91440" bIns="45720" rtlCol="0" anchor="t">
            <a:spAutoFit/>
          </a:bodyPr>
          <a:lstStyle/>
          <a:p>
            <a:pPr>
              <a:spcBef>
                <a:spcPct val="0"/>
              </a:spcBef>
            </a:pPr>
            <a:r>
              <a:rPr lang="en-US">
                <a:solidFill>
                  <a:schemeClr val="bg1"/>
                </a:solidFill>
                <a:latin typeface="Arial"/>
                <a:cs typeface="Arial"/>
              </a:rPr>
              <a:t>See previous slide. </a:t>
            </a:r>
            <a:endParaRPr lang="en-US"/>
          </a:p>
          <a:p>
            <a:pPr>
              <a:spcBef>
                <a:spcPct val="0"/>
              </a:spcBef>
            </a:pPr>
            <a:endParaRPr lang="en-US"/>
          </a:p>
          <a:p>
            <a:pPr>
              <a:spcBef>
                <a:spcPct val="0"/>
              </a:spcBef>
            </a:pPr>
            <a:r>
              <a:rPr lang="en-US">
                <a:solidFill>
                  <a:schemeClr val="bg1"/>
                </a:solidFill>
                <a:latin typeface="Arial"/>
                <a:cs typeface="Arial"/>
              </a:rPr>
              <a:t>OPTION FOR A SECOND EXAMPLE</a:t>
            </a:r>
            <a:endParaRPr lang="en-US">
              <a:solidFill>
                <a:schemeClr val="bg1"/>
              </a:solidFill>
            </a:endParaRPr>
          </a:p>
          <a:p>
            <a:pPr>
              <a:spcBef>
                <a:spcPct val="0"/>
              </a:spcBef>
            </a:pPr>
            <a:endParaRPr lang="en-US"/>
          </a:p>
          <a:p>
            <a:pPr>
              <a:spcBef>
                <a:spcPct val="0"/>
              </a:spcBef>
            </a:pPr>
            <a:endParaRPr lang="en-US"/>
          </a:p>
          <a:p>
            <a:pPr>
              <a:spcBef>
                <a:spcPct val="0"/>
              </a:spcBef>
            </a:pPr>
            <a:r>
              <a:rPr lang="en-US">
                <a:solidFill>
                  <a:schemeClr val="bg1"/>
                </a:solidFill>
                <a:latin typeface="Arial"/>
                <a:cs typeface="Arial"/>
              </a:rPr>
              <a:t>Emphasize partnerships with community and EDA</a:t>
            </a:r>
          </a:p>
        </p:txBody>
      </p:sp>
      <p:grpSp>
        <p:nvGrpSpPr>
          <p:cNvPr id="13" name="Group 12">
            <a:extLst>
              <a:ext uri="{FF2B5EF4-FFF2-40B4-BE49-F238E27FC236}">
                <a16:creationId xmlns:a16="http://schemas.microsoft.com/office/drawing/2014/main" id="{A80B8C83-B6FD-BA4A-9C00-DB85853E45D3}"/>
              </a:ext>
            </a:extLst>
          </p:cNvPr>
          <p:cNvGrpSpPr/>
          <p:nvPr/>
        </p:nvGrpSpPr>
        <p:grpSpPr>
          <a:xfrm>
            <a:off x="11572875" y="-71438"/>
            <a:ext cx="619125" cy="6958013"/>
            <a:chOff x="11572875" y="-71438"/>
            <a:chExt cx="619125" cy="6958013"/>
          </a:xfrm>
          <a:solidFill>
            <a:srgbClr val="96022E"/>
          </a:solidFill>
        </p:grpSpPr>
        <p:sp>
          <p:nvSpPr>
            <p:cNvPr id="14" name="Rectangle 13">
              <a:extLst>
                <a:ext uri="{FF2B5EF4-FFF2-40B4-BE49-F238E27FC236}">
                  <a16:creationId xmlns:a16="http://schemas.microsoft.com/office/drawing/2014/main" id="{EC3B5774-9B09-DF4F-A799-089AC5B291D9}"/>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616E83C4-DA3A-7E48-B426-6A556016B872}"/>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E296B96-916C-5E46-ADE8-C4AC5348DE1F}"/>
              </a:ext>
            </a:extLst>
          </p:cNvPr>
          <p:cNvSpPr txBox="1"/>
          <p:nvPr/>
        </p:nvSpPr>
        <p:spPr>
          <a:xfrm>
            <a:off x="7629033" y="6409842"/>
            <a:ext cx="3889118" cy="276999"/>
          </a:xfrm>
          <a:prstGeom prst="rect">
            <a:avLst/>
          </a:prstGeom>
          <a:noFill/>
        </p:spPr>
        <p:txBody>
          <a:bodyPr wrap="square" lIns="91440" tIns="45720" rIns="91440" bIns="45720" rtlCol="0" anchor="t">
            <a:spAutoFit/>
          </a:bodyPr>
          <a:lstStyle/>
          <a:p>
            <a:pPr algn="r"/>
            <a:r>
              <a:rPr lang="en-US" sz="1200" b="1">
                <a:solidFill>
                  <a:schemeClr val="bg1"/>
                </a:solidFill>
                <a:latin typeface="Arial"/>
                <a:cs typeface="Arial"/>
              </a:rPr>
              <a:t>EDD Advocacy Presentation</a:t>
            </a:r>
            <a:endParaRPr lang="en-US" sz="1200" b="1">
              <a:solidFill>
                <a:schemeClr val="bg1"/>
              </a:solidFill>
              <a:latin typeface="Arial" panose="020B0604020202020204" pitchFamily="34" charset="0"/>
              <a:cs typeface="Arial" panose="020B0604020202020204" pitchFamily="34" charset="0"/>
            </a:endParaRPr>
          </a:p>
        </p:txBody>
      </p:sp>
      <p:sp>
        <p:nvSpPr>
          <p:cNvPr id="17" name="Slide Number Placeholder 4">
            <a:extLst>
              <a:ext uri="{FF2B5EF4-FFF2-40B4-BE49-F238E27FC236}">
                <a16:creationId xmlns:a16="http://schemas.microsoft.com/office/drawing/2014/main" id="{1E86C3AC-C398-474C-BFC9-B298B7D52D57}"/>
              </a:ext>
            </a:extLst>
          </p:cNvPr>
          <p:cNvSpPr>
            <a:spLocks noGrp="1"/>
          </p:cNvSpPr>
          <p:nvPr>
            <p:ph type="sldNum" sz="quarter" idx="12"/>
          </p:nvPr>
        </p:nvSpPr>
        <p:spPr>
          <a:xfrm>
            <a:off x="10413999" y="6355674"/>
            <a:ext cx="1571653" cy="365801"/>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5</a:t>
            </a:fld>
            <a:endParaRPr lang="en-US">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3A8696B-E4D7-40F1-9133-BF01497FAB34}"/>
              </a:ext>
            </a:extLst>
          </p:cNvPr>
          <p:cNvSpPr txBox="1"/>
          <p:nvPr/>
        </p:nvSpPr>
        <p:spPr>
          <a:xfrm>
            <a:off x="456293" y="1381578"/>
            <a:ext cx="3931556" cy="3416320"/>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Insert project photo here</a:t>
            </a:r>
            <a:endParaRPr lang="en-US">
              <a:solidFill>
                <a:schemeClr val="bg1"/>
              </a:solidFill>
              <a:cs typeface="Calibri"/>
            </a:endParaRPr>
          </a:p>
          <a:p>
            <a:endParaRPr lang="en-US">
              <a:solidFill>
                <a:schemeClr val="bg1"/>
              </a:solidFill>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pic>
        <p:nvPicPr>
          <p:cNvPr id="4" name="Picture 3" descr="A picture containing text, sign&#10;&#10;Description automatically generated">
            <a:extLst>
              <a:ext uri="{FF2B5EF4-FFF2-40B4-BE49-F238E27FC236}">
                <a16:creationId xmlns:a16="http://schemas.microsoft.com/office/drawing/2014/main" id="{703B9A9D-8C4D-732A-4C5A-4D9C1858F6D8}"/>
              </a:ext>
            </a:extLst>
          </p:cNvPr>
          <p:cNvPicPr>
            <a:picLocks noChangeAspect="1"/>
          </p:cNvPicPr>
          <p:nvPr/>
        </p:nvPicPr>
        <p:blipFill>
          <a:blip r:embed="rId2"/>
          <a:stretch>
            <a:fillRect/>
          </a:stretch>
        </p:blipFill>
        <p:spPr>
          <a:xfrm>
            <a:off x="10581921" y="6207090"/>
            <a:ext cx="822979" cy="246868"/>
          </a:xfrm>
          <a:prstGeom prst="rect">
            <a:avLst/>
          </a:prstGeom>
        </p:spPr>
      </p:pic>
    </p:spTree>
    <p:extLst>
      <p:ext uri="{BB962C8B-B14F-4D97-AF65-F5344CB8AC3E}">
        <p14:creationId xmlns:p14="http://schemas.microsoft.com/office/powerpoint/2010/main" val="364859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6D16B3B-CD84-D547-B016-7ADC4D6064F8}"/>
              </a:ext>
            </a:extLst>
          </p:cNvPr>
          <p:cNvSpPr/>
          <p:nvPr/>
        </p:nvSpPr>
        <p:spPr>
          <a:xfrm>
            <a:off x="0" y="-74613"/>
            <a:ext cx="12192000" cy="6958013"/>
          </a:xfrm>
          <a:prstGeom prst="rect">
            <a:avLst/>
          </a:prstGeom>
          <a:solidFill>
            <a:schemeClr val="accent5">
              <a:lumMod val="20000"/>
              <a:lumOff val="8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0" y="745132"/>
            <a:ext cx="11424944" cy="0"/>
          </a:xfrm>
          <a:prstGeom prst="line">
            <a:avLst/>
          </a:prstGeom>
          <a:ln w="12700">
            <a:solidFill>
              <a:srgbClr val="96022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E59DB9-FEF1-A04B-A4DC-7750775030CF}"/>
              </a:ext>
            </a:extLst>
          </p:cNvPr>
          <p:cNvSpPr>
            <a:spLocks noGrp="1"/>
          </p:cNvSpPr>
          <p:nvPr>
            <p:ph type="ctrTitle"/>
          </p:nvPr>
        </p:nvSpPr>
        <p:spPr>
          <a:xfrm>
            <a:off x="556079" y="887607"/>
            <a:ext cx="10189497" cy="818363"/>
          </a:xfrm>
        </p:spPr>
        <p:txBody>
          <a:bodyPr anchor="t">
            <a:noAutofit/>
          </a:bodyPr>
          <a:lstStyle/>
          <a:p>
            <a:pPr algn="l"/>
            <a:r>
              <a:rPr lang="en-US" sz="2000" b="1">
                <a:solidFill>
                  <a:srgbClr val="0A2241"/>
                </a:solidFill>
                <a:latin typeface="Arial"/>
                <a:cs typeface="Arial"/>
              </a:rPr>
              <a:t>ECONOMIC DEVELOPMENT ADMINISTRATION APPROPRIATIONS </a:t>
            </a:r>
            <a:br>
              <a:rPr lang="en-US" sz="2000" b="1">
                <a:latin typeface="Arial" panose="020B0604020202020204" pitchFamily="34" charset="0"/>
                <a:cs typeface="Arial" panose="020B0604020202020204" pitchFamily="34" charset="0"/>
              </a:rPr>
            </a:br>
            <a:r>
              <a:rPr lang="en-US" sz="600" b="1">
                <a:solidFill>
                  <a:srgbClr val="0A2241"/>
                </a:solidFill>
                <a:latin typeface="Arial"/>
                <a:cs typeface="Arial"/>
              </a:rPr>
              <a:t> </a:t>
            </a:r>
            <a:br>
              <a:rPr lang="en-US" sz="400" b="1" i="1">
                <a:latin typeface="Arial" panose="020B0604020202020204" pitchFamily="34" charset="0"/>
                <a:cs typeface="Arial" panose="020B0604020202020204" pitchFamily="34" charset="0"/>
              </a:rPr>
            </a:br>
            <a:r>
              <a:rPr lang="en-US" sz="1500" b="1" i="1">
                <a:solidFill>
                  <a:srgbClr val="0A2241"/>
                </a:solidFill>
                <a:latin typeface="Arial"/>
                <a:cs typeface="Arial"/>
              </a:rPr>
              <a:t>While overall EDA funding has increased, EDD Partnership Planning Grants have remained nearly stagnant</a:t>
            </a:r>
            <a:br>
              <a:rPr lang="en-US" sz="1400" b="1" i="1">
                <a:latin typeface="Arial"/>
                <a:cs typeface="Arial"/>
              </a:rPr>
            </a:br>
            <a:br>
              <a:rPr lang="en-US" sz="1100" b="1" i="1">
                <a:latin typeface="Arial" panose="020B0604020202020204" pitchFamily="34" charset="0"/>
                <a:cs typeface="Arial" panose="020B0604020202020204" pitchFamily="34" charset="0"/>
              </a:rPr>
            </a:br>
            <a:r>
              <a:rPr lang="en-US" sz="1100" i="1">
                <a:solidFill>
                  <a:srgbClr val="0A2241"/>
                </a:solidFill>
                <a:latin typeface="Arial"/>
                <a:cs typeface="Arial"/>
              </a:rPr>
              <a:t>Budget figures are in Millions </a:t>
            </a:r>
            <a:endParaRPr lang="en-US" sz="1100" i="1" spc="300">
              <a:solidFill>
                <a:srgbClr val="0A2241"/>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0" y="6688732"/>
            <a:ext cx="11424944" cy="0"/>
          </a:xfrm>
          <a:prstGeom prst="line">
            <a:avLst/>
          </a:prstGeom>
          <a:ln w="12700">
            <a:solidFill>
              <a:srgbClr val="96022E"/>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3AF911B2-AB6F-4E4F-8FDF-D23662E159EF}"/>
              </a:ext>
            </a:extLst>
          </p:cNvPr>
          <p:cNvGrpSpPr/>
          <p:nvPr/>
        </p:nvGrpSpPr>
        <p:grpSpPr>
          <a:xfrm>
            <a:off x="11572875" y="-71438"/>
            <a:ext cx="619125" cy="6958013"/>
            <a:chOff x="11572875" y="-71438"/>
            <a:chExt cx="619125" cy="6958013"/>
          </a:xfrm>
          <a:solidFill>
            <a:srgbClr val="96022E"/>
          </a:solidFill>
        </p:grpSpPr>
        <p:sp>
          <p:nvSpPr>
            <p:cNvPr id="27" name="Rectangle 26">
              <a:extLst>
                <a:ext uri="{FF2B5EF4-FFF2-40B4-BE49-F238E27FC236}">
                  <a16:creationId xmlns:a16="http://schemas.microsoft.com/office/drawing/2014/main" id="{E5F4DAC2-6FF0-6D45-80FF-889656DDF5F2}"/>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DBDDC53F-BE1B-F343-9CFF-8C84DDABBC8D}"/>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F70009C5-BA9C-5D48-966B-5B0E1E3DD57A}"/>
              </a:ext>
            </a:extLst>
          </p:cNvPr>
          <p:cNvSpPr txBox="1"/>
          <p:nvPr/>
        </p:nvSpPr>
        <p:spPr>
          <a:xfrm>
            <a:off x="7565534" y="6411733"/>
            <a:ext cx="3925404" cy="276999"/>
          </a:xfrm>
          <a:prstGeom prst="rect">
            <a:avLst/>
          </a:prstGeom>
          <a:noFill/>
        </p:spPr>
        <p:txBody>
          <a:bodyPr wrap="square" lIns="91440" tIns="45720" rIns="91440" bIns="45720" rtlCol="0" anchor="t">
            <a:spAutoFit/>
          </a:bodyPr>
          <a:lstStyle/>
          <a:p>
            <a:pPr algn="r"/>
            <a:r>
              <a:rPr lang="en-US" sz="1200" b="1">
                <a:solidFill>
                  <a:srgbClr val="96022E"/>
                </a:solidFill>
                <a:latin typeface="Arial"/>
                <a:cs typeface="Arial"/>
              </a:rPr>
              <a:t>EDD Advocacy Presentation</a:t>
            </a:r>
            <a:endParaRPr lang="en-US" sz="1200" b="1">
              <a:solidFill>
                <a:srgbClr val="96022E"/>
              </a:solidFill>
              <a:latin typeface="Arial" panose="020B0604020202020204" pitchFamily="34" charset="0"/>
              <a:cs typeface="Arial" panose="020B0604020202020204" pitchFamily="34" charset="0"/>
            </a:endParaRPr>
          </a:p>
        </p:txBody>
      </p:sp>
      <p:sp>
        <p:nvSpPr>
          <p:cNvPr id="30" name="Slide Number Placeholder 4">
            <a:extLst>
              <a:ext uri="{FF2B5EF4-FFF2-40B4-BE49-F238E27FC236}">
                <a16:creationId xmlns:a16="http://schemas.microsoft.com/office/drawing/2014/main" id="{47A311F4-8EC3-0A4B-89DE-2FA097C2A7A7}"/>
              </a:ext>
            </a:extLst>
          </p:cNvPr>
          <p:cNvSpPr>
            <a:spLocks noGrp="1"/>
          </p:cNvSpPr>
          <p:nvPr>
            <p:ph type="sldNum" sz="quarter" idx="12"/>
          </p:nvPr>
        </p:nvSpPr>
        <p:spPr>
          <a:xfrm>
            <a:off x="10413999" y="6366636"/>
            <a:ext cx="1571653" cy="365801"/>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6</a:t>
            </a:fld>
            <a:endParaRPr lang="en-US">
              <a:solidFill>
                <a:schemeClr val="bg1"/>
              </a:solidFill>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402BA81E-0DDD-0B4C-9512-76C50A1EBF2E}"/>
              </a:ext>
            </a:extLst>
          </p:cNvPr>
          <p:cNvGraphicFramePr/>
          <p:nvPr>
            <p:extLst>
              <p:ext uri="{D42A27DB-BD31-4B8C-83A1-F6EECF244321}">
                <p14:modId xmlns:p14="http://schemas.microsoft.com/office/powerpoint/2010/main" val="1722296198"/>
              </p:ext>
            </p:extLst>
          </p:nvPr>
        </p:nvGraphicFramePr>
        <p:xfrm>
          <a:off x="556080" y="1564878"/>
          <a:ext cx="10327073" cy="465079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3" descr="A picture containing text, sign&#10;&#10;Description automatically generated">
            <a:extLst>
              <a:ext uri="{FF2B5EF4-FFF2-40B4-BE49-F238E27FC236}">
                <a16:creationId xmlns:a16="http://schemas.microsoft.com/office/drawing/2014/main" id="{C2CDC41E-00F5-0ADD-AF60-FB1820271A11}"/>
              </a:ext>
            </a:extLst>
          </p:cNvPr>
          <p:cNvPicPr>
            <a:picLocks noChangeAspect="1"/>
          </p:cNvPicPr>
          <p:nvPr/>
        </p:nvPicPr>
        <p:blipFill>
          <a:blip r:embed="rId4"/>
          <a:stretch>
            <a:fillRect/>
          </a:stretch>
        </p:blipFill>
        <p:spPr>
          <a:xfrm>
            <a:off x="10581921" y="6207090"/>
            <a:ext cx="822979" cy="246868"/>
          </a:xfrm>
          <a:prstGeom prst="rect">
            <a:avLst/>
          </a:prstGeom>
        </p:spPr>
      </p:pic>
    </p:spTree>
    <p:extLst>
      <p:ext uri="{BB962C8B-B14F-4D97-AF65-F5344CB8AC3E}">
        <p14:creationId xmlns:p14="http://schemas.microsoft.com/office/powerpoint/2010/main" val="183154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4268CB2-6788-4A47-A90C-293F0DB5BDA3}"/>
              </a:ext>
            </a:extLst>
          </p:cNvPr>
          <p:cNvSpPr/>
          <p:nvPr/>
        </p:nvSpPr>
        <p:spPr>
          <a:xfrm>
            <a:off x="0" y="67734"/>
            <a:ext cx="12192000" cy="6857998"/>
          </a:xfrm>
          <a:prstGeom prst="rect">
            <a:avLst/>
          </a:prstGeom>
          <a:solidFill>
            <a:srgbClr val="192F5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92F5A"/>
              </a:solidFill>
            </a:endParaRPr>
          </a:p>
        </p:txBody>
      </p:sp>
      <p:sp>
        <p:nvSpPr>
          <p:cNvPr id="4" name="Rectangle 3">
            <a:extLst>
              <a:ext uri="{FF2B5EF4-FFF2-40B4-BE49-F238E27FC236}">
                <a16:creationId xmlns:a16="http://schemas.microsoft.com/office/drawing/2014/main" id="{97C3EB14-2BDB-9B48-AC8D-F3034E251AC4}"/>
              </a:ext>
            </a:extLst>
          </p:cNvPr>
          <p:cNvSpPr/>
          <p:nvPr/>
        </p:nvSpPr>
        <p:spPr>
          <a:xfrm>
            <a:off x="660397" y="-1"/>
            <a:ext cx="7670803" cy="602627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7FF1253-21CD-624E-973F-1039C77C7E0F}"/>
              </a:ext>
            </a:extLst>
          </p:cNvPr>
          <p:cNvCxnSpPr>
            <a:cxnSpLocks/>
          </p:cNvCxnSpPr>
          <p:nvPr/>
        </p:nvCxnSpPr>
        <p:spPr>
          <a:xfrm>
            <a:off x="-120805" y="734170"/>
            <a:ext cx="11424944" cy="0"/>
          </a:xfrm>
          <a:prstGeom prst="line">
            <a:avLst/>
          </a:prstGeom>
          <a:ln w="12700">
            <a:solidFill>
              <a:srgbClr val="96022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E59DB9-FEF1-A04B-A4DC-7750775030CF}"/>
              </a:ext>
            </a:extLst>
          </p:cNvPr>
          <p:cNvSpPr>
            <a:spLocks noGrp="1"/>
          </p:cNvSpPr>
          <p:nvPr>
            <p:ph type="ctrTitle"/>
          </p:nvPr>
        </p:nvSpPr>
        <p:spPr>
          <a:xfrm>
            <a:off x="661081" y="267757"/>
            <a:ext cx="8225567" cy="834560"/>
          </a:xfrm>
        </p:spPr>
        <p:txBody>
          <a:bodyPr anchor="t">
            <a:noAutofit/>
          </a:bodyPr>
          <a:lstStyle/>
          <a:p>
            <a:pPr>
              <a:lnSpc>
                <a:spcPct val="100000"/>
              </a:lnSpc>
            </a:pPr>
            <a:r>
              <a:rPr lang="en-US" sz="2800" b="1" spc="260">
                <a:solidFill>
                  <a:srgbClr val="96022E"/>
                </a:solidFill>
                <a:latin typeface="Arial"/>
                <a:cs typeface="Arial"/>
              </a:rPr>
              <a:t>FY24 EDA Funding</a:t>
            </a:r>
            <a:br>
              <a:rPr lang="en-US" sz="2800" b="1" spc="260">
                <a:latin typeface="Arial"/>
                <a:cs typeface="Arial"/>
              </a:rPr>
            </a:br>
            <a:r>
              <a:rPr lang="en-US" sz="2800" b="1" spc="260">
                <a:solidFill>
                  <a:srgbClr val="96022E"/>
                </a:solidFill>
                <a:latin typeface="Arial"/>
                <a:cs typeface="Arial"/>
              </a:rPr>
              <a:t>Request for Congressional Action</a:t>
            </a:r>
            <a:endParaRPr lang="en-US" sz="2800"/>
          </a:p>
        </p:txBody>
      </p:sp>
      <p:cxnSp>
        <p:nvCxnSpPr>
          <p:cNvPr id="15" name="Straight Connector 14">
            <a:extLst>
              <a:ext uri="{FF2B5EF4-FFF2-40B4-BE49-F238E27FC236}">
                <a16:creationId xmlns:a16="http://schemas.microsoft.com/office/drawing/2014/main" id="{4047C53D-8B44-4642-8522-1E66D8250B23}"/>
              </a:ext>
            </a:extLst>
          </p:cNvPr>
          <p:cNvCxnSpPr>
            <a:cxnSpLocks/>
          </p:cNvCxnSpPr>
          <p:nvPr/>
        </p:nvCxnSpPr>
        <p:spPr>
          <a:xfrm flipV="1">
            <a:off x="4523189" y="2397699"/>
            <a:ext cx="0" cy="3049854"/>
          </a:xfrm>
          <a:prstGeom prst="line">
            <a:avLst/>
          </a:prstGeom>
          <a:ln w="12700">
            <a:solidFill>
              <a:srgbClr val="96022E"/>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3388DB-BC49-894D-A1C6-047AF2DC3AD9}"/>
              </a:ext>
            </a:extLst>
          </p:cNvPr>
          <p:cNvSpPr txBox="1"/>
          <p:nvPr/>
        </p:nvSpPr>
        <p:spPr>
          <a:xfrm>
            <a:off x="1088543" y="1314975"/>
            <a:ext cx="6954584" cy="584775"/>
          </a:xfrm>
          <a:prstGeom prst="rect">
            <a:avLst/>
          </a:prstGeom>
          <a:noFill/>
        </p:spPr>
        <p:txBody>
          <a:bodyPr wrap="square" lIns="91440" tIns="45720" rIns="91440" bIns="45720" rtlCol="0" anchor="t">
            <a:spAutoFit/>
          </a:bodyPr>
          <a:lstStyle/>
          <a:p>
            <a:pPr algn="ctr"/>
            <a:r>
              <a:rPr lang="en-US" sz="1600" b="1">
                <a:solidFill>
                  <a:srgbClr val="0A2241"/>
                </a:solidFill>
                <a:latin typeface="Arial"/>
                <a:cs typeface="Arial"/>
              </a:rPr>
              <a:t>ACTION NEEDED: Congress should allocate $55 million in FY24 Appropriations for EDA EDD Partnership Planning Grants</a:t>
            </a:r>
            <a:endParaRPr lang="en-US"/>
          </a:p>
        </p:txBody>
      </p:sp>
      <p:grpSp>
        <p:nvGrpSpPr>
          <p:cNvPr id="24" name="Group 23">
            <a:extLst>
              <a:ext uri="{FF2B5EF4-FFF2-40B4-BE49-F238E27FC236}">
                <a16:creationId xmlns:a16="http://schemas.microsoft.com/office/drawing/2014/main" id="{6641E61B-B70A-BD4A-9F8A-D7C33F3D5F0C}"/>
              </a:ext>
            </a:extLst>
          </p:cNvPr>
          <p:cNvGrpSpPr/>
          <p:nvPr/>
        </p:nvGrpSpPr>
        <p:grpSpPr>
          <a:xfrm>
            <a:off x="11572875" y="-71438"/>
            <a:ext cx="619125" cy="6958013"/>
            <a:chOff x="11572875" y="-71438"/>
            <a:chExt cx="619125" cy="6958013"/>
          </a:xfrm>
          <a:solidFill>
            <a:srgbClr val="96022E"/>
          </a:solidFill>
        </p:grpSpPr>
        <p:sp>
          <p:nvSpPr>
            <p:cNvPr id="25" name="Rectangle 24">
              <a:extLst>
                <a:ext uri="{FF2B5EF4-FFF2-40B4-BE49-F238E27FC236}">
                  <a16:creationId xmlns:a16="http://schemas.microsoft.com/office/drawing/2014/main" id="{9CC9103D-6668-354E-9A09-606B630146B2}"/>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1A2612AF-2505-2D44-AC91-83E731D03F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BB27006-8B70-7647-894A-7548C96465E9}"/>
              </a:ext>
            </a:extLst>
          </p:cNvPr>
          <p:cNvSpPr txBox="1"/>
          <p:nvPr/>
        </p:nvSpPr>
        <p:spPr>
          <a:xfrm>
            <a:off x="7592748" y="6400771"/>
            <a:ext cx="3916332" cy="276999"/>
          </a:xfrm>
          <a:prstGeom prst="rect">
            <a:avLst/>
          </a:prstGeom>
          <a:noFill/>
        </p:spPr>
        <p:txBody>
          <a:bodyPr wrap="square" lIns="91440" tIns="45720" rIns="91440" bIns="45720" rtlCol="0" anchor="t">
            <a:spAutoFit/>
          </a:bodyPr>
          <a:lstStyle/>
          <a:p>
            <a:pPr algn="r"/>
            <a:r>
              <a:rPr lang="en-US" sz="1200" b="1">
                <a:solidFill>
                  <a:schemeClr val="bg1"/>
                </a:solidFill>
                <a:latin typeface="Arial"/>
                <a:cs typeface="Arial"/>
              </a:rPr>
              <a:t>EDD Advocacy Presentation</a:t>
            </a:r>
          </a:p>
        </p:txBody>
      </p:sp>
      <p:sp>
        <p:nvSpPr>
          <p:cNvPr id="28" name="Slide Number Placeholder 4">
            <a:extLst>
              <a:ext uri="{FF2B5EF4-FFF2-40B4-BE49-F238E27FC236}">
                <a16:creationId xmlns:a16="http://schemas.microsoft.com/office/drawing/2014/main" id="{D61EE3F9-F9D3-4443-835B-23CA4C72A01A}"/>
              </a:ext>
            </a:extLst>
          </p:cNvPr>
          <p:cNvSpPr>
            <a:spLocks noGrp="1"/>
          </p:cNvSpPr>
          <p:nvPr>
            <p:ph type="sldNum" sz="quarter" idx="12"/>
          </p:nvPr>
        </p:nvSpPr>
        <p:spPr>
          <a:xfrm>
            <a:off x="10413999" y="6355674"/>
            <a:ext cx="1571653" cy="365801"/>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7</a:t>
            </a:fld>
            <a:endParaRPr lang="en-US">
              <a:solidFill>
                <a:schemeClr val="bg1"/>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AC134775-F832-8342-880A-004DBD4DFB82}"/>
              </a:ext>
            </a:extLst>
          </p:cNvPr>
          <p:cNvCxnSpPr>
            <a:cxnSpLocks/>
          </p:cNvCxnSpPr>
          <p:nvPr/>
        </p:nvCxnSpPr>
        <p:spPr>
          <a:xfrm>
            <a:off x="0" y="6677770"/>
            <a:ext cx="114249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6AD860C-F50B-4E41-A115-F4CB8A23A6C9}"/>
              </a:ext>
            </a:extLst>
          </p:cNvPr>
          <p:cNvSpPr txBox="1"/>
          <p:nvPr/>
        </p:nvSpPr>
        <p:spPr>
          <a:xfrm>
            <a:off x="811671" y="2266015"/>
            <a:ext cx="3116948" cy="2990562"/>
          </a:xfrm>
          <a:prstGeom prst="rect">
            <a:avLst/>
          </a:prstGeom>
          <a:noFill/>
        </p:spPr>
        <p:txBody>
          <a:bodyPr wrap="square" lIns="91440" tIns="45720" rIns="91440" bIns="45720" rtlCol="0" anchor="t">
            <a:spAutoFit/>
          </a:bodyPr>
          <a:lstStyle/>
          <a:p>
            <a:pPr marL="285750" indent="-285750">
              <a:spcAft>
                <a:spcPts val="1000"/>
              </a:spcAft>
              <a:buFont typeface="Arial" panose="020B0604020202020204" pitchFamily="34" charset="0"/>
              <a:buChar char="•"/>
            </a:pPr>
            <a:r>
              <a:rPr lang="en-US" sz="1500">
                <a:solidFill>
                  <a:srgbClr val="0A2241"/>
                </a:solidFill>
                <a:latin typeface="Arial"/>
                <a:cs typeface="Arial"/>
              </a:rPr>
              <a:t>Congress should ensure that EDA Partnership Planning funding for EDDs is provided at no less than $55 million in FY24 appropriations </a:t>
            </a:r>
          </a:p>
          <a:p>
            <a:pPr marL="285750" indent="-285750">
              <a:spcAft>
                <a:spcPts val="1000"/>
              </a:spcAft>
              <a:buFont typeface="Arial" panose="020B0604020202020204" pitchFamily="34" charset="0"/>
              <a:buChar char="•"/>
            </a:pPr>
            <a:r>
              <a:rPr lang="en-US" sz="1500">
                <a:solidFill>
                  <a:srgbClr val="0A2241"/>
                </a:solidFill>
                <a:latin typeface="Arial"/>
                <a:cs typeface="Arial"/>
              </a:rPr>
              <a:t>Annual appropriations for EDA assistance programs have increased by 62% over the last five years while Partnership Planning funds have increased by only 9% in the same timeframe</a:t>
            </a:r>
          </a:p>
        </p:txBody>
      </p:sp>
      <p:sp>
        <p:nvSpPr>
          <p:cNvPr id="33" name="TextBox 32">
            <a:extLst>
              <a:ext uri="{FF2B5EF4-FFF2-40B4-BE49-F238E27FC236}">
                <a16:creationId xmlns:a16="http://schemas.microsoft.com/office/drawing/2014/main" id="{4C414418-2ADF-EF4A-8950-CA3589BE84A9}"/>
              </a:ext>
            </a:extLst>
          </p:cNvPr>
          <p:cNvSpPr txBox="1"/>
          <p:nvPr/>
        </p:nvSpPr>
        <p:spPr>
          <a:xfrm>
            <a:off x="4706289" y="2145210"/>
            <a:ext cx="3116948" cy="3811300"/>
          </a:xfrm>
          <a:prstGeom prst="rect">
            <a:avLst/>
          </a:prstGeom>
          <a:noFill/>
        </p:spPr>
        <p:txBody>
          <a:bodyPr wrap="square" lIns="91440" tIns="45720" rIns="91440" bIns="45720" rtlCol="0" anchor="t">
            <a:spAutoFit/>
          </a:bodyPr>
          <a:lstStyle/>
          <a:p>
            <a:pPr marL="285750" indent="-285750">
              <a:spcAft>
                <a:spcPts val="1000"/>
              </a:spcAft>
              <a:buFont typeface="Arial" panose="020B0604020202020204" pitchFamily="34" charset="0"/>
              <a:buChar char="•"/>
            </a:pPr>
            <a:r>
              <a:rPr lang="en-US" sz="1500">
                <a:solidFill>
                  <a:srgbClr val="0A2241"/>
                </a:solidFill>
                <a:latin typeface="Arial"/>
                <a:cs typeface="Arial"/>
              </a:rPr>
              <a:t>EDDs are relied upon to coordinate and administer increasingly large volumes of EDA funding, and to work with a widening set of stakeholders. Yet EDD funding for administrative and planning support has not been adequately increased accordingly. </a:t>
            </a:r>
          </a:p>
          <a:p>
            <a:pPr marL="285750" indent="-285750">
              <a:spcAft>
                <a:spcPts val="1000"/>
              </a:spcAft>
              <a:buFont typeface="Arial" panose="020B0604020202020204" pitchFamily="34" charset="0"/>
              <a:buChar char="•"/>
            </a:pPr>
            <a:r>
              <a:rPr lang="en-US" sz="1500">
                <a:latin typeface="Arial"/>
                <a:cs typeface="Arial"/>
              </a:rPr>
              <a:t>COVID-19 relief funding has widened the gap between EDA grant dollars and EDD admin/planning dollars further</a:t>
            </a:r>
            <a:endParaRPr lang="en-US" sz="1500">
              <a:solidFill>
                <a:srgbClr val="0A2241"/>
              </a:solidFill>
              <a:latin typeface="Arial"/>
              <a:cs typeface="Arial"/>
            </a:endParaRPr>
          </a:p>
          <a:p>
            <a:pPr marL="285750" lvl="0" indent="-285750">
              <a:spcAft>
                <a:spcPts val="1000"/>
              </a:spcAft>
              <a:buFont typeface="Arial" panose="020B0604020202020204" pitchFamily="34" charset="0"/>
              <a:buChar char="•"/>
            </a:pPr>
            <a:endParaRPr lang="en-US" sz="1500">
              <a:solidFill>
                <a:srgbClr val="0A2241"/>
              </a:solidFill>
              <a:latin typeface="Arial" panose="020B0604020202020204" pitchFamily="34" charset="0"/>
              <a:cs typeface="Arial" panose="020B0604020202020204" pitchFamily="34" charset="0"/>
            </a:endParaRPr>
          </a:p>
        </p:txBody>
      </p:sp>
      <p:pic>
        <p:nvPicPr>
          <p:cNvPr id="5" name="Picture 3" descr="A picture containing text, sign&#10;&#10;Description automatically generated">
            <a:extLst>
              <a:ext uri="{FF2B5EF4-FFF2-40B4-BE49-F238E27FC236}">
                <a16:creationId xmlns:a16="http://schemas.microsoft.com/office/drawing/2014/main" id="{052D0EED-835F-F71A-38C8-156B2053F543}"/>
              </a:ext>
            </a:extLst>
          </p:cNvPr>
          <p:cNvPicPr>
            <a:picLocks noChangeAspect="1"/>
          </p:cNvPicPr>
          <p:nvPr/>
        </p:nvPicPr>
        <p:blipFill>
          <a:blip r:embed="rId3"/>
          <a:stretch>
            <a:fillRect/>
          </a:stretch>
        </p:blipFill>
        <p:spPr>
          <a:xfrm>
            <a:off x="10581921" y="6207090"/>
            <a:ext cx="822979" cy="246868"/>
          </a:xfrm>
          <a:prstGeom prst="rect">
            <a:avLst/>
          </a:prstGeom>
        </p:spPr>
      </p:pic>
    </p:spTree>
    <p:extLst>
      <p:ext uri="{BB962C8B-B14F-4D97-AF65-F5344CB8AC3E}">
        <p14:creationId xmlns:p14="http://schemas.microsoft.com/office/powerpoint/2010/main" val="183986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4268CB2-6788-4A47-A90C-293F0DB5BDA3}"/>
              </a:ext>
            </a:extLst>
          </p:cNvPr>
          <p:cNvSpPr/>
          <p:nvPr/>
        </p:nvSpPr>
        <p:spPr>
          <a:xfrm>
            <a:off x="0" y="0"/>
            <a:ext cx="12192000" cy="6857998"/>
          </a:xfrm>
          <a:prstGeom prst="rect">
            <a:avLst/>
          </a:prstGeom>
          <a:solidFill>
            <a:srgbClr val="192F5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92F5A"/>
              </a:solidFill>
            </a:endParaRPr>
          </a:p>
        </p:txBody>
      </p:sp>
      <p:sp>
        <p:nvSpPr>
          <p:cNvPr id="4" name="Rectangle 3">
            <a:extLst>
              <a:ext uri="{FF2B5EF4-FFF2-40B4-BE49-F238E27FC236}">
                <a16:creationId xmlns:a16="http://schemas.microsoft.com/office/drawing/2014/main" id="{97C3EB14-2BDB-9B48-AC8D-F3034E251AC4}"/>
              </a:ext>
            </a:extLst>
          </p:cNvPr>
          <p:cNvSpPr/>
          <p:nvPr/>
        </p:nvSpPr>
        <p:spPr>
          <a:xfrm>
            <a:off x="660397" y="-1"/>
            <a:ext cx="8128761" cy="613037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cxnSp>
        <p:nvCxnSpPr>
          <p:cNvPr id="12" name="Straight Connector 11">
            <a:extLst>
              <a:ext uri="{FF2B5EF4-FFF2-40B4-BE49-F238E27FC236}">
                <a16:creationId xmlns:a16="http://schemas.microsoft.com/office/drawing/2014/main" id="{27FF1253-21CD-624E-973F-1039C77C7E0F}"/>
              </a:ext>
            </a:extLst>
          </p:cNvPr>
          <p:cNvCxnSpPr>
            <a:cxnSpLocks/>
          </p:cNvCxnSpPr>
          <p:nvPr/>
        </p:nvCxnSpPr>
        <p:spPr>
          <a:xfrm>
            <a:off x="0" y="734170"/>
            <a:ext cx="11424944" cy="0"/>
          </a:xfrm>
          <a:prstGeom prst="line">
            <a:avLst/>
          </a:prstGeom>
          <a:ln w="12700">
            <a:solidFill>
              <a:srgbClr val="96022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E59DB9-FEF1-A04B-A4DC-7750775030CF}"/>
              </a:ext>
            </a:extLst>
          </p:cNvPr>
          <p:cNvSpPr>
            <a:spLocks noGrp="1"/>
          </p:cNvSpPr>
          <p:nvPr>
            <p:ph type="ctrTitle"/>
          </p:nvPr>
        </p:nvSpPr>
        <p:spPr>
          <a:xfrm>
            <a:off x="949154" y="1011171"/>
            <a:ext cx="8225567" cy="834560"/>
          </a:xfrm>
        </p:spPr>
        <p:txBody>
          <a:bodyPr anchor="t">
            <a:normAutofit/>
          </a:bodyPr>
          <a:lstStyle/>
          <a:p>
            <a:pPr algn="l">
              <a:lnSpc>
                <a:spcPct val="100000"/>
              </a:lnSpc>
            </a:pPr>
            <a:r>
              <a:rPr lang="en-US" sz="3600" b="1" spc="260">
                <a:solidFill>
                  <a:srgbClr val="96022E"/>
                </a:solidFill>
                <a:latin typeface="Arial" panose="020B0604020202020204" pitchFamily="34" charset="0"/>
                <a:cs typeface="Arial" panose="020B0604020202020204" pitchFamily="34" charset="0"/>
              </a:rPr>
              <a:t>EDA Reauthorization Priorities</a:t>
            </a:r>
          </a:p>
        </p:txBody>
      </p:sp>
      <p:cxnSp>
        <p:nvCxnSpPr>
          <p:cNvPr id="15" name="Straight Connector 14">
            <a:extLst>
              <a:ext uri="{FF2B5EF4-FFF2-40B4-BE49-F238E27FC236}">
                <a16:creationId xmlns:a16="http://schemas.microsoft.com/office/drawing/2014/main" id="{4047C53D-8B44-4642-8522-1E66D8250B23}"/>
              </a:ext>
            </a:extLst>
          </p:cNvPr>
          <p:cNvCxnSpPr>
            <a:cxnSpLocks/>
          </p:cNvCxnSpPr>
          <p:nvPr/>
        </p:nvCxnSpPr>
        <p:spPr>
          <a:xfrm flipV="1">
            <a:off x="4523189" y="2397699"/>
            <a:ext cx="0" cy="3049854"/>
          </a:xfrm>
          <a:prstGeom prst="line">
            <a:avLst/>
          </a:prstGeom>
          <a:ln w="12700">
            <a:solidFill>
              <a:srgbClr val="96022E"/>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3388DB-BC49-894D-A1C6-047AF2DC3AD9}"/>
              </a:ext>
            </a:extLst>
          </p:cNvPr>
          <p:cNvSpPr txBox="1"/>
          <p:nvPr/>
        </p:nvSpPr>
        <p:spPr>
          <a:xfrm>
            <a:off x="1209348" y="1714561"/>
            <a:ext cx="7382047" cy="338554"/>
          </a:xfrm>
          <a:prstGeom prst="rect">
            <a:avLst/>
          </a:prstGeom>
          <a:noFill/>
        </p:spPr>
        <p:txBody>
          <a:bodyPr wrap="square" lIns="91440" tIns="45720" rIns="91440" bIns="45720" rtlCol="0" anchor="t">
            <a:spAutoFit/>
          </a:bodyPr>
          <a:lstStyle/>
          <a:p>
            <a:pPr algn="ctr"/>
            <a:r>
              <a:rPr lang="en-US" sz="1600" b="1">
                <a:solidFill>
                  <a:srgbClr val="0A2241"/>
                </a:solidFill>
                <a:latin typeface="Arial" panose="020B0604020202020204" pitchFamily="34" charset="0"/>
                <a:cs typeface="Arial" panose="020B0604020202020204" pitchFamily="34" charset="0"/>
              </a:rPr>
              <a:t>NADO Encourages EDA Reauthorization with Key Modifications</a:t>
            </a:r>
            <a:endParaRPr lang="en-US"/>
          </a:p>
        </p:txBody>
      </p:sp>
      <p:grpSp>
        <p:nvGrpSpPr>
          <p:cNvPr id="24" name="Group 23">
            <a:extLst>
              <a:ext uri="{FF2B5EF4-FFF2-40B4-BE49-F238E27FC236}">
                <a16:creationId xmlns:a16="http://schemas.microsoft.com/office/drawing/2014/main" id="{6641E61B-B70A-BD4A-9F8A-D7C33F3D5F0C}"/>
              </a:ext>
            </a:extLst>
          </p:cNvPr>
          <p:cNvGrpSpPr/>
          <p:nvPr/>
        </p:nvGrpSpPr>
        <p:grpSpPr>
          <a:xfrm>
            <a:off x="11572875" y="-71438"/>
            <a:ext cx="619125" cy="6958013"/>
            <a:chOff x="11572875" y="-71438"/>
            <a:chExt cx="619125" cy="6958013"/>
          </a:xfrm>
          <a:solidFill>
            <a:srgbClr val="96022E"/>
          </a:solidFill>
        </p:grpSpPr>
        <p:sp>
          <p:nvSpPr>
            <p:cNvPr id="25" name="Rectangle 24">
              <a:extLst>
                <a:ext uri="{FF2B5EF4-FFF2-40B4-BE49-F238E27FC236}">
                  <a16:creationId xmlns:a16="http://schemas.microsoft.com/office/drawing/2014/main" id="{9CC9103D-6668-354E-9A09-606B630146B2}"/>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1A2612AF-2505-2D44-AC91-83E731D03F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BB27006-8B70-7647-894A-7548C96465E9}"/>
              </a:ext>
            </a:extLst>
          </p:cNvPr>
          <p:cNvSpPr txBox="1"/>
          <p:nvPr/>
        </p:nvSpPr>
        <p:spPr>
          <a:xfrm>
            <a:off x="9044176" y="6400771"/>
            <a:ext cx="2464904" cy="276999"/>
          </a:xfrm>
          <a:prstGeom prst="rect">
            <a:avLst/>
          </a:prstGeom>
          <a:noFill/>
        </p:spPr>
        <p:txBody>
          <a:bodyPr wrap="square" lIns="91440" tIns="45720" rIns="91440" bIns="45720" rtlCol="0" anchor="t">
            <a:spAutoFit/>
          </a:bodyPr>
          <a:lstStyle/>
          <a:p>
            <a:pPr algn="r"/>
            <a:r>
              <a:rPr lang="en-US" sz="1200" b="1">
                <a:solidFill>
                  <a:schemeClr val="bg1"/>
                </a:solidFill>
                <a:latin typeface="Arial"/>
                <a:cs typeface="Arial"/>
              </a:rPr>
              <a:t>EDD Advocacy Presentation</a:t>
            </a:r>
            <a:endParaRPr lang="en-US"/>
          </a:p>
        </p:txBody>
      </p:sp>
      <p:sp>
        <p:nvSpPr>
          <p:cNvPr id="28" name="Slide Number Placeholder 4">
            <a:extLst>
              <a:ext uri="{FF2B5EF4-FFF2-40B4-BE49-F238E27FC236}">
                <a16:creationId xmlns:a16="http://schemas.microsoft.com/office/drawing/2014/main" id="{D61EE3F9-F9D3-4443-835B-23CA4C72A01A}"/>
              </a:ext>
            </a:extLst>
          </p:cNvPr>
          <p:cNvSpPr>
            <a:spLocks noGrp="1"/>
          </p:cNvSpPr>
          <p:nvPr>
            <p:ph type="sldNum" sz="quarter" idx="12"/>
          </p:nvPr>
        </p:nvSpPr>
        <p:spPr>
          <a:xfrm>
            <a:off x="10413999" y="6355674"/>
            <a:ext cx="1571653" cy="365801"/>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8</a:t>
            </a:fld>
            <a:endParaRPr lang="en-US">
              <a:solidFill>
                <a:schemeClr val="bg1"/>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AC134775-F832-8342-880A-004DBD4DFB82}"/>
              </a:ext>
            </a:extLst>
          </p:cNvPr>
          <p:cNvCxnSpPr>
            <a:cxnSpLocks/>
          </p:cNvCxnSpPr>
          <p:nvPr/>
        </p:nvCxnSpPr>
        <p:spPr>
          <a:xfrm>
            <a:off x="0" y="6677770"/>
            <a:ext cx="114249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313EC8-485C-4388-96D5-82B206FB5081}"/>
              </a:ext>
            </a:extLst>
          </p:cNvPr>
          <p:cNvSpPr txBox="1"/>
          <p:nvPr/>
        </p:nvSpPr>
        <p:spPr>
          <a:xfrm>
            <a:off x="4724777" y="2167827"/>
            <a:ext cx="3142591" cy="4185761"/>
          </a:xfrm>
          <a:prstGeom prst="rect">
            <a:avLst/>
          </a:prstGeom>
          <a:noFill/>
        </p:spPr>
        <p:txBody>
          <a:bodyPr wrap="square" rtlCol="0">
            <a:spAutoFit/>
          </a:bodyPr>
          <a:lstStyle/>
          <a:p>
            <a:r>
              <a:rPr lang="en-US"/>
              <a:t>2. Increase EDA’s federal cost share to 90% for EDA Partnership Planning Grants, and reduce EDD local match to 10%</a:t>
            </a:r>
          </a:p>
          <a:p>
            <a:pPr marL="800100" lvl="1" indent="-342900">
              <a:buFont typeface="Arial" panose="020B0604020202020204" pitchFamily="34" charset="0"/>
              <a:buChar char="•"/>
            </a:pPr>
            <a:r>
              <a:rPr lang="en-US" sz="1400"/>
              <a:t>The CEDS planning process is an EDA-mandated process</a:t>
            </a:r>
          </a:p>
          <a:p>
            <a:pPr marL="800100" lvl="1" indent="-342900">
              <a:buFont typeface="Arial" panose="020B0604020202020204" pitchFamily="34" charset="0"/>
              <a:buChar char="•"/>
            </a:pPr>
            <a:r>
              <a:rPr lang="en-US" sz="1400"/>
              <a:t>EDA should cover a larger portion of the overall costs</a:t>
            </a:r>
          </a:p>
          <a:p>
            <a:pPr marL="800100" lvl="1" indent="-342900">
              <a:buFont typeface="Arial" panose="020B0604020202020204" pitchFamily="34" charset="0"/>
              <a:buChar char="•"/>
            </a:pPr>
            <a:r>
              <a:rPr lang="en-US" sz="1400"/>
              <a:t>Currently, EDA’s federal investment rate is often 50%, which leaves the EDD responsible for providing a 50% local match</a:t>
            </a:r>
          </a:p>
          <a:p>
            <a:pPr marL="800100" lvl="1" indent="-342900">
              <a:buFont typeface="Arial" panose="020B0604020202020204" pitchFamily="34" charset="0"/>
              <a:buChar char="•"/>
            </a:pPr>
            <a:endParaRPr lang="en-US" sz="1400"/>
          </a:p>
          <a:p>
            <a:pPr marL="342900" indent="-342900">
              <a:buAutoNum type="arabicPeriod"/>
            </a:pPr>
            <a:endParaRPr lang="en-US"/>
          </a:p>
          <a:p>
            <a:endParaRPr lang="en-US"/>
          </a:p>
        </p:txBody>
      </p:sp>
      <p:sp>
        <p:nvSpPr>
          <p:cNvPr id="17" name="TextBox 16">
            <a:extLst>
              <a:ext uri="{FF2B5EF4-FFF2-40B4-BE49-F238E27FC236}">
                <a16:creationId xmlns:a16="http://schemas.microsoft.com/office/drawing/2014/main" id="{EC02D645-B7AE-43C8-8B73-CF2812D1C21C}"/>
              </a:ext>
            </a:extLst>
          </p:cNvPr>
          <p:cNvSpPr txBox="1"/>
          <p:nvPr/>
        </p:nvSpPr>
        <p:spPr>
          <a:xfrm>
            <a:off x="979538" y="2192072"/>
            <a:ext cx="3142591" cy="3570208"/>
          </a:xfrm>
          <a:prstGeom prst="rect">
            <a:avLst/>
          </a:prstGeom>
          <a:noFill/>
        </p:spPr>
        <p:txBody>
          <a:bodyPr wrap="square" lIns="91440" tIns="45720" rIns="91440" bIns="45720" rtlCol="0" anchor="t">
            <a:spAutoFit/>
          </a:bodyPr>
          <a:lstStyle/>
          <a:p>
            <a:pPr marL="342900" indent="-342900">
              <a:buAutoNum type="arabicPeriod"/>
            </a:pPr>
            <a:r>
              <a:rPr lang="en-US"/>
              <a:t>Increase authorized funding level for EDA Partnership Planning Grants to $100 million annually</a:t>
            </a:r>
          </a:p>
          <a:p>
            <a:pPr marL="800100" lvl="1" indent="-342900">
              <a:buFont typeface="Arial" panose="020B0604020202020204" pitchFamily="34" charset="0"/>
              <a:buChar char="•"/>
            </a:pPr>
            <a:r>
              <a:rPr lang="en-US" sz="1400"/>
              <a:t>The planning process lays the groundwork for the success of subsequent federal investments into projects</a:t>
            </a:r>
          </a:p>
          <a:p>
            <a:pPr marL="800100" lvl="1" indent="-342900">
              <a:buFont typeface="Arial" panose="020B0604020202020204" pitchFamily="34" charset="0"/>
              <a:buChar char="•"/>
            </a:pPr>
            <a:r>
              <a:rPr lang="en-US" sz="1400"/>
              <a:t>Currently, each EDD only receives approx. $70,000 annually</a:t>
            </a:r>
          </a:p>
          <a:p>
            <a:pPr marL="800100" lvl="1" indent="-342900">
              <a:buFont typeface="Arial" panose="020B0604020202020204" pitchFamily="34" charset="0"/>
              <a:buChar char="•"/>
            </a:pPr>
            <a:r>
              <a:rPr lang="en-US" sz="1400"/>
              <a:t>An authorized level of $100 million for EDA Partnership Planning would provide approx. $250,000 per EDD</a:t>
            </a:r>
            <a:endParaRPr lang="en-US" sz="1400">
              <a:cs typeface="Calibri"/>
            </a:endParaRPr>
          </a:p>
        </p:txBody>
      </p:sp>
      <p:pic>
        <p:nvPicPr>
          <p:cNvPr id="6" name="Picture 3" descr="A picture containing text, sign&#10;&#10;Description automatically generated">
            <a:extLst>
              <a:ext uri="{FF2B5EF4-FFF2-40B4-BE49-F238E27FC236}">
                <a16:creationId xmlns:a16="http://schemas.microsoft.com/office/drawing/2014/main" id="{249FE9EB-DDA7-ED27-695F-A6B2CCC066E7}"/>
              </a:ext>
            </a:extLst>
          </p:cNvPr>
          <p:cNvPicPr>
            <a:picLocks noChangeAspect="1"/>
          </p:cNvPicPr>
          <p:nvPr/>
        </p:nvPicPr>
        <p:blipFill>
          <a:blip r:embed="rId2"/>
          <a:stretch>
            <a:fillRect/>
          </a:stretch>
        </p:blipFill>
        <p:spPr>
          <a:xfrm>
            <a:off x="10581921" y="6207090"/>
            <a:ext cx="822979" cy="246868"/>
          </a:xfrm>
          <a:prstGeom prst="rect">
            <a:avLst/>
          </a:prstGeom>
        </p:spPr>
      </p:pic>
    </p:spTree>
    <p:extLst>
      <p:ext uri="{BB962C8B-B14F-4D97-AF65-F5344CB8AC3E}">
        <p14:creationId xmlns:p14="http://schemas.microsoft.com/office/powerpoint/2010/main" val="495435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WHAT IS THE NATIONAL ASSOCIATION OF DEVELOPMENT ORGANIZATIONS (NADO)?</vt:lpstr>
      <vt:lpstr>ECONOMIC DEVELOPMENT DISTRICTS As designated by EDA</vt:lpstr>
      <vt:lpstr>PowerPoint Presentation</vt:lpstr>
      <vt:lpstr>LOCAL PROJECT SUCCESS EXAMPLE 2</vt:lpstr>
      <vt:lpstr>ECONOMIC DEVELOPMENT ADMINISTRATION APPROPRIATIONS    While overall EDA funding has increased, EDD Partnership Planning Grants have remained nearly stagnant  Budget figures are in Millions </vt:lpstr>
      <vt:lpstr>FY24 EDA Funding Request for Congressional Action</vt:lpstr>
      <vt:lpstr>EDA Reauthorization Priorities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District Association of Appalachia</dc:title>
  <dc:creator>Emmi Braselton</dc:creator>
  <cp:revision>1</cp:revision>
  <dcterms:created xsi:type="dcterms:W3CDTF">2021-11-03T15:56:02Z</dcterms:created>
  <dcterms:modified xsi:type="dcterms:W3CDTF">2023-02-23T15:47:33Z</dcterms:modified>
</cp:coreProperties>
</file>