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7" r:id="rId2"/>
    <p:sldId id="259"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64" r:id="rId17"/>
    <p:sldId id="260" r:id="rId18"/>
    <p:sldId id="261" r:id="rId19"/>
    <p:sldId id="26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84A2"/>
    <a:srgbClr val="192F5A"/>
    <a:srgbClr val="AF4194"/>
    <a:srgbClr val="246992"/>
    <a:srgbClr val="7CC5E5"/>
    <a:srgbClr val="ECFFFE"/>
    <a:srgbClr val="AC4761"/>
    <a:srgbClr val="8CA5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D3973A-828B-4F40-BB85-59694E7CD9E9}" v="6" dt="2022-02-11T20:24:48.555"/>
    <p1510:client id="{9F555DB1-4989-41AB-91E0-E072633E6E93}" v="1212" dt="2022-02-11T20:57:04.929"/>
    <p1510:client id="{B6E80D7C-23DA-4429-ABDF-C2E4C00086C1}" v="8" dt="2022-02-16T12:02:37.6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1"/>
    <p:restoredTop sz="94658"/>
  </p:normalViewPr>
  <p:slideViewPr>
    <p:cSldViewPr snapToGrid="0" snapToObjects="1">
      <p:cViewPr varScale="1">
        <p:scale>
          <a:sx n="61" d="100"/>
          <a:sy n="61" d="100"/>
        </p:scale>
        <p:origin x="78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ARC Total Appropriation</c:v>
                </c:pt>
              </c:strCache>
            </c:strRef>
          </c:tx>
          <c:spPr>
            <a:solidFill>
              <a:srgbClr val="1384A2"/>
            </a:solidFill>
            <a:ln>
              <a:noFill/>
            </a:ln>
            <a:effectLst/>
          </c:spPr>
          <c:invertIfNegative val="0"/>
          <c:cat>
            <c:strRef>
              <c:f>Sheet1!$A$2:$A$7</c:f>
              <c:strCache>
                <c:ptCount val="6"/>
                <c:pt idx="0">
                  <c:v>FY 2018</c:v>
                </c:pt>
                <c:pt idx="1">
                  <c:v>FY 2019</c:v>
                </c:pt>
                <c:pt idx="2">
                  <c:v>FY 2020</c:v>
                </c:pt>
                <c:pt idx="3">
                  <c:v>FY 2021</c:v>
                </c:pt>
                <c:pt idx="4">
                  <c:v>FY 2022</c:v>
                </c:pt>
                <c:pt idx="5">
                  <c:v>FY 2023 DDAA Request</c:v>
                </c:pt>
              </c:strCache>
            </c:strRef>
          </c:cat>
          <c:val>
            <c:numRef>
              <c:f>Sheet1!$B$2:$B$7</c:f>
              <c:numCache>
                <c:formatCode>_("$"* #,##0.00_);_("$"* \(#,##0.00\);_("$"* "-"??_);_(@_)</c:formatCode>
                <c:ptCount val="6"/>
                <c:pt idx="0">
                  <c:v>155</c:v>
                </c:pt>
                <c:pt idx="1">
                  <c:v>165</c:v>
                </c:pt>
                <c:pt idx="2">
                  <c:v>175</c:v>
                </c:pt>
                <c:pt idx="3">
                  <c:v>180</c:v>
                </c:pt>
                <c:pt idx="4">
                  <c:v>195</c:v>
                </c:pt>
              </c:numCache>
            </c:numRef>
          </c:val>
          <c:extLst>
            <c:ext xmlns:c16="http://schemas.microsoft.com/office/drawing/2014/chart" uri="{C3380CC4-5D6E-409C-BE32-E72D297353CC}">
              <c16:uniqueId val="{00000000-952D-6849-8AD7-3E51578ED938}"/>
            </c:ext>
          </c:extLst>
        </c:ser>
        <c:ser>
          <c:idx val="2"/>
          <c:order val="2"/>
          <c:tx>
            <c:strRef>
              <c:f>Sheet1!$C$1</c:f>
              <c:strCache>
                <c:ptCount val="1"/>
                <c:pt idx="0">
                  <c:v>ARC Base Program</c:v>
                </c:pt>
              </c:strCache>
            </c:strRef>
          </c:tx>
          <c:spPr>
            <a:solidFill>
              <a:srgbClr val="192F5A"/>
            </a:solidFill>
            <a:ln>
              <a:noFill/>
            </a:ln>
            <a:effectLst/>
          </c:spPr>
          <c:invertIfNegative val="0"/>
          <c:cat>
            <c:strRef>
              <c:f>Sheet1!$A$2:$A$7</c:f>
              <c:strCache>
                <c:ptCount val="6"/>
                <c:pt idx="0">
                  <c:v>FY 2018</c:v>
                </c:pt>
                <c:pt idx="1">
                  <c:v>FY 2019</c:v>
                </c:pt>
                <c:pt idx="2">
                  <c:v>FY 2020</c:v>
                </c:pt>
                <c:pt idx="3">
                  <c:v>FY 2021</c:v>
                </c:pt>
                <c:pt idx="4">
                  <c:v>FY 2022</c:v>
                </c:pt>
                <c:pt idx="5">
                  <c:v>FY 2023 DDAA Request</c:v>
                </c:pt>
              </c:strCache>
            </c:strRef>
          </c:cat>
          <c:val>
            <c:numRef>
              <c:f>Sheet1!$C$2:$C$7</c:f>
              <c:numCache>
                <c:formatCode>_("$"* #,##0.00_);_("$"* \(#,##0.00\);_("$"* "-"??_);_(@_)</c:formatCode>
                <c:ptCount val="6"/>
                <c:pt idx="0">
                  <c:v>73</c:v>
                </c:pt>
                <c:pt idx="1">
                  <c:v>73</c:v>
                </c:pt>
                <c:pt idx="2">
                  <c:v>73</c:v>
                </c:pt>
                <c:pt idx="3">
                  <c:v>63</c:v>
                </c:pt>
              </c:numCache>
            </c:numRef>
          </c:val>
          <c:extLst>
            <c:ext xmlns:c16="http://schemas.microsoft.com/office/drawing/2014/chart" uri="{C3380CC4-5D6E-409C-BE32-E72D297353CC}">
              <c16:uniqueId val="{00000001-952D-6849-8AD7-3E51578ED938}"/>
            </c:ext>
          </c:extLst>
        </c:ser>
        <c:ser>
          <c:idx val="1"/>
          <c:order val="1"/>
          <c:tx>
            <c:strRef>
              <c:f>Sheet1!$D$1</c:f>
              <c:strCache>
                <c:ptCount val="1"/>
                <c:pt idx="0">
                  <c:v>Funding for 74 LDDs</c:v>
                </c:pt>
              </c:strCache>
            </c:strRef>
          </c:tx>
          <c:spPr>
            <a:solidFill>
              <a:srgbClr val="AF4194"/>
            </a:solidFill>
            <a:ln>
              <a:noFill/>
            </a:ln>
            <a:effectLst/>
          </c:spPr>
          <c:invertIfNegative val="0"/>
          <c:cat>
            <c:strRef>
              <c:f>Sheet1!$A$2:$A$7</c:f>
              <c:strCache>
                <c:ptCount val="6"/>
                <c:pt idx="0">
                  <c:v>FY 2018</c:v>
                </c:pt>
                <c:pt idx="1">
                  <c:v>FY 2019</c:v>
                </c:pt>
                <c:pt idx="2">
                  <c:v>FY 2020</c:v>
                </c:pt>
                <c:pt idx="3">
                  <c:v>FY 2021</c:v>
                </c:pt>
                <c:pt idx="4">
                  <c:v>FY 2022</c:v>
                </c:pt>
                <c:pt idx="5">
                  <c:v>FY 2023 DDAA Request</c:v>
                </c:pt>
              </c:strCache>
            </c:strRef>
          </c:cat>
          <c:val>
            <c:numRef>
              <c:f>Sheet1!$D$2:$D$7</c:f>
              <c:numCache>
                <c:formatCode>_("$"* #,##0.00_);_("$"* \(#,##0.00\);_("$"* "-"??_);_(@_)</c:formatCode>
                <c:ptCount val="6"/>
                <c:pt idx="0">
                  <c:v>6.2</c:v>
                </c:pt>
                <c:pt idx="1">
                  <c:v>6.2</c:v>
                </c:pt>
                <c:pt idx="2">
                  <c:v>6.2</c:v>
                </c:pt>
                <c:pt idx="3">
                  <c:v>6.2</c:v>
                </c:pt>
                <c:pt idx="4">
                  <c:v>8</c:v>
                </c:pt>
                <c:pt idx="5">
                  <c:v>18</c:v>
                </c:pt>
              </c:numCache>
            </c:numRef>
          </c:val>
          <c:extLst>
            <c:ext xmlns:c16="http://schemas.microsoft.com/office/drawing/2014/chart" uri="{C3380CC4-5D6E-409C-BE32-E72D297353CC}">
              <c16:uniqueId val="{00000002-952D-6849-8AD7-3E51578ED938}"/>
            </c:ext>
          </c:extLst>
        </c:ser>
        <c:dLbls>
          <c:showLegendKey val="0"/>
          <c:showVal val="0"/>
          <c:showCatName val="0"/>
          <c:showSerName val="0"/>
          <c:showPercent val="0"/>
          <c:showBubbleSize val="0"/>
        </c:dLbls>
        <c:gapWidth val="84"/>
        <c:overlap val="31"/>
        <c:axId val="1796047168"/>
        <c:axId val="2147201712"/>
      </c:barChart>
      <c:catAx>
        <c:axId val="17960471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A2241"/>
                </a:solidFill>
                <a:latin typeface="Arial" panose="020B0604020202020204" pitchFamily="34" charset="0"/>
                <a:ea typeface="+mn-ea"/>
                <a:cs typeface="Arial" panose="020B0604020202020204" pitchFamily="34" charset="0"/>
              </a:defRPr>
            </a:pPr>
            <a:endParaRPr lang="en-US"/>
          </a:p>
        </c:txPr>
        <c:crossAx val="2147201712"/>
        <c:crosses val="autoZero"/>
        <c:auto val="1"/>
        <c:lblAlgn val="ctr"/>
        <c:lblOffset val="100"/>
        <c:noMultiLvlLbl val="0"/>
      </c:catAx>
      <c:valAx>
        <c:axId val="2147201712"/>
        <c:scaling>
          <c:orientation val="minMax"/>
          <c:max val="250"/>
        </c:scaling>
        <c:delete val="0"/>
        <c:axPos val="b"/>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solidFill>
              <a:srgbClr val="96022E"/>
            </a:solidFill>
          </a:ln>
          <a:effectLst/>
        </c:spPr>
        <c:txPr>
          <a:bodyPr rot="-60000000" spcFirstLastPara="1" vertOverflow="ellipsis" vert="horz" wrap="square" anchor="ctr" anchorCtr="1"/>
          <a:lstStyle/>
          <a:p>
            <a:pPr>
              <a:defRPr sz="1197" b="0" i="0" u="none" strike="noStrike" kern="1200" baseline="0">
                <a:solidFill>
                  <a:srgbClr val="0A2241"/>
                </a:solidFill>
                <a:latin typeface="Arial" panose="020B0604020202020204" pitchFamily="34" charset="0"/>
                <a:ea typeface="+mn-ea"/>
                <a:cs typeface="Arial" panose="020B0604020202020204" pitchFamily="34" charset="0"/>
              </a:defRPr>
            </a:pPr>
            <a:endParaRPr lang="en-US"/>
          </a:p>
        </c:txPr>
        <c:crossAx val="1796047168"/>
        <c:crosses val="autoZero"/>
        <c:crossBetween val="between"/>
      </c:valAx>
      <c:spPr>
        <a:noFill/>
        <a:ln>
          <a:noFill/>
        </a:ln>
        <a:effectLst/>
      </c:spPr>
    </c:plotArea>
    <c:legend>
      <c:legendPos val="tr"/>
      <c:layout>
        <c:manualLayout>
          <c:xMode val="edge"/>
          <c:yMode val="edge"/>
          <c:x val="0.76985676386716739"/>
          <c:y val="0.42706741535586934"/>
          <c:w val="0.20099151037278423"/>
          <c:h val="0.49339435515863428"/>
        </c:manualLayout>
      </c:layout>
      <c:overlay val="1"/>
      <c:spPr>
        <a:noFill/>
        <a:ln>
          <a:noFill/>
        </a:ln>
        <a:effectLst/>
      </c:spPr>
      <c:txPr>
        <a:bodyPr rot="0" spcFirstLastPara="1" vertOverflow="ellipsis" vert="horz" wrap="square" anchor="ctr" anchorCtr="1"/>
        <a:lstStyle/>
        <a:p>
          <a:pPr>
            <a:defRPr sz="1400" b="0" i="0" u="none" strike="noStrike" kern="1200" baseline="0">
              <a:solidFill>
                <a:srgbClr val="0A224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0.24795</cdr:x>
      <cdr:y>0.02161</cdr:y>
    </cdr:from>
    <cdr:to>
      <cdr:x>0.33649</cdr:x>
      <cdr:y>0.21822</cdr:y>
    </cdr:to>
    <cdr:sp macro="" textlink="">
      <cdr:nvSpPr>
        <cdr:cNvPr id="2" name="TextBox 1">
          <a:extLst xmlns:a="http://schemas.openxmlformats.org/drawingml/2006/main">
            <a:ext uri="{FF2B5EF4-FFF2-40B4-BE49-F238E27FC236}">
              <a16:creationId xmlns:a16="http://schemas.microsoft.com/office/drawing/2014/main" id="{FF46367E-A636-4248-BCC5-D8730A3BAF18}"/>
            </a:ext>
          </a:extLst>
        </cdr:cNvPr>
        <cdr:cNvSpPr txBox="1"/>
      </cdr:nvSpPr>
      <cdr:spPr>
        <a:xfrm xmlns:a="http://schemas.openxmlformats.org/drawingml/2006/main">
          <a:off x="2560607" y="10050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0.24826</cdr:x>
      <cdr:y>0.04618</cdr:y>
    </cdr:from>
    <cdr:to>
      <cdr:x>0.92829</cdr:x>
      <cdr:y>0.18477</cdr:y>
    </cdr:to>
    <cdr:sp macro="" textlink="">
      <cdr:nvSpPr>
        <cdr:cNvPr id="3" name="TextBox 2">
          <a:extLst xmlns:a="http://schemas.openxmlformats.org/drawingml/2006/main">
            <a:ext uri="{FF2B5EF4-FFF2-40B4-BE49-F238E27FC236}">
              <a16:creationId xmlns:a16="http://schemas.microsoft.com/office/drawing/2014/main" id="{365E057B-5507-F547-AFDE-4B9FA917819C}"/>
            </a:ext>
          </a:extLst>
        </cdr:cNvPr>
        <cdr:cNvSpPr txBox="1"/>
      </cdr:nvSpPr>
      <cdr:spPr>
        <a:xfrm xmlns:a="http://schemas.openxmlformats.org/drawingml/2006/main">
          <a:off x="2522071" y="201814"/>
          <a:ext cx="6908530" cy="60564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i="1" dirty="0"/>
            <a:t>Congress should provide $</a:t>
          </a:r>
          <a:r>
            <a:rPr lang="en-US" sz="1400" i="1" dirty="0">
              <a:latin typeface="Arial" panose="020B0604020202020204" pitchFamily="34" charset="0"/>
              <a:cs typeface="Arial" panose="020B0604020202020204" pitchFamily="34" charset="0"/>
            </a:rPr>
            <a:t>18M in FY23 specific for ARC Local Development District support</a:t>
          </a:r>
        </a:p>
        <a:p xmlns:a="http://schemas.openxmlformats.org/drawingml/2006/main">
          <a:r>
            <a:rPr lang="en-US" sz="1400" i="1" dirty="0"/>
            <a:t>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769818-93C8-E342-96EF-A22C2891808C}" type="datetimeFigureOut">
              <a:rPr lang="en-US" smtClean="0"/>
              <a:t>3/10/2022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70D738-1260-5347-B5C6-85222B5E2C83}" type="slidenum">
              <a:rPr lang="en-US" smtClean="0"/>
              <a:t>‹#›</a:t>
            </a:fld>
            <a:endParaRPr lang="en-US"/>
          </a:p>
        </p:txBody>
      </p:sp>
    </p:spTree>
    <p:extLst>
      <p:ext uri="{BB962C8B-B14F-4D97-AF65-F5344CB8AC3E}">
        <p14:creationId xmlns:p14="http://schemas.microsoft.com/office/powerpoint/2010/main" val="199485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56031-E24A-2A4E-BD4C-5224D2923A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A12C6B6-5463-D841-9C27-DECC2262B7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E70C35-FF1C-1742-BE6E-D2644E68C6EA}"/>
              </a:ext>
            </a:extLst>
          </p:cNvPr>
          <p:cNvSpPr>
            <a:spLocks noGrp="1"/>
          </p:cNvSpPr>
          <p:nvPr>
            <p:ph type="dt" sz="half" idx="10"/>
          </p:nvPr>
        </p:nvSpPr>
        <p:spPr/>
        <p:txBody>
          <a:bodyPr/>
          <a:lstStyle/>
          <a:p>
            <a:fld id="{84A12467-4549-A441-B58C-36B25755C0DA}" type="datetime1">
              <a:rPr lang="en-US" smtClean="0"/>
              <a:t>3/10/2022</a:t>
            </a:fld>
            <a:endParaRPr lang="en-US"/>
          </a:p>
        </p:txBody>
      </p:sp>
      <p:sp>
        <p:nvSpPr>
          <p:cNvPr id="5" name="Footer Placeholder 4">
            <a:extLst>
              <a:ext uri="{FF2B5EF4-FFF2-40B4-BE49-F238E27FC236}">
                <a16:creationId xmlns:a16="http://schemas.microsoft.com/office/drawing/2014/main" id="{64075FFB-6278-0844-9B06-D09A4B3CCB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3CCFB3-DBDD-D041-857D-CBC1F0A92B68}"/>
              </a:ext>
            </a:extLst>
          </p:cNvPr>
          <p:cNvSpPr>
            <a:spLocks noGrp="1"/>
          </p:cNvSpPr>
          <p:nvPr>
            <p:ph type="sldNum" sz="quarter" idx="12"/>
          </p:nvPr>
        </p:nvSpPr>
        <p:spPr/>
        <p:txBody>
          <a:bodyPr/>
          <a:lstStyle/>
          <a:p>
            <a:fld id="{795475E6-530F-8C49-8265-5F4F99FFC0A0}" type="slidenum">
              <a:rPr lang="en-US" smtClean="0"/>
              <a:t>‹#›</a:t>
            </a:fld>
            <a:endParaRPr lang="en-US"/>
          </a:p>
        </p:txBody>
      </p:sp>
    </p:spTree>
    <p:extLst>
      <p:ext uri="{BB962C8B-B14F-4D97-AF65-F5344CB8AC3E}">
        <p14:creationId xmlns:p14="http://schemas.microsoft.com/office/powerpoint/2010/main" val="1685003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F9613-E6E3-B546-9D1D-FB6DB254B1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486CF6-4497-FD46-8893-E61B577D53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DDA183-83B4-4C41-8F5E-1E42D1C4E1FC}"/>
              </a:ext>
            </a:extLst>
          </p:cNvPr>
          <p:cNvSpPr>
            <a:spLocks noGrp="1"/>
          </p:cNvSpPr>
          <p:nvPr>
            <p:ph type="dt" sz="half" idx="10"/>
          </p:nvPr>
        </p:nvSpPr>
        <p:spPr/>
        <p:txBody>
          <a:bodyPr/>
          <a:lstStyle/>
          <a:p>
            <a:fld id="{3F9A3CF2-5CB7-D949-8FC0-54CCFBBC173E}" type="datetime1">
              <a:rPr lang="en-US" smtClean="0"/>
              <a:t>3/10/2022</a:t>
            </a:fld>
            <a:endParaRPr lang="en-US"/>
          </a:p>
        </p:txBody>
      </p:sp>
      <p:sp>
        <p:nvSpPr>
          <p:cNvPr id="5" name="Footer Placeholder 4">
            <a:extLst>
              <a:ext uri="{FF2B5EF4-FFF2-40B4-BE49-F238E27FC236}">
                <a16:creationId xmlns:a16="http://schemas.microsoft.com/office/drawing/2014/main" id="{75BB83C7-9E1D-C54A-AC05-2FE1B93587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AB4A3E-12F8-ED43-9702-176E41736991}"/>
              </a:ext>
            </a:extLst>
          </p:cNvPr>
          <p:cNvSpPr>
            <a:spLocks noGrp="1"/>
          </p:cNvSpPr>
          <p:nvPr>
            <p:ph type="sldNum" sz="quarter" idx="12"/>
          </p:nvPr>
        </p:nvSpPr>
        <p:spPr/>
        <p:txBody>
          <a:bodyPr/>
          <a:lstStyle/>
          <a:p>
            <a:fld id="{795475E6-530F-8C49-8265-5F4F99FFC0A0}" type="slidenum">
              <a:rPr lang="en-US" smtClean="0"/>
              <a:t>‹#›</a:t>
            </a:fld>
            <a:endParaRPr lang="en-US"/>
          </a:p>
        </p:txBody>
      </p:sp>
    </p:spTree>
    <p:extLst>
      <p:ext uri="{BB962C8B-B14F-4D97-AF65-F5344CB8AC3E}">
        <p14:creationId xmlns:p14="http://schemas.microsoft.com/office/powerpoint/2010/main" val="1690955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BD3DC3-BD59-8A4E-840C-56E885E8BA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D59690-9D44-4647-BB70-494A67BDAC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D95DD4-21AB-844A-8549-C7B3D7672E17}"/>
              </a:ext>
            </a:extLst>
          </p:cNvPr>
          <p:cNvSpPr>
            <a:spLocks noGrp="1"/>
          </p:cNvSpPr>
          <p:nvPr>
            <p:ph type="dt" sz="half" idx="10"/>
          </p:nvPr>
        </p:nvSpPr>
        <p:spPr/>
        <p:txBody>
          <a:bodyPr/>
          <a:lstStyle/>
          <a:p>
            <a:fld id="{CC3E8E6B-B063-E844-BF83-025D9AC4208C}" type="datetime1">
              <a:rPr lang="en-US" smtClean="0"/>
              <a:t>3/10/2022</a:t>
            </a:fld>
            <a:endParaRPr lang="en-US"/>
          </a:p>
        </p:txBody>
      </p:sp>
      <p:sp>
        <p:nvSpPr>
          <p:cNvPr id="5" name="Footer Placeholder 4">
            <a:extLst>
              <a:ext uri="{FF2B5EF4-FFF2-40B4-BE49-F238E27FC236}">
                <a16:creationId xmlns:a16="http://schemas.microsoft.com/office/drawing/2014/main" id="{1B7B0BFF-9D89-0F42-A604-E4CE5320ED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AE11C9-D763-A14E-8B2A-EE2399C775FA}"/>
              </a:ext>
            </a:extLst>
          </p:cNvPr>
          <p:cNvSpPr>
            <a:spLocks noGrp="1"/>
          </p:cNvSpPr>
          <p:nvPr>
            <p:ph type="sldNum" sz="quarter" idx="12"/>
          </p:nvPr>
        </p:nvSpPr>
        <p:spPr/>
        <p:txBody>
          <a:bodyPr/>
          <a:lstStyle/>
          <a:p>
            <a:fld id="{795475E6-530F-8C49-8265-5F4F99FFC0A0}" type="slidenum">
              <a:rPr lang="en-US" smtClean="0"/>
              <a:t>‹#›</a:t>
            </a:fld>
            <a:endParaRPr lang="en-US"/>
          </a:p>
        </p:txBody>
      </p:sp>
    </p:spTree>
    <p:extLst>
      <p:ext uri="{BB962C8B-B14F-4D97-AF65-F5344CB8AC3E}">
        <p14:creationId xmlns:p14="http://schemas.microsoft.com/office/powerpoint/2010/main" val="3120492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C93CE-C51E-9E46-A19A-488AD5530D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7182EF-0FD5-D24A-A144-433BCD9AAF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05F55-6076-3648-A463-EA8173D66130}"/>
              </a:ext>
            </a:extLst>
          </p:cNvPr>
          <p:cNvSpPr>
            <a:spLocks noGrp="1"/>
          </p:cNvSpPr>
          <p:nvPr>
            <p:ph type="dt" sz="half" idx="10"/>
          </p:nvPr>
        </p:nvSpPr>
        <p:spPr/>
        <p:txBody>
          <a:bodyPr/>
          <a:lstStyle/>
          <a:p>
            <a:fld id="{0205CDA3-1EF6-9D4B-AB3E-D5EAA14FEA01}" type="datetime1">
              <a:rPr lang="en-US" smtClean="0"/>
              <a:t>3/10/2022</a:t>
            </a:fld>
            <a:endParaRPr lang="en-US"/>
          </a:p>
        </p:txBody>
      </p:sp>
      <p:sp>
        <p:nvSpPr>
          <p:cNvPr id="5" name="Footer Placeholder 4">
            <a:extLst>
              <a:ext uri="{FF2B5EF4-FFF2-40B4-BE49-F238E27FC236}">
                <a16:creationId xmlns:a16="http://schemas.microsoft.com/office/drawing/2014/main" id="{96155E77-F25A-F149-AD58-76BF5142EE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96DA30-DCFD-2140-B053-A970D95E6071}"/>
              </a:ext>
            </a:extLst>
          </p:cNvPr>
          <p:cNvSpPr>
            <a:spLocks noGrp="1"/>
          </p:cNvSpPr>
          <p:nvPr>
            <p:ph type="sldNum" sz="quarter" idx="12"/>
          </p:nvPr>
        </p:nvSpPr>
        <p:spPr/>
        <p:txBody>
          <a:bodyPr/>
          <a:lstStyle/>
          <a:p>
            <a:fld id="{795475E6-530F-8C49-8265-5F4F99FFC0A0}" type="slidenum">
              <a:rPr lang="en-US" smtClean="0"/>
              <a:t>‹#›</a:t>
            </a:fld>
            <a:endParaRPr lang="en-US"/>
          </a:p>
        </p:txBody>
      </p:sp>
    </p:spTree>
    <p:extLst>
      <p:ext uri="{BB962C8B-B14F-4D97-AF65-F5344CB8AC3E}">
        <p14:creationId xmlns:p14="http://schemas.microsoft.com/office/powerpoint/2010/main" val="3836937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7BA05-FB8A-ED44-90D3-B936297DBF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DF86928-2514-1544-8EB9-3E7569983B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B27017-61FC-7448-B3BD-B4C5BCC1DBAD}"/>
              </a:ext>
            </a:extLst>
          </p:cNvPr>
          <p:cNvSpPr>
            <a:spLocks noGrp="1"/>
          </p:cNvSpPr>
          <p:nvPr>
            <p:ph type="dt" sz="half" idx="10"/>
          </p:nvPr>
        </p:nvSpPr>
        <p:spPr/>
        <p:txBody>
          <a:bodyPr/>
          <a:lstStyle/>
          <a:p>
            <a:fld id="{5C4FDC1B-6513-184D-9109-F1CD02CFFBFE}" type="datetime1">
              <a:rPr lang="en-US" smtClean="0"/>
              <a:t>3/10/2022</a:t>
            </a:fld>
            <a:endParaRPr lang="en-US"/>
          </a:p>
        </p:txBody>
      </p:sp>
      <p:sp>
        <p:nvSpPr>
          <p:cNvPr id="5" name="Footer Placeholder 4">
            <a:extLst>
              <a:ext uri="{FF2B5EF4-FFF2-40B4-BE49-F238E27FC236}">
                <a16:creationId xmlns:a16="http://schemas.microsoft.com/office/drawing/2014/main" id="{19601644-4D00-004C-8187-09D6D26020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3B3F9B-6DB4-6242-BA38-3BE6B469757C}"/>
              </a:ext>
            </a:extLst>
          </p:cNvPr>
          <p:cNvSpPr>
            <a:spLocks noGrp="1"/>
          </p:cNvSpPr>
          <p:nvPr>
            <p:ph type="sldNum" sz="quarter" idx="12"/>
          </p:nvPr>
        </p:nvSpPr>
        <p:spPr/>
        <p:txBody>
          <a:bodyPr/>
          <a:lstStyle/>
          <a:p>
            <a:fld id="{795475E6-530F-8C49-8265-5F4F99FFC0A0}" type="slidenum">
              <a:rPr lang="en-US" smtClean="0"/>
              <a:t>‹#›</a:t>
            </a:fld>
            <a:endParaRPr lang="en-US"/>
          </a:p>
        </p:txBody>
      </p:sp>
    </p:spTree>
    <p:extLst>
      <p:ext uri="{BB962C8B-B14F-4D97-AF65-F5344CB8AC3E}">
        <p14:creationId xmlns:p14="http://schemas.microsoft.com/office/powerpoint/2010/main" val="2683443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A40A8-5E1A-EB45-8DFE-EA5D08B07C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BD6BE4-11B2-C24B-9FDF-DC877BD245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40E62D-F7D9-2742-ABFD-55D4B6A572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582057-D33D-D247-8627-1F7187F1E45C}"/>
              </a:ext>
            </a:extLst>
          </p:cNvPr>
          <p:cNvSpPr>
            <a:spLocks noGrp="1"/>
          </p:cNvSpPr>
          <p:nvPr>
            <p:ph type="dt" sz="half" idx="10"/>
          </p:nvPr>
        </p:nvSpPr>
        <p:spPr/>
        <p:txBody>
          <a:bodyPr/>
          <a:lstStyle/>
          <a:p>
            <a:fld id="{ECA030CC-0AA4-684F-9DC2-4A15EFAC03D6}" type="datetime1">
              <a:rPr lang="en-US" smtClean="0"/>
              <a:t>3/10/2022</a:t>
            </a:fld>
            <a:endParaRPr lang="en-US"/>
          </a:p>
        </p:txBody>
      </p:sp>
      <p:sp>
        <p:nvSpPr>
          <p:cNvPr id="6" name="Footer Placeholder 5">
            <a:extLst>
              <a:ext uri="{FF2B5EF4-FFF2-40B4-BE49-F238E27FC236}">
                <a16:creationId xmlns:a16="http://schemas.microsoft.com/office/drawing/2014/main" id="{3E8CDFF9-A299-DF4F-BB29-7D182BC884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569AAA-5686-5041-9A61-5A37110832AB}"/>
              </a:ext>
            </a:extLst>
          </p:cNvPr>
          <p:cNvSpPr>
            <a:spLocks noGrp="1"/>
          </p:cNvSpPr>
          <p:nvPr>
            <p:ph type="sldNum" sz="quarter" idx="12"/>
          </p:nvPr>
        </p:nvSpPr>
        <p:spPr/>
        <p:txBody>
          <a:bodyPr/>
          <a:lstStyle/>
          <a:p>
            <a:fld id="{795475E6-530F-8C49-8265-5F4F99FFC0A0}" type="slidenum">
              <a:rPr lang="en-US" smtClean="0"/>
              <a:t>‹#›</a:t>
            </a:fld>
            <a:endParaRPr lang="en-US"/>
          </a:p>
        </p:txBody>
      </p:sp>
    </p:spTree>
    <p:extLst>
      <p:ext uri="{BB962C8B-B14F-4D97-AF65-F5344CB8AC3E}">
        <p14:creationId xmlns:p14="http://schemas.microsoft.com/office/powerpoint/2010/main" val="3916498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96A39-32A9-414F-B776-BBD1523E4D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60E9DF-ECB4-ED48-8399-5634BB4E2E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60EFA9-E55F-194E-B950-241F4F8C8F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A093FE-5A50-5D40-B639-CC1950DC4A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E3FEC4-4CF5-FA45-849F-4506975E57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7DD5F0-1B15-4C4D-88C6-ABECD15C1DE2}"/>
              </a:ext>
            </a:extLst>
          </p:cNvPr>
          <p:cNvSpPr>
            <a:spLocks noGrp="1"/>
          </p:cNvSpPr>
          <p:nvPr>
            <p:ph type="dt" sz="half" idx="10"/>
          </p:nvPr>
        </p:nvSpPr>
        <p:spPr/>
        <p:txBody>
          <a:bodyPr/>
          <a:lstStyle/>
          <a:p>
            <a:fld id="{B6D00C8A-1E49-594C-9122-1245FEDC3C92}" type="datetime1">
              <a:rPr lang="en-US" smtClean="0"/>
              <a:t>3/10/2022</a:t>
            </a:fld>
            <a:endParaRPr lang="en-US"/>
          </a:p>
        </p:txBody>
      </p:sp>
      <p:sp>
        <p:nvSpPr>
          <p:cNvPr id="8" name="Footer Placeholder 7">
            <a:extLst>
              <a:ext uri="{FF2B5EF4-FFF2-40B4-BE49-F238E27FC236}">
                <a16:creationId xmlns:a16="http://schemas.microsoft.com/office/drawing/2014/main" id="{A71AABBD-3F19-8246-9208-D27B1E6426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C5002C-DACD-D141-86A3-102F4121DBC0}"/>
              </a:ext>
            </a:extLst>
          </p:cNvPr>
          <p:cNvSpPr>
            <a:spLocks noGrp="1"/>
          </p:cNvSpPr>
          <p:nvPr>
            <p:ph type="sldNum" sz="quarter" idx="12"/>
          </p:nvPr>
        </p:nvSpPr>
        <p:spPr/>
        <p:txBody>
          <a:bodyPr/>
          <a:lstStyle/>
          <a:p>
            <a:fld id="{795475E6-530F-8C49-8265-5F4F99FFC0A0}" type="slidenum">
              <a:rPr lang="en-US" smtClean="0"/>
              <a:t>‹#›</a:t>
            </a:fld>
            <a:endParaRPr lang="en-US"/>
          </a:p>
        </p:txBody>
      </p:sp>
    </p:spTree>
    <p:extLst>
      <p:ext uri="{BB962C8B-B14F-4D97-AF65-F5344CB8AC3E}">
        <p14:creationId xmlns:p14="http://schemas.microsoft.com/office/powerpoint/2010/main" val="129391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442AF-2655-684F-A464-FE0402424A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2190EB-0295-5247-9B3C-8703600824C0}"/>
              </a:ext>
            </a:extLst>
          </p:cNvPr>
          <p:cNvSpPr>
            <a:spLocks noGrp="1"/>
          </p:cNvSpPr>
          <p:nvPr>
            <p:ph type="dt" sz="half" idx="10"/>
          </p:nvPr>
        </p:nvSpPr>
        <p:spPr/>
        <p:txBody>
          <a:bodyPr/>
          <a:lstStyle/>
          <a:p>
            <a:fld id="{EDB86205-D358-6C48-8EE9-898AC7EFDABA}" type="datetime1">
              <a:rPr lang="en-US" smtClean="0"/>
              <a:t>3/10/2022</a:t>
            </a:fld>
            <a:endParaRPr lang="en-US"/>
          </a:p>
        </p:txBody>
      </p:sp>
      <p:sp>
        <p:nvSpPr>
          <p:cNvPr id="4" name="Footer Placeholder 3">
            <a:extLst>
              <a:ext uri="{FF2B5EF4-FFF2-40B4-BE49-F238E27FC236}">
                <a16:creationId xmlns:a16="http://schemas.microsoft.com/office/drawing/2014/main" id="{C9042A3B-40AE-7C4F-B743-3E92AD03D4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42EAE9-A4E8-1748-953D-42FD67B3E5B5}"/>
              </a:ext>
            </a:extLst>
          </p:cNvPr>
          <p:cNvSpPr>
            <a:spLocks noGrp="1"/>
          </p:cNvSpPr>
          <p:nvPr>
            <p:ph type="sldNum" sz="quarter" idx="12"/>
          </p:nvPr>
        </p:nvSpPr>
        <p:spPr/>
        <p:txBody>
          <a:bodyPr/>
          <a:lstStyle/>
          <a:p>
            <a:fld id="{795475E6-530F-8C49-8265-5F4F99FFC0A0}" type="slidenum">
              <a:rPr lang="en-US" smtClean="0"/>
              <a:t>‹#›</a:t>
            </a:fld>
            <a:endParaRPr lang="en-US"/>
          </a:p>
        </p:txBody>
      </p:sp>
    </p:spTree>
    <p:extLst>
      <p:ext uri="{BB962C8B-B14F-4D97-AF65-F5344CB8AC3E}">
        <p14:creationId xmlns:p14="http://schemas.microsoft.com/office/powerpoint/2010/main" val="3330183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EFC213-1211-974C-B256-1020F4AD4ED6}"/>
              </a:ext>
            </a:extLst>
          </p:cNvPr>
          <p:cNvSpPr>
            <a:spLocks noGrp="1"/>
          </p:cNvSpPr>
          <p:nvPr>
            <p:ph type="dt" sz="half" idx="10"/>
          </p:nvPr>
        </p:nvSpPr>
        <p:spPr/>
        <p:txBody>
          <a:bodyPr/>
          <a:lstStyle/>
          <a:p>
            <a:fld id="{326D0308-EE5C-674A-AC6F-28D11D4AC8BE}" type="datetime1">
              <a:rPr lang="en-US" smtClean="0"/>
              <a:t>3/10/2022</a:t>
            </a:fld>
            <a:endParaRPr lang="en-US"/>
          </a:p>
        </p:txBody>
      </p:sp>
      <p:sp>
        <p:nvSpPr>
          <p:cNvPr id="3" name="Footer Placeholder 2">
            <a:extLst>
              <a:ext uri="{FF2B5EF4-FFF2-40B4-BE49-F238E27FC236}">
                <a16:creationId xmlns:a16="http://schemas.microsoft.com/office/drawing/2014/main" id="{E3401FB3-605C-7041-95D1-3987C8D1AF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E4E89E-ECBA-0D46-A7EA-26B5414F67FC}"/>
              </a:ext>
            </a:extLst>
          </p:cNvPr>
          <p:cNvSpPr>
            <a:spLocks noGrp="1"/>
          </p:cNvSpPr>
          <p:nvPr>
            <p:ph type="sldNum" sz="quarter" idx="12"/>
          </p:nvPr>
        </p:nvSpPr>
        <p:spPr/>
        <p:txBody>
          <a:bodyPr/>
          <a:lstStyle/>
          <a:p>
            <a:fld id="{795475E6-530F-8C49-8265-5F4F99FFC0A0}" type="slidenum">
              <a:rPr lang="en-US" smtClean="0"/>
              <a:t>‹#›</a:t>
            </a:fld>
            <a:endParaRPr lang="en-US"/>
          </a:p>
        </p:txBody>
      </p:sp>
    </p:spTree>
    <p:extLst>
      <p:ext uri="{BB962C8B-B14F-4D97-AF65-F5344CB8AC3E}">
        <p14:creationId xmlns:p14="http://schemas.microsoft.com/office/powerpoint/2010/main" val="74964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C4D65-B394-794E-A4DB-772816981A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8CBC69-26BB-F843-8B6C-113398741E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6F99A7-11FB-FA4D-A730-82FF32DFD2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52F8BC-A517-C446-8176-D46E386B12D4}"/>
              </a:ext>
            </a:extLst>
          </p:cNvPr>
          <p:cNvSpPr>
            <a:spLocks noGrp="1"/>
          </p:cNvSpPr>
          <p:nvPr>
            <p:ph type="dt" sz="half" idx="10"/>
          </p:nvPr>
        </p:nvSpPr>
        <p:spPr/>
        <p:txBody>
          <a:bodyPr/>
          <a:lstStyle/>
          <a:p>
            <a:fld id="{1797E957-64AD-024E-9815-2E2609FE3B74}" type="datetime1">
              <a:rPr lang="en-US" smtClean="0"/>
              <a:t>3/10/2022</a:t>
            </a:fld>
            <a:endParaRPr lang="en-US"/>
          </a:p>
        </p:txBody>
      </p:sp>
      <p:sp>
        <p:nvSpPr>
          <p:cNvPr id="6" name="Footer Placeholder 5">
            <a:extLst>
              <a:ext uri="{FF2B5EF4-FFF2-40B4-BE49-F238E27FC236}">
                <a16:creationId xmlns:a16="http://schemas.microsoft.com/office/drawing/2014/main" id="{FA6ACDDE-7A8B-2449-B419-FEE5DD2A45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03D88D-F39D-A744-A189-D2B1E699E793}"/>
              </a:ext>
            </a:extLst>
          </p:cNvPr>
          <p:cNvSpPr>
            <a:spLocks noGrp="1"/>
          </p:cNvSpPr>
          <p:nvPr>
            <p:ph type="sldNum" sz="quarter" idx="12"/>
          </p:nvPr>
        </p:nvSpPr>
        <p:spPr/>
        <p:txBody>
          <a:bodyPr/>
          <a:lstStyle/>
          <a:p>
            <a:fld id="{795475E6-530F-8C49-8265-5F4F99FFC0A0}" type="slidenum">
              <a:rPr lang="en-US" smtClean="0"/>
              <a:t>‹#›</a:t>
            </a:fld>
            <a:endParaRPr lang="en-US"/>
          </a:p>
        </p:txBody>
      </p:sp>
    </p:spTree>
    <p:extLst>
      <p:ext uri="{BB962C8B-B14F-4D97-AF65-F5344CB8AC3E}">
        <p14:creationId xmlns:p14="http://schemas.microsoft.com/office/powerpoint/2010/main" val="1014758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8EAEF-67BE-5F42-BFE1-EE9DD6DD18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1B6BDF-2F5F-974C-97F9-717B6C3665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FD9847-748C-764E-BE05-D5F17A8BD5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62F379-678B-7941-9027-A991EB4B4274}"/>
              </a:ext>
            </a:extLst>
          </p:cNvPr>
          <p:cNvSpPr>
            <a:spLocks noGrp="1"/>
          </p:cNvSpPr>
          <p:nvPr>
            <p:ph type="dt" sz="half" idx="10"/>
          </p:nvPr>
        </p:nvSpPr>
        <p:spPr/>
        <p:txBody>
          <a:bodyPr/>
          <a:lstStyle/>
          <a:p>
            <a:fld id="{93A9D5F3-0CFF-7F4F-BAEC-D01838CCC3CB}" type="datetime1">
              <a:rPr lang="en-US" smtClean="0"/>
              <a:t>3/10/2022</a:t>
            </a:fld>
            <a:endParaRPr lang="en-US"/>
          </a:p>
        </p:txBody>
      </p:sp>
      <p:sp>
        <p:nvSpPr>
          <p:cNvPr id="6" name="Footer Placeholder 5">
            <a:extLst>
              <a:ext uri="{FF2B5EF4-FFF2-40B4-BE49-F238E27FC236}">
                <a16:creationId xmlns:a16="http://schemas.microsoft.com/office/drawing/2014/main" id="{6BFFFFD7-F9EB-D844-B00E-8BDE3E1916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3594FD-FAA0-A24D-86B9-EAD5695247A9}"/>
              </a:ext>
            </a:extLst>
          </p:cNvPr>
          <p:cNvSpPr>
            <a:spLocks noGrp="1"/>
          </p:cNvSpPr>
          <p:nvPr>
            <p:ph type="sldNum" sz="quarter" idx="12"/>
          </p:nvPr>
        </p:nvSpPr>
        <p:spPr/>
        <p:txBody>
          <a:bodyPr/>
          <a:lstStyle/>
          <a:p>
            <a:fld id="{795475E6-530F-8C49-8265-5F4F99FFC0A0}" type="slidenum">
              <a:rPr lang="en-US" smtClean="0"/>
              <a:t>‹#›</a:t>
            </a:fld>
            <a:endParaRPr lang="en-US"/>
          </a:p>
        </p:txBody>
      </p:sp>
    </p:spTree>
    <p:extLst>
      <p:ext uri="{BB962C8B-B14F-4D97-AF65-F5344CB8AC3E}">
        <p14:creationId xmlns:p14="http://schemas.microsoft.com/office/powerpoint/2010/main" val="4117708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AC97EA-C0E2-C245-BD04-170CBB088A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847378-EF2E-C549-80A6-250545ED78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C4C953-6AC2-9145-B5BA-3C75FFC2C6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C6E17C-E782-9342-9968-A1724137FAD3}" type="datetime1">
              <a:rPr lang="en-US" smtClean="0"/>
              <a:t>3/10/2022</a:t>
            </a:fld>
            <a:endParaRPr lang="en-US"/>
          </a:p>
        </p:txBody>
      </p:sp>
      <p:sp>
        <p:nvSpPr>
          <p:cNvPr id="5" name="Footer Placeholder 4">
            <a:extLst>
              <a:ext uri="{FF2B5EF4-FFF2-40B4-BE49-F238E27FC236}">
                <a16:creationId xmlns:a16="http://schemas.microsoft.com/office/drawing/2014/main" id="{9CDB8A07-1EBA-A44A-8D17-59787C6897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F5F6CB-42A2-6649-A8A1-87588E0B0E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5475E6-530F-8C49-8265-5F4F99FFC0A0}" type="slidenum">
              <a:rPr lang="en-US" smtClean="0"/>
              <a:t>‹#›</a:t>
            </a:fld>
            <a:endParaRPr lang="en-US"/>
          </a:p>
        </p:txBody>
      </p:sp>
    </p:spTree>
    <p:extLst>
      <p:ext uri="{BB962C8B-B14F-4D97-AF65-F5344CB8AC3E}">
        <p14:creationId xmlns:p14="http://schemas.microsoft.com/office/powerpoint/2010/main" val="4036009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4FF04E2-9D8D-494F-8710-BF613268635B}"/>
              </a:ext>
            </a:extLst>
          </p:cNvPr>
          <p:cNvSpPr/>
          <p:nvPr/>
        </p:nvSpPr>
        <p:spPr>
          <a:xfrm>
            <a:off x="0" y="0"/>
            <a:ext cx="12192000" cy="6858000"/>
          </a:xfrm>
          <a:prstGeom prst="rect">
            <a:avLst/>
          </a:prstGeom>
          <a:solidFill>
            <a:srgbClr val="192F5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92F5A"/>
              </a:solidFill>
            </a:endParaRPr>
          </a:p>
        </p:txBody>
      </p:sp>
      <p:sp>
        <p:nvSpPr>
          <p:cNvPr id="2" name="Title 1">
            <a:extLst>
              <a:ext uri="{FF2B5EF4-FFF2-40B4-BE49-F238E27FC236}">
                <a16:creationId xmlns:a16="http://schemas.microsoft.com/office/drawing/2014/main" id="{56E59DB9-FEF1-A04B-A4DC-7750775030CF}"/>
              </a:ext>
            </a:extLst>
          </p:cNvPr>
          <p:cNvSpPr>
            <a:spLocks noGrp="1"/>
          </p:cNvSpPr>
          <p:nvPr>
            <p:ph type="ctrTitle"/>
          </p:nvPr>
        </p:nvSpPr>
        <p:spPr>
          <a:xfrm>
            <a:off x="539977" y="4725521"/>
            <a:ext cx="9144000" cy="1321928"/>
          </a:xfrm>
        </p:spPr>
        <p:txBody>
          <a:bodyPr anchor="t">
            <a:normAutofit/>
          </a:bodyPr>
          <a:lstStyle/>
          <a:p>
            <a:pPr algn="l">
              <a:lnSpc>
                <a:spcPct val="100000"/>
              </a:lnSpc>
            </a:pPr>
            <a:r>
              <a:rPr lang="en-US" sz="3600" b="1" spc="260" dirty="0">
                <a:solidFill>
                  <a:schemeClr val="bg1"/>
                </a:solidFill>
                <a:latin typeface="Arial" panose="020B0604020202020204" pitchFamily="34" charset="0"/>
                <a:cs typeface="Arial" panose="020B0604020202020204" pitchFamily="34" charset="0"/>
              </a:rPr>
              <a:t>DEVELOPMENT DISTRICT</a:t>
            </a:r>
            <a:br>
              <a:rPr lang="en-US" sz="3600" b="1" spc="260" dirty="0">
                <a:solidFill>
                  <a:schemeClr val="bg1"/>
                </a:solidFill>
                <a:latin typeface="Arial" panose="020B0604020202020204" pitchFamily="34" charset="0"/>
                <a:cs typeface="Arial" panose="020B0604020202020204" pitchFamily="34" charset="0"/>
              </a:rPr>
            </a:br>
            <a:r>
              <a:rPr lang="en-US" sz="3600" b="1" spc="260" dirty="0">
                <a:solidFill>
                  <a:schemeClr val="bg1"/>
                </a:solidFill>
                <a:latin typeface="Arial" panose="020B0604020202020204" pitchFamily="34" charset="0"/>
                <a:cs typeface="Arial" panose="020B0604020202020204" pitchFamily="34" charset="0"/>
              </a:rPr>
              <a:t>ASSOCIATION OF APPALACHIA</a:t>
            </a:r>
          </a:p>
        </p:txBody>
      </p:sp>
      <p:sp>
        <p:nvSpPr>
          <p:cNvPr id="3" name="Subtitle 2">
            <a:extLst>
              <a:ext uri="{FF2B5EF4-FFF2-40B4-BE49-F238E27FC236}">
                <a16:creationId xmlns:a16="http://schemas.microsoft.com/office/drawing/2014/main" id="{5FF9AB4F-DEFB-1F45-9100-D6A4BBCEBD4F}"/>
              </a:ext>
            </a:extLst>
          </p:cNvPr>
          <p:cNvSpPr>
            <a:spLocks noGrp="1"/>
          </p:cNvSpPr>
          <p:nvPr>
            <p:ph type="subTitle" idx="1"/>
          </p:nvPr>
        </p:nvSpPr>
        <p:spPr>
          <a:xfrm>
            <a:off x="541867" y="6355674"/>
            <a:ext cx="9144000" cy="570058"/>
          </a:xfrm>
        </p:spPr>
        <p:txBody>
          <a:bodyPr anchor="t">
            <a:normAutofit/>
          </a:bodyPr>
          <a:lstStyle/>
          <a:p>
            <a:pPr algn="l"/>
            <a:r>
              <a:rPr lang="en-US" sz="1600" b="1" dirty="0">
                <a:solidFill>
                  <a:schemeClr val="bg1"/>
                </a:solidFill>
                <a:latin typeface="Arial" panose="020B0604020202020204" pitchFamily="34" charset="0"/>
                <a:cs typeface="Arial" panose="020B0604020202020204" pitchFamily="34" charset="0"/>
              </a:rPr>
              <a:t>DATE HERE</a:t>
            </a:r>
          </a:p>
        </p:txBody>
      </p:sp>
      <p:grpSp>
        <p:nvGrpSpPr>
          <p:cNvPr id="21" name="Group 20">
            <a:extLst>
              <a:ext uri="{FF2B5EF4-FFF2-40B4-BE49-F238E27FC236}">
                <a16:creationId xmlns:a16="http://schemas.microsoft.com/office/drawing/2014/main" id="{3FDA9D3B-BBBD-DF45-8FC3-AB1AD8525785}"/>
              </a:ext>
            </a:extLst>
          </p:cNvPr>
          <p:cNvGrpSpPr/>
          <p:nvPr/>
        </p:nvGrpSpPr>
        <p:grpSpPr>
          <a:xfrm>
            <a:off x="11572875" y="-71438"/>
            <a:ext cx="619125" cy="6958013"/>
            <a:chOff x="11572875" y="-71438"/>
            <a:chExt cx="619125" cy="6958013"/>
          </a:xfrm>
          <a:solidFill>
            <a:srgbClr val="AF4194"/>
          </a:solidFill>
        </p:grpSpPr>
        <p:sp>
          <p:nvSpPr>
            <p:cNvPr id="9" name="Rectangle 8">
              <a:extLst>
                <a:ext uri="{FF2B5EF4-FFF2-40B4-BE49-F238E27FC236}">
                  <a16:creationId xmlns:a16="http://schemas.microsoft.com/office/drawing/2014/main" id="{4BD53A7F-2E8E-D44F-AC30-609A7FA850C3}"/>
                </a:ext>
              </a:extLst>
            </p:cNvPr>
            <p:cNvSpPr/>
            <p:nvPr/>
          </p:nvSpPr>
          <p:spPr>
            <a:xfrm>
              <a:off x="11914908" y="-50801"/>
              <a:ext cx="277092" cy="69342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6F4D8032-D4DF-F24B-AF8B-7E0EB21CC35A}"/>
                </a:ext>
              </a:extLst>
            </p:cNvPr>
            <p:cNvSpPr/>
            <p:nvPr/>
          </p:nvSpPr>
          <p:spPr>
            <a:xfrm>
              <a:off x="11572875" y="-71438"/>
              <a:ext cx="528638" cy="6958013"/>
            </a:xfrm>
            <a:custGeom>
              <a:avLst/>
              <a:gdLst>
                <a:gd name="connsiteX0" fmla="*/ 342900 w 528638"/>
                <a:gd name="connsiteY0" fmla="*/ 0 h 6958013"/>
                <a:gd name="connsiteX1" fmla="*/ 0 w 528638"/>
                <a:gd name="connsiteY1" fmla="*/ 6958013 h 6958013"/>
                <a:gd name="connsiteX2" fmla="*/ 528638 w 528638"/>
                <a:gd name="connsiteY2" fmla="*/ 6958013 h 6958013"/>
                <a:gd name="connsiteX3" fmla="*/ 528638 w 528638"/>
                <a:gd name="connsiteY3" fmla="*/ 14288 h 6958013"/>
                <a:gd name="connsiteX4" fmla="*/ 342900 w 528638"/>
                <a:gd name="connsiteY4" fmla="*/ 0 h 6958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38" h="6958013">
                  <a:moveTo>
                    <a:pt x="342900" y="0"/>
                  </a:moveTo>
                  <a:lnTo>
                    <a:pt x="0" y="6958013"/>
                  </a:lnTo>
                  <a:lnTo>
                    <a:pt x="528638" y="6958013"/>
                  </a:lnTo>
                  <a:lnTo>
                    <a:pt x="528638" y="14288"/>
                  </a:lnTo>
                  <a:lnTo>
                    <a:pt x="3429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FB1054B3-CD4E-6743-9108-412A954B7778}"/>
              </a:ext>
            </a:extLst>
          </p:cNvPr>
          <p:cNvSpPr txBox="1"/>
          <p:nvPr/>
        </p:nvSpPr>
        <p:spPr>
          <a:xfrm>
            <a:off x="9044176" y="6400771"/>
            <a:ext cx="2464904" cy="276999"/>
          </a:xfrm>
          <a:prstGeom prst="rect">
            <a:avLst/>
          </a:prstGeom>
          <a:noFill/>
        </p:spPr>
        <p:txBody>
          <a:bodyPr wrap="square" rtlCol="0">
            <a:spAutoFit/>
          </a:bodyPr>
          <a:lstStyle/>
          <a:p>
            <a:pPr algn="r"/>
            <a:r>
              <a:rPr lang="en-US" sz="1200" b="1" dirty="0">
                <a:solidFill>
                  <a:schemeClr val="bg1"/>
                </a:solidFill>
                <a:latin typeface="Arial" panose="020B0604020202020204" pitchFamily="34" charset="0"/>
                <a:cs typeface="Arial" panose="020B0604020202020204" pitchFamily="34" charset="0"/>
              </a:rPr>
              <a:t>DDAA Presentation Title Here</a:t>
            </a:r>
          </a:p>
        </p:txBody>
      </p:sp>
      <p:sp>
        <p:nvSpPr>
          <p:cNvPr id="5" name="Slide Number Placeholder 4">
            <a:extLst>
              <a:ext uri="{FF2B5EF4-FFF2-40B4-BE49-F238E27FC236}">
                <a16:creationId xmlns:a16="http://schemas.microsoft.com/office/drawing/2014/main" id="{5821DB8A-9369-4545-B7C8-1B97799E97FE}"/>
              </a:ext>
            </a:extLst>
          </p:cNvPr>
          <p:cNvSpPr>
            <a:spLocks noGrp="1"/>
          </p:cNvSpPr>
          <p:nvPr>
            <p:ph type="sldNum" sz="quarter" idx="12"/>
          </p:nvPr>
        </p:nvSpPr>
        <p:spPr>
          <a:xfrm>
            <a:off x="9242453" y="6356350"/>
            <a:ext cx="2743200" cy="365125"/>
          </a:xfrm>
        </p:spPr>
        <p:txBody>
          <a:bodyPr/>
          <a:lstStyle/>
          <a:p>
            <a:fld id="{795475E6-530F-8C49-8265-5F4F99FFC0A0}" type="slidenum">
              <a:rPr lang="en-US" smtClean="0">
                <a:solidFill>
                  <a:schemeClr val="bg1"/>
                </a:solidFill>
                <a:latin typeface="Arial" panose="020B0604020202020204" pitchFamily="34" charset="0"/>
                <a:cs typeface="Arial" panose="020B0604020202020204" pitchFamily="34" charset="0"/>
              </a:rPr>
              <a:t>1</a:t>
            </a:fld>
            <a:endParaRPr lang="en-US" dirty="0">
              <a:solidFill>
                <a:schemeClr val="bg1"/>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BCC42CD9-388E-6D42-9111-0455CC042868}"/>
              </a:ext>
            </a:extLst>
          </p:cNvPr>
          <p:cNvCxnSpPr>
            <a:cxnSpLocks/>
          </p:cNvCxnSpPr>
          <p:nvPr/>
        </p:nvCxnSpPr>
        <p:spPr>
          <a:xfrm>
            <a:off x="0" y="6677770"/>
            <a:ext cx="11424944" cy="0"/>
          </a:xfrm>
          <a:prstGeom prst="line">
            <a:avLst/>
          </a:prstGeom>
          <a:ln w="12700">
            <a:solidFill>
              <a:srgbClr val="AF4194"/>
            </a:solidFill>
          </a:ln>
        </p:spPr>
        <p:style>
          <a:lnRef idx="1">
            <a:schemeClr val="accent1"/>
          </a:lnRef>
          <a:fillRef idx="0">
            <a:schemeClr val="accent1"/>
          </a:fillRef>
          <a:effectRef idx="0">
            <a:schemeClr val="accent1"/>
          </a:effectRef>
          <a:fontRef idx="minor">
            <a:schemeClr val="tx1"/>
          </a:fontRef>
        </p:style>
      </p:cxnSp>
      <p:pic>
        <p:nvPicPr>
          <p:cNvPr id="12" name="Picture 11" descr="Shape&#10;&#10;Description automatically generated">
            <a:extLst>
              <a:ext uri="{FF2B5EF4-FFF2-40B4-BE49-F238E27FC236}">
                <a16:creationId xmlns:a16="http://schemas.microsoft.com/office/drawing/2014/main" id="{7B43D7AE-BCE0-924D-A6B1-261EED9DEA78}"/>
              </a:ext>
            </a:extLst>
          </p:cNvPr>
          <p:cNvPicPr>
            <a:picLocks noChangeAspect="1"/>
          </p:cNvPicPr>
          <p:nvPr/>
        </p:nvPicPr>
        <p:blipFill>
          <a:blip r:embed="rId3"/>
          <a:stretch>
            <a:fillRect/>
          </a:stretch>
        </p:blipFill>
        <p:spPr>
          <a:xfrm>
            <a:off x="10849188" y="4882015"/>
            <a:ext cx="1105342" cy="947436"/>
          </a:xfrm>
          <a:prstGeom prst="rect">
            <a:avLst/>
          </a:prstGeom>
        </p:spPr>
      </p:pic>
    </p:spTree>
    <p:extLst>
      <p:ext uri="{BB962C8B-B14F-4D97-AF65-F5344CB8AC3E}">
        <p14:creationId xmlns:p14="http://schemas.microsoft.com/office/powerpoint/2010/main" val="1168677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CAAEF59B-A33D-0843-8B6E-292A44CA2225}"/>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2980"/>
            <a:ext cx="7353300" cy="6884419"/>
          </a:xfrm>
          <a:prstGeom prst="rect">
            <a:avLst/>
          </a:prstGeom>
        </p:spPr>
      </p:pic>
      <p:grpSp>
        <p:nvGrpSpPr>
          <p:cNvPr id="21" name="Group 20">
            <a:extLst>
              <a:ext uri="{FF2B5EF4-FFF2-40B4-BE49-F238E27FC236}">
                <a16:creationId xmlns:a16="http://schemas.microsoft.com/office/drawing/2014/main" id="{3FDA9D3B-BBBD-DF45-8FC3-AB1AD8525785}"/>
              </a:ext>
            </a:extLst>
          </p:cNvPr>
          <p:cNvGrpSpPr/>
          <p:nvPr/>
        </p:nvGrpSpPr>
        <p:grpSpPr>
          <a:xfrm>
            <a:off x="11572875" y="-71438"/>
            <a:ext cx="619125" cy="6958013"/>
            <a:chOff x="11572875" y="-71438"/>
            <a:chExt cx="619125" cy="6958013"/>
          </a:xfrm>
        </p:grpSpPr>
        <p:sp>
          <p:nvSpPr>
            <p:cNvPr id="9" name="Rectangle 8">
              <a:extLst>
                <a:ext uri="{FF2B5EF4-FFF2-40B4-BE49-F238E27FC236}">
                  <a16:creationId xmlns:a16="http://schemas.microsoft.com/office/drawing/2014/main" id="{4BD53A7F-2E8E-D44F-AC30-609A7FA850C3}"/>
                </a:ext>
              </a:extLst>
            </p:cNvPr>
            <p:cNvSpPr/>
            <p:nvPr/>
          </p:nvSpPr>
          <p:spPr>
            <a:xfrm>
              <a:off x="11914908" y="-50801"/>
              <a:ext cx="277092" cy="6934201"/>
            </a:xfrm>
            <a:prstGeom prst="rect">
              <a:avLst/>
            </a:prstGeom>
            <a:solidFill>
              <a:srgbClr val="AF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92F5A"/>
                </a:solidFill>
              </a:endParaRPr>
            </a:p>
          </p:txBody>
        </p:sp>
        <p:sp>
          <p:nvSpPr>
            <p:cNvPr id="20" name="Freeform 19">
              <a:extLst>
                <a:ext uri="{FF2B5EF4-FFF2-40B4-BE49-F238E27FC236}">
                  <a16:creationId xmlns:a16="http://schemas.microsoft.com/office/drawing/2014/main" id="{6F4D8032-D4DF-F24B-AF8B-7E0EB21CC35A}"/>
                </a:ext>
              </a:extLst>
            </p:cNvPr>
            <p:cNvSpPr/>
            <p:nvPr/>
          </p:nvSpPr>
          <p:spPr>
            <a:xfrm>
              <a:off x="11572875" y="-71438"/>
              <a:ext cx="528638" cy="6958013"/>
            </a:xfrm>
            <a:custGeom>
              <a:avLst/>
              <a:gdLst>
                <a:gd name="connsiteX0" fmla="*/ 342900 w 528638"/>
                <a:gd name="connsiteY0" fmla="*/ 0 h 6958013"/>
                <a:gd name="connsiteX1" fmla="*/ 0 w 528638"/>
                <a:gd name="connsiteY1" fmla="*/ 6958013 h 6958013"/>
                <a:gd name="connsiteX2" fmla="*/ 528638 w 528638"/>
                <a:gd name="connsiteY2" fmla="*/ 6958013 h 6958013"/>
                <a:gd name="connsiteX3" fmla="*/ 528638 w 528638"/>
                <a:gd name="connsiteY3" fmla="*/ 14288 h 6958013"/>
                <a:gd name="connsiteX4" fmla="*/ 342900 w 528638"/>
                <a:gd name="connsiteY4" fmla="*/ 0 h 6958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38" h="6958013">
                  <a:moveTo>
                    <a:pt x="342900" y="0"/>
                  </a:moveTo>
                  <a:lnTo>
                    <a:pt x="0" y="6958013"/>
                  </a:lnTo>
                  <a:lnTo>
                    <a:pt x="528638" y="6958013"/>
                  </a:lnTo>
                  <a:lnTo>
                    <a:pt x="528638" y="14288"/>
                  </a:lnTo>
                  <a:lnTo>
                    <a:pt x="342900" y="0"/>
                  </a:lnTo>
                  <a:close/>
                </a:path>
              </a:pathLst>
            </a:custGeom>
            <a:solidFill>
              <a:srgbClr val="AF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2F5A"/>
                </a:solidFill>
              </a:endParaRPr>
            </a:p>
          </p:txBody>
        </p:sp>
      </p:grpSp>
      <p:sp>
        <p:nvSpPr>
          <p:cNvPr id="19" name="Slide Number Placeholder 4">
            <a:extLst>
              <a:ext uri="{FF2B5EF4-FFF2-40B4-BE49-F238E27FC236}">
                <a16:creationId xmlns:a16="http://schemas.microsoft.com/office/drawing/2014/main" id="{AD078A6B-15FE-A94E-BD40-FA95B672F637}"/>
              </a:ext>
            </a:extLst>
          </p:cNvPr>
          <p:cNvSpPr>
            <a:spLocks noGrp="1"/>
          </p:cNvSpPr>
          <p:nvPr>
            <p:ph type="sldNum" sz="quarter" idx="12"/>
          </p:nvPr>
        </p:nvSpPr>
        <p:spPr>
          <a:xfrm>
            <a:off x="9242453" y="6356350"/>
            <a:ext cx="2743200" cy="365125"/>
          </a:xfrm>
        </p:spPr>
        <p:txBody>
          <a:bodyPr/>
          <a:lstStyle/>
          <a:p>
            <a:fld id="{795475E6-530F-8C49-8265-5F4F99FFC0A0}" type="slidenum">
              <a:rPr lang="en-US" smtClean="0">
                <a:solidFill>
                  <a:schemeClr val="bg1"/>
                </a:solidFill>
                <a:latin typeface="Arial" panose="020B0604020202020204" pitchFamily="34" charset="0"/>
                <a:cs typeface="Arial" panose="020B0604020202020204" pitchFamily="34" charset="0"/>
              </a:rPr>
              <a:t>10</a:t>
            </a:fld>
            <a:endParaRPr lang="en-US" dirty="0">
              <a:solidFill>
                <a:schemeClr val="bg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B4508944-99FC-F34A-9206-391503F1A210}"/>
              </a:ext>
            </a:extLst>
          </p:cNvPr>
          <p:cNvSpPr txBox="1"/>
          <p:nvPr/>
        </p:nvSpPr>
        <p:spPr>
          <a:xfrm>
            <a:off x="9044176" y="6400771"/>
            <a:ext cx="2464904" cy="276999"/>
          </a:xfrm>
          <a:prstGeom prst="rect">
            <a:avLst/>
          </a:prstGeom>
          <a:noFill/>
        </p:spPr>
        <p:txBody>
          <a:bodyPr wrap="square" rtlCol="0">
            <a:spAutoFit/>
          </a:bodyPr>
          <a:lstStyle/>
          <a:p>
            <a:pPr algn="r"/>
            <a:r>
              <a:rPr lang="en-US" sz="1200" b="1" dirty="0">
                <a:solidFill>
                  <a:srgbClr val="192F5A"/>
                </a:solidFill>
                <a:latin typeface="Arial" panose="020B0604020202020204" pitchFamily="34" charset="0"/>
                <a:cs typeface="Arial" panose="020B0604020202020204" pitchFamily="34" charset="0"/>
              </a:rPr>
              <a:t>DDAA Presentation Title Here</a:t>
            </a:r>
          </a:p>
        </p:txBody>
      </p:sp>
      <p:cxnSp>
        <p:nvCxnSpPr>
          <p:cNvPr id="23" name="Straight Connector 22">
            <a:extLst>
              <a:ext uri="{FF2B5EF4-FFF2-40B4-BE49-F238E27FC236}">
                <a16:creationId xmlns:a16="http://schemas.microsoft.com/office/drawing/2014/main" id="{512441F0-CF00-5645-852D-D93565E230FD}"/>
              </a:ext>
            </a:extLst>
          </p:cNvPr>
          <p:cNvCxnSpPr>
            <a:cxnSpLocks/>
          </p:cNvCxnSpPr>
          <p:nvPr/>
        </p:nvCxnSpPr>
        <p:spPr>
          <a:xfrm>
            <a:off x="7797800" y="6677770"/>
            <a:ext cx="3627144" cy="0"/>
          </a:xfrm>
          <a:prstGeom prst="line">
            <a:avLst/>
          </a:prstGeom>
          <a:ln w="12700">
            <a:solidFill>
              <a:srgbClr val="AF4194"/>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149C0AC5-3E21-4B49-B052-7965454B7309}"/>
              </a:ext>
            </a:extLst>
          </p:cNvPr>
          <p:cNvSpPr>
            <a:spLocks noGrp="1"/>
          </p:cNvSpPr>
          <p:nvPr>
            <p:ph type="ctrTitle"/>
          </p:nvPr>
        </p:nvSpPr>
        <p:spPr>
          <a:xfrm>
            <a:off x="7713058" y="253704"/>
            <a:ext cx="6144464" cy="957977"/>
          </a:xfrm>
        </p:spPr>
        <p:txBody>
          <a:bodyPr anchor="t">
            <a:normAutofit/>
          </a:bodyPr>
          <a:lstStyle/>
          <a:p>
            <a:pPr algn="l">
              <a:lnSpc>
                <a:spcPct val="100000"/>
              </a:lnSpc>
            </a:pPr>
            <a:r>
              <a:rPr lang="en-US" sz="2800" b="1" dirty="0">
                <a:solidFill>
                  <a:srgbClr val="246992"/>
                </a:solidFill>
                <a:latin typeface="Arial" panose="020B0604020202020204" pitchFamily="34" charset="0"/>
                <a:cs typeface="Arial" panose="020B0604020202020204" pitchFamily="34" charset="0"/>
              </a:rPr>
              <a:t>NEW YORK</a:t>
            </a:r>
          </a:p>
        </p:txBody>
      </p:sp>
      <p:sp>
        <p:nvSpPr>
          <p:cNvPr id="31" name="TextBox 30">
            <a:extLst>
              <a:ext uri="{FF2B5EF4-FFF2-40B4-BE49-F238E27FC236}">
                <a16:creationId xmlns:a16="http://schemas.microsoft.com/office/drawing/2014/main" id="{BA0FEA88-3799-4547-843C-6ACDFF4C9F30}"/>
              </a:ext>
            </a:extLst>
          </p:cNvPr>
          <p:cNvSpPr txBox="1"/>
          <p:nvPr/>
        </p:nvSpPr>
        <p:spPr>
          <a:xfrm>
            <a:off x="7729687" y="879098"/>
            <a:ext cx="3843188" cy="2354491"/>
          </a:xfrm>
          <a:prstGeom prst="rect">
            <a:avLst/>
          </a:prstGeom>
          <a:noFill/>
        </p:spPr>
        <p:txBody>
          <a:bodyPr wrap="square" lIns="91440" tIns="45720" rIns="91440" bIns="45720" rtlCol="0" anchor="t">
            <a:spAutoFit/>
          </a:bodyPr>
          <a:lstStyle/>
          <a:p>
            <a:pPr>
              <a:spcAft>
                <a:spcPts val="1800"/>
              </a:spcAft>
            </a:pPr>
            <a:r>
              <a:rPr lang="en-US" sz="1400" b="1" dirty="0">
                <a:solidFill>
                  <a:srgbClr val="246992"/>
                </a:solidFill>
                <a:latin typeface="Arial"/>
                <a:cs typeface="Arial"/>
              </a:rPr>
              <a:t>LDDs</a:t>
            </a:r>
            <a:endParaRPr lang="en-US" sz="1400" dirty="0">
              <a:solidFill>
                <a:srgbClr val="246992"/>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Southern Tier Central Regional Planning &amp; Development Board</a:t>
            </a:r>
          </a:p>
          <a:p>
            <a:pPr marL="285750" indent="-285750">
              <a:spcAft>
                <a:spcPts val="600"/>
              </a:spcAft>
              <a:buFont typeface="Arial" panose="020B0604020202020204" pitchFamily="34" charset="0"/>
              <a:buChar char="•"/>
            </a:pPr>
            <a:endParaRPr lang="en-US" sz="1400" dirty="0">
              <a:solidFill>
                <a:srgbClr val="192F5A"/>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Southern Tier 8 Regional Board</a:t>
            </a:r>
          </a:p>
          <a:p>
            <a:pPr marL="285750" indent="-285750">
              <a:spcAft>
                <a:spcPts val="600"/>
              </a:spcAft>
              <a:buFont typeface="Arial" panose="020B0604020202020204" pitchFamily="34" charset="0"/>
              <a:buChar char="•"/>
            </a:pPr>
            <a:endParaRPr lang="en-US" sz="1400" dirty="0">
              <a:solidFill>
                <a:srgbClr val="192F5A"/>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Southern Tier West Regional Planning &amp; Development Board</a:t>
            </a:r>
          </a:p>
        </p:txBody>
      </p:sp>
      <p:cxnSp>
        <p:nvCxnSpPr>
          <p:cNvPr id="14" name="Straight Connector 13">
            <a:extLst>
              <a:ext uri="{FF2B5EF4-FFF2-40B4-BE49-F238E27FC236}">
                <a16:creationId xmlns:a16="http://schemas.microsoft.com/office/drawing/2014/main" id="{9DAEBFF6-FF20-0A44-9150-1DDBA3744570}"/>
              </a:ext>
            </a:extLst>
          </p:cNvPr>
          <p:cNvCxnSpPr>
            <a:cxnSpLocks/>
          </p:cNvCxnSpPr>
          <p:nvPr/>
        </p:nvCxnSpPr>
        <p:spPr>
          <a:xfrm>
            <a:off x="7797800" y="734170"/>
            <a:ext cx="3627144" cy="0"/>
          </a:xfrm>
          <a:prstGeom prst="line">
            <a:avLst/>
          </a:prstGeom>
          <a:ln w="22225">
            <a:solidFill>
              <a:srgbClr val="AF4194"/>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B16501F-D784-9546-AA33-B4082957BA63}"/>
              </a:ext>
            </a:extLst>
          </p:cNvPr>
          <p:cNvCxnSpPr>
            <a:cxnSpLocks/>
          </p:cNvCxnSpPr>
          <p:nvPr/>
        </p:nvCxnSpPr>
        <p:spPr>
          <a:xfrm>
            <a:off x="6608885" y="555585"/>
            <a:ext cx="744415" cy="110892"/>
          </a:xfrm>
          <a:prstGeom prst="line">
            <a:avLst/>
          </a:prstGeom>
          <a:ln w="22225">
            <a:solidFill>
              <a:srgbClr val="AF4194"/>
            </a:solidFill>
            <a:headEnd type="oval" w="lg" len="lg"/>
            <a:tailEnd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1F240AD-760A-914B-A14F-B06DBD8CA0EA}"/>
              </a:ext>
            </a:extLst>
          </p:cNvPr>
          <p:cNvCxnSpPr>
            <a:cxnSpLocks/>
          </p:cNvCxnSpPr>
          <p:nvPr/>
        </p:nvCxnSpPr>
        <p:spPr>
          <a:xfrm>
            <a:off x="6981092" y="611031"/>
            <a:ext cx="816708" cy="123143"/>
          </a:xfrm>
          <a:prstGeom prst="line">
            <a:avLst/>
          </a:prstGeom>
          <a:ln w="22225" cap="rnd">
            <a:solidFill>
              <a:srgbClr val="AF4194"/>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6182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CAAEF59B-A33D-0843-8B6E-292A44CA2225}"/>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2980"/>
            <a:ext cx="7353300" cy="6884419"/>
          </a:xfrm>
          <a:prstGeom prst="rect">
            <a:avLst/>
          </a:prstGeom>
        </p:spPr>
      </p:pic>
      <p:grpSp>
        <p:nvGrpSpPr>
          <p:cNvPr id="21" name="Group 20">
            <a:extLst>
              <a:ext uri="{FF2B5EF4-FFF2-40B4-BE49-F238E27FC236}">
                <a16:creationId xmlns:a16="http://schemas.microsoft.com/office/drawing/2014/main" id="{3FDA9D3B-BBBD-DF45-8FC3-AB1AD8525785}"/>
              </a:ext>
            </a:extLst>
          </p:cNvPr>
          <p:cNvGrpSpPr/>
          <p:nvPr/>
        </p:nvGrpSpPr>
        <p:grpSpPr>
          <a:xfrm>
            <a:off x="11572875" y="-71438"/>
            <a:ext cx="619125" cy="6958013"/>
            <a:chOff x="11572875" y="-71438"/>
            <a:chExt cx="619125" cy="6958013"/>
          </a:xfrm>
        </p:grpSpPr>
        <p:sp>
          <p:nvSpPr>
            <p:cNvPr id="9" name="Rectangle 8">
              <a:extLst>
                <a:ext uri="{FF2B5EF4-FFF2-40B4-BE49-F238E27FC236}">
                  <a16:creationId xmlns:a16="http://schemas.microsoft.com/office/drawing/2014/main" id="{4BD53A7F-2E8E-D44F-AC30-609A7FA850C3}"/>
                </a:ext>
              </a:extLst>
            </p:cNvPr>
            <p:cNvSpPr/>
            <p:nvPr/>
          </p:nvSpPr>
          <p:spPr>
            <a:xfrm>
              <a:off x="11914908" y="-50801"/>
              <a:ext cx="277092" cy="6934201"/>
            </a:xfrm>
            <a:prstGeom prst="rect">
              <a:avLst/>
            </a:prstGeom>
            <a:solidFill>
              <a:srgbClr val="AF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92F5A"/>
                </a:solidFill>
              </a:endParaRPr>
            </a:p>
          </p:txBody>
        </p:sp>
        <p:sp>
          <p:nvSpPr>
            <p:cNvPr id="20" name="Freeform 19">
              <a:extLst>
                <a:ext uri="{FF2B5EF4-FFF2-40B4-BE49-F238E27FC236}">
                  <a16:creationId xmlns:a16="http://schemas.microsoft.com/office/drawing/2014/main" id="{6F4D8032-D4DF-F24B-AF8B-7E0EB21CC35A}"/>
                </a:ext>
              </a:extLst>
            </p:cNvPr>
            <p:cNvSpPr/>
            <p:nvPr/>
          </p:nvSpPr>
          <p:spPr>
            <a:xfrm>
              <a:off x="11572875" y="-71438"/>
              <a:ext cx="528638" cy="6958013"/>
            </a:xfrm>
            <a:custGeom>
              <a:avLst/>
              <a:gdLst>
                <a:gd name="connsiteX0" fmla="*/ 342900 w 528638"/>
                <a:gd name="connsiteY0" fmla="*/ 0 h 6958013"/>
                <a:gd name="connsiteX1" fmla="*/ 0 w 528638"/>
                <a:gd name="connsiteY1" fmla="*/ 6958013 h 6958013"/>
                <a:gd name="connsiteX2" fmla="*/ 528638 w 528638"/>
                <a:gd name="connsiteY2" fmla="*/ 6958013 h 6958013"/>
                <a:gd name="connsiteX3" fmla="*/ 528638 w 528638"/>
                <a:gd name="connsiteY3" fmla="*/ 14288 h 6958013"/>
                <a:gd name="connsiteX4" fmla="*/ 342900 w 528638"/>
                <a:gd name="connsiteY4" fmla="*/ 0 h 6958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38" h="6958013">
                  <a:moveTo>
                    <a:pt x="342900" y="0"/>
                  </a:moveTo>
                  <a:lnTo>
                    <a:pt x="0" y="6958013"/>
                  </a:lnTo>
                  <a:lnTo>
                    <a:pt x="528638" y="6958013"/>
                  </a:lnTo>
                  <a:lnTo>
                    <a:pt x="528638" y="14288"/>
                  </a:lnTo>
                  <a:lnTo>
                    <a:pt x="342900" y="0"/>
                  </a:lnTo>
                  <a:close/>
                </a:path>
              </a:pathLst>
            </a:custGeom>
            <a:solidFill>
              <a:srgbClr val="AF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2F5A"/>
                </a:solidFill>
              </a:endParaRPr>
            </a:p>
          </p:txBody>
        </p:sp>
      </p:grpSp>
      <p:sp>
        <p:nvSpPr>
          <p:cNvPr id="19" name="Slide Number Placeholder 4">
            <a:extLst>
              <a:ext uri="{FF2B5EF4-FFF2-40B4-BE49-F238E27FC236}">
                <a16:creationId xmlns:a16="http://schemas.microsoft.com/office/drawing/2014/main" id="{AD078A6B-15FE-A94E-BD40-FA95B672F637}"/>
              </a:ext>
            </a:extLst>
          </p:cNvPr>
          <p:cNvSpPr>
            <a:spLocks noGrp="1"/>
          </p:cNvSpPr>
          <p:nvPr>
            <p:ph type="sldNum" sz="quarter" idx="12"/>
          </p:nvPr>
        </p:nvSpPr>
        <p:spPr>
          <a:xfrm>
            <a:off x="9242453" y="6356350"/>
            <a:ext cx="2743200" cy="365125"/>
          </a:xfrm>
        </p:spPr>
        <p:txBody>
          <a:bodyPr/>
          <a:lstStyle/>
          <a:p>
            <a:fld id="{795475E6-530F-8C49-8265-5F4F99FFC0A0}" type="slidenum">
              <a:rPr lang="en-US" smtClean="0">
                <a:solidFill>
                  <a:schemeClr val="bg1"/>
                </a:solidFill>
                <a:latin typeface="Arial" panose="020B0604020202020204" pitchFamily="34" charset="0"/>
                <a:cs typeface="Arial" panose="020B0604020202020204" pitchFamily="34" charset="0"/>
              </a:rPr>
              <a:t>11</a:t>
            </a:fld>
            <a:endParaRPr lang="en-US" dirty="0">
              <a:solidFill>
                <a:schemeClr val="bg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B4508944-99FC-F34A-9206-391503F1A210}"/>
              </a:ext>
            </a:extLst>
          </p:cNvPr>
          <p:cNvSpPr txBox="1"/>
          <p:nvPr/>
        </p:nvSpPr>
        <p:spPr>
          <a:xfrm>
            <a:off x="9044176" y="6400771"/>
            <a:ext cx="2464904" cy="276999"/>
          </a:xfrm>
          <a:prstGeom prst="rect">
            <a:avLst/>
          </a:prstGeom>
          <a:noFill/>
        </p:spPr>
        <p:txBody>
          <a:bodyPr wrap="square" rtlCol="0">
            <a:spAutoFit/>
          </a:bodyPr>
          <a:lstStyle/>
          <a:p>
            <a:pPr algn="r"/>
            <a:r>
              <a:rPr lang="en-US" sz="1200" b="1" dirty="0">
                <a:solidFill>
                  <a:srgbClr val="192F5A"/>
                </a:solidFill>
                <a:latin typeface="Arial" panose="020B0604020202020204" pitchFamily="34" charset="0"/>
                <a:cs typeface="Arial" panose="020B0604020202020204" pitchFamily="34" charset="0"/>
              </a:rPr>
              <a:t>DDAA Presentation Title Here</a:t>
            </a:r>
          </a:p>
        </p:txBody>
      </p:sp>
      <p:cxnSp>
        <p:nvCxnSpPr>
          <p:cNvPr id="23" name="Straight Connector 22">
            <a:extLst>
              <a:ext uri="{FF2B5EF4-FFF2-40B4-BE49-F238E27FC236}">
                <a16:creationId xmlns:a16="http://schemas.microsoft.com/office/drawing/2014/main" id="{512441F0-CF00-5645-852D-D93565E230FD}"/>
              </a:ext>
            </a:extLst>
          </p:cNvPr>
          <p:cNvCxnSpPr>
            <a:cxnSpLocks/>
          </p:cNvCxnSpPr>
          <p:nvPr/>
        </p:nvCxnSpPr>
        <p:spPr>
          <a:xfrm>
            <a:off x="7797800" y="6677770"/>
            <a:ext cx="3627144" cy="0"/>
          </a:xfrm>
          <a:prstGeom prst="line">
            <a:avLst/>
          </a:prstGeom>
          <a:ln w="12700">
            <a:solidFill>
              <a:srgbClr val="AF4194"/>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149C0AC5-3E21-4B49-B052-7965454B7309}"/>
              </a:ext>
            </a:extLst>
          </p:cNvPr>
          <p:cNvSpPr>
            <a:spLocks noGrp="1"/>
          </p:cNvSpPr>
          <p:nvPr>
            <p:ph type="ctrTitle"/>
          </p:nvPr>
        </p:nvSpPr>
        <p:spPr>
          <a:xfrm>
            <a:off x="7713058" y="253704"/>
            <a:ext cx="6144464" cy="957977"/>
          </a:xfrm>
        </p:spPr>
        <p:txBody>
          <a:bodyPr anchor="t">
            <a:normAutofit/>
          </a:bodyPr>
          <a:lstStyle/>
          <a:p>
            <a:pPr algn="l">
              <a:lnSpc>
                <a:spcPct val="100000"/>
              </a:lnSpc>
            </a:pPr>
            <a:r>
              <a:rPr lang="en-US" sz="2800" b="1" dirty="0">
                <a:solidFill>
                  <a:srgbClr val="246992"/>
                </a:solidFill>
                <a:latin typeface="Arial" panose="020B0604020202020204" pitchFamily="34" charset="0"/>
                <a:cs typeface="Arial" panose="020B0604020202020204" pitchFamily="34" charset="0"/>
              </a:rPr>
              <a:t>OHIO</a:t>
            </a:r>
          </a:p>
        </p:txBody>
      </p:sp>
      <p:sp>
        <p:nvSpPr>
          <p:cNvPr id="31" name="TextBox 30">
            <a:extLst>
              <a:ext uri="{FF2B5EF4-FFF2-40B4-BE49-F238E27FC236}">
                <a16:creationId xmlns:a16="http://schemas.microsoft.com/office/drawing/2014/main" id="{BA0FEA88-3799-4547-843C-6ACDFF4C9F30}"/>
              </a:ext>
            </a:extLst>
          </p:cNvPr>
          <p:cNvSpPr txBox="1"/>
          <p:nvPr/>
        </p:nvSpPr>
        <p:spPr>
          <a:xfrm>
            <a:off x="7729687" y="879098"/>
            <a:ext cx="3843188" cy="3370153"/>
          </a:xfrm>
          <a:prstGeom prst="rect">
            <a:avLst/>
          </a:prstGeom>
          <a:noFill/>
        </p:spPr>
        <p:txBody>
          <a:bodyPr wrap="square" lIns="91440" tIns="45720" rIns="91440" bIns="45720" rtlCol="0" anchor="t">
            <a:spAutoFit/>
          </a:bodyPr>
          <a:lstStyle/>
          <a:p>
            <a:pPr>
              <a:spcAft>
                <a:spcPts val="1800"/>
              </a:spcAft>
            </a:pPr>
            <a:r>
              <a:rPr lang="en-US" sz="1400" b="1" dirty="0">
                <a:solidFill>
                  <a:srgbClr val="246992"/>
                </a:solidFill>
                <a:latin typeface="Arial"/>
                <a:cs typeface="Arial"/>
              </a:rPr>
              <a:t>LDDs:</a:t>
            </a:r>
            <a:endParaRPr lang="en-US" sz="1400" dirty="0">
              <a:solidFill>
                <a:srgbClr val="246992"/>
              </a:solidFill>
              <a:latin typeface="Arial"/>
              <a:cs typeface="Arial"/>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Ohio Mid-Eastern Governments Association</a:t>
            </a:r>
          </a:p>
          <a:p>
            <a:pPr marL="285750" indent="-285750">
              <a:spcAft>
                <a:spcPts val="600"/>
              </a:spcAft>
              <a:buFont typeface="Arial" panose="020B0604020202020204" pitchFamily="34" charset="0"/>
              <a:buChar char="•"/>
            </a:pPr>
            <a:endParaRPr lang="en-US" sz="1400" dirty="0">
              <a:solidFill>
                <a:srgbClr val="192F5A"/>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a:solidFill>
                  <a:srgbClr val="192F5A"/>
                </a:solidFill>
                <a:latin typeface="Arial"/>
                <a:cs typeface="Arial"/>
              </a:rPr>
              <a:t>Eastgate Regional Council of Governments</a:t>
            </a:r>
          </a:p>
          <a:p>
            <a:pPr marL="285750" indent="-285750">
              <a:spcAft>
                <a:spcPts val="600"/>
              </a:spcAft>
              <a:buFont typeface="Arial" panose="020B0604020202020204" pitchFamily="34" charset="0"/>
              <a:buChar char="•"/>
            </a:pPr>
            <a:endParaRPr lang="en-US" sz="1400" dirty="0">
              <a:solidFill>
                <a:srgbClr val="192F5A"/>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Ohio Valley Regional Development Commission</a:t>
            </a:r>
          </a:p>
          <a:p>
            <a:pPr marL="285750" indent="-285750">
              <a:spcAft>
                <a:spcPts val="600"/>
              </a:spcAft>
              <a:buFont typeface="Arial" panose="020B0604020202020204" pitchFamily="34" charset="0"/>
              <a:buChar char="•"/>
            </a:pPr>
            <a:endParaRPr lang="en-US" sz="1400" dirty="0">
              <a:solidFill>
                <a:srgbClr val="192F5A"/>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Buckeye Hills-Hocking Valley Regional Development District</a:t>
            </a:r>
          </a:p>
        </p:txBody>
      </p:sp>
      <p:cxnSp>
        <p:nvCxnSpPr>
          <p:cNvPr id="14" name="Straight Connector 13">
            <a:extLst>
              <a:ext uri="{FF2B5EF4-FFF2-40B4-BE49-F238E27FC236}">
                <a16:creationId xmlns:a16="http://schemas.microsoft.com/office/drawing/2014/main" id="{9DAEBFF6-FF20-0A44-9150-1DDBA3744570}"/>
              </a:ext>
            </a:extLst>
          </p:cNvPr>
          <p:cNvCxnSpPr>
            <a:cxnSpLocks/>
          </p:cNvCxnSpPr>
          <p:nvPr/>
        </p:nvCxnSpPr>
        <p:spPr>
          <a:xfrm>
            <a:off x="7797800" y="734170"/>
            <a:ext cx="3627144" cy="0"/>
          </a:xfrm>
          <a:prstGeom prst="line">
            <a:avLst/>
          </a:prstGeom>
          <a:ln w="22225">
            <a:solidFill>
              <a:srgbClr val="AF4194"/>
            </a:solidFill>
          </a:ln>
          <a:effectLst/>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0AA226B7-960A-754C-892F-321399A21913}"/>
              </a:ext>
            </a:extLst>
          </p:cNvPr>
          <p:cNvSpPr/>
          <p:nvPr/>
        </p:nvSpPr>
        <p:spPr>
          <a:xfrm>
            <a:off x="0" y="3489"/>
            <a:ext cx="7353300" cy="6883400"/>
          </a:xfrm>
          <a:prstGeom prst="rect">
            <a:avLst/>
          </a:pr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B16501F-D784-9546-AA33-B4082957BA63}"/>
              </a:ext>
            </a:extLst>
          </p:cNvPr>
          <p:cNvCxnSpPr>
            <a:cxnSpLocks/>
          </p:cNvCxnSpPr>
          <p:nvPr/>
        </p:nvCxnSpPr>
        <p:spPr>
          <a:xfrm flipV="1">
            <a:off x="4161071" y="903577"/>
            <a:ext cx="3192229" cy="1190267"/>
          </a:xfrm>
          <a:prstGeom prst="line">
            <a:avLst/>
          </a:prstGeom>
          <a:ln w="22225">
            <a:solidFill>
              <a:srgbClr val="AF4194"/>
            </a:solidFill>
            <a:headEnd type="oval" w="lg" len="lg"/>
            <a:tailEnd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1F240AD-760A-914B-A14F-B06DBD8CA0EA}"/>
              </a:ext>
            </a:extLst>
          </p:cNvPr>
          <p:cNvCxnSpPr>
            <a:cxnSpLocks/>
          </p:cNvCxnSpPr>
          <p:nvPr/>
        </p:nvCxnSpPr>
        <p:spPr>
          <a:xfrm flipV="1">
            <a:off x="6999183" y="734174"/>
            <a:ext cx="798617" cy="304502"/>
          </a:xfrm>
          <a:prstGeom prst="line">
            <a:avLst/>
          </a:prstGeom>
          <a:ln w="22225" cap="rnd">
            <a:solidFill>
              <a:srgbClr val="AF4194"/>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0242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CAAEF59B-A33D-0843-8B6E-292A44CA2225}"/>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2980"/>
            <a:ext cx="7353300" cy="6884419"/>
          </a:xfrm>
          <a:prstGeom prst="rect">
            <a:avLst/>
          </a:prstGeom>
        </p:spPr>
      </p:pic>
      <p:grpSp>
        <p:nvGrpSpPr>
          <p:cNvPr id="21" name="Group 20">
            <a:extLst>
              <a:ext uri="{FF2B5EF4-FFF2-40B4-BE49-F238E27FC236}">
                <a16:creationId xmlns:a16="http://schemas.microsoft.com/office/drawing/2014/main" id="{3FDA9D3B-BBBD-DF45-8FC3-AB1AD8525785}"/>
              </a:ext>
            </a:extLst>
          </p:cNvPr>
          <p:cNvGrpSpPr/>
          <p:nvPr/>
        </p:nvGrpSpPr>
        <p:grpSpPr>
          <a:xfrm>
            <a:off x="11572875" y="-71438"/>
            <a:ext cx="619125" cy="6958013"/>
            <a:chOff x="11572875" y="-71438"/>
            <a:chExt cx="619125" cy="6958013"/>
          </a:xfrm>
        </p:grpSpPr>
        <p:sp>
          <p:nvSpPr>
            <p:cNvPr id="9" name="Rectangle 8">
              <a:extLst>
                <a:ext uri="{FF2B5EF4-FFF2-40B4-BE49-F238E27FC236}">
                  <a16:creationId xmlns:a16="http://schemas.microsoft.com/office/drawing/2014/main" id="{4BD53A7F-2E8E-D44F-AC30-609A7FA850C3}"/>
                </a:ext>
              </a:extLst>
            </p:cNvPr>
            <p:cNvSpPr/>
            <p:nvPr/>
          </p:nvSpPr>
          <p:spPr>
            <a:xfrm>
              <a:off x="11914908" y="-50801"/>
              <a:ext cx="277092" cy="6934201"/>
            </a:xfrm>
            <a:prstGeom prst="rect">
              <a:avLst/>
            </a:prstGeom>
            <a:solidFill>
              <a:srgbClr val="AF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92F5A"/>
                </a:solidFill>
              </a:endParaRPr>
            </a:p>
          </p:txBody>
        </p:sp>
        <p:sp>
          <p:nvSpPr>
            <p:cNvPr id="20" name="Freeform 19">
              <a:extLst>
                <a:ext uri="{FF2B5EF4-FFF2-40B4-BE49-F238E27FC236}">
                  <a16:creationId xmlns:a16="http://schemas.microsoft.com/office/drawing/2014/main" id="{6F4D8032-D4DF-F24B-AF8B-7E0EB21CC35A}"/>
                </a:ext>
              </a:extLst>
            </p:cNvPr>
            <p:cNvSpPr/>
            <p:nvPr/>
          </p:nvSpPr>
          <p:spPr>
            <a:xfrm>
              <a:off x="11572875" y="-71438"/>
              <a:ext cx="528638" cy="6958013"/>
            </a:xfrm>
            <a:custGeom>
              <a:avLst/>
              <a:gdLst>
                <a:gd name="connsiteX0" fmla="*/ 342900 w 528638"/>
                <a:gd name="connsiteY0" fmla="*/ 0 h 6958013"/>
                <a:gd name="connsiteX1" fmla="*/ 0 w 528638"/>
                <a:gd name="connsiteY1" fmla="*/ 6958013 h 6958013"/>
                <a:gd name="connsiteX2" fmla="*/ 528638 w 528638"/>
                <a:gd name="connsiteY2" fmla="*/ 6958013 h 6958013"/>
                <a:gd name="connsiteX3" fmla="*/ 528638 w 528638"/>
                <a:gd name="connsiteY3" fmla="*/ 14288 h 6958013"/>
                <a:gd name="connsiteX4" fmla="*/ 342900 w 528638"/>
                <a:gd name="connsiteY4" fmla="*/ 0 h 6958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38" h="6958013">
                  <a:moveTo>
                    <a:pt x="342900" y="0"/>
                  </a:moveTo>
                  <a:lnTo>
                    <a:pt x="0" y="6958013"/>
                  </a:lnTo>
                  <a:lnTo>
                    <a:pt x="528638" y="6958013"/>
                  </a:lnTo>
                  <a:lnTo>
                    <a:pt x="528638" y="14288"/>
                  </a:lnTo>
                  <a:lnTo>
                    <a:pt x="342900" y="0"/>
                  </a:lnTo>
                  <a:close/>
                </a:path>
              </a:pathLst>
            </a:custGeom>
            <a:solidFill>
              <a:srgbClr val="AF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2F5A"/>
                </a:solidFill>
              </a:endParaRPr>
            </a:p>
          </p:txBody>
        </p:sp>
      </p:grpSp>
      <p:sp>
        <p:nvSpPr>
          <p:cNvPr id="19" name="Slide Number Placeholder 4">
            <a:extLst>
              <a:ext uri="{FF2B5EF4-FFF2-40B4-BE49-F238E27FC236}">
                <a16:creationId xmlns:a16="http://schemas.microsoft.com/office/drawing/2014/main" id="{AD078A6B-15FE-A94E-BD40-FA95B672F637}"/>
              </a:ext>
            </a:extLst>
          </p:cNvPr>
          <p:cNvSpPr>
            <a:spLocks noGrp="1"/>
          </p:cNvSpPr>
          <p:nvPr>
            <p:ph type="sldNum" sz="quarter" idx="12"/>
          </p:nvPr>
        </p:nvSpPr>
        <p:spPr>
          <a:xfrm>
            <a:off x="9242453" y="6356350"/>
            <a:ext cx="2743200" cy="365125"/>
          </a:xfrm>
        </p:spPr>
        <p:txBody>
          <a:bodyPr/>
          <a:lstStyle/>
          <a:p>
            <a:fld id="{795475E6-530F-8C49-8265-5F4F99FFC0A0}" type="slidenum">
              <a:rPr lang="en-US" smtClean="0">
                <a:solidFill>
                  <a:schemeClr val="bg1"/>
                </a:solidFill>
                <a:latin typeface="Arial" panose="020B0604020202020204" pitchFamily="34" charset="0"/>
                <a:cs typeface="Arial" panose="020B0604020202020204" pitchFamily="34" charset="0"/>
              </a:rPr>
              <a:t>12</a:t>
            </a:fld>
            <a:endParaRPr lang="en-US" dirty="0">
              <a:solidFill>
                <a:schemeClr val="bg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B4508944-99FC-F34A-9206-391503F1A210}"/>
              </a:ext>
            </a:extLst>
          </p:cNvPr>
          <p:cNvSpPr txBox="1"/>
          <p:nvPr/>
        </p:nvSpPr>
        <p:spPr>
          <a:xfrm>
            <a:off x="9044176" y="6400771"/>
            <a:ext cx="2464904" cy="276999"/>
          </a:xfrm>
          <a:prstGeom prst="rect">
            <a:avLst/>
          </a:prstGeom>
          <a:noFill/>
        </p:spPr>
        <p:txBody>
          <a:bodyPr wrap="square" rtlCol="0">
            <a:spAutoFit/>
          </a:bodyPr>
          <a:lstStyle/>
          <a:p>
            <a:pPr algn="r"/>
            <a:r>
              <a:rPr lang="en-US" sz="1200" b="1" dirty="0">
                <a:solidFill>
                  <a:srgbClr val="192F5A"/>
                </a:solidFill>
                <a:latin typeface="Arial" panose="020B0604020202020204" pitchFamily="34" charset="0"/>
                <a:cs typeface="Arial" panose="020B0604020202020204" pitchFamily="34" charset="0"/>
              </a:rPr>
              <a:t>DDAA Presentation Title Here</a:t>
            </a:r>
          </a:p>
        </p:txBody>
      </p:sp>
      <p:cxnSp>
        <p:nvCxnSpPr>
          <p:cNvPr id="23" name="Straight Connector 22">
            <a:extLst>
              <a:ext uri="{FF2B5EF4-FFF2-40B4-BE49-F238E27FC236}">
                <a16:creationId xmlns:a16="http://schemas.microsoft.com/office/drawing/2014/main" id="{512441F0-CF00-5645-852D-D93565E230FD}"/>
              </a:ext>
            </a:extLst>
          </p:cNvPr>
          <p:cNvCxnSpPr>
            <a:cxnSpLocks/>
          </p:cNvCxnSpPr>
          <p:nvPr/>
        </p:nvCxnSpPr>
        <p:spPr>
          <a:xfrm>
            <a:off x="7797800" y="6677770"/>
            <a:ext cx="3627144" cy="0"/>
          </a:xfrm>
          <a:prstGeom prst="line">
            <a:avLst/>
          </a:prstGeom>
          <a:ln w="12700">
            <a:solidFill>
              <a:srgbClr val="AF4194"/>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149C0AC5-3E21-4B49-B052-7965454B7309}"/>
              </a:ext>
            </a:extLst>
          </p:cNvPr>
          <p:cNvSpPr>
            <a:spLocks noGrp="1"/>
          </p:cNvSpPr>
          <p:nvPr>
            <p:ph type="ctrTitle"/>
          </p:nvPr>
        </p:nvSpPr>
        <p:spPr>
          <a:xfrm>
            <a:off x="7713058" y="253704"/>
            <a:ext cx="6144464" cy="957977"/>
          </a:xfrm>
        </p:spPr>
        <p:txBody>
          <a:bodyPr anchor="t">
            <a:normAutofit/>
          </a:bodyPr>
          <a:lstStyle/>
          <a:p>
            <a:pPr algn="l">
              <a:lnSpc>
                <a:spcPct val="100000"/>
              </a:lnSpc>
            </a:pPr>
            <a:r>
              <a:rPr lang="en-US" sz="2800" b="1" dirty="0">
                <a:solidFill>
                  <a:srgbClr val="246992"/>
                </a:solidFill>
                <a:latin typeface="Arial" panose="020B0604020202020204" pitchFamily="34" charset="0"/>
                <a:cs typeface="Arial" panose="020B0604020202020204" pitchFamily="34" charset="0"/>
              </a:rPr>
              <a:t>PENNSYLVANIA</a:t>
            </a:r>
          </a:p>
        </p:txBody>
      </p:sp>
      <p:sp>
        <p:nvSpPr>
          <p:cNvPr id="31" name="TextBox 30">
            <a:extLst>
              <a:ext uri="{FF2B5EF4-FFF2-40B4-BE49-F238E27FC236}">
                <a16:creationId xmlns:a16="http://schemas.microsoft.com/office/drawing/2014/main" id="{BA0FEA88-3799-4547-843C-6ACDFF4C9F30}"/>
              </a:ext>
            </a:extLst>
          </p:cNvPr>
          <p:cNvSpPr txBox="1"/>
          <p:nvPr/>
        </p:nvSpPr>
        <p:spPr>
          <a:xfrm>
            <a:off x="7729687" y="879098"/>
            <a:ext cx="3843188" cy="5124480"/>
          </a:xfrm>
          <a:prstGeom prst="rect">
            <a:avLst/>
          </a:prstGeom>
          <a:noFill/>
        </p:spPr>
        <p:txBody>
          <a:bodyPr wrap="square" lIns="91440" tIns="45720" rIns="91440" bIns="45720" rtlCol="0" anchor="t">
            <a:spAutoFit/>
          </a:bodyPr>
          <a:lstStyle/>
          <a:p>
            <a:pPr>
              <a:spcAft>
                <a:spcPts val="1800"/>
              </a:spcAft>
            </a:pPr>
            <a:r>
              <a:rPr lang="en-US" sz="1400" b="1" dirty="0">
                <a:solidFill>
                  <a:srgbClr val="246992"/>
                </a:solidFill>
                <a:latin typeface="Arial"/>
                <a:cs typeface="Arial"/>
              </a:rPr>
              <a:t>LDDs:</a:t>
            </a:r>
            <a:endParaRPr lang="en-US" sz="1400" dirty="0">
              <a:solidFill>
                <a:srgbClr val="246992"/>
              </a:solidFill>
              <a:latin typeface="Arial"/>
              <a:cs typeface="Arial"/>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Southwestern Pennsylvania Commission</a:t>
            </a:r>
          </a:p>
          <a:p>
            <a:pPr marL="285750" indent="-285750">
              <a:spcAft>
                <a:spcPts val="600"/>
              </a:spcAft>
              <a:buFont typeface="Arial" panose="020B0604020202020204" pitchFamily="34" charset="0"/>
              <a:buChar char="•"/>
            </a:pPr>
            <a:endParaRPr lang="en-US" sz="1400" dirty="0">
              <a:solidFill>
                <a:srgbClr val="192F5A"/>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Northeastern Pennsylvania Alliance</a:t>
            </a:r>
          </a:p>
          <a:p>
            <a:pPr marL="285750" indent="-285750">
              <a:spcAft>
                <a:spcPts val="600"/>
              </a:spcAft>
              <a:buFont typeface="Arial" panose="020B0604020202020204" pitchFamily="34" charset="0"/>
              <a:buChar char="•"/>
            </a:pPr>
            <a:endParaRPr lang="en-US" sz="1400" dirty="0">
              <a:solidFill>
                <a:srgbClr val="192F5A"/>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Northwest Pennsylvania Regional Planning &amp; Development Commission</a:t>
            </a:r>
          </a:p>
          <a:p>
            <a:pPr marL="285750" indent="-285750">
              <a:spcAft>
                <a:spcPts val="600"/>
              </a:spcAft>
              <a:buFont typeface="Arial" panose="020B0604020202020204" pitchFamily="34" charset="0"/>
              <a:buChar char="•"/>
            </a:pPr>
            <a:endParaRPr lang="en-US" sz="1400" dirty="0">
              <a:solidFill>
                <a:srgbClr val="192F5A"/>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North Central Pennsylvania Regional Planning and Development Commission</a:t>
            </a:r>
          </a:p>
          <a:p>
            <a:pPr marL="285750" indent="-285750">
              <a:spcAft>
                <a:spcPts val="600"/>
              </a:spcAft>
              <a:buFont typeface="Arial" panose="020B0604020202020204" pitchFamily="34" charset="0"/>
              <a:buChar char="•"/>
            </a:pPr>
            <a:endParaRPr lang="en-US" sz="1400" dirty="0">
              <a:solidFill>
                <a:srgbClr val="192F5A"/>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SEDA- Council of Governments</a:t>
            </a:r>
          </a:p>
          <a:p>
            <a:pPr marL="285750" indent="-285750">
              <a:spcAft>
                <a:spcPts val="600"/>
              </a:spcAft>
              <a:buFont typeface="Arial" panose="020B0604020202020204" pitchFamily="34" charset="0"/>
              <a:buChar char="•"/>
            </a:pPr>
            <a:endParaRPr lang="en-US" sz="1400" dirty="0">
              <a:solidFill>
                <a:srgbClr val="192F5A"/>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Northern Tier Regional Planning &amp; Development Commission</a:t>
            </a:r>
          </a:p>
          <a:p>
            <a:pPr marL="285750" indent="-285750">
              <a:spcAft>
                <a:spcPts val="600"/>
              </a:spcAft>
              <a:buFont typeface="Arial" panose="020B0604020202020204" pitchFamily="34" charset="0"/>
              <a:buChar char="•"/>
            </a:pPr>
            <a:endParaRPr lang="en-US" sz="1400" dirty="0">
              <a:solidFill>
                <a:srgbClr val="192F5A"/>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Southern Alleghenies Planning &amp; Development Commission</a:t>
            </a:r>
          </a:p>
        </p:txBody>
      </p:sp>
      <p:cxnSp>
        <p:nvCxnSpPr>
          <p:cNvPr id="14" name="Straight Connector 13">
            <a:extLst>
              <a:ext uri="{FF2B5EF4-FFF2-40B4-BE49-F238E27FC236}">
                <a16:creationId xmlns:a16="http://schemas.microsoft.com/office/drawing/2014/main" id="{9DAEBFF6-FF20-0A44-9150-1DDBA3744570}"/>
              </a:ext>
            </a:extLst>
          </p:cNvPr>
          <p:cNvCxnSpPr>
            <a:cxnSpLocks/>
          </p:cNvCxnSpPr>
          <p:nvPr/>
        </p:nvCxnSpPr>
        <p:spPr>
          <a:xfrm>
            <a:off x="7797800" y="734170"/>
            <a:ext cx="3627144" cy="0"/>
          </a:xfrm>
          <a:prstGeom prst="line">
            <a:avLst/>
          </a:prstGeom>
          <a:ln w="22225">
            <a:solidFill>
              <a:srgbClr val="AF4194"/>
            </a:solidFill>
          </a:ln>
          <a:effectLst/>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0AA226B7-960A-754C-892F-321399A21913}"/>
              </a:ext>
            </a:extLst>
          </p:cNvPr>
          <p:cNvSpPr/>
          <p:nvPr/>
        </p:nvSpPr>
        <p:spPr>
          <a:xfrm>
            <a:off x="0" y="3489"/>
            <a:ext cx="7353300" cy="6883400"/>
          </a:xfrm>
          <a:prstGeom prst="rect">
            <a:avLst/>
          </a:pr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B16501F-D784-9546-AA33-B4082957BA63}"/>
              </a:ext>
            </a:extLst>
          </p:cNvPr>
          <p:cNvCxnSpPr>
            <a:cxnSpLocks/>
          </p:cNvCxnSpPr>
          <p:nvPr/>
        </p:nvCxnSpPr>
        <p:spPr>
          <a:xfrm flipV="1">
            <a:off x="6673850" y="951839"/>
            <a:ext cx="650456" cy="301050"/>
          </a:xfrm>
          <a:prstGeom prst="line">
            <a:avLst/>
          </a:prstGeom>
          <a:ln w="22225">
            <a:solidFill>
              <a:srgbClr val="AF4194"/>
            </a:solidFill>
            <a:headEnd type="oval" w="lg" len="lg"/>
            <a:tailEnd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1F240AD-760A-914B-A14F-B06DBD8CA0EA}"/>
              </a:ext>
            </a:extLst>
          </p:cNvPr>
          <p:cNvCxnSpPr>
            <a:cxnSpLocks/>
          </p:cNvCxnSpPr>
          <p:nvPr/>
        </p:nvCxnSpPr>
        <p:spPr>
          <a:xfrm flipV="1">
            <a:off x="6999078" y="734174"/>
            <a:ext cx="798722" cy="368190"/>
          </a:xfrm>
          <a:prstGeom prst="line">
            <a:avLst/>
          </a:prstGeom>
          <a:ln w="22225" cap="rnd">
            <a:solidFill>
              <a:srgbClr val="AF4194"/>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8854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CAAEF59B-A33D-0843-8B6E-292A44CA2225}"/>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2980"/>
            <a:ext cx="7353300" cy="6884419"/>
          </a:xfrm>
          <a:prstGeom prst="rect">
            <a:avLst/>
          </a:prstGeom>
        </p:spPr>
      </p:pic>
      <p:grpSp>
        <p:nvGrpSpPr>
          <p:cNvPr id="21" name="Group 20">
            <a:extLst>
              <a:ext uri="{FF2B5EF4-FFF2-40B4-BE49-F238E27FC236}">
                <a16:creationId xmlns:a16="http://schemas.microsoft.com/office/drawing/2014/main" id="{3FDA9D3B-BBBD-DF45-8FC3-AB1AD8525785}"/>
              </a:ext>
            </a:extLst>
          </p:cNvPr>
          <p:cNvGrpSpPr/>
          <p:nvPr/>
        </p:nvGrpSpPr>
        <p:grpSpPr>
          <a:xfrm>
            <a:off x="11572875" y="-71438"/>
            <a:ext cx="619125" cy="6958013"/>
            <a:chOff x="11572875" y="-71438"/>
            <a:chExt cx="619125" cy="6958013"/>
          </a:xfrm>
        </p:grpSpPr>
        <p:sp>
          <p:nvSpPr>
            <p:cNvPr id="9" name="Rectangle 8">
              <a:extLst>
                <a:ext uri="{FF2B5EF4-FFF2-40B4-BE49-F238E27FC236}">
                  <a16:creationId xmlns:a16="http://schemas.microsoft.com/office/drawing/2014/main" id="{4BD53A7F-2E8E-D44F-AC30-609A7FA850C3}"/>
                </a:ext>
              </a:extLst>
            </p:cNvPr>
            <p:cNvSpPr/>
            <p:nvPr/>
          </p:nvSpPr>
          <p:spPr>
            <a:xfrm>
              <a:off x="11914908" y="-50801"/>
              <a:ext cx="277092" cy="6934201"/>
            </a:xfrm>
            <a:prstGeom prst="rect">
              <a:avLst/>
            </a:prstGeom>
            <a:solidFill>
              <a:srgbClr val="AF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92F5A"/>
                </a:solidFill>
              </a:endParaRPr>
            </a:p>
          </p:txBody>
        </p:sp>
        <p:sp>
          <p:nvSpPr>
            <p:cNvPr id="20" name="Freeform 19">
              <a:extLst>
                <a:ext uri="{FF2B5EF4-FFF2-40B4-BE49-F238E27FC236}">
                  <a16:creationId xmlns:a16="http://schemas.microsoft.com/office/drawing/2014/main" id="{6F4D8032-D4DF-F24B-AF8B-7E0EB21CC35A}"/>
                </a:ext>
              </a:extLst>
            </p:cNvPr>
            <p:cNvSpPr/>
            <p:nvPr/>
          </p:nvSpPr>
          <p:spPr>
            <a:xfrm>
              <a:off x="11572875" y="-71438"/>
              <a:ext cx="528638" cy="6958013"/>
            </a:xfrm>
            <a:custGeom>
              <a:avLst/>
              <a:gdLst>
                <a:gd name="connsiteX0" fmla="*/ 342900 w 528638"/>
                <a:gd name="connsiteY0" fmla="*/ 0 h 6958013"/>
                <a:gd name="connsiteX1" fmla="*/ 0 w 528638"/>
                <a:gd name="connsiteY1" fmla="*/ 6958013 h 6958013"/>
                <a:gd name="connsiteX2" fmla="*/ 528638 w 528638"/>
                <a:gd name="connsiteY2" fmla="*/ 6958013 h 6958013"/>
                <a:gd name="connsiteX3" fmla="*/ 528638 w 528638"/>
                <a:gd name="connsiteY3" fmla="*/ 14288 h 6958013"/>
                <a:gd name="connsiteX4" fmla="*/ 342900 w 528638"/>
                <a:gd name="connsiteY4" fmla="*/ 0 h 6958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38" h="6958013">
                  <a:moveTo>
                    <a:pt x="342900" y="0"/>
                  </a:moveTo>
                  <a:lnTo>
                    <a:pt x="0" y="6958013"/>
                  </a:lnTo>
                  <a:lnTo>
                    <a:pt x="528638" y="6958013"/>
                  </a:lnTo>
                  <a:lnTo>
                    <a:pt x="528638" y="14288"/>
                  </a:lnTo>
                  <a:lnTo>
                    <a:pt x="342900" y="0"/>
                  </a:lnTo>
                  <a:close/>
                </a:path>
              </a:pathLst>
            </a:custGeom>
            <a:solidFill>
              <a:srgbClr val="AF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2F5A"/>
                </a:solidFill>
              </a:endParaRPr>
            </a:p>
          </p:txBody>
        </p:sp>
      </p:grpSp>
      <p:sp>
        <p:nvSpPr>
          <p:cNvPr id="19" name="Slide Number Placeholder 4">
            <a:extLst>
              <a:ext uri="{FF2B5EF4-FFF2-40B4-BE49-F238E27FC236}">
                <a16:creationId xmlns:a16="http://schemas.microsoft.com/office/drawing/2014/main" id="{AD078A6B-15FE-A94E-BD40-FA95B672F637}"/>
              </a:ext>
            </a:extLst>
          </p:cNvPr>
          <p:cNvSpPr>
            <a:spLocks noGrp="1"/>
          </p:cNvSpPr>
          <p:nvPr>
            <p:ph type="sldNum" sz="quarter" idx="12"/>
          </p:nvPr>
        </p:nvSpPr>
        <p:spPr>
          <a:xfrm>
            <a:off x="9242453" y="6356350"/>
            <a:ext cx="2743200" cy="365125"/>
          </a:xfrm>
        </p:spPr>
        <p:txBody>
          <a:bodyPr/>
          <a:lstStyle/>
          <a:p>
            <a:fld id="{795475E6-530F-8C49-8265-5F4F99FFC0A0}" type="slidenum">
              <a:rPr lang="en-US" smtClean="0">
                <a:solidFill>
                  <a:schemeClr val="bg1"/>
                </a:solidFill>
                <a:latin typeface="Arial" panose="020B0604020202020204" pitchFamily="34" charset="0"/>
                <a:cs typeface="Arial" panose="020B0604020202020204" pitchFamily="34" charset="0"/>
              </a:rPr>
              <a:t>13</a:t>
            </a:fld>
            <a:endParaRPr lang="en-US" dirty="0">
              <a:solidFill>
                <a:schemeClr val="bg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B4508944-99FC-F34A-9206-391503F1A210}"/>
              </a:ext>
            </a:extLst>
          </p:cNvPr>
          <p:cNvSpPr txBox="1"/>
          <p:nvPr/>
        </p:nvSpPr>
        <p:spPr>
          <a:xfrm>
            <a:off x="9044176" y="6400771"/>
            <a:ext cx="2464904" cy="276999"/>
          </a:xfrm>
          <a:prstGeom prst="rect">
            <a:avLst/>
          </a:prstGeom>
          <a:noFill/>
        </p:spPr>
        <p:txBody>
          <a:bodyPr wrap="square" rtlCol="0">
            <a:spAutoFit/>
          </a:bodyPr>
          <a:lstStyle/>
          <a:p>
            <a:pPr algn="r"/>
            <a:r>
              <a:rPr lang="en-US" sz="1200" b="1" dirty="0">
                <a:solidFill>
                  <a:srgbClr val="192F5A"/>
                </a:solidFill>
                <a:latin typeface="Arial" panose="020B0604020202020204" pitchFamily="34" charset="0"/>
                <a:cs typeface="Arial" panose="020B0604020202020204" pitchFamily="34" charset="0"/>
              </a:rPr>
              <a:t>DDAA Presentation Title Here</a:t>
            </a:r>
          </a:p>
        </p:txBody>
      </p:sp>
      <p:cxnSp>
        <p:nvCxnSpPr>
          <p:cNvPr id="23" name="Straight Connector 22">
            <a:extLst>
              <a:ext uri="{FF2B5EF4-FFF2-40B4-BE49-F238E27FC236}">
                <a16:creationId xmlns:a16="http://schemas.microsoft.com/office/drawing/2014/main" id="{512441F0-CF00-5645-852D-D93565E230FD}"/>
              </a:ext>
            </a:extLst>
          </p:cNvPr>
          <p:cNvCxnSpPr>
            <a:cxnSpLocks/>
          </p:cNvCxnSpPr>
          <p:nvPr/>
        </p:nvCxnSpPr>
        <p:spPr>
          <a:xfrm>
            <a:off x="7797800" y="6677770"/>
            <a:ext cx="3627144" cy="0"/>
          </a:xfrm>
          <a:prstGeom prst="line">
            <a:avLst/>
          </a:prstGeom>
          <a:ln w="12700">
            <a:solidFill>
              <a:srgbClr val="AF4194"/>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149C0AC5-3E21-4B49-B052-7965454B7309}"/>
              </a:ext>
            </a:extLst>
          </p:cNvPr>
          <p:cNvSpPr>
            <a:spLocks noGrp="1"/>
          </p:cNvSpPr>
          <p:nvPr>
            <p:ph type="ctrTitle"/>
          </p:nvPr>
        </p:nvSpPr>
        <p:spPr>
          <a:xfrm>
            <a:off x="7713058" y="253704"/>
            <a:ext cx="6144464" cy="957977"/>
          </a:xfrm>
        </p:spPr>
        <p:txBody>
          <a:bodyPr anchor="t">
            <a:normAutofit/>
          </a:bodyPr>
          <a:lstStyle/>
          <a:p>
            <a:pPr algn="l">
              <a:lnSpc>
                <a:spcPct val="100000"/>
              </a:lnSpc>
            </a:pPr>
            <a:r>
              <a:rPr lang="en-US" sz="2800" b="1" dirty="0">
                <a:solidFill>
                  <a:srgbClr val="246992"/>
                </a:solidFill>
                <a:latin typeface="Arial" panose="020B0604020202020204" pitchFamily="34" charset="0"/>
                <a:cs typeface="Arial" panose="020B0604020202020204" pitchFamily="34" charset="0"/>
              </a:rPr>
              <a:t>NORTH CAROLINA</a:t>
            </a:r>
          </a:p>
        </p:txBody>
      </p:sp>
      <p:sp>
        <p:nvSpPr>
          <p:cNvPr id="31" name="TextBox 30">
            <a:extLst>
              <a:ext uri="{FF2B5EF4-FFF2-40B4-BE49-F238E27FC236}">
                <a16:creationId xmlns:a16="http://schemas.microsoft.com/office/drawing/2014/main" id="{BA0FEA88-3799-4547-843C-6ACDFF4C9F30}"/>
              </a:ext>
            </a:extLst>
          </p:cNvPr>
          <p:cNvSpPr txBox="1"/>
          <p:nvPr/>
        </p:nvSpPr>
        <p:spPr>
          <a:xfrm>
            <a:off x="7729687" y="879098"/>
            <a:ext cx="3843188" cy="4324261"/>
          </a:xfrm>
          <a:prstGeom prst="rect">
            <a:avLst/>
          </a:prstGeom>
          <a:noFill/>
        </p:spPr>
        <p:txBody>
          <a:bodyPr wrap="square" lIns="91440" tIns="45720" rIns="91440" bIns="45720" rtlCol="0" anchor="t">
            <a:spAutoFit/>
          </a:bodyPr>
          <a:lstStyle/>
          <a:p>
            <a:pPr>
              <a:spcAft>
                <a:spcPts val="1800"/>
              </a:spcAft>
            </a:pPr>
            <a:r>
              <a:rPr lang="en-US" sz="1400" b="1" dirty="0">
                <a:solidFill>
                  <a:srgbClr val="246992"/>
                </a:solidFill>
                <a:latin typeface="Arial"/>
                <a:cs typeface="Arial"/>
              </a:rPr>
              <a:t>LDDs:</a:t>
            </a:r>
            <a:endParaRPr lang="en-US" sz="1400" dirty="0">
              <a:solidFill>
                <a:srgbClr val="246992"/>
              </a:solidFill>
              <a:latin typeface="Arial"/>
              <a:cs typeface="Arial"/>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Western Piedmont Council of Governments</a:t>
            </a:r>
          </a:p>
          <a:p>
            <a:pPr marL="285750" indent="-285750">
              <a:spcAft>
                <a:spcPts val="600"/>
              </a:spcAft>
              <a:buFont typeface="Arial" panose="020B0604020202020204" pitchFamily="34" charset="0"/>
              <a:buChar char="•"/>
            </a:pPr>
            <a:endParaRPr lang="en-US" sz="1400" dirty="0">
              <a:solidFill>
                <a:srgbClr val="192F5A"/>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High Country Council of Governments</a:t>
            </a:r>
          </a:p>
          <a:p>
            <a:pPr marL="285750" indent="-285750">
              <a:spcAft>
                <a:spcPts val="600"/>
              </a:spcAft>
              <a:buFont typeface="Arial" panose="020B0604020202020204" pitchFamily="34" charset="0"/>
              <a:buChar char="•"/>
            </a:pPr>
            <a:endParaRPr lang="en-US" sz="1400" dirty="0">
              <a:solidFill>
                <a:srgbClr val="192F5A"/>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Piedmont Triad Regional Council</a:t>
            </a:r>
          </a:p>
          <a:p>
            <a:pPr marL="285750" indent="-285750">
              <a:spcAft>
                <a:spcPts val="600"/>
              </a:spcAft>
              <a:buFont typeface="Arial" panose="020B0604020202020204" pitchFamily="34" charset="0"/>
              <a:buChar char="•"/>
            </a:pPr>
            <a:endParaRPr lang="en-US" sz="1400" dirty="0">
              <a:solidFill>
                <a:srgbClr val="192F5A"/>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Land of Sky Regional Council</a:t>
            </a:r>
          </a:p>
          <a:p>
            <a:pPr marL="285750" indent="-285750">
              <a:spcAft>
                <a:spcPts val="600"/>
              </a:spcAft>
              <a:buFont typeface="Arial" panose="020B0604020202020204" pitchFamily="34" charset="0"/>
              <a:buChar char="•"/>
            </a:pPr>
            <a:endParaRPr lang="en-US" sz="1400" dirty="0">
              <a:solidFill>
                <a:srgbClr val="192F5A"/>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Southwestern North Carolina Planning and Economic Development Commission</a:t>
            </a:r>
          </a:p>
          <a:p>
            <a:pPr marL="285750" indent="-285750">
              <a:spcAft>
                <a:spcPts val="600"/>
              </a:spcAft>
              <a:buFont typeface="Arial" panose="020B0604020202020204" pitchFamily="34" charset="0"/>
              <a:buChar char="•"/>
            </a:pPr>
            <a:endParaRPr lang="en-US" sz="1400" dirty="0">
              <a:solidFill>
                <a:srgbClr val="192F5A"/>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Isothermal Planning &amp; Development Commission</a:t>
            </a:r>
          </a:p>
        </p:txBody>
      </p:sp>
      <p:cxnSp>
        <p:nvCxnSpPr>
          <p:cNvPr id="14" name="Straight Connector 13">
            <a:extLst>
              <a:ext uri="{FF2B5EF4-FFF2-40B4-BE49-F238E27FC236}">
                <a16:creationId xmlns:a16="http://schemas.microsoft.com/office/drawing/2014/main" id="{9DAEBFF6-FF20-0A44-9150-1DDBA3744570}"/>
              </a:ext>
            </a:extLst>
          </p:cNvPr>
          <p:cNvCxnSpPr>
            <a:cxnSpLocks/>
          </p:cNvCxnSpPr>
          <p:nvPr/>
        </p:nvCxnSpPr>
        <p:spPr>
          <a:xfrm>
            <a:off x="7797800" y="734170"/>
            <a:ext cx="3627144" cy="0"/>
          </a:xfrm>
          <a:prstGeom prst="line">
            <a:avLst/>
          </a:prstGeom>
          <a:ln w="22225">
            <a:solidFill>
              <a:srgbClr val="AF4194"/>
            </a:solidFill>
          </a:ln>
          <a:effectLst/>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0AA226B7-960A-754C-892F-321399A21913}"/>
              </a:ext>
            </a:extLst>
          </p:cNvPr>
          <p:cNvSpPr/>
          <p:nvPr/>
        </p:nvSpPr>
        <p:spPr>
          <a:xfrm>
            <a:off x="0" y="3489"/>
            <a:ext cx="7353300" cy="6883400"/>
          </a:xfrm>
          <a:prstGeom prst="rect">
            <a:avLst/>
          </a:pr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B16501F-D784-9546-AA33-B4082957BA63}"/>
              </a:ext>
            </a:extLst>
          </p:cNvPr>
          <p:cNvCxnSpPr>
            <a:cxnSpLocks/>
          </p:cNvCxnSpPr>
          <p:nvPr/>
        </p:nvCxnSpPr>
        <p:spPr>
          <a:xfrm flipV="1">
            <a:off x="4085914" y="1211681"/>
            <a:ext cx="3233526" cy="3227799"/>
          </a:xfrm>
          <a:prstGeom prst="line">
            <a:avLst/>
          </a:prstGeom>
          <a:ln w="22225">
            <a:solidFill>
              <a:srgbClr val="AF4194"/>
            </a:solidFill>
            <a:headEnd type="oval" w="lg" len="lg"/>
            <a:tailEnd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1F240AD-760A-914B-A14F-B06DBD8CA0EA}"/>
              </a:ext>
            </a:extLst>
          </p:cNvPr>
          <p:cNvCxnSpPr>
            <a:cxnSpLocks/>
          </p:cNvCxnSpPr>
          <p:nvPr/>
        </p:nvCxnSpPr>
        <p:spPr>
          <a:xfrm flipV="1">
            <a:off x="7176189" y="734174"/>
            <a:ext cx="621611" cy="622434"/>
          </a:xfrm>
          <a:prstGeom prst="line">
            <a:avLst/>
          </a:prstGeom>
          <a:ln w="22225" cap="rnd">
            <a:solidFill>
              <a:srgbClr val="AF4194"/>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4845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CAAEF59B-A33D-0843-8B6E-292A44CA2225}"/>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2980"/>
            <a:ext cx="7353300" cy="6884419"/>
          </a:xfrm>
          <a:prstGeom prst="rect">
            <a:avLst/>
          </a:prstGeom>
        </p:spPr>
      </p:pic>
      <p:grpSp>
        <p:nvGrpSpPr>
          <p:cNvPr id="21" name="Group 20">
            <a:extLst>
              <a:ext uri="{FF2B5EF4-FFF2-40B4-BE49-F238E27FC236}">
                <a16:creationId xmlns:a16="http://schemas.microsoft.com/office/drawing/2014/main" id="{3FDA9D3B-BBBD-DF45-8FC3-AB1AD8525785}"/>
              </a:ext>
            </a:extLst>
          </p:cNvPr>
          <p:cNvGrpSpPr/>
          <p:nvPr/>
        </p:nvGrpSpPr>
        <p:grpSpPr>
          <a:xfrm>
            <a:off x="11572875" y="-71438"/>
            <a:ext cx="619125" cy="6958013"/>
            <a:chOff x="11572875" y="-71438"/>
            <a:chExt cx="619125" cy="6958013"/>
          </a:xfrm>
        </p:grpSpPr>
        <p:sp>
          <p:nvSpPr>
            <p:cNvPr id="9" name="Rectangle 8">
              <a:extLst>
                <a:ext uri="{FF2B5EF4-FFF2-40B4-BE49-F238E27FC236}">
                  <a16:creationId xmlns:a16="http://schemas.microsoft.com/office/drawing/2014/main" id="{4BD53A7F-2E8E-D44F-AC30-609A7FA850C3}"/>
                </a:ext>
              </a:extLst>
            </p:cNvPr>
            <p:cNvSpPr/>
            <p:nvPr/>
          </p:nvSpPr>
          <p:spPr>
            <a:xfrm>
              <a:off x="11914908" y="-50801"/>
              <a:ext cx="277092" cy="6934201"/>
            </a:xfrm>
            <a:prstGeom prst="rect">
              <a:avLst/>
            </a:prstGeom>
            <a:solidFill>
              <a:srgbClr val="AF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92F5A"/>
                </a:solidFill>
              </a:endParaRPr>
            </a:p>
          </p:txBody>
        </p:sp>
        <p:sp>
          <p:nvSpPr>
            <p:cNvPr id="20" name="Freeform 19">
              <a:extLst>
                <a:ext uri="{FF2B5EF4-FFF2-40B4-BE49-F238E27FC236}">
                  <a16:creationId xmlns:a16="http://schemas.microsoft.com/office/drawing/2014/main" id="{6F4D8032-D4DF-F24B-AF8B-7E0EB21CC35A}"/>
                </a:ext>
              </a:extLst>
            </p:cNvPr>
            <p:cNvSpPr/>
            <p:nvPr/>
          </p:nvSpPr>
          <p:spPr>
            <a:xfrm>
              <a:off x="11572875" y="-71438"/>
              <a:ext cx="528638" cy="6958013"/>
            </a:xfrm>
            <a:custGeom>
              <a:avLst/>
              <a:gdLst>
                <a:gd name="connsiteX0" fmla="*/ 342900 w 528638"/>
                <a:gd name="connsiteY0" fmla="*/ 0 h 6958013"/>
                <a:gd name="connsiteX1" fmla="*/ 0 w 528638"/>
                <a:gd name="connsiteY1" fmla="*/ 6958013 h 6958013"/>
                <a:gd name="connsiteX2" fmla="*/ 528638 w 528638"/>
                <a:gd name="connsiteY2" fmla="*/ 6958013 h 6958013"/>
                <a:gd name="connsiteX3" fmla="*/ 528638 w 528638"/>
                <a:gd name="connsiteY3" fmla="*/ 14288 h 6958013"/>
                <a:gd name="connsiteX4" fmla="*/ 342900 w 528638"/>
                <a:gd name="connsiteY4" fmla="*/ 0 h 6958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38" h="6958013">
                  <a:moveTo>
                    <a:pt x="342900" y="0"/>
                  </a:moveTo>
                  <a:lnTo>
                    <a:pt x="0" y="6958013"/>
                  </a:lnTo>
                  <a:lnTo>
                    <a:pt x="528638" y="6958013"/>
                  </a:lnTo>
                  <a:lnTo>
                    <a:pt x="528638" y="14288"/>
                  </a:lnTo>
                  <a:lnTo>
                    <a:pt x="342900" y="0"/>
                  </a:lnTo>
                  <a:close/>
                </a:path>
              </a:pathLst>
            </a:custGeom>
            <a:solidFill>
              <a:srgbClr val="AF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2F5A"/>
                </a:solidFill>
              </a:endParaRPr>
            </a:p>
          </p:txBody>
        </p:sp>
      </p:grpSp>
      <p:sp>
        <p:nvSpPr>
          <p:cNvPr id="19" name="Slide Number Placeholder 4">
            <a:extLst>
              <a:ext uri="{FF2B5EF4-FFF2-40B4-BE49-F238E27FC236}">
                <a16:creationId xmlns:a16="http://schemas.microsoft.com/office/drawing/2014/main" id="{AD078A6B-15FE-A94E-BD40-FA95B672F637}"/>
              </a:ext>
            </a:extLst>
          </p:cNvPr>
          <p:cNvSpPr>
            <a:spLocks noGrp="1"/>
          </p:cNvSpPr>
          <p:nvPr>
            <p:ph type="sldNum" sz="quarter" idx="12"/>
          </p:nvPr>
        </p:nvSpPr>
        <p:spPr>
          <a:xfrm>
            <a:off x="9242453" y="6356350"/>
            <a:ext cx="2743200" cy="365125"/>
          </a:xfrm>
        </p:spPr>
        <p:txBody>
          <a:bodyPr/>
          <a:lstStyle/>
          <a:p>
            <a:fld id="{795475E6-530F-8C49-8265-5F4F99FFC0A0}" type="slidenum">
              <a:rPr lang="en-US" smtClean="0">
                <a:solidFill>
                  <a:schemeClr val="bg1"/>
                </a:solidFill>
                <a:latin typeface="Arial" panose="020B0604020202020204" pitchFamily="34" charset="0"/>
                <a:cs typeface="Arial" panose="020B0604020202020204" pitchFamily="34" charset="0"/>
              </a:rPr>
              <a:t>14</a:t>
            </a:fld>
            <a:endParaRPr lang="en-US" dirty="0">
              <a:solidFill>
                <a:schemeClr val="bg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B4508944-99FC-F34A-9206-391503F1A210}"/>
              </a:ext>
            </a:extLst>
          </p:cNvPr>
          <p:cNvSpPr txBox="1"/>
          <p:nvPr/>
        </p:nvSpPr>
        <p:spPr>
          <a:xfrm>
            <a:off x="9044176" y="6400771"/>
            <a:ext cx="2464904" cy="276999"/>
          </a:xfrm>
          <a:prstGeom prst="rect">
            <a:avLst/>
          </a:prstGeom>
          <a:noFill/>
        </p:spPr>
        <p:txBody>
          <a:bodyPr wrap="square" rtlCol="0">
            <a:spAutoFit/>
          </a:bodyPr>
          <a:lstStyle/>
          <a:p>
            <a:pPr algn="r"/>
            <a:r>
              <a:rPr lang="en-US" sz="1200" b="1" dirty="0">
                <a:solidFill>
                  <a:srgbClr val="192F5A"/>
                </a:solidFill>
                <a:latin typeface="Arial" panose="020B0604020202020204" pitchFamily="34" charset="0"/>
                <a:cs typeface="Arial" panose="020B0604020202020204" pitchFamily="34" charset="0"/>
              </a:rPr>
              <a:t>DDAA Presentation Title Here</a:t>
            </a:r>
          </a:p>
        </p:txBody>
      </p:sp>
      <p:cxnSp>
        <p:nvCxnSpPr>
          <p:cNvPr id="23" name="Straight Connector 22">
            <a:extLst>
              <a:ext uri="{FF2B5EF4-FFF2-40B4-BE49-F238E27FC236}">
                <a16:creationId xmlns:a16="http://schemas.microsoft.com/office/drawing/2014/main" id="{512441F0-CF00-5645-852D-D93565E230FD}"/>
              </a:ext>
            </a:extLst>
          </p:cNvPr>
          <p:cNvCxnSpPr>
            <a:cxnSpLocks/>
          </p:cNvCxnSpPr>
          <p:nvPr/>
        </p:nvCxnSpPr>
        <p:spPr>
          <a:xfrm>
            <a:off x="7797800" y="6677770"/>
            <a:ext cx="3627144" cy="0"/>
          </a:xfrm>
          <a:prstGeom prst="line">
            <a:avLst/>
          </a:prstGeom>
          <a:ln w="12700">
            <a:solidFill>
              <a:srgbClr val="AF4194"/>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149C0AC5-3E21-4B49-B052-7965454B7309}"/>
              </a:ext>
            </a:extLst>
          </p:cNvPr>
          <p:cNvSpPr>
            <a:spLocks noGrp="1"/>
          </p:cNvSpPr>
          <p:nvPr>
            <p:ph type="ctrTitle"/>
          </p:nvPr>
        </p:nvSpPr>
        <p:spPr>
          <a:xfrm>
            <a:off x="7713058" y="253704"/>
            <a:ext cx="6144464" cy="957977"/>
          </a:xfrm>
        </p:spPr>
        <p:txBody>
          <a:bodyPr anchor="t">
            <a:normAutofit/>
          </a:bodyPr>
          <a:lstStyle/>
          <a:p>
            <a:pPr algn="l">
              <a:lnSpc>
                <a:spcPct val="100000"/>
              </a:lnSpc>
            </a:pPr>
            <a:r>
              <a:rPr lang="en-US" sz="2800" b="1" dirty="0">
                <a:solidFill>
                  <a:srgbClr val="246992"/>
                </a:solidFill>
                <a:latin typeface="Arial" panose="020B0604020202020204" pitchFamily="34" charset="0"/>
                <a:cs typeface="Arial" panose="020B0604020202020204" pitchFamily="34" charset="0"/>
              </a:rPr>
              <a:t>SOUTH CAROLINA</a:t>
            </a:r>
          </a:p>
        </p:txBody>
      </p:sp>
      <p:sp>
        <p:nvSpPr>
          <p:cNvPr id="31" name="TextBox 30">
            <a:extLst>
              <a:ext uri="{FF2B5EF4-FFF2-40B4-BE49-F238E27FC236}">
                <a16:creationId xmlns:a16="http://schemas.microsoft.com/office/drawing/2014/main" id="{BA0FEA88-3799-4547-843C-6ACDFF4C9F30}"/>
              </a:ext>
            </a:extLst>
          </p:cNvPr>
          <p:cNvSpPr txBox="1"/>
          <p:nvPr/>
        </p:nvSpPr>
        <p:spPr>
          <a:xfrm>
            <a:off x="7729687" y="879098"/>
            <a:ext cx="3843188" cy="1769715"/>
          </a:xfrm>
          <a:prstGeom prst="rect">
            <a:avLst/>
          </a:prstGeom>
          <a:noFill/>
        </p:spPr>
        <p:txBody>
          <a:bodyPr wrap="square" lIns="91440" tIns="45720" rIns="91440" bIns="45720" rtlCol="0" anchor="t">
            <a:spAutoFit/>
          </a:bodyPr>
          <a:lstStyle/>
          <a:p>
            <a:pPr>
              <a:spcAft>
                <a:spcPts val="1800"/>
              </a:spcAft>
            </a:pPr>
            <a:r>
              <a:rPr lang="en-US" sz="1400" b="1" dirty="0">
                <a:solidFill>
                  <a:srgbClr val="246992"/>
                </a:solidFill>
                <a:latin typeface="Arial"/>
                <a:cs typeface="Arial"/>
              </a:rPr>
              <a:t>LDDs:</a:t>
            </a:r>
            <a:endParaRPr lang="en-US" sz="1400" dirty="0">
              <a:solidFill>
                <a:srgbClr val="246992"/>
              </a:solidFill>
              <a:latin typeface="Arial"/>
              <a:cs typeface="Arial"/>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South Carolina Appalachian Council of Governments</a:t>
            </a:r>
          </a:p>
          <a:p>
            <a:pPr>
              <a:spcAft>
                <a:spcPts val="600"/>
              </a:spcAft>
            </a:pPr>
            <a:endParaRPr lang="en-US" sz="1400" dirty="0">
              <a:solidFill>
                <a:srgbClr val="192F5A"/>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Catawba Regional Council of Governments</a:t>
            </a:r>
          </a:p>
        </p:txBody>
      </p:sp>
      <p:cxnSp>
        <p:nvCxnSpPr>
          <p:cNvPr id="14" name="Straight Connector 13">
            <a:extLst>
              <a:ext uri="{FF2B5EF4-FFF2-40B4-BE49-F238E27FC236}">
                <a16:creationId xmlns:a16="http://schemas.microsoft.com/office/drawing/2014/main" id="{9DAEBFF6-FF20-0A44-9150-1DDBA3744570}"/>
              </a:ext>
            </a:extLst>
          </p:cNvPr>
          <p:cNvCxnSpPr>
            <a:cxnSpLocks/>
          </p:cNvCxnSpPr>
          <p:nvPr/>
        </p:nvCxnSpPr>
        <p:spPr>
          <a:xfrm>
            <a:off x="7797800" y="734170"/>
            <a:ext cx="3627144" cy="0"/>
          </a:xfrm>
          <a:prstGeom prst="line">
            <a:avLst/>
          </a:prstGeom>
          <a:ln w="22225">
            <a:solidFill>
              <a:srgbClr val="AF4194"/>
            </a:solidFill>
          </a:ln>
          <a:effectLst/>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0AA226B7-960A-754C-892F-321399A21913}"/>
              </a:ext>
            </a:extLst>
          </p:cNvPr>
          <p:cNvSpPr/>
          <p:nvPr/>
        </p:nvSpPr>
        <p:spPr>
          <a:xfrm>
            <a:off x="0" y="3489"/>
            <a:ext cx="7353300" cy="6883400"/>
          </a:xfrm>
          <a:prstGeom prst="rect">
            <a:avLst/>
          </a:pr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B16501F-D784-9546-AA33-B4082957BA63}"/>
              </a:ext>
            </a:extLst>
          </p:cNvPr>
          <p:cNvCxnSpPr>
            <a:cxnSpLocks/>
          </p:cNvCxnSpPr>
          <p:nvPr/>
        </p:nvCxnSpPr>
        <p:spPr>
          <a:xfrm flipV="1">
            <a:off x="5238750" y="1000291"/>
            <a:ext cx="2114550" cy="1273009"/>
          </a:xfrm>
          <a:prstGeom prst="line">
            <a:avLst/>
          </a:prstGeom>
          <a:ln w="22225">
            <a:solidFill>
              <a:srgbClr val="AF4194"/>
            </a:solidFill>
            <a:headEnd type="oval" w="lg" len="lg"/>
            <a:tailEnd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1F240AD-760A-914B-A14F-B06DBD8CA0EA}"/>
              </a:ext>
            </a:extLst>
          </p:cNvPr>
          <p:cNvCxnSpPr>
            <a:cxnSpLocks/>
          </p:cNvCxnSpPr>
          <p:nvPr/>
        </p:nvCxnSpPr>
        <p:spPr>
          <a:xfrm flipV="1">
            <a:off x="7271414" y="734176"/>
            <a:ext cx="526386" cy="314623"/>
          </a:xfrm>
          <a:prstGeom prst="line">
            <a:avLst/>
          </a:prstGeom>
          <a:ln w="22225" cap="rnd">
            <a:solidFill>
              <a:srgbClr val="AF4194"/>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9112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CAAEF59B-A33D-0843-8B6E-292A44CA2225}"/>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2980"/>
            <a:ext cx="7353300" cy="6884419"/>
          </a:xfrm>
          <a:prstGeom prst="rect">
            <a:avLst/>
          </a:prstGeom>
        </p:spPr>
      </p:pic>
      <p:grpSp>
        <p:nvGrpSpPr>
          <p:cNvPr id="21" name="Group 20">
            <a:extLst>
              <a:ext uri="{FF2B5EF4-FFF2-40B4-BE49-F238E27FC236}">
                <a16:creationId xmlns:a16="http://schemas.microsoft.com/office/drawing/2014/main" id="{3FDA9D3B-BBBD-DF45-8FC3-AB1AD8525785}"/>
              </a:ext>
            </a:extLst>
          </p:cNvPr>
          <p:cNvGrpSpPr/>
          <p:nvPr/>
        </p:nvGrpSpPr>
        <p:grpSpPr>
          <a:xfrm>
            <a:off x="11572875" y="-71438"/>
            <a:ext cx="619125" cy="6958013"/>
            <a:chOff x="11572875" y="-71438"/>
            <a:chExt cx="619125" cy="6958013"/>
          </a:xfrm>
        </p:grpSpPr>
        <p:sp>
          <p:nvSpPr>
            <p:cNvPr id="9" name="Rectangle 8">
              <a:extLst>
                <a:ext uri="{FF2B5EF4-FFF2-40B4-BE49-F238E27FC236}">
                  <a16:creationId xmlns:a16="http://schemas.microsoft.com/office/drawing/2014/main" id="{4BD53A7F-2E8E-D44F-AC30-609A7FA850C3}"/>
                </a:ext>
              </a:extLst>
            </p:cNvPr>
            <p:cNvSpPr/>
            <p:nvPr/>
          </p:nvSpPr>
          <p:spPr>
            <a:xfrm>
              <a:off x="11914908" y="-50801"/>
              <a:ext cx="277092" cy="6934201"/>
            </a:xfrm>
            <a:prstGeom prst="rect">
              <a:avLst/>
            </a:prstGeom>
            <a:solidFill>
              <a:srgbClr val="AF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92F5A"/>
                </a:solidFill>
              </a:endParaRPr>
            </a:p>
          </p:txBody>
        </p:sp>
        <p:sp>
          <p:nvSpPr>
            <p:cNvPr id="20" name="Freeform 19">
              <a:extLst>
                <a:ext uri="{FF2B5EF4-FFF2-40B4-BE49-F238E27FC236}">
                  <a16:creationId xmlns:a16="http://schemas.microsoft.com/office/drawing/2014/main" id="{6F4D8032-D4DF-F24B-AF8B-7E0EB21CC35A}"/>
                </a:ext>
              </a:extLst>
            </p:cNvPr>
            <p:cNvSpPr/>
            <p:nvPr/>
          </p:nvSpPr>
          <p:spPr>
            <a:xfrm>
              <a:off x="11572875" y="-71438"/>
              <a:ext cx="528638" cy="6958013"/>
            </a:xfrm>
            <a:custGeom>
              <a:avLst/>
              <a:gdLst>
                <a:gd name="connsiteX0" fmla="*/ 342900 w 528638"/>
                <a:gd name="connsiteY0" fmla="*/ 0 h 6958013"/>
                <a:gd name="connsiteX1" fmla="*/ 0 w 528638"/>
                <a:gd name="connsiteY1" fmla="*/ 6958013 h 6958013"/>
                <a:gd name="connsiteX2" fmla="*/ 528638 w 528638"/>
                <a:gd name="connsiteY2" fmla="*/ 6958013 h 6958013"/>
                <a:gd name="connsiteX3" fmla="*/ 528638 w 528638"/>
                <a:gd name="connsiteY3" fmla="*/ 14288 h 6958013"/>
                <a:gd name="connsiteX4" fmla="*/ 342900 w 528638"/>
                <a:gd name="connsiteY4" fmla="*/ 0 h 6958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38" h="6958013">
                  <a:moveTo>
                    <a:pt x="342900" y="0"/>
                  </a:moveTo>
                  <a:lnTo>
                    <a:pt x="0" y="6958013"/>
                  </a:lnTo>
                  <a:lnTo>
                    <a:pt x="528638" y="6958013"/>
                  </a:lnTo>
                  <a:lnTo>
                    <a:pt x="528638" y="14288"/>
                  </a:lnTo>
                  <a:lnTo>
                    <a:pt x="342900" y="0"/>
                  </a:lnTo>
                  <a:close/>
                </a:path>
              </a:pathLst>
            </a:custGeom>
            <a:solidFill>
              <a:srgbClr val="AF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2F5A"/>
                </a:solidFill>
              </a:endParaRPr>
            </a:p>
          </p:txBody>
        </p:sp>
      </p:grpSp>
      <p:sp>
        <p:nvSpPr>
          <p:cNvPr id="19" name="Slide Number Placeholder 4">
            <a:extLst>
              <a:ext uri="{FF2B5EF4-FFF2-40B4-BE49-F238E27FC236}">
                <a16:creationId xmlns:a16="http://schemas.microsoft.com/office/drawing/2014/main" id="{AD078A6B-15FE-A94E-BD40-FA95B672F637}"/>
              </a:ext>
            </a:extLst>
          </p:cNvPr>
          <p:cNvSpPr>
            <a:spLocks noGrp="1"/>
          </p:cNvSpPr>
          <p:nvPr>
            <p:ph type="sldNum" sz="quarter" idx="12"/>
          </p:nvPr>
        </p:nvSpPr>
        <p:spPr>
          <a:xfrm>
            <a:off x="9242453" y="6356350"/>
            <a:ext cx="2743200" cy="365125"/>
          </a:xfrm>
        </p:spPr>
        <p:txBody>
          <a:bodyPr/>
          <a:lstStyle/>
          <a:p>
            <a:fld id="{795475E6-530F-8C49-8265-5F4F99FFC0A0}" type="slidenum">
              <a:rPr lang="en-US" smtClean="0">
                <a:solidFill>
                  <a:schemeClr val="bg1"/>
                </a:solidFill>
                <a:latin typeface="Arial" panose="020B0604020202020204" pitchFamily="34" charset="0"/>
                <a:cs typeface="Arial" panose="020B0604020202020204" pitchFamily="34" charset="0"/>
              </a:rPr>
              <a:t>15</a:t>
            </a:fld>
            <a:endParaRPr lang="en-US" dirty="0">
              <a:solidFill>
                <a:schemeClr val="bg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B4508944-99FC-F34A-9206-391503F1A210}"/>
              </a:ext>
            </a:extLst>
          </p:cNvPr>
          <p:cNvSpPr txBox="1"/>
          <p:nvPr/>
        </p:nvSpPr>
        <p:spPr>
          <a:xfrm>
            <a:off x="9044176" y="6400771"/>
            <a:ext cx="2464904" cy="276999"/>
          </a:xfrm>
          <a:prstGeom prst="rect">
            <a:avLst/>
          </a:prstGeom>
          <a:noFill/>
        </p:spPr>
        <p:txBody>
          <a:bodyPr wrap="square" rtlCol="0">
            <a:spAutoFit/>
          </a:bodyPr>
          <a:lstStyle/>
          <a:p>
            <a:pPr algn="r"/>
            <a:r>
              <a:rPr lang="en-US" sz="1200" b="1" dirty="0">
                <a:solidFill>
                  <a:srgbClr val="192F5A"/>
                </a:solidFill>
                <a:latin typeface="Arial" panose="020B0604020202020204" pitchFamily="34" charset="0"/>
                <a:cs typeface="Arial" panose="020B0604020202020204" pitchFamily="34" charset="0"/>
              </a:rPr>
              <a:t>DDAA Presentation Title Here</a:t>
            </a:r>
          </a:p>
        </p:txBody>
      </p:sp>
      <p:cxnSp>
        <p:nvCxnSpPr>
          <p:cNvPr id="23" name="Straight Connector 22">
            <a:extLst>
              <a:ext uri="{FF2B5EF4-FFF2-40B4-BE49-F238E27FC236}">
                <a16:creationId xmlns:a16="http://schemas.microsoft.com/office/drawing/2014/main" id="{512441F0-CF00-5645-852D-D93565E230FD}"/>
              </a:ext>
            </a:extLst>
          </p:cNvPr>
          <p:cNvCxnSpPr>
            <a:cxnSpLocks/>
          </p:cNvCxnSpPr>
          <p:nvPr/>
        </p:nvCxnSpPr>
        <p:spPr>
          <a:xfrm>
            <a:off x="7797800" y="6677770"/>
            <a:ext cx="3627144" cy="0"/>
          </a:xfrm>
          <a:prstGeom prst="line">
            <a:avLst/>
          </a:prstGeom>
          <a:ln w="12700">
            <a:solidFill>
              <a:srgbClr val="AF4194"/>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149C0AC5-3E21-4B49-B052-7965454B7309}"/>
              </a:ext>
            </a:extLst>
          </p:cNvPr>
          <p:cNvSpPr>
            <a:spLocks noGrp="1"/>
          </p:cNvSpPr>
          <p:nvPr>
            <p:ph type="ctrTitle"/>
          </p:nvPr>
        </p:nvSpPr>
        <p:spPr>
          <a:xfrm>
            <a:off x="7713058" y="253704"/>
            <a:ext cx="6144464" cy="957977"/>
          </a:xfrm>
        </p:spPr>
        <p:txBody>
          <a:bodyPr anchor="t">
            <a:normAutofit/>
          </a:bodyPr>
          <a:lstStyle/>
          <a:p>
            <a:pPr algn="l">
              <a:lnSpc>
                <a:spcPct val="100000"/>
              </a:lnSpc>
            </a:pPr>
            <a:r>
              <a:rPr lang="en-US" sz="2800" b="1" dirty="0">
                <a:solidFill>
                  <a:srgbClr val="246992"/>
                </a:solidFill>
                <a:latin typeface="Arial" panose="020B0604020202020204" pitchFamily="34" charset="0"/>
                <a:cs typeface="Arial" panose="020B0604020202020204" pitchFamily="34" charset="0"/>
              </a:rPr>
              <a:t>MARYLAND</a:t>
            </a:r>
          </a:p>
        </p:txBody>
      </p:sp>
      <p:sp>
        <p:nvSpPr>
          <p:cNvPr id="31" name="TextBox 30">
            <a:extLst>
              <a:ext uri="{FF2B5EF4-FFF2-40B4-BE49-F238E27FC236}">
                <a16:creationId xmlns:a16="http://schemas.microsoft.com/office/drawing/2014/main" id="{BA0FEA88-3799-4547-843C-6ACDFF4C9F30}"/>
              </a:ext>
            </a:extLst>
          </p:cNvPr>
          <p:cNvSpPr txBox="1"/>
          <p:nvPr/>
        </p:nvSpPr>
        <p:spPr>
          <a:xfrm>
            <a:off x="7729687" y="879098"/>
            <a:ext cx="3843188" cy="754053"/>
          </a:xfrm>
          <a:prstGeom prst="rect">
            <a:avLst/>
          </a:prstGeom>
          <a:noFill/>
        </p:spPr>
        <p:txBody>
          <a:bodyPr wrap="square" lIns="91440" tIns="45720" rIns="91440" bIns="45720" rtlCol="0" anchor="t">
            <a:spAutoFit/>
          </a:bodyPr>
          <a:lstStyle/>
          <a:p>
            <a:pPr>
              <a:spcAft>
                <a:spcPts val="1800"/>
              </a:spcAft>
            </a:pPr>
            <a:r>
              <a:rPr lang="en-US" sz="1400" b="1" dirty="0">
                <a:solidFill>
                  <a:srgbClr val="246992"/>
                </a:solidFill>
                <a:latin typeface="Arial"/>
                <a:cs typeface="Arial"/>
              </a:rPr>
              <a:t>LDDs:</a:t>
            </a:r>
            <a:endParaRPr lang="en-US" sz="1400" dirty="0">
              <a:solidFill>
                <a:srgbClr val="246992"/>
              </a:solidFill>
              <a:latin typeface="Arial"/>
              <a:cs typeface="Arial"/>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Tri-County Council for Western Maryland</a:t>
            </a:r>
          </a:p>
        </p:txBody>
      </p:sp>
      <p:cxnSp>
        <p:nvCxnSpPr>
          <p:cNvPr id="14" name="Straight Connector 13">
            <a:extLst>
              <a:ext uri="{FF2B5EF4-FFF2-40B4-BE49-F238E27FC236}">
                <a16:creationId xmlns:a16="http://schemas.microsoft.com/office/drawing/2014/main" id="{9DAEBFF6-FF20-0A44-9150-1DDBA3744570}"/>
              </a:ext>
            </a:extLst>
          </p:cNvPr>
          <p:cNvCxnSpPr>
            <a:cxnSpLocks/>
          </p:cNvCxnSpPr>
          <p:nvPr/>
        </p:nvCxnSpPr>
        <p:spPr>
          <a:xfrm>
            <a:off x="7797800" y="734170"/>
            <a:ext cx="3627144" cy="0"/>
          </a:xfrm>
          <a:prstGeom prst="line">
            <a:avLst/>
          </a:prstGeom>
          <a:ln w="22225">
            <a:solidFill>
              <a:srgbClr val="AF4194"/>
            </a:solidFill>
          </a:ln>
          <a:effectLst/>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0AA226B7-960A-754C-892F-321399A21913}"/>
              </a:ext>
            </a:extLst>
          </p:cNvPr>
          <p:cNvSpPr/>
          <p:nvPr/>
        </p:nvSpPr>
        <p:spPr>
          <a:xfrm>
            <a:off x="0" y="3489"/>
            <a:ext cx="7353300" cy="6883400"/>
          </a:xfrm>
          <a:prstGeom prst="rect">
            <a:avLst/>
          </a:pr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B16501F-D784-9546-AA33-B4082957BA63}"/>
              </a:ext>
            </a:extLst>
          </p:cNvPr>
          <p:cNvCxnSpPr>
            <a:cxnSpLocks/>
          </p:cNvCxnSpPr>
          <p:nvPr/>
        </p:nvCxnSpPr>
        <p:spPr>
          <a:xfrm flipV="1">
            <a:off x="3829878" y="1214744"/>
            <a:ext cx="3523422" cy="3821082"/>
          </a:xfrm>
          <a:prstGeom prst="line">
            <a:avLst/>
          </a:prstGeom>
          <a:ln w="22225">
            <a:solidFill>
              <a:srgbClr val="AF4194"/>
            </a:solidFill>
            <a:headEnd type="oval" w="lg" len="lg"/>
            <a:tailEnd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1F240AD-760A-914B-A14F-B06DBD8CA0EA}"/>
              </a:ext>
            </a:extLst>
          </p:cNvPr>
          <p:cNvCxnSpPr>
            <a:cxnSpLocks/>
          </p:cNvCxnSpPr>
          <p:nvPr/>
        </p:nvCxnSpPr>
        <p:spPr>
          <a:xfrm flipV="1">
            <a:off x="7230688" y="734174"/>
            <a:ext cx="567112" cy="614311"/>
          </a:xfrm>
          <a:prstGeom prst="line">
            <a:avLst/>
          </a:prstGeom>
          <a:ln w="22225" cap="rnd">
            <a:solidFill>
              <a:srgbClr val="AF4194"/>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0975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C3A146-1B80-1347-9CCA-FF232C9B751A}"/>
              </a:ext>
            </a:extLst>
          </p:cNvPr>
          <p:cNvSpPr>
            <a:spLocks noGrp="1"/>
          </p:cNvSpPr>
          <p:nvPr>
            <p:ph type="sldNum" sz="quarter" idx="12"/>
          </p:nvPr>
        </p:nvSpPr>
        <p:spPr/>
        <p:txBody>
          <a:bodyPr/>
          <a:lstStyle/>
          <a:p>
            <a:fld id="{795475E6-530F-8C49-8265-5F4F99FFC0A0}" type="slidenum">
              <a:rPr lang="en-US" smtClean="0"/>
              <a:t>16</a:t>
            </a:fld>
            <a:endParaRPr lang="en-US"/>
          </a:p>
        </p:txBody>
      </p:sp>
      <p:cxnSp>
        <p:nvCxnSpPr>
          <p:cNvPr id="3" name="Straight Connector 2">
            <a:extLst>
              <a:ext uri="{FF2B5EF4-FFF2-40B4-BE49-F238E27FC236}">
                <a16:creationId xmlns:a16="http://schemas.microsoft.com/office/drawing/2014/main" id="{665E3352-D8FC-A84A-881A-FB60541127B7}"/>
              </a:ext>
            </a:extLst>
          </p:cNvPr>
          <p:cNvCxnSpPr>
            <a:cxnSpLocks/>
          </p:cNvCxnSpPr>
          <p:nvPr/>
        </p:nvCxnSpPr>
        <p:spPr>
          <a:xfrm>
            <a:off x="0" y="734170"/>
            <a:ext cx="11424944" cy="0"/>
          </a:xfrm>
          <a:prstGeom prst="line">
            <a:avLst/>
          </a:prstGeom>
          <a:ln w="12700">
            <a:solidFill>
              <a:srgbClr val="AF4194"/>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F5CEDAF-45FE-074C-8D23-9B4413D2747D}"/>
              </a:ext>
            </a:extLst>
          </p:cNvPr>
          <p:cNvGrpSpPr/>
          <p:nvPr/>
        </p:nvGrpSpPr>
        <p:grpSpPr>
          <a:xfrm>
            <a:off x="11572875" y="-71438"/>
            <a:ext cx="619125" cy="6958013"/>
            <a:chOff x="11572875" y="-71438"/>
            <a:chExt cx="619125" cy="6958013"/>
          </a:xfrm>
        </p:grpSpPr>
        <p:sp>
          <p:nvSpPr>
            <p:cNvPr id="5" name="Rectangle 4">
              <a:extLst>
                <a:ext uri="{FF2B5EF4-FFF2-40B4-BE49-F238E27FC236}">
                  <a16:creationId xmlns:a16="http://schemas.microsoft.com/office/drawing/2014/main" id="{E37B2011-ECC1-3946-A48E-56C57303F1AA}"/>
                </a:ext>
              </a:extLst>
            </p:cNvPr>
            <p:cNvSpPr/>
            <p:nvPr/>
          </p:nvSpPr>
          <p:spPr>
            <a:xfrm>
              <a:off x="11914908" y="-50801"/>
              <a:ext cx="277092" cy="6934201"/>
            </a:xfrm>
            <a:prstGeom prst="rect">
              <a:avLst/>
            </a:prstGeom>
            <a:solidFill>
              <a:srgbClr val="AF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92F5A"/>
                </a:solidFill>
              </a:endParaRPr>
            </a:p>
          </p:txBody>
        </p:sp>
        <p:sp>
          <p:nvSpPr>
            <p:cNvPr id="6" name="Freeform 5">
              <a:extLst>
                <a:ext uri="{FF2B5EF4-FFF2-40B4-BE49-F238E27FC236}">
                  <a16:creationId xmlns:a16="http://schemas.microsoft.com/office/drawing/2014/main" id="{6D0A1D95-79AF-8141-A2FD-2CB7B13F4F00}"/>
                </a:ext>
              </a:extLst>
            </p:cNvPr>
            <p:cNvSpPr/>
            <p:nvPr/>
          </p:nvSpPr>
          <p:spPr>
            <a:xfrm>
              <a:off x="11572875" y="-71438"/>
              <a:ext cx="528638" cy="6958013"/>
            </a:xfrm>
            <a:custGeom>
              <a:avLst/>
              <a:gdLst>
                <a:gd name="connsiteX0" fmla="*/ 342900 w 528638"/>
                <a:gd name="connsiteY0" fmla="*/ 0 h 6958013"/>
                <a:gd name="connsiteX1" fmla="*/ 0 w 528638"/>
                <a:gd name="connsiteY1" fmla="*/ 6958013 h 6958013"/>
                <a:gd name="connsiteX2" fmla="*/ 528638 w 528638"/>
                <a:gd name="connsiteY2" fmla="*/ 6958013 h 6958013"/>
                <a:gd name="connsiteX3" fmla="*/ 528638 w 528638"/>
                <a:gd name="connsiteY3" fmla="*/ 14288 h 6958013"/>
                <a:gd name="connsiteX4" fmla="*/ 342900 w 528638"/>
                <a:gd name="connsiteY4" fmla="*/ 0 h 6958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38" h="6958013">
                  <a:moveTo>
                    <a:pt x="342900" y="0"/>
                  </a:moveTo>
                  <a:lnTo>
                    <a:pt x="0" y="6958013"/>
                  </a:lnTo>
                  <a:lnTo>
                    <a:pt x="528638" y="6958013"/>
                  </a:lnTo>
                  <a:lnTo>
                    <a:pt x="528638" y="14288"/>
                  </a:lnTo>
                  <a:lnTo>
                    <a:pt x="342900" y="0"/>
                  </a:lnTo>
                  <a:close/>
                </a:path>
              </a:pathLst>
            </a:custGeom>
            <a:solidFill>
              <a:srgbClr val="AF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2F5A"/>
                </a:solidFill>
              </a:endParaRPr>
            </a:p>
          </p:txBody>
        </p:sp>
      </p:grpSp>
      <p:sp>
        <p:nvSpPr>
          <p:cNvPr id="7" name="Slide Number Placeholder 4">
            <a:extLst>
              <a:ext uri="{FF2B5EF4-FFF2-40B4-BE49-F238E27FC236}">
                <a16:creationId xmlns:a16="http://schemas.microsoft.com/office/drawing/2014/main" id="{5A23CFC8-6379-484D-BB71-D2478E318FFD}"/>
              </a:ext>
            </a:extLst>
          </p:cNvPr>
          <p:cNvSpPr txBox="1">
            <a:spLocks/>
          </p:cNvSpPr>
          <p:nvPr/>
        </p:nvSpPr>
        <p:spPr>
          <a:xfrm>
            <a:off x="9242453"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5475E6-530F-8C49-8265-5F4F99FFC0A0}" type="slidenum">
              <a:rPr lang="en-US" smtClean="0">
                <a:solidFill>
                  <a:schemeClr val="bg1"/>
                </a:solidFill>
                <a:latin typeface="Arial" panose="020B0604020202020204" pitchFamily="34" charset="0"/>
                <a:cs typeface="Arial" panose="020B0604020202020204" pitchFamily="34" charset="0"/>
              </a:rPr>
              <a:pPr/>
              <a:t>16</a:t>
            </a:fld>
            <a:endParaRPr lang="en-US"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F7CE49D-F560-C346-A1E0-8DD3242766EC}"/>
              </a:ext>
            </a:extLst>
          </p:cNvPr>
          <p:cNvSpPr txBox="1"/>
          <p:nvPr/>
        </p:nvSpPr>
        <p:spPr>
          <a:xfrm>
            <a:off x="9044176" y="6400771"/>
            <a:ext cx="2464904" cy="276999"/>
          </a:xfrm>
          <a:prstGeom prst="rect">
            <a:avLst/>
          </a:prstGeom>
          <a:noFill/>
        </p:spPr>
        <p:txBody>
          <a:bodyPr wrap="square" rtlCol="0">
            <a:spAutoFit/>
          </a:bodyPr>
          <a:lstStyle/>
          <a:p>
            <a:pPr algn="r"/>
            <a:r>
              <a:rPr lang="en-US" sz="1200" b="1" dirty="0">
                <a:solidFill>
                  <a:srgbClr val="192F5A"/>
                </a:solidFill>
                <a:latin typeface="Arial" panose="020B0604020202020204" pitchFamily="34" charset="0"/>
                <a:cs typeface="Arial" panose="020B0604020202020204" pitchFamily="34" charset="0"/>
              </a:rPr>
              <a:t>DDAA Presentation Title Here</a:t>
            </a:r>
          </a:p>
        </p:txBody>
      </p:sp>
      <p:cxnSp>
        <p:nvCxnSpPr>
          <p:cNvPr id="9" name="Straight Connector 8">
            <a:extLst>
              <a:ext uri="{FF2B5EF4-FFF2-40B4-BE49-F238E27FC236}">
                <a16:creationId xmlns:a16="http://schemas.microsoft.com/office/drawing/2014/main" id="{C891F103-77AD-E642-B09F-BE3DBA05095D}"/>
              </a:ext>
            </a:extLst>
          </p:cNvPr>
          <p:cNvCxnSpPr>
            <a:cxnSpLocks/>
          </p:cNvCxnSpPr>
          <p:nvPr/>
        </p:nvCxnSpPr>
        <p:spPr>
          <a:xfrm>
            <a:off x="0" y="6677770"/>
            <a:ext cx="11424944" cy="0"/>
          </a:xfrm>
          <a:prstGeom prst="line">
            <a:avLst/>
          </a:prstGeom>
          <a:ln w="12700">
            <a:solidFill>
              <a:srgbClr val="AF4194"/>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B95D107C-9563-3045-B02F-A05D8D4FC56D}"/>
              </a:ext>
            </a:extLst>
          </p:cNvPr>
          <p:cNvSpPr txBox="1">
            <a:spLocks/>
          </p:cNvSpPr>
          <p:nvPr/>
        </p:nvSpPr>
        <p:spPr>
          <a:xfrm>
            <a:off x="5280480" y="1114854"/>
            <a:ext cx="6144464" cy="957977"/>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800" b="1">
                <a:solidFill>
                  <a:srgbClr val="246992"/>
                </a:solidFill>
                <a:latin typeface="Arial" panose="020B0604020202020204" pitchFamily="34" charset="0"/>
                <a:cs typeface="Arial" panose="020B0604020202020204" pitchFamily="34" charset="0"/>
              </a:rPr>
              <a:t>SUCCESS EXAMPLE 1</a:t>
            </a:r>
            <a:endParaRPr lang="en-US" sz="2800" b="1" dirty="0">
              <a:solidFill>
                <a:srgbClr val="246992"/>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90005A57-35BC-0F49-9C9E-FD4A53CB0F81}"/>
              </a:ext>
            </a:extLst>
          </p:cNvPr>
          <p:cNvSpPr txBox="1"/>
          <p:nvPr/>
        </p:nvSpPr>
        <p:spPr>
          <a:xfrm>
            <a:off x="5297108" y="1765649"/>
            <a:ext cx="6149827" cy="1754326"/>
          </a:xfrm>
          <a:prstGeom prst="rect">
            <a:avLst/>
          </a:prstGeom>
          <a:noFill/>
        </p:spPr>
        <p:txBody>
          <a:bodyPr wrap="square" lIns="91440" tIns="45720" rIns="91440" bIns="45720" rtlCol="0" anchor="t">
            <a:spAutoFit/>
          </a:bodyPr>
          <a:lstStyle/>
          <a:p>
            <a:r>
              <a:rPr lang="en-US" dirty="0">
                <a:solidFill>
                  <a:srgbClr val="FF0000"/>
                </a:solidFill>
                <a:latin typeface="Arial"/>
                <a:cs typeface="Arial"/>
              </a:rPr>
              <a:t>Provide an overview and example of a successful project administered by the LDD, using ARC funding.</a:t>
            </a:r>
          </a:p>
          <a:p>
            <a:endParaRPr lang="en-US" dirty="0">
              <a:solidFill>
                <a:srgbClr val="FF0000"/>
              </a:solidFill>
              <a:latin typeface="Arial"/>
              <a:cs typeface="Arial"/>
            </a:endParaRPr>
          </a:p>
          <a:p>
            <a:r>
              <a:rPr lang="en-US" dirty="0">
                <a:solidFill>
                  <a:srgbClr val="FF0000"/>
                </a:solidFill>
                <a:latin typeface="Arial"/>
                <a:cs typeface="Arial"/>
              </a:rPr>
              <a:t>Highlight outcomes and ROI.</a:t>
            </a:r>
            <a:endParaRPr lang="en-US"/>
          </a:p>
          <a:p>
            <a:endParaRPr lang="en-US" dirty="0">
              <a:solidFill>
                <a:srgbClr val="FF0000"/>
              </a:solidFill>
              <a:latin typeface="Arial" panose="020B0604020202020204" pitchFamily="34" charset="0"/>
              <a:cs typeface="Arial" panose="020B0604020202020204" pitchFamily="34" charset="0"/>
            </a:endParaRPr>
          </a:p>
          <a:p>
            <a:r>
              <a:rPr lang="en-US" dirty="0">
                <a:solidFill>
                  <a:srgbClr val="FF0000"/>
                </a:solidFill>
                <a:latin typeface="Arial" panose="020B0604020202020204" pitchFamily="34" charset="0"/>
                <a:cs typeface="Arial" panose="020B0604020202020204" pitchFamily="34" charset="0"/>
              </a:rPr>
              <a:t>Update with a high-quality project picture.</a:t>
            </a:r>
          </a:p>
        </p:txBody>
      </p:sp>
      <p:sp>
        <p:nvSpPr>
          <p:cNvPr id="13" name="TextBox 12">
            <a:extLst>
              <a:ext uri="{FF2B5EF4-FFF2-40B4-BE49-F238E27FC236}">
                <a16:creationId xmlns:a16="http://schemas.microsoft.com/office/drawing/2014/main" id="{2B0C681B-3AE0-4883-8FCA-B7416D851657}"/>
              </a:ext>
            </a:extLst>
          </p:cNvPr>
          <p:cNvSpPr txBox="1"/>
          <p:nvPr/>
        </p:nvSpPr>
        <p:spPr>
          <a:xfrm>
            <a:off x="950686" y="1195613"/>
            <a:ext cx="2688771" cy="3970318"/>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Insert project photo here</a:t>
            </a: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Tree>
    <p:extLst>
      <p:ext uri="{BB962C8B-B14F-4D97-AF65-F5344CB8AC3E}">
        <p14:creationId xmlns:p14="http://schemas.microsoft.com/office/powerpoint/2010/main" val="494273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92F5A"/>
        </a:solidFill>
        <a:effectLst/>
      </p:bgPr>
    </p:bg>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C7510CA8-F264-B648-875B-BB8F4B668D28}"/>
              </a:ext>
            </a:extLst>
          </p:cNvPr>
          <p:cNvCxnSpPr>
            <a:cxnSpLocks/>
          </p:cNvCxnSpPr>
          <p:nvPr/>
        </p:nvCxnSpPr>
        <p:spPr>
          <a:xfrm>
            <a:off x="0" y="734170"/>
            <a:ext cx="11424944" cy="0"/>
          </a:xfrm>
          <a:prstGeom prst="line">
            <a:avLst/>
          </a:prstGeom>
          <a:ln w="12700">
            <a:solidFill>
              <a:srgbClr val="AF4194"/>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3FDA9D3B-BBBD-DF45-8FC3-AB1AD8525785}"/>
              </a:ext>
            </a:extLst>
          </p:cNvPr>
          <p:cNvGrpSpPr/>
          <p:nvPr/>
        </p:nvGrpSpPr>
        <p:grpSpPr>
          <a:xfrm>
            <a:off x="11572875" y="-71438"/>
            <a:ext cx="619125" cy="6958013"/>
            <a:chOff x="11572875" y="-71438"/>
            <a:chExt cx="619125" cy="6958013"/>
          </a:xfrm>
        </p:grpSpPr>
        <p:sp>
          <p:nvSpPr>
            <p:cNvPr id="9" name="Rectangle 8">
              <a:extLst>
                <a:ext uri="{FF2B5EF4-FFF2-40B4-BE49-F238E27FC236}">
                  <a16:creationId xmlns:a16="http://schemas.microsoft.com/office/drawing/2014/main" id="{4BD53A7F-2E8E-D44F-AC30-609A7FA850C3}"/>
                </a:ext>
              </a:extLst>
            </p:cNvPr>
            <p:cNvSpPr/>
            <p:nvPr/>
          </p:nvSpPr>
          <p:spPr>
            <a:xfrm>
              <a:off x="11914908" y="-50801"/>
              <a:ext cx="277092" cy="6934201"/>
            </a:xfrm>
            <a:prstGeom prst="rect">
              <a:avLst/>
            </a:prstGeom>
            <a:solidFill>
              <a:srgbClr val="AF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92F5A"/>
                </a:solidFill>
              </a:endParaRPr>
            </a:p>
          </p:txBody>
        </p:sp>
        <p:sp>
          <p:nvSpPr>
            <p:cNvPr id="20" name="Freeform 19">
              <a:extLst>
                <a:ext uri="{FF2B5EF4-FFF2-40B4-BE49-F238E27FC236}">
                  <a16:creationId xmlns:a16="http://schemas.microsoft.com/office/drawing/2014/main" id="{6F4D8032-D4DF-F24B-AF8B-7E0EB21CC35A}"/>
                </a:ext>
              </a:extLst>
            </p:cNvPr>
            <p:cNvSpPr/>
            <p:nvPr/>
          </p:nvSpPr>
          <p:spPr>
            <a:xfrm>
              <a:off x="11572875" y="-71438"/>
              <a:ext cx="528638" cy="6958013"/>
            </a:xfrm>
            <a:custGeom>
              <a:avLst/>
              <a:gdLst>
                <a:gd name="connsiteX0" fmla="*/ 342900 w 528638"/>
                <a:gd name="connsiteY0" fmla="*/ 0 h 6958013"/>
                <a:gd name="connsiteX1" fmla="*/ 0 w 528638"/>
                <a:gd name="connsiteY1" fmla="*/ 6958013 h 6958013"/>
                <a:gd name="connsiteX2" fmla="*/ 528638 w 528638"/>
                <a:gd name="connsiteY2" fmla="*/ 6958013 h 6958013"/>
                <a:gd name="connsiteX3" fmla="*/ 528638 w 528638"/>
                <a:gd name="connsiteY3" fmla="*/ 14288 h 6958013"/>
                <a:gd name="connsiteX4" fmla="*/ 342900 w 528638"/>
                <a:gd name="connsiteY4" fmla="*/ 0 h 6958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38" h="6958013">
                  <a:moveTo>
                    <a:pt x="342900" y="0"/>
                  </a:moveTo>
                  <a:lnTo>
                    <a:pt x="0" y="6958013"/>
                  </a:lnTo>
                  <a:lnTo>
                    <a:pt x="528638" y="6958013"/>
                  </a:lnTo>
                  <a:lnTo>
                    <a:pt x="528638" y="14288"/>
                  </a:lnTo>
                  <a:lnTo>
                    <a:pt x="342900" y="0"/>
                  </a:lnTo>
                  <a:close/>
                </a:path>
              </a:pathLst>
            </a:custGeom>
            <a:solidFill>
              <a:srgbClr val="AF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2F5A"/>
                </a:solidFill>
              </a:endParaRPr>
            </a:p>
          </p:txBody>
        </p:sp>
      </p:grpSp>
      <p:sp>
        <p:nvSpPr>
          <p:cNvPr id="19" name="Slide Number Placeholder 4">
            <a:extLst>
              <a:ext uri="{FF2B5EF4-FFF2-40B4-BE49-F238E27FC236}">
                <a16:creationId xmlns:a16="http://schemas.microsoft.com/office/drawing/2014/main" id="{AD078A6B-15FE-A94E-BD40-FA95B672F637}"/>
              </a:ext>
            </a:extLst>
          </p:cNvPr>
          <p:cNvSpPr>
            <a:spLocks noGrp="1"/>
          </p:cNvSpPr>
          <p:nvPr>
            <p:ph type="sldNum" sz="quarter" idx="12"/>
          </p:nvPr>
        </p:nvSpPr>
        <p:spPr>
          <a:xfrm>
            <a:off x="9242453" y="6356350"/>
            <a:ext cx="2743200" cy="365125"/>
          </a:xfrm>
        </p:spPr>
        <p:txBody>
          <a:bodyPr/>
          <a:lstStyle/>
          <a:p>
            <a:fld id="{795475E6-530F-8C49-8265-5F4F99FFC0A0}" type="slidenum">
              <a:rPr lang="en-US" smtClean="0">
                <a:solidFill>
                  <a:schemeClr val="bg1"/>
                </a:solidFill>
                <a:latin typeface="Arial" panose="020B0604020202020204" pitchFamily="34" charset="0"/>
                <a:cs typeface="Arial" panose="020B0604020202020204" pitchFamily="34" charset="0"/>
              </a:rPr>
              <a:t>17</a:t>
            </a:fld>
            <a:endParaRPr lang="en-US" dirty="0">
              <a:solidFill>
                <a:schemeClr val="bg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B4508944-99FC-F34A-9206-391503F1A210}"/>
              </a:ext>
            </a:extLst>
          </p:cNvPr>
          <p:cNvSpPr txBox="1"/>
          <p:nvPr/>
        </p:nvSpPr>
        <p:spPr>
          <a:xfrm>
            <a:off x="9044176" y="6400771"/>
            <a:ext cx="2464904" cy="276999"/>
          </a:xfrm>
          <a:prstGeom prst="rect">
            <a:avLst/>
          </a:prstGeom>
          <a:noFill/>
        </p:spPr>
        <p:txBody>
          <a:bodyPr wrap="square" rtlCol="0">
            <a:spAutoFit/>
          </a:bodyPr>
          <a:lstStyle/>
          <a:p>
            <a:pPr algn="r"/>
            <a:r>
              <a:rPr lang="en-US" sz="1200" b="1" dirty="0">
                <a:solidFill>
                  <a:srgbClr val="192F5A"/>
                </a:solidFill>
                <a:latin typeface="Arial" panose="020B0604020202020204" pitchFamily="34" charset="0"/>
                <a:cs typeface="Arial" panose="020B0604020202020204" pitchFamily="34" charset="0"/>
              </a:rPr>
              <a:t>DDAA Presentation Title Here</a:t>
            </a:r>
          </a:p>
        </p:txBody>
      </p:sp>
      <p:cxnSp>
        <p:nvCxnSpPr>
          <p:cNvPr id="23" name="Straight Connector 22">
            <a:extLst>
              <a:ext uri="{FF2B5EF4-FFF2-40B4-BE49-F238E27FC236}">
                <a16:creationId xmlns:a16="http://schemas.microsoft.com/office/drawing/2014/main" id="{512441F0-CF00-5645-852D-D93565E230FD}"/>
              </a:ext>
            </a:extLst>
          </p:cNvPr>
          <p:cNvCxnSpPr>
            <a:cxnSpLocks/>
          </p:cNvCxnSpPr>
          <p:nvPr/>
        </p:nvCxnSpPr>
        <p:spPr>
          <a:xfrm>
            <a:off x="0" y="6677770"/>
            <a:ext cx="11424944" cy="0"/>
          </a:xfrm>
          <a:prstGeom prst="line">
            <a:avLst/>
          </a:prstGeom>
          <a:ln w="12700">
            <a:solidFill>
              <a:srgbClr val="AF4194"/>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149C0AC5-3E21-4B49-B052-7965454B7309}"/>
              </a:ext>
            </a:extLst>
          </p:cNvPr>
          <p:cNvSpPr>
            <a:spLocks noGrp="1"/>
          </p:cNvSpPr>
          <p:nvPr>
            <p:ph type="ctrTitle"/>
          </p:nvPr>
        </p:nvSpPr>
        <p:spPr>
          <a:xfrm>
            <a:off x="5280480" y="1114854"/>
            <a:ext cx="6144464" cy="957977"/>
          </a:xfrm>
        </p:spPr>
        <p:txBody>
          <a:bodyPr anchor="t">
            <a:normAutofit/>
          </a:bodyPr>
          <a:lstStyle/>
          <a:p>
            <a:pPr algn="l">
              <a:lnSpc>
                <a:spcPct val="100000"/>
              </a:lnSpc>
            </a:pPr>
            <a:r>
              <a:rPr lang="en-US" sz="2800" b="1" dirty="0">
                <a:solidFill>
                  <a:schemeClr val="bg1"/>
                </a:solidFill>
                <a:latin typeface="Arial" panose="020B0604020202020204" pitchFamily="34" charset="0"/>
                <a:cs typeface="Arial" panose="020B0604020202020204" pitchFamily="34" charset="0"/>
              </a:rPr>
              <a:t>SUCCESS EXAMPLE 2</a:t>
            </a:r>
          </a:p>
        </p:txBody>
      </p:sp>
      <p:sp>
        <p:nvSpPr>
          <p:cNvPr id="31" name="TextBox 30">
            <a:extLst>
              <a:ext uri="{FF2B5EF4-FFF2-40B4-BE49-F238E27FC236}">
                <a16:creationId xmlns:a16="http://schemas.microsoft.com/office/drawing/2014/main" id="{BA0FEA88-3799-4547-843C-6ACDFF4C9F30}"/>
              </a:ext>
            </a:extLst>
          </p:cNvPr>
          <p:cNvSpPr txBox="1"/>
          <p:nvPr/>
        </p:nvSpPr>
        <p:spPr>
          <a:xfrm>
            <a:off x="5297108" y="1765649"/>
            <a:ext cx="6149827" cy="1477328"/>
          </a:xfrm>
          <a:prstGeom prst="rect">
            <a:avLst/>
          </a:prstGeom>
          <a:noFill/>
        </p:spPr>
        <p:txBody>
          <a:bodyPr wrap="square" rtlCol="0" anchor="t">
            <a:spAutoFit/>
          </a:bodyPr>
          <a:lstStyle/>
          <a:p>
            <a:r>
              <a:rPr lang="en-US" dirty="0">
                <a:solidFill>
                  <a:schemeClr val="bg1"/>
                </a:solidFill>
                <a:latin typeface="Arial" panose="020B0604020202020204" pitchFamily="34" charset="0"/>
                <a:cs typeface="Arial" panose="020B0604020202020204" pitchFamily="34" charset="0"/>
              </a:rPr>
              <a:t>Provide an overview and example of a successful project which was based on ARC funding grant and project design. Highlight outcomes and ROI.</a:t>
            </a:r>
          </a:p>
          <a:p>
            <a:endParaRPr lang="en-US"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Update with a high-quality project picture.</a:t>
            </a:r>
          </a:p>
        </p:txBody>
      </p:sp>
      <p:sp>
        <p:nvSpPr>
          <p:cNvPr id="4" name="TextBox 3">
            <a:extLst>
              <a:ext uri="{FF2B5EF4-FFF2-40B4-BE49-F238E27FC236}">
                <a16:creationId xmlns:a16="http://schemas.microsoft.com/office/drawing/2014/main" id="{9824EB0F-2C6A-4732-A87E-5A9A890017F3}"/>
              </a:ext>
            </a:extLst>
          </p:cNvPr>
          <p:cNvSpPr txBox="1"/>
          <p:nvPr/>
        </p:nvSpPr>
        <p:spPr>
          <a:xfrm>
            <a:off x="950686" y="1195613"/>
            <a:ext cx="2688771" cy="3970318"/>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rPr>
              <a:t>Insert project photo here</a:t>
            </a: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Tree>
    <p:extLst>
      <p:ext uri="{BB962C8B-B14F-4D97-AF65-F5344CB8AC3E}">
        <p14:creationId xmlns:p14="http://schemas.microsoft.com/office/powerpoint/2010/main" val="3648596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40016BF-A3D8-0E45-B963-7AE6DFC9A49E}"/>
              </a:ext>
            </a:extLst>
          </p:cNvPr>
          <p:cNvSpPr/>
          <p:nvPr/>
        </p:nvSpPr>
        <p:spPr>
          <a:xfrm>
            <a:off x="0" y="0"/>
            <a:ext cx="1219200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92F5A"/>
              </a:solidFill>
            </a:endParaRPr>
          </a:p>
        </p:txBody>
      </p:sp>
      <p:cxnSp>
        <p:nvCxnSpPr>
          <p:cNvPr id="25" name="Straight Connector 24">
            <a:extLst>
              <a:ext uri="{FF2B5EF4-FFF2-40B4-BE49-F238E27FC236}">
                <a16:creationId xmlns:a16="http://schemas.microsoft.com/office/drawing/2014/main" id="{C7510CA8-F264-B648-875B-BB8F4B668D28}"/>
              </a:ext>
            </a:extLst>
          </p:cNvPr>
          <p:cNvCxnSpPr>
            <a:cxnSpLocks/>
          </p:cNvCxnSpPr>
          <p:nvPr/>
        </p:nvCxnSpPr>
        <p:spPr>
          <a:xfrm>
            <a:off x="0" y="734170"/>
            <a:ext cx="11424944" cy="0"/>
          </a:xfrm>
          <a:prstGeom prst="line">
            <a:avLst/>
          </a:prstGeom>
          <a:ln w="12700">
            <a:solidFill>
              <a:srgbClr val="AF4194"/>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3FDA9D3B-BBBD-DF45-8FC3-AB1AD8525785}"/>
              </a:ext>
            </a:extLst>
          </p:cNvPr>
          <p:cNvGrpSpPr/>
          <p:nvPr/>
        </p:nvGrpSpPr>
        <p:grpSpPr>
          <a:xfrm>
            <a:off x="11572875" y="-71438"/>
            <a:ext cx="619125" cy="6958013"/>
            <a:chOff x="11572875" y="-71438"/>
            <a:chExt cx="619125" cy="6958013"/>
          </a:xfrm>
        </p:grpSpPr>
        <p:sp>
          <p:nvSpPr>
            <p:cNvPr id="9" name="Rectangle 8">
              <a:extLst>
                <a:ext uri="{FF2B5EF4-FFF2-40B4-BE49-F238E27FC236}">
                  <a16:creationId xmlns:a16="http://schemas.microsoft.com/office/drawing/2014/main" id="{4BD53A7F-2E8E-D44F-AC30-609A7FA850C3}"/>
                </a:ext>
              </a:extLst>
            </p:cNvPr>
            <p:cNvSpPr/>
            <p:nvPr/>
          </p:nvSpPr>
          <p:spPr>
            <a:xfrm>
              <a:off x="11914908" y="-50801"/>
              <a:ext cx="277092" cy="6934201"/>
            </a:xfrm>
            <a:prstGeom prst="rect">
              <a:avLst/>
            </a:prstGeom>
            <a:solidFill>
              <a:srgbClr val="AF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92F5A"/>
                </a:solidFill>
              </a:endParaRPr>
            </a:p>
          </p:txBody>
        </p:sp>
        <p:sp>
          <p:nvSpPr>
            <p:cNvPr id="20" name="Freeform 19">
              <a:extLst>
                <a:ext uri="{FF2B5EF4-FFF2-40B4-BE49-F238E27FC236}">
                  <a16:creationId xmlns:a16="http://schemas.microsoft.com/office/drawing/2014/main" id="{6F4D8032-D4DF-F24B-AF8B-7E0EB21CC35A}"/>
                </a:ext>
              </a:extLst>
            </p:cNvPr>
            <p:cNvSpPr/>
            <p:nvPr/>
          </p:nvSpPr>
          <p:spPr>
            <a:xfrm>
              <a:off x="11572875" y="-71438"/>
              <a:ext cx="528638" cy="6958013"/>
            </a:xfrm>
            <a:custGeom>
              <a:avLst/>
              <a:gdLst>
                <a:gd name="connsiteX0" fmla="*/ 342900 w 528638"/>
                <a:gd name="connsiteY0" fmla="*/ 0 h 6958013"/>
                <a:gd name="connsiteX1" fmla="*/ 0 w 528638"/>
                <a:gd name="connsiteY1" fmla="*/ 6958013 h 6958013"/>
                <a:gd name="connsiteX2" fmla="*/ 528638 w 528638"/>
                <a:gd name="connsiteY2" fmla="*/ 6958013 h 6958013"/>
                <a:gd name="connsiteX3" fmla="*/ 528638 w 528638"/>
                <a:gd name="connsiteY3" fmla="*/ 14288 h 6958013"/>
                <a:gd name="connsiteX4" fmla="*/ 342900 w 528638"/>
                <a:gd name="connsiteY4" fmla="*/ 0 h 6958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38" h="6958013">
                  <a:moveTo>
                    <a:pt x="342900" y="0"/>
                  </a:moveTo>
                  <a:lnTo>
                    <a:pt x="0" y="6958013"/>
                  </a:lnTo>
                  <a:lnTo>
                    <a:pt x="528638" y="6958013"/>
                  </a:lnTo>
                  <a:lnTo>
                    <a:pt x="528638" y="14288"/>
                  </a:lnTo>
                  <a:lnTo>
                    <a:pt x="342900" y="0"/>
                  </a:lnTo>
                  <a:close/>
                </a:path>
              </a:pathLst>
            </a:custGeom>
            <a:solidFill>
              <a:srgbClr val="AF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2F5A"/>
                </a:solidFill>
              </a:endParaRPr>
            </a:p>
          </p:txBody>
        </p:sp>
      </p:grpSp>
      <p:sp>
        <p:nvSpPr>
          <p:cNvPr id="19" name="Slide Number Placeholder 4">
            <a:extLst>
              <a:ext uri="{FF2B5EF4-FFF2-40B4-BE49-F238E27FC236}">
                <a16:creationId xmlns:a16="http://schemas.microsoft.com/office/drawing/2014/main" id="{AD078A6B-15FE-A94E-BD40-FA95B672F637}"/>
              </a:ext>
            </a:extLst>
          </p:cNvPr>
          <p:cNvSpPr>
            <a:spLocks noGrp="1"/>
          </p:cNvSpPr>
          <p:nvPr>
            <p:ph type="sldNum" sz="quarter" idx="12"/>
          </p:nvPr>
        </p:nvSpPr>
        <p:spPr>
          <a:xfrm>
            <a:off x="9242453" y="6356350"/>
            <a:ext cx="2743200" cy="365125"/>
          </a:xfrm>
        </p:spPr>
        <p:txBody>
          <a:bodyPr/>
          <a:lstStyle/>
          <a:p>
            <a:fld id="{795475E6-530F-8C49-8265-5F4F99FFC0A0}" type="slidenum">
              <a:rPr lang="en-US" smtClean="0">
                <a:solidFill>
                  <a:schemeClr val="bg1"/>
                </a:solidFill>
                <a:latin typeface="Arial" panose="020B0604020202020204" pitchFamily="34" charset="0"/>
                <a:cs typeface="Arial" panose="020B0604020202020204" pitchFamily="34" charset="0"/>
              </a:rPr>
              <a:t>18</a:t>
            </a:fld>
            <a:endParaRPr lang="en-US" dirty="0">
              <a:solidFill>
                <a:schemeClr val="bg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B4508944-99FC-F34A-9206-391503F1A210}"/>
              </a:ext>
            </a:extLst>
          </p:cNvPr>
          <p:cNvSpPr txBox="1"/>
          <p:nvPr/>
        </p:nvSpPr>
        <p:spPr>
          <a:xfrm>
            <a:off x="9044176" y="6400771"/>
            <a:ext cx="2464904" cy="276999"/>
          </a:xfrm>
          <a:prstGeom prst="rect">
            <a:avLst/>
          </a:prstGeom>
          <a:noFill/>
        </p:spPr>
        <p:txBody>
          <a:bodyPr wrap="square" rtlCol="0">
            <a:spAutoFit/>
          </a:bodyPr>
          <a:lstStyle/>
          <a:p>
            <a:pPr algn="r"/>
            <a:r>
              <a:rPr lang="en-US" sz="1200" b="1" dirty="0">
                <a:solidFill>
                  <a:srgbClr val="192F5A"/>
                </a:solidFill>
                <a:latin typeface="Arial" panose="020B0604020202020204" pitchFamily="34" charset="0"/>
                <a:cs typeface="Arial" panose="020B0604020202020204" pitchFamily="34" charset="0"/>
              </a:rPr>
              <a:t>DDAA Presentation Title Here</a:t>
            </a:r>
          </a:p>
        </p:txBody>
      </p:sp>
      <p:cxnSp>
        <p:nvCxnSpPr>
          <p:cNvPr id="23" name="Straight Connector 22">
            <a:extLst>
              <a:ext uri="{FF2B5EF4-FFF2-40B4-BE49-F238E27FC236}">
                <a16:creationId xmlns:a16="http://schemas.microsoft.com/office/drawing/2014/main" id="{512441F0-CF00-5645-852D-D93565E230FD}"/>
              </a:ext>
            </a:extLst>
          </p:cNvPr>
          <p:cNvCxnSpPr>
            <a:cxnSpLocks/>
          </p:cNvCxnSpPr>
          <p:nvPr/>
        </p:nvCxnSpPr>
        <p:spPr>
          <a:xfrm>
            <a:off x="0" y="6677770"/>
            <a:ext cx="11424944" cy="0"/>
          </a:xfrm>
          <a:prstGeom prst="line">
            <a:avLst/>
          </a:prstGeom>
          <a:ln w="12700">
            <a:solidFill>
              <a:srgbClr val="AF4194"/>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82E356EF-0577-F747-9988-7A563279CE0B}"/>
              </a:ext>
            </a:extLst>
          </p:cNvPr>
          <p:cNvSpPr>
            <a:spLocks noGrp="1"/>
          </p:cNvSpPr>
          <p:nvPr>
            <p:ph type="ctrTitle"/>
          </p:nvPr>
        </p:nvSpPr>
        <p:spPr>
          <a:xfrm>
            <a:off x="556080" y="887607"/>
            <a:ext cx="9430602" cy="957977"/>
          </a:xfrm>
        </p:spPr>
        <p:txBody>
          <a:bodyPr anchor="t">
            <a:noAutofit/>
          </a:bodyPr>
          <a:lstStyle/>
          <a:p>
            <a:pPr algn="l"/>
            <a:r>
              <a:rPr lang="en-US" sz="2800" b="1" dirty="0">
                <a:solidFill>
                  <a:srgbClr val="0A2241"/>
                </a:solidFill>
                <a:latin typeface="Arial" panose="020B0604020202020204" pitchFamily="34" charset="0"/>
                <a:cs typeface="Arial" panose="020B0604020202020204" pitchFamily="34" charset="0"/>
              </a:rPr>
              <a:t>APPALACHIAN REGIONAL COMMISSION FUNDING</a:t>
            </a:r>
            <a:br>
              <a:rPr lang="en-US" sz="2800" b="1" dirty="0">
                <a:solidFill>
                  <a:srgbClr val="0A2241"/>
                </a:solidFill>
                <a:latin typeface="Arial" panose="020B0604020202020204" pitchFamily="34" charset="0"/>
                <a:cs typeface="Arial" panose="020B0604020202020204" pitchFamily="34" charset="0"/>
              </a:rPr>
            </a:br>
            <a:r>
              <a:rPr lang="en-US" sz="1800" b="1" i="1" dirty="0">
                <a:solidFill>
                  <a:srgbClr val="0A2241"/>
                </a:solidFill>
                <a:latin typeface="Arial" panose="020B0604020202020204" pitchFamily="34" charset="0"/>
                <a:cs typeface="Arial" panose="020B0604020202020204" pitchFamily="34" charset="0"/>
              </a:rPr>
              <a:t>The Growing Gap in ARC Local Development Dollars and Overall Grant Dollars</a:t>
            </a:r>
            <a:br>
              <a:rPr lang="en-US" sz="2800" b="1" dirty="0">
                <a:solidFill>
                  <a:srgbClr val="0A2241"/>
                </a:solidFill>
                <a:latin typeface="Arial" panose="020B0604020202020204" pitchFamily="34" charset="0"/>
                <a:cs typeface="Arial" panose="020B0604020202020204" pitchFamily="34" charset="0"/>
              </a:rPr>
            </a:br>
            <a:r>
              <a:rPr lang="en-US" sz="800" b="1" dirty="0">
                <a:solidFill>
                  <a:srgbClr val="0A2241"/>
                </a:solidFill>
                <a:latin typeface="Arial" panose="020B0604020202020204" pitchFamily="34" charset="0"/>
                <a:cs typeface="Arial" panose="020B0604020202020204" pitchFamily="34" charset="0"/>
              </a:rPr>
              <a:t> </a:t>
            </a:r>
            <a:br>
              <a:rPr lang="en-US" sz="1400" b="1" i="1" dirty="0">
                <a:solidFill>
                  <a:srgbClr val="0A2241"/>
                </a:solidFill>
                <a:latin typeface="Arial" panose="020B0604020202020204" pitchFamily="34" charset="0"/>
                <a:cs typeface="Arial" panose="020B0604020202020204" pitchFamily="34" charset="0"/>
              </a:rPr>
            </a:br>
            <a:r>
              <a:rPr lang="en-US" sz="1400" i="1" dirty="0">
                <a:solidFill>
                  <a:srgbClr val="0A2241"/>
                </a:solidFill>
                <a:latin typeface="Arial" panose="020B0604020202020204" pitchFamily="34" charset="0"/>
                <a:cs typeface="Arial" panose="020B0604020202020204" pitchFamily="34" charset="0"/>
              </a:rPr>
              <a:t>Budget figures are in Millions </a:t>
            </a:r>
            <a:endParaRPr lang="en-US" sz="1400" i="1" spc="300" dirty="0">
              <a:solidFill>
                <a:srgbClr val="0A2241"/>
              </a:solidFill>
              <a:latin typeface="Arial" panose="020B0604020202020204" pitchFamily="34" charset="0"/>
              <a:cs typeface="Arial" panose="020B0604020202020204" pitchFamily="34" charset="0"/>
            </a:endParaRPr>
          </a:p>
        </p:txBody>
      </p:sp>
      <p:graphicFrame>
        <p:nvGraphicFramePr>
          <p:cNvPr id="15" name="Chart 14">
            <a:extLst>
              <a:ext uri="{FF2B5EF4-FFF2-40B4-BE49-F238E27FC236}">
                <a16:creationId xmlns:a16="http://schemas.microsoft.com/office/drawing/2014/main" id="{470F3846-29C9-1448-87E1-0BF37ABF5E59}"/>
              </a:ext>
            </a:extLst>
          </p:cNvPr>
          <p:cNvGraphicFramePr/>
          <p:nvPr>
            <p:extLst>
              <p:ext uri="{D42A27DB-BD31-4B8C-83A1-F6EECF244321}">
                <p14:modId xmlns:p14="http://schemas.microsoft.com/office/powerpoint/2010/main" val="1270521534"/>
              </p:ext>
            </p:extLst>
          </p:nvPr>
        </p:nvGraphicFramePr>
        <p:xfrm>
          <a:off x="556081" y="1845584"/>
          <a:ext cx="10159142" cy="43700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4559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A32F047-F10B-1342-B19D-1B2712BE595B}"/>
              </a:ext>
            </a:extLst>
          </p:cNvPr>
          <p:cNvSpPr/>
          <p:nvPr/>
        </p:nvSpPr>
        <p:spPr>
          <a:xfrm>
            <a:off x="0" y="0"/>
            <a:ext cx="12192000" cy="6858000"/>
          </a:xfrm>
          <a:prstGeom prst="rect">
            <a:avLst/>
          </a:prstGeom>
          <a:solidFill>
            <a:srgbClr val="192F5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92F5A"/>
              </a:solidFill>
            </a:endParaRPr>
          </a:p>
        </p:txBody>
      </p:sp>
      <p:sp>
        <p:nvSpPr>
          <p:cNvPr id="3" name="Subtitle 2">
            <a:extLst>
              <a:ext uri="{FF2B5EF4-FFF2-40B4-BE49-F238E27FC236}">
                <a16:creationId xmlns:a16="http://schemas.microsoft.com/office/drawing/2014/main" id="{5FF9AB4F-DEFB-1F45-9100-D6A4BBCEBD4F}"/>
              </a:ext>
            </a:extLst>
          </p:cNvPr>
          <p:cNvSpPr>
            <a:spLocks noGrp="1"/>
          </p:cNvSpPr>
          <p:nvPr>
            <p:ph type="subTitle" idx="1"/>
          </p:nvPr>
        </p:nvSpPr>
        <p:spPr>
          <a:xfrm>
            <a:off x="541867" y="6355674"/>
            <a:ext cx="9144000" cy="570058"/>
          </a:xfrm>
        </p:spPr>
        <p:txBody>
          <a:bodyPr anchor="t">
            <a:normAutofit/>
          </a:bodyPr>
          <a:lstStyle/>
          <a:p>
            <a:pPr algn="l"/>
            <a:r>
              <a:rPr lang="en-US" sz="1600" b="1" dirty="0">
                <a:solidFill>
                  <a:schemeClr val="bg1"/>
                </a:solidFill>
                <a:latin typeface="Arial" panose="020B0604020202020204" pitchFamily="34" charset="0"/>
                <a:cs typeface="Arial" panose="020B0604020202020204" pitchFamily="34" charset="0"/>
              </a:rPr>
              <a:t>THANK YOU.</a:t>
            </a:r>
          </a:p>
        </p:txBody>
      </p:sp>
      <p:grpSp>
        <p:nvGrpSpPr>
          <p:cNvPr id="21" name="Group 20">
            <a:extLst>
              <a:ext uri="{FF2B5EF4-FFF2-40B4-BE49-F238E27FC236}">
                <a16:creationId xmlns:a16="http://schemas.microsoft.com/office/drawing/2014/main" id="{3FDA9D3B-BBBD-DF45-8FC3-AB1AD8525785}"/>
              </a:ext>
            </a:extLst>
          </p:cNvPr>
          <p:cNvGrpSpPr/>
          <p:nvPr/>
        </p:nvGrpSpPr>
        <p:grpSpPr>
          <a:xfrm>
            <a:off x="11572875" y="-71438"/>
            <a:ext cx="619125" cy="6958013"/>
            <a:chOff x="11572875" y="-71438"/>
            <a:chExt cx="619125" cy="6958013"/>
          </a:xfrm>
          <a:solidFill>
            <a:srgbClr val="AF4194"/>
          </a:solidFill>
        </p:grpSpPr>
        <p:sp>
          <p:nvSpPr>
            <p:cNvPr id="9" name="Rectangle 8">
              <a:extLst>
                <a:ext uri="{FF2B5EF4-FFF2-40B4-BE49-F238E27FC236}">
                  <a16:creationId xmlns:a16="http://schemas.microsoft.com/office/drawing/2014/main" id="{4BD53A7F-2E8E-D44F-AC30-609A7FA850C3}"/>
                </a:ext>
              </a:extLst>
            </p:cNvPr>
            <p:cNvSpPr/>
            <p:nvPr/>
          </p:nvSpPr>
          <p:spPr>
            <a:xfrm>
              <a:off x="11914908" y="-50801"/>
              <a:ext cx="277092" cy="69342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6F4D8032-D4DF-F24B-AF8B-7E0EB21CC35A}"/>
                </a:ext>
              </a:extLst>
            </p:cNvPr>
            <p:cNvSpPr/>
            <p:nvPr/>
          </p:nvSpPr>
          <p:spPr>
            <a:xfrm>
              <a:off x="11572875" y="-71438"/>
              <a:ext cx="528638" cy="6958013"/>
            </a:xfrm>
            <a:custGeom>
              <a:avLst/>
              <a:gdLst>
                <a:gd name="connsiteX0" fmla="*/ 342900 w 528638"/>
                <a:gd name="connsiteY0" fmla="*/ 0 h 6958013"/>
                <a:gd name="connsiteX1" fmla="*/ 0 w 528638"/>
                <a:gd name="connsiteY1" fmla="*/ 6958013 h 6958013"/>
                <a:gd name="connsiteX2" fmla="*/ 528638 w 528638"/>
                <a:gd name="connsiteY2" fmla="*/ 6958013 h 6958013"/>
                <a:gd name="connsiteX3" fmla="*/ 528638 w 528638"/>
                <a:gd name="connsiteY3" fmla="*/ 14288 h 6958013"/>
                <a:gd name="connsiteX4" fmla="*/ 342900 w 528638"/>
                <a:gd name="connsiteY4" fmla="*/ 0 h 6958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38" h="6958013">
                  <a:moveTo>
                    <a:pt x="342900" y="0"/>
                  </a:moveTo>
                  <a:lnTo>
                    <a:pt x="0" y="6958013"/>
                  </a:lnTo>
                  <a:lnTo>
                    <a:pt x="528638" y="6958013"/>
                  </a:lnTo>
                  <a:lnTo>
                    <a:pt x="528638" y="14288"/>
                  </a:lnTo>
                  <a:lnTo>
                    <a:pt x="3429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FB1054B3-CD4E-6743-9108-412A954B7778}"/>
              </a:ext>
            </a:extLst>
          </p:cNvPr>
          <p:cNvSpPr txBox="1"/>
          <p:nvPr/>
        </p:nvSpPr>
        <p:spPr>
          <a:xfrm>
            <a:off x="9044176" y="6400771"/>
            <a:ext cx="2464904" cy="276999"/>
          </a:xfrm>
          <a:prstGeom prst="rect">
            <a:avLst/>
          </a:prstGeom>
          <a:noFill/>
        </p:spPr>
        <p:txBody>
          <a:bodyPr wrap="square" rtlCol="0">
            <a:spAutoFit/>
          </a:bodyPr>
          <a:lstStyle/>
          <a:p>
            <a:pPr algn="r"/>
            <a:r>
              <a:rPr lang="en-US" sz="1200" b="1" dirty="0">
                <a:solidFill>
                  <a:schemeClr val="bg1"/>
                </a:solidFill>
                <a:latin typeface="Arial" panose="020B0604020202020204" pitchFamily="34" charset="0"/>
                <a:cs typeface="Arial" panose="020B0604020202020204" pitchFamily="34" charset="0"/>
              </a:rPr>
              <a:t>DDAA Presentation Title Here</a:t>
            </a:r>
          </a:p>
        </p:txBody>
      </p:sp>
      <p:sp>
        <p:nvSpPr>
          <p:cNvPr id="5" name="Slide Number Placeholder 4">
            <a:extLst>
              <a:ext uri="{FF2B5EF4-FFF2-40B4-BE49-F238E27FC236}">
                <a16:creationId xmlns:a16="http://schemas.microsoft.com/office/drawing/2014/main" id="{5821DB8A-9369-4545-B7C8-1B97799E97FE}"/>
              </a:ext>
            </a:extLst>
          </p:cNvPr>
          <p:cNvSpPr>
            <a:spLocks noGrp="1"/>
          </p:cNvSpPr>
          <p:nvPr>
            <p:ph type="sldNum" sz="quarter" idx="12"/>
          </p:nvPr>
        </p:nvSpPr>
        <p:spPr>
          <a:xfrm>
            <a:off x="9242453" y="6356350"/>
            <a:ext cx="2743200" cy="365125"/>
          </a:xfrm>
        </p:spPr>
        <p:txBody>
          <a:bodyPr/>
          <a:lstStyle/>
          <a:p>
            <a:fld id="{795475E6-530F-8C49-8265-5F4F99FFC0A0}" type="slidenum">
              <a:rPr lang="en-US" smtClean="0">
                <a:solidFill>
                  <a:schemeClr val="bg1"/>
                </a:solidFill>
                <a:latin typeface="Arial" panose="020B0604020202020204" pitchFamily="34" charset="0"/>
                <a:cs typeface="Arial" panose="020B0604020202020204" pitchFamily="34" charset="0"/>
              </a:rPr>
              <a:t>19</a:t>
            </a:fld>
            <a:endParaRPr lang="en-US" dirty="0">
              <a:solidFill>
                <a:schemeClr val="bg1"/>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BCC42CD9-388E-6D42-9111-0455CC042868}"/>
              </a:ext>
            </a:extLst>
          </p:cNvPr>
          <p:cNvCxnSpPr>
            <a:cxnSpLocks/>
          </p:cNvCxnSpPr>
          <p:nvPr/>
        </p:nvCxnSpPr>
        <p:spPr>
          <a:xfrm>
            <a:off x="0" y="6677770"/>
            <a:ext cx="11424944" cy="0"/>
          </a:xfrm>
          <a:prstGeom prst="line">
            <a:avLst/>
          </a:prstGeom>
          <a:ln w="12700">
            <a:solidFill>
              <a:srgbClr val="AF4194"/>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7C3EB14-2BDB-9B48-AC8D-F3034E251AC4}"/>
              </a:ext>
            </a:extLst>
          </p:cNvPr>
          <p:cNvSpPr/>
          <p:nvPr/>
        </p:nvSpPr>
        <p:spPr>
          <a:xfrm>
            <a:off x="660397" y="0"/>
            <a:ext cx="7670803" cy="5842000"/>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27FF1253-21CD-624E-973F-1039C77C7E0F}"/>
              </a:ext>
            </a:extLst>
          </p:cNvPr>
          <p:cNvCxnSpPr>
            <a:cxnSpLocks/>
          </p:cNvCxnSpPr>
          <p:nvPr/>
        </p:nvCxnSpPr>
        <p:spPr>
          <a:xfrm>
            <a:off x="0" y="734170"/>
            <a:ext cx="11424944" cy="0"/>
          </a:xfrm>
          <a:prstGeom prst="line">
            <a:avLst/>
          </a:prstGeom>
          <a:ln w="12700">
            <a:solidFill>
              <a:srgbClr val="AF4194"/>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6E59DB9-FEF1-A04B-A4DC-7750775030CF}"/>
              </a:ext>
            </a:extLst>
          </p:cNvPr>
          <p:cNvSpPr>
            <a:spLocks noGrp="1"/>
          </p:cNvSpPr>
          <p:nvPr>
            <p:ph type="ctrTitle"/>
          </p:nvPr>
        </p:nvSpPr>
        <p:spPr>
          <a:xfrm>
            <a:off x="867511" y="814590"/>
            <a:ext cx="7354711" cy="852703"/>
          </a:xfrm>
        </p:spPr>
        <p:txBody>
          <a:bodyPr anchor="t">
            <a:normAutofit/>
          </a:bodyPr>
          <a:lstStyle/>
          <a:p>
            <a:pPr>
              <a:lnSpc>
                <a:spcPct val="100000"/>
              </a:lnSpc>
            </a:pPr>
            <a:r>
              <a:rPr lang="en-US" sz="2400" b="1" spc="260" dirty="0">
                <a:solidFill>
                  <a:srgbClr val="246992"/>
                </a:solidFill>
                <a:latin typeface="Arial"/>
                <a:cs typeface="Arial"/>
              </a:rPr>
              <a:t>FY23 Request for Congressional Action</a:t>
            </a:r>
            <a:br>
              <a:rPr lang="en-US" sz="3200" b="1" spc="260" dirty="0">
                <a:latin typeface="Arial" panose="020B0604020202020204" pitchFamily="34" charset="0"/>
                <a:cs typeface="Arial" panose="020B0604020202020204" pitchFamily="34" charset="0"/>
              </a:rPr>
            </a:br>
            <a:r>
              <a:rPr lang="en-US" sz="1800" b="1" spc="260" dirty="0">
                <a:solidFill>
                  <a:srgbClr val="246992"/>
                </a:solidFill>
                <a:latin typeface="Arial"/>
                <a:cs typeface="Arial"/>
              </a:rPr>
              <a:t>Support Local Development District Funding</a:t>
            </a:r>
            <a:endParaRPr lang="en-US" sz="3200" b="1" spc="260" dirty="0">
              <a:solidFill>
                <a:srgbClr val="246992"/>
              </a:solidFill>
              <a:latin typeface="Arial"/>
              <a:cs typeface="Arial"/>
            </a:endParaRPr>
          </a:p>
        </p:txBody>
      </p:sp>
      <p:cxnSp>
        <p:nvCxnSpPr>
          <p:cNvPr id="15" name="Straight Connector 14">
            <a:extLst>
              <a:ext uri="{FF2B5EF4-FFF2-40B4-BE49-F238E27FC236}">
                <a16:creationId xmlns:a16="http://schemas.microsoft.com/office/drawing/2014/main" id="{4047C53D-8B44-4642-8522-1E66D8250B23}"/>
              </a:ext>
            </a:extLst>
          </p:cNvPr>
          <p:cNvCxnSpPr>
            <a:cxnSpLocks/>
          </p:cNvCxnSpPr>
          <p:nvPr/>
        </p:nvCxnSpPr>
        <p:spPr>
          <a:xfrm flipV="1">
            <a:off x="4488401" y="1839636"/>
            <a:ext cx="0" cy="3516097"/>
          </a:xfrm>
          <a:prstGeom prst="line">
            <a:avLst/>
          </a:prstGeom>
          <a:ln w="12700">
            <a:solidFill>
              <a:srgbClr val="AF4194"/>
            </a:solidFill>
          </a:ln>
        </p:spPr>
        <p:style>
          <a:lnRef idx="1">
            <a:schemeClr val="accent1"/>
          </a:lnRef>
          <a:fillRef idx="0">
            <a:schemeClr val="accent1"/>
          </a:fillRef>
          <a:effectRef idx="0">
            <a:schemeClr val="accent1"/>
          </a:effectRef>
          <a:fontRef idx="minor">
            <a:schemeClr val="tx1"/>
          </a:fontRef>
        </p:style>
      </p:cxnSp>
      <p:pic>
        <p:nvPicPr>
          <p:cNvPr id="16" name="Picture 15" descr="Shape&#10;&#10;Description automatically generated">
            <a:extLst>
              <a:ext uri="{FF2B5EF4-FFF2-40B4-BE49-F238E27FC236}">
                <a16:creationId xmlns:a16="http://schemas.microsoft.com/office/drawing/2014/main" id="{840394D7-9622-B64E-A6C9-4C7D23BA52F7}"/>
              </a:ext>
            </a:extLst>
          </p:cNvPr>
          <p:cNvPicPr>
            <a:picLocks noChangeAspect="1"/>
          </p:cNvPicPr>
          <p:nvPr/>
        </p:nvPicPr>
        <p:blipFill>
          <a:blip r:embed="rId3"/>
          <a:stretch>
            <a:fillRect/>
          </a:stretch>
        </p:blipFill>
        <p:spPr>
          <a:xfrm>
            <a:off x="10849188" y="4882015"/>
            <a:ext cx="1105342" cy="947436"/>
          </a:xfrm>
          <a:prstGeom prst="rect">
            <a:avLst/>
          </a:prstGeom>
        </p:spPr>
      </p:pic>
      <p:sp>
        <p:nvSpPr>
          <p:cNvPr id="19" name="TextBox 18">
            <a:extLst>
              <a:ext uri="{FF2B5EF4-FFF2-40B4-BE49-F238E27FC236}">
                <a16:creationId xmlns:a16="http://schemas.microsoft.com/office/drawing/2014/main" id="{523388DB-BC49-894D-A1C6-047AF2DC3AD9}"/>
              </a:ext>
            </a:extLst>
          </p:cNvPr>
          <p:cNvSpPr txBox="1"/>
          <p:nvPr/>
        </p:nvSpPr>
        <p:spPr>
          <a:xfrm>
            <a:off x="866481" y="1732896"/>
            <a:ext cx="3546628" cy="4216539"/>
          </a:xfrm>
          <a:prstGeom prst="rect">
            <a:avLst/>
          </a:prstGeom>
          <a:noFill/>
        </p:spPr>
        <p:txBody>
          <a:bodyPr wrap="square" lIns="91440" tIns="45720" rIns="91440" bIns="45720" rtlCol="0" anchor="t">
            <a:spAutoFit/>
          </a:bodyPr>
          <a:lstStyle/>
          <a:p>
            <a:r>
              <a:rPr lang="en-US" sz="1600" b="1" dirty="0">
                <a:solidFill>
                  <a:srgbClr val="AF4194"/>
                </a:solidFill>
                <a:latin typeface="Arial"/>
                <a:cs typeface="Arial"/>
              </a:rPr>
              <a:t>DDAA REQUEST: </a:t>
            </a:r>
            <a:endParaRPr lang="en-US" sz="1600" dirty="0">
              <a:ea typeface="+mn-lt"/>
              <a:cs typeface="+mn-lt"/>
            </a:endParaRPr>
          </a:p>
          <a:p>
            <a:r>
              <a:rPr lang="en-US" sz="1600" b="1" dirty="0">
                <a:solidFill>
                  <a:srgbClr val="192F5A"/>
                </a:solidFill>
                <a:latin typeface="Arial"/>
                <a:cs typeface="Arial"/>
              </a:rPr>
              <a:t>Congress should provide $18 million in FY23 for LDD admin.</a:t>
            </a:r>
            <a:endParaRPr lang="en-US" sz="1600" dirty="0">
              <a:cs typeface="Calibri"/>
            </a:endParaRPr>
          </a:p>
          <a:p>
            <a:endParaRPr lang="en-US" sz="1400" dirty="0">
              <a:solidFill>
                <a:srgbClr val="192F5A"/>
              </a:solidFill>
              <a:latin typeface="Arial"/>
              <a:cs typeface="Arial"/>
            </a:endParaRPr>
          </a:p>
          <a:p>
            <a:r>
              <a:rPr lang="en-US" sz="1400" dirty="0">
                <a:solidFill>
                  <a:srgbClr val="192F5A"/>
                </a:solidFill>
                <a:latin typeface="Arial"/>
                <a:cs typeface="Arial"/>
              </a:rPr>
              <a:t>The President’s FY22 Budget Request recommended and the FY22 Consolidated Appropriations Act includes $8 million for ARC LDD admin.</a:t>
            </a:r>
            <a:endParaRPr lang="en-US" dirty="0">
              <a:solidFill>
                <a:srgbClr val="000000"/>
              </a:solidFill>
              <a:latin typeface="Calibri" panose="020F0502020204030204"/>
              <a:cs typeface="Calibri" panose="020F0502020204030204"/>
            </a:endParaRPr>
          </a:p>
          <a:p>
            <a:endParaRPr lang="en-US" sz="1400" dirty="0">
              <a:solidFill>
                <a:srgbClr val="192F5A"/>
              </a:solidFill>
              <a:latin typeface="Arial"/>
              <a:cs typeface="Arial"/>
            </a:endParaRPr>
          </a:p>
          <a:p>
            <a:r>
              <a:rPr lang="en-US" sz="1400" dirty="0">
                <a:solidFill>
                  <a:srgbClr val="192F5A"/>
                </a:solidFill>
                <a:latin typeface="Arial"/>
                <a:cs typeface="Arial"/>
              </a:rPr>
              <a:t>This constitutes a $1.8 million increase over FY21, but still falls short of need</a:t>
            </a:r>
          </a:p>
          <a:p>
            <a:endParaRPr lang="en-US" sz="1400" dirty="0">
              <a:solidFill>
                <a:srgbClr val="192F5A"/>
              </a:solidFill>
              <a:latin typeface="Arial"/>
              <a:cs typeface="Arial"/>
            </a:endParaRPr>
          </a:p>
          <a:p>
            <a:r>
              <a:rPr lang="en-US" sz="1400" dirty="0">
                <a:solidFill>
                  <a:srgbClr val="192F5A"/>
                </a:solidFill>
                <a:latin typeface="Arial"/>
                <a:cs typeface="Arial"/>
              </a:rPr>
              <a:t>Further LDD admin funding increases are needed to address significant staffing demands and the pressure of administering larger volumes of ARC grants. </a:t>
            </a:r>
            <a:endParaRPr lang="en-US" sz="1400" dirty="0">
              <a:solidFill>
                <a:srgbClr val="192F5A"/>
              </a:solidFill>
              <a:latin typeface="Arial" panose="020B0604020202020204" pitchFamily="34" charset="0"/>
              <a:cs typeface="Arial" panose="020B0604020202020204" pitchFamily="34" charset="0"/>
            </a:endParaRPr>
          </a:p>
          <a:p>
            <a:endParaRPr lang="en-US" sz="1200" dirty="0">
              <a:solidFill>
                <a:srgbClr val="192F5A"/>
              </a:solidFill>
              <a:latin typeface="Arial" panose="020B0604020202020204" pitchFamily="34" charset="0"/>
              <a:cs typeface="Arial" panose="020B0604020202020204" pitchFamily="34" charset="0"/>
            </a:endParaRPr>
          </a:p>
          <a:p>
            <a:endParaRPr lang="en-US" sz="1200" b="1" dirty="0">
              <a:solidFill>
                <a:srgbClr val="AF4194"/>
              </a:solidFill>
              <a:latin typeface="Arial"/>
              <a:cs typeface="Arial"/>
            </a:endParaRPr>
          </a:p>
        </p:txBody>
      </p:sp>
      <p:sp>
        <p:nvSpPr>
          <p:cNvPr id="22" name="TextBox 21">
            <a:extLst>
              <a:ext uri="{FF2B5EF4-FFF2-40B4-BE49-F238E27FC236}">
                <a16:creationId xmlns:a16="http://schemas.microsoft.com/office/drawing/2014/main" id="{40C822B7-5366-0D47-B98A-7139A995702F}"/>
              </a:ext>
            </a:extLst>
          </p:cNvPr>
          <p:cNvSpPr txBox="1"/>
          <p:nvPr/>
        </p:nvSpPr>
        <p:spPr>
          <a:xfrm>
            <a:off x="4713797" y="1839651"/>
            <a:ext cx="3351168" cy="3754874"/>
          </a:xfrm>
          <a:prstGeom prst="rect">
            <a:avLst/>
          </a:prstGeom>
          <a:noFill/>
        </p:spPr>
        <p:txBody>
          <a:bodyPr wrap="square" lIns="91440" tIns="45720" rIns="91440" bIns="45720" rtlCol="0" anchor="t">
            <a:spAutoFit/>
          </a:bodyPr>
          <a:lstStyle/>
          <a:p>
            <a:r>
              <a:rPr lang="en-US" sz="1400" dirty="0">
                <a:solidFill>
                  <a:srgbClr val="192F5A"/>
                </a:solidFill>
                <a:latin typeface="Arial"/>
                <a:cs typeface="Arial"/>
              </a:rPr>
              <a:t>LDDs provide critical technical assistance, project coordination and implementation support, and ARC grant writing and grant administration assistance. </a:t>
            </a:r>
          </a:p>
          <a:p>
            <a:endParaRPr lang="en-US" sz="1400" dirty="0">
              <a:solidFill>
                <a:srgbClr val="192F5A"/>
              </a:solidFill>
              <a:latin typeface="Arial" panose="020B0604020202020204" pitchFamily="34" charset="0"/>
              <a:cs typeface="Arial" panose="020B0604020202020204" pitchFamily="34" charset="0"/>
            </a:endParaRPr>
          </a:p>
          <a:p>
            <a:r>
              <a:rPr lang="en-US" sz="1400" dirty="0">
                <a:solidFill>
                  <a:srgbClr val="192F5A"/>
                </a:solidFill>
                <a:latin typeface="Arial"/>
                <a:cs typeface="Arial"/>
              </a:rPr>
              <a:t>Over the past five years, annual appropriations for ARC have increased by ~50% while </a:t>
            </a:r>
            <a:r>
              <a:rPr lang="en-US" sz="1400" b="1" dirty="0">
                <a:solidFill>
                  <a:srgbClr val="192F5A"/>
                </a:solidFill>
                <a:latin typeface="Arial"/>
                <a:cs typeface="Arial"/>
              </a:rPr>
              <a:t>LDD funding has remained flat.</a:t>
            </a:r>
          </a:p>
          <a:p>
            <a:endParaRPr lang="en-US" sz="1400" dirty="0">
              <a:solidFill>
                <a:srgbClr val="192F5A"/>
              </a:solidFill>
              <a:latin typeface="Arial" panose="020B0604020202020204" pitchFamily="34" charset="0"/>
              <a:cs typeface="Arial" panose="020B0604020202020204" pitchFamily="34" charset="0"/>
            </a:endParaRPr>
          </a:p>
          <a:p>
            <a:r>
              <a:rPr lang="en-US" sz="1400" dirty="0">
                <a:solidFill>
                  <a:srgbClr val="192F5A"/>
                </a:solidFill>
                <a:latin typeface="Arial"/>
                <a:cs typeface="Arial"/>
              </a:rPr>
              <a:t>Moreover, the IIJA bipartisan infrastructure bill provided ARC with $1B in grant funds, but with </a:t>
            </a:r>
            <a:r>
              <a:rPr lang="en-US" sz="1400" b="1" dirty="0">
                <a:solidFill>
                  <a:srgbClr val="192F5A"/>
                </a:solidFill>
                <a:latin typeface="Arial"/>
                <a:cs typeface="Arial"/>
              </a:rPr>
              <a:t>no dedicated LDD administrative support funding for grant administration</a:t>
            </a:r>
            <a:r>
              <a:rPr lang="en-US" sz="1400" dirty="0">
                <a:solidFill>
                  <a:srgbClr val="192F5A"/>
                </a:solidFill>
                <a:latin typeface="Arial"/>
                <a:cs typeface="Arial"/>
              </a:rPr>
              <a:t>.</a:t>
            </a:r>
          </a:p>
        </p:txBody>
      </p:sp>
    </p:spTree>
    <p:extLst>
      <p:ext uri="{BB962C8B-B14F-4D97-AF65-F5344CB8AC3E}">
        <p14:creationId xmlns:p14="http://schemas.microsoft.com/office/powerpoint/2010/main" val="1839864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40016BF-A3D8-0E45-B963-7AE6DFC9A49E}"/>
              </a:ext>
            </a:extLst>
          </p:cNvPr>
          <p:cNvSpPr/>
          <p:nvPr/>
        </p:nvSpPr>
        <p:spPr>
          <a:xfrm>
            <a:off x="0" y="0"/>
            <a:ext cx="12192000" cy="68580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2F5A"/>
              </a:solidFill>
            </a:endParaRPr>
          </a:p>
        </p:txBody>
      </p:sp>
      <p:cxnSp>
        <p:nvCxnSpPr>
          <p:cNvPr id="25" name="Straight Connector 24">
            <a:extLst>
              <a:ext uri="{FF2B5EF4-FFF2-40B4-BE49-F238E27FC236}">
                <a16:creationId xmlns:a16="http://schemas.microsoft.com/office/drawing/2014/main" id="{C7510CA8-F264-B648-875B-BB8F4B668D28}"/>
              </a:ext>
            </a:extLst>
          </p:cNvPr>
          <p:cNvCxnSpPr>
            <a:cxnSpLocks/>
          </p:cNvCxnSpPr>
          <p:nvPr/>
        </p:nvCxnSpPr>
        <p:spPr>
          <a:xfrm>
            <a:off x="0" y="734170"/>
            <a:ext cx="11424944" cy="0"/>
          </a:xfrm>
          <a:prstGeom prst="line">
            <a:avLst/>
          </a:prstGeom>
          <a:ln w="12700">
            <a:solidFill>
              <a:srgbClr val="AF4194"/>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6E59DB9-FEF1-A04B-A4DC-7750775030CF}"/>
              </a:ext>
            </a:extLst>
          </p:cNvPr>
          <p:cNvSpPr>
            <a:spLocks noGrp="1"/>
          </p:cNvSpPr>
          <p:nvPr>
            <p:ph type="ctrTitle"/>
          </p:nvPr>
        </p:nvSpPr>
        <p:spPr>
          <a:xfrm>
            <a:off x="556080" y="887607"/>
            <a:ext cx="7208042" cy="957977"/>
          </a:xfrm>
        </p:spPr>
        <p:txBody>
          <a:bodyPr anchor="t">
            <a:normAutofit/>
          </a:bodyPr>
          <a:lstStyle/>
          <a:p>
            <a:pPr algn="l">
              <a:lnSpc>
                <a:spcPct val="100000"/>
              </a:lnSpc>
            </a:pPr>
            <a:r>
              <a:rPr lang="en-US" sz="2800" b="1" dirty="0">
                <a:solidFill>
                  <a:srgbClr val="246992"/>
                </a:solidFill>
                <a:latin typeface="Arial" panose="020B0604020202020204" pitchFamily="34" charset="0"/>
                <a:cs typeface="Arial" panose="020B0604020202020204" pitchFamily="34" charset="0"/>
              </a:rPr>
              <a:t>WHAT IS THE DEVELOPMENT DISTRICT ASSOCIATION OF APPALACHIA (DDAA)?</a:t>
            </a:r>
            <a:endParaRPr lang="en-US" sz="2800" b="1" spc="300" dirty="0">
              <a:solidFill>
                <a:srgbClr val="246992"/>
              </a:solidFill>
              <a:latin typeface="Arial" panose="020B0604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3FDA9D3B-BBBD-DF45-8FC3-AB1AD8525785}"/>
              </a:ext>
            </a:extLst>
          </p:cNvPr>
          <p:cNvGrpSpPr/>
          <p:nvPr/>
        </p:nvGrpSpPr>
        <p:grpSpPr>
          <a:xfrm>
            <a:off x="11572875" y="-71438"/>
            <a:ext cx="619125" cy="6958013"/>
            <a:chOff x="11572875" y="-71438"/>
            <a:chExt cx="619125" cy="6958013"/>
          </a:xfrm>
        </p:grpSpPr>
        <p:sp>
          <p:nvSpPr>
            <p:cNvPr id="9" name="Rectangle 8">
              <a:extLst>
                <a:ext uri="{FF2B5EF4-FFF2-40B4-BE49-F238E27FC236}">
                  <a16:creationId xmlns:a16="http://schemas.microsoft.com/office/drawing/2014/main" id="{4BD53A7F-2E8E-D44F-AC30-609A7FA850C3}"/>
                </a:ext>
              </a:extLst>
            </p:cNvPr>
            <p:cNvSpPr/>
            <p:nvPr/>
          </p:nvSpPr>
          <p:spPr>
            <a:xfrm>
              <a:off x="11914908" y="-50801"/>
              <a:ext cx="277092" cy="6934201"/>
            </a:xfrm>
            <a:prstGeom prst="rect">
              <a:avLst/>
            </a:prstGeom>
            <a:solidFill>
              <a:srgbClr val="AF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92F5A"/>
                </a:solidFill>
              </a:endParaRPr>
            </a:p>
          </p:txBody>
        </p:sp>
        <p:sp>
          <p:nvSpPr>
            <p:cNvPr id="20" name="Freeform 19">
              <a:extLst>
                <a:ext uri="{FF2B5EF4-FFF2-40B4-BE49-F238E27FC236}">
                  <a16:creationId xmlns:a16="http://schemas.microsoft.com/office/drawing/2014/main" id="{6F4D8032-D4DF-F24B-AF8B-7E0EB21CC35A}"/>
                </a:ext>
              </a:extLst>
            </p:cNvPr>
            <p:cNvSpPr/>
            <p:nvPr/>
          </p:nvSpPr>
          <p:spPr>
            <a:xfrm>
              <a:off x="11572875" y="-71438"/>
              <a:ext cx="528638" cy="6958013"/>
            </a:xfrm>
            <a:custGeom>
              <a:avLst/>
              <a:gdLst>
                <a:gd name="connsiteX0" fmla="*/ 342900 w 528638"/>
                <a:gd name="connsiteY0" fmla="*/ 0 h 6958013"/>
                <a:gd name="connsiteX1" fmla="*/ 0 w 528638"/>
                <a:gd name="connsiteY1" fmla="*/ 6958013 h 6958013"/>
                <a:gd name="connsiteX2" fmla="*/ 528638 w 528638"/>
                <a:gd name="connsiteY2" fmla="*/ 6958013 h 6958013"/>
                <a:gd name="connsiteX3" fmla="*/ 528638 w 528638"/>
                <a:gd name="connsiteY3" fmla="*/ 14288 h 6958013"/>
                <a:gd name="connsiteX4" fmla="*/ 342900 w 528638"/>
                <a:gd name="connsiteY4" fmla="*/ 0 h 6958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38" h="6958013">
                  <a:moveTo>
                    <a:pt x="342900" y="0"/>
                  </a:moveTo>
                  <a:lnTo>
                    <a:pt x="0" y="6958013"/>
                  </a:lnTo>
                  <a:lnTo>
                    <a:pt x="528638" y="6958013"/>
                  </a:lnTo>
                  <a:lnTo>
                    <a:pt x="528638" y="14288"/>
                  </a:lnTo>
                  <a:lnTo>
                    <a:pt x="342900" y="0"/>
                  </a:lnTo>
                  <a:close/>
                </a:path>
              </a:pathLst>
            </a:custGeom>
            <a:solidFill>
              <a:srgbClr val="AF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2F5A"/>
                </a:solidFill>
              </a:endParaRPr>
            </a:p>
          </p:txBody>
        </p:sp>
      </p:grpSp>
      <p:sp>
        <p:nvSpPr>
          <p:cNvPr id="19" name="Slide Number Placeholder 4">
            <a:extLst>
              <a:ext uri="{FF2B5EF4-FFF2-40B4-BE49-F238E27FC236}">
                <a16:creationId xmlns:a16="http://schemas.microsoft.com/office/drawing/2014/main" id="{AD078A6B-15FE-A94E-BD40-FA95B672F637}"/>
              </a:ext>
            </a:extLst>
          </p:cNvPr>
          <p:cNvSpPr>
            <a:spLocks noGrp="1"/>
          </p:cNvSpPr>
          <p:nvPr>
            <p:ph type="sldNum" sz="quarter" idx="12"/>
          </p:nvPr>
        </p:nvSpPr>
        <p:spPr>
          <a:xfrm>
            <a:off x="9242453" y="6356350"/>
            <a:ext cx="2743200" cy="365125"/>
          </a:xfrm>
        </p:spPr>
        <p:txBody>
          <a:bodyPr/>
          <a:lstStyle/>
          <a:p>
            <a:fld id="{795475E6-530F-8C49-8265-5F4F99FFC0A0}" type="slidenum">
              <a:rPr lang="en-US" smtClean="0">
                <a:solidFill>
                  <a:schemeClr val="bg1"/>
                </a:solidFill>
                <a:latin typeface="Arial" panose="020B0604020202020204" pitchFamily="34" charset="0"/>
                <a:cs typeface="Arial" panose="020B0604020202020204" pitchFamily="34" charset="0"/>
              </a:rPr>
              <a:t>2</a:t>
            </a:fld>
            <a:endParaRPr lang="en-US" dirty="0">
              <a:solidFill>
                <a:schemeClr val="bg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B4508944-99FC-F34A-9206-391503F1A210}"/>
              </a:ext>
            </a:extLst>
          </p:cNvPr>
          <p:cNvSpPr txBox="1"/>
          <p:nvPr/>
        </p:nvSpPr>
        <p:spPr>
          <a:xfrm>
            <a:off x="9044176" y="6400771"/>
            <a:ext cx="2464904" cy="276999"/>
          </a:xfrm>
          <a:prstGeom prst="rect">
            <a:avLst/>
          </a:prstGeom>
          <a:noFill/>
        </p:spPr>
        <p:txBody>
          <a:bodyPr wrap="square" rtlCol="0">
            <a:spAutoFit/>
          </a:bodyPr>
          <a:lstStyle/>
          <a:p>
            <a:pPr algn="r"/>
            <a:r>
              <a:rPr lang="en-US" sz="1200" b="1" dirty="0">
                <a:solidFill>
                  <a:srgbClr val="192F5A"/>
                </a:solidFill>
                <a:latin typeface="Arial" panose="020B0604020202020204" pitchFamily="34" charset="0"/>
                <a:cs typeface="Arial" panose="020B0604020202020204" pitchFamily="34" charset="0"/>
              </a:rPr>
              <a:t>DDAA Presentation Title Here</a:t>
            </a:r>
          </a:p>
        </p:txBody>
      </p:sp>
      <p:cxnSp>
        <p:nvCxnSpPr>
          <p:cNvPr id="23" name="Straight Connector 22">
            <a:extLst>
              <a:ext uri="{FF2B5EF4-FFF2-40B4-BE49-F238E27FC236}">
                <a16:creationId xmlns:a16="http://schemas.microsoft.com/office/drawing/2014/main" id="{512441F0-CF00-5645-852D-D93565E230FD}"/>
              </a:ext>
            </a:extLst>
          </p:cNvPr>
          <p:cNvCxnSpPr>
            <a:cxnSpLocks/>
          </p:cNvCxnSpPr>
          <p:nvPr/>
        </p:nvCxnSpPr>
        <p:spPr>
          <a:xfrm>
            <a:off x="0" y="6677770"/>
            <a:ext cx="11424944" cy="0"/>
          </a:xfrm>
          <a:prstGeom prst="line">
            <a:avLst/>
          </a:prstGeom>
          <a:ln w="12700">
            <a:solidFill>
              <a:srgbClr val="AF4194"/>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393CA983-D207-254C-B99F-EE1454CCA60E}"/>
              </a:ext>
            </a:extLst>
          </p:cNvPr>
          <p:cNvSpPr txBox="1">
            <a:spLocks/>
          </p:cNvSpPr>
          <p:nvPr/>
        </p:nvSpPr>
        <p:spPr>
          <a:xfrm>
            <a:off x="556080" y="3334112"/>
            <a:ext cx="6623918" cy="1092409"/>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800" b="1" dirty="0">
                <a:solidFill>
                  <a:srgbClr val="246992"/>
                </a:solidFill>
                <a:latin typeface="Arial" panose="020B0604020202020204" pitchFamily="34" charset="0"/>
                <a:cs typeface="Arial" panose="020B0604020202020204" pitchFamily="34" charset="0"/>
              </a:rPr>
              <a:t>WHAT IS A LOCAL DEVELOPMENT DISTRICT (LDD)? </a:t>
            </a:r>
            <a:endParaRPr lang="en-US" sz="2800" b="1" spc="300" dirty="0">
              <a:solidFill>
                <a:srgbClr val="246992"/>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3A819478-A49E-E34A-B0EB-642B1472DBD9}"/>
              </a:ext>
            </a:extLst>
          </p:cNvPr>
          <p:cNvSpPr txBox="1"/>
          <p:nvPr/>
        </p:nvSpPr>
        <p:spPr>
          <a:xfrm>
            <a:off x="572708" y="1845584"/>
            <a:ext cx="7038706" cy="1323439"/>
          </a:xfrm>
          <a:prstGeom prst="rect">
            <a:avLst/>
          </a:prstGeom>
          <a:noFill/>
        </p:spPr>
        <p:txBody>
          <a:bodyPr wrap="square" lIns="91440" tIns="45720" rIns="91440" bIns="45720" rtlCol="0" anchor="t">
            <a:spAutoFit/>
          </a:bodyPr>
          <a:lstStyle/>
          <a:p>
            <a:r>
              <a:rPr lang="en-US" sz="1600" dirty="0">
                <a:solidFill>
                  <a:srgbClr val="192F5A"/>
                </a:solidFill>
                <a:latin typeface="Arial"/>
                <a:cs typeface="Arial"/>
              </a:rPr>
              <a:t>DDAA proudly represents the 74 Local Development Districts (LDDs) which stretch from northern Mississippi to southern New York and help support the Appalachian Regional Commission (ARC) in executing successful and sustainable initiatives. DDAA seeks to provide education, awareness and technical expertise to and for LDDs.</a:t>
            </a:r>
          </a:p>
        </p:txBody>
      </p:sp>
      <p:sp>
        <p:nvSpPr>
          <p:cNvPr id="24" name="TextBox 23">
            <a:extLst>
              <a:ext uri="{FF2B5EF4-FFF2-40B4-BE49-F238E27FC236}">
                <a16:creationId xmlns:a16="http://schemas.microsoft.com/office/drawing/2014/main" id="{7B74F08E-F9CB-1243-8669-CFC0D287322B}"/>
              </a:ext>
            </a:extLst>
          </p:cNvPr>
          <p:cNvSpPr txBox="1"/>
          <p:nvPr/>
        </p:nvSpPr>
        <p:spPr>
          <a:xfrm>
            <a:off x="548267" y="4288433"/>
            <a:ext cx="7063147" cy="2331407"/>
          </a:xfrm>
          <a:prstGeom prst="rect">
            <a:avLst/>
          </a:prstGeom>
          <a:noFill/>
        </p:spPr>
        <p:txBody>
          <a:bodyPr wrap="square" lIns="91440" tIns="45720" rIns="91440" bIns="45720" rtlCol="0" anchor="t">
            <a:spAutoFit/>
          </a:bodyPr>
          <a:lstStyle/>
          <a:p>
            <a:pPr>
              <a:spcAft>
                <a:spcPts val="300"/>
              </a:spcAft>
            </a:pPr>
            <a:r>
              <a:rPr lang="en-US" sz="1600" b="1" dirty="0">
                <a:solidFill>
                  <a:srgbClr val="192F5A"/>
                </a:solidFill>
                <a:latin typeface="Arial" panose="020B0604020202020204" pitchFamily="34" charset="0"/>
                <a:cs typeface="Arial" panose="020B0604020202020204" pitchFamily="34" charset="0"/>
              </a:rPr>
              <a:t>Throughout the ARC region, LDDs help:</a:t>
            </a:r>
          </a:p>
          <a:p>
            <a:pPr marL="285750" indent="-285750">
              <a:spcAft>
                <a:spcPts val="300"/>
              </a:spcAft>
              <a:buFont typeface="Arial" panose="020B0604020202020204" pitchFamily="34" charset="0"/>
              <a:buChar char="•"/>
            </a:pPr>
            <a:r>
              <a:rPr lang="en-US" sz="1400" dirty="0">
                <a:solidFill>
                  <a:srgbClr val="192F5A"/>
                </a:solidFill>
                <a:latin typeface="Arial"/>
                <a:cs typeface="Arial"/>
              </a:rPr>
              <a:t>Conduct locally driven strategic community planning work</a:t>
            </a:r>
          </a:p>
          <a:p>
            <a:pPr marL="285750" indent="-285750">
              <a:spcAft>
                <a:spcPts val="300"/>
              </a:spcAft>
              <a:buFont typeface="Arial" panose="020B0604020202020204" pitchFamily="34" charset="0"/>
              <a:buChar char="•"/>
            </a:pPr>
            <a:r>
              <a:rPr lang="en-US" sz="1400" dirty="0">
                <a:solidFill>
                  <a:srgbClr val="192F5A"/>
                </a:solidFill>
                <a:latin typeface="Arial"/>
                <a:cs typeface="Arial"/>
              </a:rPr>
              <a:t>Support project development and implementation</a:t>
            </a:r>
          </a:p>
          <a:p>
            <a:pPr marL="285750" indent="-285750">
              <a:spcAft>
                <a:spcPts val="300"/>
              </a:spcAft>
              <a:buFont typeface="Arial" panose="020B0604020202020204" pitchFamily="34" charset="0"/>
              <a:buChar char="•"/>
            </a:pPr>
            <a:r>
              <a:rPr lang="en-US" sz="1400" dirty="0">
                <a:solidFill>
                  <a:srgbClr val="192F5A"/>
                </a:solidFill>
                <a:latin typeface="Arial"/>
                <a:cs typeface="Arial"/>
              </a:rPr>
              <a:t>Provide grant writing assistance to other community stakeholders</a:t>
            </a:r>
          </a:p>
          <a:p>
            <a:pPr marL="285750" indent="-285750">
              <a:spcAft>
                <a:spcPts val="300"/>
              </a:spcAft>
              <a:buFont typeface="Arial" panose="020B0604020202020204" pitchFamily="34" charset="0"/>
              <a:buChar char="•"/>
            </a:pPr>
            <a:r>
              <a:rPr lang="en-US" sz="1400" dirty="0">
                <a:solidFill>
                  <a:srgbClr val="192F5A"/>
                </a:solidFill>
                <a:latin typeface="Arial"/>
                <a:cs typeface="Arial"/>
              </a:rPr>
              <a:t>Facilitate workforce development and job creation</a:t>
            </a:r>
          </a:p>
          <a:p>
            <a:pPr marL="285750" indent="-285750">
              <a:spcAft>
                <a:spcPts val="300"/>
              </a:spcAft>
              <a:buFont typeface="Arial" panose="020B0604020202020204" pitchFamily="34" charset="0"/>
              <a:buChar char="•"/>
            </a:pPr>
            <a:r>
              <a:rPr lang="en-US" sz="1400" dirty="0">
                <a:solidFill>
                  <a:srgbClr val="192F5A"/>
                </a:solidFill>
                <a:latin typeface="Arial"/>
                <a:cs typeface="Arial"/>
              </a:rPr>
              <a:t>Provide technical assistance to help communities access and responsibly administer public and private sector funding</a:t>
            </a:r>
          </a:p>
          <a:p>
            <a:pPr marL="285750" indent="-285750">
              <a:spcAft>
                <a:spcPts val="300"/>
              </a:spcAft>
              <a:buFont typeface="Arial" panose="020B0604020202020204" pitchFamily="34" charset="0"/>
              <a:buChar char="•"/>
            </a:pPr>
            <a:r>
              <a:rPr lang="en-US" sz="1400" dirty="0">
                <a:solidFill>
                  <a:srgbClr val="192F5A"/>
                </a:solidFill>
                <a:latin typeface="Arial"/>
                <a:cs typeface="Arial"/>
              </a:rPr>
              <a:t>Improve infrastructure and broadband accessibility</a:t>
            </a:r>
          </a:p>
          <a:p>
            <a:pPr marL="285750" indent="-285750">
              <a:spcAft>
                <a:spcPts val="300"/>
              </a:spcAft>
              <a:buFont typeface="Arial" panose="020B0604020202020204" pitchFamily="34" charset="0"/>
              <a:buChar char="•"/>
            </a:pPr>
            <a:r>
              <a:rPr lang="en-US" sz="1400" dirty="0">
                <a:solidFill>
                  <a:srgbClr val="192F5A"/>
                </a:solidFill>
                <a:latin typeface="Arial"/>
                <a:cs typeface="Arial"/>
              </a:rPr>
              <a:t>Support economic resiliency and disaster resiliency</a:t>
            </a:r>
          </a:p>
        </p:txBody>
      </p:sp>
      <p:pic>
        <p:nvPicPr>
          <p:cNvPr id="4" name="Picture 4">
            <a:extLst>
              <a:ext uri="{FF2B5EF4-FFF2-40B4-BE49-F238E27FC236}">
                <a16:creationId xmlns:a16="http://schemas.microsoft.com/office/drawing/2014/main" id="{F550C9CE-79ED-4F77-9E6A-FFC91402585B}"/>
              </a:ext>
            </a:extLst>
          </p:cNvPr>
          <p:cNvPicPr>
            <a:picLocks noChangeAspect="1"/>
          </p:cNvPicPr>
          <p:nvPr/>
        </p:nvPicPr>
        <p:blipFill>
          <a:blip r:embed="rId3"/>
          <a:stretch>
            <a:fillRect/>
          </a:stretch>
        </p:blipFill>
        <p:spPr>
          <a:xfrm>
            <a:off x="7990779" y="1162957"/>
            <a:ext cx="3295227" cy="4949371"/>
          </a:xfrm>
          <a:prstGeom prst="rect">
            <a:avLst/>
          </a:prstGeom>
        </p:spPr>
      </p:pic>
    </p:spTree>
    <p:extLst>
      <p:ext uri="{BB962C8B-B14F-4D97-AF65-F5344CB8AC3E}">
        <p14:creationId xmlns:p14="http://schemas.microsoft.com/office/powerpoint/2010/main" val="2571087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CAAEF59B-A33D-0843-8B6E-292A44CA2225}"/>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2980"/>
            <a:ext cx="7353300" cy="6884419"/>
          </a:xfrm>
          <a:prstGeom prst="rect">
            <a:avLst/>
          </a:prstGeom>
        </p:spPr>
      </p:pic>
      <p:sp>
        <p:nvSpPr>
          <p:cNvPr id="28" name="Rectangle 27">
            <a:extLst>
              <a:ext uri="{FF2B5EF4-FFF2-40B4-BE49-F238E27FC236}">
                <a16:creationId xmlns:a16="http://schemas.microsoft.com/office/drawing/2014/main" id="{2515E1B5-11E7-BC43-AD9C-1F17B11E262D}"/>
              </a:ext>
            </a:extLst>
          </p:cNvPr>
          <p:cNvSpPr/>
          <p:nvPr/>
        </p:nvSpPr>
        <p:spPr>
          <a:xfrm>
            <a:off x="0" y="3489"/>
            <a:ext cx="7353300" cy="6883400"/>
          </a:xfrm>
          <a:prstGeom prst="rect">
            <a:avLst/>
          </a:pr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C7510CA8-F264-B648-875B-BB8F4B668D28}"/>
              </a:ext>
            </a:extLst>
          </p:cNvPr>
          <p:cNvCxnSpPr>
            <a:cxnSpLocks/>
          </p:cNvCxnSpPr>
          <p:nvPr/>
        </p:nvCxnSpPr>
        <p:spPr>
          <a:xfrm>
            <a:off x="7797800" y="734170"/>
            <a:ext cx="3627144" cy="0"/>
          </a:xfrm>
          <a:prstGeom prst="line">
            <a:avLst/>
          </a:prstGeom>
          <a:ln w="22225">
            <a:solidFill>
              <a:srgbClr val="AF4194"/>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3FDA9D3B-BBBD-DF45-8FC3-AB1AD8525785}"/>
              </a:ext>
            </a:extLst>
          </p:cNvPr>
          <p:cNvGrpSpPr/>
          <p:nvPr/>
        </p:nvGrpSpPr>
        <p:grpSpPr>
          <a:xfrm>
            <a:off x="11572875" y="-71438"/>
            <a:ext cx="619125" cy="6958013"/>
            <a:chOff x="11572875" y="-71438"/>
            <a:chExt cx="619125" cy="6958013"/>
          </a:xfrm>
        </p:grpSpPr>
        <p:sp>
          <p:nvSpPr>
            <p:cNvPr id="9" name="Rectangle 8">
              <a:extLst>
                <a:ext uri="{FF2B5EF4-FFF2-40B4-BE49-F238E27FC236}">
                  <a16:creationId xmlns:a16="http://schemas.microsoft.com/office/drawing/2014/main" id="{4BD53A7F-2E8E-D44F-AC30-609A7FA850C3}"/>
                </a:ext>
              </a:extLst>
            </p:cNvPr>
            <p:cNvSpPr/>
            <p:nvPr/>
          </p:nvSpPr>
          <p:spPr>
            <a:xfrm>
              <a:off x="11914908" y="-50801"/>
              <a:ext cx="277092" cy="6934201"/>
            </a:xfrm>
            <a:prstGeom prst="rect">
              <a:avLst/>
            </a:prstGeom>
            <a:solidFill>
              <a:srgbClr val="AF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92F5A"/>
                </a:solidFill>
              </a:endParaRPr>
            </a:p>
          </p:txBody>
        </p:sp>
        <p:sp>
          <p:nvSpPr>
            <p:cNvPr id="20" name="Freeform 19">
              <a:extLst>
                <a:ext uri="{FF2B5EF4-FFF2-40B4-BE49-F238E27FC236}">
                  <a16:creationId xmlns:a16="http://schemas.microsoft.com/office/drawing/2014/main" id="{6F4D8032-D4DF-F24B-AF8B-7E0EB21CC35A}"/>
                </a:ext>
              </a:extLst>
            </p:cNvPr>
            <p:cNvSpPr/>
            <p:nvPr/>
          </p:nvSpPr>
          <p:spPr>
            <a:xfrm>
              <a:off x="11572875" y="-71438"/>
              <a:ext cx="528638" cy="6958013"/>
            </a:xfrm>
            <a:custGeom>
              <a:avLst/>
              <a:gdLst>
                <a:gd name="connsiteX0" fmla="*/ 342900 w 528638"/>
                <a:gd name="connsiteY0" fmla="*/ 0 h 6958013"/>
                <a:gd name="connsiteX1" fmla="*/ 0 w 528638"/>
                <a:gd name="connsiteY1" fmla="*/ 6958013 h 6958013"/>
                <a:gd name="connsiteX2" fmla="*/ 528638 w 528638"/>
                <a:gd name="connsiteY2" fmla="*/ 6958013 h 6958013"/>
                <a:gd name="connsiteX3" fmla="*/ 528638 w 528638"/>
                <a:gd name="connsiteY3" fmla="*/ 14288 h 6958013"/>
                <a:gd name="connsiteX4" fmla="*/ 342900 w 528638"/>
                <a:gd name="connsiteY4" fmla="*/ 0 h 6958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38" h="6958013">
                  <a:moveTo>
                    <a:pt x="342900" y="0"/>
                  </a:moveTo>
                  <a:lnTo>
                    <a:pt x="0" y="6958013"/>
                  </a:lnTo>
                  <a:lnTo>
                    <a:pt x="528638" y="6958013"/>
                  </a:lnTo>
                  <a:lnTo>
                    <a:pt x="528638" y="14288"/>
                  </a:lnTo>
                  <a:lnTo>
                    <a:pt x="342900" y="0"/>
                  </a:lnTo>
                  <a:close/>
                </a:path>
              </a:pathLst>
            </a:custGeom>
            <a:solidFill>
              <a:srgbClr val="AF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2F5A"/>
                </a:solidFill>
              </a:endParaRPr>
            </a:p>
          </p:txBody>
        </p:sp>
      </p:grpSp>
      <p:sp>
        <p:nvSpPr>
          <p:cNvPr id="19" name="Slide Number Placeholder 4">
            <a:extLst>
              <a:ext uri="{FF2B5EF4-FFF2-40B4-BE49-F238E27FC236}">
                <a16:creationId xmlns:a16="http://schemas.microsoft.com/office/drawing/2014/main" id="{AD078A6B-15FE-A94E-BD40-FA95B672F637}"/>
              </a:ext>
            </a:extLst>
          </p:cNvPr>
          <p:cNvSpPr>
            <a:spLocks noGrp="1"/>
          </p:cNvSpPr>
          <p:nvPr>
            <p:ph type="sldNum" sz="quarter" idx="12"/>
          </p:nvPr>
        </p:nvSpPr>
        <p:spPr>
          <a:xfrm>
            <a:off x="9242453" y="6356350"/>
            <a:ext cx="2743200" cy="365125"/>
          </a:xfrm>
        </p:spPr>
        <p:txBody>
          <a:bodyPr/>
          <a:lstStyle/>
          <a:p>
            <a:fld id="{795475E6-530F-8C49-8265-5F4F99FFC0A0}" type="slidenum">
              <a:rPr lang="en-US" smtClean="0">
                <a:solidFill>
                  <a:schemeClr val="bg1"/>
                </a:solidFill>
                <a:latin typeface="Arial" panose="020B0604020202020204" pitchFamily="34" charset="0"/>
                <a:cs typeface="Arial" panose="020B0604020202020204" pitchFamily="34" charset="0"/>
              </a:rPr>
              <a:t>3</a:t>
            </a:fld>
            <a:endParaRPr lang="en-US" dirty="0">
              <a:solidFill>
                <a:schemeClr val="bg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B4508944-99FC-F34A-9206-391503F1A210}"/>
              </a:ext>
            </a:extLst>
          </p:cNvPr>
          <p:cNvSpPr txBox="1"/>
          <p:nvPr/>
        </p:nvSpPr>
        <p:spPr>
          <a:xfrm>
            <a:off x="9044176" y="6400771"/>
            <a:ext cx="2464904" cy="276999"/>
          </a:xfrm>
          <a:prstGeom prst="rect">
            <a:avLst/>
          </a:prstGeom>
          <a:noFill/>
        </p:spPr>
        <p:txBody>
          <a:bodyPr wrap="square" rtlCol="0">
            <a:spAutoFit/>
          </a:bodyPr>
          <a:lstStyle/>
          <a:p>
            <a:pPr algn="r"/>
            <a:r>
              <a:rPr lang="en-US" sz="1200" b="1" dirty="0">
                <a:solidFill>
                  <a:srgbClr val="192F5A"/>
                </a:solidFill>
                <a:latin typeface="Arial" panose="020B0604020202020204" pitchFamily="34" charset="0"/>
                <a:cs typeface="Arial" panose="020B0604020202020204" pitchFamily="34" charset="0"/>
              </a:rPr>
              <a:t>DDAA Presentation Title Here</a:t>
            </a:r>
          </a:p>
        </p:txBody>
      </p:sp>
      <p:cxnSp>
        <p:nvCxnSpPr>
          <p:cNvPr id="23" name="Straight Connector 22">
            <a:extLst>
              <a:ext uri="{FF2B5EF4-FFF2-40B4-BE49-F238E27FC236}">
                <a16:creationId xmlns:a16="http://schemas.microsoft.com/office/drawing/2014/main" id="{512441F0-CF00-5645-852D-D93565E230FD}"/>
              </a:ext>
            </a:extLst>
          </p:cNvPr>
          <p:cNvCxnSpPr>
            <a:cxnSpLocks/>
          </p:cNvCxnSpPr>
          <p:nvPr/>
        </p:nvCxnSpPr>
        <p:spPr>
          <a:xfrm>
            <a:off x="7797800" y="6677770"/>
            <a:ext cx="3627144" cy="0"/>
          </a:xfrm>
          <a:prstGeom prst="line">
            <a:avLst/>
          </a:prstGeom>
          <a:ln w="12700">
            <a:solidFill>
              <a:srgbClr val="AF4194"/>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149C0AC5-3E21-4B49-B052-7965454B7309}"/>
              </a:ext>
            </a:extLst>
          </p:cNvPr>
          <p:cNvSpPr>
            <a:spLocks noGrp="1"/>
          </p:cNvSpPr>
          <p:nvPr>
            <p:ph type="ctrTitle"/>
          </p:nvPr>
        </p:nvSpPr>
        <p:spPr>
          <a:xfrm>
            <a:off x="7713058" y="253704"/>
            <a:ext cx="6144464" cy="957977"/>
          </a:xfrm>
        </p:spPr>
        <p:txBody>
          <a:bodyPr anchor="t">
            <a:normAutofit/>
          </a:bodyPr>
          <a:lstStyle/>
          <a:p>
            <a:pPr algn="l">
              <a:lnSpc>
                <a:spcPct val="100000"/>
              </a:lnSpc>
            </a:pPr>
            <a:r>
              <a:rPr lang="en-US" sz="2800" b="1" dirty="0">
                <a:solidFill>
                  <a:srgbClr val="246992"/>
                </a:solidFill>
                <a:latin typeface="Arial" panose="020B0604020202020204" pitchFamily="34" charset="0"/>
                <a:cs typeface="Arial" panose="020B0604020202020204" pitchFamily="34" charset="0"/>
              </a:rPr>
              <a:t>WEST VIRGINIA</a:t>
            </a:r>
          </a:p>
        </p:txBody>
      </p:sp>
      <p:sp>
        <p:nvSpPr>
          <p:cNvPr id="31" name="TextBox 30">
            <a:extLst>
              <a:ext uri="{FF2B5EF4-FFF2-40B4-BE49-F238E27FC236}">
                <a16:creationId xmlns:a16="http://schemas.microsoft.com/office/drawing/2014/main" id="{BA0FEA88-3799-4547-843C-6ACDFF4C9F30}"/>
              </a:ext>
            </a:extLst>
          </p:cNvPr>
          <p:cNvSpPr txBox="1"/>
          <p:nvPr/>
        </p:nvSpPr>
        <p:spPr>
          <a:xfrm>
            <a:off x="7729686" y="879098"/>
            <a:ext cx="4094735" cy="5047536"/>
          </a:xfrm>
          <a:prstGeom prst="rect">
            <a:avLst/>
          </a:prstGeom>
          <a:noFill/>
        </p:spPr>
        <p:txBody>
          <a:bodyPr wrap="square" lIns="91440" tIns="45720" rIns="91440" bIns="45720" rtlCol="0" anchor="t">
            <a:spAutoFit/>
          </a:bodyPr>
          <a:lstStyle/>
          <a:p>
            <a:pPr>
              <a:spcAft>
                <a:spcPts val="1800"/>
              </a:spcAft>
            </a:pPr>
            <a:r>
              <a:rPr lang="en-US" sz="1400" b="1" dirty="0">
                <a:solidFill>
                  <a:srgbClr val="246992"/>
                </a:solidFill>
                <a:latin typeface="Arial"/>
                <a:cs typeface="Arial"/>
              </a:rPr>
              <a:t>LDDs:</a:t>
            </a:r>
            <a:endParaRPr lang="en-US" sz="1400" dirty="0">
              <a:solidFill>
                <a:srgbClr val="246992"/>
              </a:solidFill>
              <a:latin typeface="Arial"/>
              <a:cs typeface="Arial"/>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Roanoke Valley-Alleghany Regional Commission</a:t>
            </a: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Region 9- Eastern Panhandle Regional Planning and Development Council</a:t>
            </a: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Region 5- Mid-Ohio Valley Regional Council</a:t>
            </a: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Region 2- Planning and Development Council</a:t>
            </a: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Region 3- B-C-K-P Regional Intergovernmental Council</a:t>
            </a: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Region 1- Planning and Development Council</a:t>
            </a: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Region 4- Planning and Development Council</a:t>
            </a: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Region 11- Brooke-Hancock Regional Planning and Development Council</a:t>
            </a: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Region 10- Bel-O-Mar Regional Council and Interstate Planning Commission</a:t>
            </a: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Region 7- Planning and Development Council</a:t>
            </a: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Region 6- Planning and Development Council</a:t>
            </a: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Region 8- Planning and Development Council</a:t>
            </a:r>
          </a:p>
        </p:txBody>
      </p:sp>
      <p:cxnSp>
        <p:nvCxnSpPr>
          <p:cNvPr id="26" name="Straight Connector 25">
            <a:extLst>
              <a:ext uri="{FF2B5EF4-FFF2-40B4-BE49-F238E27FC236}">
                <a16:creationId xmlns:a16="http://schemas.microsoft.com/office/drawing/2014/main" id="{6F92AAC4-9095-8442-B915-BC9C088BFC03}"/>
              </a:ext>
            </a:extLst>
          </p:cNvPr>
          <p:cNvCxnSpPr>
            <a:cxnSpLocks/>
          </p:cNvCxnSpPr>
          <p:nvPr/>
        </p:nvCxnSpPr>
        <p:spPr>
          <a:xfrm flipV="1">
            <a:off x="4706471" y="1020337"/>
            <a:ext cx="2602440" cy="1480817"/>
          </a:xfrm>
          <a:prstGeom prst="line">
            <a:avLst/>
          </a:prstGeom>
          <a:ln w="22225">
            <a:solidFill>
              <a:srgbClr val="AF4194"/>
            </a:solidFill>
            <a:headEnd type="oval" w="lg" len="lg"/>
            <a:tailEnd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3F5EEB-C624-6045-BBA5-D281B98B04AA}"/>
              </a:ext>
            </a:extLst>
          </p:cNvPr>
          <p:cNvCxnSpPr>
            <a:cxnSpLocks/>
          </p:cNvCxnSpPr>
          <p:nvPr/>
        </p:nvCxnSpPr>
        <p:spPr>
          <a:xfrm flipV="1">
            <a:off x="7276486" y="734170"/>
            <a:ext cx="521314" cy="306817"/>
          </a:xfrm>
          <a:prstGeom prst="line">
            <a:avLst/>
          </a:prstGeom>
          <a:ln w="22225" cap="rnd">
            <a:solidFill>
              <a:srgbClr val="AF4194"/>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7066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CAAEF59B-A33D-0843-8B6E-292A44CA2225}"/>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2980"/>
            <a:ext cx="7353300" cy="6884419"/>
          </a:xfrm>
          <a:prstGeom prst="rect">
            <a:avLst/>
          </a:prstGeom>
        </p:spPr>
      </p:pic>
      <p:grpSp>
        <p:nvGrpSpPr>
          <p:cNvPr id="21" name="Group 20">
            <a:extLst>
              <a:ext uri="{FF2B5EF4-FFF2-40B4-BE49-F238E27FC236}">
                <a16:creationId xmlns:a16="http://schemas.microsoft.com/office/drawing/2014/main" id="{3FDA9D3B-BBBD-DF45-8FC3-AB1AD8525785}"/>
              </a:ext>
            </a:extLst>
          </p:cNvPr>
          <p:cNvGrpSpPr/>
          <p:nvPr/>
        </p:nvGrpSpPr>
        <p:grpSpPr>
          <a:xfrm>
            <a:off x="11572875" y="-71438"/>
            <a:ext cx="619125" cy="6958013"/>
            <a:chOff x="11572875" y="-71438"/>
            <a:chExt cx="619125" cy="6958013"/>
          </a:xfrm>
        </p:grpSpPr>
        <p:sp>
          <p:nvSpPr>
            <p:cNvPr id="9" name="Rectangle 8">
              <a:extLst>
                <a:ext uri="{FF2B5EF4-FFF2-40B4-BE49-F238E27FC236}">
                  <a16:creationId xmlns:a16="http://schemas.microsoft.com/office/drawing/2014/main" id="{4BD53A7F-2E8E-D44F-AC30-609A7FA850C3}"/>
                </a:ext>
              </a:extLst>
            </p:cNvPr>
            <p:cNvSpPr/>
            <p:nvPr/>
          </p:nvSpPr>
          <p:spPr>
            <a:xfrm>
              <a:off x="11914908" y="-50801"/>
              <a:ext cx="277092" cy="6934201"/>
            </a:xfrm>
            <a:prstGeom prst="rect">
              <a:avLst/>
            </a:prstGeom>
            <a:solidFill>
              <a:srgbClr val="AF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92F5A"/>
                </a:solidFill>
              </a:endParaRPr>
            </a:p>
          </p:txBody>
        </p:sp>
        <p:sp>
          <p:nvSpPr>
            <p:cNvPr id="20" name="Freeform 19">
              <a:extLst>
                <a:ext uri="{FF2B5EF4-FFF2-40B4-BE49-F238E27FC236}">
                  <a16:creationId xmlns:a16="http://schemas.microsoft.com/office/drawing/2014/main" id="{6F4D8032-D4DF-F24B-AF8B-7E0EB21CC35A}"/>
                </a:ext>
              </a:extLst>
            </p:cNvPr>
            <p:cNvSpPr/>
            <p:nvPr/>
          </p:nvSpPr>
          <p:spPr>
            <a:xfrm>
              <a:off x="11572875" y="-71438"/>
              <a:ext cx="528638" cy="6958013"/>
            </a:xfrm>
            <a:custGeom>
              <a:avLst/>
              <a:gdLst>
                <a:gd name="connsiteX0" fmla="*/ 342900 w 528638"/>
                <a:gd name="connsiteY0" fmla="*/ 0 h 6958013"/>
                <a:gd name="connsiteX1" fmla="*/ 0 w 528638"/>
                <a:gd name="connsiteY1" fmla="*/ 6958013 h 6958013"/>
                <a:gd name="connsiteX2" fmla="*/ 528638 w 528638"/>
                <a:gd name="connsiteY2" fmla="*/ 6958013 h 6958013"/>
                <a:gd name="connsiteX3" fmla="*/ 528638 w 528638"/>
                <a:gd name="connsiteY3" fmla="*/ 14288 h 6958013"/>
                <a:gd name="connsiteX4" fmla="*/ 342900 w 528638"/>
                <a:gd name="connsiteY4" fmla="*/ 0 h 6958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38" h="6958013">
                  <a:moveTo>
                    <a:pt x="342900" y="0"/>
                  </a:moveTo>
                  <a:lnTo>
                    <a:pt x="0" y="6958013"/>
                  </a:lnTo>
                  <a:lnTo>
                    <a:pt x="528638" y="6958013"/>
                  </a:lnTo>
                  <a:lnTo>
                    <a:pt x="528638" y="14288"/>
                  </a:lnTo>
                  <a:lnTo>
                    <a:pt x="342900" y="0"/>
                  </a:lnTo>
                  <a:close/>
                </a:path>
              </a:pathLst>
            </a:custGeom>
            <a:solidFill>
              <a:srgbClr val="AF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2F5A"/>
                </a:solidFill>
              </a:endParaRPr>
            </a:p>
          </p:txBody>
        </p:sp>
      </p:grpSp>
      <p:sp>
        <p:nvSpPr>
          <p:cNvPr id="19" name="Slide Number Placeholder 4">
            <a:extLst>
              <a:ext uri="{FF2B5EF4-FFF2-40B4-BE49-F238E27FC236}">
                <a16:creationId xmlns:a16="http://schemas.microsoft.com/office/drawing/2014/main" id="{AD078A6B-15FE-A94E-BD40-FA95B672F637}"/>
              </a:ext>
            </a:extLst>
          </p:cNvPr>
          <p:cNvSpPr>
            <a:spLocks noGrp="1"/>
          </p:cNvSpPr>
          <p:nvPr>
            <p:ph type="sldNum" sz="quarter" idx="12"/>
          </p:nvPr>
        </p:nvSpPr>
        <p:spPr>
          <a:xfrm>
            <a:off x="9242453" y="6356350"/>
            <a:ext cx="2743200" cy="365125"/>
          </a:xfrm>
        </p:spPr>
        <p:txBody>
          <a:bodyPr/>
          <a:lstStyle/>
          <a:p>
            <a:fld id="{795475E6-530F-8C49-8265-5F4F99FFC0A0}" type="slidenum">
              <a:rPr lang="en-US" smtClean="0">
                <a:solidFill>
                  <a:schemeClr val="bg1"/>
                </a:solidFill>
                <a:latin typeface="Arial" panose="020B0604020202020204" pitchFamily="34" charset="0"/>
                <a:cs typeface="Arial" panose="020B0604020202020204" pitchFamily="34" charset="0"/>
              </a:rPr>
              <a:t>4</a:t>
            </a:fld>
            <a:endParaRPr lang="en-US" dirty="0">
              <a:solidFill>
                <a:schemeClr val="bg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B4508944-99FC-F34A-9206-391503F1A210}"/>
              </a:ext>
            </a:extLst>
          </p:cNvPr>
          <p:cNvSpPr txBox="1"/>
          <p:nvPr/>
        </p:nvSpPr>
        <p:spPr>
          <a:xfrm>
            <a:off x="9044176" y="6400771"/>
            <a:ext cx="2464904" cy="276999"/>
          </a:xfrm>
          <a:prstGeom prst="rect">
            <a:avLst/>
          </a:prstGeom>
          <a:noFill/>
        </p:spPr>
        <p:txBody>
          <a:bodyPr wrap="square" rtlCol="0">
            <a:spAutoFit/>
          </a:bodyPr>
          <a:lstStyle/>
          <a:p>
            <a:pPr algn="r"/>
            <a:r>
              <a:rPr lang="en-US" sz="1200" b="1" dirty="0">
                <a:solidFill>
                  <a:srgbClr val="192F5A"/>
                </a:solidFill>
                <a:latin typeface="Arial" panose="020B0604020202020204" pitchFamily="34" charset="0"/>
                <a:cs typeface="Arial" panose="020B0604020202020204" pitchFamily="34" charset="0"/>
              </a:rPr>
              <a:t>DDAA Presentation Title Here</a:t>
            </a:r>
          </a:p>
        </p:txBody>
      </p:sp>
      <p:cxnSp>
        <p:nvCxnSpPr>
          <p:cNvPr id="23" name="Straight Connector 22">
            <a:extLst>
              <a:ext uri="{FF2B5EF4-FFF2-40B4-BE49-F238E27FC236}">
                <a16:creationId xmlns:a16="http://schemas.microsoft.com/office/drawing/2014/main" id="{512441F0-CF00-5645-852D-D93565E230FD}"/>
              </a:ext>
            </a:extLst>
          </p:cNvPr>
          <p:cNvCxnSpPr>
            <a:cxnSpLocks/>
          </p:cNvCxnSpPr>
          <p:nvPr/>
        </p:nvCxnSpPr>
        <p:spPr>
          <a:xfrm>
            <a:off x="7797800" y="6677770"/>
            <a:ext cx="3627144" cy="0"/>
          </a:xfrm>
          <a:prstGeom prst="line">
            <a:avLst/>
          </a:prstGeom>
          <a:ln w="12700">
            <a:solidFill>
              <a:srgbClr val="AF4194"/>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149C0AC5-3E21-4B49-B052-7965454B7309}"/>
              </a:ext>
            </a:extLst>
          </p:cNvPr>
          <p:cNvSpPr>
            <a:spLocks noGrp="1"/>
          </p:cNvSpPr>
          <p:nvPr>
            <p:ph type="ctrTitle"/>
          </p:nvPr>
        </p:nvSpPr>
        <p:spPr>
          <a:xfrm>
            <a:off x="7713058" y="253704"/>
            <a:ext cx="6144464" cy="957977"/>
          </a:xfrm>
        </p:spPr>
        <p:txBody>
          <a:bodyPr anchor="t">
            <a:normAutofit/>
          </a:bodyPr>
          <a:lstStyle/>
          <a:p>
            <a:pPr algn="l">
              <a:lnSpc>
                <a:spcPct val="100000"/>
              </a:lnSpc>
            </a:pPr>
            <a:r>
              <a:rPr lang="en-US" sz="2800" b="1" dirty="0">
                <a:solidFill>
                  <a:srgbClr val="246992"/>
                </a:solidFill>
                <a:latin typeface="Arial" panose="020B0604020202020204" pitchFamily="34" charset="0"/>
                <a:cs typeface="Arial" panose="020B0604020202020204" pitchFamily="34" charset="0"/>
              </a:rPr>
              <a:t>GEORGIA</a:t>
            </a:r>
          </a:p>
        </p:txBody>
      </p:sp>
      <p:sp>
        <p:nvSpPr>
          <p:cNvPr id="31" name="TextBox 30">
            <a:extLst>
              <a:ext uri="{FF2B5EF4-FFF2-40B4-BE49-F238E27FC236}">
                <a16:creationId xmlns:a16="http://schemas.microsoft.com/office/drawing/2014/main" id="{BA0FEA88-3799-4547-843C-6ACDFF4C9F30}"/>
              </a:ext>
            </a:extLst>
          </p:cNvPr>
          <p:cNvSpPr txBox="1"/>
          <p:nvPr/>
        </p:nvSpPr>
        <p:spPr>
          <a:xfrm>
            <a:off x="7729687" y="879098"/>
            <a:ext cx="3843188" cy="3093154"/>
          </a:xfrm>
          <a:prstGeom prst="rect">
            <a:avLst/>
          </a:prstGeom>
          <a:noFill/>
        </p:spPr>
        <p:txBody>
          <a:bodyPr wrap="square" lIns="91440" tIns="45720" rIns="91440" bIns="45720" rtlCol="0" anchor="t">
            <a:spAutoFit/>
          </a:bodyPr>
          <a:lstStyle/>
          <a:p>
            <a:pPr>
              <a:spcAft>
                <a:spcPts val="1800"/>
              </a:spcAft>
            </a:pPr>
            <a:r>
              <a:rPr lang="en-US" sz="1400" b="1" dirty="0">
                <a:solidFill>
                  <a:srgbClr val="246992"/>
                </a:solidFill>
                <a:latin typeface="Arial"/>
                <a:cs typeface="Arial"/>
              </a:rPr>
              <a:t>LDDs:</a:t>
            </a:r>
            <a:endParaRPr lang="en-US" sz="1400" dirty="0">
              <a:solidFill>
                <a:srgbClr val="246992"/>
              </a:solidFill>
              <a:latin typeface="Arial"/>
              <a:cs typeface="Arial"/>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Northeast Georgia Regional Commission</a:t>
            </a:r>
          </a:p>
          <a:p>
            <a:pPr marL="285750" indent="-285750">
              <a:spcAft>
                <a:spcPts val="600"/>
              </a:spcAft>
              <a:buFont typeface="Arial" panose="020B0604020202020204" pitchFamily="34" charset="0"/>
              <a:buChar char="•"/>
            </a:pPr>
            <a:endParaRPr lang="en-US" sz="1400" dirty="0">
              <a:solidFill>
                <a:srgbClr val="192F5A"/>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Atlanta Regional Commission</a:t>
            </a:r>
          </a:p>
          <a:p>
            <a:pPr marL="285750" indent="-285750">
              <a:spcAft>
                <a:spcPts val="600"/>
              </a:spcAft>
              <a:buFont typeface="Arial" panose="020B0604020202020204" pitchFamily="34" charset="0"/>
              <a:buChar char="•"/>
            </a:pPr>
            <a:endParaRPr lang="en-US" sz="1400" dirty="0">
              <a:solidFill>
                <a:srgbClr val="192F5A"/>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Georgia Mountains Regional Commission</a:t>
            </a:r>
          </a:p>
          <a:p>
            <a:pPr marL="285750" indent="-285750">
              <a:spcAft>
                <a:spcPts val="600"/>
              </a:spcAft>
              <a:buFont typeface="Arial" panose="020B0604020202020204" pitchFamily="34" charset="0"/>
              <a:buChar char="•"/>
            </a:pPr>
            <a:endParaRPr lang="en-US" sz="1400" dirty="0">
              <a:solidFill>
                <a:srgbClr val="192F5A"/>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Three Rivers Regional Commission</a:t>
            </a:r>
          </a:p>
          <a:p>
            <a:pPr marL="285750" indent="-285750">
              <a:spcAft>
                <a:spcPts val="600"/>
              </a:spcAft>
              <a:buFont typeface="Arial" panose="020B0604020202020204" pitchFamily="34" charset="0"/>
              <a:buChar char="•"/>
            </a:pPr>
            <a:endParaRPr lang="en-US" sz="1400" dirty="0">
              <a:solidFill>
                <a:srgbClr val="192F5A"/>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Northwest Georgia Regional Commission</a:t>
            </a:r>
          </a:p>
        </p:txBody>
      </p:sp>
      <p:cxnSp>
        <p:nvCxnSpPr>
          <p:cNvPr id="14" name="Straight Connector 13">
            <a:extLst>
              <a:ext uri="{FF2B5EF4-FFF2-40B4-BE49-F238E27FC236}">
                <a16:creationId xmlns:a16="http://schemas.microsoft.com/office/drawing/2014/main" id="{9DAEBFF6-FF20-0A44-9150-1DDBA3744570}"/>
              </a:ext>
            </a:extLst>
          </p:cNvPr>
          <p:cNvCxnSpPr>
            <a:cxnSpLocks/>
          </p:cNvCxnSpPr>
          <p:nvPr/>
        </p:nvCxnSpPr>
        <p:spPr>
          <a:xfrm>
            <a:off x="7797800" y="734170"/>
            <a:ext cx="3627144" cy="0"/>
          </a:xfrm>
          <a:prstGeom prst="line">
            <a:avLst/>
          </a:prstGeom>
          <a:ln w="22225">
            <a:solidFill>
              <a:srgbClr val="AF4194"/>
            </a:solidFill>
          </a:ln>
          <a:effectLst/>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0AA226B7-960A-754C-892F-321399A21913}"/>
              </a:ext>
            </a:extLst>
          </p:cNvPr>
          <p:cNvSpPr/>
          <p:nvPr/>
        </p:nvSpPr>
        <p:spPr>
          <a:xfrm>
            <a:off x="0" y="3489"/>
            <a:ext cx="7353300" cy="6883400"/>
          </a:xfrm>
          <a:prstGeom prst="rect">
            <a:avLst/>
          </a:pr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B16501F-D784-9546-AA33-B4082957BA63}"/>
              </a:ext>
            </a:extLst>
          </p:cNvPr>
          <p:cNvCxnSpPr>
            <a:cxnSpLocks/>
          </p:cNvCxnSpPr>
          <p:nvPr/>
        </p:nvCxnSpPr>
        <p:spPr>
          <a:xfrm flipV="1">
            <a:off x="3213100" y="1220485"/>
            <a:ext cx="4089037" cy="4011916"/>
          </a:xfrm>
          <a:prstGeom prst="line">
            <a:avLst/>
          </a:prstGeom>
          <a:ln w="22225">
            <a:solidFill>
              <a:srgbClr val="AF4194"/>
            </a:solidFill>
            <a:headEnd type="oval" w="lg" len="lg"/>
            <a:tailEnd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1F240AD-760A-914B-A14F-B06DBD8CA0EA}"/>
              </a:ext>
            </a:extLst>
          </p:cNvPr>
          <p:cNvCxnSpPr>
            <a:cxnSpLocks/>
          </p:cNvCxnSpPr>
          <p:nvPr/>
        </p:nvCxnSpPr>
        <p:spPr>
          <a:xfrm flipV="1">
            <a:off x="7302138" y="734170"/>
            <a:ext cx="495662" cy="486316"/>
          </a:xfrm>
          <a:prstGeom prst="line">
            <a:avLst/>
          </a:prstGeom>
          <a:ln w="22225" cap="rnd">
            <a:solidFill>
              <a:srgbClr val="AF4194"/>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3436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CAAEF59B-A33D-0843-8B6E-292A44CA2225}"/>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2980"/>
            <a:ext cx="7353300" cy="6884419"/>
          </a:xfrm>
          <a:prstGeom prst="rect">
            <a:avLst/>
          </a:prstGeom>
        </p:spPr>
      </p:pic>
      <p:grpSp>
        <p:nvGrpSpPr>
          <p:cNvPr id="21" name="Group 20">
            <a:extLst>
              <a:ext uri="{FF2B5EF4-FFF2-40B4-BE49-F238E27FC236}">
                <a16:creationId xmlns:a16="http://schemas.microsoft.com/office/drawing/2014/main" id="{3FDA9D3B-BBBD-DF45-8FC3-AB1AD8525785}"/>
              </a:ext>
            </a:extLst>
          </p:cNvPr>
          <p:cNvGrpSpPr/>
          <p:nvPr/>
        </p:nvGrpSpPr>
        <p:grpSpPr>
          <a:xfrm>
            <a:off x="11572875" y="-71438"/>
            <a:ext cx="619125" cy="6958013"/>
            <a:chOff x="11572875" y="-71438"/>
            <a:chExt cx="619125" cy="6958013"/>
          </a:xfrm>
        </p:grpSpPr>
        <p:sp>
          <p:nvSpPr>
            <p:cNvPr id="9" name="Rectangle 8">
              <a:extLst>
                <a:ext uri="{FF2B5EF4-FFF2-40B4-BE49-F238E27FC236}">
                  <a16:creationId xmlns:a16="http://schemas.microsoft.com/office/drawing/2014/main" id="{4BD53A7F-2E8E-D44F-AC30-609A7FA850C3}"/>
                </a:ext>
              </a:extLst>
            </p:cNvPr>
            <p:cNvSpPr/>
            <p:nvPr/>
          </p:nvSpPr>
          <p:spPr>
            <a:xfrm>
              <a:off x="11914908" y="-50801"/>
              <a:ext cx="277092" cy="6934201"/>
            </a:xfrm>
            <a:prstGeom prst="rect">
              <a:avLst/>
            </a:prstGeom>
            <a:solidFill>
              <a:srgbClr val="AF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92F5A"/>
                </a:solidFill>
              </a:endParaRPr>
            </a:p>
          </p:txBody>
        </p:sp>
        <p:sp>
          <p:nvSpPr>
            <p:cNvPr id="20" name="Freeform 19">
              <a:extLst>
                <a:ext uri="{FF2B5EF4-FFF2-40B4-BE49-F238E27FC236}">
                  <a16:creationId xmlns:a16="http://schemas.microsoft.com/office/drawing/2014/main" id="{6F4D8032-D4DF-F24B-AF8B-7E0EB21CC35A}"/>
                </a:ext>
              </a:extLst>
            </p:cNvPr>
            <p:cNvSpPr/>
            <p:nvPr/>
          </p:nvSpPr>
          <p:spPr>
            <a:xfrm>
              <a:off x="11572875" y="-71438"/>
              <a:ext cx="528638" cy="6958013"/>
            </a:xfrm>
            <a:custGeom>
              <a:avLst/>
              <a:gdLst>
                <a:gd name="connsiteX0" fmla="*/ 342900 w 528638"/>
                <a:gd name="connsiteY0" fmla="*/ 0 h 6958013"/>
                <a:gd name="connsiteX1" fmla="*/ 0 w 528638"/>
                <a:gd name="connsiteY1" fmla="*/ 6958013 h 6958013"/>
                <a:gd name="connsiteX2" fmla="*/ 528638 w 528638"/>
                <a:gd name="connsiteY2" fmla="*/ 6958013 h 6958013"/>
                <a:gd name="connsiteX3" fmla="*/ 528638 w 528638"/>
                <a:gd name="connsiteY3" fmla="*/ 14288 h 6958013"/>
                <a:gd name="connsiteX4" fmla="*/ 342900 w 528638"/>
                <a:gd name="connsiteY4" fmla="*/ 0 h 6958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38" h="6958013">
                  <a:moveTo>
                    <a:pt x="342900" y="0"/>
                  </a:moveTo>
                  <a:lnTo>
                    <a:pt x="0" y="6958013"/>
                  </a:lnTo>
                  <a:lnTo>
                    <a:pt x="528638" y="6958013"/>
                  </a:lnTo>
                  <a:lnTo>
                    <a:pt x="528638" y="14288"/>
                  </a:lnTo>
                  <a:lnTo>
                    <a:pt x="342900" y="0"/>
                  </a:lnTo>
                  <a:close/>
                </a:path>
              </a:pathLst>
            </a:custGeom>
            <a:solidFill>
              <a:srgbClr val="AF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2F5A"/>
                </a:solidFill>
              </a:endParaRPr>
            </a:p>
          </p:txBody>
        </p:sp>
      </p:grpSp>
      <p:sp>
        <p:nvSpPr>
          <p:cNvPr id="19" name="Slide Number Placeholder 4">
            <a:extLst>
              <a:ext uri="{FF2B5EF4-FFF2-40B4-BE49-F238E27FC236}">
                <a16:creationId xmlns:a16="http://schemas.microsoft.com/office/drawing/2014/main" id="{AD078A6B-15FE-A94E-BD40-FA95B672F637}"/>
              </a:ext>
            </a:extLst>
          </p:cNvPr>
          <p:cNvSpPr>
            <a:spLocks noGrp="1"/>
          </p:cNvSpPr>
          <p:nvPr>
            <p:ph type="sldNum" sz="quarter" idx="12"/>
          </p:nvPr>
        </p:nvSpPr>
        <p:spPr>
          <a:xfrm>
            <a:off x="9242453" y="6356350"/>
            <a:ext cx="2743200" cy="365125"/>
          </a:xfrm>
        </p:spPr>
        <p:txBody>
          <a:bodyPr/>
          <a:lstStyle/>
          <a:p>
            <a:fld id="{795475E6-530F-8C49-8265-5F4F99FFC0A0}" type="slidenum">
              <a:rPr lang="en-US" smtClean="0">
                <a:solidFill>
                  <a:schemeClr val="bg1"/>
                </a:solidFill>
                <a:latin typeface="Arial" panose="020B0604020202020204" pitchFamily="34" charset="0"/>
                <a:cs typeface="Arial" panose="020B0604020202020204" pitchFamily="34" charset="0"/>
              </a:rPr>
              <a:t>5</a:t>
            </a:fld>
            <a:endParaRPr lang="en-US" dirty="0">
              <a:solidFill>
                <a:schemeClr val="bg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B4508944-99FC-F34A-9206-391503F1A210}"/>
              </a:ext>
            </a:extLst>
          </p:cNvPr>
          <p:cNvSpPr txBox="1"/>
          <p:nvPr/>
        </p:nvSpPr>
        <p:spPr>
          <a:xfrm>
            <a:off x="9044176" y="6400771"/>
            <a:ext cx="2464904" cy="276999"/>
          </a:xfrm>
          <a:prstGeom prst="rect">
            <a:avLst/>
          </a:prstGeom>
          <a:noFill/>
        </p:spPr>
        <p:txBody>
          <a:bodyPr wrap="square" rtlCol="0">
            <a:spAutoFit/>
          </a:bodyPr>
          <a:lstStyle/>
          <a:p>
            <a:pPr algn="r"/>
            <a:r>
              <a:rPr lang="en-US" sz="1200" b="1" dirty="0">
                <a:solidFill>
                  <a:srgbClr val="192F5A"/>
                </a:solidFill>
                <a:latin typeface="Arial" panose="020B0604020202020204" pitchFamily="34" charset="0"/>
                <a:cs typeface="Arial" panose="020B0604020202020204" pitchFamily="34" charset="0"/>
              </a:rPr>
              <a:t>DDAA Presentation Title Here</a:t>
            </a:r>
          </a:p>
        </p:txBody>
      </p:sp>
      <p:cxnSp>
        <p:nvCxnSpPr>
          <p:cNvPr id="23" name="Straight Connector 22">
            <a:extLst>
              <a:ext uri="{FF2B5EF4-FFF2-40B4-BE49-F238E27FC236}">
                <a16:creationId xmlns:a16="http://schemas.microsoft.com/office/drawing/2014/main" id="{512441F0-CF00-5645-852D-D93565E230FD}"/>
              </a:ext>
            </a:extLst>
          </p:cNvPr>
          <p:cNvCxnSpPr>
            <a:cxnSpLocks/>
          </p:cNvCxnSpPr>
          <p:nvPr/>
        </p:nvCxnSpPr>
        <p:spPr>
          <a:xfrm>
            <a:off x="7797800" y="6677770"/>
            <a:ext cx="3627144" cy="0"/>
          </a:xfrm>
          <a:prstGeom prst="line">
            <a:avLst/>
          </a:prstGeom>
          <a:ln w="12700">
            <a:solidFill>
              <a:srgbClr val="AF4194"/>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149C0AC5-3E21-4B49-B052-7965454B7309}"/>
              </a:ext>
            </a:extLst>
          </p:cNvPr>
          <p:cNvSpPr>
            <a:spLocks noGrp="1"/>
          </p:cNvSpPr>
          <p:nvPr>
            <p:ph type="ctrTitle"/>
          </p:nvPr>
        </p:nvSpPr>
        <p:spPr>
          <a:xfrm>
            <a:off x="7713058" y="253704"/>
            <a:ext cx="6144464" cy="957977"/>
          </a:xfrm>
        </p:spPr>
        <p:txBody>
          <a:bodyPr anchor="t">
            <a:normAutofit/>
          </a:bodyPr>
          <a:lstStyle/>
          <a:p>
            <a:pPr algn="l">
              <a:lnSpc>
                <a:spcPct val="100000"/>
              </a:lnSpc>
            </a:pPr>
            <a:r>
              <a:rPr lang="en-US" sz="2800" b="1" dirty="0">
                <a:solidFill>
                  <a:srgbClr val="246992"/>
                </a:solidFill>
                <a:latin typeface="Arial" panose="020B0604020202020204" pitchFamily="34" charset="0"/>
                <a:cs typeface="Arial" panose="020B0604020202020204" pitchFamily="34" charset="0"/>
              </a:rPr>
              <a:t>ALABAMA</a:t>
            </a:r>
          </a:p>
        </p:txBody>
      </p:sp>
      <p:sp>
        <p:nvSpPr>
          <p:cNvPr id="31" name="TextBox 30">
            <a:extLst>
              <a:ext uri="{FF2B5EF4-FFF2-40B4-BE49-F238E27FC236}">
                <a16:creationId xmlns:a16="http://schemas.microsoft.com/office/drawing/2014/main" id="{BA0FEA88-3799-4547-843C-6ACDFF4C9F30}"/>
              </a:ext>
            </a:extLst>
          </p:cNvPr>
          <p:cNvSpPr txBox="1"/>
          <p:nvPr/>
        </p:nvSpPr>
        <p:spPr>
          <a:xfrm>
            <a:off x="7729687" y="812157"/>
            <a:ext cx="3843188" cy="4308872"/>
          </a:xfrm>
          <a:prstGeom prst="rect">
            <a:avLst/>
          </a:prstGeom>
          <a:noFill/>
        </p:spPr>
        <p:txBody>
          <a:bodyPr wrap="square" lIns="91440" tIns="45720" rIns="91440" bIns="45720" rtlCol="0" anchor="t">
            <a:spAutoFit/>
          </a:bodyPr>
          <a:lstStyle/>
          <a:p>
            <a:pPr>
              <a:spcAft>
                <a:spcPts val="1800"/>
              </a:spcAft>
            </a:pPr>
            <a:r>
              <a:rPr lang="en-US" sz="1400" b="1" dirty="0">
                <a:solidFill>
                  <a:srgbClr val="246992"/>
                </a:solidFill>
                <a:latin typeface="Arial"/>
                <a:cs typeface="Arial"/>
              </a:rPr>
              <a:t>LDDs:</a:t>
            </a:r>
            <a:endParaRPr lang="en-US" sz="1400" dirty="0">
              <a:solidFill>
                <a:srgbClr val="246992"/>
              </a:solidFill>
              <a:latin typeface="Arial"/>
              <a:cs typeface="Arial"/>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Regional Planning Commission of Greater Birmingham</a:t>
            </a: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West Alabama Regional Commission</a:t>
            </a: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Central Alabama Regional Planning &amp; Development Commission</a:t>
            </a: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Northwest Alabama Council of Local Governments</a:t>
            </a: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East Alabama Regional Planning &amp; Development Commission</a:t>
            </a: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Top of Alabama Regional Council of Governments</a:t>
            </a: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North Central Alabama Regional Council of Governments</a:t>
            </a: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South Central Alabama Development Commission</a:t>
            </a:r>
          </a:p>
        </p:txBody>
      </p:sp>
      <p:cxnSp>
        <p:nvCxnSpPr>
          <p:cNvPr id="14" name="Straight Connector 13">
            <a:extLst>
              <a:ext uri="{FF2B5EF4-FFF2-40B4-BE49-F238E27FC236}">
                <a16:creationId xmlns:a16="http://schemas.microsoft.com/office/drawing/2014/main" id="{9DAEBFF6-FF20-0A44-9150-1DDBA3744570}"/>
              </a:ext>
            </a:extLst>
          </p:cNvPr>
          <p:cNvCxnSpPr>
            <a:cxnSpLocks/>
          </p:cNvCxnSpPr>
          <p:nvPr/>
        </p:nvCxnSpPr>
        <p:spPr>
          <a:xfrm>
            <a:off x="7797800" y="734170"/>
            <a:ext cx="3627144" cy="0"/>
          </a:xfrm>
          <a:prstGeom prst="line">
            <a:avLst/>
          </a:prstGeom>
          <a:ln w="22225">
            <a:solidFill>
              <a:srgbClr val="AF4194"/>
            </a:solidFill>
          </a:ln>
          <a:effectLst/>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0AA226B7-960A-754C-892F-321399A21913}"/>
              </a:ext>
            </a:extLst>
          </p:cNvPr>
          <p:cNvSpPr/>
          <p:nvPr/>
        </p:nvSpPr>
        <p:spPr>
          <a:xfrm>
            <a:off x="0" y="3489"/>
            <a:ext cx="7353300" cy="6883400"/>
          </a:xfrm>
          <a:prstGeom prst="rect">
            <a:avLst/>
          </a:pr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B16501F-D784-9546-AA33-B4082957BA63}"/>
              </a:ext>
            </a:extLst>
          </p:cNvPr>
          <p:cNvCxnSpPr>
            <a:cxnSpLocks/>
          </p:cNvCxnSpPr>
          <p:nvPr/>
        </p:nvCxnSpPr>
        <p:spPr>
          <a:xfrm flipV="1">
            <a:off x="1842052" y="1090246"/>
            <a:ext cx="5511248" cy="4396156"/>
          </a:xfrm>
          <a:prstGeom prst="line">
            <a:avLst/>
          </a:prstGeom>
          <a:ln w="22225">
            <a:solidFill>
              <a:srgbClr val="AF4194"/>
            </a:solidFill>
            <a:headEnd type="oval" w="lg" len="lg"/>
            <a:tailEnd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1F240AD-760A-914B-A14F-B06DBD8CA0EA}"/>
              </a:ext>
            </a:extLst>
          </p:cNvPr>
          <p:cNvCxnSpPr>
            <a:cxnSpLocks/>
          </p:cNvCxnSpPr>
          <p:nvPr/>
        </p:nvCxnSpPr>
        <p:spPr>
          <a:xfrm flipV="1">
            <a:off x="7353300" y="734172"/>
            <a:ext cx="444500" cy="356074"/>
          </a:xfrm>
          <a:prstGeom prst="line">
            <a:avLst/>
          </a:prstGeom>
          <a:ln w="22225" cap="rnd">
            <a:solidFill>
              <a:srgbClr val="AF4194"/>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2808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CAAEF59B-A33D-0843-8B6E-292A44CA2225}"/>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2980"/>
            <a:ext cx="7353300" cy="6884419"/>
          </a:xfrm>
          <a:prstGeom prst="rect">
            <a:avLst/>
          </a:prstGeom>
        </p:spPr>
      </p:pic>
      <p:grpSp>
        <p:nvGrpSpPr>
          <p:cNvPr id="21" name="Group 20">
            <a:extLst>
              <a:ext uri="{FF2B5EF4-FFF2-40B4-BE49-F238E27FC236}">
                <a16:creationId xmlns:a16="http://schemas.microsoft.com/office/drawing/2014/main" id="{3FDA9D3B-BBBD-DF45-8FC3-AB1AD8525785}"/>
              </a:ext>
            </a:extLst>
          </p:cNvPr>
          <p:cNvGrpSpPr/>
          <p:nvPr/>
        </p:nvGrpSpPr>
        <p:grpSpPr>
          <a:xfrm>
            <a:off x="11572875" y="-71438"/>
            <a:ext cx="619125" cy="6958013"/>
            <a:chOff x="11572875" y="-71438"/>
            <a:chExt cx="619125" cy="6958013"/>
          </a:xfrm>
        </p:grpSpPr>
        <p:sp>
          <p:nvSpPr>
            <p:cNvPr id="9" name="Rectangle 8">
              <a:extLst>
                <a:ext uri="{FF2B5EF4-FFF2-40B4-BE49-F238E27FC236}">
                  <a16:creationId xmlns:a16="http://schemas.microsoft.com/office/drawing/2014/main" id="{4BD53A7F-2E8E-D44F-AC30-609A7FA850C3}"/>
                </a:ext>
              </a:extLst>
            </p:cNvPr>
            <p:cNvSpPr/>
            <p:nvPr/>
          </p:nvSpPr>
          <p:spPr>
            <a:xfrm>
              <a:off x="11914908" y="-50801"/>
              <a:ext cx="277092" cy="6934201"/>
            </a:xfrm>
            <a:prstGeom prst="rect">
              <a:avLst/>
            </a:prstGeom>
            <a:solidFill>
              <a:srgbClr val="AF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92F5A"/>
                </a:solidFill>
              </a:endParaRPr>
            </a:p>
          </p:txBody>
        </p:sp>
        <p:sp>
          <p:nvSpPr>
            <p:cNvPr id="20" name="Freeform 19">
              <a:extLst>
                <a:ext uri="{FF2B5EF4-FFF2-40B4-BE49-F238E27FC236}">
                  <a16:creationId xmlns:a16="http://schemas.microsoft.com/office/drawing/2014/main" id="{6F4D8032-D4DF-F24B-AF8B-7E0EB21CC35A}"/>
                </a:ext>
              </a:extLst>
            </p:cNvPr>
            <p:cNvSpPr/>
            <p:nvPr/>
          </p:nvSpPr>
          <p:spPr>
            <a:xfrm>
              <a:off x="11572875" y="-71438"/>
              <a:ext cx="528638" cy="6958013"/>
            </a:xfrm>
            <a:custGeom>
              <a:avLst/>
              <a:gdLst>
                <a:gd name="connsiteX0" fmla="*/ 342900 w 528638"/>
                <a:gd name="connsiteY0" fmla="*/ 0 h 6958013"/>
                <a:gd name="connsiteX1" fmla="*/ 0 w 528638"/>
                <a:gd name="connsiteY1" fmla="*/ 6958013 h 6958013"/>
                <a:gd name="connsiteX2" fmla="*/ 528638 w 528638"/>
                <a:gd name="connsiteY2" fmla="*/ 6958013 h 6958013"/>
                <a:gd name="connsiteX3" fmla="*/ 528638 w 528638"/>
                <a:gd name="connsiteY3" fmla="*/ 14288 h 6958013"/>
                <a:gd name="connsiteX4" fmla="*/ 342900 w 528638"/>
                <a:gd name="connsiteY4" fmla="*/ 0 h 6958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38" h="6958013">
                  <a:moveTo>
                    <a:pt x="342900" y="0"/>
                  </a:moveTo>
                  <a:lnTo>
                    <a:pt x="0" y="6958013"/>
                  </a:lnTo>
                  <a:lnTo>
                    <a:pt x="528638" y="6958013"/>
                  </a:lnTo>
                  <a:lnTo>
                    <a:pt x="528638" y="14288"/>
                  </a:lnTo>
                  <a:lnTo>
                    <a:pt x="342900" y="0"/>
                  </a:lnTo>
                  <a:close/>
                </a:path>
              </a:pathLst>
            </a:custGeom>
            <a:solidFill>
              <a:srgbClr val="AF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2F5A"/>
                </a:solidFill>
              </a:endParaRPr>
            </a:p>
          </p:txBody>
        </p:sp>
      </p:grpSp>
      <p:sp>
        <p:nvSpPr>
          <p:cNvPr id="19" name="Slide Number Placeholder 4">
            <a:extLst>
              <a:ext uri="{FF2B5EF4-FFF2-40B4-BE49-F238E27FC236}">
                <a16:creationId xmlns:a16="http://schemas.microsoft.com/office/drawing/2014/main" id="{AD078A6B-15FE-A94E-BD40-FA95B672F637}"/>
              </a:ext>
            </a:extLst>
          </p:cNvPr>
          <p:cNvSpPr>
            <a:spLocks noGrp="1"/>
          </p:cNvSpPr>
          <p:nvPr>
            <p:ph type="sldNum" sz="quarter" idx="12"/>
          </p:nvPr>
        </p:nvSpPr>
        <p:spPr>
          <a:xfrm>
            <a:off x="9242453" y="6356350"/>
            <a:ext cx="2743200" cy="365125"/>
          </a:xfrm>
        </p:spPr>
        <p:txBody>
          <a:bodyPr/>
          <a:lstStyle/>
          <a:p>
            <a:fld id="{795475E6-530F-8C49-8265-5F4F99FFC0A0}" type="slidenum">
              <a:rPr lang="en-US" smtClean="0">
                <a:solidFill>
                  <a:schemeClr val="bg1"/>
                </a:solidFill>
                <a:latin typeface="Arial" panose="020B0604020202020204" pitchFamily="34" charset="0"/>
                <a:cs typeface="Arial" panose="020B0604020202020204" pitchFamily="34" charset="0"/>
              </a:rPr>
              <a:t>6</a:t>
            </a:fld>
            <a:endParaRPr lang="en-US" dirty="0">
              <a:solidFill>
                <a:schemeClr val="bg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B4508944-99FC-F34A-9206-391503F1A210}"/>
              </a:ext>
            </a:extLst>
          </p:cNvPr>
          <p:cNvSpPr txBox="1"/>
          <p:nvPr/>
        </p:nvSpPr>
        <p:spPr>
          <a:xfrm>
            <a:off x="9044176" y="6400771"/>
            <a:ext cx="2464904" cy="276999"/>
          </a:xfrm>
          <a:prstGeom prst="rect">
            <a:avLst/>
          </a:prstGeom>
          <a:noFill/>
        </p:spPr>
        <p:txBody>
          <a:bodyPr wrap="square" rtlCol="0">
            <a:spAutoFit/>
          </a:bodyPr>
          <a:lstStyle/>
          <a:p>
            <a:pPr algn="r"/>
            <a:r>
              <a:rPr lang="en-US" sz="1200" b="1" dirty="0">
                <a:solidFill>
                  <a:srgbClr val="192F5A"/>
                </a:solidFill>
                <a:latin typeface="Arial" panose="020B0604020202020204" pitchFamily="34" charset="0"/>
                <a:cs typeface="Arial" panose="020B0604020202020204" pitchFamily="34" charset="0"/>
              </a:rPr>
              <a:t>DDAA Presentation Title Here</a:t>
            </a:r>
          </a:p>
        </p:txBody>
      </p:sp>
      <p:cxnSp>
        <p:nvCxnSpPr>
          <p:cNvPr id="23" name="Straight Connector 22">
            <a:extLst>
              <a:ext uri="{FF2B5EF4-FFF2-40B4-BE49-F238E27FC236}">
                <a16:creationId xmlns:a16="http://schemas.microsoft.com/office/drawing/2014/main" id="{512441F0-CF00-5645-852D-D93565E230FD}"/>
              </a:ext>
            </a:extLst>
          </p:cNvPr>
          <p:cNvCxnSpPr>
            <a:cxnSpLocks/>
          </p:cNvCxnSpPr>
          <p:nvPr/>
        </p:nvCxnSpPr>
        <p:spPr>
          <a:xfrm>
            <a:off x="7797800" y="6677770"/>
            <a:ext cx="3627144" cy="0"/>
          </a:xfrm>
          <a:prstGeom prst="line">
            <a:avLst/>
          </a:prstGeom>
          <a:ln w="12700">
            <a:solidFill>
              <a:srgbClr val="AF4194"/>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149C0AC5-3E21-4B49-B052-7965454B7309}"/>
              </a:ext>
            </a:extLst>
          </p:cNvPr>
          <p:cNvSpPr>
            <a:spLocks noGrp="1"/>
          </p:cNvSpPr>
          <p:nvPr>
            <p:ph type="ctrTitle"/>
          </p:nvPr>
        </p:nvSpPr>
        <p:spPr>
          <a:xfrm>
            <a:off x="7713058" y="253704"/>
            <a:ext cx="6144464" cy="957977"/>
          </a:xfrm>
        </p:spPr>
        <p:txBody>
          <a:bodyPr anchor="t">
            <a:normAutofit/>
          </a:bodyPr>
          <a:lstStyle/>
          <a:p>
            <a:pPr algn="l">
              <a:lnSpc>
                <a:spcPct val="100000"/>
              </a:lnSpc>
            </a:pPr>
            <a:r>
              <a:rPr lang="en-US" sz="2800" b="1" dirty="0">
                <a:solidFill>
                  <a:srgbClr val="246992"/>
                </a:solidFill>
                <a:latin typeface="Arial" panose="020B0604020202020204" pitchFamily="34" charset="0"/>
                <a:cs typeface="Arial" panose="020B0604020202020204" pitchFamily="34" charset="0"/>
              </a:rPr>
              <a:t>KENTUCKY</a:t>
            </a:r>
          </a:p>
        </p:txBody>
      </p:sp>
      <p:sp>
        <p:nvSpPr>
          <p:cNvPr id="31" name="TextBox 30">
            <a:extLst>
              <a:ext uri="{FF2B5EF4-FFF2-40B4-BE49-F238E27FC236}">
                <a16:creationId xmlns:a16="http://schemas.microsoft.com/office/drawing/2014/main" id="{BA0FEA88-3799-4547-843C-6ACDFF4C9F30}"/>
              </a:ext>
            </a:extLst>
          </p:cNvPr>
          <p:cNvSpPr txBox="1"/>
          <p:nvPr/>
        </p:nvSpPr>
        <p:spPr>
          <a:xfrm>
            <a:off x="7729687" y="879098"/>
            <a:ext cx="3843188" cy="3524042"/>
          </a:xfrm>
          <a:prstGeom prst="rect">
            <a:avLst/>
          </a:prstGeom>
          <a:noFill/>
        </p:spPr>
        <p:txBody>
          <a:bodyPr wrap="square" lIns="91440" tIns="45720" rIns="91440" bIns="45720" rtlCol="0" anchor="t">
            <a:spAutoFit/>
          </a:bodyPr>
          <a:lstStyle/>
          <a:p>
            <a:pPr>
              <a:spcAft>
                <a:spcPts val="1800"/>
              </a:spcAft>
            </a:pPr>
            <a:r>
              <a:rPr lang="en-US" sz="1400" b="1" dirty="0">
                <a:solidFill>
                  <a:srgbClr val="246992"/>
                </a:solidFill>
                <a:latin typeface="Arial"/>
                <a:cs typeface="Arial"/>
              </a:rPr>
              <a:t>LDDs:</a:t>
            </a:r>
            <a:endParaRPr lang="en-US" sz="1400" dirty="0">
              <a:solidFill>
                <a:srgbClr val="246992"/>
              </a:solidFill>
              <a:latin typeface="Arial"/>
              <a:cs typeface="Arial"/>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Buffalo Trace Area Development District</a:t>
            </a: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Big Sandy Area Development District</a:t>
            </a: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Bluegrass Area Development District</a:t>
            </a: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Lake Cumberland Area Development District</a:t>
            </a: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Barren River Area Development District</a:t>
            </a: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Gateway Area Development District</a:t>
            </a: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Kentucky River Area Development District</a:t>
            </a: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FIVCO Area Development District</a:t>
            </a: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Cumberland Valley Area Development District</a:t>
            </a:r>
          </a:p>
        </p:txBody>
      </p:sp>
      <p:cxnSp>
        <p:nvCxnSpPr>
          <p:cNvPr id="14" name="Straight Connector 13">
            <a:extLst>
              <a:ext uri="{FF2B5EF4-FFF2-40B4-BE49-F238E27FC236}">
                <a16:creationId xmlns:a16="http://schemas.microsoft.com/office/drawing/2014/main" id="{9DAEBFF6-FF20-0A44-9150-1DDBA3744570}"/>
              </a:ext>
            </a:extLst>
          </p:cNvPr>
          <p:cNvCxnSpPr>
            <a:cxnSpLocks/>
          </p:cNvCxnSpPr>
          <p:nvPr/>
        </p:nvCxnSpPr>
        <p:spPr>
          <a:xfrm>
            <a:off x="7797800" y="734170"/>
            <a:ext cx="3627144" cy="0"/>
          </a:xfrm>
          <a:prstGeom prst="line">
            <a:avLst/>
          </a:prstGeom>
          <a:ln w="22225">
            <a:solidFill>
              <a:srgbClr val="AF4194"/>
            </a:solidFill>
          </a:ln>
          <a:effectLst/>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0AA226B7-960A-754C-892F-321399A21913}"/>
              </a:ext>
            </a:extLst>
          </p:cNvPr>
          <p:cNvSpPr/>
          <p:nvPr/>
        </p:nvSpPr>
        <p:spPr>
          <a:xfrm>
            <a:off x="0" y="3489"/>
            <a:ext cx="7353300" cy="6883400"/>
          </a:xfrm>
          <a:prstGeom prst="rect">
            <a:avLst/>
          </a:pr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B16501F-D784-9546-AA33-B4082957BA63}"/>
              </a:ext>
            </a:extLst>
          </p:cNvPr>
          <p:cNvCxnSpPr>
            <a:cxnSpLocks/>
          </p:cNvCxnSpPr>
          <p:nvPr/>
        </p:nvCxnSpPr>
        <p:spPr>
          <a:xfrm flipV="1">
            <a:off x="3299791" y="1098177"/>
            <a:ext cx="3930950" cy="2466659"/>
          </a:xfrm>
          <a:prstGeom prst="line">
            <a:avLst/>
          </a:prstGeom>
          <a:ln w="22225">
            <a:solidFill>
              <a:srgbClr val="AF4194"/>
            </a:solidFill>
            <a:headEnd type="oval" w="lg" len="lg"/>
            <a:tailEnd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1F240AD-760A-914B-A14F-B06DBD8CA0EA}"/>
              </a:ext>
            </a:extLst>
          </p:cNvPr>
          <p:cNvCxnSpPr>
            <a:cxnSpLocks/>
          </p:cNvCxnSpPr>
          <p:nvPr/>
        </p:nvCxnSpPr>
        <p:spPr>
          <a:xfrm flipV="1">
            <a:off x="7230741" y="734172"/>
            <a:ext cx="567059" cy="364005"/>
          </a:xfrm>
          <a:prstGeom prst="line">
            <a:avLst/>
          </a:prstGeom>
          <a:ln w="22225" cap="rnd">
            <a:solidFill>
              <a:srgbClr val="AF4194"/>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5884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CAAEF59B-A33D-0843-8B6E-292A44CA2225}"/>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2980"/>
            <a:ext cx="7353300" cy="6884419"/>
          </a:xfrm>
          <a:prstGeom prst="rect">
            <a:avLst/>
          </a:prstGeom>
        </p:spPr>
      </p:pic>
      <p:grpSp>
        <p:nvGrpSpPr>
          <p:cNvPr id="21" name="Group 20">
            <a:extLst>
              <a:ext uri="{FF2B5EF4-FFF2-40B4-BE49-F238E27FC236}">
                <a16:creationId xmlns:a16="http://schemas.microsoft.com/office/drawing/2014/main" id="{3FDA9D3B-BBBD-DF45-8FC3-AB1AD8525785}"/>
              </a:ext>
            </a:extLst>
          </p:cNvPr>
          <p:cNvGrpSpPr/>
          <p:nvPr/>
        </p:nvGrpSpPr>
        <p:grpSpPr>
          <a:xfrm>
            <a:off x="11572875" y="-71438"/>
            <a:ext cx="619125" cy="6958013"/>
            <a:chOff x="11572875" y="-71438"/>
            <a:chExt cx="619125" cy="6958013"/>
          </a:xfrm>
        </p:grpSpPr>
        <p:sp>
          <p:nvSpPr>
            <p:cNvPr id="9" name="Rectangle 8">
              <a:extLst>
                <a:ext uri="{FF2B5EF4-FFF2-40B4-BE49-F238E27FC236}">
                  <a16:creationId xmlns:a16="http://schemas.microsoft.com/office/drawing/2014/main" id="{4BD53A7F-2E8E-D44F-AC30-609A7FA850C3}"/>
                </a:ext>
              </a:extLst>
            </p:cNvPr>
            <p:cNvSpPr/>
            <p:nvPr/>
          </p:nvSpPr>
          <p:spPr>
            <a:xfrm>
              <a:off x="11914908" y="-50801"/>
              <a:ext cx="277092" cy="6934201"/>
            </a:xfrm>
            <a:prstGeom prst="rect">
              <a:avLst/>
            </a:prstGeom>
            <a:solidFill>
              <a:srgbClr val="AF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92F5A"/>
                </a:solidFill>
              </a:endParaRPr>
            </a:p>
          </p:txBody>
        </p:sp>
        <p:sp>
          <p:nvSpPr>
            <p:cNvPr id="20" name="Freeform 19">
              <a:extLst>
                <a:ext uri="{FF2B5EF4-FFF2-40B4-BE49-F238E27FC236}">
                  <a16:creationId xmlns:a16="http://schemas.microsoft.com/office/drawing/2014/main" id="{6F4D8032-D4DF-F24B-AF8B-7E0EB21CC35A}"/>
                </a:ext>
              </a:extLst>
            </p:cNvPr>
            <p:cNvSpPr/>
            <p:nvPr/>
          </p:nvSpPr>
          <p:spPr>
            <a:xfrm>
              <a:off x="11572875" y="-71438"/>
              <a:ext cx="528638" cy="6958013"/>
            </a:xfrm>
            <a:custGeom>
              <a:avLst/>
              <a:gdLst>
                <a:gd name="connsiteX0" fmla="*/ 342900 w 528638"/>
                <a:gd name="connsiteY0" fmla="*/ 0 h 6958013"/>
                <a:gd name="connsiteX1" fmla="*/ 0 w 528638"/>
                <a:gd name="connsiteY1" fmla="*/ 6958013 h 6958013"/>
                <a:gd name="connsiteX2" fmla="*/ 528638 w 528638"/>
                <a:gd name="connsiteY2" fmla="*/ 6958013 h 6958013"/>
                <a:gd name="connsiteX3" fmla="*/ 528638 w 528638"/>
                <a:gd name="connsiteY3" fmla="*/ 14288 h 6958013"/>
                <a:gd name="connsiteX4" fmla="*/ 342900 w 528638"/>
                <a:gd name="connsiteY4" fmla="*/ 0 h 6958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38" h="6958013">
                  <a:moveTo>
                    <a:pt x="342900" y="0"/>
                  </a:moveTo>
                  <a:lnTo>
                    <a:pt x="0" y="6958013"/>
                  </a:lnTo>
                  <a:lnTo>
                    <a:pt x="528638" y="6958013"/>
                  </a:lnTo>
                  <a:lnTo>
                    <a:pt x="528638" y="14288"/>
                  </a:lnTo>
                  <a:lnTo>
                    <a:pt x="342900" y="0"/>
                  </a:lnTo>
                  <a:close/>
                </a:path>
              </a:pathLst>
            </a:custGeom>
            <a:solidFill>
              <a:srgbClr val="AF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2F5A"/>
                </a:solidFill>
              </a:endParaRPr>
            </a:p>
          </p:txBody>
        </p:sp>
      </p:grpSp>
      <p:sp>
        <p:nvSpPr>
          <p:cNvPr id="19" name="Slide Number Placeholder 4">
            <a:extLst>
              <a:ext uri="{FF2B5EF4-FFF2-40B4-BE49-F238E27FC236}">
                <a16:creationId xmlns:a16="http://schemas.microsoft.com/office/drawing/2014/main" id="{AD078A6B-15FE-A94E-BD40-FA95B672F637}"/>
              </a:ext>
            </a:extLst>
          </p:cNvPr>
          <p:cNvSpPr>
            <a:spLocks noGrp="1"/>
          </p:cNvSpPr>
          <p:nvPr>
            <p:ph type="sldNum" sz="quarter" idx="12"/>
          </p:nvPr>
        </p:nvSpPr>
        <p:spPr>
          <a:xfrm>
            <a:off x="9242453" y="6356350"/>
            <a:ext cx="2743200" cy="365125"/>
          </a:xfrm>
        </p:spPr>
        <p:txBody>
          <a:bodyPr/>
          <a:lstStyle/>
          <a:p>
            <a:fld id="{795475E6-530F-8C49-8265-5F4F99FFC0A0}" type="slidenum">
              <a:rPr lang="en-US" smtClean="0">
                <a:solidFill>
                  <a:schemeClr val="bg1"/>
                </a:solidFill>
                <a:latin typeface="Arial" panose="020B0604020202020204" pitchFamily="34" charset="0"/>
                <a:cs typeface="Arial" panose="020B0604020202020204" pitchFamily="34" charset="0"/>
              </a:rPr>
              <a:t>7</a:t>
            </a:fld>
            <a:endParaRPr lang="en-US" dirty="0">
              <a:solidFill>
                <a:schemeClr val="bg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B4508944-99FC-F34A-9206-391503F1A210}"/>
              </a:ext>
            </a:extLst>
          </p:cNvPr>
          <p:cNvSpPr txBox="1"/>
          <p:nvPr/>
        </p:nvSpPr>
        <p:spPr>
          <a:xfrm>
            <a:off x="9044176" y="6400771"/>
            <a:ext cx="2464904" cy="276999"/>
          </a:xfrm>
          <a:prstGeom prst="rect">
            <a:avLst/>
          </a:prstGeom>
          <a:noFill/>
        </p:spPr>
        <p:txBody>
          <a:bodyPr wrap="square" rtlCol="0">
            <a:spAutoFit/>
          </a:bodyPr>
          <a:lstStyle/>
          <a:p>
            <a:pPr algn="r"/>
            <a:r>
              <a:rPr lang="en-US" sz="1200" b="1" dirty="0">
                <a:solidFill>
                  <a:srgbClr val="192F5A"/>
                </a:solidFill>
                <a:latin typeface="Arial" panose="020B0604020202020204" pitchFamily="34" charset="0"/>
                <a:cs typeface="Arial" panose="020B0604020202020204" pitchFamily="34" charset="0"/>
              </a:rPr>
              <a:t>DDAA Presentation Title Here</a:t>
            </a:r>
          </a:p>
        </p:txBody>
      </p:sp>
      <p:cxnSp>
        <p:nvCxnSpPr>
          <p:cNvPr id="23" name="Straight Connector 22">
            <a:extLst>
              <a:ext uri="{FF2B5EF4-FFF2-40B4-BE49-F238E27FC236}">
                <a16:creationId xmlns:a16="http://schemas.microsoft.com/office/drawing/2014/main" id="{512441F0-CF00-5645-852D-D93565E230FD}"/>
              </a:ext>
            </a:extLst>
          </p:cNvPr>
          <p:cNvCxnSpPr>
            <a:cxnSpLocks/>
          </p:cNvCxnSpPr>
          <p:nvPr/>
        </p:nvCxnSpPr>
        <p:spPr>
          <a:xfrm>
            <a:off x="7797800" y="6677770"/>
            <a:ext cx="3627144" cy="0"/>
          </a:xfrm>
          <a:prstGeom prst="line">
            <a:avLst/>
          </a:prstGeom>
          <a:ln w="12700">
            <a:solidFill>
              <a:srgbClr val="AF4194"/>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149C0AC5-3E21-4B49-B052-7965454B7309}"/>
              </a:ext>
            </a:extLst>
          </p:cNvPr>
          <p:cNvSpPr>
            <a:spLocks noGrp="1"/>
          </p:cNvSpPr>
          <p:nvPr>
            <p:ph type="ctrTitle"/>
          </p:nvPr>
        </p:nvSpPr>
        <p:spPr>
          <a:xfrm>
            <a:off x="7713058" y="253704"/>
            <a:ext cx="6144464" cy="957977"/>
          </a:xfrm>
        </p:spPr>
        <p:txBody>
          <a:bodyPr anchor="t">
            <a:normAutofit/>
          </a:bodyPr>
          <a:lstStyle/>
          <a:p>
            <a:pPr algn="l">
              <a:lnSpc>
                <a:spcPct val="100000"/>
              </a:lnSpc>
            </a:pPr>
            <a:r>
              <a:rPr lang="en-US" sz="2800" b="1" dirty="0">
                <a:solidFill>
                  <a:srgbClr val="246992"/>
                </a:solidFill>
                <a:latin typeface="Arial" panose="020B0604020202020204" pitchFamily="34" charset="0"/>
                <a:cs typeface="Arial" panose="020B0604020202020204" pitchFamily="34" charset="0"/>
              </a:rPr>
              <a:t>MISSISSIPPI</a:t>
            </a:r>
          </a:p>
        </p:txBody>
      </p:sp>
      <p:sp>
        <p:nvSpPr>
          <p:cNvPr id="31" name="TextBox 30">
            <a:extLst>
              <a:ext uri="{FF2B5EF4-FFF2-40B4-BE49-F238E27FC236}">
                <a16:creationId xmlns:a16="http://schemas.microsoft.com/office/drawing/2014/main" id="{BA0FEA88-3799-4547-843C-6ACDFF4C9F30}"/>
              </a:ext>
            </a:extLst>
          </p:cNvPr>
          <p:cNvSpPr txBox="1"/>
          <p:nvPr/>
        </p:nvSpPr>
        <p:spPr>
          <a:xfrm>
            <a:off x="7729687" y="879098"/>
            <a:ext cx="3843188" cy="4970591"/>
          </a:xfrm>
          <a:prstGeom prst="rect">
            <a:avLst/>
          </a:prstGeom>
          <a:noFill/>
        </p:spPr>
        <p:txBody>
          <a:bodyPr wrap="square" lIns="91440" tIns="45720" rIns="91440" bIns="45720" rtlCol="0" anchor="t">
            <a:spAutoFit/>
          </a:bodyPr>
          <a:lstStyle/>
          <a:p>
            <a:pPr>
              <a:spcAft>
                <a:spcPts val="1800"/>
              </a:spcAft>
            </a:pPr>
            <a:r>
              <a:rPr lang="en-US" sz="1400" b="1" dirty="0">
                <a:solidFill>
                  <a:srgbClr val="246992"/>
                </a:solidFill>
                <a:latin typeface="Arial"/>
                <a:cs typeface="Arial"/>
              </a:rPr>
              <a:t>LDDs:</a:t>
            </a:r>
            <a:endParaRPr lang="en-US" sz="1400" dirty="0">
              <a:solidFill>
                <a:srgbClr val="246992"/>
              </a:solidFill>
              <a:latin typeface="Arial"/>
              <a:cs typeface="Arial"/>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North Delta Planning and Development District</a:t>
            </a:r>
          </a:p>
          <a:p>
            <a:pPr marL="285750" indent="-285750">
              <a:spcAft>
                <a:spcPts val="600"/>
              </a:spcAft>
              <a:buFont typeface="Arial" panose="020B0604020202020204" pitchFamily="34" charset="0"/>
              <a:buChar char="•"/>
            </a:pPr>
            <a:endParaRPr lang="en-US" sz="1400" dirty="0">
              <a:solidFill>
                <a:srgbClr val="192F5A"/>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East Central Planning &amp; Development District</a:t>
            </a:r>
          </a:p>
          <a:p>
            <a:pPr marL="285750" indent="-285750">
              <a:spcAft>
                <a:spcPts val="600"/>
              </a:spcAft>
              <a:buFont typeface="Arial" panose="020B0604020202020204" pitchFamily="34" charset="0"/>
              <a:buChar char="•"/>
            </a:pPr>
            <a:endParaRPr lang="en-US" sz="1400" dirty="0">
              <a:solidFill>
                <a:srgbClr val="192F5A"/>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Golden Triangle Planning &amp; Development District</a:t>
            </a:r>
          </a:p>
          <a:p>
            <a:pPr marL="285750" indent="-285750">
              <a:spcAft>
                <a:spcPts val="600"/>
              </a:spcAft>
              <a:buFont typeface="Arial" panose="020B0604020202020204" pitchFamily="34" charset="0"/>
              <a:buChar char="•"/>
            </a:pPr>
            <a:endParaRPr lang="en-US" sz="1400" dirty="0">
              <a:solidFill>
                <a:srgbClr val="192F5A"/>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Northeast Mississippi Planning and Development District</a:t>
            </a:r>
          </a:p>
          <a:p>
            <a:pPr marL="285750" indent="-285750">
              <a:spcAft>
                <a:spcPts val="600"/>
              </a:spcAft>
              <a:buFont typeface="Arial" panose="020B0604020202020204" pitchFamily="34" charset="0"/>
              <a:buChar char="•"/>
            </a:pPr>
            <a:endParaRPr lang="en-US" sz="1400" dirty="0">
              <a:solidFill>
                <a:srgbClr val="192F5A"/>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North Central Planning and Development District</a:t>
            </a:r>
          </a:p>
          <a:p>
            <a:pPr marL="285750" indent="-285750">
              <a:spcAft>
                <a:spcPts val="600"/>
              </a:spcAft>
              <a:buFont typeface="Arial" panose="020B0604020202020204" pitchFamily="34" charset="0"/>
              <a:buChar char="•"/>
            </a:pPr>
            <a:endParaRPr lang="en-US" sz="1400" dirty="0">
              <a:solidFill>
                <a:srgbClr val="192F5A"/>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Three Rivers Planning and Development District</a:t>
            </a:r>
          </a:p>
        </p:txBody>
      </p:sp>
      <p:cxnSp>
        <p:nvCxnSpPr>
          <p:cNvPr id="14" name="Straight Connector 13">
            <a:extLst>
              <a:ext uri="{FF2B5EF4-FFF2-40B4-BE49-F238E27FC236}">
                <a16:creationId xmlns:a16="http://schemas.microsoft.com/office/drawing/2014/main" id="{9DAEBFF6-FF20-0A44-9150-1DDBA3744570}"/>
              </a:ext>
            </a:extLst>
          </p:cNvPr>
          <p:cNvCxnSpPr>
            <a:cxnSpLocks/>
          </p:cNvCxnSpPr>
          <p:nvPr/>
        </p:nvCxnSpPr>
        <p:spPr>
          <a:xfrm>
            <a:off x="7797800" y="734170"/>
            <a:ext cx="3627144" cy="0"/>
          </a:xfrm>
          <a:prstGeom prst="line">
            <a:avLst/>
          </a:prstGeom>
          <a:ln w="22225">
            <a:solidFill>
              <a:srgbClr val="AF4194"/>
            </a:solidFill>
          </a:ln>
          <a:effectLst/>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0AA226B7-960A-754C-892F-321399A21913}"/>
              </a:ext>
            </a:extLst>
          </p:cNvPr>
          <p:cNvSpPr/>
          <p:nvPr/>
        </p:nvSpPr>
        <p:spPr>
          <a:xfrm>
            <a:off x="0" y="3489"/>
            <a:ext cx="7353300" cy="6883400"/>
          </a:xfrm>
          <a:prstGeom prst="rect">
            <a:avLst/>
          </a:pr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B16501F-D784-9546-AA33-B4082957BA63}"/>
              </a:ext>
            </a:extLst>
          </p:cNvPr>
          <p:cNvCxnSpPr>
            <a:cxnSpLocks/>
          </p:cNvCxnSpPr>
          <p:nvPr/>
        </p:nvCxnSpPr>
        <p:spPr>
          <a:xfrm flipV="1">
            <a:off x="901148" y="1098178"/>
            <a:ext cx="6329593" cy="4401474"/>
          </a:xfrm>
          <a:prstGeom prst="line">
            <a:avLst/>
          </a:prstGeom>
          <a:ln w="22225">
            <a:solidFill>
              <a:srgbClr val="AF4194"/>
            </a:solidFill>
            <a:headEnd type="oval" w="lg" len="lg"/>
            <a:tailEnd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1F240AD-760A-914B-A14F-B06DBD8CA0EA}"/>
              </a:ext>
            </a:extLst>
          </p:cNvPr>
          <p:cNvCxnSpPr>
            <a:cxnSpLocks/>
          </p:cNvCxnSpPr>
          <p:nvPr/>
        </p:nvCxnSpPr>
        <p:spPr>
          <a:xfrm flipV="1">
            <a:off x="7230741" y="734172"/>
            <a:ext cx="567059" cy="364005"/>
          </a:xfrm>
          <a:prstGeom prst="line">
            <a:avLst/>
          </a:prstGeom>
          <a:ln w="22225" cap="rnd">
            <a:solidFill>
              <a:srgbClr val="AF4194"/>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5921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CAAEF59B-A33D-0843-8B6E-292A44CA2225}"/>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2980"/>
            <a:ext cx="7353300" cy="6884419"/>
          </a:xfrm>
          <a:prstGeom prst="rect">
            <a:avLst/>
          </a:prstGeom>
        </p:spPr>
      </p:pic>
      <p:grpSp>
        <p:nvGrpSpPr>
          <p:cNvPr id="21" name="Group 20">
            <a:extLst>
              <a:ext uri="{FF2B5EF4-FFF2-40B4-BE49-F238E27FC236}">
                <a16:creationId xmlns:a16="http://schemas.microsoft.com/office/drawing/2014/main" id="{3FDA9D3B-BBBD-DF45-8FC3-AB1AD8525785}"/>
              </a:ext>
            </a:extLst>
          </p:cNvPr>
          <p:cNvGrpSpPr/>
          <p:nvPr/>
        </p:nvGrpSpPr>
        <p:grpSpPr>
          <a:xfrm>
            <a:off x="11572875" y="-71438"/>
            <a:ext cx="619125" cy="6958013"/>
            <a:chOff x="11572875" y="-71438"/>
            <a:chExt cx="619125" cy="6958013"/>
          </a:xfrm>
        </p:grpSpPr>
        <p:sp>
          <p:nvSpPr>
            <p:cNvPr id="9" name="Rectangle 8">
              <a:extLst>
                <a:ext uri="{FF2B5EF4-FFF2-40B4-BE49-F238E27FC236}">
                  <a16:creationId xmlns:a16="http://schemas.microsoft.com/office/drawing/2014/main" id="{4BD53A7F-2E8E-D44F-AC30-609A7FA850C3}"/>
                </a:ext>
              </a:extLst>
            </p:cNvPr>
            <p:cNvSpPr/>
            <p:nvPr/>
          </p:nvSpPr>
          <p:spPr>
            <a:xfrm>
              <a:off x="11914908" y="-50801"/>
              <a:ext cx="277092" cy="6934201"/>
            </a:xfrm>
            <a:prstGeom prst="rect">
              <a:avLst/>
            </a:prstGeom>
            <a:solidFill>
              <a:srgbClr val="AF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92F5A"/>
                </a:solidFill>
              </a:endParaRPr>
            </a:p>
          </p:txBody>
        </p:sp>
        <p:sp>
          <p:nvSpPr>
            <p:cNvPr id="20" name="Freeform 19">
              <a:extLst>
                <a:ext uri="{FF2B5EF4-FFF2-40B4-BE49-F238E27FC236}">
                  <a16:creationId xmlns:a16="http://schemas.microsoft.com/office/drawing/2014/main" id="{6F4D8032-D4DF-F24B-AF8B-7E0EB21CC35A}"/>
                </a:ext>
              </a:extLst>
            </p:cNvPr>
            <p:cNvSpPr/>
            <p:nvPr/>
          </p:nvSpPr>
          <p:spPr>
            <a:xfrm>
              <a:off x="11572875" y="-71438"/>
              <a:ext cx="528638" cy="6958013"/>
            </a:xfrm>
            <a:custGeom>
              <a:avLst/>
              <a:gdLst>
                <a:gd name="connsiteX0" fmla="*/ 342900 w 528638"/>
                <a:gd name="connsiteY0" fmla="*/ 0 h 6958013"/>
                <a:gd name="connsiteX1" fmla="*/ 0 w 528638"/>
                <a:gd name="connsiteY1" fmla="*/ 6958013 h 6958013"/>
                <a:gd name="connsiteX2" fmla="*/ 528638 w 528638"/>
                <a:gd name="connsiteY2" fmla="*/ 6958013 h 6958013"/>
                <a:gd name="connsiteX3" fmla="*/ 528638 w 528638"/>
                <a:gd name="connsiteY3" fmla="*/ 14288 h 6958013"/>
                <a:gd name="connsiteX4" fmla="*/ 342900 w 528638"/>
                <a:gd name="connsiteY4" fmla="*/ 0 h 6958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38" h="6958013">
                  <a:moveTo>
                    <a:pt x="342900" y="0"/>
                  </a:moveTo>
                  <a:lnTo>
                    <a:pt x="0" y="6958013"/>
                  </a:lnTo>
                  <a:lnTo>
                    <a:pt x="528638" y="6958013"/>
                  </a:lnTo>
                  <a:lnTo>
                    <a:pt x="528638" y="14288"/>
                  </a:lnTo>
                  <a:lnTo>
                    <a:pt x="342900" y="0"/>
                  </a:lnTo>
                  <a:close/>
                </a:path>
              </a:pathLst>
            </a:custGeom>
            <a:solidFill>
              <a:srgbClr val="AF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2F5A"/>
                </a:solidFill>
              </a:endParaRPr>
            </a:p>
          </p:txBody>
        </p:sp>
      </p:grpSp>
      <p:sp>
        <p:nvSpPr>
          <p:cNvPr id="19" name="Slide Number Placeholder 4">
            <a:extLst>
              <a:ext uri="{FF2B5EF4-FFF2-40B4-BE49-F238E27FC236}">
                <a16:creationId xmlns:a16="http://schemas.microsoft.com/office/drawing/2014/main" id="{AD078A6B-15FE-A94E-BD40-FA95B672F637}"/>
              </a:ext>
            </a:extLst>
          </p:cNvPr>
          <p:cNvSpPr>
            <a:spLocks noGrp="1"/>
          </p:cNvSpPr>
          <p:nvPr>
            <p:ph type="sldNum" sz="quarter" idx="12"/>
          </p:nvPr>
        </p:nvSpPr>
        <p:spPr>
          <a:xfrm>
            <a:off x="9242453" y="6356350"/>
            <a:ext cx="2743200" cy="365125"/>
          </a:xfrm>
        </p:spPr>
        <p:txBody>
          <a:bodyPr/>
          <a:lstStyle/>
          <a:p>
            <a:fld id="{795475E6-530F-8C49-8265-5F4F99FFC0A0}" type="slidenum">
              <a:rPr lang="en-US" smtClean="0">
                <a:solidFill>
                  <a:schemeClr val="bg1"/>
                </a:solidFill>
                <a:latin typeface="Arial" panose="020B0604020202020204" pitchFamily="34" charset="0"/>
                <a:cs typeface="Arial" panose="020B0604020202020204" pitchFamily="34" charset="0"/>
              </a:rPr>
              <a:t>8</a:t>
            </a:fld>
            <a:endParaRPr lang="en-US" dirty="0">
              <a:solidFill>
                <a:schemeClr val="bg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B4508944-99FC-F34A-9206-391503F1A210}"/>
              </a:ext>
            </a:extLst>
          </p:cNvPr>
          <p:cNvSpPr txBox="1"/>
          <p:nvPr/>
        </p:nvSpPr>
        <p:spPr>
          <a:xfrm>
            <a:off x="9044176" y="6400771"/>
            <a:ext cx="2464904" cy="276999"/>
          </a:xfrm>
          <a:prstGeom prst="rect">
            <a:avLst/>
          </a:prstGeom>
          <a:noFill/>
        </p:spPr>
        <p:txBody>
          <a:bodyPr wrap="square" rtlCol="0">
            <a:spAutoFit/>
          </a:bodyPr>
          <a:lstStyle/>
          <a:p>
            <a:pPr algn="r"/>
            <a:r>
              <a:rPr lang="en-US" sz="1200" b="1" dirty="0">
                <a:solidFill>
                  <a:srgbClr val="192F5A"/>
                </a:solidFill>
                <a:latin typeface="Arial" panose="020B0604020202020204" pitchFamily="34" charset="0"/>
                <a:cs typeface="Arial" panose="020B0604020202020204" pitchFamily="34" charset="0"/>
              </a:rPr>
              <a:t>DDAA Presentation Title Here</a:t>
            </a:r>
          </a:p>
        </p:txBody>
      </p:sp>
      <p:cxnSp>
        <p:nvCxnSpPr>
          <p:cNvPr id="23" name="Straight Connector 22">
            <a:extLst>
              <a:ext uri="{FF2B5EF4-FFF2-40B4-BE49-F238E27FC236}">
                <a16:creationId xmlns:a16="http://schemas.microsoft.com/office/drawing/2014/main" id="{512441F0-CF00-5645-852D-D93565E230FD}"/>
              </a:ext>
            </a:extLst>
          </p:cNvPr>
          <p:cNvCxnSpPr>
            <a:cxnSpLocks/>
          </p:cNvCxnSpPr>
          <p:nvPr/>
        </p:nvCxnSpPr>
        <p:spPr>
          <a:xfrm>
            <a:off x="7797800" y="6677770"/>
            <a:ext cx="3627144" cy="0"/>
          </a:xfrm>
          <a:prstGeom prst="line">
            <a:avLst/>
          </a:prstGeom>
          <a:ln w="12700">
            <a:solidFill>
              <a:srgbClr val="AF4194"/>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149C0AC5-3E21-4B49-B052-7965454B7309}"/>
              </a:ext>
            </a:extLst>
          </p:cNvPr>
          <p:cNvSpPr>
            <a:spLocks noGrp="1"/>
          </p:cNvSpPr>
          <p:nvPr>
            <p:ph type="ctrTitle"/>
          </p:nvPr>
        </p:nvSpPr>
        <p:spPr>
          <a:xfrm>
            <a:off x="7713058" y="253704"/>
            <a:ext cx="6144464" cy="957977"/>
          </a:xfrm>
        </p:spPr>
        <p:txBody>
          <a:bodyPr anchor="t">
            <a:normAutofit/>
          </a:bodyPr>
          <a:lstStyle/>
          <a:p>
            <a:pPr algn="l">
              <a:lnSpc>
                <a:spcPct val="100000"/>
              </a:lnSpc>
            </a:pPr>
            <a:r>
              <a:rPr lang="en-US" sz="2800" b="1" dirty="0">
                <a:solidFill>
                  <a:srgbClr val="246992"/>
                </a:solidFill>
                <a:latin typeface="Arial" panose="020B0604020202020204" pitchFamily="34" charset="0"/>
                <a:cs typeface="Arial" panose="020B0604020202020204" pitchFamily="34" charset="0"/>
              </a:rPr>
              <a:t>TENNESSEE</a:t>
            </a:r>
          </a:p>
        </p:txBody>
      </p:sp>
      <p:sp>
        <p:nvSpPr>
          <p:cNvPr id="31" name="TextBox 30">
            <a:extLst>
              <a:ext uri="{FF2B5EF4-FFF2-40B4-BE49-F238E27FC236}">
                <a16:creationId xmlns:a16="http://schemas.microsoft.com/office/drawing/2014/main" id="{BA0FEA88-3799-4547-843C-6ACDFF4C9F30}"/>
              </a:ext>
            </a:extLst>
          </p:cNvPr>
          <p:cNvSpPr txBox="1"/>
          <p:nvPr/>
        </p:nvSpPr>
        <p:spPr>
          <a:xfrm>
            <a:off x="7729687" y="879098"/>
            <a:ext cx="3843188" cy="3524042"/>
          </a:xfrm>
          <a:prstGeom prst="rect">
            <a:avLst/>
          </a:prstGeom>
          <a:noFill/>
        </p:spPr>
        <p:txBody>
          <a:bodyPr wrap="square" lIns="91440" tIns="45720" rIns="91440" bIns="45720" rtlCol="0" anchor="t">
            <a:spAutoFit/>
          </a:bodyPr>
          <a:lstStyle/>
          <a:p>
            <a:pPr>
              <a:spcAft>
                <a:spcPts val="1800"/>
              </a:spcAft>
            </a:pPr>
            <a:r>
              <a:rPr lang="en-US" sz="1400" b="1" dirty="0">
                <a:solidFill>
                  <a:srgbClr val="246992"/>
                </a:solidFill>
                <a:latin typeface="Arial"/>
                <a:cs typeface="Arial"/>
              </a:rPr>
              <a:t>LDDs:</a:t>
            </a:r>
            <a:endParaRPr lang="en-US" sz="1400" dirty="0">
              <a:solidFill>
                <a:srgbClr val="246992"/>
              </a:solidFill>
              <a:latin typeface="Arial"/>
              <a:cs typeface="Arial"/>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Southeast Tennessee Development District</a:t>
            </a:r>
          </a:p>
          <a:p>
            <a:pPr marL="285750" indent="-285750">
              <a:spcAft>
                <a:spcPts val="600"/>
              </a:spcAft>
              <a:buFont typeface="Arial" panose="020B0604020202020204" pitchFamily="34" charset="0"/>
              <a:buChar char="•"/>
            </a:pPr>
            <a:endParaRPr lang="en-US" sz="1400" dirty="0">
              <a:solidFill>
                <a:srgbClr val="192F5A"/>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First Tennessee Development District</a:t>
            </a:r>
          </a:p>
          <a:p>
            <a:pPr marL="285750" indent="-285750">
              <a:spcAft>
                <a:spcPts val="600"/>
              </a:spcAft>
              <a:buFont typeface="Arial" panose="020B0604020202020204" pitchFamily="34" charset="0"/>
              <a:buChar char="•"/>
            </a:pPr>
            <a:endParaRPr lang="en-US" sz="1400" dirty="0">
              <a:solidFill>
                <a:srgbClr val="192F5A"/>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South Central Tennessee Development District</a:t>
            </a:r>
          </a:p>
          <a:p>
            <a:pPr marL="285750" indent="-285750">
              <a:spcAft>
                <a:spcPts val="600"/>
              </a:spcAft>
              <a:buFont typeface="Arial" panose="020B0604020202020204" pitchFamily="34" charset="0"/>
              <a:buChar char="•"/>
            </a:pPr>
            <a:endParaRPr lang="en-US" sz="1400" dirty="0">
              <a:solidFill>
                <a:srgbClr val="192F5A"/>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Upper Cumberland Development District</a:t>
            </a:r>
          </a:p>
          <a:p>
            <a:pPr marL="285750" indent="-285750">
              <a:spcAft>
                <a:spcPts val="600"/>
              </a:spcAft>
              <a:buFont typeface="Arial" panose="020B0604020202020204" pitchFamily="34" charset="0"/>
              <a:buChar char="•"/>
            </a:pPr>
            <a:endParaRPr lang="en-US" sz="1400" dirty="0">
              <a:solidFill>
                <a:srgbClr val="192F5A"/>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East Tennessee Development District</a:t>
            </a:r>
          </a:p>
        </p:txBody>
      </p:sp>
      <p:cxnSp>
        <p:nvCxnSpPr>
          <p:cNvPr id="14" name="Straight Connector 13">
            <a:extLst>
              <a:ext uri="{FF2B5EF4-FFF2-40B4-BE49-F238E27FC236}">
                <a16:creationId xmlns:a16="http://schemas.microsoft.com/office/drawing/2014/main" id="{9DAEBFF6-FF20-0A44-9150-1DDBA3744570}"/>
              </a:ext>
            </a:extLst>
          </p:cNvPr>
          <p:cNvCxnSpPr>
            <a:cxnSpLocks/>
          </p:cNvCxnSpPr>
          <p:nvPr/>
        </p:nvCxnSpPr>
        <p:spPr>
          <a:xfrm>
            <a:off x="7797800" y="734170"/>
            <a:ext cx="3627144" cy="0"/>
          </a:xfrm>
          <a:prstGeom prst="line">
            <a:avLst/>
          </a:prstGeom>
          <a:ln w="22225">
            <a:solidFill>
              <a:srgbClr val="AF4194"/>
            </a:solidFill>
          </a:ln>
          <a:effectLst/>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0AA226B7-960A-754C-892F-321399A21913}"/>
              </a:ext>
            </a:extLst>
          </p:cNvPr>
          <p:cNvSpPr/>
          <p:nvPr/>
        </p:nvSpPr>
        <p:spPr>
          <a:xfrm>
            <a:off x="0" y="3489"/>
            <a:ext cx="7353300" cy="6883400"/>
          </a:xfrm>
          <a:prstGeom prst="rect">
            <a:avLst/>
          </a:pr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B16501F-D784-9546-AA33-B4082957BA63}"/>
              </a:ext>
            </a:extLst>
          </p:cNvPr>
          <p:cNvCxnSpPr>
            <a:cxnSpLocks/>
          </p:cNvCxnSpPr>
          <p:nvPr/>
        </p:nvCxnSpPr>
        <p:spPr>
          <a:xfrm flipV="1">
            <a:off x="2812648" y="1059366"/>
            <a:ext cx="4540652" cy="3350588"/>
          </a:xfrm>
          <a:prstGeom prst="line">
            <a:avLst/>
          </a:prstGeom>
          <a:ln w="22225">
            <a:solidFill>
              <a:srgbClr val="AF4194"/>
            </a:solidFill>
            <a:headEnd type="oval" w="lg" len="lg"/>
            <a:tailEnd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1F240AD-760A-914B-A14F-B06DBD8CA0EA}"/>
              </a:ext>
            </a:extLst>
          </p:cNvPr>
          <p:cNvCxnSpPr>
            <a:cxnSpLocks/>
          </p:cNvCxnSpPr>
          <p:nvPr/>
        </p:nvCxnSpPr>
        <p:spPr>
          <a:xfrm flipV="1">
            <a:off x="7292021" y="734173"/>
            <a:ext cx="505779" cy="367969"/>
          </a:xfrm>
          <a:prstGeom prst="line">
            <a:avLst/>
          </a:prstGeom>
          <a:ln w="22225" cap="rnd">
            <a:solidFill>
              <a:srgbClr val="AF4194"/>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1506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CAAEF59B-A33D-0843-8B6E-292A44CA2225}"/>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2980"/>
            <a:ext cx="7353300" cy="6884419"/>
          </a:xfrm>
          <a:prstGeom prst="rect">
            <a:avLst/>
          </a:prstGeom>
        </p:spPr>
      </p:pic>
      <p:grpSp>
        <p:nvGrpSpPr>
          <p:cNvPr id="21" name="Group 20">
            <a:extLst>
              <a:ext uri="{FF2B5EF4-FFF2-40B4-BE49-F238E27FC236}">
                <a16:creationId xmlns:a16="http://schemas.microsoft.com/office/drawing/2014/main" id="{3FDA9D3B-BBBD-DF45-8FC3-AB1AD8525785}"/>
              </a:ext>
            </a:extLst>
          </p:cNvPr>
          <p:cNvGrpSpPr/>
          <p:nvPr/>
        </p:nvGrpSpPr>
        <p:grpSpPr>
          <a:xfrm>
            <a:off x="11572875" y="-71438"/>
            <a:ext cx="619125" cy="6958013"/>
            <a:chOff x="11572875" y="-71438"/>
            <a:chExt cx="619125" cy="6958013"/>
          </a:xfrm>
        </p:grpSpPr>
        <p:sp>
          <p:nvSpPr>
            <p:cNvPr id="9" name="Rectangle 8">
              <a:extLst>
                <a:ext uri="{FF2B5EF4-FFF2-40B4-BE49-F238E27FC236}">
                  <a16:creationId xmlns:a16="http://schemas.microsoft.com/office/drawing/2014/main" id="{4BD53A7F-2E8E-D44F-AC30-609A7FA850C3}"/>
                </a:ext>
              </a:extLst>
            </p:cNvPr>
            <p:cNvSpPr/>
            <p:nvPr/>
          </p:nvSpPr>
          <p:spPr>
            <a:xfrm>
              <a:off x="11914908" y="-50801"/>
              <a:ext cx="277092" cy="6934201"/>
            </a:xfrm>
            <a:prstGeom prst="rect">
              <a:avLst/>
            </a:prstGeom>
            <a:solidFill>
              <a:srgbClr val="AF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92F5A"/>
                </a:solidFill>
              </a:endParaRPr>
            </a:p>
          </p:txBody>
        </p:sp>
        <p:sp>
          <p:nvSpPr>
            <p:cNvPr id="20" name="Freeform 19">
              <a:extLst>
                <a:ext uri="{FF2B5EF4-FFF2-40B4-BE49-F238E27FC236}">
                  <a16:creationId xmlns:a16="http://schemas.microsoft.com/office/drawing/2014/main" id="{6F4D8032-D4DF-F24B-AF8B-7E0EB21CC35A}"/>
                </a:ext>
              </a:extLst>
            </p:cNvPr>
            <p:cNvSpPr/>
            <p:nvPr/>
          </p:nvSpPr>
          <p:spPr>
            <a:xfrm>
              <a:off x="11572875" y="-71438"/>
              <a:ext cx="528638" cy="6958013"/>
            </a:xfrm>
            <a:custGeom>
              <a:avLst/>
              <a:gdLst>
                <a:gd name="connsiteX0" fmla="*/ 342900 w 528638"/>
                <a:gd name="connsiteY0" fmla="*/ 0 h 6958013"/>
                <a:gd name="connsiteX1" fmla="*/ 0 w 528638"/>
                <a:gd name="connsiteY1" fmla="*/ 6958013 h 6958013"/>
                <a:gd name="connsiteX2" fmla="*/ 528638 w 528638"/>
                <a:gd name="connsiteY2" fmla="*/ 6958013 h 6958013"/>
                <a:gd name="connsiteX3" fmla="*/ 528638 w 528638"/>
                <a:gd name="connsiteY3" fmla="*/ 14288 h 6958013"/>
                <a:gd name="connsiteX4" fmla="*/ 342900 w 528638"/>
                <a:gd name="connsiteY4" fmla="*/ 0 h 6958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38" h="6958013">
                  <a:moveTo>
                    <a:pt x="342900" y="0"/>
                  </a:moveTo>
                  <a:lnTo>
                    <a:pt x="0" y="6958013"/>
                  </a:lnTo>
                  <a:lnTo>
                    <a:pt x="528638" y="6958013"/>
                  </a:lnTo>
                  <a:lnTo>
                    <a:pt x="528638" y="14288"/>
                  </a:lnTo>
                  <a:lnTo>
                    <a:pt x="342900" y="0"/>
                  </a:lnTo>
                  <a:close/>
                </a:path>
              </a:pathLst>
            </a:custGeom>
            <a:solidFill>
              <a:srgbClr val="AF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2F5A"/>
                </a:solidFill>
              </a:endParaRPr>
            </a:p>
          </p:txBody>
        </p:sp>
      </p:grpSp>
      <p:sp>
        <p:nvSpPr>
          <p:cNvPr id="19" name="Slide Number Placeholder 4">
            <a:extLst>
              <a:ext uri="{FF2B5EF4-FFF2-40B4-BE49-F238E27FC236}">
                <a16:creationId xmlns:a16="http://schemas.microsoft.com/office/drawing/2014/main" id="{AD078A6B-15FE-A94E-BD40-FA95B672F637}"/>
              </a:ext>
            </a:extLst>
          </p:cNvPr>
          <p:cNvSpPr>
            <a:spLocks noGrp="1"/>
          </p:cNvSpPr>
          <p:nvPr>
            <p:ph type="sldNum" sz="quarter" idx="12"/>
          </p:nvPr>
        </p:nvSpPr>
        <p:spPr>
          <a:xfrm>
            <a:off x="9242453" y="6356350"/>
            <a:ext cx="2743200" cy="365125"/>
          </a:xfrm>
        </p:spPr>
        <p:txBody>
          <a:bodyPr/>
          <a:lstStyle/>
          <a:p>
            <a:fld id="{795475E6-530F-8C49-8265-5F4F99FFC0A0}" type="slidenum">
              <a:rPr lang="en-US" smtClean="0">
                <a:solidFill>
                  <a:schemeClr val="bg1"/>
                </a:solidFill>
                <a:latin typeface="Arial" panose="020B0604020202020204" pitchFamily="34" charset="0"/>
                <a:cs typeface="Arial" panose="020B0604020202020204" pitchFamily="34" charset="0"/>
              </a:rPr>
              <a:t>9</a:t>
            </a:fld>
            <a:endParaRPr lang="en-US" dirty="0">
              <a:solidFill>
                <a:schemeClr val="bg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B4508944-99FC-F34A-9206-391503F1A210}"/>
              </a:ext>
            </a:extLst>
          </p:cNvPr>
          <p:cNvSpPr txBox="1"/>
          <p:nvPr/>
        </p:nvSpPr>
        <p:spPr>
          <a:xfrm>
            <a:off x="9044176" y="6400771"/>
            <a:ext cx="2464904" cy="276999"/>
          </a:xfrm>
          <a:prstGeom prst="rect">
            <a:avLst/>
          </a:prstGeom>
          <a:noFill/>
        </p:spPr>
        <p:txBody>
          <a:bodyPr wrap="square" rtlCol="0">
            <a:spAutoFit/>
          </a:bodyPr>
          <a:lstStyle/>
          <a:p>
            <a:pPr algn="r"/>
            <a:r>
              <a:rPr lang="en-US" sz="1200" b="1" dirty="0">
                <a:solidFill>
                  <a:srgbClr val="192F5A"/>
                </a:solidFill>
                <a:latin typeface="Arial" panose="020B0604020202020204" pitchFamily="34" charset="0"/>
                <a:cs typeface="Arial" panose="020B0604020202020204" pitchFamily="34" charset="0"/>
              </a:rPr>
              <a:t>DDAA Presentation Title Here</a:t>
            </a:r>
          </a:p>
        </p:txBody>
      </p:sp>
      <p:cxnSp>
        <p:nvCxnSpPr>
          <p:cNvPr id="23" name="Straight Connector 22">
            <a:extLst>
              <a:ext uri="{FF2B5EF4-FFF2-40B4-BE49-F238E27FC236}">
                <a16:creationId xmlns:a16="http://schemas.microsoft.com/office/drawing/2014/main" id="{512441F0-CF00-5645-852D-D93565E230FD}"/>
              </a:ext>
            </a:extLst>
          </p:cNvPr>
          <p:cNvCxnSpPr>
            <a:cxnSpLocks/>
          </p:cNvCxnSpPr>
          <p:nvPr/>
        </p:nvCxnSpPr>
        <p:spPr>
          <a:xfrm>
            <a:off x="7797800" y="6677770"/>
            <a:ext cx="3627144" cy="0"/>
          </a:xfrm>
          <a:prstGeom prst="line">
            <a:avLst/>
          </a:prstGeom>
          <a:ln w="12700">
            <a:solidFill>
              <a:srgbClr val="AF4194"/>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149C0AC5-3E21-4B49-B052-7965454B7309}"/>
              </a:ext>
            </a:extLst>
          </p:cNvPr>
          <p:cNvSpPr>
            <a:spLocks noGrp="1"/>
          </p:cNvSpPr>
          <p:nvPr>
            <p:ph type="ctrTitle"/>
          </p:nvPr>
        </p:nvSpPr>
        <p:spPr>
          <a:xfrm>
            <a:off x="7713058" y="253704"/>
            <a:ext cx="6144464" cy="957977"/>
          </a:xfrm>
        </p:spPr>
        <p:txBody>
          <a:bodyPr anchor="t">
            <a:normAutofit/>
          </a:bodyPr>
          <a:lstStyle/>
          <a:p>
            <a:pPr algn="l">
              <a:lnSpc>
                <a:spcPct val="100000"/>
              </a:lnSpc>
            </a:pPr>
            <a:r>
              <a:rPr lang="en-US" sz="2800" b="1" dirty="0">
                <a:solidFill>
                  <a:srgbClr val="246992"/>
                </a:solidFill>
                <a:latin typeface="Arial" panose="020B0604020202020204" pitchFamily="34" charset="0"/>
                <a:cs typeface="Arial" panose="020B0604020202020204" pitchFamily="34" charset="0"/>
              </a:rPr>
              <a:t>VIRGINIA</a:t>
            </a:r>
          </a:p>
        </p:txBody>
      </p:sp>
      <p:sp>
        <p:nvSpPr>
          <p:cNvPr id="31" name="TextBox 30">
            <a:extLst>
              <a:ext uri="{FF2B5EF4-FFF2-40B4-BE49-F238E27FC236}">
                <a16:creationId xmlns:a16="http://schemas.microsoft.com/office/drawing/2014/main" id="{BA0FEA88-3799-4547-843C-6ACDFF4C9F30}"/>
              </a:ext>
            </a:extLst>
          </p:cNvPr>
          <p:cNvSpPr txBox="1"/>
          <p:nvPr/>
        </p:nvSpPr>
        <p:spPr>
          <a:xfrm>
            <a:off x="7729687" y="879098"/>
            <a:ext cx="3843188" cy="5555367"/>
          </a:xfrm>
          <a:prstGeom prst="rect">
            <a:avLst/>
          </a:prstGeom>
          <a:noFill/>
        </p:spPr>
        <p:txBody>
          <a:bodyPr wrap="square" lIns="91440" tIns="45720" rIns="91440" bIns="45720" rtlCol="0" anchor="t">
            <a:spAutoFit/>
          </a:bodyPr>
          <a:lstStyle/>
          <a:p>
            <a:pPr>
              <a:spcAft>
                <a:spcPts val="1800"/>
              </a:spcAft>
            </a:pPr>
            <a:r>
              <a:rPr lang="en-US" sz="1400" b="1" dirty="0">
                <a:solidFill>
                  <a:srgbClr val="246992"/>
                </a:solidFill>
                <a:latin typeface="Arial"/>
                <a:cs typeface="Arial"/>
              </a:rPr>
              <a:t>LDDs:</a:t>
            </a:r>
            <a:endParaRPr lang="en-US" sz="1400" dirty="0">
              <a:solidFill>
                <a:srgbClr val="246992"/>
              </a:solidFill>
              <a:latin typeface="Arial"/>
              <a:cs typeface="Arial"/>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Mount Rogers Planning District Commission</a:t>
            </a:r>
          </a:p>
          <a:p>
            <a:pPr marL="285750" indent="-285750">
              <a:spcAft>
                <a:spcPts val="600"/>
              </a:spcAft>
              <a:buFont typeface="Arial" panose="020B0604020202020204" pitchFamily="34" charset="0"/>
              <a:buChar char="•"/>
            </a:pPr>
            <a:endParaRPr lang="en-US" sz="1400" dirty="0">
              <a:solidFill>
                <a:srgbClr val="192F5A"/>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Central Shenandoah Planning District Commission</a:t>
            </a:r>
          </a:p>
          <a:p>
            <a:pPr marL="285750" indent="-285750">
              <a:spcAft>
                <a:spcPts val="600"/>
              </a:spcAft>
              <a:buFont typeface="Arial" panose="020B0604020202020204" pitchFamily="34" charset="0"/>
              <a:buChar char="•"/>
            </a:pPr>
            <a:endParaRPr lang="en-US" sz="1400" dirty="0">
              <a:solidFill>
                <a:srgbClr val="192F5A"/>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West Piedmont Planning District Commission</a:t>
            </a:r>
          </a:p>
          <a:p>
            <a:pPr marL="285750" indent="-285750">
              <a:spcAft>
                <a:spcPts val="600"/>
              </a:spcAft>
              <a:buFont typeface="Arial" panose="020B0604020202020204" pitchFamily="34" charset="0"/>
              <a:buChar char="•"/>
            </a:pPr>
            <a:endParaRPr lang="en-US" sz="1400" dirty="0">
              <a:solidFill>
                <a:srgbClr val="192F5A"/>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LENOWISCO Planning District Commission</a:t>
            </a:r>
          </a:p>
          <a:p>
            <a:pPr marL="285750" indent="-285750">
              <a:spcAft>
                <a:spcPts val="600"/>
              </a:spcAft>
              <a:buFont typeface="Arial" panose="020B0604020202020204" pitchFamily="34" charset="0"/>
              <a:buChar char="•"/>
            </a:pPr>
            <a:endParaRPr lang="en-US" sz="1400" dirty="0">
              <a:solidFill>
                <a:srgbClr val="192F5A"/>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Cumberland Plateau Planning District Commission</a:t>
            </a:r>
          </a:p>
          <a:p>
            <a:pPr marL="285750" indent="-285750">
              <a:spcAft>
                <a:spcPts val="600"/>
              </a:spcAft>
              <a:buFont typeface="Arial" panose="020B0604020202020204" pitchFamily="34" charset="0"/>
              <a:buChar char="•"/>
            </a:pPr>
            <a:endParaRPr lang="en-US" sz="1400" dirty="0">
              <a:solidFill>
                <a:srgbClr val="192F5A"/>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New River Valley Regional Commission</a:t>
            </a:r>
          </a:p>
          <a:p>
            <a:pPr marL="285750" indent="-285750">
              <a:spcAft>
                <a:spcPts val="600"/>
              </a:spcAft>
              <a:buFont typeface="Arial" panose="020B0604020202020204" pitchFamily="34" charset="0"/>
              <a:buChar char="•"/>
            </a:pPr>
            <a:endParaRPr lang="en-US" sz="1400" dirty="0">
              <a:solidFill>
                <a:srgbClr val="192F5A"/>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400" dirty="0">
                <a:solidFill>
                  <a:srgbClr val="192F5A"/>
                </a:solidFill>
                <a:latin typeface="Arial" panose="020B0604020202020204" pitchFamily="34" charset="0"/>
                <a:cs typeface="Arial" panose="020B0604020202020204" pitchFamily="34" charset="0"/>
              </a:rPr>
              <a:t>Roanoke Valley-Alleghany Regional Commission</a:t>
            </a:r>
          </a:p>
        </p:txBody>
      </p:sp>
      <p:cxnSp>
        <p:nvCxnSpPr>
          <p:cNvPr id="14" name="Straight Connector 13">
            <a:extLst>
              <a:ext uri="{FF2B5EF4-FFF2-40B4-BE49-F238E27FC236}">
                <a16:creationId xmlns:a16="http://schemas.microsoft.com/office/drawing/2014/main" id="{9DAEBFF6-FF20-0A44-9150-1DDBA3744570}"/>
              </a:ext>
            </a:extLst>
          </p:cNvPr>
          <p:cNvCxnSpPr>
            <a:cxnSpLocks/>
          </p:cNvCxnSpPr>
          <p:nvPr/>
        </p:nvCxnSpPr>
        <p:spPr>
          <a:xfrm>
            <a:off x="7797800" y="734170"/>
            <a:ext cx="3627144" cy="0"/>
          </a:xfrm>
          <a:prstGeom prst="line">
            <a:avLst/>
          </a:prstGeom>
          <a:ln w="22225">
            <a:solidFill>
              <a:srgbClr val="AF4194"/>
            </a:solidFill>
          </a:ln>
          <a:effectLst/>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0AA226B7-960A-754C-892F-321399A21913}"/>
              </a:ext>
            </a:extLst>
          </p:cNvPr>
          <p:cNvSpPr/>
          <p:nvPr/>
        </p:nvSpPr>
        <p:spPr>
          <a:xfrm>
            <a:off x="0" y="3489"/>
            <a:ext cx="7353300" cy="6883400"/>
          </a:xfrm>
          <a:prstGeom prst="rect">
            <a:avLst/>
          </a:pr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B16501F-D784-9546-AA33-B4082957BA63}"/>
              </a:ext>
            </a:extLst>
          </p:cNvPr>
          <p:cNvCxnSpPr>
            <a:cxnSpLocks/>
          </p:cNvCxnSpPr>
          <p:nvPr/>
        </p:nvCxnSpPr>
        <p:spPr>
          <a:xfrm flipV="1">
            <a:off x="4582854" y="1211681"/>
            <a:ext cx="2719863" cy="2631449"/>
          </a:xfrm>
          <a:prstGeom prst="line">
            <a:avLst/>
          </a:prstGeom>
          <a:ln w="22225">
            <a:solidFill>
              <a:srgbClr val="AF4194"/>
            </a:solidFill>
            <a:headEnd type="oval" w="lg" len="lg"/>
            <a:tailEnd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1F240AD-760A-914B-A14F-B06DBD8CA0EA}"/>
              </a:ext>
            </a:extLst>
          </p:cNvPr>
          <p:cNvCxnSpPr>
            <a:cxnSpLocks/>
          </p:cNvCxnSpPr>
          <p:nvPr/>
        </p:nvCxnSpPr>
        <p:spPr>
          <a:xfrm flipV="1">
            <a:off x="7145654" y="734174"/>
            <a:ext cx="652146" cy="622434"/>
          </a:xfrm>
          <a:prstGeom prst="line">
            <a:avLst/>
          </a:prstGeom>
          <a:ln w="22225" cap="rnd">
            <a:solidFill>
              <a:srgbClr val="AF4194"/>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6297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1019</TotalTime>
  <Words>960</Words>
  <Application>Microsoft Office PowerPoint</Application>
  <PresentationFormat>Widescreen</PresentationFormat>
  <Paragraphs>241</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DEVELOPMENT DISTRICT ASSOCIATION OF APPALACHIA</vt:lpstr>
      <vt:lpstr>WHAT IS THE DEVELOPMENT DISTRICT ASSOCIATION OF APPALACHIA (DDAA)?</vt:lpstr>
      <vt:lpstr>WEST VIRGINIA</vt:lpstr>
      <vt:lpstr>GEORGIA</vt:lpstr>
      <vt:lpstr>ALABAMA</vt:lpstr>
      <vt:lpstr>KENTUCKY</vt:lpstr>
      <vt:lpstr>MISSISSIPPI</vt:lpstr>
      <vt:lpstr>TENNESSEE</vt:lpstr>
      <vt:lpstr>VIRGINIA</vt:lpstr>
      <vt:lpstr>NEW YORK</vt:lpstr>
      <vt:lpstr>OHIO</vt:lpstr>
      <vt:lpstr>PENNSYLVANIA</vt:lpstr>
      <vt:lpstr>NORTH CAROLINA</vt:lpstr>
      <vt:lpstr>SOUTH CAROLINA</vt:lpstr>
      <vt:lpstr>MARYLAND</vt:lpstr>
      <vt:lpstr>PowerPoint Presentation</vt:lpstr>
      <vt:lpstr>SUCCESS EXAMPLE 2</vt:lpstr>
      <vt:lpstr>APPALACHIAN REGIONAL COMMISSION FUNDING The Growing Gap in ARC Local Development Dollars and Overall Grant Dollars   Budget figures are in Millions </vt:lpstr>
      <vt:lpstr>FY23 Request for Congressional Action Support Local Development District Funding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District Association of Appalachia</dc:title>
  <dc:creator>Emmi Braselton</dc:creator>
  <cp:lastModifiedBy>Mirielle Burgoyne</cp:lastModifiedBy>
  <cp:revision>172</cp:revision>
  <dcterms:created xsi:type="dcterms:W3CDTF">2021-11-03T15:56:02Z</dcterms:created>
  <dcterms:modified xsi:type="dcterms:W3CDTF">2022-03-10T17:33:07Z</dcterms:modified>
</cp:coreProperties>
</file>