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CEC"/>
    <a:srgbClr val="FFE07D"/>
    <a:srgbClr val="FFFFFF"/>
    <a:srgbClr val="6B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9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DFDF"/>
            </a:gs>
            <a:gs pos="88000">
              <a:schemeClr val="bg1">
                <a:lumMod val="75000"/>
              </a:schemeClr>
            </a:gs>
            <a:gs pos="27000">
              <a:schemeClr val="bg1"/>
            </a:gs>
            <a:gs pos="5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A9FC-DFDF-494B-A4B0-854FE6083EC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51F3-AE00-4ADC-BE24-F263C2E0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810000"/>
            <a:ext cx="4876800" cy="2139142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Doug Elliott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Executive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Director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East Central Iowa Council of Governments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229100" y="-1361539"/>
            <a:ext cx="2057400" cy="7772400"/>
          </a:xfrm>
          <a:prstGeom prst="rect">
            <a:avLst/>
          </a:prstGeom>
          <a:solidFill>
            <a:srgbClr val="6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2" b="98077" l="608" r="99045">
                        <a14:foregroundMark x1="4774" y1="10256" x2="4601" y2="22917"/>
                        <a14:foregroundMark x1="4427" y1="9776" x2="12674" y2="9776"/>
                        <a14:foregroundMark x1="4601" y1="25000" x2="12326" y2="24679"/>
                        <a14:foregroundMark x1="12674" y1="43269" x2="4601" y2="42788"/>
                        <a14:foregroundMark x1="4601" y1="26603" x2="4514" y2="40865"/>
                        <a14:foregroundMark x1="56510" y1="15865" x2="70920" y2="12981"/>
                        <a14:foregroundMark x1="39670" y1="29808" x2="44965" y2="10897"/>
                        <a14:foregroundMark x1="56510" y1="28365" x2="64236" y2="39904"/>
                        <a14:foregroundMark x1="68837" y1="27564" x2="72135" y2="30929"/>
                        <a14:foregroundMark x1="81597" y1="16186" x2="78385" y2="33173"/>
                        <a14:foregroundMark x1="18663" y1="13622" x2="20660" y2="10256"/>
                        <a14:foregroundMark x1="19618" y1="41026" x2="24219" y2="43590"/>
                        <a14:foregroundMark x1="25868" y1="43269" x2="29601" y2="40224"/>
                        <a14:foregroundMark x1="14757" y1="25000" x2="15278" y2="30769"/>
                        <a14:foregroundMark x1="18837" y1="40064" x2="16233" y2="34776"/>
                        <a14:foregroundMark x1="21615" y1="9936" x2="25260" y2="9455"/>
                        <a14:foregroundMark x1="29861" y1="13942" x2="27431" y2="10737"/>
                        <a14:foregroundMark x1="33854" y1="10577" x2="34028" y2="41346"/>
                        <a14:foregroundMark x1="14931" y1="22756" x2="15972" y2="19231"/>
                        <a14:foregroundMark x1="4080" y1="54487" x2="6250" y2="54487"/>
                        <a14:foregroundMark x1="4080" y1="58494" x2="5990" y2="58333"/>
                        <a14:foregroundMark x1="4253" y1="63301" x2="6424" y2="62981"/>
                        <a14:backgroundMark x1="54774" y1="23718" x2="72917" y2="2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752600" y="1600200"/>
            <a:ext cx="3048000" cy="825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3501" y="2257961"/>
            <a:ext cx="7108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Resiliency</a:t>
            </a:r>
            <a:endParaRPr lang="en-US" sz="8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Nvannelson\Downloads\lese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"/>
            <a:ext cx="3505200" cy="3124200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Broad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range of natural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disasters</a:t>
            </a:r>
          </a:p>
          <a:p>
            <a:pPr marL="342900" lvl="1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Flooding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severe winter weather, tornado and windstorm, and severe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thunderstorms</a:t>
            </a:r>
          </a:p>
          <a:p>
            <a:pPr marL="228600" indent="-2286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Experienced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major natural disaster in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2008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6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746919" y="3182032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Vulnerabilities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9"/>
          <p:cNvSpPr txBox="1">
            <a:spLocks noChangeArrowheads="1"/>
          </p:cNvSpPr>
          <p:nvPr/>
        </p:nvSpPr>
        <p:spPr bwMode="auto">
          <a:xfrm>
            <a:off x="3366692" y="6621439"/>
            <a:ext cx="3681022" cy="2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D2CB6C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95A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A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A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A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A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 i="1" dirty="0" smtClean="0">
                <a:solidFill>
                  <a:schemeClr val="bg1"/>
                </a:solidFill>
                <a:latin typeface="+mj-lt"/>
                <a:cs typeface="Arial" charset="0"/>
              </a:rPr>
              <a:t>Credit</a:t>
            </a:r>
            <a:r>
              <a:rPr lang="en-US" altLang="en-US" sz="600" i="1" dirty="0">
                <a:solidFill>
                  <a:schemeClr val="bg1"/>
                </a:solidFill>
                <a:latin typeface="+mj-lt"/>
                <a:cs typeface="Arial" charset="0"/>
              </a:rPr>
              <a:t>: Scott Olson, Getty Images </a:t>
            </a:r>
            <a:endParaRPr lang="en-US" altLang="en-US" sz="500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60" name="Picture 11" descr="http://cache.boston.com/universal/site_graphics/blogs/bigpicture/iowa_06_17/iowa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/>
          <a:stretch/>
        </p:blipFill>
        <p:spPr bwMode="auto">
          <a:xfrm>
            <a:off x="4541514" y="3804420"/>
            <a:ext cx="4602493" cy="30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http://img.timeinc.net/time/daily/2009/0906/360_iowa_flood_0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20964"/>
            <a:ext cx="3581401" cy="233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http://thegazette.com/wp-content/uploads/2011/08/3892633-LAS-CEDAR-RAPIDS-FLOODING-06_13_2008-07.07.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r="1"/>
          <a:stretch/>
        </p:blipFill>
        <p:spPr bwMode="auto">
          <a:xfrm>
            <a:off x="990601" y="1753792"/>
            <a:ext cx="3581396" cy="27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http://www.preservationnation.org/assets/photos-images/resources/technical-assistance/disaster-recovery/Cedar-Rapids_Vavra-House_New-Bohemia-HD_0709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3542"/>
          <a:stretch/>
        </p:blipFill>
        <p:spPr bwMode="auto">
          <a:xfrm>
            <a:off x="4572001" y="5574"/>
            <a:ext cx="4571998" cy="38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vannelson\Downloads\let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40839"/>
            <a:ext cx="2476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17" y="3713988"/>
            <a:ext cx="2370583" cy="3067812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-1"/>
            <a:ext cx="990600" cy="6858000"/>
          </a:xfrm>
          <a:prstGeom prst="rect">
            <a:avLst/>
          </a:prstGeom>
          <a:solidFill>
            <a:srgbClr val="6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746919" y="3182031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Integrating Resilience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5110" r="3598" b="4926"/>
          <a:stretch/>
        </p:blipFill>
        <p:spPr bwMode="auto">
          <a:xfrm>
            <a:off x="2034831" y="109389"/>
            <a:ext cx="2609850" cy="328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16" y="92445"/>
            <a:ext cx="2755549" cy="3565155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4118513"/>
            <a:ext cx="2982167" cy="23044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7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90600" cy="6866823"/>
          </a:xfrm>
          <a:prstGeom prst="rect">
            <a:avLst/>
          </a:prstGeom>
          <a:solidFill>
            <a:srgbClr val="6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746919" y="3190855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Success Stories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90600" y="228600"/>
            <a:ext cx="3657600" cy="346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coordination of planning under a regional framework has been both the productive of, and incentive for, the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re-emergence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 regionalism </a:t>
            </a: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Linn County was selected as a pilot project for the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National Academy of Sciences Resilient America </a:t>
            </a:r>
          </a:p>
          <a:p>
            <a:pPr marL="400050" lvl="1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ECICOG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is a member of the planning team and an active participant, and will include the results of the Linn County process in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CEDS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4" descr="I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8364"/>
            <a:ext cx="8153400" cy="29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29000" y="6147003"/>
            <a:ext cx="5715000" cy="7132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ilient America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56" y="6088164"/>
            <a:ext cx="5469194" cy="7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983034" y="189774"/>
            <a:ext cx="3302400" cy="347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6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746919" y="3182032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Federal Role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maboi.com/prod/wp-content/uploads/2012/04/fem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06" y="228600"/>
            <a:ext cx="4665238" cy="16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resnostate.edu/academics/oced/images/eda_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5353050"/>
            <a:ext cx="3171825" cy="11239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47850" y="2171700"/>
            <a:ext cx="6229350" cy="2857500"/>
            <a:chOff x="1847850" y="2105870"/>
            <a:chExt cx="6229350" cy="2857500"/>
          </a:xfrm>
        </p:grpSpPr>
        <p:pic>
          <p:nvPicPr>
            <p:cNvPr id="2056" name="Picture 8" descr="http://www.ed.gov/edblogs/aapi/files/2013/02/HU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176462"/>
              <a:ext cx="2682884" cy="2716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ntl.bts.gov/historian/images/DOT%20SEAL-BLUE%2028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210587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48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6B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746919" y="3182033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Looking Toward the Future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0600" y="228600"/>
            <a:ext cx="8001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Effort to further planning efforts under a central regional framework </a:t>
            </a:r>
          </a:p>
          <a:p>
            <a:pPr marL="228600" indent="-2286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significant barriers have been faced, in part because we are putting "standing"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programs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 our regional framework of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resilience</a:t>
            </a:r>
          </a:p>
          <a:p>
            <a:pPr marL="228600" indent="-2286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Define resilience by the economic, social and environmental </a:t>
            </a:r>
          </a:p>
          <a:p>
            <a:pPr marL="228600" indent="-2286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Equating resilience with economic competitiveness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5" descr="http://1.bp.blogspot.com/-mehSCuBpjXs/TWULPL-HmDI/AAAAAAAAGS0/kgCfQOA_GZ4/s1600/perseverance.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6096000" cy="44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157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Nvannelson</dc:creator>
  <cp:lastModifiedBy>Brett Schwartz</cp:lastModifiedBy>
  <cp:revision>39</cp:revision>
  <dcterms:created xsi:type="dcterms:W3CDTF">2015-05-11T17:49:29Z</dcterms:created>
  <dcterms:modified xsi:type="dcterms:W3CDTF">2015-05-15T19:41:35Z</dcterms:modified>
</cp:coreProperties>
</file>