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61" r:id="rId3"/>
    <p:sldId id="269" r:id="rId4"/>
    <p:sldId id="259" r:id="rId5"/>
    <p:sldId id="268" r:id="rId6"/>
    <p:sldId id="27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266" autoAdjust="0"/>
  </p:normalViewPr>
  <p:slideViewPr>
    <p:cSldViewPr>
      <p:cViewPr varScale="1">
        <p:scale>
          <a:sx n="78" d="100"/>
          <a:sy n="78" d="100"/>
        </p:scale>
        <p:origin x="176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11B1A-42B4-4B38-A3CC-B3A7410CE613}" type="datetimeFigureOut">
              <a:rPr lang="en-US" smtClean="0"/>
              <a:t>5/18/2015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D452A-4941-4311-BBC8-B2E679BBF51A}" type="slidenum">
              <a:rPr lang="en-US" smtClean="0"/>
              <a:t>‹#›</a:t>
            </a:fld>
            <a:endParaRPr lang="en-US"/>
          </a:p>
        </p:txBody>
      </p:sp>
    </p:spTree>
    <p:extLst>
      <p:ext uri="{BB962C8B-B14F-4D97-AF65-F5344CB8AC3E}">
        <p14:creationId xmlns:p14="http://schemas.microsoft.com/office/powerpoint/2010/main" val="23560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Drought: The</a:t>
            </a:r>
            <a:r>
              <a:rPr lang="en-US" baseline="0" dirty="0" smtClean="0"/>
              <a:t> Bay Area is not only impacted by dry, fire prone hillsides, but two-thirds of the regions water supply comes directly from the Sierra where the drought is the worst, and where snow-pack levels have been at record lows in 2015.</a:t>
            </a:r>
          </a:p>
          <a:p>
            <a:r>
              <a:rPr lang="en-US" baseline="0" dirty="0" smtClean="0"/>
              <a:t>Sea Level Rise:</a:t>
            </a:r>
          </a:p>
          <a:p>
            <a:r>
              <a:rPr lang="en-US" baseline="0" dirty="0" smtClean="0"/>
              <a:t>Earthquake:</a:t>
            </a:r>
          </a:p>
          <a:p>
            <a:r>
              <a:rPr lang="en-US" baseline="0" dirty="0" smtClean="0"/>
              <a:t>Housing:</a:t>
            </a:r>
          </a:p>
          <a:p>
            <a:endParaRPr lang="en-US" baseline="0" dirty="0" smtClean="0"/>
          </a:p>
          <a:p>
            <a:r>
              <a:rPr lang="en-US" baseline="0" dirty="0" smtClean="0"/>
              <a:t>Additional Notes</a:t>
            </a:r>
          </a:p>
          <a:p>
            <a:r>
              <a:rPr lang="en-US" baseline="0" dirty="0" smtClean="0"/>
              <a:t>Sea Level Rise: This map shows 3’ of sea level rise, we have good data in 1’ increments from 0-6’</a:t>
            </a:r>
          </a:p>
          <a:p>
            <a:r>
              <a:rPr lang="en-US" baseline="0" dirty="0" smtClean="0"/>
              <a:t>Earthquake: The shades of red range from MMI 9 to 5.  Their shaking intensity is violent, very strong, strong, moderate, light.  The dark line down the side is the </a:t>
            </a:r>
            <a:r>
              <a:rPr lang="en-US" baseline="0" dirty="0" err="1" smtClean="0"/>
              <a:t>hayward</a:t>
            </a:r>
            <a:r>
              <a:rPr lang="en-US" baseline="0" dirty="0" smtClean="0"/>
              <a:t> fault which is likely to produce ground fault rupture where you see displacement on the ground, and where linear infrastructure that crosses is likely to be severely damaged.</a:t>
            </a:r>
            <a:endParaRPr lang="en-US" dirty="0"/>
          </a:p>
        </p:txBody>
      </p:sp>
      <p:sp>
        <p:nvSpPr>
          <p:cNvPr id="4" name="Slide Number Placeholder 3"/>
          <p:cNvSpPr>
            <a:spLocks noGrp="1"/>
          </p:cNvSpPr>
          <p:nvPr>
            <p:ph type="sldNum" sz="quarter" idx="10"/>
          </p:nvPr>
        </p:nvSpPr>
        <p:spPr/>
        <p:txBody>
          <a:bodyPr/>
          <a:lstStyle/>
          <a:p>
            <a:fld id="{02BD452A-4941-4311-BBC8-B2E679BBF51A}" type="slidenum">
              <a:rPr lang="en-US" smtClean="0"/>
              <a:t>2</a:t>
            </a:fld>
            <a:endParaRPr lang="en-US"/>
          </a:p>
        </p:txBody>
      </p:sp>
    </p:spTree>
    <p:extLst>
      <p:ext uri="{BB962C8B-B14F-4D97-AF65-F5344CB8AC3E}">
        <p14:creationId xmlns:p14="http://schemas.microsoft.com/office/powerpoint/2010/main" val="139927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East</a:t>
            </a:r>
            <a:r>
              <a:rPr lang="en-US" baseline="0" dirty="0" smtClean="0"/>
              <a:t> Bay Corridor is </a:t>
            </a:r>
            <a:r>
              <a:rPr lang="en-US" dirty="0" smtClean="0"/>
              <a:t>wedged between rising</a:t>
            </a:r>
            <a:r>
              <a:rPr lang="en-US" baseline="0" dirty="0" smtClean="0"/>
              <a:t> sea levels and the Hayward fault” </a:t>
            </a:r>
          </a:p>
          <a:p>
            <a:r>
              <a:rPr lang="en-US" baseline="0" dirty="0" smtClean="0"/>
              <a:t>“Communities of concern”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integrated approach to planning along the EBC has a strong focus in preventing displacement.  Strategies are being developed to keep existing units affordable today while improving the conditions of the housing with energy, water, and seismic retrofits, to keep them affordable in the future and ensure they are not damaged and replaced with condos in a future Bay Area earthquake.”</a:t>
            </a:r>
            <a:endParaRPr lang="en-US" dirty="0"/>
          </a:p>
        </p:txBody>
      </p:sp>
      <p:sp>
        <p:nvSpPr>
          <p:cNvPr id="4" name="Slide Number Placeholder 3"/>
          <p:cNvSpPr>
            <a:spLocks noGrp="1"/>
          </p:cNvSpPr>
          <p:nvPr>
            <p:ph type="sldNum" sz="quarter" idx="10"/>
          </p:nvPr>
        </p:nvSpPr>
        <p:spPr/>
        <p:txBody>
          <a:bodyPr/>
          <a:lstStyle/>
          <a:p>
            <a:fld id="{02BD452A-4941-4311-BBC8-B2E679BBF51A}" type="slidenum">
              <a:rPr lang="en-US" smtClean="0"/>
              <a:t>4</a:t>
            </a:fld>
            <a:endParaRPr lang="en-US"/>
          </a:p>
        </p:txBody>
      </p:sp>
    </p:spTree>
    <p:extLst>
      <p:ext uri="{BB962C8B-B14F-4D97-AF65-F5344CB8AC3E}">
        <p14:creationId xmlns:p14="http://schemas.microsoft.com/office/powerpoint/2010/main" val="67504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D452A-4941-4311-BBC8-B2E679BBF51A}" type="slidenum">
              <a:rPr lang="en-US" smtClean="0"/>
              <a:t>5</a:t>
            </a:fld>
            <a:endParaRPr lang="en-US"/>
          </a:p>
        </p:txBody>
      </p:sp>
    </p:spTree>
    <p:extLst>
      <p:ext uri="{BB962C8B-B14F-4D97-AF65-F5344CB8AC3E}">
        <p14:creationId xmlns:p14="http://schemas.microsoft.com/office/powerpoint/2010/main" val="9125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Federal funding to support collaboration</a:t>
            </a:r>
            <a:r>
              <a:rPr lang="en-US" baseline="0" dirty="0" smtClean="0"/>
              <a:t> across scales and across tasks to be more effective at addressing equity, prosperity, and resilience.</a:t>
            </a:r>
          </a:p>
          <a:p>
            <a:pPr marL="628650" lvl="1" indent="-171450">
              <a:buFont typeface="Arial" panose="020B0604020202020204" pitchFamily="34" charset="0"/>
              <a:buChar char="•"/>
            </a:pPr>
            <a:r>
              <a:rPr lang="en-US" baseline="0" dirty="0" smtClean="0"/>
              <a:t>Regional Planning better connected to local planning</a:t>
            </a:r>
          </a:p>
          <a:p>
            <a:pPr marL="628650" lvl="1" indent="-171450">
              <a:buFont typeface="Arial" panose="020B0604020202020204" pitchFamily="34" charset="0"/>
              <a:buChar char="•"/>
            </a:pPr>
            <a:r>
              <a:rPr lang="en-US" baseline="0" dirty="0" smtClean="0"/>
              <a:t>Connecting concepts to specific strategies</a:t>
            </a:r>
          </a:p>
          <a:p>
            <a:pPr marL="628650" lvl="1" indent="-171450">
              <a:buFont typeface="Arial" panose="020B0604020202020204" pitchFamily="34" charset="0"/>
              <a:buChar char="•"/>
            </a:pPr>
            <a:r>
              <a:rPr lang="en-US" baseline="0" dirty="0" smtClean="0"/>
              <a:t>We have a solid foundation, need more federal support.</a:t>
            </a:r>
            <a:endParaRPr lang="en-US" dirty="0"/>
          </a:p>
        </p:txBody>
      </p:sp>
      <p:sp>
        <p:nvSpPr>
          <p:cNvPr id="4" name="Slide Number Placeholder 3"/>
          <p:cNvSpPr>
            <a:spLocks noGrp="1"/>
          </p:cNvSpPr>
          <p:nvPr>
            <p:ph type="sldNum" sz="quarter" idx="10"/>
          </p:nvPr>
        </p:nvSpPr>
        <p:spPr/>
        <p:txBody>
          <a:bodyPr/>
          <a:lstStyle/>
          <a:p>
            <a:fld id="{02BD452A-4941-4311-BBC8-B2E679BBF51A}" type="slidenum">
              <a:rPr lang="en-US" smtClean="0"/>
              <a:t>6</a:t>
            </a:fld>
            <a:endParaRPr lang="en-US"/>
          </a:p>
        </p:txBody>
      </p:sp>
    </p:spTree>
    <p:extLst>
      <p:ext uri="{BB962C8B-B14F-4D97-AF65-F5344CB8AC3E}">
        <p14:creationId xmlns:p14="http://schemas.microsoft.com/office/powerpoint/2010/main" val="13979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3098F-FE52-4F50-8891-E5463D5AB1B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64923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3098F-FE52-4F50-8891-E5463D5AB1B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352272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3098F-FE52-4F50-8891-E5463D5AB1B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365705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3098F-FE52-4F50-8891-E5463D5AB1B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243739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3098F-FE52-4F50-8891-E5463D5AB1B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17209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3098F-FE52-4F50-8891-E5463D5AB1B6}"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271368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3098F-FE52-4F50-8891-E5463D5AB1B6}" type="datetimeFigureOut">
              <a:rPr lang="en-US" smtClean="0"/>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295536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3098F-FE52-4F50-8891-E5463D5AB1B6}" type="datetimeFigureOut">
              <a:rPr lang="en-US" smtClean="0"/>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84014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3098F-FE52-4F50-8891-E5463D5AB1B6}" type="datetimeFigureOut">
              <a:rPr lang="en-US" smtClean="0"/>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89196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3098F-FE52-4F50-8891-E5463D5AB1B6}"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83657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3098F-FE52-4F50-8891-E5463D5AB1B6}"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98BF3-6353-4DC4-9D06-99271E4676A6}" type="slidenum">
              <a:rPr lang="en-US" smtClean="0"/>
              <a:t>‹#›</a:t>
            </a:fld>
            <a:endParaRPr lang="en-US"/>
          </a:p>
        </p:txBody>
      </p:sp>
    </p:spTree>
    <p:extLst>
      <p:ext uri="{BB962C8B-B14F-4D97-AF65-F5344CB8AC3E}">
        <p14:creationId xmlns:p14="http://schemas.microsoft.com/office/powerpoint/2010/main" val="304442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3098F-FE52-4F50-8891-E5463D5AB1B6}" type="datetimeFigureOut">
              <a:rPr lang="en-US" smtClean="0"/>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98BF3-6353-4DC4-9D06-99271E4676A6}" type="slidenum">
              <a:rPr lang="en-US" smtClean="0"/>
              <a:t>‹#›</a:t>
            </a:fld>
            <a:endParaRPr lang="en-US"/>
          </a:p>
        </p:txBody>
      </p:sp>
    </p:spTree>
    <p:extLst>
      <p:ext uri="{BB962C8B-B14F-4D97-AF65-F5344CB8AC3E}">
        <p14:creationId xmlns:p14="http://schemas.microsoft.com/office/powerpoint/2010/main" val="336094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57200"/>
            <a:ext cx="8213651" cy="1865126"/>
          </a:xfrm>
          <a:prstGeom prst="rect">
            <a:avLst/>
          </a:prstGeom>
          <a:noFill/>
        </p:spPr>
        <p:txBody>
          <a:bodyPr wrap="square" rtlCol="0">
            <a:spAutoFit/>
          </a:bodyPr>
          <a:lstStyle/>
          <a:p>
            <a:pPr algn="r">
              <a:lnSpc>
                <a:spcPct val="90000"/>
              </a:lnSpc>
            </a:pPr>
            <a:r>
              <a:rPr lang="en-US" sz="6600" b="1" dirty="0" smtClean="0">
                <a:solidFill>
                  <a:schemeClr val="bg1">
                    <a:lumMod val="50000"/>
                  </a:schemeClr>
                </a:solidFill>
                <a:latin typeface="+mj-lt"/>
              </a:rPr>
              <a:t>Integrated Resilience </a:t>
            </a:r>
          </a:p>
          <a:p>
            <a:pPr algn="r">
              <a:lnSpc>
                <a:spcPct val="90000"/>
              </a:lnSpc>
            </a:pPr>
            <a:r>
              <a:rPr lang="en-US" sz="6200" dirty="0" smtClean="0">
                <a:solidFill>
                  <a:schemeClr val="bg1">
                    <a:lumMod val="65000"/>
                  </a:schemeClr>
                </a:solidFill>
                <a:latin typeface="+mj-lt"/>
              </a:rPr>
              <a:t>San Francisco Bay Area</a:t>
            </a:r>
          </a:p>
        </p:txBody>
      </p:sp>
      <p:sp>
        <p:nvSpPr>
          <p:cNvPr id="7" name="TextBox 6"/>
          <p:cNvSpPr txBox="1"/>
          <p:nvPr/>
        </p:nvSpPr>
        <p:spPr>
          <a:xfrm>
            <a:off x="1422176" y="4309410"/>
            <a:ext cx="4928047" cy="1938992"/>
          </a:xfrm>
          <a:prstGeom prst="rect">
            <a:avLst/>
          </a:prstGeom>
          <a:noFill/>
        </p:spPr>
        <p:txBody>
          <a:bodyPr wrap="square" rtlCol="0">
            <a:spAutoFit/>
          </a:bodyPr>
          <a:lstStyle/>
          <a:p>
            <a:r>
              <a:rPr lang="en-US" sz="2400" b="1" dirty="0" smtClean="0"/>
              <a:t>Miriam </a:t>
            </a:r>
            <a:r>
              <a:rPr lang="en-US" sz="2400" b="1" dirty="0" err="1" smtClean="0"/>
              <a:t>Chion</a:t>
            </a:r>
            <a:endParaRPr lang="en-US" sz="2400" b="1" dirty="0" smtClean="0"/>
          </a:p>
          <a:p>
            <a:r>
              <a:rPr lang="en-US" sz="2400" dirty="0">
                <a:solidFill>
                  <a:schemeClr val="tx2">
                    <a:lumMod val="60000"/>
                    <a:lumOff val="40000"/>
                  </a:schemeClr>
                </a:solidFill>
              </a:rPr>
              <a:t>miriamc@abag.ca.gov</a:t>
            </a:r>
          </a:p>
          <a:p>
            <a:r>
              <a:rPr lang="en-US" sz="2400" b="1" dirty="0" smtClean="0">
                <a:solidFill>
                  <a:schemeClr val="bg1">
                    <a:lumMod val="50000"/>
                  </a:schemeClr>
                </a:solidFill>
              </a:rPr>
              <a:t>Director of Planning &amp; Research</a:t>
            </a:r>
          </a:p>
          <a:p>
            <a:r>
              <a:rPr lang="en-US" sz="2400" dirty="0" smtClean="0">
                <a:solidFill>
                  <a:schemeClr val="bg1">
                    <a:lumMod val="50000"/>
                  </a:schemeClr>
                </a:solidFill>
              </a:rPr>
              <a:t>Association of Bay Area Governments</a:t>
            </a:r>
          </a:p>
          <a:p>
            <a:endParaRPr lang="en-US" sz="2400" dirty="0" smtClean="0">
              <a:solidFill>
                <a:schemeClr val="bg1">
                  <a:lumMod val="65000"/>
                </a:schemeClr>
              </a:solidFill>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29878" t="13784" r="28780" b="15069"/>
          <a:stretch/>
        </p:blipFill>
        <p:spPr>
          <a:xfrm>
            <a:off x="1094481" y="6228151"/>
            <a:ext cx="327695" cy="267763"/>
          </a:xfrm>
          <a:prstGeom prst="rect">
            <a:avLst/>
          </a:prstGeom>
        </p:spPr>
      </p:pic>
      <p:sp>
        <p:nvSpPr>
          <p:cNvPr id="21" name="Subtitle 2"/>
          <p:cNvSpPr txBox="1">
            <a:spLocks/>
          </p:cNvSpPr>
          <p:nvPr/>
        </p:nvSpPr>
        <p:spPr>
          <a:xfrm>
            <a:off x="1422176" y="6114914"/>
            <a:ext cx="2537495"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bg1">
                    <a:lumMod val="50000"/>
                  </a:schemeClr>
                </a:solidFill>
              </a:rPr>
              <a:t>@</a:t>
            </a:r>
            <a:r>
              <a:rPr lang="en-US" sz="2400" dirty="0" err="1" smtClean="0">
                <a:solidFill>
                  <a:schemeClr val="bg1">
                    <a:lumMod val="50000"/>
                  </a:schemeClr>
                </a:solidFill>
              </a:rPr>
              <a:t>ABAG_resilience</a:t>
            </a:r>
            <a:endParaRPr lang="en-US" sz="2400" dirty="0">
              <a:solidFill>
                <a:schemeClr val="bg1">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77" y="4428666"/>
            <a:ext cx="1023744" cy="1023744"/>
          </a:xfrm>
          <a:prstGeom prst="rect">
            <a:avLst/>
          </a:prstGeom>
        </p:spPr>
      </p:pic>
    </p:spTree>
    <p:extLst>
      <p:ext uri="{BB962C8B-B14F-4D97-AF65-F5344CB8AC3E}">
        <p14:creationId xmlns:p14="http://schemas.microsoft.com/office/powerpoint/2010/main" val="415742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44" y="0"/>
            <a:ext cx="7138511"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762000"/>
            <a:ext cx="3462242" cy="45045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609600"/>
            <a:ext cx="6569291" cy="6095999"/>
          </a:xfrm>
          <a:prstGeom prst="rect">
            <a:avLst/>
          </a:prstGeom>
        </p:spPr>
      </p:pic>
      <p:sp>
        <p:nvSpPr>
          <p:cNvPr id="12" name="TextBox 11"/>
          <p:cNvSpPr txBox="1"/>
          <p:nvPr/>
        </p:nvSpPr>
        <p:spPr>
          <a:xfrm>
            <a:off x="1600200" y="304800"/>
            <a:ext cx="6629400" cy="523220"/>
          </a:xfrm>
          <a:prstGeom prst="rect">
            <a:avLst/>
          </a:prstGeom>
          <a:noFill/>
        </p:spPr>
        <p:txBody>
          <a:bodyPr wrap="square" rtlCol="0">
            <a:spAutoFit/>
          </a:bodyPr>
          <a:lstStyle/>
          <a:p>
            <a:r>
              <a:rPr lang="en-US" sz="2800" b="1" dirty="0" smtClean="0"/>
              <a:t>Drought Severity (May 2015)</a:t>
            </a:r>
            <a:endParaRPr lang="en-US" sz="2800" b="1"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144" y="0"/>
            <a:ext cx="7395180" cy="6858000"/>
          </a:xfrm>
          <a:prstGeom prst="rect">
            <a:avLst/>
          </a:prstGeom>
        </p:spPr>
      </p:pic>
    </p:spTree>
    <p:extLst>
      <p:ext uri="{BB962C8B-B14F-4D97-AF65-F5344CB8AC3E}">
        <p14:creationId xmlns:p14="http://schemas.microsoft.com/office/powerpoint/2010/main" val="428799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1500" fill="hold"/>
                                        <p:tgtEl>
                                          <p:spTgt spid="7"/>
                                        </p:tgtEl>
                                      </p:cBhvr>
                                      <p:by x="75000" y="75000"/>
                                    </p:animScale>
                                  </p:childTnLst>
                                </p:cTn>
                              </p:par>
                              <p:par>
                                <p:cTn id="26" presetID="42" presetClass="path" presetSubtype="0" accel="50000" decel="50000" fill="hold" nodeType="withEffect">
                                  <p:stCondLst>
                                    <p:cond delay="0"/>
                                  </p:stCondLst>
                                  <p:childTnLst>
                                    <p:animMotion origin="layout" path="M -3.33333E-6 2.53469E-6 L -0.11666 2.53469E-6 " pathEditMode="relative" rAng="0" ptsTypes="AA">
                                      <p:cBhvr>
                                        <p:cTn id="27" dur="1500" fill="hold"/>
                                        <p:tgtEl>
                                          <p:spTgt spid="7"/>
                                        </p:tgtEl>
                                        <p:attrNameLst>
                                          <p:attrName>ppt_x</p:attrName>
                                          <p:attrName>ppt_y</p:attrName>
                                        </p:attrNameLst>
                                      </p:cBhvr>
                                      <p:rCtr x="-5833" y="0"/>
                                    </p:animMotion>
                                  </p:childTnLst>
                                </p:cTn>
                              </p:par>
                              <p:par>
                                <p:cTn id="28" presetID="10" presetClass="entr" presetSubtype="0"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70" y="515211"/>
            <a:ext cx="8517636" cy="542838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688" r="12813"/>
          <a:stretch/>
        </p:blipFill>
        <p:spPr>
          <a:xfrm>
            <a:off x="140991" y="0"/>
            <a:ext cx="8943128" cy="6490980"/>
          </a:xfrm>
          <a:prstGeom prst="rect">
            <a:avLst/>
          </a:prstGeom>
        </p:spPr>
      </p:pic>
    </p:spTree>
    <p:extLst>
      <p:ext uri="{BB962C8B-B14F-4D97-AF65-F5344CB8AC3E}">
        <p14:creationId xmlns:p14="http://schemas.microsoft.com/office/powerpoint/2010/main" val="229695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xit" presetSubtype="0" fill="hold" nodeType="with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2000"/>
            <a:ext cx="4800600" cy="6212541"/>
          </a:xfrm>
          <a:prstGeom prst="rect">
            <a:avLst/>
          </a:prstGeom>
        </p:spPr>
      </p:pic>
      <p:sp>
        <p:nvSpPr>
          <p:cNvPr id="5" name="Title 1"/>
          <p:cNvSpPr>
            <a:spLocks noGrp="1"/>
          </p:cNvSpPr>
          <p:nvPr>
            <p:ph type="title"/>
          </p:nvPr>
        </p:nvSpPr>
        <p:spPr>
          <a:xfrm>
            <a:off x="152400" y="228600"/>
            <a:ext cx="8686800" cy="721658"/>
          </a:xfrm>
        </p:spPr>
        <p:txBody>
          <a:bodyPr>
            <a:normAutofit/>
          </a:bodyPr>
          <a:lstStyle/>
          <a:p>
            <a:r>
              <a:rPr lang="en-US" sz="2700" b="1" i="1" dirty="0" smtClean="0"/>
              <a:t>Plan Bay Area </a:t>
            </a:r>
            <a:r>
              <a:rPr lang="en-US" sz="2700" b="1" dirty="0" smtClean="0"/>
              <a:t>polices focused along the </a:t>
            </a:r>
            <a:r>
              <a:rPr lang="en-US" sz="2700" b="1" i="1" dirty="0" smtClean="0"/>
              <a:t>East Bay Corridor.</a:t>
            </a:r>
            <a:endParaRPr lang="en-US" sz="2700" b="1" i="1"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437"/>
          <a:stretch/>
        </p:blipFill>
        <p:spPr>
          <a:xfrm>
            <a:off x="5867400" y="1639892"/>
            <a:ext cx="2946826" cy="22168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4203289"/>
            <a:ext cx="2946827" cy="2209016"/>
          </a:xfrm>
          <a:prstGeom prst="rect">
            <a:avLst/>
          </a:prstGeom>
        </p:spPr>
      </p:pic>
    </p:spTree>
    <p:extLst>
      <p:ext uri="{BB962C8B-B14F-4D97-AF65-F5344CB8AC3E}">
        <p14:creationId xmlns:p14="http://schemas.microsoft.com/office/powerpoint/2010/main" val="620086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446" y="945221"/>
            <a:ext cx="6126130" cy="46651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258" y="4697393"/>
            <a:ext cx="1714866" cy="17317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256" y="4247911"/>
            <a:ext cx="1776916" cy="17769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058" y="1913479"/>
            <a:ext cx="1799479" cy="179383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6109" y="361711"/>
            <a:ext cx="1805121" cy="179383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3068" y="590311"/>
            <a:ext cx="1712190" cy="17319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1668" y="3638311"/>
            <a:ext cx="1712190" cy="17319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256" y="1047511"/>
            <a:ext cx="1712190" cy="1731936"/>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058" y="591448"/>
            <a:ext cx="1833326" cy="1833326"/>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45306" y="2319812"/>
            <a:ext cx="1714866" cy="1731788"/>
          </a:xfrm>
          <a:prstGeom prst="rect">
            <a:avLst/>
          </a:prstGeom>
        </p:spPr>
      </p:pic>
    </p:spTree>
    <p:extLst>
      <p:ext uri="{BB962C8B-B14F-4D97-AF65-F5344CB8AC3E}">
        <p14:creationId xmlns:p14="http://schemas.microsoft.com/office/powerpoint/2010/main" val="18054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path" presetSubtype="0" accel="50000" decel="50000" fill="hold" nodeType="clickEffect">
                                  <p:stCondLst>
                                    <p:cond delay="0"/>
                                  </p:stCondLst>
                                  <p:childTnLst>
                                    <p:animMotion origin="layout" path="M 3.88889E-6 3.02638E-6 L 0.01475 3.02638E-6 C 0.02118 3.02638E-6 0.02951 -0.07034 0.02951 -0.12726 L 0.02951 -0.25313 " pathEditMode="relative" rAng="0" ptsTypes="FfFF">
                                      <p:cBhvr>
                                        <p:cTn id="23" dur="2000" fill="hold"/>
                                        <p:tgtEl>
                                          <p:spTgt spid="6"/>
                                        </p:tgtEl>
                                        <p:attrNameLst>
                                          <p:attrName>ppt_x</p:attrName>
                                          <p:attrName>ppt_y</p:attrName>
                                        </p:attrNameLst>
                                      </p:cBhvr>
                                      <p:rCtr x="1476" y="-12656"/>
                                    </p:animMotion>
                                  </p:childTnLst>
                                </p:cTn>
                              </p:par>
                              <p:par>
                                <p:cTn id="24" presetID="50" presetClass="path" presetSubtype="0" accel="50000" decel="50000" fill="hold" nodeType="withEffect">
                                  <p:stCondLst>
                                    <p:cond delay="0"/>
                                  </p:stCondLst>
                                  <p:childTnLst>
                                    <p:animMotion origin="layout" path="M -3.33333E-6 -2.91532E-7 L -0.0427 -2.91532E-7 C -0.06232 -2.91532E-7 -0.08541 0.0236 -0.08541 0.04373 L -0.08541 0.08769 " pathEditMode="relative" rAng="0" ptsTypes="FfFF">
                                      <p:cBhvr>
                                        <p:cTn id="25" dur="2000" fill="hold"/>
                                        <p:tgtEl>
                                          <p:spTgt spid="11"/>
                                        </p:tgtEl>
                                        <p:attrNameLst>
                                          <p:attrName>ppt_x</p:attrName>
                                          <p:attrName>ppt_y</p:attrName>
                                        </p:attrNameLst>
                                      </p:cBhvr>
                                      <p:rCtr x="-4271" y="4373"/>
                                    </p:animMotion>
                                  </p:childTnLst>
                                </p:cTn>
                              </p:par>
                              <p:par>
                                <p:cTn id="26" presetID="50" presetClass="path" presetSubtype="0" accel="50000" decel="50000" fill="hold" nodeType="withEffect">
                                  <p:stCondLst>
                                    <p:cond delay="0"/>
                                  </p:stCondLst>
                                  <p:childTnLst>
                                    <p:animMotion origin="layout" path="M -3.33333E-6 9.30125E-7 L -0.0802 9.30125E-7 C -0.11649 9.30125E-7 -0.16041 -0.0479 -0.16041 -0.08492 L -0.16041 -0.16775 " pathEditMode="relative" rAng="0" ptsTypes="FfFF">
                                      <p:cBhvr>
                                        <p:cTn id="27" dur="2000" fill="hold"/>
                                        <p:tgtEl>
                                          <p:spTgt spid="12"/>
                                        </p:tgtEl>
                                        <p:attrNameLst>
                                          <p:attrName>ppt_x</p:attrName>
                                          <p:attrName>ppt_y</p:attrName>
                                        </p:attrNameLst>
                                      </p:cBhvr>
                                      <p:rCtr x="-8021" y="-8399"/>
                                    </p:animMotion>
                                  </p:childTnLst>
                                </p:cTn>
                              </p:par>
                              <p:par>
                                <p:cTn id="28" presetID="50" presetClass="path" presetSubtype="0" accel="50000" decel="50000" fill="hold" nodeType="withEffect">
                                  <p:stCondLst>
                                    <p:cond delay="0"/>
                                  </p:stCondLst>
                                  <p:childTnLst>
                                    <p:animMotion origin="layout" path="M 3.33333E-6 4.22952E-6 L 0.08854 4.22952E-6 C 0.12812 4.22952E-6 0.17708 -0.08307 0.17708 -0.15063 L 0.17708 -0.29987 " pathEditMode="relative" rAng="0" ptsTypes="FfFF">
                                      <p:cBhvr>
                                        <p:cTn id="29" dur="2000" fill="hold"/>
                                        <p:tgtEl>
                                          <p:spTgt spid="5"/>
                                        </p:tgtEl>
                                        <p:attrNameLst>
                                          <p:attrName>ppt_x</p:attrName>
                                          <p:attrName>ppt_y</p:attrName>
                                        </p:attrNameLst>
                                      </p:cBhvr>
                                      <p:rCtr x="8854" y="-14993"/>
                                    </p:animMotion>
                                  </p:childTnLst>
                                </p:cTn>
                              </p:par>
                              <p:par>
                                <p:cTn id="30" presetID="50" presetClass="path" presetSubtype="0" accel="50000" decel="50000" fill="hold" nodeType="withEffect">
                                  <p:stCondLst>
                                    <p:cond delay="0"/>
                                  </p:stCondLst>
                                  <p:childTnLst>
                                    <p:animMotion origin="layout" path="M 2.77778E-6 3.89172E-6 L 0.12378 3.89172E-6 C 0.17916 3.89172E-6 0.24757 0.01156 0.24757 0.02128 L 0.24757 0.04326 " pathEditMode="relative" rAng="0" ptsTypes="FfFF">
                                      <p:cBhvr>
                                        <p:cTn id="31" dur="2000" fill="hold"/>
                                        <p:tgtEl>
                                          <p:spTgt spid="13"/>
                                        </p:tgtEl>
                                        <p:attrNameLst>
                                          <p:attrName>ppt_x</p:attrName>
                                          <p:attrName>ppt_y</p:attrName>
                                        </p:attrNameLst>
                                      </p:cBhvr>
                                      <p:rCtr x="12378" y="2152"/>
                                    </p:animMotion>
                                  </p:childTnLst>
                                </p:cTn>
                              </p:par>
                              <p:par>
                                <p:cTn id="32" presetID="50" presetClass="path" presetSubtype="0" accel="50000" decel="50000" fill="hold" nodeType="withEffect">
                                  <p:stCondLst>
                                    <p:cond delay="0"/>
                                  </p:stCondLst>
                                  <p:childTnLst>
                                    <p:animMotion origin="layout" path="M -2.77778E-7 2.59259E-6 L -0.0526 2.59259E-6 C -0.07621 2.59259E-6 -0.10434 0.17453 -0.10434 0.31782 L -0.10434 0.63565 " pathEditMode="relative" rAng="0" ptsTypes="FfFF">
                                      <p:cBhvr>
                                        <p:cTn id="33" dur="2000" fill="hold"/>
                                        <p:tgtEl>
                                          <p:spTgt spid="15"/>
                                        </p:tgtEl>
                                        <p:attrNameLst>
                                          <p:attrName>ppt_x</p:attrName>
                                          <p:attrName>ppt_y</p:attrName>
                                        </p:attrNameLst>
                                      </p:cBhvr>
                                      <p:rCtr x="-5226" y="31782"/>
                                    </p:animMotion>
                                  </p:childTnLst>
                                </p:cTn>
                              </p:par>
                              <p:par>
                                <p:cTn id="34" presetID="50" presetClass="path" presetSubtype="0" accel="50000" decel="50000" fill="hold" nodeType="withEffect">
                                  <p:stCondLst>
                                    <p:cond delay="0"/>
                                  </p:stCondLst>
                                  <p:childTnLst>
                                    <p:animMotion origin="layout" path="M -1.38889E-6 4.99537E-6 L 0.03993 4.99537E-6 C 0.05781 4.99537E-6 0.08038 0.16281 0.08038 0.29648 L 0.08038 0.59366 " pathEditMode="relative" rAng="0" ptsTypes="FfFF">
                                      <p:cBhvr>
                                        <p:cTn id="35" dur="2000" fill="hold"/>
                                        <p:tgtEl>
                                          <p:spTgt spid="10"/>
                                        </p:tgtEl>
                                        <p:attrNameLst>
                                          <p:attrName>ppt_x</p:attrName>
                                          <p:attrName>ppt_y</p:attrName>
                                        </p:attrNameLst>
                                      </p:cBhvr>
                                      <p:rCtr x="4010" y="29672"/>
                                    </p:animMotion>
                                  </p:childTnLst>
                                </p:cTn>
                              </p:par>
                              <p:par>
                                <p:cTn id="36" presetID="50" presetClass="path" presetSubtype="0" accel="50000" decel="50000" fill="hold" nodeType="withEffect">
                                  <p:stCondLst>
                                    <p:cond delay="0"/>
                                  </p:stCondLst>
                                  <p:childTnLst>
                                    <p:animMotion origin="layout" path="M 2.77778E-6 -3.20074E-6 L -0.03455 -3.20074E-6 C -0.05052 -3.20074E-6 -0.0691 0.11934 -0.0691 0.21716 L -0.0691 0.43432 " pathEditMode="relative" rAng="0" ptsTypes="FfFF">
                                      <p:cBhvr>
                                        <p:cTn id="37" dur="2000" fill="hold"/>
                                        <p:tgtEl>
                                          <p:spTgt spid="9"/>
                                        </p:tgtEl>
                                        <p:attrNameLst>
                                          <p:attrName>ppt_x</p:attrName>
                                          <p:attrName>ppt_y</p:attrName>
                                        </p:attrNameLst>
                                      </p:cBhvr>
                                      <p:rCtr x="-3455" y="21716"/>
                                    </p:animMotion>
                                  </p:childTnLst>
                                </p:cTn>
                              </p:par>
                              <p:par>
                                <p:cTn id="38" presetID="50" presetClass="path" presetSubtype="0" accel="50000" decel="50000" fill="hold" nodeType="withEffect">
                                  <p:stCondLst>
                                    <p:cond delay="0"/>
                                  </p:stCondLst>
                                  <p:childTnLst>
                                    <p:animMotion origin="layout" path="M 2.5E-6 1.3876E-7 L -0.025 1.3876E-7 C -0.03681 1.3876E-7 -0.05052 0.00763 -0.05052 0.01434 L -0.05052 0.02891 " pathEditMode="relative" rAng="0" ptsTypes="FfFF">
                                      <p:cBhvr>
                                        <p:cTn id="39" dur="2000" fill="hold"/>
                                        <p:tgtEl>
                                          <p:spTgt spid="7"/>
                                        </p:tgtEl>
                                        <p:attrNameLst>
                                          <p:attrName>ppt_x</p:attrName>
                                          <p:attrName>ppt_y</p:attrName>
                                        </p:attrNameLst>
                                      </p:cBhvr>
                                      <p:rCtr x="-2535" y="1434"/>
                                    </p:animMotion>
                                  </p:childTnLst>
                                </p:cTn>
                              </p:par>
                              <p:par>
                                <p:cTn id="40" presetID="10" presetClass="exit" presetSubtype="0" fill="hold" nodeType="with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a:solidFill>
                  <a:schemeClr val="tx1">
                    <a:lumMod val="65000"/>
                    <a:lumOff val="35000"/>
                  </a:schemeClr>
                </a:solidFill>
              </a:rPr>
              <a:t>c</a:t>
            </a:r>
            <a:r>
              <a:rPr lang="en-US" b="1" dirty="0" smtClean="0">
                <a:solidFill>
                  <a:schemeClr val="tx1">
                    <a:lumMod val="65000"/>
                    <a:lumOff val="35000"/>
                  </a:schemeClr>
                </a:solidFill>
              </a:rPr>
              <a:t>ollaboration &amp; partnerships</a:t>
            </a:r>
            <a:endParaRPr lang="en-US" b="1" dirty="0">
              <a:solidFill>
                <a:schemeClr val="tx1">
                  <a:lumMod val="65000"/>
                  <a:lumOff val="35000"/>
                </a:schemeClr>
              </a:solidFill>
            </a:endParaRPr>
          </a:p>
        </p:txBody>
      </p:sp>
    </p:spTree>
    <p:extLst>
      <p:ext uri="{BB962C8B-B14F-4D97-AF65-F5344CB8AC3E}">
        <p14:creationId xmlns:p14="http://schemas.microsoft.com/office/powerpoint/2010/main" val="1525073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328</Words>
  <Application>Microsoft Office PowerPoint</Application>
  <PresentationFormat>On-screen Show (4:3)</PresentationFormat>
  <Paragraphs>29</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Plan Bay Area polices focused along the East Bay Corridor.</vt:lpstr>
      <vt:lpstr>PowerPoint Presentation</vt:lpstr>
      <vt:lpstr>collaboration &amp; partnerships</vt:lpstr>
    </vt:vector>
  </TitlesOfParts>
  <Company>ABAG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MichaelG</dc:creator>
  <cp:lastModifiedBy>Brett Schwartz</cp:lastModifiedBy>
  <cp:revision>37</cp:revision>
  <dcterms:created xsi:type="dcterms:W3CDTF">2015-05-11T16:04:26Z</dcterms:created>
  <dcterms:modified xsi:type="dcterms:W3CDTF">2015-05-18T18:40:16Z</dcterms:modified>
</cp:coreProperties>
</file>